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416" r:id="rId2"/>
    <p:sldId id="371" r:id="rId3"/>
    <p:sldId id="417" r:id="rId4"/>
    <p:sldId id="377" r:id="rId5"/>
    <p:sldId id="424" r:id="rId6"/>
    <p:sldId id="432" r:id="rId7"/>
    <p:sldId id="376" r:id="rId8"/>
    <p:sldId id="425" r:id="rId9"/>
    <p:sldId id="387" r:id="rId10"/>
    <p:sldId id="427" r:id="rId11"/>
    <p:sldId id="388" r:id="rId12"/>
    <p:sldId id="426" r:id="rId13"/>
    <p:sldId id="379" r:id="rId14"/>
    <p:sldId id="380" r:id="rId15"/>
    <p:sldId id="418" r:id="rId16"/>
    <p:sldId id="381" r:id="rId17"/>
    <p:sldId id="435" r:id="rId18"/>
    <p:sldId id="429" r:id="rId19"/>
    <p:sldId id="382" r:id="rId20"/>
    <p:sldId id="383" r:id="rId21"/>
    <p:sldId id="384" r:id="rId22"/>
    <p:sldId id="385" r:id="rId23"/>
    <p:sldId id="386" r:id="rId24"/>
    <p:sldId id="433" r:id="rId25"/>
    <p:sldId id="391" r:id="rId26"/>
    <p:sldId id="392" r:id="rId27"/>
    <p:sldId id="399" r:id="rId28"/>
    <p:sldId id="393" r:id="rId29"/>
    <p:sldId id="401" r:id="rId30"/>
    <p:sldId id="394" r:id="rId31"/>
    <p:sldId id="402" r:id="rId32"/>
    <p:sldId id="403" r:id="rId33"/>
    <p:sldId id="404" r:id="rId34"/>
    <p:sldId id="431" r:id="rId35"/>
    <p:sldId id="434" r:id="rId36"/>
    <p:sldId id="406" r:id="rId37"/>
    <p:sldId id="419" r:id="rId38"/>
    <p:sldId id="420" r:id="rId39"/>
    <p:sldId id="421" r:id="rId40"/>
    <p:sldId id="422" r:id="rId41"/>
    <p:sldId id="423" r:id="rId42"/>
    <p:sldId id="32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0" autoAdjust="0"/>
    <p:restoredTop sz="99853" autoAdjust="0"/>
  </p:normalViewPr>
  <p:slideViewPr>
    <p:cSldViewPr>
      <p:cViewPr varScale="1">
        <p:scale>
          <a:sx n="118" d="100"/>
          <a:sy n="118" d="100"/>
        </p:scale>
        <p:origin x="-44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904"/>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10/14/15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5</a:t>
            </a:fld>
            <a:endParaRPr lang="en-US"/>
          </a:p>
        </p:txBody>
      </p:sp>
      <p:sp>
        <p:nvSpPr>
          <p:cNvPr id="1421314"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Why doesn’t DRAM get faster?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8</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10</a:t>
            </a:fld>
            <a:endParaRPr lang="en-US"/>
          </a:p>
        </p:txBody>
      </p:sp>
      <p:sp>
        <p:nvSpPr>
          <p:cNvPr id="1473538" name="Rectangle 1026"/>
          <p:cNvSpPr>
            <a:spLocks noGrp="1" noRot="1" noChangeAspect="1" noChangeArrowheads="1" noTextEdit="1"/>
          </p:cNvSpPr>
          <p:nvPr>
            <p:ph type="sldImg"/>
          </p:nvPr>
        </p:nvSpPr>
        <p:spPr>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12</a:t>
            </a:fld>
            <a:endParaRPr lang="en-US"/>
          </a:p>
        </p:txBody>
      </p:sp>
      <p:sp>
        <p:nvSpPr>
          <p:cNvPr id="1464322" name="Rectangle 1026"/>
          <p:cNvSpPr>
            <a:spLocks noGrp="1" noRot="1" noChangeAspect="1" noChangeArrowheads="1" noTextEdit="1"/>
          </p:cNvSpPr>
          <p:nvPr>
            <p:ph type="sldImg"/>
          </p:nvPr>
        </p:nvSpPr>
        <p:spPr>
          <a:ln/>
        </p:spPr>
      </p:sp>
      <p:sp>
        <p:nvSpPr>
          <p:cNvPr id="146432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7" y="1503891"/>
            <a:ext cx="7772400" cy="1470025"/>
          </a:xfrm>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smtClean="0">
                <a:latin typeface="Calibri" charset="0"/>
                <a:ea typeface="ＭＳ Ｐゴシック" charset="0"/>
                <a:cs typeface="ＭＳ Ｐゴシック" charset="0"/>
              </a:rPr>
              <a:t>Caches </a:t>
            </a:r>
            <a:r>
              <a:rPr lang="en-US" sz="4000" smtClean="0">
                <a:latin typeface="Calibri" charset="0"/>
                <a:ea typeface="ＭＳ Ｐゴシック" charset="0"/>
                <a:cs typeface="ＭＳ Ｐゴシック" charset="0"/>
              </a:rPr>
              <a:t>Part </a:t>
            </a:r>
            <a:r>
              <a:rPr lang="en-US" sz="4000">
                <a:latin typeface="Calibri" charset="0"/>
                <a:ea typeface="ＭＳ Ｐゴシック" charset="0"/>
                <a:cs typeface="ＭＳ Ｐゴシック" charset="0"/>
              </a:rPr>
              <a:t>1</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522571" y="3886200"/>
            <a:ext cx="8098858" cy="1752600"/>
          </a:xfrm>
        </p:spPr>
        <p:txBody>
          <a:bodyPr rtlCol="0">
            <a:normAutofit/>
          </a:bodyPr>
          <a:lstStyle/>
          <a:p>
            <a:r>
              <a:rPr lang="en-US" dirty="0"/>
              <a:t>Instructors:</a:t>
            </a:r>
          </a:p>
          <a:p>
            <a:r>
              <a:rPr lang="en-US" dirty="0" smtClean="0"/>
              <a:t>John </a:t>
            </a:r>
            <a:r>
              <a:rPr lang="en-US" dirty="0" err="1" smtClean="0"/>
              <a:t>Wawrzynek</a:t>
            </a:r>
            <a:r>
              <a:rPr lang="en-US" dirty="0" smtClean="0"/>
              <a:t> &amp; </a:t>
            </a:r>
            <a:r>
              <a:rPr lang="en-US" dirty="0"/>
              <a:t>Vladimir </a:t>
            </a:r>
            <a:r>
              <a:rPr lang="en-US" dirty="0" err="1"/>
              <a:t>Stojanovic</a:t>
            </a:r>
            <a:endParaRPr lang="en-US" dirty="0"/>
          </a:p>
          <a:p>
            <a:pPr eaLnBrk="1" fontAlgn="auto" hangingPunct="1">
              <a:spcAft>
                <a:spcPts val="0"/>
              </a:spcAft>
              <a:buFont typeface="Arial"/>
              <a:buNone/>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Tree>
    <p:extLst>
      <p:ext uri="{BB962C8B-B14F-4D97-AF65-F5344CB8AC3E}">
        <p14:creationId xmlns:p14="http://schemas.microsoft.com/office/powerpoint/2010/main" val="2530413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546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4419600" y="6102350"/>
            <a:ext cx="4635500" cy="733425"/>
          </a:xfrm>
          <a:prstGeom prst="rect">
            <a:avLst/>
          </a:prstGeom>
          <a:noFill/>
          <a:ln w="9525">
            <a:noFill/>
            <a:miter lim="800000"/>
            <a:headEnd/>
            <a:tailEnd/>
          </a:ln>
          <a:effectLst/>
        </p:spPr>
        <p:txBody>
          <a:bodyPr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229600" y="6096000"/>
            <a:ext cx="633286" cy="200482"/>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092097" y="3235098"/>
            <a:ext cx="4841877"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3962400"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4203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Tree>
    <p:extLst>
      <p:ext uri="{BB962C8B-B14F-4D97-AF65-F5344CB8AC3E}">
        <p14:creationId xmlns:p14="http://schemas.microsoft.com/office/powerpoint/2010/main" val="3732245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a:t>
            </a:r>
            <a:r>
              <a:rPr lang="en-US" dirty="0" smtClean="0"/>
              <a:t>time (spatial locality) and repeatedly access that portion (temporal locality)</a:t>
            </a:r>
            <a:endParaRPr lang="en-US" dirty="0" smtClean="0"/>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380148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smtClean="0"/>
              <a:t>Memory Reference Patterns</a:t>
            </a:r>
            <a:endParaRPr lang="en-US" dirty="0"/>
          </a:p>
        </p:txBody>
      </p:sp>
      <p:sp>
        <p:nvSpPr>
          <p:cNvPr id="1423363" name="Line 3"/>
          <p:cNvSpPr>
            <a:spLocks noChangeShapeType="1"/>
          </p:cNvSpPr>
          <p:nvPr/>
        </p:nvSpPr>
        <p:spPr bwMode="auto">
          <a:xfrm flipV="1">
            <a:off x="2590800" y="1524000"/>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4" name="Line 4"/>
          <p:cNvSpPr>
            <a:spLocks noChangeShapeType="1"/>
          </p:cNvSpPr>
          <p:nvPr/>
        </p:nvSpPr>
        <p:spPr bwMode="auto">
          <a:xfrm>
            <a:off x="2362200" y="6096000"/>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sz="1800">
              <a:latin typeface="Calibri"/>
              <a:cs typeface="Calibri"/>
            </a:endParaRPr>
          </a:p>
        </p:txBody>
      </p:sp>
      <p:sp>
        <p:nvSpPr>
          <p:cNvPr id="1423365" name="Rectangle 5"/>
          <p:cNvSpPr>
            <a:spLocks noChangeArrowheads="1"/>
          </p:cNvSpPr>
          <p:nvPr/>
        </p:nvSpPr>
        <p:spPr bwMode="auto">
          <a:xfrm>
            <a:off x="1965325" y="1143000"/>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Address</a:t>
            </a:r>
          </a:p>
        </p:txBody>
      </p:sp>
      <p:sp>
        <p:nvSpPr>
          <p:cNvPr id="1423366" name="Rectangle 6"/>
          <p:cNvSpPr>
            <a:spLocks noChangeArrowheads="1"/>
          </p:cNvSpPr>
          <p:nvPr/>
        </p:nvSpPr>
        <p:spPr bwMode="auto">
          <a:xfrm>
            <a:off x="7086600" y="5638800"/>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Time</a:t>
            </a:r>
          </a:p>
        </p:txBody>
      </p:sp>
      <p:sp>
        <p:nvSpPr>
          <p:cNvPr id="1423367" name="Rectangle 7"/>
          <p:cNvSpPr>
            <a:spLocks noChangeArrowheads="1"/>
          </p:cNvSpPr>
          <p:nvPr/>
        </p:nvSpPr>
        <p:spPr bwMode="auto">
          <a:xfrm>
            <a:off x="1050925" y="1736725"/>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Instruction</a:t>
            </a:r>
          </a:p>
          <a:p>
            <a:pPr>
              <a:spcBef>
                <a:spcPct val="0"/>
              </a:spcBef>
            </a:pPr>
            <a:r>
              <a:rPr lang="en-US" sz="2400" b="1">
                <a:solidFill>
                  <a:schemeClr val="tx1"/>
                </a:solidFill>
                <a:latin typeface="Calibri"/>
                <a:cs typeface="Calibri"/>
              </a:rPr>
              <a:t>   fetches</a:t>
            </a:r>
          </a:p>
        </p:txBody>
      </p:sp>
      <p:sp>
        <p:nvSpPr>
          <p:cNvPr id="1423368" name="Rectangle 8"/>
          <p:cNvSpPr>
            <a:spLocks noChangeArrowheads="1"/>
          </p:cNvSpPr>
          <p:nvPr/>
        </p:nvSpPr>
        <p:spPr bwMode="auto">
          <a:xfrm>
            <a:off x="1233488" y="32004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Stack</a:t>
            </a:r>
          </a:p>
          <a:p>
            <a:pPr>
              <a:spcBef>
                <a:spcPct val="0"/>
              </a:spcBef>
            </a:pPr>
            <a:r>
              <a:rPr lang="en-US" sz="2400" b="1">
                <a:solidFill>
                  <a:schemeClr val="tx1"/>
                </a:solidFill>
                <a:latin typeface="Calibri"/>
                <a:cs typeface="Calibri"/>
              </a:rPr>
              <a:t>accesses</a:t>
            </a:r>
          </a:p>
        </p:txBody>
      </p:sp>
      <p:sp>
        <p:nvSpPr>
          <p:cNvPr id="1423369" name="Rectangle 9"/>
          <p:cNvSpPr>
            <a:spLocks noChangeArrowheads="1"/>
          </p:cNvSpPr>
          <p:nvPr/>
        </p:nvSpPr>
        <p:spPr bwMode="auto">
          <a:xfrm>
            <a:off x="1219200" y="4953000"/>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solidFill>
                  <a:schemeClr val="tx1"/>
                </a:solidFill>
                <a:latin typeface="Calibri"/>
                <a:cs typeface="Calibri"/>
              </a:rPr>
              <a:t>Data</a:t>
            </a:r>
          </a:p>
          <a:p>
            <a:pPr>
              <a:spcBef>
                <a:spcPct val="0"/>
              </a:spcBef>
            </a:pPr>
            <a:r>
              <a:rPr lang="en-US" sz="2400" b="1">
                <a:solidFill>
                  <a:schemeClr val="tx1"/>
                </a:solidFill>
                <a:latin typeface="Calibri"/>
                <a:cs typeface="Calibri"/>
              </a:rPr>
              <a:t>accesses</a:t>
            </a:r>
          </a:p>
        </p:txBody>
      </p:sp>
      <p:grpSp>
        <p:nvGrpSpPr>
          <p:cNvPr id="1423370" name="Group 10"/>
          <p:cNvGrpSpPr>
            <a:grpSpLocks/>
          </p:cNvGrpSpPr>
          <p:nvPr/>
        </p:nvGrpSpPr>
        <p:grpSpPr bwMode="auto">
          <a:xfrm>
            <a:off x="3370263" y="1143000"/>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grpSp>
      </p:grpSp>
      <p:grpSp>
        <p:nvGrpSpPr>
          <p:cNvPr id="1423375" name="Group 15"/>
          <p:cNvGrpSpPr>
            <a:grpSpLocks/>
          </p:cNvGrpSpPr>
          <p:nvPr/>
        </p:nvGrpSpPr>
        <p:grpSpPr bwMode="auto">
          <a:xfrm>
            <a:off x="2667000" y="1449388"/>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sz="1800">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02" name="Group 42"/>
          <p:cNvGrpSpPr>
            <a:grpSpLocks/>
          </p:cNvGrpSpPr>
          <p:nvPr/>
        </p:nvGrpSpPr>
        <p:grpSpPr bwMode="auto">
          <a:xfrm>
            <a:off x="2743200" y="3429000"/>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grpSp>
        <p:nvGrpSpPr>
          <p:cNvPr id="1423432" name="Group 72"/>
          <p:cNvGrpSpPr>
            <a:grpSpLocks/>
          </p:cNvGrpSpPr>
          <p:nvPr/>
        </p:nvGrpSpPr>
        <p:grpSpPr bwMode="auto">
          <a:xfrm>
            <a:off x="2617788" y="2971800"/>
            <a:ext cx="1420812" cy="1028700"/>
            <a:chOff x="1649" y="2016"/>
            <a:chExt cx="895" cy="648"/>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call</a:t>
              </a:r>
            </a:p>
          </p:txBody>
        </p:sp>
        <p:sp>
          <p:nvSpPr>
            <p:cNvPr id="1423434" name="Freeform 74"/>
            <p:cNvSpPr>
              <a:spLocks/>
            </p:cNvSpPr>
            <p:nvPr/>
          </p:nvSpPr>
          <p:spPr bwMode="auto">
            <a:xfrm>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5" name="Group 75"/>
          <p:cNvGrpSpPr>
            <a:grpSpLocks/>
          </p:cNvGrpSpPr>
          <p:nvPr/>
        </p:nvGrpSpPr>
        <p:grpSpPr bwMode="auto">
          <a:xfrm>
            <a:off x="5791200" y="3048000"/>
            <a:ext cx="1725613" cy="947738"/>
            <a:chOff x="3648" y="2064"/>
            <a:chExt cx="1087" cy="597"/>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sz="1800" b="1">
                  <a:latin typeface="Calibri"/>
                  <a:cs typeface="Calibri"/>
                </a:rPr>
                <a:t>subroutine return</a:t>
              </a:r>
            </a:p>
          </p:txBody>
        </p:sp>
        <p:sp>
          <p:nvSpPr>
            <p:cNvPr id="1423437" name="Freeform 77"/>
            <p:cNvSpPr>
              <a:spLocks/>
            </p:cNvSpPr>
            <p:nvPr/>
          </p:nvSpPr>
          <p:spPr bwMode="auto">
            <a:xfrm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38" name="Group 78"/>
          <p:cNvGrpSpPr>
            <a:grpSpLocks/>
          </p:cNvGrpSpPr>
          <p:nvPr/>
        </p:nvGrpSpPr>
        <p:grpSpPr bwMode="auto">
          <a:xfrm>
            <a:off x="3429000" y="3733800"/>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argument access</a:t>
              </a:r>
              <a:endParaRPr lang="en-US" sz="1800" b="1">
                <a:solidFill>
                  <a:schemeClr val="tx1"/>
                </a:solidFill>
                <a:latin typeface="Calibri"/>
                <a:cs typeface="Calibri"/>
              </a:endParaRP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41" name="Group 81"/>
          <p:cNvGrpSpPr>
            <a:grpSpLocks/>
          </p:cNvGrpSpPr>
          <p:nvPr/>
        </p:nvGrpSpPr>
        <p:grpSpPr bwMode="auto">
          <a:xfrm>
            <a:off x="3505200" y="4572000"/>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grpSp>
        <p:nvGrpSpPr>
          <p:cNvPr id="1423458" name="Group 98"/>
          <p:cNvGrpSpPr>
            <a:grpSpLocks/>
          </p:cNvGrpSpPr>
          <p:nvPr/>
        </p:nvGrpSpPr>
        <p:grpSpPr bwMode="auto">
          <a:xfrm>
            <a:off x="3124200" y="4783144"/>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solidFill>
                  <a:schemeClr val="tx1"/>
                </a:solidFill>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vector access</a:t>
              </a:r>
              <a:endParaRPr lang="en-US" sz="1800" b="1">
                <a:solidFill>
                  <a:schemeClr val="tx1"/>
                </a:solidFill>
                <a:latin typeface="Calibri"/>
                <a:cs typeface="Calibri"/>
              </a:endParaRPr>
            </a:p>
          </p:txBody>
        </p:sp>
      </p:grpSp>
      <p:grpSp>
        <p:nvGrpSpPr>
          <p:cNvPr id="1423461" name="Group 101"/>
          <p:cNvGrpSpPr>
            <a:grpSpLocks/>
          </p:cNvGrpSpPr>
          <p:nvPr/>
        </p:nvGrpSpPr>
        <p:grpSpPr bwMode="auto">
          <a:xfrm>
            <a:off x="3733799" y="5316544"/>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sz="1800"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grpSp>
    </p:spTree>
    <p:extLst>
      <p:ext uri="{BB962C8B-B14F-4D97-AF65-F5344CB8AC3E}">
        <p14:creationId xmlns:p14="http://schemas.microsoft.com/office/powerpoint/2010/main" val="317669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Programmer-invisible hardware mechanism to give illusion of speed of fastest memory with size of largest memory</a:t>
            </a:r>
          </a:p>
          <a:p>
            <a:pPr lvl="1"/>
            <a:r>
              <a:rPr lang="en-US" dirty="0" smtClean="0"/>
              <a:t>Works fine even if programmer has no idea what a cache is</a:t>
            </a:r>
          </a:p>
          <a:p>
            <a:pPr lvl="1"/>
            <a:r>
              <a:rPr lang="en-US" dirty="0" smtClean="0"/>
              <a:t>However, performance-oriented programmers today sometimes “reverse engineer” cache design to design data structures to match cache</a:t>
            </a:r>
          </a:p>
          <a:p>
            <a:pPr lvl="1"/>
            <a:r>
              <a:rPr lang="en-US" dirty="0" smtClean="0"/>
              <a:t>We’ll do that in Project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25706983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p>
          <a:p>
            <a:pPr>
              <a:buNone/>
            </a:pPr>
            <a:endParaRPr lang="en-US" baseline="-25000" dirty="0" smtClean="0"/>
          </a:p>
          <a:p>
            <a:pPr marL="971550" lvl="1" indent="-514350">
              <a:buFont typeface="+mj-lt"/>
              <a:buAutoNum type="arabicPeriod"/>
            </a:pPr>
            <a:r>
              <a:rPr lang="en-US" dirty="0" smtClean="0"/>
              <a:t>Processor issues address 1022</a:t>
            </a:r>
            <a:r>
              <a:rPr lang="en-US" baseline="-25000" dirty="0" smtClean="0"/>
              <a:t>ten </a:t>
            </a:r>
            <a:r>
              <a:rPr lang="en-US" dirty="0" smtClean="0"/>
              <a:t>to Memory</a:t>
            </a:r>
          </a:p>
          <a:p>
            <a:pPr marL="971550" lvl="1" indent="-514350">
              <a:buFont typeface="+mj-lt"/>
              <a:buAutoNum type="arabicPeriod"/>
            </a:pPr>
            <a:r>
              <a:rPr lang="en-US" dirty="0" smtClean="0"/>
              <a:t>Memory reads word at address 1022</a:t>
            </a:r>
            <a:r>
              <a:rPr lang="en-US" baseline="-25000" dirty="0" smtClean="0"/>
              <a:t>ten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extLst>
      <p:ext uri="{BB962C8B-B14F-4D97-AF65-F5344CB8AC3E}">
        <p14:creationId xmlns:p14="http://schemas.microsoft.com/office/powerpoint/2010/main" val="30407615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304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304800" y="152400"/>
            <a:ext cx="8229600" cy="1143000"/>
          </a:xfrm>
        </p:spPr>
        <p:txBody>
          <a:bodyPr>
            <a:normAutofit/>
          </a:bodyPr>
          <a:lstStyle/>
          <a:p>
            <a:r>
              <a:rPr lang="en-US" dirty="0" smtClean="0"/>
              <a:t>Adding Cache to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15</a:t>
            </a:fld>
            <a:endParaRPr lang="en-US"/>
          </a:p>
        </p:txBody>
      </p:sp>
      <p:grpSp>
        <p:nvGrpSpPr>
          <p:cNvPr id="270" name="Group 269"/>
          <p:cNvGrpSpPr/>
          <p:nvPr/>
        </p:nvGrpSpPr>
        <p:grpSpPr>
          <a:xfrm>
            <a:off x="6095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5257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7162800"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7162800"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410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752600"/>
            <a:ext cx="2854568" cy="4636532"/>
            <a:chOff x="2743200" y="1752600"/>
            <a:chExt cx="2854568" cy="4636532"/>
          </a:xfrm>
        </p:grpSpPr>
        <p:grpSp>
          <p:nvGrpSpPr>
            <p:cNvPr id="272" name="Group 271"/>
            <p:cNvGrpSpPr/>
            <p:nvPr/>
          </p:nvGrpSpPr>
          <p:grpSpPr>
            <a:xfrm>
              <a:off x="3276600" y="1752600"/>
              <a:ext cx="1981200" cy="3694331"/>
              <a:chOff x="3276600" y="1752600"/>
              <a:chExt cx="1981200"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276600" y="32004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276600" y="3886200"/>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830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54227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53987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nvGrpSpPr>
          <p:cNvPr id="35" name="Group 34"/>
          <p:cNvGrpSpPr/>
          <p:nvPr/>
        </p:nvGrpSpPr>
        <p:grpSpPr>
          <a:xfrm>
            <a:off x="3810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Cache</a:t>
              </a:r>
              <a:endParaRPr lang="en-US" sz="2400" dirty="0">
                <a:effectLst>
                  <a:glow rad="254000">
                    <a:schemeClr val="bg1">
                      <a:alpha val="75000"/>
                    </a:schemeClr>
                  </a:glow>
                </a:effectLst>
              </a:endParaRPr>
            </a:p>
          </p:txBody>
        </p:sp>
      </p:grpSp>
    </p:spTree>
    <p:extLst>
      <p:ext uri="{BB962C8B-B14F-4D97-AF65-F5344CB8AC3E}">
        <p14:creationId xmlns:p14="http://schemas.microsoft.com/office/powerpoint/2010/main" val="277380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457200" y="1219200"/>
            <a:ext cx="8229600" cy="5429066"/>
          </a:xfrm>
        </p:spPr>
        <p:txBody>
          <a:bodyPr>
            <a:normAutofit fontScale="92500" lnSpcReduction="10000"/>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endParaRPr lang="en-US" baseline="-25000" dirty="0" smtClean="0"/>
          </a:p>
          <a:p>
            <a:r>
              <a:rPr lang="en-US" dirty="0" smtClean="0"/>
              <a:t>With </a:t>
            </a:r>
            <a:r>
              <a:rPr lang="en-US" dirty="0" smtClean="0"/>
              <a:t>cache: Processor </a:t>
            </a:r>
            <a:r>
              <a:rPr lang="en-US" dirty="0" smtClean="0"/>
              <a:t>issues address 1022</a:t>
            </a:r>
            <a:r>
              <a:rPr lang="en-US" baseline="-25000" dirty="0" smtClean="0"/>
              <a:t>ten </a:t>
            </a:r>
            <a:r>
              <a:rPr lang="en-US" dirty="0" smtClean="0"/>
              <a:t>to Cache</a:t>
            </a:r>
          </a:p>
          <a:p>
            <a:pPr marL="971550" lvl="1" indent="-514350">
              <a:buFont typeface="+mj-lt"/>
              <a:buAutoNum type="arabicPeriod"/>
            </a:pPr>
            <a:r>
              <a:rPr lang="en-US" dirty="0" smtClean="0"/>
              <a:t>Cache checks to see if has copy of data at address 1022</a:t>
            </a:r>
            <a:r>
              <a:rPr lang="en-US" baseline="-25000" dirty="0" smtClean="0"/>
              <a:t>ten</a:t>
            </a:r>
            <a:endParaRPr lang="en-US" dirty="0" smtClean="0"/>
          </a:p>
          <a:p>
            <a:pPr marL="1371600" lvl="2" indent="-514350">
              <a:buNone/>
            </a:pPr>
            <a:r>
              <a:rPr lang="en-US" dirty="0" smtClean="0"/>
              <a:t>2a.	If finds a match (Hit): cache reads 99, sends to processor</a:t>
            </a:r>
          </a:p>
          <a:p>
            <a:pPr marL="1371600" lvl="2" indent="-514350">
              <a:buNone/>
            </a:pPr>
            <a:r>
              <a:rPr lang="en-US" dirty="0" smtClean="0"/>
              <a:t>2b.	No match (Miss): cache sends address 1022 to Memory</a:t>
            </a:r>
            <a:endParaRPr lang="en-US" baseline="-25000" dirty="0" smtClean="0"/>
          </a:p>
          <a:p>
            <a:pPr marL="1828800" lvl="3" indent="-514350">
              <a:buFont typeface="+mj-lt"/>
              <a:buAutoNum type="romanUcPeriod"/>
            </a:pPr>
            <a:r>
              <a:rPr lang="en-US" dirty="0" smtClean="0"/>
              <a:t>Memory reads 99 at address 1022</a:t>
            </a:r>
            <a:r>
              <a:rPr lang="en-US" baseline="-25000" dirty="0" smtClean="0"/>
              <a:t>ten</a:t>
            </a:r>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$t0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Tree>
    <p:extLst>
      <p:ext uri="{BB962C8B-B14F-4D97-AF65-F5344CB8AC3E}">
        <p14:creationId xmlns:p14="http://schemas.microsoft.com/office/powerpoint/2010/main" val="6519324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200" y="1143000"/>
            <a:ext cx="8229600" cy="5394959"/>
          </a:xfrm>
        </p:spPr>
        <p:txBody>
          <a:bodyPr>
            <a:normAutofit/>
          </a:bodyPr>
          <a:lstStyle/>
          <a:p>
            <a:r>
              <a:rPr lang="en-US" sz="2800" dirty="0" smtClean="0"/>
              <a:t>HW2 due 10/16 @ 23:59:</a:t>
            </a:r>
            <a:r>
              <a:rPr lang="en-US" sz="2800" dirty="0" smtClean="0"/>
              <a:t>59</a:t>
            </a:r>
            <a:endParaRPr lang="en-US" sz="2800" dirty="0" smtClean="0"/>
          </a:p>
          <a:p>
            <a:r>
              <a:rPr lang="en-US" sz="2800" dirty="0" smtClean="0"/>
              <a:t>Project 3-1 due date now 10/21 </a:t>
            </a:r>
            <a:r>
              <a:rPr lang="en-US" sz="2800" dirty="0" smtClean="0"/>
              <a:t>– already released, </a:t>
            </a:r>
            <a:r>
              <a:rPr lang="en-US" sz="2800" i="1" dirty="0" smtClean="0">
                <a:solidFill>
                  <a:schemeClr val="accent2"/>
                </a:solidFill>
              </a:rPr>
              <a:t>start early</a:t>
            </a:r>
            <a:endParaRPr lang="en-US" sz="2800" i="1" dirty="0" smtClean="0">
              <a:solidFill>
                <a:schemeClr val="accent2"/>
              </a:solidFill>
            </a:endParaRPr>
          </a:p>
          <a:p>
            <a:r>
              <a:rPr lang="en-US" sz="2800" dirty="0" smtClean="0"/>
              <a:t>Project 3-2 due date now 10/28 (release 10/18</a:t>
            </a:r>
            <a:r>
              <a:rPr lang="en-US" sz="2800" dirty="0" smtClean="0"/>
              <a:t>)</a:t>
            </a:r>
          </a:p>
          <a:p>
            <a:pPr marL="0" indent="0">
              <a:buNone/>
            </a:pPr>
            <a:endParaRPr lang="en-US" sz="2800" dirty="0"/>
          </a:p>
          <a:p>
            <a:r>
              <a:rPr lang="en-US" sz="2800" dirty="0" smtClean="0"/>
              <a:t>Midterm 1: </a:t>
            </a:r>
            <a:endParaRPr lang="en-US" sz="2800" dirty="0"/>
          </a:p>
          <a:p>
            <a:pPr lvl="1"/>
            <a:r>
              <a:rPr lang="en-US" sz="2400" dirty="0" smtClean="0"/>
              <a:t>grades posted today</a:t>
            </a:r>
          </a:p>
          <a:p>
            <a:pPr lvl="1"/>
            <a:r>
              <a:rPr lang="en-US" sz="2400" dirty="0" smtClean="0"/>
              <a:t>Stats, next slide</a:t>
            </a:r>
            <a:endParaRPr lang="en-US" sz="2400"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522706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18</a:t>
            </a:fld>
            <a:endParaRPr lang="en-US"/>
          </a:p>
        </p:txBody>
      </p:sp>
      <p:pic>
        <p:nvPicPr>
          <p:cNvPr id="7" name="Picture 6" descr="MT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686800" cy="3229767"/>
          </a:xfrm>
          <a:prstGeom prst="rect">
            <a:avLst/>
          </a:prstGeom>
        </p:spPr>
      </p:pic>
      <p:pic>
        <p:nvPicPr>
          <p:cNvPr id="9" name="Picture 8" descr="MT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57600"/>
            <a:ext cx="8686800" cy="3061389"/>
          </a:xfrm>
          <a:prstGeom prst="rect">
            <a:avLst/>
          </a:prstGeom>
        </p:spPr>
      </p:pic>
      <p:sp>
        <p:nvSpPr>
          <p:cNvPr id="10" name="TextBox 9"/>
          <p:cNvSpPr txBox="1"/>
          <p:nvPr/>
        </p:nvSpPr>
        <p:spPr>
          <a:xfrm>
            <a:off x="762000" y="228600"/>
            <a:ext cx="1981282" cy="646331"/>
          </a:xfrm>
          <a:prstGeom prst="rect">
            <a:avLst/>
          </a:prstGeom>
          <a:noFill/>
        </p:spPr>
        <p:txBody>
          <a:bodyPr wrap="none" rtlCol="0">
            <a:spAutoFit/>
          </a:bodyPr>
          <a:lstStyle/>
          <a:p>
            <a:r>
              <a:rPr lang="en-US" sz="3600" dirty="0" smtClean="0"/>
              <a:t>Version A</a:t>
            </a:r>
            <a:endParaRPr lang="en-US" sz="3600" dirty="0"/>
          </a:p>
        </p:txBody>
      </p:sp>
      <p:sp>
        <p:nvSpPr>
          <p:cNvPr id="11" name="TextBox 10"/>
          <p:cNvSpPr txBox="1"/>
          <p:nvPr/>
        </p:nvSpPr>
        <p:spPr>
          <a:xfrm>
            <a:off x="914400" y="4038600"/>
            <a:ext cx="1965277" cy="646331"/>
          </a:xfrm>
          <a:prstGeom prst="rect">
            <a:avLst/>
          </a:prstGeom>
          <a:noFill/>
        </p:spPr>
        <p:txBody>
          <a:bodyPr wrap="none" rtlCol="0">
            <a:spAutoFit/>
          </a:bodyPr>
          <a:lstStyle/>
          <a:p>
            <a:r>
              <a:rPr lang="en-US" sz="3600" dirty="0" smtClean="0"/>
              <a:t>Version B</a:t>
            </a:r>
            <a:endParaRPr lang="en-US" sz="3600" dirty="0"/>
          </a:p>
        </p:txBody>
      </p:sp>
    </p:spTree>
    <p:extLst>
      <p:ext uri="{BB962C8B-B14F-4D97-AF65-F5344CB8AC3E}">
        <p14:creationId xmlns:p14="http://schemas.microsoft.com/office/powerpoint/2010/main" val="60780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457200" y="1384963"/>
            <a:ext cx="8229600" cy="2810089"/>
          </a:xfrm>
        </p:spPr>
        <p:txBody>
          <a:bodyPr/>
          <a:lstStyle/>
          <a:p>
            <a:r>
              <a:rPr lang="en-US" dirty="0" smtClean="0"/>
              <a:t>Need way to tell if have copy of location in memory so that can decide on hit or miss</a:t>
            </a:r>
          </a:p>
          <a:p>
            <a:r>
              <a:rPr lang="en-US" dirty="0" smtClean="0"/>
              <a:t>On cache miss, put memory address of block in “tag address” of cache block</a:t>
            </a:r>
          </a:p>
          <a:p>
            <a:pPr marL="457200" lvl="1" indent="0">
              <a:buNone/>
            </a:pPr>
            <a:r>
              <a:rPr lang="en-US" dirty="0" smtClean="0"/>
              <a:t>  1022 </a:t>
            </a:r>
            <a:r>
              <a:rPr lang="en-US" dirty="0" smtClean="0"/>
              <a:t>placed in tag next to data from memory (99)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624311" y="512264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6738252" y="4821317"/>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rot="5400000">
            <a:off x="7301262" y="5169362"/>
            <a:ext cx="272745" cy="1441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rot="5400000">
            <a:off x="7075264" y="5416888"/>
            <a:ext cx="746268" cy="1420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3088" y="4799793"/>
            <a:ext cx="1970912" cy="954107"/>
          </a:xfrm>
          <a:prstGeom prst="rect">
            <a:avLst/>
          </a:prstGeom>
          <a:noFill/>
        </p:spPr>
        <p:txBody>
          <a:bodyPr wrap="none" rtlCol="0">
            <a:spAutoFit/>
          </a:bodyPr>
          <a:lstStyle/>
          <a:p>
            <a:r>
              <a:rPr lang="en-US" sz="2800" dirty="0" smtClean="0"/>
              <a:t>From earlier</a:t>
            </a:r>
          </a:p>
          <a:p>
            <a:r>
              <a:rPr lang="en-US" sz="2800" dirty="0" smtClean="0"/>
              <a:t>instructions</a:t>
            </a:r>
            <a:endParaRPr lang="en-US" sz="2800" dirty="0"/>
          </a:p>
        </p:txBody>
      </p:sp>
      <p:cxnSp>
        <p:nvCxnSpPr>
          <p:cNvPr id="23" name="Straight Arrow Connector 22"/>
          <p:cNvCxnSpPr>
            <a:stCxn id="18" idx="1"/>
          </p:cNvCxnSpPr>
          <p:nvPr/>
        </p:nvCxnSpPr>
        <p:spPr>
          <a:xfrm rot="10800000" flipV="1">
            <a:off x="6781308" y="5276846"/>
            <a:ext cx="391781" cy="39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991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233"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2597167" y="2423531"/>
            <a:ext cx="2627501" cy="1012993"/>
            <a:chOff x="7090963" y="2946400"/>
            <a:chExt cx="2627501" cy="1012993"/>
          </a:xfrm>
        </p:grpSpPr>
        <p:sp>
          <p:nvSpPr>
            <p:cNvPr id="62" name="Rectangle 61"/>
            <p:cNvSpPr/>
            <p:nvPr/>
          </p:nvSpPr>
          <p:spPr>
            <a:xfrm>
              <a:off x="7090963" y="3406794"/>
              <a:ext cx="1509901"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8584770" y="2946400"/>
              <a:ext cx="1133694" cy="646331"/>
            </a:xfrm>
            <a:prstGeom prst="rect">
              <a:avLst/>
            </a:prstGeom>
            <a:noFill/>
          </p:spPr>
          <p:txBody>
            <a:bodyPr wrap="none" rtlCol="0">
              <a:spAutoFit/>
            </a:bodyPr>
            <a:lstStyle/>
            <a:p>
              <a:r>
                <a:rPr lang="en-US" dirty="0" smtClean="0">
                  <a:solidFill>
                    <a:srgbClr val="FF0000"/>
                  </a:solidFill>
                </a:rPr>
                <a:t>How do</a:t>
              </a:r>
              <a:br>
                <a:rPr lang="en-US" dirty="0" smtClean="0">
                  <a:solidFill>
                    <a:srgbClr val="FF0000"/>
                  </a:solidFill>
                </a:rPr>
              </a:br>
              <a:r>
                <a:rPr lang="en-US" dirty="0" smtClean="0">
                  <a:solidFill>
                    <a:srgbClr val="FF0000"/>
                  </a:solidFill>
                </a:rPr>
                <a:t>we know?</a:t>
              </a:r>
              <a:endParaRPr lang="en-US" dirty="0">
                <a:solidFill>
                  <a:srgbClr val="FF0000"/>
                </a:solidFill>
              </a:endParaRPr>
            </a:p>
          </p:txBody>
        </p:sp>
      </p:grpSp>
      <p:sp>
        <p:nvSpPr>
          <p:cNvPr id="64" name="Rectangle 63"/>
          <p:cNvSpPr/>
          <p:nvPr/>
        </p:nvSpPr>
        <p:spPr>
          <a:xfrm>
            <a:off x="3920659" y="5510649"/>
            <a:ext cx="3633708"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6003907" y="4646390"/>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Anatomy of a </a:t>
            </a:r>
            <a:br>
              <a:rPr lang="en-US" dirty="0" smtClean="0"/>
            </a:br>
            <a:r>
              <a:rPr lang="en-US" dirty="0" smtClean="0"/>
              <a:t>16 Byte Cache, </a:t>
            </a:r>
            <a:br>
              <a:rPr lang="en-US" dirty="0" smtClean="0"/>
            </a:br>
            <a:r>
              <a:rPr lang="en-US" dirty="0" smtClean="0"/>
              <a:t>4 Byte Block</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4 tags</a:t>
            </a:r>
          </a:p>
          <a:p>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20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5023312"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6731228" y="1940574"/>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625482"/>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55769"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5018733"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178763" y="1812156"/>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 name="Group 53"/>
          <p:cNvGrpSpPr/>
          <p:nvPr/>
        </p:nvGrpSpPr>
        <p:grpSpPr>
          <a:xfrm>
            <a:off x="5551995"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713975"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7478281"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803488"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7478281"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478281" y="4196579"/>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7478281"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749669"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760432" y="4302464"/>
            <a:ext cx="775008" cy="369332"/>
          </a:xfrm>
          <a:prstGeom prst="rect">
            <a:avLst/>
          </a:prstGeom>
        </p:spPr>
        <p:txBody>
          <a:bodyPr wrap="square">
            <a:spAutoFit/>
          </a:bodyPr>
          <a:lstStyle/>
          <a:p>
            <a:r>
              <a:rPr lang="en-US" dirty="0" smtClean="0"/>
              <a:t>2041</a:t>
            </a:r>
            <a:endParaRPr lang="en-US" dirty="0"/>
          </a:p>
        </p:txBody>
      </p:sp>
      <p:cxnSp>
        <p:nvCxnSpPr>
          <p:cNvPr id="4" name="Straight Arrow Connector 3"/>
          <p:cNvCxnSpPr/>
          <p:nvPr/>
        </p:nvCxnSpPr>
        <p:spPr>
          <a:xfrm flipH="1">
            <a:off x="6019800" y="1828800"/>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19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8895" y="4283222"/>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graphicFrame>
        <p:nvGraphicFramePr>
          <p:cNvPr id="8" name="Table 7"/>
          <p:cNvGraphicFramePr>
            <a:graphicFrameLocks noGrp="1"/>
          </p:cNvGraphicFramePr>
          <p:nvPr/>
        </p:nvGraphicFramePr>
        <p:xfrm>
          <a:off x="641353" y="4263853"/>
          <a:ext cx="6096000" cy="244347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511</a:t>
                      </a:r>
                      <a:endParaRPr lang="en-US" sz="2800" dirty="0"/>
                    </a:p>
                  </a:txBody>
                  <a:tcPr/>
                </a:tc>
                <a:tc>
                  <a:txBody>
                    <a:bodyPr/>
                    <a:lstStyle/>
                    <a:p>
                      <a:pPr algn="ctr"/>
                      <a:r>
                        <a:rPr lang="en-US" sz="2800" dirty="0" smtClean="0"/>
                        <a:t>11</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304800" y="1384963"/>
            <a:ext cx="8458200" cy="2810089"/>
          </a:xfrm>
        </p:spPr>
        <p:txBody>
          <a:bodyPr>
            <a:normAutofit fontScale="85000" lnSpcReduction="10000"/>
          </a:bodyPr>
          <a:lstStyle/>
          <a:p>
            <a:r>
              <a:rPr lang="en-US" dirty="0" smtClean="0"/>
              <a:t>Suppose processor now requests location 511, which contains 11?</a:t>
            </a:r>
          </a:p>
          <a:p>
            <a:r>
              <a:rPr lang="en-US" dirty="0" smtClean="0"/>
              <a:t>Doesn’t match any cache block, so must “evict” one resident block to make room</a:t>
            </a:r>
          </a:p>
          <a:p>
            <a:pPr lvl="1"/>
            <a:r>
              <a:rPr lang="en-US" dirty="0" smtClean="0"/>
              <a:t>Which block to evict?</a:t>
            </a:r>
          </a:p>
          <a:p>
            <a:r>
              <a:rPr lang="en-US" dirty="0" smtClean="0"/>
              <a:t>Replace “victim” with new memory block at address 511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9" name="Rectangle 8"/>
          <p:cNvSpPr/>
          <p:nvPr/>
        </p:nvSpPr>
        <p:spPr>
          <a:xfrm>
            <a:off x="581255" y="5639219"/>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9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p:txBody>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a:buNone/>
            </a:pPr>
            <a:r>
              <a:rPr lang="en-US" dirty="0" smtClean="0"/>
              <a:t>=&gt; Don’t need to store last 2 bits of 32-bit byte address in Cache Tag (Tag can be narrower)</a:t>
            </a:r>
            <a:endParaRPr lang="en-US" baseline="-25000" dirty="0" smtClean="0"/>
          </a:p>
          <a:p>
            <a:endParaRPr lang="en-US" baseline="-25000" dirty="0" smtClean="0"/>
          </a:p>
          <a:p>
            <a:endParaRPr lang="en-US" baseline="-25000" dirty="0" smtClean="0"/>
          </a:p>
          <a:p>
            <a:endParaRPr lang="en-US"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47207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39" y="274638"/>
            <a:ext cx="4020615" cy="1143000"/>
          </a:xfrm>
        </p:spPr>
        <p:txBody>
          <a:bodyPr>
            <a:normAutofit fontScale="90000"/>
          </a:bodyPr>
          <a:lstStyle/>
          <a:p>
            <a:r>
              <a:rPr lang="en-US" dirty="0" smtClean="0"/>
              <a:t>Anatomy of a 32B Cache, 8B Block</a:t>
            </a:r>
            <a:endParaRPr lang="en-US" dirty="0"/>
          </a:p>
        </p:txBody>
      </p:sp>
      <p:sp>
        <p:nvSpPr>
          <p:cNvPr id="5" name="Slide Number Placeholder 4"/>
          <p:cNvSpPr>
            <a:spLocks noGrp="1"/>
          </p:cNvSpPr>
          <p:nvPr>
            <p:ph type="sldNum" sz="quarter" idx="12"/>
          </p:nvPr>
        </p:nvSpPr>
        <p:spPr>
          <a:xfrm>
            <a:off x="6588268" y="6299275"/>
            <a:ext cx="2133600" cy="365125"/>
          </a:xfrm>
        </p:spPr>
        <p:txBody>
          <a:bodyPr/>
          <a:lstStyle/>
          <a:p>
            <a:fld id="{3CC63E4C-4642-794D-A2FD-70F6B81535F5}" type="slidenum">
              <a:rPr lang="en-US" smtClean="0"/>
              <a:pPr/>
              <a:t>23</a:t>
            </a:fld>
            <a:endParaRPr lang="en-US"/>
          </a:p>
        </p:txBody>
      </p:sp>
      <p:sp>
        <p:nvSpPr>
          <p:cNvPr id="7" name="Content Placeholder 6"/>
          <p:cNvSpPr>
            <a:spLocks noGrp="1"/>
          </p:cNvSpPr>
          <p:nvPr>
            <p:ph sz="half" idx="1"/>
          </p:nvPr>
        </p:nvSpPr>
        <p:spPr>
          <a:xfrm>
            <a:off x="26640" y="1600200"/>
            <a:ext cx="4038600" cy="5257800"/>
          </a:xfrm>
        </p:spPr>
        <p:txBody>
          <a:bodyPr>
            <a:normAutofit lnSpcReduction="10000"/>
          </a:bodyPr>
          <a:lstStyle/>
          <a:p>
            <a:r>
              <a:rPr lang="en-US" dirty="0" smtClean="0"/>
              <a:t>Blocks must be aligned in pairs, otherwise could get same word twice in cache</a:t>
            </a:r>
          </a:p>
          <a:p>
            <a:pPr>
              <a:buFont typeface="Symbol" pitchFamily="1" charset="2"/>
              <a:buChar char=""/>
            </a:pPr>
            <a:r>
              <a:rPr lang="en-US" dirty="0" smtClean="0"/>
              <a:t>Tags only have even-numbered words</a:t>
            </a:r>
          </a:p>
          <a:p>
            <a:pPr>
              <a:buFont typeface="Symbol" pitchFamily="1" charset="2"/>
              <a:buChar char=""/>
            </a:pPr>
            <a:r>
              <a:rPr lang="en-US" dirty="0" smtClean="0"/>
              <a:t> Last 3 bits of address always 000</a:t>
            </a:r>
            <a:r>
              <a:rPr lang="en-US" baseline="-25000" dirty="0" smtClean="0"/>
              <a:t>two</a:t>
            </a:r>
          </a:p>
          <a:p>
            <a:pPr>
              <a:buFont typeface="Symbol" pitchFamily="1" charset="2"/>
              <a:buChar char=""/>
            </a:pPr>
            <a:r>
              <a:rPr lang="en-US" dirty="0" smtClean="0"/>
              <a:t>Tags, comparators can be narrower </a:t>
            </a:r>
            <a:endParaRPr lang="en-US" baseline="-25000" dirty="0" smtClean="0"/>
          </a:p>
          <a:p>
            <a:r>
              <a:rPr lang="en-US" dirty="0" smtClean="0"/>
              <a:t>Can get hit for either word in block</a:t>
            </a:r>
          </a:p>
          <a:p>
            <a:endParaRPr lang="en-US" dirty="0"/>
          </a:p>
        </p:txBody>
      </p:sp>
      <p:grpSp>
        <p:nvGrpSpPr>
          <p:cNvPr id="2" name="Group 71"/>
          <p:cNvGrpSpPr/>
          <p:nvPr/>
        </p:nvGrpSpPr>
        <p:grpSpPr>
          <a:xfrm>
            <a:off x="4026255" y="214034"/>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78" name="TextBox 77"/>
            <p:cNvSpPr txBox="1"/>
            <p:nvPr/>
          </p:nvSpPr>
          <p:spPr>
            <a:xfrm>
              <a:off x="5697884" y="1897526"/>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smtClean="0"/>
                <a:t>Cache</a:t>
              </a:r>
              <a:endParaRPr lang="en-US" sz="2800" dirty="0"/>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82" name="TextBox 81"/>
            <p:cNvSpPr txBox="1"/>
            <p:nvPr/>
          </p:nvSpPr>
          <p:spPr>
            <a:xfrm>
              <a:off x="5772403"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smtClean="0"/>
                <a:t>1022</a:t>
              </a:r>
              <a:endParaRPr lang="en-US" dirty="0"/>
            </a:p>
          </p:txBody>
        </p:sp>
        <p:sp>
          <p:nvSpPr>
            <p:cNvPr id="90" name="Rectangle 89"/>
            <p:cNvSpPr/>
            <p:nvPr/>
          </p:nvSpPr>
          <p:spPr>
            <a:xfrm>
              <a:off x="6552577" y="3633495"/>
              <a:ext cx="418654" cy="369332"/>
            </a:xfrm>
            <a:prstGeom prst="rect">
              <a:avLst/>
            </a:prstGeom>
          </p:spPr>
          <p:txBody>
            <a:bodyPr wrap="none">
              <a:spAutoFit/>
            </a:bodyPr>
            <a:lstStyle/>
            <a:p>
              <a:r>
                <a:rPr lang="en-US" dirty="0" smtClean="0"/>
                <a:t>99</a:t>
              </a:r>
              <a:endParaRPr lang="en-US" dirty="0"/>
            </a:p>
          </p:txBody>
        </p:sp>
        <p:sp>
          <p:nvSpPr>
            <p:cNvPr id="91" name="Rectangle 90"/>
            <p:cNvSpPr/>
            <p:nvPr/>
          </p:nvSpPr>
          <p:spPr>
            <a:xfrm flipH="1">
              <a:off x="4877784" y="3287381"/>
              <a:ext cx="775008" cy="369332"/>
            </a:xfrm>
            <a:prstGeom prst="rect">
              <a:avLst/>
            </a:prstGeom>
          </p:spPr>
          <p:txBody>
            <a:bodyPr wrap="square">
              <a:spAutoFit/>
            </a:bodyPr>
            <a:lstStyle/>
            <a:p>
              <a:r>
                <a:rPr lang="en-US" dirty="0" smtClean="0"/>
                <a:t>252</a:t>
              </a:r>
              <a:endParaRPr lang="en-US" dirty="0"/>
            </a:p>
          </p:txBody>
        </p:sp>
        <p:sp>
          <p:nvSpPr>
            <p:cNvPr id="92" name="Rectangle 91"/>
            <p:cNvSpPr/>
            <p:nvPr/>
          </p:nvSpPr>
          <p:spPr>
            <a:xfrm>
              <a:off x="6552577" y="3964522"/>
              <a:ext cx="418654" cy="369332"/>
            </a:xfrm>
            <a:prstGeom prst="rect">
              <a:avLst/>
            </a:prstGeom>
          </p:spPr>
          <p:txBody>
            <a:bodyPr wrap="none">
              <a:spAutoFit/>
            </a:bodyPr>
            <a:lstStyle/>
            <a:p>
              <a:r>
                <a:rPr lang="en-US" dirty="0" smtClean="0">
                  <a:solidFill>
                    <a:srgbClr val="FF0000"/>
                  </a:solidFill>
                </a:rPr>
                <a:t>42</a:t>
              </a:r>
              <a:endParaRPr lang="en-US" dirty="0">
                <a:solidFill>
                  <a:srgbClr val="FF0000"/>
                </a:solidFill>
              </a:endParaRPr>
            </a:p>
          </p:txBody>
        </p:sp>
        <p:sp>
          <p:nvSpPr>
            <p:cNvPr id="93" name="Rectangle 92"/>
            <p:cNvSpPr/>
            <p:nvPr/>
          </p:nvSpPr>
          <p:spPr>
            <a:xfrm>
              <a:off x="6466465" y="4267588"/>
              <a:ext cx="652643" cy="369332"/>
            </a:xfrm>
            <a:prstGeom prst="rect">
              <a:avLst/>
            </a:prstGeom>
          </p:spPr>
          <p:txBody>
            <a:bodyPr wrap="none">
              <a:spAutoFit/>
            </a:bodyPr>
            <a:lstStyle/>
            <a:p>
              <a:r>
                <a:rPr lang="en-US" dirty="0" smtClean="0">
                  <a:solidFill>
                    <a:srgbClr val="FF0000"/>
                  </a:solidFill>
                </a:rPr>
                <a:t>1947</a:t>
              </a:r>
              <a:endParaRPr lang="en-US" dirty="0">
                <a:solidFill>
                  <a:srgbClr val="FF0000"/>
                </a:solidFill>
              </a:endParaRPr>
            </a:p>
          </p:txBody>
        </p:sp>
        <p:sp>
          <p:nvSpPr>
            <p:cNvPr id="94" name="Rectangle 93"/>
            <p:cNvSpPr/>
            <p:nvPr/>
          </p:nvSpPr>
          <p:spPr>
            <a:xfrm>
              <a:off x="6552577" y="3269325"/>
              <a:ext cx="418654" cy="369332"/>
            </a:xfrm>
            <a:prstGeom prst="rect">
              <a:avLst/>
            </a:prstGeom>
          </p:spPr>
          <p:txBody>
            <a:bodyPr wrap="none">
              <a:spAutoFit/>
            </a:bodyPr>
            <a:lstStyle/>
            <a:p>
              <a:r>
                <a:rPr lang="en-US" dirty="0" smtClean="0"/>
                <a:t>12</a:t>
              </a:r>
              <a:endParaRPr lang="en-US" dirty="0"/>
            </a:p>
          </p:txBody>
        </p:sp>
        <p:sp>
          <p:nvSpPr>
            <p:cNvPr id="95" name="Rectangle 94"/>
            <p:cNvSpPr/>
            <p:nvPr/>
          </p:nvSpPr>
          <p:spPr>
            <a:xfrm flipH="1">
              <a:off x="4823965" y="3977874"/>
              <a:ext cx="775008" cy="369332"/>
            </a:xfrm>
            <a:prstGeom prst="rect">
              <a:avLst/>
            </a:prstGeom>
          </p:spPr>
          <p:txBody>
            <a:bodyPr wrap="square">
              <a:spAutoFit/>
            </a:bodyPr>
            <a:lstStyle/>
            <a:p>
              <a:r>
                <a:rPr lang="en-US" dirty="0" smtClean="0"/>
                <a:t>13</a:t>
              </a:r>
              <a:r>
                <a:rPr lang="en-US" dirty="0" smtClean="0">
                  <a:solidFill>
                    <a:srgbClr val="FF0000"/>
                  </a:solidFill>
                </a:rPr>
                <a:t>0</a:t>
              </a:r>
              <a:endParaRPr lang="en-US" dirty="0">
                <a:solidFill>
                  <a:srgbClr val="FF0000"/>
                </a:solidFill>
              </a:endParaRPr>
            </a:p>
          </p:txBody>
        </p:sp>
        <p:sp>
          <p:nvSpPr>
            <p:cNvPr id="96" name="Rectangle 95"/>
            <p:cNvSpPr/>
            <p:nvPr/>
          </p:nvSpPr>
          <p:spPr>
            <a:xfrm flipH="1">
              <a:off x="4834728" y="4302464"/>
              <a:ext cx="775008" cy="369332"/>
            </a:xfrm>
            <a:prstGeom prst="rect">
              <a:avLst/>
            </a:prstGeom>
          </p:spPr>
          <p:txBody>
            <a:bodyPr wrap="square">
              <a:spAutoFit/>
            </a:bodyPr>
            <a:lstStyle/>
            <a:p>
              <a:r>
                <a:rPr lang="en-US" dirty="0" smtClean="0"/>
                <a:t>204</a:t>
              </a:r>
              <a:r>
                <a:rPr lang="en-US" dirty="0" smtClean="0">
                  <a:solidFill>
                    <a:srgbClr val="FF0000"/>
                  </a:solidFill>
                </a:rPr>
                <a:t>0</a:t>
              </a:r>
              <a:endParaRPr lang="en-US" dirty="0">
                <a:solidFill>
                  <a:srgbClr val="FF0000"/>
                </a:solidFill>
              </a:endParaRP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302108"/>
              <a:ext cx="652643" cy="1329576"/>
              <a:chOff x="6704977" y="3388735"/>
              <a:chExt cx="652643" cy="1329576"/>
            </a:xfrm>
          </p:grpSpPr>
          <p:sp>
            <p:nvSpPr>
              <p:cNvPr id="102" name="Rectangle 101"/>
              <p:cNvSpPr/>
              <p:nvPr/>
            </p:nvSpPr>
            <p:spPr>
              <a:xfrm>
                <a:off x="6704977" y="3736410"/>
                <a:ext cx="652643" cy="369332"/>
              </a:xfrm>
              <a:prstGeom prst="rect">
                <a:avLst/>
              </a:prstGeom>
            </p:spPr>
            <p:txBody>
              <a:bodyPr wrap="none">
                <a:spAutoFit/>
              </a:bodyPr>
              <a:lstStyle/>
              <a:p>
                <a:r>
                  <a:rPr lang="en-US" dirty="0" smtClean="0">
                    <a:solidFill>
                      <a:srgbClr val="FF0000"/>
                    </a:solidFill>
                  </a:rPr>
                  <a:t>1000</a:t>
                </a:r>
                <a:endParaRPr lang="en-US" dirty="0">
                  <a:solidFill>
                    <a:srgbClr val="FF0000"/>
                  </a:solidFill>
                </a:endParaRPr>
              </a:p>
            </p:txBody>
          </p:sp>
          <p:sp>
            <p:nvSpPr>
              <p:cNvPr id="103" name="Rectangle 102"/>
              <p:cNvSpPr/>
              <p:nvPr/>
            </p:nvSpPr>
            <p:spPr>
              <a:xfrm>
                <a:off x="6704977" y="4067437"/>
                <a:ext cx="301660" cy="369332"/>
              </a:xfrm>
              <a:prstGeom prst="rect">
                <a:avLst/>
              </a:prstGeom>
            </p:spPr>
            <p:txBody>
              <a:bodyPr wrap="none">
                <a:spAutoFit/>
              </a:bodyPr>
              <a:lstStyle/>
              <a:p>
                <a:r>
                  <a:rPr lang="en-US" dirty="0" smtClean="0"/>
                  <a:t>7</a:t>
                </a:r>
                <a:endParaRPr lang="en-US" dirty="0"/>
              </a:p>
            </p:txBody>
          </p:sp>
          <p:sp>
            <p:nvSpPr>
              <p:cNvPr id="104" name="Rectangle 103"/>
              <p:cNvSpPr/>
              <p:nvPr/>
            </p:nvSpPr>
            <p:spPr>
              <a:xfrm>
                <a:off x="6704977" y="4348979"/>
                <a:ext cx="418654" cy="369332"/>
              </a:xfrm>
              <a:prstGeom prst="rect">
                <a:avLst/>
              </a:prstGeom>
            </p:spPr>
            <p:txBody>
              <a:bodyPr wrap="none">
                <a:spAutoFit/>
              </a:bodyPr>
              <a:lstStyle/>
              <a:p>
                <a:r>
                  <a:rPr lang="en-US" dirty="0" smtClean="0"/>
                  <a:t>20</a:t>
                </a:r>
                <a:endParaRPr lang="en-US" dirty="0"/>
              </a:p>
            </p:txBody>
          </p:sp>
          <p:sp>
            <p:nvSpPr>
              <p:cNvPr id="105" name="Rectangle 104"/>
              <p:cNvSpPr/>
              <p:nvPr/>
            </p:nvSpPr>
            <p:spPr>
              <a:xfrm>
                <a:off x="6704977" y="3388735"/>
                <a:ext cx="489324" cy="369332"/>
              </a:xfrm>
              <a:prstGeom prst="rect">
                <a:avLst/>
              </a:prstGeom>
            </p:spPr>
            <p:txBody>
              <a:bodyPr wrap="none">
                <a:spAutoFit/>
              </a:bodyPr>
              <a:lstStyle/>
              <a:p>
                <a:r>
                  <a:rPr lang="en-US" dirty="0" smtClean="0">
                    <a:solidFill>
                      <a:srgbClr val="FF0000"/>
                    </a:solidFill>
                  </a:rPr>
                  <a:t>-10</a:t>
                </a:r>
                <a:endParaRPr lang="en-US" dirty="0">
                  <a:solidFill>
                    <a:srgbClr val="FF0000"/>
                  </a:solidFill>
                </a:endParaRPr>
              </a:p>
            </p:txBody>
          </p:sp>
        </p:grpSp>
        <p:cxnSp>
          <p:nvCxnSpPr>
            <p:cNvPr id="99" name="Elbow Connector 98"/>
            <p:cNvCxnSpPr>
              <a:stCxn id="106" idx="2"/>
            </p:cNvCxnSpPr>
            <p:nvPr/>
          </p:nvCxnSpPr>
          <p:spPr>
            <a:xfrm rot="5400000">
              <a:off x="7018439" y="4396864"/>
              <a:ext cx="360863" cy="816865"/>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501105"/>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flipH="1">
            <a:off x="5105400" y="1828800"/>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58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3795491" cy="1143000"/>
          </a:xfrm>
        </p:spPr>
        <p:txBody>
          <a:bodyPr>
            <a:normAutofit fontScale="90000"/>
          </a:bodyPr>
          <a:lstStyle/>
          <a:p>
            <a:r>
              <a:rPr lang="en-US" dirty="0" smtClean="0"/>
              <a:t>Hardware Cost of Cache</a:t>
            </a:r>
            <a:endParaRPr lang="en-US" dirty="0"/>
          </a:p>
        </p:txBody>
      </p:sp>
      <p:sp>
        <p:nvSpPr>
          <p:cNvPr id="9" name="Content Placeholder 8"/>
          <p:cNvSpPr>
            <a:spLocks noGrp="1"/>
          </p:cNvSpPr>
          <p:nvPr>
            <p:ph idx="1"/>
          </p:nvPr>
        </p:nvSpPr>
        <p:spPr>
          <a:xfrm>
            <a:off x="76200" y="1600200"/>
            <a:ext cx="4114799" cy="5105400"/>
          </a:xfrm>
        </p:spPr>
        <p:txBody>
          <a:bodyPr>
            <a:normAutofit fontScale="85000" lnSpcReduction="20000"/>
          </a:bodyPr>
          <a:lstStyle/>
          <a:p>
            <a:r>
              <a:rPr lang="en-US" dirty="0" smtClean="0"/>
              <a:t>Need to compare every tag to the Processor address</a:t>
            </a:r>
          </a:p>
          <a:p>
            <a:r>
              <a:rPr lang="en-US" dirty="0" smtClean="0"/>
              <a:t>Comparators are expensive</a:t>
            </a:r>
          </a:p>
          <a:p>
            <a:r>
              <a:rPr lang="en-US" dirty="0" smtClean="0"/>
              <a:t>Optimization: </a:t>
            </a:r>
            <a:r>
              <a:rPr lang="en-US" dirty="0" smtClean="0"/>
              <a:t>use 2 “sets” of data with a total of only 2 comparators</a:t>
            </a:r>
          </a:p>
          <a:p>
            <a:r>
              <a:rPr lang="en-US" dirty="0" smtClean="0"/>
              <a:t>1 </a:t>
            </a:r>
            <a:r>
              <a:rPr lang="en-US" dirty="0" smtClean="0"/>
              <a:t>Address bit selects which </a:t>
            </a:r>
            <a:r>
              <a:rPr lang="en-US" dirty="0" smtClean="0"/>
              <a:t>set</a:t>
            </a:r>
          </a:p>
          <a:p>
            <a:r>
              <a:rPr lang="en-US" dirty="0" smtClean="0"/>
              <a:t>Compare only tags from selected set</a:t>
            </a:r>
          </a:p>
          <a:p>
            <a:r>
              <a:rPr lang="en-US" dirty="0" smtClean="0"/>
              <a:t>Generalize to more sets</a:t>
            </a:r>
            <a:endParaRPr lang="en-US" dirty="0" smtClean="0"/>
          </a:p>
          <a:p>
            <a:pPr lvl="1">
              <a:buNone/>
            </a:pPr>
            <a:endParaRPr lang="en-US" dirty="0" smtClean="0"/>
          </a:p>
          <a:p>
            <a:pPr lvl="1"/>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24</a:t>
            </a:fld>
            <a:endParaRPr lang="en-US"/>
          </a:p>
        </p:txBody>
      </p:sp>
      <p:sp>
        <p:nvSpPr>
          <p:cNvPr id="10" name="Slide Number Placeholder 4"/>
          <p:cNvSpPr txBox="1">
            <a:spLocks/>
          </p:cNvSpPr>
          <p:nvPr/>
        </p:nvSpPr>
        <p:spPr>
          <a:xfrm>
            <a:off x="6695908" y="6299275"/>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0"/>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cxnSp>
        <p:nvCxnSpPr>
          <p:cNvPr id="14" name="Straight Arrow Connector 13"/>
          <p:cNvCxnSpPr>
            <a:endCxn id="12" idx="0"/>
          </p:cNvCxnSpPr>
          <p:nvPr/>
        </p:nvCxnSpPr>
        <p:spPr>
          <a:xfrm>
            <a:off x="5594144" y="1821170"/>
            <a:ext cx="21406" cy="145543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a:off x="7506427" y="1749826"/>
            <a:ext cx="2" cy="152677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52481" y="1897767"/>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grpSp>
        <p:nvGrpSpPr>
          <p:cNvPr id="33" name="Group 32"/>
          <p:cNvGrpSpPr/>
          <p:nvPr/>
        </p:nvGrpSpPr>
        <p:grpSpPr>
          <a:xfrm>
            <a:off x="5251645" y="3276600"/>
            <a:ext cx="3524883" cy="381001"/>
            <a:chOff x="5251645" y="3324660"/>
            <a:chExt cx="3524883" cy="381001"/>
          </a:xfrm>
        </p:grpSpPr>
        <p:sp>
          <p:nvSpPr>
            <p:cNvPr id="12" name="Rectangle 11"/>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13" name="Rectangle 12"/>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
        <p:nvSpPr>
          <p:cNvPr id="17" name="TextBox 16"/>
          <p:cNvSpPr txBox="1"/>
          <p:nvPr/>
        </p:nvSpPr>
        <p:spPr>
          <a:xfrm>
            <a:off x="6488626" y="1954843"/>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18" name="Rectangle 17"/>
          <p:cNvSpPr/>
          <p:nvPr/>
        </p:nvSpPr>
        <p:spPr>
          <a:xfrm>
            <a:off x="4876800" y="2625482"/>
            <a:ext cx="3985352"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172200" y="4648200"/>
            <a:ext cx="1067269" cy="523220"/>
          </a:xfrm>
          <a:prstGeom prst="rect">
            <a:avLst/>
          </a:prstGeom>
          <a:noFill/>
        </p:spPr>
        <p:txBody>
          <a:bodyPr wrap="none" rtlCol="0">
            <a:spAutoFit/>
          </a:bodyPr>
          <a:lstStyle/>
          <a:p>
            <a:r>
              <a:rPr lang="en-US" sz="2800" dirty="0" smtClean="0"/>
              <a:t>Cache</a:t>
            </a:r>
            <a:endParaRPr lang="en-US" sz="2800" dirty="0"/>
          </a:p>
        </p:txBody>
      </p:sp>
      <p:sp>
        <p:nvSpPr>
          <p:cNvPr id="22" name="TextBox 21"/>
          <p:cNvSpPr txBox="1"/>
          <p:nvPr/>
        </p:nvSpPr>
        <p:spPr>
          <a:xfrm>
            <a:off x="4519256" y="5289212"/>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3" name="TextBox 22"/>
          <p:cNvSpPr txBox="1"/>
          <p:nvPr/>
        </p:nvSpPr>
        <p:spPr>
          <a:xfrm>
            <a:off x="6698107" y="5289212"/>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4" name="Rectangle 23"/>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cxnSp>
        <p:nvCxnSpPr>
          <p:cNvPr id="25" name="Straight Arrow Connector 24"/>
          <p:cNvCxnSpPr/>
          <p:nvPr/>
        </p:nvCxnSpPr>
        <p:spPr>
          <a:xfrm rot="5400000">
            <a:off x="7049825" y="5450727"/>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304150" y="4267200"/>
            <a:ext cx="3524883" cy="375055"/>
            <a:chOff x="5251645" y="3449016"/>
            <a:chExt cx="3524883" cy="375055"/>
          </a:xfrm>
        </p:grpSpPr>
        <p:sp>
          <p:nvSpPr>
            <p:cNvPr id="35" name="Rectangle 34"/>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36" name="Rectangle 35"/>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cxnSp>
        <p:nvCxnSpPr>
          <p:cNvPr id="42" name="Straight Connector 41"/>
          <p:cNvCxnSpPr/>
          <p:nvPr/>
        </p:nvCxnSpPr>
        <p:spPr>
          <a:xfrm>
            <a:off x="7492158" y="2782440"/>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162965" y="3410270"/>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7477887" y="3938223"/>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467600" y="3886200"/>
            <a:ext cx="13478" cy="42430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589566" y="2819400"/>
            <a:ext cx="582634" cy="1555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172200" y="2820688"/>
            <a:ext cx="0" cy="106551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5638801" y="3886200"/>
            <a:ext cx="533399"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638800" y="3886200"/>
            <a:ext cx="7057" cy="37644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5029200" y="2743200"/>
            <a:ext cx="57567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5029200" y="2743202"/>
            <a:ext cx="10736" cy="1780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029200" y="4536030"/>
            <a:ext cx="304800" cy="35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5029200" y="3467100"/>
            <a:ext cx="222445"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3809106" y="3206814"/>
            <a:ext cx="5224919" cy="1581097"/>
            <a:chOff x="3809106" y="3206814"/>
            <a:chExt cx="5224919" cy="1581097"/>
          </a:xfrm>
        </p:grpSpPr>
        <p:grpSp>
          <p:nvGrpSpPr>
            <p:cNvPr id="49" name="Group 48"/>
            <p:cNvGrpSpPr/>
            <p:nvPr/>
          </p:nvGrpSpPr>
          <p:grpSpPr>
            <a:xfrm>
              <a:off x="3809106" y="3206814"/>
              <a:ext cx="5219449" cy="662489"/>
              <a:chOff x="3809106" y="3206814"/>
              <a:chExt cx="5219449" cy="662489"/>
            </a:xfrm>
          </p:grpSpPr>
          <p:sp>
            <p:nvSpPr>
              <p:cNvPr id="37" name="Left Brace 36"/>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3809106" y="3276448"/>
                <a:ext cx="909824" cy="523220"/>
              </a:xfrm>
              <a:prstGeom prst="rect">
                <a:avLst/>
              </a:prstGeom>
              <a:noFill/>
            </p:spPr>
            <p:txBody>
              <a:bodyPr wrap="none" rtlCol="0">
                <a:spAutoFit/>
              </a:bodyPr>
              <a:lstStyle/>
              <a:p>
                <a:r>
                  <a:rPr lang="en-US" sz="2800" dirty="0" smtClean="0">
                    <a:solidFill>
                      <a:srgbClr val="FF0000"/>
                    </a:solidFill>
                  </a:rPr>
                  <a:t>Set 0</a:t>
                </a:r>
                <a:endParaRPr lang="en-US" sz="2800" dirty="0">
                  <a:solidFill>
                    <a:srgbClr val="FF0000"/>
                  </a:solidFill>
                </a:endParaRP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814576" y="4125422"/>
              <a:ext cx="5219449" cy="662489"/>
              <a:chOff x="3809106" y="3206814"/>
              <a:chExt cx="5219449" cy="662489"/>
            </a:xfrm>
          </p:grpSpPr>
          <p:sp>
            <p:nvSpPr>
              <p:cNvPr id="52" name="Left Brace 51"/>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3809106" y="3276448"/>
                <a:ext cx="909824" cy="523220"/>
              </a:xfrm>
              <a:prstGeom prst="rect">
                <a:avLst/>
              </a:prstGeom>
              <a:noFill/>
            </p:spPr>
            <p:txBody>
              <a:bodyPr wrap="none" rtlCol="0">
                <a:spAutoFit/>
              </a:bodyPr>
              <a:lstStyle/>
              <a:p>
                <a:r>
                  <a:rPr lang="en-US" sz="2800" dirty="0" smtClean="0">
                    <a:solidFill>
                      <a:srgbClr val="FF0000"/>
                    </a:solidFill>
                  </a:rPr>
                  <a:t>Set 1</a:t>
                </a:r>
                <a:endParaRPr lang="en-US" sz="2800" dirty="0">
                  <a:solidFill>
                    <a:srgbClr val="FF0000"/>
                  </a:solidFill>
                </a:endParaRP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8" name="Group 57"/>
          <p:cNvGrpSpPr/>
          <p:nvPr/>
        </p:nvGrpSpPr>
        <p:grpSpPr>
          <a:xfrm>
            <a:off x="5314317" y="3352800"/>
            <a:ext cx="3524883" cy="381001"/>
            <a:chOff x="5251645" y="3324660"/>
            <a:chExt cx="3524883" cy="381001"/>
          </a:xfrm>
        </p:grpSpPr>
        <p:sp>
          <p:nvSpPr>
            <p:cNvPr id="61" name="Rectangle 60"/>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62" name="Rectangle 61"/>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grpSp>
        <p:nvGrpSpPr>
          <p:cNvPr id="63" name="Group 62"/>
          <p:cNvGrpSpPr/>
          <p:nvPr/>
        </p:nvGrpSpPr>
        <p:grpSpPr>
          <a:xfrm>
            <a:off x="5390517" y="4343401"/>
            <a:ext cx="3524883" cy="375055"/>
            <a:chOff x="5251645" y="3449016"/>
            <a:chExt cx="3524883" cy="375055"/>
          </a:xfrm>
        </p:grpSpPr>
        <p:sp>
          <p:nvSpPr>
            <p:cNvPr id="64" name="Rectangle 63"/>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Tag</a:t>
              </a:r>
              <a:endParaRPr lang="en-US" dirty="0"/>
            </a:p>
          </p:txBody>
        </p:sp>
        <p:sp>
          <p:nvSpPr>
            <p:cNvPr id="65" name="Rectangle 64"/>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grpSp>
    </p:spTree>
    <p:extLst>
      <p:ext uri="{BB962C8B-B14F-4D97-AF65-F5344CB8AC3E}">
        <p14:creationId xmlns:p14="http://schemas.microsoft.com/office/powerpoint/2010/main" val="1792245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eaLnBrk="1" fontAlgn="auto" hangingPunct="1">
              <a:spcAft>
                <a:spcPts val="0"/>
              </a:spcAft>
              <a:buClr>
                <a:schemeClr val="tx1"/>
              </a:buClr>
              <a:buFont typeface="Arial"/>
              <a:buChar char="•"/>
              <a:defRPr/>
            </a:pPr>
            <a:r>
              <a:rPr lang="en-US" dirty="0" smtClean="0">
                <a:solidFill>
                  <a:srgbClr val="0000FF"/>
                </a:solidFill>
              </a:rPr>
              <a:t>Set Index</a:t>
            </a:r>
            <a:r>
              <a:rPr lang="en-US" dirty="0" smtClean="0"/>
              <a:t>: Selects which set</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eaLnBrk="1" fontAlgn="auto" hangingPunct="1">
              <a:spcAft>
                <a:spcPts val="0"/>
              </a:spcAft>
              <a:buFont typeface="Arial"/>
              <a:buChar char="•"/>
              <a:defRPr/>
            </a:pPr>
            <a:endParaRPr lang="en-US" dirty="0" smtClean="0"/>
          </a:p>
          <a:p>
            <a:pPr eaLnBrk="1" fontAlgn="auto" hangingPunct="1">
              <a:spcAft>
                <a:spcPts val="0"/>
              </a:spcAft>
              <a:buFont typeface="Arial"/>
              <a:buChar char="•"/>
              <a:defRPr/>
            </a:pPr>
            <a:endParaRPr lang="en-US" dirty="0" smtClean="0"/>
          </a:p>
          <a:p>
            <a:r>
              <a:rPr lang="en-US" dirty="0" smtClean="0"/>
              <a:t>Size of Index = log2 (number of sets)</a:t>
            </a:r>
          </a:p>
          <a:p>
            <a:r>
              <a:rPr lang="en-US" dirty="0" smtClean="0"/>
              <a:t>Size of Tag = Address size – Size of Index </a:t>
            </a:r>
            <a:br>
              <a:rPr lang="en-US" dirty="0" smtClean="0"/>
            </a:br>
            <a:r>
              <a:rPr lang="en-US" dirty="0" smtClean="0"/>
              <a:t>– log2 (number of bytes/block)</a:t>
            </a:r>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3657599"/>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25</a:t>
            </a:fld>
            <a:endParaRPr lang="en-US" dirty="0"/>
          </a:p>
        </p:txBody>
      </p:sp>
      <p:cxnSp>
        <p:nvCxnSpPr>
          <p:cNvPr id="18" name="Straight Arrow Connector 17"/>
          <p:cNvCxnSpPr/>
          <p:nvPr/>
        </p:nvCxnSpPr>
        <p:spPr>
          <a:xfrm>
            <a:off x="838200" y="3581400"/>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3182140"/>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1638954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limit to number of sets?</a:t>
            </a:r>
          </a:p>
        </p:txBody>
      </p:sp>
      <p:sp>
        <p:nvSpPr>
          <p:cNvPr id="3" name="Content Placeholder 2"/>
          <p:cNvSpPr>
            <a:spLocks noGrp="1"/>
          </p:cNvSpPr>
          <p:nvPr>
            <p:ph idx="1"/>
          </p:nvPr>
        </p:nvSpPr>
        <p:spPr>
          <a:xfrm>
            <a:off x="457200" y="1219200"/>
            <a:ext cx="8229600" cy="5296841"/>
          </a:xfrm>
        </p:spPr>
        <p:txBody>
          <a:bodyPr>
            <a:normAutofit/>
          </a:bodyPr>
          <a:lstStyle/>
          <a:p>
            <a:pPr lvl="0">
              <a:defRPr/>
            </a:pPr>
            <a:r>
              <a:rPr lang="en-US" dirty="0" smtClean="0"/>
              <a:t>For a given total number of blocks, we can </a:t>
            </a:r>
            <a:r>
              <a:rPr lang="en-US" dirty="0" smtClean="0"/>
              <a:t>save more comparators if have more than 2 sets</a:t>
            </a:r>
          </a:p>
          <a:p>
            <a:r>
              <a:rPr lang="en-US" dirty="0" smtClean="0"/>
              <a:t>Limit: As Many Sets as Cache </a:t>
            </a:r>
            <a:r>
              <a:rPr lang="en-US" dirty="0" smtClean="0"/>
              <a:t>Blocks =&gt; only one block per set </a:t>
            </a:r>
            <a:r>
              <a:rPr lang="en-US" dirty="0" smtClean="0"/>
              <a:t>– only needs one comparator</a:t>
            </a:r>
            <a:r>
              <a:rPr lang="en-US" dirty="0" smtClean="0"/>
              <a:t>! </a:t>
            </a:r>
            <a:endParaRPr lang="en-US" dirty="0" smtClean="0"/>
          </a:p>
          <a:p>
            <a:r>
              <a:rPr lang="en-US" dirty="0" smtClean="0"/>
              <a:t>Called “Direct-Mapped” Design</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grpSp>
        <p:nvGrpSpPr>
          <p:cNvPr id="17" name="Group 16"/>
          <p:cNvGrpSpPr/>
          <p:nvPr/>
        </p:nvGrpSpPr>
        <p:grpSpPr>
          <a:xfrm>
            <a:off x="1143000" y="5410200"/>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2" name="Text Box 10"/>
            <p:cNvSpPr txBox="1">
              <a:spLocks noChangeArrowheads="1"/>
            </p:cNvSpPr>
            <p:nvPr/>
          </p:nvSpPr>
          <p:spPr bwMode="auto">
            <a:xfrm>
              <a:off x="5001711"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Tree>
    <p:extLst>
      <p:ext uri="{BB962C8B-B14F-4D97-AF65-F5344CB8AC3E}">
        <p14:creationId xmlns:p14="http://schemas.microsoft.com/office/powerpoint/2010/main" val="38362396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868362"/>
          </a:xfrm>
        </p:spPr>
        <p:txBody>
          <a:bodyPr>
            <a:noAutofit/>
          </a:bodyPr>
          <a:lstStyle/>
          <a:p>
            <a:r>
              <a:rPr lang="en-US" sz="3600" dirty="0" smtClean="0"/>
              <a:t>Direct Mapped Cache Ex: </a:t>
            </a:r>
            <a:br>
              <a:rPr lang="en-US" sz="3600" dirty="0" smtClean="0"/>
            </a:br>
            <a:r>
              <a:rPr lang="en-US" sz="3600" dirty="0" smtClean="0"/>
              <a:t>Mapping </a:t>
            </a:r>
            <a:r>
              <a:rPr lang="en-US" sz="3600" dirty="0" smtClean="0"/>
              <a:t>a </a:t>
            </a:r>
            <a:r>
              <a:rPr lang="en-US" sz="3600" dirty="0" smtClean="0"/>
              <a:t>6</a:t>
            </a:r>
            <a:r>
              <a:rPr lang="en-US" sz="3600" dirty="0" smtClean="0"/>
              <a:t>-bit Memory Address</a:t>
            </a:r>
            <a:endParaRPr lang="en-US" sz="3600" dirty="0"/>
          </a:p>
        </p:txBody>
      </p:sp>
      <p:sp>
        <p:nvSpPr>
          <p:cNvPr id="29" name="Content Placeholder 28"/>
          <p:cNvSpPr>
            <a:spLocks noGrp="1"/>
          </p:cNvSpPr>
          <p:nvPr>
            <p:ph idx="1"/>
          </p:nvPr>
        </p:nvSpPr>
        <p:spPr>
          <a:xfrm>
            <a:off x="228600" y="3505200"/>
            <a:ext cx="8915400" cy="3124200"/>
          </a:xfrm>
        </p:spPr>
        <p:txBody>
          <a:bodyPr>
            <a:normAutofit lnSpcReduction="10000"/>
          </a:bodyPr>
          <a:lstStyle/>
          <a:p>
            <a:r>
              <a:rPr lang="en-US" sz="2000" dirty="0" smtClean="0"/>
              <a:t>In example, block size is 4 bytes/1 </a:t>
            </a:r>
            <a:r>
              <a:rPr lang="en-US" sz="2000" dirty="0" smtClean="0"/>
              <a:t>word</a:t>
            </a:r>
            <a:endParaRPr lang="en-US" sz="2000" dirty="0" smtClean="0"/>
          </a:p>
          <a:p>
            <a:r>
              <a:rPr lang="en-US" sz="2000" dirty="0" smtClean="0"/>
              <a:t>Memory and cache blocks </a:t>
            </a:r>
            <a:r>
              <a:rPr lang="en-US" sz="2000" dirty="0" smtClean="0"/>
              <a:t>always </a:t>
            </a:r>
            <a:r>
              <a:rPr lang="en-US" sz="2000" dirty="0" smtClean="0"/>
              <a:t>the same size, unit of transfer between memory and cache</a:t>
            </a:r>
          </a:p>
          <a:p>
            <a:r>
              <a:rPr lang="en-US" sz="2000" dirty="0" smtClean="0"/>
              <a:t># Memory blocks &gt;&gt; # Cache blocks</a:t>
            </a:r>
          </a:p>
          <a:p>
            <a:pPr lvl="1"/>
            <a:r>
              <a:rPr lang="en-US" sz="1800" dirty="0" smtClean="0"/>
              <a:t>16 Memory </a:t>
            </a:r>
            <a:r>
              <a:rPr lang="en-US" sz="1800" dirty="0" smtClean="0"/>
              <a:t>blocks = 16 words = 64 bytes =&gt; 6 </a:t>
            </a:r>
            <a:r>
              <a:rPr lang="en-US" sz="1800" dirty="0" smtClean="0"/>
              <a:t>bits to address all bytes</a:t>
            </a:r>
          </a:p>
          <a:p>
            <a:pPr lvl="1"/>
            <a:r>
              <a:rPr lang="en-US" sz="1800" dirty="0" smtClean="0"/>
              <a:t>4 Cache blocks, 4 bytes (1 word) per block</a:t>
            </a:r>
          </a:p>
          <a:p>
            <a:pPr lvl="1"/>
            <a:r>
              <a:rPr lang="en-US" sz="1800" dirty="0" smtClean="0"/>
              <a:t>4 Memory blocks map to each cache block</a:t>
            </a:r>
          </a:p>
          <a:p>
            <a:r>
              <a:rPr lang="en-US" sz="2000" dirty="0" smtClean="0"/>
              <a:t>Memory </a:t>
            </a:r>
            <a:r>
              <a:rPr lang="en-US" sz="2000" dirty="0" smtClean="0"/>
              <a:t>block to cache block, aka </a:t>
            </a:r>
            <a:r>
              <a:rPr lang="en-US" sz="2000" i="1" dirty="0" smtClean="0">
                <a:solidFill>
                  <a:srgbClr val="0000FF"/>
                </a:solidFill>
              </a:rPr>
              <a:t>index</a:t>
            </a:r>
            <a:r>
              <a:rPr lang="en-US" sz="2000" dirty="0" smtClean="0"/>
              <a:t>: middle two bits</a:t>
            </a:r>
          </a:p>
          <a:p>
            <a:r>
              <a:rPr lang="en-US" sz="2000" dirty="0" smtClean="0"/>
              <a:t>Which memory block is in a given cache block, aka </a:t>
            </a:r>
            <a:r>
              <a:rPr lang="en-US" sz="2000" i="1" dirty="0" smtClean="0">
                <a:solidFill>
                  <a:srgbClr val="0000FF"/>
                </a:solidFill>
              </a:rPr>
              <a:t>tag</a:t>
            </a:r>
            <a:r>
              <a:rPr lang="en-US" sz="2000" dirty="0" smtClean="0"/>
              <a:t>: top two bits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
        <p:nvSpPr>
          <p:cNvPr id="7" name="Rectangle 6"/>
          <p:cNvSpPr/>
          <p:nvPr/>
        </p:nvSpPr>
        <p:spPr>
          <a:xfrm>
            <a:off x="1447800" y="1667014"/>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260614"/>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260614"/>
            <a:ext cx="2044819" cy="1657410"/>
            <a:chOff x="5663406" y="1473200"/>
            <a:chExt cx="2044819" cy="1657410"/>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031325" cy="400110"/>
            </a:xfrm>
            <a:prstGeom prst="rect">
              <a:avLst/>
            </a:prstGeom>
            <a:noFill/>
          </p:spPr>
          <p:txBody>
            <a:bodyPr wrap="none" rtlCol="0">
              <a:spAutoFit/>
            </a:bodyPr>
            <a:lstStyle/>
            <a:p>
              <a:r>
                <a:rPr lang="en-US" sz="2000" dirty="0" smtClean="0"/>
                <a:t>Byte </a:t>
              </a:r>
              <a:r>
                <a:rPr lang="en-US" sz="2000" dirty="0" smtClean="0"/>
                <a:t>Within Block</a:t>
              </a:r>
              <a:endParaRPr lang="en-US" sz="2000" dirty="0"/>
            </a:p>
          </p:txBody>
        </p:sp>
        <p:sp>
          <p:nvSpPr>
            <p:cNvPr id="22" name="TextBox 21"/>
            <p:cNvSpPr txBox="1"/>
            <p:nvPr/>
          </p:nvSpPr>
          <p:spPr>
            <a:xfrm>
              <a:off x="5867400" y="2036921"/>
              <a:ext cx="1634645" cy="461665"/>
            </a:xfrm>
            <a:prstGeom prst="rect">
              <a:avLst/>
            </a:prstGeom>
            <a:noFill/>
          </p:spPr>
          <p:txBody>
            <a:bodyPr wrap="none" rtlCol="0">
              <a:spAutoFit/>
            </a:bodyPr>
            <a:lstStyle/>
            <a:p>
              <a:r>
                <a:rPr lang="en-US" sz="2400" i="1" dirty="0" smtClean="0">
                  <a:solidFill>
                    <a:srgbClr val="0000FF"/>
                  </a:solidFill>
                </a:rPr>
                <a:t>Byte </a:t>
              </a:r>
              <a:r>
                <a:rPr lang="en-US" sz="2400" i="1" dirty="0" smtClean="0">
                  <a:solidFill>
                    <a:srgbClr val="0000FF"/>
                  </a:solidFill>
                </a:rPr>
                <a:t>Offset</a:t>
              </a:r>
              <a:endParaRPr lang="en-US" sz="2400" i="1" dirty="0"/>
            </a:p>
          </p:txBody>
        </p:sp>
      </p:grpSp>
      <p:grpSp>
        <p:nvGrpSpPr>
          <p:cNvPr id="17" name="Group 21"/>
          <p:cNvGrpSpPr/>
          <p:nvPr/>
        </p:nvGrpSpPr>
        <p:grpSpPr>
          <a:xfrm>
            <a:off x="3606006" y="1260614"/>
            <a:ext cx="2029953" cy="1670110"/>
            <a:chOff x="3606006" y="1473200"/>
            <a:chExt cx="2029953" cy="1670110"/>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400110"/>
            </a:xfrm>
            <a:prstGeom prst="rect">
              <a:avLst/>
            </a:prstGeom>
            <a:noFill/>
          </p:spPr>
          <p:txBody>
            <a:bodyPr wrap="none" rtlCol="0">
              <a:spAutoFit/>
            </a:bodyPr>
            <a:lstStyle/>
            <a:p>
              <a:pPr algn="ctr"/>
              <a:r>
                <a:rPr lang="en-US" sz="2000" dirty="0" smtClean="0"/>
                <a:t>Block Within </a:t>
              </a:r>
              <a:r>
                <a:rPr lang="en-US" sz="2000" dirty="0" smtClean="0"/>
                <a:t>$</a:t>
              </a:r>
              <a:endParaRPr lang="en-US" sz="2000" dirty="0" smtClean="0"/>
            </a:p>
          </p:txBody>
        </p:sp>
      </p:grpSp>
      <p:grpSp>
        <p:nvGrpSpPr>
          <p:cNvPr id="21" name="Group 22"/>
          <p:cNvGrpSpPr/>
          <p:nvPr/>
        </p:nvGrpSpPr>
        <p:grpSpPr>
          <a:xfrm>
            <a:off x="914400" y="1260614"/>
            <a:ext cx="2664159" cy="2015986"/>
            <a:chOff x="914400" y="1473200"/>
            <a:chExt cx="2664159" cy="2015986"/>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914400" y="2781300"/>
              <a:ext cx="2650807" cy="707886"/>
            </a:xfrm>
            <a:prstGeom prst="rect">
              <a:avLst/>
            </a:prstGeom>
            <a:noFill/>
          </p:spPr>
          <p:txBody>
            <a:bodyPr wrap="square" rtlCol="0">
              <a:spAutoFit/>
            </a:bodyPr>
            <a:lstStyle/>
            <a:p>
              <a:pPr algn="ctr"/>
              <a:r>
                <a:rPr lang="en-US" sz="2000" dirty="0" err="1" smtClean="0"/>
                <a:t>Mem</a:t>
              </a:r>
              <a:r>
                <a:rPr lang="en-US" sz="2000" dirty="0" smtClean="0"/>
                <a:t> Block Within</a:t>
              </a:r>
              <a:br>
                <a:rPr lang="en-US" sz="2000" dirty="0" smtClean="0"/>
              </a:br>
              <a:r>
                <a:rPr lang="en-US" sz="2000" dirty="0" smtClean="0"/>
                <a:t>$ </a:t>
              </a:r>
              <a:r>
                <a:rPr lang="en-US" sz="2000" dirty="0" smtClean="0"/>
                <a:t>Block</a:t>
              </a:r>
              <a:endParaRPr lang="en-US" sz="2000" dirty="0" smtClean="0"/>
            </a:p>
          </p:txBody>
        </p:sp>
      </p:grpSp>
      <p:sp>
        <p:nvSpPr>
          <p:cNvPr id="4" name="TextBox 3"/>
          <p:cNvSpPr txBox="1"/>
          <p:nvPr/>
        </p:nvSpPr>
        <p:spPr>
          <a:xfrm>
            <a:off x="2133600" y="1752600"/>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5" name="TextBox 4"/>
          <p:cNvSpPr txBox="1"/>
          <p:nvPr/>
        </p:nvSpPr>
        <p:spPr>
          <a:xfrm>
            <a:off x="4191000" y="1752600"/>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spTree>
    <p:extLst>
      <p:ext uri="{BB962C8B-B14F-4D97-AF65-F5344CB8AC3E}">
        <p14:creationId xmlns:p14="http://schemas.microsoft.com/office/powerpoint/2010/main" val="176877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marL="457200" lvl="1" indent="0">
              <a:buNone/>
            </a:pPr>
            <a:r>
              <a:rPr lang="en-US" dirty="0" smtClean="0"/>
              <a:t> 0 </a:t>
            </a:r>
            <a:r>
              <a:rPr lang="en-US" dirty="0" smtClean="0"/>
              <a:t>=&gt; cache miss, even if by chance, address = tag</a:t>
            </a:r>
          </a:p>
          <a:p>
            <a:pPr marL="457200" lvl="1" indent="0">
              <a:buNone/>
            </a:pPr>
            <a:r>
              <a:rPr lang="en-US" dirty="0" smtClean="0"/>
              <a:t> 1 </a:t>
            </a:r>
            <a:r>
              <a:rPr lang="en-US" dirty="0" smtClean="0"/>
              <a:t>=&gt; cache hit, if processor address = tag</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8423668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457200" y="274638"/>
            <a:ext cx="8229600" cy="868362"/>
          </a:xfrm>
        </p:spPr>
        <p:txBody>
          <a:bodyPr/>
          <a:lstStyle/>
          <a:p>
            <a:r>
              <a:rPr lang="en-US" dirty="0"/>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a:t>
            </a:r>
            <a:r>
              <a:rPr lang="en-US" sz="2000" dirty="0" smtClean="0"/>
              <a:t>low-order </a:t>
            </a:r>
            <a:r>
              <a:rPr lang="en-US" sz="2000" dirty="0"/>
              <a:t>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8600" y="4038600"/>
            <a:ext cx="3285066" cy="2246769"/>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memory block in cache?</a:t>
            </a:r>
            <a:endParaRPr lang="en-US" sz="2000" dirty="0" smtClean="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smtClean="0">
                <a:solidFill>
                  <a:srgbClr val="FF0000"/>
                </a:solidFill>
              </a:rPr>
              <a:t>high</a:t>
            </a:r>
            <a:r>
              <a:rPr lang="en-US" sz="2000" dirty="0">
                <a:solidFill>
                  <a:schemeClr val="accent2"/>
                </a:solidFill>
              </a:rPr>
              <a:t>-</a:t>
            </a:r>
            <a:r>
              <a:rPr lang="en-US" sz="2000" dirty="0" smtClean="0">
                <a:solidFill>
                  <a:srgbClr val="FF0000"/>
                </a:solidFill>
              </a:rPr>
              <a:t>order </a:t>
            </a:r>
            <a:r>
              <a:rPr lang="en-US" sz="2000" dirty="0">
                <a:solidFill>
                  <a:srgbClr val="FF0000"/>
                </a:solidFill>
              </a:rPr>
              <a:t>2 memory address bits </a:t>
            </a:r>
            <a:r>
              <a:rPr lang="en-US" sz="2000" dirty="0">
                <a:solidFill>
                  <a:schemeClr val="tx1"/>
                </a:solidFill>
              </a:rPr>
              <a:t>to tell if the memory block is in the </a:t>
            </a:r>
            <a:r>
              <a:rPr lang="en-US" sz="2000" dirty="0" smtClean="0">
                <a:solidFill>
                  <a:schemeClr val="tx1"/>
                </a:solidFill>
              </a:rPr>
              <a:t>cache </a:t>
            </a:r>
            <a:br>
              <a:rPr lang="en-US" sz="2000" dirty="0" smtClean="0">
                <a:solidFill>
                  <a:schemeClr val="tx1"/>
                </a:solidFill>
              </a:rPr>
            </a:br>
            <a:r>
              <a:rPr lang="en-US" sz="2000" dirty="0" smtClean="0">
                <a:solidFill>
                  <a:schemeClr val="tx1"/>
                </a:solidFill>
              </a:rPr>
              <a:t>(provided </a:t>
            </a:r>
            <a:r>
              <a:rPr lang="en-US" sz="2000" dirty="0" smtClean="0"/>
              <a:t>valid bit is set)</a:t>
            </a:r>
            <a:endParaRPr lang="en-US" sz="2000" dirty="0">
              <a:solidFill>
                <a:schemeClr val="tx1"/>
              </a:solidFill>
            </a:endParaRP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a:t>
            </a:r>
            <a:r>
              <a:rPr lang="en-US" dirty="0" smtClean="0">
                <a:solidFill>
                  <a:schemeClr val="tx1"/>
                </a:solidFill>
              </a:rPr>
              <a:t>bits (xx) </a:t>
            </a:r>
            <a:r>
              <a:rPr lang="en-US" dirty="0">
                <a:solidFill>
                  <a:schemeClr val="tx1"/>
                </a:solidFill>
              </a:rPr>
              <a:t>define the byte in the</a:t>
            </a:r>
            <a:r>
              <a:rPr lang="en-US" dirty="0" smtClean="0">
                <a:solidFill>
                  <a:schemeClr val="tx1"/>
                </a:solidFill>
              </a:rPr>
              <a:t> block (</a:t>
            </a:r>
            <a:r>
              <a:rPr lang="en-US" dirty="0">
                <a:solidFill>
                  <a:schemeClr val="tx1"/>
                </a:solidFill>
              </a:rPr>
              <a:t>32b words)</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3983923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30634376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152400"/>
            <a:ext cx="8229600" cy="792162"/>
          </a:xfrm>
          <a:noFill/>
          <a:ln/>
        </p:spPr>
        <p:txBody>
          <a:bodyPr lIns="90488" tIns="44450" rIns="90488" bIns="4445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Byte </a:t>
              </a:r>
              <a:r>
                <a:rPr lang="en-US" sz="1600" dirty="0" smtClean="0">
                  <a:solidFill>
                    <a:schemeClr val="tx1"/>
                  </a:solidFill>
                </a:rPr>
                <a:t>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30</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6094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xfrm>
            <a:off x="457200" y="228600"/>
            <a:ext cx="8229600" cy="884238"/>
          </a:xfrm>
          <a:noFill/>
          <a:ln/>
        </p:spPr>
        <p:txBody>
          <a:bodyPr lIns="90488" tIns="44450" rIns="90488" bIns="44450" anchor="ctr">
            <a:normAutofit fontScale="90000"/>
          </a:bodyPr>
          <a:lstStyle/>
          <a:p>
            <a:r>
              <a:rPr lang="en-US" dirty="0" smtClean="0"/>
              <a:t>Multiword-Block Direct-Mapped </a:t>
            </a:r>
            <a:r>
              <a:rPr lang="en-US" dirty="0"/>
              <a:t>Cache</a:t>
            </a:r>
          </a:p>
        </p:txBody>
      </p:sp>
      <p:grpSp>
        <p:nvGrpSpPr>
          <p:cNvPr id="2" name="Group 4"/>
          <p:cNvGrpSpPr>
            <a:grpSpLocks/>
          </p:cNvGrpSpPr>
          <p:nvPr/>
        </p:nvGrpSpPr>
        <p:grpSpPr bwMode="auto">
          <a:xfrm>
            <a:off x="914400" y="1980668"/>
            <a:ext cx="4784726" cy="1846263"/>
            <a:chOff x="576" y="1237"/>
            <a:chExt cx="3014" cy="1163"/>
          </a:xfrm>
        </p:grpSpPr>
        <p:grpSp>
          <p:nvGrpSpPr>
            <p:cNvPr id="3" name="Group 5"/>
            <p:cNvGrpSpPr>
              <a:grpSpLocks/>
            </p:cNvGrpSpPr>
            <p:nvPr/>
          </p:nvGrpSpPr>
          <p:grpSpPr bwMode="auto">
            <a:xfrm>
              <a:off x="576" y="1237"/>
              <a:ext cx="3014" cy="1163"/>
              <a:chOff x="576" y="1237"/>
              <a:chExt cx="3014" cy="1163"/>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sp>
            <p:nvSpPr>
              <p:cNvPr id="96" name="Text Box 7"/>
              <p:cNvSpPr txBox="1">
                <a:spLocks noChangeArrowheads="1"/>
              </p:cNvSpPr>
              <p:nvPr/>
            </p:nvSpPr>
            <p:spPr bwMode="auto">
              <a:xfrm>
                <a:off x="3408" y="1237"/>
                <a:ext cx="182" cy="213"/>
              </a:xfrm>
              <a:prstGeom prst="rect">
                <a:avLst/>
              </a:prstGeom>
              <a:noFill/>
              <a:ln w="12700">
                <a:noFill/>
                <a:miter lim="800000"/>
                <a:headEnd/>
                <a:tailEnd/>
              </a:ln>
              <a:effectLst/>
            </p:spPr>
            <p:txBody>
              <a:bodyPr wrap="none">
                <a:spAutoFit/>
              </a:bodyPr>
              <a:lstStyle/>
              <a:p>
                <a:r>
                  <a:rPr lang="en-US" sz="1600" dirty="0"/>
                  <a:t>2</a:t>
                </a:r>
                <a:endParaRPr lang="en-US" sz="1600" dirty="0">
                  <a:solidFill>
                    <a:schemeClr val="tx1"/>
                  </a:solidFill>
                </a:endParaRPr>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dirty="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4038600" cy="633413"/>
            <a:chOff x="1632" y="864"/>
            <a:chExt cx="2544"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864" cy="213"/>
            </a:xfrm>
            <a:prstGeom prst="rect">
              <a:avLst/>
            </a:prstGeom>
            <a:noFill/>
            <a:ln w="12700">
              <a:noFill/>
              <a:miter lim="800000"/>
              <a:headEnd/>
              <a:tailEnd/>
            </a:ln>
            <a:effectLst/>
          </p:spPr>
          <p:txBody>
            <a:bodyPr wrap="square">
              <a:spAutoFit/>
            </a:bodyPr>
            <a:lstStyle/>
            <a:p>
              <a:r>
                <a:rPr lang="en-US" sz="1600" dirty="0">
                  <a:solidFill>
                    <a:schemeClr val="tx1"/>
                  </a:solidFill>
                </a:rPr>
                <a:t>Byte </a:t>
              </a:r>
              <a:r>
                <a:rPr lang="en-US" sz="1600" dirty="0" smtClean="0">
                  <a:solidFill>
                    <a:schemeClr val="tx1"/>
                  </a:solidFill>
                </a:rPr>
                <a:t>offset</a:t>
              </a:r>
              <a:endParaRPr lang="en-US" sz="1600" dirty="0">
                <a:solidFill>
                  <a:schemeClr val="tx1"/>
                </a:solidFill>
              </a:endParaRP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smtClean="0">
                  <a:solidFill>
                    <a:schemeClr val="tx1"/>
                  </a:solidFill>
                </a:rPr>
                <a:t>Word </a:t>
              </a:r>
              <a:r>
                <a:rPr lang="en-US" sz="1600" dirty="0">
                  <a:solidFill>
                    <a:schemeClr val="tx1"/>
                  </a:solidFill>
                </a:rPr>
                <a:t>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7" name="Slide Number Placeholder 96"/>
          <p:cNvSpPr>
            <a:spLocks noGrp="1"/>
          </p:cNvSpPr>
          <p:nvPr>
            <p:ph type="sldNum" sz="quarter" idx="12"/>
          </p:nvPr>
        </p:nvSpPr>
        <p:spPr/>
        <p:txBody>
          <a:bodyPr/>
          <a:lstStyle/>
          <a:p>
            <a:fld id="{3CC63E4C-4642-794D-A2FD-70F6B81535F5}" type="slidenum">
              <a:rPr lang="en-US" smtClean="0"/>
              <a:pPr/>
              <a:t>31</a:t>
            </a:fld>
            <a:endParaRPr lang="en-US"/>
          </a:p>
        </p:txBody>
      </p:sp>
      <p:cxnSp>
        <p:nvCxnSpPr>
          <p:cNvPr id="12" name="Straight Connector 11"/>
          <p:cNvCxnSpPr/>
          <p:nvPr/>
        </p:nvCxnSpPr>
        <p:spPr>
          <a:xfrm>
            <a:off x="5334000" y="2209800"/>
            <a:ext cx="1524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48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Cache Names for Each Organization</a:t>
            </a:r>
            <a:endParaRPr lang="en-US" dirty="0"/>
          </a:p>
        </p:txBody>
      </p:sp>
      <p:sp>
        <p:nvSpPr>
          <p:cNvPr id="3" name="Content Placeholder 2"/>
          <p:cNvSpPr>
            <a:spLocks noGrp="1"/>
          </p:cNvSpPr>
          <p:nvPr>
            <p:ph idx="1"/>
          </p:nvPr>
        </p:nvSpPr>
        <p:spPr>
          <a:xfrm>
            <a:off x="457200" y="990600"/>
            <a:ext cx="8229600" cy="5257800"/>
          </a:xfrm>
        </p:spPr>
        <p:txBody>
          <a:bodyPr>
            <a:normAutofit fontScale="92500" lnSpcReduction="1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1 comparator/block</a:t>
            </a:r>
          </a:p>
          <a:p>
            <a:r>
              <a:rPr lang="en-US" dirty="0"/>
              <a:t>“</a:t>
            </a:r>
            <a:r>
              <a:rPr lang="en-US" dirty="0">
                <a:solidFill>
                  <a:srgbClr val="0000FF"/>
                </a:solidFill>
              </a:rPr>
              <a:t>Direct Mapped</a:t>
            </a:r>
            <a:r>
              <a:rPr lang="en-US" dirty="0"/>
              <a:t>”: Block goes one place </a:t>
            </a:r>
          </a:p>
          <a:p>
            <a:pPr lvl="1"/>
            <a:r>
              <a:rPr lang="en-US" dirty="0"/>
              <a:t>Note: Only 1 comparator</a:t>
            </a:r>
          </a:p>
          <a:p>
            <a:pPr lvl="1"/>
            <a:r>
              <a:rPr lang="en-US" dirty="0"/>
              <a:t>Number of sets = number blocks</a:t>
            </a:r>
          </a:p>
          <a:p>
            <a:r>
              <a:rPr lang="en-US" dirty="0" smtClean="0"/>
              <a:t>“</a:t>
            </a:r>
            <a:r>
              <a:rPr lang="en-US" dirty="0">
                <a:solidFill>
                  <a:srgbClr val="0000FF"/>
                </a:solidFill>
              </a:rPr>
              <a:t>N-way Set Associative</a:t>
            </a:r>
            <a:r>
              <a:rPr lang="en-US" dirty="0"/>
              <a:t>”: N places for a block</a:t>
            </a:r>
          </a:p>
          <a:p>
            <a:pPr lvl="1"/>
            <a:r>
              <a:rPr lang="en-US" dirty="0"/>
              <a:t>Number of sets = number of blocks / </a:t>
            </a:r>
            <a:r>
              <a:rPr lang="en-US" dirty="0" smtClean="0"/>
              <a:t>N</a:t>
            </a:r>
          </a:p>
          <a:p>
            <a:pPr lvl="1"/>
            <a:r>
              <a:rPr lang="en-US" dirty="0" smtClean="0"/>
              <a:t>N comparators</a:t>
            </a:r>
            <a:endParaRPr lang="en-US" dirty="0"/>
          </a:p>
          <a:p>
            <a:pPr lvl="1"/>
            <a:r>
              <a:rPr lang="en-US" b="1" i="1" dirty="0"/>
              <a:t>Fully Associative: N = number of blocks</a:t>
            </a:r>
          </a:p>
          <a:p>
            <a:pPr lvl="1"/>
            <a:r>
              <a:rPr lang="en-US" b="1" i="1" dirty="0"/>
              <a:t>Direct Mapped: N = </a:t>
            </a:r>
            <a:r>
              <a:rPr lang="en-US" b="1" i="1" dirty="0" smtClean="0"/>
              <a:t>1</a:t>
            </a:r>
            <a:endParaRPr lang="en-US" b="1" i="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747285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457200" y="1316038"/>
            <a:ext cx="8153400" cy="2231701"/>
          </a:xfrm>
        </p:spPr>
        <p:txBody>
          <a:bodyPr rtlCol="0">
            <a:normAutofit fontScale="85000" lnSpcReduction="20000"/>
          </a:bodyPr>
          <a:lstStyle/>
          <a:p>
            <a:pPr eaLnBrk="1" fontAlgn="auto" hangingPunct="1">
              <a:spcAft>
                <a:spcPts val="0"/>
              </a:spcAft>
              <a:buFont typeface="Arial"/>
              <a:buChar char="•"/>
              <a:defRPr/>
            </a:pPr>
            <a:r>
              <a:rPr lang="en-US" dirty="0">
                <a:ea typeface="+mn-ea"/>
                <a:cs typeface="+mn-cs"/>
              </a:rPr>
              <a:t>For a </a:t>
            </a:r>
            <a:r>
              <a:rPr lang="en-US" dirty="0" smtClean="0">
                <a:ea typeface="+mn-ea"/>
                <a:cs typeface="+mn-cs"/>
              </a:rPr>
              <a:t>fixed-size </a:t>
            </a:r>
            <a:r>
              <a:rPr lang="en-US" dirty="0">
                <a:ea typeface="+mn-ea"/>
                <a:cs typeface="+mn-cs"/>
              </a:rPr>
              <a:t>cache</a:t>
            </a:r>
            <a:r>
              <a:rPr lang="en-US" dirty="0" smtClean="0">
                <a:ea typeface="+mn-ea"/>
                <a:cs typeface="+mn-cs"/>
              </a:rPr>
              <a:t>, and a given block size, </a:t>
            </a:r>
            <a:r>
              <a:rPr lang="en-US" dirty="0">
                <a:ea typeface="+mn-ea"/>
                <a:cs typeface="+mn-cs"/>
              </a:rPr>
              <a:t>each increase by a factor of</a:t>
            </a:r>
            <a:r>
              <a:rPr lang="en-US" dirty="0" smtClean="0">
                <a:ea typeface="+mn-ea"/>
                <a:cs typeface="+mn-cs"/>
              </a:rPr>
              <a:t> 2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smtClean="0">
                <a:ea typeface="+mn-ea"/>
                <a:cs typeface="+mn-cs"/>
              </a:rPr>
              <a:t>decreases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6" name="Slide Number Placeholder 15"/>
          <p:cNvSpPr>
            <a:spLocks noGrp="1"/>
          </p:cNvSpPr>
          <p:nvPr>
            <p:ph type="sldNum" sz="quarter" idx="12"/>
          </p:nvPr>
        </p:nvSpPr>
        <p:spPr/>
        <p:txBody>
          <a:bodyPr/>
          <a:lstStyle/>
          <a:p>
            <a:fld id="{3CC63E4C-4642-794D-A2FD-70F6B81535F5}" type="slidenum">
              <a:rPr lang="en-US" smtClean="0"/>
              <a:pPr/>
              <a:t>33</a:t>
            </a:fld>
            <a:endParaRPr lang="en-US" dirty="0"/>
          </a:p>
        </p:txBody>
      </p:sp>
      <p:sp>
        <p:nvSpPr>
          <p:cNvPr id="19" name="Rectangle 4"/>
          <p:cNvSpPr>
            <a:spLocks noChangeArrowheads="1"/>
          </p:cNvSpPr>
          <p:nvPr/>
        </p:nvSpPr>
        <p:spPr bwMode="auto">
          <a:xfrm>
            <a:off x="848695" y="4381843"/>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5950920"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5961415" y="448787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23" name="Text Box 10"/>
          <p:cNvSpPr txBox="1">
            <a:spLocks noChangeArrowheads="1"/>
          </p:cNvSpPr>
          <p:nvPr/>
        </p:nvSpPr>
        <p:spPr bwMode="auto">
          <a:xfrm>
            <a:off x="5064683" y="449115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2538831" y="450542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2728769" y="366319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smtClean="0"/>
                <a:t>More Associativity (more ways)</a:t>
              </a:r>
              <a:endParaRPr lang="en-US" sz="2400" dirty="0"/>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1219200" y="5715000"/>
            <a:ext cx="6380072" cy="523220"/>
          </a:xfrm>
          <a:prstGeom prst="rect">
            <a:avLst/>
          </a:prstGeom>
          <a:noFill/>
        </p:spPr>
        <p:txBody>
          <a:bodyPr wrap="none" rtlCol="0">
            <a:spAutoFit/>
          </a:bodyPr>
          <a:lstStyle/>
          <a:p>
            <a:r>
              <a:rPr lang="en-US" sz="2800" dirty="0" smtClean="0"/>
              <a:t>What if we can also change the block size?</a:t>
            </a:r>
            <a:endParaRPr lang="en-US" sz="2800" dirty="0"/>
          </a:p>
        </p:txBody>
      </p:sp>
    </p:spTree>
    <p:extLst>
      <p:ext uri="{BB962C8B-B14F-4D97-AF65-F5344CB8AC3E}">
        <p14:creationId xmlns:p14="http://schemas.microsoft.com/office/powerpoint/2010/main" val="12999811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Clickers/Peer Instruction</a:t>
            </a:r>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dirty="0" smtClean="0"/>
              <a:t>For a cache with constant total capacity, </a:t>
            </a:r>
            <a:r>
              <a:rPr lang="en-US" dirty="0"/>
              <a:t> </a:t>
            </a:r>
            <a:r>
              <a:rPr lang="en-US" dirty="0" smtClean="0"/>
              <a:t>if we increase the number of ways by a factor of 2, which statement is false:</a:t>
            </a:r>
          </a:p>
          <a:p>
            <a:r>
              <a:rPr lang="en-US" dirty="0" smtClean="0"/>
              <a:t>A: The number of sets could be doubled</a:t>
            </a:r>
          </a:p>
          <a:p>
            <a:r>
              <a:rPr lang="en-US" dirty="0" smtClean="0"/>
              <a:t>B: The </a:t>
            </a:r>
            <a:r>
              <a:rPr lang="en-US" dirty="0"/>
              <a:t>tag </a:t>
            </a:r>
            <a:r>
              <a:rPr lang="en-US" dirty="0" smtClean="0"/>
              <a:t>width could decrease</a:t>
            </a:r>
          </a:p>
          <a:p>
            <a:r>
              <a:rPr lang="en-US" dirty="0" smtClean="0"/>
              <a:t>C: </a:t>
            </a:r>
            <a:r>
              <a:rPr lang="en-US" dirty="0" smtClean="0"/>
              <a:t>The block size could sta</a:t>
            </a:r>
            <a:r>
              <a:rPr lang="en-US" dirty="0" smtClean="0"/>
              <a:t>y the same</a:t>
            </a:r>
            <a:endParaRPr lang="en-US" dirty="0" smtClean="0"/>
          </a:p>
          <a:p>
            <a:r>
              <a:rPr lang="en-US" dirty="0" smtClean="0"/>
              <a:t>D: The block size could be halved</a:t>
            </a:r>
          </a:p>
          <a:p>
            <a:r>
              <a:rPr lang="en-US" dirty="0" smtClean="0"/>
              <a:t>E:  Tag width must increase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11970240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Total Cash Capacity =</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35</a:t>
            </a:fld>
            <a:endParaRPr lang="en-US"/>
          </a:p>
        </p:txBody>
      </p:sp>
      <p:sp>
        <p:nvSpPr>
          <p:cNvPr id="5" name="TextBox 4"/>
          <p:cNvSpPr txBox="1"/>
          <p:nvPr/>
        </p:nvSpPr>
        <p:spPr>
          <a:xfrm>
            <a:off x="1219200" y="762000"/>
            <a:ext cx="7138493" cy="646331"/>
          </a:xfrm>
          <a:prstGeom prst="rect">
            <a:avLst/>
          </a:prstGeom>
          <a:noFill/>
        </p:spPr>
        <p:txBody>
          <a:bodyPr wrap="none" rtlCol="0">
            <a:spAutoFit/>
          </a:bodyPr>
          <a:lstStyle/>
          <a:p>
            <a:r>
              <a:rPr lang="en-US" sz="3600" dirty="0" smtClean="0"/>
              <a:t>Associativity *  # of sets  *  </a:t>
            </a:r>
            <a:r>
              <a:rPr lang="en-US" sz="3600" dirty="0" err="1" smtClean="0"/>
              <a:t>block_size</a:t>
            </a:r>
            <a:r>
              <a:rPr lang="en-US" sz="3600" dirty="0" smtClean="0"/>
              <a:t> </a:t>
            </a:r>
            <a:endParaRPr lang="en-US" sz="3600" dirty="0"/>
          </a:p>
        </p:txBody>
      </p:sp>
      <p:sp>
        <p:nvSpPr>
          <p:cNvPr id="6" name="TextBox 5"/>
          <p:cNvSpPr txBox="1"/>
          <p:nvPr/>
        </p:nvSpPr>
        <p:spPr>
          <a:xfrm>
            <a:off x="1310438" y="1472624"/>
            <a:ext cx="6995362" cy="584776"/>
          </a:xfrm>
          <a:prstGeom prst="rect">
            <a:avLst/>
          </a:prstGeom>
          <a:noFill/>
        </p:spPr>
        <p:txBody>
          <a:bodyPr wrap="none" rtlCol="0">
            <a:spAutoFit/>
          </a:bodyPr>
          <a:lstStyle/>
          <a:p>
            <a:r>
              <a:rPr lang="en-US" sz="3200" i="1" dirty="0" smtClean="0"/>
              <a:t>Bytes = blocks/set  *  sets  *  Bytes/block </a:t>
            </a:r>
            <a:endParaRPr lang="en-US" sz="3200" i="1" dirty="0"/>
          </a:p>
        </p:txBody>
      </p:sp>
      <p:grpSp>
        <p:nvGrpSpPr>
          <p:cNvPr id="24" name="Group 23"/>
          <p:cNvGrpSpPr/>
          <p:nvPr/>
        </p:nvGrpSpPr>
        <p:grpSpPr>
          <a:xfrm>
            <a:off x="1676400" y="2971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34645" cy="461665"/>
            </a:xfrm>
            <a:prstGeom prst="rect">
              <a:avLst/>
            </a:prstGeom>
            <a:noFill/>
          </p:spPr>
          <p:txBody>
            <a:bodyPr wrap="none" rtlCol="0">
              <a:spAutoFit/>
            </a:bodyPr>
            <a:lstStyle/>
            <a:p>
              <a:r>
                <a:rPr lang="en-US" sz="2400" i="1" dirty="0" smtClean="0">
                  <a:solidFill>
                    <a:srgbClr val="0000FF"/>
                  </a:solidFill>
                </a:rPr>
                <a:t>Byte </a:t>
              </a:r>
              <a:r>
                <a:rPr lang="en-US" sz="2400" i="1" dirty="0" smtClean="0">
                  <a:solidFill>
                    <a:srgbClr val="0000FF"/>
                  </a:solidFill>
                </a:rPr>
                <a:t>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818741" cy="523220"/>
            </a:xfrm>
            <a:prstGeom prst="rect">
              <a:avLst/>
            </a:prstGeom>
            <a:noFill/>
          </p:spPr>
          <p:txBody>
            <a:bodyPr wrap="none" rtlCol="0">
              <a:spAutoFit/>
            </a:bodyPr>
            <a:lstStyle/>
            <a:p>
              <a:r>
                <a:rPr lang="en-US" sz="2800" i="1" dirty="0" smtClean="0">
                  <a:solidFill>
                    <a:srgbClr val="0000FF"/>
                  </a:solidFill>
                </a:rPr>
                <a:t>Tag</a:t>
              </a:r>
              <a:endParaRPr lang="en-US" sz="2800" i="1" dirty="0">
                <a:solidFill>
                  <a:srgbClr val="0000FF"/>
                </a:solidFill>
              </a:endParaRPr>
            </a:p>
          </p:txBody>
        </p:sp>
        <p:sp>
          <p:nvSpPr>
            <p:cNvPr id="22" name="TextBox 21"/>
            <p:cNvSpPr txBox="1"/>
            <p:nvPr/>
          </p:nvSpPr>
          <p:spPr>
            <a:xfrm>
              <a:off x="4191000" y="3393876"/>
              <a:ext cx="1061220" cy="523220"/>
            </a:xfrm>
            <a:prstGeom prst="rect">
              <a:avLst/>
            </a:prstGeom>
            <a:noFill/>
          </p:spPr>
          <p:txBody>
            <a:bodyPr wrap="none" rtlCol="0">
              <a:spAutoFit/>
            </a:bodyPr>
            <a:lstStyle/>
            <a:p>
              <a:r>
                <a:rPr lang="en-US" sz="2800" i="1" dirty="0" smtClean="0">
                  <a:solidFill>
                    <a:srgbClr val="0000FF"/>
                  </a:solidFill>
                </a:rPr>
                <a:t>Index</a:t>
              </a:r>
              <a:endParaRPr lang="en-US" sz="2800" i="1" dirty="0">
                <a:solidFill>
                  <a:srgbClr val="0000FF"/>
                </a:solidFill>
              </a:endParaRPr>
            </a:p>
          </p:txBody>
        </p:sp>
      </p:grpSp>
      <p:sp>
        <p:nvSpPr>
          <p:cNvPr id="23" name="TextBox 22"/>
          <p:cNvSpPr txBox="1"/>
          <p:nvPr/>
        </p:nvSpPr>
        <p:spPr>
          <a:xfrm>
            <a:off x="3170633" y="2209800"/>
            <a:ext cx="2620567" cy="584776"/>
          </a:xfrm>
          <a:prstGeom prst="rect">
            <a:avLst/>
          </a:prstGeom>
          <a:noFill/>
        </p:spPr>
        <p:txBody>
          <a:bodyPr wrap="none" rtlCol="0">
            <a:spAutoFit/>
          </a:bodyPr>
          <a:lstStyle/>
          <a:p>
            <a:r>
              <a:rPr lang="en-US" sz="3200" i="1" dirty="0" smtClean="0">
                <a:solidFill>
                  <a:srgbClr val="3366FF"/>
                </a:solidFill>
              </a:rPr>
              <a:t>C = N *  S  *  B</a:t>
            </a:r>
            <a:endParaRPr lang="en-US" sz="3200" i="1" dirty="0">
              <a:solidFill>
                <a:srgbClr val="3366FF"/>
              </a:solidFill>
            </a:endParaRPr>
          </a:p>
        </p:txBody>
      </p:sp>
      <p:sp>
        <p:nvSpPr>
          <p:cNvPr id="25" name="TextBox 24"/>
          <p:cNvSpPr txBox="1"/>
          <p:nvPr/>
        </p:nvSpPr>
        <p:spPr>
          <a:xfrm>
            <a:off x="762000" y="4038600"/>
            <a:ext cx="7324391" cy="954107"/>
          </a:xfrm>
          <a:prstGeom prst="rect">
            <a:avLst/>
          </a:prstGeom>
          <a:noFill/>
        </p:spPr>
        <p:txBody>
          <a:bodyPr wrap="none" rtlCol="0">
            <a:spAutoFit/>
          </a:bodyPr>
          <a:lstStyle/>
          <a:p>
            <a:r>
              <a:rPr lang="en-US" sz="2800" dirty="0" err="1" smtClean="0"/>
              <a:t>address_size</a:t>
            </a:r>
            <a:r>
              <a:rPr lang="en-US" sz="2800" dirty="0" smtClean="0"/>
              <a:t> = </a:t>
            </a:r>
            <a:r>
              <a:rPr lang="en-US" sz="2800" dirty="0" err="1" smtClean="0"/>
              <a:t>tag_size</a:t>
            </a:r>
            <a:r>
              <a:rPr lang="en-US" sz="2800" dirty="0" smtClean="0"/>
              <a:t> + </a:t>
            </a:r>
            <a:r>
              <a:rPr lang="en-US" sz="2800" dirty="0" err="1" smtClean="0"/>
              <a:t>index_size</a:t>
            </a:r>
            <a:r>
              <a:rPr lang="en-US" sz="2800" dirty="0" smtClean="0"/>
              <a:t> + </a:t>
            </a:r>
            <a:r>
              <a:rPr lang="en-US" sz="2800" dirty="0" err="1" smtClean="0"/>
              <a:t>offset_size</a:t>
            </a:r>
            <a:endParaRPr lang="en-US" sz="2800" dirty="0" smtClean="0"/>
          </a:p>
          <a:p>
            <a:r>
              <a:rPr lang="en-US" sz="2800" dirty="0"/>
              <a:t> </a:t>
            </a:r>
            <a:r>
              <a:rPr lang="en-US" sz="2800" dirty="0" smtClean="0"/>
              <a:t>                       = </a:t>
            </a:r>
            <a:r>
              <a:rPr lang="en-US" sz="2800" dirty="0" err="1" smtClean="0"/>
              <a:t>tag_size</a:t>
            </a:r>
            <a:r>
              <a:rPr lang="en-US" sz="2800" dirty="0" smtClean="0"/>
              <a:t> + log2(S) + log2(B)</a:t>
            </a:r>
            <a:endParaRPr lang="en-US" sz="2800" dirty="0"/>
          </a:p>
        </p:txBody>
      </p:sp>
      <p:sp>
        <p:nvSpPr>
          <p:cNvPr id="26" name="TextBox 25"/>
          <p:cNvSpPr txBox="1"/>
          <p:nvPr/>
        </p:nvSpPr>
        <p:spPr>
          <a:xfrm>
            <a:off x="1066800" y="5257800"/>
            <a:ext cx="7537816" cy="1323439"/>
          </a:xfrm>
          <a:prstGeom prst="rect">
            <a:avLst/>
          </a:prstGeom>
          <a:noFill/>
        </p:spPr>
        <p:txBody>
          <a:bodyPr wrap="none" rtlCol="0">
            <a:spAutoFit/>
          </a:bodyPr>
          <a:lstStyle/>
          <a:p>
            <a:r>
              <a:rPr lang="en-US" sz="2000" dirty="0" smtClean="0"/>
              <a:t>Clicker Question:  C remains constant, S and/or B can change such that </a:t>
            </a:r>
          </a:p>
          <a:p>
            <a:r>
              <a:rPr lang="en-US" sz="2000" dirty="0"/>
              <a:t> </a:t>
            </a:r>
            <a:r>
              <a:rPr lang="en-US" sz="2000" dirty="0" smtClean="0"/>
              <a:t>                               C = 2N * (SB)’ =&gt; (SB)’ = SB/2</a:t>
            </a:r>
          </a:p>
          <a:p>
            <a:r>
              <a:rPr lang="en-US" sz="2000" dirty="0" err="1" smtClean="0"/>
              <a:t>Tag_size</a:t>
            </a:r>
            <a:r>
              <a:rPr lang="en-US" sz="2000" dirty="0" smtClean="0"/>
              <a:t> = </a:t>
            </a:r>
            <a:r>
              <a:rPr lang="en-US" sz="2000" dirty="0" err="1" smtClean="0"/>
              <a:t>address_size</a:t>
            </a:r>
            <a:r>
              <a:rPr lang="en-US" sz="2000" dirty="0" smtClean="0"/>
              <a:t> – (log2(S) + log2(B)) = </a:t>
            </a:r>
            <a:r>
              <a:rPr lang="en-US" sz="2000" dirty="0" err="1" smtClean="0"/>
              <a:t>address_size</a:t>
            </a:r>
            <a:r>
              <a:rPr lang="en-US" sz="2000" dirty="0" smtClean="0"/>
              <a:t> – log2(SB)</a:t>
            </a:r>
          </a:p>
          <a:p>
            <a:r>
              <a:rPr lang="en-US" sz="2000" dirty="0"/>
              <a:t> </a:t>
            </a:r>
            <a:r>
              <a:rPr lang="en-US" sz="2000" dirty="0" smtClean="0"/>
              <a:t>                = </a:t>
            </a:r>
            <a:r>
              <a:rPr lang="en-US" sz="2000" dirty="0" err="1" smtClean="0"/>
              <a:t>address_size</a:t>
            </a:r>
            <a:r>
              <a:rPr lang="en-US" sz="2000" dirty="0" smtClean="0"/>
              <a:t> – (log2(SB) – 1)</a:t>
            </a:r>
            <a:endParaRPr lang="en-US" sz="2000" dirty="0"/>
          </a:p>
        </p:txBody>
      </p:sp>
    </p:spTree>
    <p:extLst>
      <p:ext uri="{BB962C8B-B14F-4D97-AF65-F5344CB8AC3E}">
        <p14:creationId xmlns:p14="http://schemas.microsoft.com/office/powerpoint/2010/main" val="2746190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3863180" y="2362200"/>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smtClean="0">
                <a:solidFill>
                  <a:srgbClr val="000000"/>
                </a:solidFill>
              </a:rPr>
              <a:t>Second-Level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4" y="1468792"/>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248400" y="1981200"/>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324600" y="2286000"/>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566448"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8401464"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3" name="Slide Number Placeholder 32"/>
          <p:cNvSpPr>
            <a:spLocks noGrp="1"/>
          </p:cNvSpPr>
          <p:nvPr>
            <p:ph type="sldNum" sz="quarter" idx="12"/>
          </p:nvPr>
        </p:nvSpPr>
        <p:spPr/>
        <p:txBody>
          <a:bodyPr/>
          <a:lstStyle/>
          <a:p>
            <a:fld id="{3CC63E4C-4642-794D-A2FD-70F6B81535F5}" type="slidenum">
              <a:rPr lang="en-US" smtClean="0"/>
              <a:pPr/>
              <a:t>36</a:t>
            </a:fld>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5029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smtClean="0">
                <a:solidFill>
                  <a:srgbClr val="000000"/>
                </a:solidFill>
              </a:rPr>
              <a:t>Third-Level</a:t>
            </a:r>
            <a:endParaRPr lang="en-US" sz="1600" dirty="0">
              <a:solidFill>
                <a:srgbClr val="000000"/>
              </a:solidFill>
            </a:endParaRPr>
          </a:p>
          <a:p>
            <a:pPr algn="ctr"/>
            <a:r>
              <a:rPr lang="en-US" sz="1600" dirty="0">
                <a:solidFill>
                  <a:srgbClr val="000000"/>
                </a:solidFill>
              </a:rPr>
              <a:t>Cache</a:t>
            </a:r>
          </a:p>
          <a:p>
            <a:pPr algn="ctr"/>
            <a:r>
              <a:rPr lang="en-US" sz="1600" dirty="0">
                <a:solidFill>
                  <a:srgbClr val="000000"/>
                </a:solidFill>
              </a:rPr>
              <a:t>(SRAM)</a:t>
            </a:r>
          </a:p>
        </p:txBody>
      </p:sp>
    </p:spTree>
    <p:extLst>
      <p:ext uri="{BB962C8B-B14F-4D97-AF65-F5344CB8AC3E}">
        <p14:creationId xmlns:p14="http://schemas.microsoft.com/office/powerpoint/2010/main" val="3428353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2463970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38</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688114"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55114" y="19050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92829"/>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651828"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14802"/>
            <a:chOff x="3000691" y="1812156"/>
            <a:chExt cx="5395212" cy="4114802"/>
          </a:xfrm>
        </p:grpSpPr>
        <p:cxnSp>
          <p:nvCxnSpPr>
            <p:cNvPr id="45" name="Straight Arrow Connector 44"/>
            <p:cNvCxnSpPr>
              <a:stCxn id="13" idx="2"/>
            </p:cNvCxnSpPr>
            <p:nvPr/>
          </p:nvCxnSpPr>
          <p:spPr>
            <a:xfrm>
              <a:off x="7649136" y="4623132"/>
              <a:ext cx="55069" cy="130382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399" y="4499428"/>
            <a:ext cx="791029" cy="2249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993570"/>
            <a:ext cx="836083" cy="148317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399" y="2993570"/>
            <a:ext cx="809171" cy="1513019"/>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extLst>
      <p:ext uri="{BB962C8B-B14F-4D97-AF65-F5344CB8AC3E}">
        <p14:creationId xmlns:p14="http://schemas.microsoft.com/office/powerpoint/2010/main" val="3083673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20628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a:t>
            </a:r>
            <a:r>
              <a:rPr lang="en-US" dirty="0" smtClean="0"/>
              <a:t> </a:t>
            </a:r>
            <a:r>
              <a:rPr lang="en-US" dirty="0"/>
              <a:t>L</a:t>
            </a:r>
            <a:r>
              <a:rPr lang="en-US" dirty="0" smtClean="0"/>
              <a:t>arge memories slow?</a:t>
            </a:r>
            <a:br>
              <a:rPr lang="en-US" dirty="0" smtClean="0"/>
            </a:br>
            <a:r>
              <a:rPr lang="en-US" dirty="0" smtClean="0"/>
              <a:t>Library </a:t>
            </a:r>
            <a:r>
              <a:rPr lang="en-US" dirty="0" smtClean="0"/>
              <a:t>Analogy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Finding a book in a large library takes time</a:t>
            </a:r>
          </a:p>
          <a:p>
            <a:pPr lvl="1"/>
            <a:r>
              <a:rPr lang="en-US" dirty="0" smtClean="0"/>
              <a:t>Takes time to search a large card catalog – (mapping title/author to index number)</a:t>
            </a:r>
            <a:endParaRPr lang="en-US" dirty="0"/>
          </a:p>
          <a:p>
            <a:pPr lvl="1"/>
            <a:r>
              <a:rPr lang="en-US" dirty="0" smtClean="0"/>
              <a:t>Round-trip time to walk to the stacks and retrieve the </a:t>
            </a:r>
            <a:r>
              <a:rPr lang="en-US" dirty="0" smtClean="0"/>
              <a:t>desired book.</a:t>
            </a:r>
          </a:p>
          <a:p>
            <a:r>
              <a:rPr lang="en-US" dirty="0" smtClean="0"/>
              <a:t>Larger libraries makes both delays worse</a:t>
            </a:r>
          </a:p>
          <a:p>
            <a:r>
              <a:rPr lang="en-US" dirty="0" smtClean="0"/>
              <a:t>Electronic memories have the same issue, </a:t>
            </a:r>
            <a:r>
              <a:rPr lang="en-US" i="1" dirty="0" smtClean="0"/>
              <a:t>plus</a:t>
            </a:r>
            <a:r>
              <a:rPr lang="en-US" i="1" dirty="0"/>
              <a:t> </a:t>
            </a:r>
            <a:r>
              <a:rPr lang="en-US" dirty="0" smtClean="0"/>
              <a:t>the technologies that we use to store an individual bit get slower as we increase density (SRAM versus DRAM versus Magnetic Disk)</a:t>
            </a:r>
            <a:endParaRPr lang="en-US" i="1"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
        <p:nvSpPr>
          <p:cNvPr id="5" name="TextBox 4"/>
          <p:cNvSpPr txBox="1"/>
          <p:nvPr/>
        </p:nvSpPr>
        <p:spPr>
          <a:xfrm>
            <a:off x="990600" y="6172200"/>
            <a:ext cx="6799670" cy="461665"/>
          </a:xfrm>
          <a:prstGeom prst="rect">
            <a:avLst/>
          </a:prstGeom>
          <a:noFill/>
        </p:spPr>
        <p:txBody>
          <a:bodyPr wrap="none" rtlCol="0">
            <a:spAutoFit/>
          </a:bodyPr>
          <a:lstStyle/>
          <a:p>
            <a:r>
              <a:rPr lang="en-US" sz="2400" b="1" i="1" dirty="0" smtClean="0"/>
              <a:t>However what we want is a large yet fast memory! </a:t>
            </a:r>
            <a:endParaRPr lang="en-US" sz="2400" b="1" i="1" dirty="0"/>
          </a:p>
        </p:txBody>
      </p:sp>
    </p:spTree>
    <p:extLst>
      <p:ext uri="{BB962C8B-B14F-4D97-AF65-F5344CB8AC3E}">
        <p14:creationId xmlns:p14="http://schemas.microsoft.com/office/powerpoint/2010/main" val="378938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40</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92683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152400" y="1600200"/>
            <a:ext cx="46482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 (big idea: Redundancy!)</a:t>
            </a:r>
            <a:endParaRPr lang="en-US" dirty="0"/>
          </a:p>
        </p:txBody>
      </p:sp>
      <p:sp>
        <p:nvSpPr>
          <p:cNvPr id="4" name="Content Placeholder 3"/>
          <p:cNvSpPr>
            <a:spLocks noGrp="1"/>
          </p:cNvSpPr>
          <p:nvPr>
            <p:ph sz="half" idx="2"/>
          </p:nvPr>
        </p:nvSpPr>
        <p:spPr>
          <a:xfrm>
            <a:off x="4572000" y="1600200"/>
            <a:ext cx="43434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7342161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a:bodyPr>
          <a:lstStyle/>
          <a:p>
            <a:pPr marL="457200" indent="-457200">
              <a:buFont typeface="Arial"/>
              <a:buChar char="•"/>
            </a:pPr>
            <a:r>
              <a:rPr lang="en-US" sz="3200" dirty="0" smtClean="0"/>
              <a:t>Principle </a:t>
            </a:r>
            <a:r>
              <a:rPr lang="en-US" sz="3200" dirty="0"/>
              <a:t>of Locality for Libraries /Computer Memory</a:t>
            </a:r>
          </a:p>
          <a:p>
            <a:pPr marL="457200" indent="-457200">
              <a:buFont typeface="Arial"/>
              <a:buChar char="•"/>
            </a:pPr>
            <a:r>
              <a:rPr lang="en-US" sz="3200" dirty="0"/>
              <a:t>Hierarchy of Memories (speed/size/cost per bit) to Exploit Locality</a:t>
            </a:r>
          </a:p>
          <a:p>
            <a:pPr marL="457200" indent="-457200">
              <a:buFont typeface="Arial"/>
              <a:buChar char="•"/>
            </a:pPr>
            <a:r>
              <a:rPr lang="en-US" sz="3200" dirty="0"/>
              <a:t>Cache – copy of data lower level in memory hierarchy</a:t>
            </a:r>
          </a:p>
          <a:p>
            <a:pPr marL="457200" indent="-457200">
              <a:buFont typeface="Arial"/>
              <a:buChar char="•"/>
            </a:pPr>
            <a:r>
              <a:rPr lang="en-US" sz="3200" dirty="0"/>
              <a:t>Direct Mapped to find block in cache using Tag field and Valid bit for </a:t>
            </a:r>
            <a:r>
              <a:rPr lang="en-US" sz="3200" dirty="0" smtClean="0"/>
              <a:t>Hit</a:t>
            </a:r>
          </a:p>
          <a:p>
            <a:pPr marL="457200" indent="-457200">
              <a:buFont typeface="Arial"/>
              <a:buChar char="•"/>
            </a:pPr>
            <a:r>
              <a:rPr lang="en-US" sz="3200" dirty="0" smtClean="0"/>
              <a:t>Cache design choice:</a:t>
            </a:r>
          </a:p>
          <a:p>
            <a:pPr marL="914400" lvl="1" indent="-457200">
              <a:buFont typeface="Arial"/>
              <a:buChar char="•"/>
            </a:pPr>
            <a:r>
              <a:rPr lang="en-US" sz="3200" dirty="0" smtClean="0"/>
              <a:t>Write-Through vs. Write-Back</a:t>
            </a:r>
            <a:endParaRPr lang="en-US" sz="3200" dirty="0"/>
          </a:p>
          <a:p>
            <a:pPr marL="457200" marR="0" lvl="0" indent="-457200" algn="l" defTabSz="457200" rtl="0" eaLnBrk="1" fontAlgn="auto" latinLnBrk="0" hangingPunct="1">
              <a:lnSpc>
                <a:spcPct val="100000"/>
              </a:lnSpc>
              <a:spcBef>
                <a:spcPct val="20000"/>
              </a:spcBef>
              <a:spcAft>
                <a:spcPts val="0"/>
              </a:spcAft>
              <a:buClrTx/>
              <a:buSzTx/>
              <a:buFont typeface="Arial"/>
              <a:buChar char="•"/>
              <a:tabLst>
                <a:tab pos="1257300" algn="l"/>
                <a:tab pos="1549400" algn="l"/>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smtClean="0"/>
              <a:t>Processor-DRAM Gap (latency)</a:t>
            </a:r>
            <a:br>
              <a:rPr lang="en-US" smtClean="0"/>
            </a:br>
            <a:endParaRPr lang="en-US" dirty="0"/>
          </a:p>
        </p:txBody>
      </p:sp>
      <p:sp>
        <p:nvSpPr>
          <p:cNvPr id="317" name="Slide Number Placeholder 5"/>
          <p:cNvSpPr>
            <a:spLocks noGrp="1"/>
          </p:cNvSpPr>
          <p:nvPr>
            <p:ph type="sldNum" sz="quarter" idx="12"/>
          </p:nvPr>
        </p:nvSpPr>
        <p:spPr>
          <a:xfrm>
            <a:off x="6553200" y="6400800"/>
            <a:ext cx="2133600" cy="365125"/>
          </a:xfrm>
        </p:spPr>
        <p:txBody>
          <a:bodyPr/>
          <a:lstStyle/>
          <a:p>
            <a:fld id="{FAA9F3E1-965A-FF41-A9E3-F440928C2F1D}" type="slidenum">
              <a:rPr lang="en-US" smtClean="0"/>
              <a:pPr/>
              <a:t>5</a:t>
            </a:fld>
            <a:endParaRPr lang="en-US"/>
          </a:p>
        </p:txBody>
      </p:sp>
      <p:grpSp>
        <p:nvGrpSpPr>
          <p:cNvPr id="323" name="Group 322"/>
          <p:cNvGrpSpPr/>
          <p:nvPr/>
        </p:nvGrpSpPr>
        <p:grpSpPr>
          <a:xfrm>
            <a:off x="38916" y="990600"/>
            <a:ext cx="9105084" cy="4483055"/>
            <a:chOff x="38916" y="990600"/>
            <a:chExt cx="9105084" cy="4483055"/>
          </a:xfrm>
        </p:grpSpPr>
        <p:sp>
          <p:nvSpPr>
            <p:cNvPr id="1420291" name="Rectangle 3"/>
            <p:cNvSpPr>
              <a:spLocks noChangeArrowheads="1"/>
            </p:cNvSpPr>
            <p:nvPr/>
          </p:nvSpPr>
          <p:spPr bwMode="auto">
            <a:xfrm>
              <a:off x="4038600" y="4953000"/>
              <a:ext cx="905623"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Time</a:t>
              </a:r>
            </a:p>
          </p:txBody>
        </p:sp>
        <p:sp>
          <p:nvSpPr>
            <p:cNvPr id="1420292" name="Rectangle 4"/>
            <p:cNvSpPr>
              <a:spLocks noChangeArrowheads="1"/>
            </p:cNvSpPr>
            <p:nvPr/>
          </p:nvSpPr>
          <p:spPr bwMode="auto">
            <a:xfrm>
              <a:off x="3886200" y="990600"/>
              <a:ext cx="2801938" cy="459100"/>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µProc 60%/year</a:t>
              </a:r>
            </a:p>
          </p:txBody>
        </p:sp>
        <p:sp>
          <p:nvSpPr>
            <p:cNvPr id="1420293" name="Rectangle 5"/>
            <p:cNvSpPr>
              <a:spLocks noChangeArrowheads="1"/>
            </p:cNvSpPr>
            <p:nvPr/>
          </p:nvSpPr>
          <p:spPr bwMode="auto">
            <a:xfrm>
              <a:off x="7696200" y="3200400"/>
              <a:ext cx="1447800" cy="76687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2400">
                  <a:solidFill>
                    <a:schemeClr val="tx1"/>
                  </a:solidFill>
                  <a:latin typeface="Calibri"/>
                  <a:cs typeface="Calibri"/>
                </a:rPr>
                <a:t>DRAM</a:t>
              </a:r>
            </a:p>
            <a:p>
              <a:pPr>
                <a:spcBef>
                  <a:spcPct val="0"/>
                </a:spcBef>
              </a:pPr>
              <a:r>
                <a:rPr lang="en-US" sz="2000">
                  <a:solidFill>
                    <a:schemeClr val="tx1"/>
                  </a:solidFill>
                  <a:latin typeface="Calibri"/>
                  <a:cs typeface="Calibri"/>
                </a:rPr>
                <a:t>7%/year</a:t>
              </a:r>
            </a:p>
          </p:txBody>
        </p:sp>
        <p:sp>
          <p:nvSpPr>
            <p:cNvPr id="1420294" name="Arc 6"/>
            <p:cNvSpPr>
              <a:spLocks/>
            </p:cNvSpPr>
            <p:nvPr/>
          </p:nvSpPr>
          <p:spPr bwMode="auto">
            <a:xfrm>
              <a:off x="7572375" y="3505200"/>
              <a:ext cx="200025" cy="317500"/>
            </a:xfrm>
            <a:custGeom>
              <a:avLst/>
              <a:gdLst>
                <a:gd name="G0" fmla="+- 21599 0 0"/>
                <a:gd name="G1" fmla="+- 20439 0 0"/>
                <a:gd name="G2" fmla="+- 21600 0 0"/>
                <a:gd name="T0" fmla="*/ 0 w 21599"/>
                <a:gd name="T1" fmla="*/ 20268 h 20439"/>
                <a:gd name="T2" fmla="*/ 14614 w 21599"/>
                <a:gd name="T3" fmla="*/ 0 h 20439"/>
                <a:gd name="T4" fmla="*/ 21599 w 21599"/>
                <a:gd name="T5" fmla="*/ 20439 h 20439"/>
              </a:gdLst>
              <a:ahLst/>
              <a:cxnLst>
                <a:cxn ang="0">
                  <a:pos x="T0" y="T1"/>
                </a:cxn>
                <a:cxn ang="0">
                  <a:pos x="T2" y="T3"/>
                </a:cxn>
                <a:cxn ang="0">
                  <a:pos x="T4" y="T5"/>
                </a:cxn>
              </a:cxnLst>
              <a:rect l="0" t="0" r="r" b="b"/>
              <a:pathLst>
                <a:path w="21599" h="20439" fill="none" extrusionOk="0">
                  <a:moveTo>
                    <a:pt x="-1" y="20267"/>
                  </a:moveTo>
                  <a:cubicBezTo>
                    <a:pt x="72" y="11093"/>
                    <a:pt x="5932" y="2966"/>
                    <a:pt x="14613" y="-1"/>
                  </a:cubicBezTo>
                </a:path>
                <a:path w="21599" h="20439" stroke="0" extrusionOk="0">
                  <a:moveTo>
                    <a:pt x="-1" y="20267"/>
                  </a:moveTo>
                  <a:cubicBezTo>
                    <a:pt x="72" y="11093"/>
                    <a:pt x="5932" y="2966"/>
                    <a:pt x="14613" y="-1"/>
                  </a:cubicBezTo>
                  <a:lnTo>
                    <a:pt x="21599" y="20439"/>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295" name="Line 7"/>
            <p:cNvSpPr>
              <a:spLocks noChangeShapeType="1"/>
            </p:cNvSpPr>
            <p:nvPr/>
          </p:nvSpPr>
          <p:spPr bwMode="auto">
            <a:xfrm>
              <a:off x="1631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6" name="Line 8"/>
            <p:cNvSpPr>
              <a:spLocks noChangeShapeType="1"/>
            </p:cNvSpPr>
            <p:nvPr/>
          </p:nvSpPr>
          <p:spPr bwMode="auto">
            <a:xfrm>
              <a:off x="1717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7" name="Line 9"/>
            <p:cNvSpPr>
              <a:spLocks noChangeShapeType="1"/>
            </p:cNvSpPr>
            <p:nvPr/>
          </p:nvSpPr>
          <p:spPr bwMode="auto">
            <a:xfrm>
              <a:off x="1803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8" name="Line 10"/>
            <p:cNvSpPr>
              <a:spLocks noChangeShapeType="1"/>
            </p:cNvSpPr>
            <p:nvPr/>
          </p:nvSpPr>
          <p:spPr bwMode="auto">
            <a:xfrm>
              <a:off x="1889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299" name="Line 11"/>
            <p:cNvSpPr>
              <a:spLocks noChangeShapeType="1"/>
            </p:cNvSpPr>
            <p:nvPr/>
          </p:nvSpPr>
          <p:spPr bwMode="auto">
            <a:xfrm>
              <a:off x="1974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0" name="Line 12"/>
            <p:cNvSpPr>
              <a:spLocks noChangeShapeType="1"/>
            </p:cNvSpPr>
            <p:nvPr/>
          </p:nvSpPr>
          <p:spPr bwMode="auto">
            <a:xfrm>
              <a:off x="2060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1" name="Line 13"/>
            <p:cNvSpPr>
              <a:spLocks noChangeShapeType="1"/>
            </p:cNvSpPr>
            <p:nvPr/>
          </p:nvSpPr>
          <p:spPr bwMode="auto">
            <a:xfrm>
              <a:off x="2146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2" name="Line 14"/>
            <p:cNvSpPr>
              <a:spLocks noChangeShapeType="1"/>
            </p:cNvSpPr>
            <p:nvPr/>
          </p:nvSpPr>
          <p:spPr bwMode="auto">
            <a:xfrm>
              <a:off x="2232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3" name="Line 15"/>
            <p:cNvSpPr>
              <a:spLocks noChangeShapeType="1"/>
            </p:cNvSpPr>
            <p:nvPr/>
          </p:nvSpPr>
          <p:spPr bwMode="auto">
            <a:xfrm>
              <a:off x="2317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4" name="Line 16"/>
            <p:cNvSpPr>
              <a:spLocks noChangeShapeType="1"/>
            </p:cNvSpPr>
            <p:nvPr/>
          </p:nvSpPr>
          <p:spPr bwMode="auto">
            <a:xfrm>
              <a:off x="2403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5" name="Line 17"/>
            <p:cNvSpPr>
              <a:spLocks noChangeShapeType="1"/>
            </p:cNvSpPr>
            <p:nvPr/>
          </p:nvSpPr>
          <p:spPr bwMode="auto">
            <a:xfrm>
              <a:off x="2489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6" name="Line 18"/>
            <p:cNvSpPr>
              <a:spLocks noChangeShapeType="1"/>
            </p:cNvSpPr>
            <p:nvPr/>
          </p:nvSpPr>
          <p:spPr bwMode="auto">
            <a:xfrm>
              <a:off x="2574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7" name="Line 19"/>
            <p:cNvSpPr>
              <a:spLocks noChangeShapeType="1"/>
            </p:cNvSpPr>
            <p:nvPr/>
          </p:nvSpPr>
          <p:spPr bwMode="auto">
            <a:xfrm>
              <a:off x="2660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8" name="Line 20"/>
            <p:cNvSpPr>
              <a:spLocks noChangeShapeType="1"/>
            </p:cNvSpPr>
            <p:nvPr/>
          </p:nvSpPr>
          <p:spPr bwMode="auto">
            <a:xfrm>
              <a:off x="2746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09" name="Line 21"/>
            <p:cNvSpPr>
              <a:spLocks noChangeShapeType="1"/>
            </p:cNvSpPr>
            <p:nvPr/>
          </p:nvSpPr>
          <p:spPr bwMode="auto">
            <a:xfrm>
              <a:off x="2832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0" name="Line 22"/>
            <p:cNvSpPr>
              <a:spLocks noChangeShapeType="1"/>
            </p:cNvSpPr>
            <p:nvPr/>
          </p:nvSpPr>
          <p:spPr bwMode="auto">
            <a:xfrm>
              <a:off x="2917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1" name="Line 23"/>
            <p:cNvSpPr>
              <a:spLocks noChangeShapeType="1"/>
            </p:cNvSpPr>
            <p:nvPr/>
          </p:nvSpPr>
          <p:spPr bwMode="auto">
            <a:xfrm>
              <a:off x="3003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2" name="Line 24"/>
            <p:cNvSpPr>
              <a:spLocks noChangeShapeType="1"/>
            </p:cNvSpPr>
            <p:nvPr/>
          </p:nvSpPr>
          <p:spPr bwMode="auto">
            <a:xfrm>
              <a:off x="3089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3" name="Line 25"/>
            <p:cNvSpPr>
              <a:spLocks noChangeShapeType="1"/>
            </p:cNvSpPr>
            <p:nvPr/>
          </p:nvSpPr>
          <p:spPr bwMode="auto">
            <a:xfrm>
              <a:off x="3175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4" name="Line 26"/>
            <p:cNvSpPr>
              <a:spLocks noChangeShapeType="1"/>
            </p:cNvSpPr>
            <p:nvPr/>
          </p:nvSpPr>
          <p:spPr bwMode="auto">
            <a:xfrm>
              <a:off x="3260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5" name="Line 27"/>
            <p:cNvSpPr>
              <a:spLocks noChangeShapeType="1"/>
            </p:cNvSpPr>
            <p:nvPr/>
          </p:nvSpPr>
          <p:spPr bwMode="auto">
            <a:xfrm>
              <a:off x="3346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6" name="Line 28"/>
            <p:cNvSpPr>
              <a:spLocks noChangeShapeType="1"/>
            </p:cNvSpPr>
            <p:nvPr/>
          </p:nvSpPr>
          <p:spPr bwMode="auto">
            <a:xfrm>
              <a:off x="3432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7" name="Line 29"/>
            <p:cNvSpPr>
              <a:spLocks noChangeShapeType="1"/>
            </p:cNvSpPr>
            <p:nvPr/>
          </p:nvSpPr>
          <p:spPr bwMode="auto">
            <a:xfrm>
              <a:off x="3517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8" name="Line 30"/>
            <p:cNvSpPr>
              <a:spLocks noChangeShapeType="1"/>
            </p:cNvSpPr>
            <p:nvPr/>
          </p:nvSpPr>
          <p:spPr bwMode="auto">
            <a:xfrm>
              <a:off x="3603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19" name="Line 31"/>
            <p:cNvSpPr>
              <a:spLocks noChangeShapeType="1"/>
            </p:cNvSpPr>
            <p:nvPr/>
          </p:nvSpPr>
          <p:spPr bwMode="auto">
            <a:xfrm>
              <a:off x="3689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0" name="Line 32"/>
            <p:cNvSpPr>
              <a:spLocks noChangeShapeType="1"/>
            </p:cNvSpPr>
            <p:nvPr/>
          </p:nvSpPr>
          <p:spPr bwMode="auto">
            <a:xfrm>
              <a:off x="3775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1" name="Line 33"/>
            <p:cNvSpPr>
              <a:spLocks noChangeShapeType="1"/>
            </p:cNvSpPr>
            <p:nvPr/>
          </p:nvSpPr>
          <p:spPr bwMode="auto">
            <a:xfrm>
              <a:off x="3860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2" name="Line 34"/>
            <p:cNvSpPr>
              <a:spLocks noChangeShapeType="1"/>
            </p:cNvSpPr>
            <p:nvPr/>
          </p:nvSpPr>
          <p:spPr bwMode="auto">
            <a:xfrm>
              <a:off x="3946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3" name="Line 35"/>
            <p:cNvSpPr>
              <a:spLocks noChangeShapeType="1"/>
            </p:cNvSpPr>
            <p:nvPr/>
          </p:nvSpPr>
          <p:spPr bwMode="auto">
            <a:xfrm>
              <a:off x="4032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4" name="Line 36"/>
            <p:cNvSpPr>
              <a:spLocks noChangeShapeType="1"/>
            </p:cNvSpPr>
            <p:nvPr/>
          </p:nvSpPr>
          <p:spPr bwMode="auto">
            <a:xfrm>
              <a:off x="41179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5" name="Line 37"/>
            <p:cNvSpPr>
              <a:spLocks noChangeShapeType="1"/>
            </p:cNvSpPr>
            <p:nvPr/>
          </p:nvSpPr>
          <p:spPr bwMode="auto">
            <a:xfrm>
              <a:off x="42037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6" name="Line 38"/>
            <p:cNvSpPr>
              <a:spLocks noChangeShapeType="1"/>
            </p:cNvSpPr>
            <p:nvPr/>
          </p:nvSpPr>
          <p:spPr bwMode="auto">
            <a:xfrm>
              <a:off x="42894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7" name="Line 39"/>
            <p:cNvSpPr>
              <a:spLocks noChangeShapeType="1"/>
            </p:cNvSpPr>
            <p:nvPr/>
          </p:nvSpPr>
          <p:spPr bwMode="auto">
            <a:xfrm>
              <a:off x="43751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8" name="Line 40"/>
            <p:cNvSpPr>
              <a:spLocks noChangeShapeType="1"/>
            </p:cNvSpPr>
            <p:nvPr/>
          </p:nvSpPr>
          <p:spPr bwMode="auto">
            <a:xfrm>
              <a:off x="44608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29" name="Line 41"/>
            <p:cNvSpPr>
              <a:spLocks noChangeShapeType="1"/>
            </p:cNvSpPr>
            <p:nvPr/>
          </p:nvSpPr>
          <p:spPr bwMode="auto">
            <a:xfrm>
              <a:off x="45466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0" name="Line 42"/>
            <p:cNvSpPr>
              <a:spLocks noChangeShapeType="1"/>
            </p:cNvSpPr>
            <p:nvPr/>
          </p:nvSpPr>
          <p:spPr bwMode="auto">
            <a:xfrm>
              <a:off x="46323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1" name="Line 43"/>
            <p:cNvSpPr>
              <a:spLocks noChangeShapeType="1"/>
            </p:cNvSpPr>
            <p:nvPr/>
          </p:nvSpPr>
          <p:spPr bwMode="auto">
            <a:xfrm>
              <a:off x="47180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2" name="Line 44"/>
            <p:cNvSpPr>
              <a:spLocks noChangeShapeType="1"/>
            </p:cNvSpPr>
            <p:nvPr/>
          </p:nvSpPr>
          <p:spPr bwMode="auto">
            <a:xfrm>
              <a:off x="48037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3" name="Line 45"/>
            <p:cNvSpPr>
              <a:spLocks noChangeShapeType="1"/>
            </p:cNvSpPr>
            <p:nvPr/>
          </p:nvSpPr>
          <p:spPr bwMode="auto">
            <a:xfrm>
              <a:off x="48895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4" name="Line 46"/>
            <p:cNvSpPr>
              <a:spLocks noChangeShapeType="1"/>
            </p:cNvSpPr>
            <p:nvPr/>
          </p:nvSpPr>
          <p:spPr bwMode="auto">
            <a:xfrm>
              <a:off x="49752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5" name="Line 47"/>
            <p:cNvSpPr>
              <a:spLocks noChangeShapeType="1"/>
            </p:cNvSpPr>
            <p:nvPr/>
          </p:nvSpPr>
          <p:spPr bwMode="auto">
            <a:xfrm>
              <a:off x="50609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6" name="Line 48"/>
            <p:cNvSpPr>
              <a:spLocks noChangeShapeType="1"/>
            </p:cNvSpPr>
            <p:nvPr/>
          </p:nvSpPr>
          <p:spPr bwMode="auto">
            <a:xfrm>
              <a:off x="51466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7" name="Line 49"/>
            <p:cNvSpPr>
              <a:spLocks noChangeShapeType="1"/>
            </p:cNvSpPr>
            <p:nvPr/>
          </p:nvSpPr>
          <p:spPr bwMode="auto">
            <a:xfrm>
              <a:off x="52324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8" name="Line 50"/>
            <p:cNvSpPr>
              <a:spLocks noChangeShapeType="1"/>
            </p:cNvSpPr>
            <p:nvPr/>
          </p:nvSpPr>
          <p:spPr bwMode="auto">
            <a:xfrm>
              <a:off x="53181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39" name="Line 51"/>
            <p:cNvSpPr>
              <a:spLocks noChangeShapeType="1"/>
            </p:cNvSpPr>
            <p:nvPr/>
          </p:nvSpPr>
          <p:spPr bwMode="auto">
            <a:xfrm>
              <a:off x="54038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0" name="Line 52"/>
            <p:cNvSpPr>
              <a:spLocks noChangeShapeType="1"/>
            </p:cNvSpPr>
            <p:nvPr/>
          </p:nvSpPr>
          <p:spPr bwMode="auto">
            <a:xfrm>
              <a:off x="54895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1" name="Line 53"/>
            <p:cNvSpPr>
              <a:spLocks noChangeShapeType="1"/>
            </p:cNvSpPr>
            <p:nvPr/>
          </p:nvSpPr>
          <p:spPr bwMode="auto">
            <a:xfrm>
              <a:off x="55753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2" name="Line 54"/>
            <p:cNvSpPr>
              <a:spLocks noChangeShapeType="1"/>
            </p:cNvSpPr>
            <p:nvPr/>
          </p:nvSpPr>
          <p:spPr bwMode="auto">
            <a:xfrm>
              <a:off x="56610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3" name="Line 55"/>
            <p:cNvSpPr>
              <a:spLocks noChangeShapeType="1"/>
            </p:cNvSpPr>
            <p:nvPr/>
          </p:nvSpPr>
          <p:spPr bwMode="auto">
            <a:xfrm>
              <a:off x="57467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4" name="Line 56"/>
            <p:cNvSpPr>
              <a:spLocks noChangeShapeType="1"/>
            </p:cNvSpPr>
            <p:nvPr/>
          </p:nvSpPr>
          <p:spPr bwMode="auto">
            <a:xfrm>
              <a:off x="58324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5" name="Line 57"/>
            <p:cNvSpPr>
              <a:spLocks noChangeShapeType="1"/>
            </p:cNvSpPr>
            <p:nvPr/>
          </p:nvSpPr>
          <p:spPr bwMode="auto">
            <a:xfrm>
              <a:off x="59182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6" name="Line 58"/>
            <p:cNvSpPr>
              <a:spLocks noChangeShapeType="1"/>
            </p:cNvSpPr>
            <p:nvPr/>
          </p:nvSpPr>
          <p:spPr bwMode="auto">
            <a:xfrm>
              <a:off x="60039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7" name="Line 59"/>
            <p:cNvSpPr>
              <a:spLocks noChangeShapeType="1"/>
            </p:cNvSpPr>
            <p:nvPr/>
          </p:nvSpPr>
          <p:spPr bwMode="auto">
            <a:xfrm>
              <a:off x="60896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8" name="Line 60"/>
            <p:cNvSpPr>
              <a:spLocks noChangeShapeType="1"/>
            </p:cNvSpPr>
            <p:nvPr/>
          </p:nvSpPr>
          <p:spPr bwMode="auto">
            <a:xfrm>
              <a:off x="61753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49" name="Line 61"/>
            <p:cNvSpPr>
              <a:spLocks noChangeShapeType="1"/>
            </p:cNvSpPr>
            <p:nvPr/>
          </p:nvSpPr>
          <p:spPr bwMode="auto">
            <a:xfrm>
              <a:off x="62611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0" name="Line 62"/>
            <p:cNvSpPr>
              <a:spLocks noChangeShapeType="1"/>
            </p:cNvSpPr>
            <p:nvPr/>
          </p:nvSpPr>
          <p:spPr bwMode="auto">
            <a:xfrm>
              <a:off x="63468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1" name="Line 63"/>
            <p:cNvSpPr>
              <a:spLocks noChangeShapeType="1"/>
            </p:cNvSpPr>
            <p:nvPr/>
          </p:nvSpPr>
          <p:spPr bwMode="auto">
            <a:xfrm>
              <a:off x="64325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2" name="Line 64"/>
            <p:cNvSpPr>
              <a:spLocks noChangeShapeType="1"/>
            </p:cNvSpPr>
            <p:nvPr/>
          </p:nvSpPr>
          <p:spPr bwMode="auto">
            <a:xfrm>
              <a:off x="65182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3" name="Line 65"/>
            <p:cNvSpPr>
              <a:spLocks noChangeShapeType="1"/>
            </p:cNvSpPr>
            <p:nvPr/>
          </p:nvSpPr>
          <p:spPr bwMode="auto">
            <a:xfrm>
              <a:off x="66040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4" name="Line 66"/>
            <p:cNvSpPr>
              <a:spLocks noChangeShapeType="1"/>
            </p:cNvSpPr>
            <p:nvPr/>
          </p:nvSpPr>
          <p:spPr bwMode="auto">
            <a:xfrm>
              <a:off x="66897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5" name="Line 67"/>
            <p:cNvSpPr>
              <a:spLocks noChangeShapeType="1"/>
            </p:cNvSpPr>
            <p:nvPr/>
          </p:nvSpPr>
          <p:spPr bwMode="auto">
            <a:xfrm>
              <a:off x="67754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6" name="Line 68"/>
            <p:cNvSpPr>
              <a:spLocks noChangeShapeType="1"/>
            </p:cNvSpPr>
            <p:nvPr/>
          </p:nvSpPr>
          <p:spPr bwMode="auto">
            <a:xfrm>
              <a:off x="68611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7" name="Line 69"/>
            <p:cNvSpPr>
              <a:spLocks noChangeShapeType="1"/>
            </p:cNvSpPr>
            <p:nvPr/>
          </p:nvSpPr>
          <p:spPr bwMode="auto">
            <a:xfrm>
              <a:off x="69469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8" name="Line 70"/>
            <p:cNvSpPr>
              <a:spLocks noChangeShapeType="1"/>
            </p:cNvSpPr>
            <p:nvPr/>
          </p:nvSpPr>
          <p:spPr bwMode="auto">
            <a:xfrm>
              <a:off x="70326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59" name="Line 71"/>
            <p:cNvSpPr>
              <a:spLocks noChangeShapeType="1"/>
            </p:cNvSpPr>
            <p:nvPr/>
          </p:nvSpPr>
          <p:spPr bwMode="auto">
            <a:xfrm>
              <a:off x="71183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0" name="Line 72"/>
            <p:cNvSpPr>
              <a:spLocks noChangeShapeType="1"/>
            </p:cNvSpPr>
            <p:nvPr/>
          </p:nvSpPr>
          <p:spPr bwMode="auto">
            <a:xfrm>
              <a:off x="720407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1" name="Line 73"/>
            <p:cNvSpPr>
              <a:spLocks noChangeShapeType="1"/>
            </p:cNvSpPr>
            <p:nvPr/>
          </p:nvSpPr>
          <p:spPr bwMode="auto">
            <a:xfrm>
              <a:off x="728980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2" name="Line 74"/>
            <p:cNvSpPr>
              <a:spLocks noChangeShapeType="1"/>
            </p:cNvSpPr>
            <p:nvPr/>
          </p:nvSpPr>
          <p:spPr bwMode="auto">
            <a:xfrm>
              <a:off x="7375525"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3" name="Line 75"/>
            <p:cNvSpPr>
              <a:spLocks noChangeShapeType="1"/>
            </p:cNvSpPr>
            <p:nvPr/>
          </p:nvSpPr>
          <p:spPr bwMode="auto">
            <a:xfrm>
              <a:off x="7461250" y="34305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4" name="Line 76"/>
            <p:cNvSpPr>
              <a:spLocks noChangeShapeType="1"/>
            </p:cNvSpPr>
            <p:nvPr/>
          </p:nvSpPr>
          <p:spPr bwMode="auto">
            <a:xfrm>
              <a:off x="1631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5" name="Line 77"/>
            <p:cNvSpPr>
              <a:spLocks noChangeShapeType="1"/>
            </p:cNvSpPr>
            <p:nvPr/>
          </p:nvSpPr>
          <p:spPr bwMode="auto">
            <a:xfrm>
              <a:off x="1717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6" name="Line 78"/>
            <p:cNvSpPr>
              <a:spLocks noChangeShapeType="1"/>
            </p:cNvSpPr>
            <p:nvPr/>
          </p:nvSpPr>
          <p:spPr bwMode="auto">
            <a:xfrm>
              <a:off x="1803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7" name="Line 79"/>
            <p:cNvSpPr>
              <a:spLocks noChangeShapeType="1"/>
            </p:cNvSpPr>
            <p:nvPr/>
          </p:nvSpPr>
          <p:spPr bwMode="auto">
            <a:xfrm>
              <a:off x="1889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8" name="Line 80"/>
            <p:cNvSpPr>
              <a:spLocks noChangeShapeType="1"/>
            </p:cNvSpPr>
            <p:nvPr/>
          </p:nvSpPr>
          <p:spPr bwMode="auto">
            <a:xfrm>
              <a:off x="1974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69" name="Line 81"/>
            <p:cNvSpPr>
              <a:spLocks noChangeShapeType="1"/>
            </p:cNvSpPr>
            <p:nvPr/>
          </p:nvSpPr>
          <p:spPr bwMode="auto">
            <a:xfrm>
              <a:off x="2060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0" name="Line 82"/>
            <p:cNvSpPr>
              <a:spLocks noChangeShapeType="1"/>
            </p:cNvSpPr>
            <p:nvPr/>
          </p:nvSpPr>
          <p:spPr bwMode="auto">
            <a:xfrm>
              <a:off x="2146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1" name="Line 83"/>
            <p:cNvSpPr>
              <a:spLocks noChangeShapeType="1"/>
            </p:cNvSpPr>
            <p:nvPr/>
          </p:nvSpPr>
          <p:spPr bwMode="auto">
            <a:xfrm>
              <a:off x="2232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2" name="Line 84"/>
            <p:cNvSpPr>
              <a:spLocks noChangeShapeType="1"/>
            </p:cNvSpPr>
            <p:nvPr/>
          </p:nvSpPr>
          <p:spPr bwMode="auto">
            <a:xfrm>
              <a:off x="2317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3" name="Line 85"/>
            <p:cNvSpPr>
              <a:spLocks noChangeShapeType="1"/>
            </p:cNvSpPr>
            <p:nvPr/>
          </p:nvSpPr>
          <p:spPr bwMode="auto">
            <a:xfrm>
              <a:off x="2403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4" name="Line 86"/>
            <p:cNvSpPr>
              <a:spLocks noChangeShapeType="1"/>
            </p:cNvSpPr>
            <p:nvPr/>
          </p:nvSpPr>
          <p:spPr bwMode="auto">
            <a:xfrm>
              <a:off x="2489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5" name="Line 87"/>
            <p:cNvSpPr>
              <a:spLocks noChangeShapeType="1"/>
            </p:cNvSpPr>
            <p:nvPr/>
          </p:nvSpPr>
          <p:spPr bwMode="auto">
            <a:xfrm>
              <a:off x="2574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6" name="Line 88"/>
            <p:cNvSpPr>
              <a:spLocks noChangeShapeType="1"/>
            </p:cNvSpPr>
            <p:nvPr/>
          </p:nvSpPr>
          <p:spPr bwMode="auto">
            <a:xfrm>
              <a:off x="2660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7" name="Line 89"/>
            <p:cNvSpPr>
              <a:spLocks noChangeShapeType="1"/>
            </p:cNvSpPr>
            <p:nvPr/>
          </p:nvSpPr>
          <p:spPr bwMode="auto">
            <a:xfrm>
              <a:off x="2746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8" name="Line 90"/>
            <p:cNvSpPr>
              <a:spLocks noChangeShapeType="1"/>
            </p:cNvSpPr>
            <p:nvPr/>
          </p:nvSpPr>
          <p:spPr bwMode="auto">
            <a:xfrm>
              <a:off x="2832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79" name="Line 91"/>
            <p:cNvSpPr>
              <a:spLocks noChangeShapeType="1"/>
            </p:cNvSpPr>
            <p:nvPr/>
          </p:nvSpPr>
          <p:spPr bwMode="auto">
            <a:xfrm>
              <a:off x="2917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0" name="Line 92"/>
            <p:cNvSpPr>
              <a:spLocks noChangeShapeType="1"/>
            </p:cNvSpPr>
            <p:nvPr/>
          </p:nvSpPr>
          <p:spPr bwMode="auto">
            <a:xfrm>
              <a:off x="3003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1" name="Line 93"/>
            <p:cNvSpPr>
              <a:spLocks noChangeShapeType="1"/>
            </p:cNvSpPr>
            <p:nvPr/>
          </p:nvSpPr>
          <p:spPr bwMode="auto">
            <a:xfrm>
              <a:off x="3089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2" name="Line 94"/>
            <p:cNvSpPr>
              <a:spLocks noChangeShapeType="1"/>
            </p:cNvSpPr>
            <p:nvPr/>
          </p:nvSpPr>
          <p:spPr bwMode="auto">
            <a:xfrm>
              <a:off x="3175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3" name="Line 95"/>
            <p:cNvSpPr>
              <a:spLocks noChangeShapeType="1"/>
            </p:cNvSpPr>
            <p:nvPr/>
          </p:nvSpPr>
          <p:spPr bwMode="auto">
            <a:xfrm>
              <a:off x="3260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4" name="Line 96"/>
            <p:cNvSpPr>
              <a:spLocks noChangeShapeType="1"/>
            </p:cNvSpPr>
            <p:nvPr/>
          </p:nvSpPr>
          <p:spPr bwMode="auto">
            <a:xfrm>
              <a:off x="3346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5" name="Line 97"/>
            <p:cNvSpPr>
              <a:spLocks noChangeShapeType="1"/>
            </p:cNvSpPr>
            <p:nvPr/>
          </p:nvSpPr>
          <p:spPr bwMode="auto">
            <a:xfrm>
              <a:off x="3432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6" name="Line 98"/>
            <p:cNvSpPr>
              <a:spLocks noChangeShapeType="1"/>
            </p:cNvSpPr>
            <p:nvPr/>
          </p:nvSpPr>
          <p:spPr bwMode="auto">
            <a:xfrm>
              <a:off x="3517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7" name="Line 99"/>
            <p:cNvSpPr>
              <a:spLocks noChangeShapeType="1"/>
            </p:cNvSpPr>
            <p:nvPr/>
          </p:nvSpPr>
          <p:spPr bwMode="auto">
            <a:xfrm>
              <a:off x="3603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8" name="Line 100"/>
            <p:cNvSpPr>
              <a:spLocks noChangeShapeType="1"/>
            </p:cNvSpPr>
            <p:nvPr/>
          </p:nvSpPr>
          <p:spPr bwMode="auto">
            <a:xfrm>
              <a:off x="3689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89" name="Line 101"/>
            <p:cNvSpPr>
              <a:spLocks noChangeShapeType="1"/>
            </p:cNvSpPr>
            <p:nvPr/>
          </p:nvSpPr>
          <p:spPr bwMode="auto">
            <a:xfrm>
              <a:off x="3775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0" name="Line 102"/>
            <p:cNvSpPr>
              <a:spLocks noChangeShapeType="1"/>
            </p:cNvSpPr>
            <p:nvPr/>
          </p:nvSpPr>
          <p:spPr bwMode="auto">
            <a:xfrm>
              <a:off x="3860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1" name="Line 103"/>
            <p:cNvSpPr>
              <a:spLocks noChangeShapeType="1"/>
            </p:cNvSpPr>
            <p:nvPr/>
          </p:nvSpPr>
          <p:spPr bwMode="auto">
            <a:xfrm>
              <a:off x="3946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2" name="Line 104"/>
            <p:cNvSpPr>
              <a:spLocks noChangeShapeType="1"/>
            </p:cNvSpPr>
            <p:nvPr/>
          </p:nvSpPr>
          <p:spPr bwMode="auto">
            <a:xfrm>
              <a:off x="4032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3" name="Line 105"/>
            <p:cNvSpPr>
              <a:spLocks noChangeShapeType="1"/>
            </p:cNvSpPr>
            <p:nvPr/>
          </p:nvSpPr>
          <p:spPr bwMode="auto">
            <a:xfrm>
              <a:off x="41179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4" name="Line 106"/>
            <p:cNvSpPr>
              <a:spLocks noChangeShapeType="1"/>
            </p:cNvSpPr>
            <p:nvPr/>
          </p:nvSpPr>
          <p:spPr bwMode="auto">
            <a:xfrm>
              <a:off x="42037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5" name="Line 107"/>
            <p:cNvSpPr>
              <a:spLocks noChangeShapeType="1"/>
            </p:cNvSpPr>
            <p:nvPr/>
          </p:nvSpPr>
          <p:spPr bwMode="auto">
            <a:xfrm>
              <a:off x="42894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6" name="Line 108"/>
            <p:cNvSpPr>
              <a:spLocks noChangeShapeType="1"/>
            </p:cNvSpPr>
            <p:nvPr/>
          </p:nvSpPr>
          <p:spPr bwMode="auto">
            <a:xfrm>
              <a:off x="43751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7" name="Line 109"/>
            <p:cNvSpPr>
              <a:spLocks noChangeShapeType="1"/>
            </p:cNvSpPr>
            <p:nvPr/>
          </p:nvSpPr>
          <p:spPr bwMode="auto">
            <a:xfrm>
              <a:off x="44608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8" name="Line 110"/>
            <p:cNvSpPr>
              <a:spLocks noChangeShapeType="1"/>
            </p:cNvSpPr>
            <p:nvPr/>
          </p:nvSpPr>
          <p:spPr bwMode="auto">
            <a:xfrm>
              <a:off x="45466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399" name="Line 111"/>
            <p:cNvSpPr>
              <a:spLocks noChangeShapeType="1"/>
            </p:cNvSpPr>
            <p:nvPr/>
          </p:nvSpPr>
          <p:spPr bwMode="auto">
            <a:xfrm>
              <a:off x="46323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0" name="Line 112"/>
            <p:cNvSpPr>
              <a:spLocks noChangeShapeType="1"/>
            </p:cNvSpPr>
            <p:nvPr/>
          </p:nvSpPr>
          <p:spPr bwMode="auto">
            <a:xfrm>
              <a:off x="47180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1" name="Line 113"/>
            <p:cNvSpPr>
              <a:spLocks noChangeShapeType="1"/>
            </p:cNvSpPr>
            <p:nvPr/>
          </p:nvSpPr>
          <p:spPr bwMode="auto">
            <a:xfrm>
              <a:off x="48037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2" name="Line 114"/>
            <p:cNvSpPr>
              <a:spLocks noChangeShapeType="1"/>
            </p:cNvSpPr>
            <p:nvPr/>
          </p:nvSpPr>
          <p:spPr bwMode="auto">
            <a:xfrm>
              <a:off x="48895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3" name="Line 115"/>
            <p:cNvSpPr>
              <a:spLocks noChangeShapeType="1"/>
            </p:cNvSpPr>
            <p:nvPr/>
          </p:nvSpPr>
          <p:spPr bwMode="auto">
            <a:xfrm>
              <a:off x="49752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4" name="Line 116"/>
            <p:cNvSpPr>
              <a:spLocks noChangeShapeType="1"/>
            </p:cNvSpPr>
            <p:nvPr/>
          </p:nvSpPr>
          <p:spPr bwMode="auto">
            <a:xfrm>
              <a:off x="50609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5" name="Line 117"/>
            <p:cNvSpPr>
              <a:spLocks noChangeShapeType="1"/>
            </p:cNvSpPr>
            <p:nvPr/>
          </p:nvSpPr>
          <p:spPr bwMode="auto">
            <a:xfrm>
              <a:off x="51466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6" name="Line 118"/>
            <p:cNvSpPr>
              <a:spLocks noChangeShapeType="1"/>
            </p:cNvSpPr>
            <p:nvPr/>
          </p:nvSpPr>
          <p:spPr bwMode="auto">
            <a:xfrm>
              <a:off x="52324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7" name="Line 119"/>
            <p:cNvSpPr>
              <a:spLocks noChangeShapeType="1"/>
            </p:cNvSpPr>
            <p:nvPr/>
          </p:nvSpPr>
          <p:spPr bwMode="auto">
            <a:xfrm>
              <a:off x="53181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8" name="Line 120"/>
            <p:cNvSpPr>
              <a:spLocks noChangeShapeType="1"/>
            </p:cNvSpPr>
            <p:nvPr/>
          </p:nvSpPr>
          <p:spPr bwMode="auto">
            <a:xfrm>
              <a:off x="54038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09" name="Line 121"/>
            <p:cNvSpPr>
              <a:spLocks noChangeShapeType="1"/>
            </p:cNvSpPr>
            <p:nvPr/>
          </p:nvSpPr>
          <p:spPr bwMode="auto">
            <a:xfrm>
              <a:off x="54895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0" name="Line 122"/>
            <p:cNvSpPr>
              <a:spLocks noChangeShapeType="1"/>
            </p:cNvSpPr>
            <p:nvPr/>
          </p:nvSpPr>
          <p:spPr bwMode="auto">
            <a:xfrm>
              <a:off x="55753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1" name="Line 123"/>
            <p:cNvSpPr>
              <a:spLocks noChangeShapeType="1"/>
            </p:cNvSpPr>
            <p:nvPr/>
          </p:nvSpPr>
          <p:spPr bwMode="auto">
            <a:xfrm>
              <a:off x="56610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2" name="Line 124"/>
            <p:cNvSpPr>
              <a:spLocks noChangeShapeType="1"/>
            </p:cNvSpPr>
            <p:nvPr/>
          </p:nvSpPr>
          <p:spPr bwMode="auto">
            <a:xfrm>
              <a:off x="57467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3" name="Line 125"/>
            <p:cNvSpPr>
              <a:spLocks noChangeShapeType="1"/>
            </p:cNvSpPr>
            <p:nvPr/>
          </p:nvSpPr>
          <p:spPr bwMode="auto">
            <a:xfrm>
              <a:off x="58324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4" name="Line 126"/>
            <p:cNvSpPr>
              <a:spLocks noChangeShapeType="1"/>
            </p:cNvSpPr>
            <p:nvPr/>
          </p:nvSpPr>
          <p:spPr bwMode="auto">
            <a:xfrm>
              <a:off x="59182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5" name="Line 127"/>
            <p:cNvSpPr>
              <a:spLocks noChangeShapeType="1"/>
            </p:cNvSpPr>
            <p:nvPr/>
          </p:nvSpPr>
          <p:spPr bwMode="auto">
            <a:xfrm>
              <a:off x="60039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6" name="Line 128"/>
            <p:cNvSpPr>
              <a:spLocks noChangeShapeType="1"/>
            </p:cNvSpPr>
            <p:nvPr/>
          </p:nvSpPr>
          <p:spPr bwMode="auto">
            <a:xfrm>
              <a:off x="60896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7" name="Line 129"/>
            <p:cNvSpPr>
              <a:spLocks noChangeShapeType="1"/>
            </p:cNvSpPr>
            <p:nvPr/>
          </p:nvSpPr>
          <p:spPr bwMode="auto">
            <a:xfrm>
              <a:off x="61753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8" name="Line 130"/>
            <p:cNvSpPr>
              <a:spLocks noChangeShapeType="1"/>
            </p:cNvSpPr>
            <p:nvPr/>
          </p:nvSpPr>
          <p:spPr bwMode="auto">
            <a:xfrm>
              <a:off x="62611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19" name="Line 131"/>
            <p:cNvSpPr>
              <a:spLocks noChangeShapeType="1"/>
            </p:cNvSpPr>
            <p:nvPr/>
          </p:nvSpPr>
          <p:spPr bwMode="auto">
            <a:xfrm>
              <a:off x="63468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0" name="Line 132"/>
            <p:cNvSpPr>
              <a:spLocks noChangeShapeType="1"/>
            </p:cNvSpPr>
            <p:nvPr/>
          </p:nvSpPr>
          <p:spPr bwMode="auto">
            <a:xfrm>
              <a:off x="64325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1" name="Line 133"/>
            <p:cNvSpPr>
              <a:spLocks noChangeShapeType="1"/>
            </p:cNvSpPr>
            <p:nvPr/>
          </p:nvSpPr>
          <p:spPr bwMode="auto">
            <a:xfrm>
              <a:off x="65182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2" name="Line 134"/>
            <p:cNvSpPr>
              <a:spLocks noChangeShapeType="1"/>
            </p:cNvSpPr>
            <p:nvPr/>
          </p:nvSpPr>
          <p:spPr bwMode="auto">
            <a:xfrm>
              <a:off x="66040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3" name="Line 135"/>
            <p:cNvSpPr>
              <a:spLocks noChangeShapeType="1"/>
            </p:cNvSpPr>
            <p:nvPr/>
          </p:nvSpPr>
          <p:spPr bwMode="auto">
            <a:xfrm>
              <a:off x="66897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4" name="Line 136"/>
            <p:cNvSpPr>
              <a:spLocks noChangeShapeType="1"/>
            </p:cNvSpPr>
            <p:nvPr/>
          </p:nvSpPr>
          <p:spPr bwMode="auto">
            <a:xfrm>
              <a:off x="67754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5" name="Line 137"/>
            <p:cNvSpPr>
              <a:spLocks noChangeShapeType="1"/>
            </p:cNvSpPr>
            <p:nvPr/>
          </p:nvSpPr>
          <p:spPr bwMode="auto">
            <a:xfrm>
              <a:off x="68611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6" name="Line 138"/>
            <p:cNvSpPr>
              <a:spLocks noChangeShapeType="1"/>
            </p:cNvSpPr>
            <p:nvPr/>
          </p:nvSpPr>
          <p:spPr bwMode="auto">
            <a:xfrm>
              <a:off x="69469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7" name="Line 139"/>
            <p:cNvSpPr>
              <a:spLocks noChangeShapeType="1"/>
            </p:cNvSpPr>
            <p:nvPr/>
          </p:nvSpPr>
          <p:spPr bwMode="auto">
            <a:xfrm>
              <a:off x="70326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8" name="Line 140"/>
            <p:cNvSpPr>
              <a:spLocks noChangeShapeType="1"/>
            </p:cNvSpPr>
            <p:nvPr/>
          </p:nvSpPr>
          <p:spPr bwMode="auto">
            <a:xfrm>
              <a:off x="71183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29" name="Line 141"/>
            <p:cNvSpPr>
              <a:spLocks noChangeShapeType="1"/>
            </p:cNvSpPr>
            <p:nvPr/>
          </p:nvSpPr>
          <p:spPr bwMode="auto">
            <a:xfrm>
              <a:off x="720407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0" name="Line 142"/>
            <p:cNvSpPr>
              <a:spLocks noChangeShapeType="1"/>
            </p:cNvSpPr>
            <p:nvPr/>
          </p:nvSpPr>
          <p:spPr bwMode="auto">
            <a:xfrm>
              <a:off x="728980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1" name="Line 143"/>
            <p:cNvSpPr>
              <a:spLocks noChangeShapeType="1"/>
            </p:cNvSpPr>
            <p:nvPr/>
          </p:nvSpPr>
          <p:spPr bwMode="auto">
            <a:xfrm>
              <a:off x="7375525"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2" name="Line 144"/>
            <p:cNvSpPr>
              <a:spLocks noChangeShapeType="1"/>
            </p:cNvSpPr>
            <p:nvPr/>
          </p:nvSpPr>
          <p:spPr bwMode="auto">
            <a:xfrm>
              <a:off x="7461250" y="24653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3" name="Line 145"/>
            <p:cNvSpPr>
              <a:spLocks noChangeShapeType="1"/>
            </p:cNvSpPr>
            <p:nvPr/>
          </p:nvSpPr>
          <p:spPr bwMode="auto">
            <a:xfrm>
              <a:off x="1631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4" name="Line 146"/>
            <p:cNvSpPr>
              <a:spLocks noChangeShapeType="1"/>
            </p:cNvSpPr>
            <p:nvPr/>
          </p:nvSpPr>
          <p:spPr bwMode="auto">
            <a:xfrm>
              <a:off x="1717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5" name="Line 147"/>
            <p:cNvSpPr>
              <a:spLocks noChangeShapeType="1"/>
            </p:cNvSpPr>
            <p:nvPr/>
          </p:nvSpPr>
          <p:spPr bwMode="auto">
            <a:xfrm>
              <a:off x="1803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6" name="Line 148"/>
            <p:cNvSpPr>
              <a:spLocks noChangeShapeType="1"/>
            </p:cNvSpPr>
            <p:nvPr/>
          </p:nvSpPr>
          <p:spPr bwMode="auto">
            <a:xfrm>
              <a:off x="1889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7" name="Line 149"/>
            <p:cNvSpPr>
              <a:spLocks noChangeShapeType="1"/>
            </p:cNvSpPr>
            <p:nvPr/>
          </p:nvSpPr>
          <p:spPr bwMode="auto">
            <a:xfrm>
              <a:off x="1974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8" name="Line 150"/>
            <p:cNvSpPr>
              <a:spLocks noChangeShapeType="1"/>
            </p:cNvSpPr>
            <p:nvPr/>
          </p:nvSpPr>
          <p:spPr bwMode="auto">
            <a:xfrm>
              <a:off x="2060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39" name="Line 151"/>
            <p:cNvSpPr>
              <a:spLocks noChangeShapeType="1"/>
            </p:cNvSpPr>
            <p:nvPr/>
          </p:nvSpPr>
          <p:spPr bwMode="auto">
            <a:xfrm>
              <a:off x="2146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0" name="Line 152"/>
            <p:cNvSpPr>
              <a:spLocks noChangeShapeType="1"/>
            </p:cNvSpPr>
            <p:nvPr/>
          </p:nvSpPr>
          <p:spPr bwMode="auto">
            <a:xfrm>
              <a:off x="2232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1" name="Line 153"/>
            <p:cNvSpPr>
              <a:spLocks noChangeShapeType="1"/>
            </p:cNvSpPr>
            <p:nvPr/>
          </p:nvSpPr>
          <p:spPr bwMode="auto">
            <a:xfrm>
              <a:off x="2317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2" name="Line 154"/>
            <p:cNvSpPr>
              <a:spLocks noChangeShapeType="1"/>
            </p:cNvSpPr>
            <p:nvPr/>
          </p:nvSpPr>
          <p:spPr bwMode="auto">
            <a:xfrm>
              <a:off x="2403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3" name="Line 155"/>
            <p:cNvSpPr>
              <a:spLocks noChangeShapeType="1"/>
            </p:cNvSpPr>
            <p:nvPr/>
          </p:nvSpPr>
          <p:spPr bwMode="auto">
            <a:xfrm>
              <a:off x="2489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4" name="Line 156"/>
            <p:cNvSpPr>
              <a:spLocks noChangeShapeType="1"/>
            </p:cNvSpPr>
            <p:nvPr/>
          </p:nvSpPr>
          <p:spPr bwMode="auto">
            <a:xfrm>
              <a:off x="2574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5" name="Line 157"/>
            <p:cNvSpPr>
              <a:spLocks noChangeShapeType="1"/>
            </p:cNvSpPr>
            <p:nvPr/>
          </p:nvSpPr>
          <p:spPr bwMode="auto">
            <a:xfrm>
              <a:off x="2660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6" name="Line 158"/>
            <p:cNvSpPr>
              <a:spLocks noChangeShapeType="1"/>
            </p:cNvSpPr>
            <p:nvPr/>
          </p:nvSpPr>
          <p:spPr bwMode="auto">
            <a:xfrm>
              <a:off x="2746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7" name="Line 159"/>
            <p:cNvSpPr>
              <a:spLocks noChangeShapeType="1"/>
            </p:cNvSpPr>
            <p:nvPr/>
          </p:nvSpPr>
          <p:spPr bwMode="auto">
            <a:xfrm>
              <a:off x="2832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8" name="Line 160"/>
            <p:cNvSpPr>
              <a:spLocks noChangeShapeType="1"/>
            </p:cNvSpPr>
            <p:nvPr/>
          </p:nvSpPr>
          <p:spPr bwMode="auto">
            <a:xfrm>
              <a:off x="2917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49" name="Line 161"/>
            <p:cNvSpPr>
              <a:spLocks noChangeShapeType="1"/>
            </p:cNvSpPr>
            <p:nvPr/>
          </p:nvSpPr>
          <p:spPr bwMode="auto">
            <a:xfrm>
              <a:off x="3003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0" name="Line 162"/>
            <p:cNvSpPr>
              <a:spLocks noChangeShapeType="1"/>
            </p:cNvSpPr>
            <p:nvPr/>
          </p:nvSpPr>
          <p:spPr bwMode="auto">
            <a:xfrm>
              <a:off x="3089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1" name="Line 163"/>
            <p:cNvSpPr>
              <a:spLocks noChangeShapeType="1"/>
            </p:cNvSpPr>
            <p:nvPr/>
          </p:nvSpPr>
          <p:spPr bwMode="auto">
            <a:xfrm>
              <a:off x="3175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2" name="Line 164"/>
            <p:cNvSpPr>
              <a:spLocks noChangeShapeType="1"/>
            </p:cNvSpPr>
            <p:nvPr/>
          </p:nvSpPr>
          <p:spPr bwMode="auto">
            <a:xfrm>
              <a:off x="3260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3" name="Line 165"/>
            <p:cNvSpPr>
              <a:spLocks noChangeShapeType="1"/>
            </p:cNvSpPr>
            <p:nvPr/>
          </p:nvSpPr>
          <p:spPr bwMode="auto">
            <a:xfrm>
              <a:off x="3346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4" name="Line 166"/>
            <p:cNvSpPr>
              <a:spLocks noChangeShapeType="1"/>
            </p:cNvSpPr>
            <p:nvPr/>
          </p:nvSpPr>
          <p:spPr bwMode="auto">
            <a:xfrm>
              <a:off x="3432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5" name="Line 167"/>
            <p:cNvSpPr>
              <a:spLocks noChangeShapeType="1"/>
            </p:cNvSpPr>
            <p:nvPr/>
          </p:nvSpPr>
          <p:spPr bwMode="auto">
            <a:xfrm>
              <a:off x="3517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6" name="Line 168"/>
            <p:cNvSpPr>
              <a:spLocks noChangeShapeType="1"/>
            </p:cNvSpPr>
            <p:nvPr/>
          </p:nvSpPr>
          <p:spPr bwMode="auto">
            <a:xfrm>
              <a:off x="3603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7" name="Line 169"/>
            <p:cNvSpPr>
              <a:spLocks noChangeShapeType="1"/>
            </p:cNvSpPr>
            <p:nvPr/>
          </p:nvSpPr>
          <p:spPr bwMode="auto">
            <a:xfrm>
              <a:off x="3689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8" name="Line 170"/>
            <p:cNvSpPr>
              <a:spLocks noChangeShapeType="1"/>
            </p:cNvSpPr>
            <p:nvPr/>
          </p:nvSpPr>
          <p:spPr bwMode="auto">
            <a:xfrm>
              <a:off x="3775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59" name="Line 171"/>
            <p:cNvSpPr>
              <a:spLocks noChangeShapeType="1"/>
            </p:cNvSpPr>
            <p:nvPr/>
          </p:nvSpPr>
          <p:spPr bwMode="auto">
            <a:xfrm>
              <a:off x="3860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0" name="Line 172"/>
            <p:cNvSpPr>
              <a:spLocks noChangeShapeType="1"/>
            </p:cNvSpPr>
            <p:nvPr/>
          </p:nvSpPr>
          <p:spPr bwMode="auto">
            <a:xfrm>
              <a:off x="3946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1" name="Line 173"/>
            <p:cNvSpPr>
              <a:spLocks noChangeShapeType="1"/>
            </p:cNvSpPr>
            <p:nvPr/>
          </p:nvSpPr>
          <p:spPr bwMode="auto">
            <a:xfrm>
              <a:off x="4032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2" name="Line 174"/>
            <p:cNvSpPr>
              <a:spLocks noChangeShapeType="1"/>
            </p:cNvSpPr>
            <p:nvPr/>
          </p:nvSpPr>
          <p:spPr bwMode="auto">
            <a:xfrm>
              <a:off x="41179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3" name="Line 175"/>
            <p:cNvSpPr>
              <a:spLocks noChangeShapeType="1"/>
            </p:cNvSpPr>
            <p:nvPr/>
          </p:nvSpPr>
          <p:spPr bwMode="auto">
            <a:xfrm>
              <a:off x="42037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4" name="Line 176"/>
            <p:cNvSpPr>
              <a:spLocks noChangeShapeType="1"/>
            </p:cNvSpPr>
            <p:nvPr/>
          </p:nvSpPr>
          <p:spPr bwMode="auto">
            <a:xfrm>
              <a:off x="42894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5" name="Line 177"/>
            <p:cNvSpPr>
              <a:spLocks noChangeShapeType="1"/>
            </p:cNvSpPr>
            <p:nvPr/>
          </p:nvSpPr>
          <p:spPr bwMode="auto">
            <a:xfrm>
              <a:off x="43751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6" name="Line 178"/>
            <p:cNvSpPr>
              <a:spLocks noChangeShapeType="1"/>
            </p:cNvSpPr>
            <p:nvPr/>
          </p:nvSpPr>
          <p:spPr bwMode="auto">
            <a:xfrm>
              <a:off x="44608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7" name="Line 179"/>
            <p:cNvSpPr>
              <a:spLocks noChangeShapeType="1"/>
            </p:cNvSpPr>
            <p:nvPr/>
          </p:nvSpPr>
          <p:spPr bwMode="auto">
            <a:xfrm>
              <a:off x="45466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8" name="Line 180"/>
            <p:cNvSpPr>
              <a:spLocks noChangeShapeType="1"/>
            </p:cNvSpPr>
            <p:nvPr/>
          </p:nvSpPr>
          <p:spPr bwMode="auto">
            <a:xfrm>
              <a:off x="46323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69" name="Line 181"/>
            <p:cNvSpPr>
              <a:spLocks noChangeShapeType="1"/>
            </p:cNvSpPr>
            <p:nvPr/>
          </p:nvSpPr>
          <p:spPr bwMode="auto">
            <a:xfrm>
              <a:off x="47180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0" name="Line 182"/>
            <p:cNvSpPr>
              <a:spLocks noChangeShapeType="1"/>
            </p:cNvSpPr>
            <p:nvPr/>
          </p:nvSpPr>
          <p:spPr bwMode="auto">
            <a:xfrm>
              <a:off x="48037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1" name="Line 183"/>
            <p:cNvSpPr>
              <a:spLocks noChangeShapeType="1"/>
            </p:cNvSpPr>
            <p:nvPr/>
          </p:nvSpPr>
          <p:spPr bwMode="auto">
            <a:xfrm>
              <a:off x="48895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2" name="Line 184"/>
            <p:cNvSpPr>
              <a:spLocks noChangeShapeType="1"/>
            </p:cNvSpPr>
            <p:nvPr/>
          </p:nvSpPr>
          <p:spPr bwMode="auto">
            <a:xfrm>
              <a:off x="49752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3" name="Line 185"/>
            <p:cNvSpPr>
              <a:spLocks noChangeShapeType="1"/>
            </p:cNvSpPr>
            <p:nvPr/>
          </p:nvSpPr>
          <p:spPr bwMode="auto">
            <a:xfrm>
              <a:off x="50609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4" name="Line 186"/>
            <p:cNvSpPr>
              <a:spLocks noChangeShapeType="1"/>
            </p:cNvSpPr>
            <p:nvPr/>
          </p:nvSpPr>
          <p:spPr bwMode="auto">
            <a:xfrm>
              <a:off x="51466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5" name="Line 187"/>
            <p:cNvSpPr>
              <a:spLocks noChangeShapeType="1"/>
            </p:cNvSpPr>
            <p:nvPr/>
          </p:nvSpPr>
          <p:spPr bwMode="auto">
            <a:xfrm>
              <a:off x="52324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6" name="Line 188"/>
            <p:cNvSpPr>
              <a:spLocks noChangeShapeType="1"/>
            </p:cNvSpPr>
            <p:nvPr/>
          </p:nvSpPr>
          <p:spPr bwMode="auto">
            <a:xfrm>
              <a:off x="53181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7" name="Line 189"/>
            <p:cNvSpPr>
              <a:spLocks noChangeShapeType="1"/>
            </p:cNvSpPr>
            <p:nvPr/>
          </p:nvSpPr>
          <p:spPr bwMode="auto">
            <a:xfrm>
              <a:off x="54038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8" name="Line 190"/>
            <p:cNvSpPr>
              <a:spLocks noChangeShapeType="1"/>
            </p:cNvSpPr>
            <p:nvPr/>
          </p:nvSpPr>
          <p:spPr bwMode="auto">
            <a:xfrm>
              <a:off x="54895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79" name="Line 191"/>
            <p:cNvSpPr>
              <a:spLocks noChangeShapeType="1"/>
            </p:cNvSpPr>
            <p:nvPr/>
          </p:nvSpPr>
          <p:spPr bwMode="auto">
            <a:xfrm>
              <a:off x="55753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0" name="Line 192"/>
            <p:cNvSpPr>
              <a:spLocks noChangeShapeType="1"/>
            </p:cNvSpPr>
            <p:nvPr/>
          </p:nvSpPr>
          <p:spPr bwMode="auto">
            <a:xfrm>
              <a:off x="56610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1" name="Line 193"/>
            <p:cNvSpPr>
              <a:spLocks noChangeShapeType="1"/>
            </p:cNvSpPr>
            <p:nvPr/>
          </p:nvSpPr>
          <p:spPr bwMode="auto">
            <a:xfrm>
              <a:off x="57467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2" name="Line 194"/>
            <p:cNvSpPr>
              <a:spLocks noChangeShapeType="1"/>
            </p:cNvSpPr>
            <p:nvPr/>
          </p:nvSpPr>
          <p:spPr bwMode="auto">
            <a:xfrm>
              <a:off x="58324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3" name="Line 195"/>
            <p:cNvSpPr>
              <a:spLocks noChangeShapeType="1"/>
            </p:cNvSpPr>
            <p:nvPr/>
          </p:nvSpPr>
          <p:spPr bwMode="auto">
            <a:xfrm>
              <a:off x="59182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4" name="Line 196"/>
            <p:cNvSpPr>
              <a:spLocks noChangeShapeType="1"/>
            </p:cNvSpPr>
            <p:nvPr/>
          </p:nvSpPr>
          <p:spPr bwMode="auto">
            <a:xfrm>
              <a:off x="60039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5" name="Line 197"/>
            <p:cNvSpPr>
              <a:spLocks noChangeShapeType="1"/>
            </p:cNvSpPr>
            <p:nvPr/>
          </p:nvSpPr>
          <p:spPr bwMode="auto">
            <a:xfrm>
              <a:off x="60896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6" name="Line 198"/>
            <p:cNvSpPr>
              <a:spLocks noChangeShapeType="1"/>
            </p:cNvSpPr>
            <p:nvPr/>
          </p:nvSpPr>
          <p:spPr bwMode="auto">
            <a:xfrm>
              <a:off x="61753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7" name="Line 199"/>
            <p:cNvSpPr>
              <a:spLocks noChangeShapeType="1"/>
            </p:cNvSpPr>
            <p:nvPr/>
          </p:nvSpPr>
          <p:spPr bwMode="auto">
            <a:xfrm>
              <a:off x="62611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8" name="Line 200"/>
            <p:cNvSpPr>
              <a:spLocks noChangeShapeType="1"/>
            </p:cNvSpPr>
            <p:nvPr/>
          </p:nvSpPr>
          <p:spPr bwMode="auto">
            <a:xfrm>
              <a:off x="63468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89" name="Line 201"/>
            <p:cNvSpPr>
              <a:spLocks noChangeShapeType="1"/>
            </p:cNvSpPr>
            <p:nvPr/>
          </p:nvSpPr>
          <p:spPr bwMode="auto">
            <a:xfrm>
              <a:off x="64325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0" name="Line 202"/>
            <p:cNvSpPr>
              <a:spLocks noChangeShapeType="1"/>
            </p:cNvSpPr>
            <p:nvPr/>
          </p:nvSpPr>
          <p:spPr bwMode="auto">
            <a:xfrm>
              <a:off x="65182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1" name="Line 203"/>
            <p:cNvSpPr>
              <a:spLocks noChangeShapeType="1"/>
            </p:cNvSpPr>
            <p:nvPr/>
          </p:nvSpPr>
          <p:spPr bwMode="auto">
            <a:xfrm>
              <a:off x="66040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2" name="Line 204"/>
            <p:cNvSpPr>
              <a:spLocks noChangeShapeType="1"/>
            </p:cNvSpPr>
            <p:nvPr/>
          </p:nvSpPr>
          <p:spPr bwMode="auto">
            <a:xfrm>
              <a:off x="66897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3" name="Line 205"/>
            <p:cNvSpPr>
              <a:spLocks noChangeShapeType="1"/>
            </p:cNvSpPr>
            <p:nvPr/>
          </p:nvSpPr>
          <p:spPr bwMode="auto">
            <a:xfrm>
              <a:off x="67754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4" name="Line 206"/>
            <p:cNvSpPr>
              <a:spLocks noChangeShapeType="1"/>
            </p:cNvSpPr>
            <p:nvPr/>
          </p:nvSpPr>
          <p:spPr bwMode="auto">
            <a:xfrm>
              <a:off x="68611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5" name="Line 207"/>
            <p:cNvSpPr>
              <a:spLocks noChangeShapeType="1"/>
            </p:cNvSpPr>
            <p:nvPr/>
          </p:nvSpPr>
          <p:spPr bwMode="auto">
            <a:xfrm>
              <a:off x="69469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6" name="Line 208"/>
            <p:cNvSpPr>
              <a:spLocks noChangeShapeType="1"/>
            </p:cNvSpPr>
            <p:nvPr/>
          </p:nvSpPr>
          <p:spPr bwMode="auto">
            <a:xfrm>
              <a:off x="70326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7" name="Line 209"/>
            <p:cNvSpPr>
              <a:spLocks noChangeShapeType="1"/>
            </p:cNvSpPr>
            <p:nvPr/>
          </p:nvSpPr>
          <p:spPr bwMode="auto">
            <a:xfrm>
              <a:off x="71183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8" name="Line 210"/>
            <p:cNvSpPr>
              <a:spLocks noChangeShapeType="1"/>
            </p:cNvSpPr>
            <p:nvPr/>
          </p:nvSpPr>
          <p:spPr bwMode="auto">
            <a:xfrm>
              <a:off x="720407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499" name="Line 211"/>
            <p:cNvSpPr>
              <a:spLocks noChangeShapeType="1"/>
            </p:cNvSpPr>
            <p:nvPr/>
          </p:nvSpPr>
          <p:spPr bwMode="auto">
            <a:xfrm>
              <a:off x="728980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0" name="Line 212"/>
            <p:cNvSpPr>
              <a:spLocks noChangeShapeType="1"/>
            </p:cNvSpPr>
            <p:nvPr/>
          </p:nvSpPr>
          <p:spPr bwMode="auto">
            <a:xfrm>
              <a:off x="7375525"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1" name="Line 213"/>
            <p:cNvSpPr>
              <a:spLocks noChangeShapeType="1"/>
            </p:cNvSpPr>
            <p:nvPr/>
          </p:nvSpPr>
          <p:spPr bwMode="auto">
            <a:xfrm>
              <a:off x="7461250" y="1500188"/>
              <a:ext cx="2857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2" name="Line 214"/>
            <p:cNvSpPr>
              <a:spLocks noChangeShapeType="1"/>
            </p:cNvSpPr>
            <p:nvPr/>
          </p:nvSpPr>
          <p:spPr bwMode="auto">
            <a:xfrm flipV="1">
              <a:off x="1466850" y="1493838"/>
              <a:ext cx="0" cy="290830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3" name="Line 215"/>
            <p:cNvSpPr>
              <a:spLocks noChangeShapeType="1"/>
            </p:cNvSpPr>
            <p:nvPr/>
          </p:nvSpPr>
          <p:spPr bwMode="auto">
            <a:xfrm>
              <a:off x="1417638" y="4408488"/>
              <a:ext cx="85725" cy="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4" name="Line 216"/>
            <p:cNvSpPr>
              <a:spLocks noChangeShapeType="1"/>
            </p:cNvSpPr>
            <p:nvPr/>
          </p:nvSpPr>
          <p:spPr bwMode="auto">
            <a:xfrm>
              <a:off x="1460500" y="4408488"/>
              <a:ext cx="6043613" cy="0"/>
            </a:xfrm>
            <a:prstGeom prst="line">
              <a:avLst/>
            </a:prstGeom>
            <a:noFill/>
            <a:ln w="12700">
              <a:solidFill>
                <a:schemeClr val="tx1"/>
              </a:solidFill>
              <a:round/>
              <a:headEnd/>
              <a:tailEnd/>
            </a:ln>
            <a:effectLst/>
          </p:spPr>
          <p:txBody>
            <a:bodyPr>
              <a:prstTxWarp prst="textNoShape">
                <a:avLst/>
              </a:prstTxWarp>
            </a:bodyPr>
            <a:lstStyle/>
            <a:p>
              <a:endParaRPr lang="en-US">
                <a:latin typeface="Calibri"/>
                <a:cs typeface="Calibri"/>
              </a:endParaRPr>
            </a:p>
          </p:txBody>
        </p:sp>
        <p:sp>
          <p:nvSpPr>
            <p:cNvPr id="1420505" name="Line 217"/>
            <p:cNvSpPr>
              <a:spLocks noChangeShapeType="1"/>
            </p:cNvSpPr>
            <p:nvPr/>
          </p:nvSpPr>
          <p:spPr bwMode="auto">
            <a:xfrm flipV="1">
              <a:off x="14668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6" name="Line 218"/>
            <p:cNvSpPr>
              <a:spLocks noChangeShapeType="1"/>
            </p:cNvSpPr>
            <p:nvPr/>
          </p:nvSpPr>
          <p:spPr bwMode="auto">
            <a:xfrm flipV="1">
              <a:off x="17668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7" name="Line 219"/>
            <p:cNvSpPr>
              <a:spLocks noChangeShapeType="1"/>
            </p:cNvSpPr>
            <p:nvPr/>
          </p:nvSpPr>
          <p:spPr bwMode="auto">
            <a:xfrm flipV="1">
              <a:off x="20812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8" name="Line 220"/>
            <p:cNvSpPr>
              <a:spLocks noChangeShapeType="1"/>
            </p:cNvSpPr>
            <p:nvPr/>
          </p:nvSpPr>
          <p:spPr bwMode="auto">
            <a:xfrm flipV="1">
              <a:off x="23812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09" name="Line 221"/>
            <p:cNvSpPr>
              <a:spLocks noChangeShapeType="1"/>
            </p:cNvSpPr>
            <p:nvPr/>
          </p:nvSpPr>
          <p:spPr bwMode="auto">
            <a:xfrm flipV="1">
              <a:off x="26812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0" name="Line 222"/>
            <p:cNvSpPr>
              <a:spLocks noChangeShapeType="1"/>
            </p:cNvSpPr>
            <p:nvPr/>
          </p:nvSpPr>
          <p:spPr bwMode="auto">
            <a:xfrm flipV="1">
              <a:off x="29813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1" name="Line 223"/>
            <p:cNvSpPr>
              <a:spLocks noChangeShapeType="1"/>
            </p:cNvSpPr>
            <p:nvPr/>
          </p:nvSpPr>
          <p:spPr bwMode="auto">
            <a:xfrm flipV="1">
              <a:off x="32813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2" name="Line 224"/>
            <p:cNvSpPr>
              <a:spLocks noChangeShapeType="1"/>
            </p:cNvSpPr>
            <p:nvPr/>
          </p:nvSpPr>
          <p:spPr bwMode="auto">
            <a:xfrm flipV="1">
              <a:off x="35814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3" name="Line 225"/>
            <p:cNvSpPr>
              <a:spLocks noChangeShapeType="1"/>
            </p:cNvSpPr>
            <p:nvPr/>
          </p:nvSpPr>
          <p:spPr bwMode="auto">
            <a:xfrm flipV="1">
              <a:off x="38814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4" name="Line 226"/>
            <p:cNvSpPr>
              <a:spLocks noChangeShapeType="1"/>
            </p:cNvSpPr>
            <p:nvPr/>
          </p:nvSpPr>
          <p:spPr bwMode="auto">
            <a:xfrm flipV="1">
              <a:off x="41957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5" name="Line 227"/>
            <p:cNvSpPr>
              <a:spLocks noChangeShapeType="1"/>
            </p:cNvSpPr>
            <p:nvPr/>
          </p:nvSpPr>
          <p:spPr bwMode="auto">
            <a:xfrm flipV="1">
              <a:off x="449580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6" name="Line 228"/>
            <p:cNvSpPr>
              <a:spLocks noChangeShapeType="1"/>
            </p:cNvSpPr>
            <p:nvPr/>
          </p:nvSpPr>
          <p:spPr bwMode="auto">
            <a:xfrm flipV="1">
              <a:off x="479583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7" name="Line 229"/>
            <p:cNvSpPr>
              <a:spLocks noChangeShapeType="1"/>
            </p:cNvSpPr>
            <p:nvPr/>
          </p:nvSpPr>
          <p:spPr bwMode="auto">
            <a:xfrm flipV="1">
              <a:off x="509587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8" name="Line 230"/>
            <p:cNvSpPr>
              <a:spLocks noChangeShapeType="1"/>
            </p:cNvSpPr>
            <p:nvPr/>
          </p:nvSpPr>
          <p:spPr bwMode="auto">
            <a:xfrm flipV="1">
              <a:off x="53959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19" name="Line 231"/>
            <p:cNvSpPr>
              <a:spLocks noChangeShapeType="1"/>
            </p:cNvSpPr>
            <p:nvPr/>
          </p:nvSpPr>
          <p:spPr bwMode="auto">
            <a:xfrm flipV="1">
              <a:off x="56959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0" name="Line 232"/>
            <p:cNvSpPr>
              <a:spLocks noChangeShapeType="1"/>
            </p:cNvSpPr>
            <p:nvPr/>
          </p:nvSpPr>
          <p:spPr bwMode="auto">
            <a:xfrm flipV="1">
              <a:off x="59959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1" name="Line 233"/>
            <p:cNvSpPr>
              <a:spLocks noChangeShapeType="1"/>
            </p:cNvSpPr>
            <p:nvPr/>
          </p:nvSpPr>
          <p:spPr bwMode="auto">
            <a:xfrm flipV="1">
              <a:off x="631031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2" name="Line 234"/>
            <p:cNvSpPr>
              <a:spLocks noChangeShapeType="1"/>
            </p:cNvSpPr>
            <p:nvPr/>
          </p:nvSpPr>
          <p:spPr bwMode="auto">
            <a:xfrm flipV="1">
              <a:off x="6610350"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3" name="Line 235"/>
            <p:cNvSpPr>
              <a:spLocks noChangeShapeType="1"/>
            </p:cNvSpPr>
            <p:nvPr/>
          </p:nvSpPr>
          <p:spPr bwMode="auto">
            <a:xfrm flipV="1">
              <a:off x="6910388"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4" name="Line 236"/>
            <p:cNvSpPr>
              <a:spLocks noChangeShapeType="1"/>
            </p:cNvSpPr>
            <p:nvPr/>
          </p:nvSpPr>
          <p:spPr bwMode="auto">
            <a:xfrm flipV="1">
              <a:off x="7210425"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5" name="Line 237"/>
            <p:cNvSpPr>
              <a:spLocks noChangeShapeType="1"/>
            </p:cNvSpPr>
            <p:nvPr/>
          </p:nvSpPr>
          <p:spPr bwMode="auto">
            <a:xfrm flipV="1">
              <a:off x="7510463" y="4354513"/>
              <a:ext cx="0" cy="95250"/>
            </a:xfrm>
            <a:prstGeom prst="line">
              <a:avLst/>
            </a:prstGeom>
            <a:noFill/>
            <a:ln w="12700">
              <a:solidFill>
                <a:srgbClr val="000000"/>
              </a:solidFill>
              <a:round/>
              <a:headEnd/>
              <a:tailEnd/>
            </a:ln>
            <a:effectLst/>
          </p:spPr>
          <p:txBody>
            <a:bodyPr>
              <a:prstTxWarp prst="textNoShape">
                <a:avLst/>
              </a:prstTxWarp>
            </a:bodyPr>
            <a:lstStyle/>
            <a:p>
              <a:endParaRPr lang="en-US">
                <a:latin typeface="Calibri"/>
                <a:cs typeface="Calibri"/>
              </a:endParaRPr>
            </a:p>
          </p:txBody>
        </p:sp>
        <p:sp>
          <p:nvSpPr>
            <p:cNvPr id="1420526" name="Freeform 238"/>
            <p:cNvSpPr>
              <a:spLocks/>
            </p:cNvSpPr>
            <p:nvPr/>
          </p:nvSpPr>
          <p:spPr bwMode="auto">
            <a:xfrm>
              <a:off x="1460500" y="1519238"/>
              <a:ext cx="6045200" cy="2884487"/>
            </a:xfrm>
            <a:custGeom>
              <a:avLst/>
              <a:gdLst/>
              <a:ahLst/>
              <a:cxnLst>
                <a:cxn ang="0">
                  <a:pos x="0" y="1816"/>
                </a:cxn>
                <a:cxn ang="0">
                  <a:pos x="189" y="1752"/>
                </a:cxn>
                <a:cxn ang="0">
                  <a:pos x="387" y="1696"/>
                </a:cxn>
                <a:cxn ang="0">
                  <a:pos x="576" y="1640"/>
                </a:cxn>
                <a:cxn ang="0">
                  <a:pos x="765" y="1576"/>
                </a:cxn>
                <a:cxn ang="0">
                  <a:pos x="954" y="1520"/>
                </a:cxn>
                <a:cxn ang="0">
                  <a:pos x="1143" y="1456"/>
                </a:cxn>
                <a:cxn ang="0">
                  <a:pos x="1332" y="1400"/>
                </a:cxn>
                <a:cxn ang="0">
                  <a:pos x="1521" y="1296"/>
                </a:cxn>
                <a:cxn ang="0">
                  <a:pos x="1719" y="1184"/>
                </a:cxn>
                <a:cxn ang="0">
                  <a:pos x="1908" y="1080"/>
                </a:cxn>
                <a:cxn ang="0">
                  <a:pos x="2097" y="968"/>
                </a:cxn>
                <a:cxn ang="0">
                  <a:pos x="2286" y="864"/>
                </a:cxn>
                <a:cxn ang="0">
                  <a:pos x="2475" y="752"/>
                </a:cxn>
                <a:cxn ang="0">
                  <a:pos x="2664" y="648"/>
                </a:cxn>
                <a:cxn ang="0">
                  <a:pos x="2853" y="536"/>
                </a:cxn>
                <a:cxn ang="0">
                  <a:pos x="3051" y="432"/>
                </a:cxn>
                <a:cxn ang="0">
                  <a:pos x="3240" y="328"/>
                </a:cxn>
                <a:cxn ang="0">
                  <a:pos x="3429" y="216"/>
                </a:cxn>
                <a:cxn ang="0">
                  <a:pos x="3618" y="112"/>
                </a:cxn>
                <a:cxn ang="0">
                  <a:pos x="3807" y="0"/>
                </a:cxn>
              </a:cxnLst>
              <a:rect l="0" t="0" r="r" b="b"/>
              <a:pathLst>
                <a:path w="3808" h="1817">
                  <a:moveTo>
                    <a:pt x="0" y="1816"/>
                  </a:moveTo>
                  <a:lnTo>
                    <a:pt x="189" y="1752"/>
                  </a:lnTo>
                  <a:lnTo>
                    <a:pt x="387" y="1696"/>
                  </a:lnTo>
                  <a:lnTo>
                    <a:pt x="576" y="1640"/>
                  </a:lnTo>
                  <a:lnTo>
                    <a:pt x="765" y="1576"/>
                  </a:lnTo>
                  <a:lnTo>
                    <a:pt x="954" y="1520"/>
                  </a:lnTo>
                  <a:lnTo>
                    <a:pt x="1143" y="1456"/>
                  </a:lnTo>
                  <a:lnTo>
                    <a:pt x="1332" y="1400"/>
                  </a:lnTo>
                  <a:lnTo>
                    <a:pt x="1521" y="1296"/>
                  </a:lnTo>
                  <a:lnTo>
                    <a:pt x="1719" y="1184"/>
                  </a:lnTo>
                  <a:lnTo>
                    <a:pt x="1908" y="1080"/>
                  </a:lnTo>
                  <a:lnTo>
                    <a:pt x="2097" y="968"/>
                  </a:lnTo>
                  <a:lnTo>
                    <a:pt x="2286" y="864"/>
                  </a:lnTo>
                  <a:lnTo>
                    <a:pt x="2475" y="752"/>
                  </a:lnTo>
                  <a:lnTo>
                    <a:pt x="2664" y="648"/>
                  </a:lnTo>
                  <a:lnTo>
                    <a:pt x="2853" y="536"/>
                  </a:lnTo>
                  <a:lnTo>
                    <a:pt x="3051" y="432"/>
                  </a:lnTo>
                  <a:lnTo>
                    <a:pt x="3240" y="328"/>
                  </a:lnTo>
                  <a:lnTo>
                    <a:pt x="3429" y="216"/>
                  </a:lnTo>
                  <a:lnTo>
                    <a:pt x="3618" y="112"/>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7" name="Freeform 239"/>
            <p:cNvSpPr>
              <a:spLocks/>
            </p:cNvSpPr>
            <p:nvPr/>
          </p:nvSpPr>
          <p:spPr bwMode="auto">
            <a:xfrm>
              <a:off x="1460500" y="3830638"/>
              <a:ext cx="6045200" cy="573087"/>
            </a:xfrm>
            <a:custGeom>
              <a:avLst/>
              <a:gdLst/>
              <a:ahLst/>
              <a:cxnLst>
                <a:cxn ang="0">
                  <a:pos x="0" y="360"/>
                </a:cxn>
                <a:cxn ang="0">
                  <a:pos x="189" y="344"/>
                </a:cxn>
                <a:cxn ang="0">
                  <a:pos x="387" y="320"/>
                </a:cxn>
                <a:cxn ang="0">
                  <a:pos x="576" y="304"/>
                </a:cxn>
                <a:cxn ang="0">
                  <a:pos x="765" y="288"/>
                </a:cxn>
                <a:cxn ang="0">
                  <a:pos x="954" y="272"/>
                </a:cxn>
                <a:cxn ang="0">
                  <a:pos x="1143" y="248"/>
                </a:cxn>
                <a:cxn ang="0">
                  <a:pos x="1332" y="232"/>
                </a:cxn>
                <a:cxn ang="0">
                  <a:pos x="1521" y="216"/>
                </a:cxn>
                <a:cxn ang="0">
                  <a:pos x="1719" y="200"/>
                </a:cxn>
                <a:cxn ang="0">
                  <a:pos x="1908" y="176"/>
                </a:cxn>
                <a:cxn ang="0">
                  <a:pos x="2097" y="160"/>
                </a:cxn>
                <a:cxn ang="0">
                  <a:pos x="2286" y="144"/>
                </a:cxn>
                <a:cxn ang="0">
                  <a:pos x="2475" y="128"/>
                </a:cxn>
                <a:cxn ang="0">
                  <a:pos x="2664" y="104"/>
                </a:cxn>
                <a:cxn ang="0">
                  <a:pos x="2853" y="88"/>
                </a:cxn>
                <a:cxn ang="0">
                  <a:pos x="3051" y="72"/>
                </a:cxn>
                <a:cxn ang="0">
                  <a:pos x="3240" y="56"/>
                </a:cxn>
                <a:cxn ang="0">
                  <a:pos x="3429" y="32"/>
                </a:cxn>
                <a:cxn ang="0">
                  <a:pos x="3618" y="16"/>
                </a:cxn>
                <a:cxn ang="0">
                  <a:pos x="3807" y="0"/>
                </a:cxn>
              </a:cxnLst>
              <a:rect l="0" t="0" r="r" b="b"/>
              <a:pathLst>
                <a:path w="3808" h="361">
                  <a:moveTo>
                    <a:pt x="0" y="360"/>
                  </a:moveTo>
                  <a:lnTo>
                    <a:pt x="189" y="344"/>
                  </a:lnTo>
                  <a:lnTo>
                    <a:pt x="387" y="320"/>
                  </a:lnTo>
                  <a:lnTo>
                    <a:pt x="576" y="304"/>
                  </a:lnTo>
                  <a:lnTo>
                    <a:pt x="765" y="288"/>
                  </a:lnTo>
                  <a:lnTo>
                    <a:pt x="954" y="272"/>
                  </a:lnTo>
                  <a:lnTo>
                    <a:pt x="1143" y="248"/>
                  </a:lnTo>
                  <a:lnTo>
                    <a:pt x="1332" y="232"/>
                  </a:lnTo>
                  <a:lnTo>
                    <a:pt x="1521" y="216"/>
                  </a:lnTo>
                  <a:lnTo>
                    <a:pt x="1719" y="200"/>
                  </a:lnTo>
                  <a:lnTo>
                    <a:pt x="1908" y="176"/>
                  </a:lnTo>
                  <a:lnTo>
                    <a:pt x="2097" y="160"/>
                  </a:lnTo>
                  <a:lnTo>
                    <a:pt x="2286" y="144"/>
                  </a:lnTo>
                  <a:lnTo>
                    <a:pt x="2475" y="128"/>
                  </a:lnTo>
                  <a:lnTo>
                    <a:pt x="2664" y="104"/>
                  </a:lnTo>
                  <a:lnTo>
                    <a:pt x="2853" y="88"/>
                  </a:lnTo>
                  <a:lnTo>
                    <a:pt x="3051" y="72"/>
                  </a:lnTo>
                  <a:lnTo>
                    <a:pt x="3240" y="56"/>
                  </a:lnTo>
                  <a:lnTo>
                    <a:pt x="3429" y="32"/>
                  </a:lnTo>
                  <a:lnTo>
                    <a:pt x="3618" y="16"/>
                  </a:lnTo>
                  <a:lnTo>
                    <a:pt x="3807"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20528" name="Rectangle 240"/>
            <p:cNvSpPr>
              <a:spLocks noChangeArrowheads="1"/>
            </p:cNvSpPr>
            <p:nvPr/>
          </p:nvSpPr>
          <p:spPr bwMode="auto">
            <a:xfrm>
              <a:off x="1423988" y="4362450"/>
              <a:ext cx="58737"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29" name="Rectangle 241"/>
            <p:cNvSpPr>
              <a:spLocks noChangeArrowheads="1"/>
            </p:cNvSpPr>
            <p:nvPr/>
          </p:nvSpPr>
          <p:spPr bwMode="auto">
            <a:xfrm>
              <a:off x="1724025" y="4260850"/>
              <a:ext cx="58738"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0" name="Rectangle 242"/>
            <p:cNvSpPr>
              <a:spLocks noChangeArrowheads="1"/>
            </p:cNvSpPr>
            <p:nvPr/>
          </p:nvSpPr>
          <p:spPr bwMode="auto">
            <a:xfrm>
              <a:off x="2038350" y="4179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1" name="Rectangle 243"/>
            <p:cNvSpPr>
              <a:spLocks noChangeArrowheads="1"/>
            </p:cNvSpPr>
            <p:nvPr/>
          </p:nvSpPr>
          <p:spPr bwMode="auto">
            <a:xfrm>
              <a:off x="2338388" y="4090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2" name="Rectangle 244"/>
            <p:cNvSpPr>
              <a:spLocks noChangeArrowheads="1"/>
            </p:cNvSpPr>
            <p:nvPr/>
          </p:nvSpPr>
          <p:spPr bwMode="auto">
            <a:xfrm>
              <a:off x="2638425" y="3989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3" name="Rectangle 245"/>
            <p:cNvSpPr>
              <a:spLocks noChangeArrowheads="1"/>
            </p:cNvSpPr>
            <p:nvPr/>
          </p:nvSpPr>
          <p:spPr bwMode="auto">
            <a:xfrm>
              <a:off x="2938463" y="39004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4" name="Rectangle 246"/>
            <p:cNvSpPr>
              <a:spLocks noChangeArrowheads="1"/>
            </p:cNvSpPr>
            <p:nvPr/>
          </p:nvSpPr>
          <p:spPr bwMode="auto">
            <a:xfrm>
              <a:off x="3238500" y="3798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5" name="Rectangle 247"/>
            <p:cNvSpPr>
              <a:spLocks noChangeArrowheads="1"/>
            </p:cNvSpPr>
            <p:nvPr/>
          </p:nvSpPr>
          <p:spPr bwMode="auto">
            <a:xfrm>
              <a:off x="3538538" y="3709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6" name="Rectangle 248"/>
            <p:cNvSpPr>
              <a:spLocks noChangeArrowheads="1"/>
            </p:cNvSpPr>
            <p:nvPr/>
          </p:nvSpPr>
          <p:spPr bwMode="auto">
            <a:xfrm>
              <a:off x="3838575" y="35448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7" name="Rectangle 249"/>
            <p:cNvSpPr>
              <a:spLocks noChangeArrowheads="1"/>
            </p:cNvSpPr>
            <p:nvPr/>
          </p:nvSpPr>
          <p:spPr bwMode="auto">
            <a:xfrm>
              <a:off x="4152900" y="33670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8" name="Rectangle 250"/>
            <p:cNvSpPr>
              <a:spLocks noChangeArrowheads="1"/>
            </p:cNvSpPr>
            <p:nvPr/>
          </p:nvSpPr>
          <p:spPr bwMode="auto">
            <a:xfrm>
              <a:off x="4452938" y="32019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39" name="Rectangle 251"/>
            <p:cNvSpPr>
              <a:spLocks noChangeArrowheads="1"/>
            </p:cNvSpPr>
            <p:nvPr/>
          </p:nvSpPr>
          <p:spPr bwMode="auto">
            <a:xfrm>
              <a:off x="4752975" y="30241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0" name="Rectangle 252"/>
            <p:cNvSpPr>
              <a:spLocks noChangeArrowheads="1"/>
            </p:cNvSpPr>
            <p:nvPr/>
          </p:nvSpPr>
          <p:spPr bwMode="auto">
            <a:xfrm>
              <a:off x="5053013" y="28590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1" name="Rectangle 253"/>
            <p:cNvSpPr>
              <a:spLocks noChangeArrowheads="1"/>
            </p:cNvSpPr>
            <p:nvPr/>
          </p:nvSpPr>
          <p:spPr bwMode="auto">
            <a:xfrm>
              <a:off x="5353050" y="2681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2" name="Rectangle 254"/>
            <p:cNvSpPr>
              <a:spLocks noChangeArrowheads="1"/>
            </p:cNvSpPr>
            <p:nvPr/>
          </p:nvSpPr>
          <p:spPr bwMode="auto">
            <a:xfrm>
              <a:off x="5653088" y="2516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3" name="Rectangle 255"/>
            <p:cNvSpPr>
              <a:spLocks noChangeArrowheads="1"/>
            </p:cNvSpPr>
            <p:nvPr/>
          </p:nvSpPr>
          <p:spPr bwMode="auto">
            <a:xfrm>
              <a:off x="5953125" y="2338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4" name="Rectangle 256"/>
            <p:cNvSpPr>
              <a:spLocks noChangeArrowheads="1"/>
            </p:cNvSpPr>
            <p:nvPr/>
          </p:nvSpPr>
          <p:spPr bwMode="auto">
            <a:xfrm>
              <a:off x="6267450" y="21732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5" name="Rectangle 257"/>
            <p:cNvSpPr>
              <a:spLocks noChangeArrowheads="1"/>
            </p:cNvSpPr>
            <p:nvPr/>
          </p:nvSpPr>
          <p:spPr bwMode="auto">
            <a:xfrm>
              <a:off x="6567488" y="20081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6" name="Rectangle 258"/>
            <p:cNvSpPr>
              <a:spLocks noChangeArrowheads="1"/>
            </p:cNvSpPr>
            <p:nvPr/>
          </p:nvSpPr>
          <p:spPr bwMode="auto">
            <a:xfrm>
              <a:off x="6867525" y="18303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7" name="Rectangle 259"/>
            <p:cNvSpPr>
              <a:spLocks noChangeArrowheads="1"/>
            </p:cNvSpPr>
            <p:nvPr/>
          </p:nvSpPr>
          <p:spPr bwMode="auto">
            <a:xfrm>
              <a:off x="7167563" y="1665288"/>
              <a:ext cx="58737"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8" name="Rectangle 260"/>
            <p:cNvSpPr>
              <a:spLocks noChangeArrowheads="1"/>
            </p:cNvSpPr>
            <p:nvPr/>
          </p:nvSpPr>
          <p:spPr bwMode="auto">
            <a:xfrm>
              <a:off x="7467600" y="1487488"/>
              <a:ext cx="58738"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49" name="Rectangle 261"/>
            <p:cNvSpPr>
              <a:spLocks noChangeArrowheads="1"/>
            </p:cNvSpPr>
            <p:nvPr/>
          </p:nvSpPr>
          <p:spPr bwMode="auto">
            <a:xfrm>
              <a:off x="1423988" y="43624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0" name="Rectangle 262"/>
            <p:cNvSpPr>
              <a:spLocks noChangeArrowheads="1"/>
            </p:cNvSpPr>
            <p:nvPr/>
          </p:nvSpPr>
          <p:spPr bwMode="auto">
            <a:xfrm>
              <a:off x="1724025" y="43370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1" name="Rectangle 263"/>
            <p:cNvSpPr>
              <a:spLocks noChangeArrowheads="1"/>
            </p:cNvSpPr>
            <p:nvPr/>
          </p:nvSpPr>
          <p:spPr bwMode="auto">
            <a:xfrm>
              <a:off x="2038350" y="42989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2" name="Rectangle 264"/>
            <p:cNvSpPr>
              <a:spLocks noChangeArrowheads="1"/>
            </p:cNvSpPr>
            <p:nvPr/>
          </p:nvSpPr>
          <p:spPr bwMode="auto">
            <a:xfrm>
              <a:off x="2338388" y="42735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3" name="Rectangle 265"/>
            <p:cNvSpPr>
              <a:spLocks noChangeArrowheads="1"/>
            </p:cNvSpPr>
            <p:nvPr/>
          </p:nvSpPr>
          <p:spPr bwMode="auto">
            <a:xfrm>
              <a:off x="2638425" y="42481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4" name="Rectangle 266"/>
            <p:cNvSpPr>
              <a:spLocks noChangeArrowheads="1"/>
            </p:cNvSpPr>
            <p:nvPr/>
          </p:nvSpPr>
          <p:spPr bwMode="auto">
            <a:xfrm>
              <a:off x="2938463" y="4222750"/>
              <a:ext cx="58737"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5" name="Rectangle 267"/>
            <p:cNvSpPr>
              <a:spLocks noChangeArrowheads="1"/>
            </p:cNvSpPr>
            <p:nvPr/>
          </p:nvSpPr>
          <p:spPr bwMode="auto">
            <a:xfrm>
              <a:off x="3238500" y="4184650"/>
              <a:ext cx="58738"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6" name="Rectangle 268"/>
            <p:cNvSpPr>
              <a:spLocks noChangeArrowheads="1"/>
            </p:cNvSpPr>
            <p:nvPr/>
          </p:nvSpPr>
          <p:spPr bwMode="auto">
            <a:xfrm>
              <a:off x="3538538" y="41671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7" name="Rectangle 269"/>
            <p:cNvSpPr>
              <a:spLocks noChangeArrowheads="1"/>
            </p:cNvSpPr>
            <p:nvPr/>
          </p:nvSpPr>
          <p:spPr bwMode="auto">
            <a:xfrm>
              <a:off x="3838575" y="41417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8" name="Rectangle 270"/>
            <p:cNvSpPr>
              <a:spLocks noChangeArrowheads="1"/>
            </p:cNvSpPr>
            <p:nvPr/>
          </p:nvSpPr>
          <p:spPr bwMode="auto">
            <a:xfrm>
              <a:off x="4152900" y="41163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59" name="Rectangle 271"/>
            <p:cNvSpPr>
              <a:spLocks noChangeArrowheads="1"/>
            </p:cNvSpPr>
            <p:nvPr/>
          </p:nvSpPr>
          <p:spPr bwMode="auto">
            <a:xfrm>
              <a:off x="4452938" y="4078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0" name="Rectangle 272"/>
            <p:cNvSpPr>
              <a:spLocks noChangeArrowheads="1"/>
            </p:cNvSpPr>
            <p:nvPr/>
          </p:nvSpPr>
          <p:spPr bwMode="auto">
            <a:xfrm>
              <a:off x="4752975" y="4052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1" name="Rectangle 273"/>
            <p:cNvSpPr>
              <a:spLocks noChangeArrowheads="1"/>
            </p:cNvSpPr>
            <p:nvPr/>
          </p:nvSpPr>
          <p:spPr bwMode="auto">
            <a:xfrm>
              <a:off x="5053013" y="40274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2" name="Rectangle 274"/>
            <p:cNvSpPr>
              <a:spLocks noChangeArrowheads="1"/>
            </p:cNvSpPr>
            <p:nvPr/>
          </p:nvSpPr>
          <p:spPr bwMode="auto">
            <a:xfrm>
              <a:off x="5353050" y="40020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3" name="Rectangle 275"/>
            <p:cNvSpPr>
              <a:spLocks noChangeArrowheads="1"/>
            </p:cNvSpPr>
            <p:nvPr/>
          </p:nvSpPr>
          <p:spPr bwMode="auto">
            <a:xfrm>
              <a:off x="5653088" y="39639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4" name="Rectangle 276"/>
            <p:cNvSpPr>
              <a:spLocks noChangeArrowheads="1"/>
            </p:cNvSpPr>
            <p:nvPr/>
          </p:nvSpPr>
          <p:spPr bwMode="auto">
            <a:xfrm>
              <a:off x="5953125" y="39385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5" name="Rectangle 277"/>
            <p:cNvSpPr>
              <a:spLocks noChangeArrowheads="1"/>
            </p:cNvSpPr>
            <p:nvPr/>
          </p:nvSpPr>
          <p:spPr bwMode="auto">
            <a:xfrm>
              <a:off x="6267450" y="39131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6" name="Rectangle 278"/>
            <p:cNvSpPr>
              <a:spLocks noChangeArrowheads="1"/>
            </p:cNvSpPr>
            <p:nvPr/>
          </p:nvSpPr>
          <p:spPr bwMode="auto">
            <a:xfrm>
              <a:off x="6567488" y="38877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7" name="Rectangle 279"/>
            <p:cNvSpPr>
              <a:spLocks noChangeArrowheads="1"/>
            </p:cNvSpPr>
            <p:nvPr/>
          </p:nvSpPr>
          <p:spPr bwMode="auto">
            <a:xfrm>
              <a:off x="6867525" y="38496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8" name="Rectangle 280"/>
            <p:cNvSpPr>
              <a:spLocks noChangeArrowheads="1"/>
            </p:cNvSpPr>
            <p:nvPr/>
          </p:nvSpPr>
          <p:spPr bwMode="auto">
            <a:xfrm>
              <a:off x="7167563" y="3824288"/>
              <a:ext cx="58737"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69" name="Rectangle 281"/>
            <p:cNvSpPr>
              <a:spLocks noChangeArrowheads="1"/>
            </p:cNvSpPr>
            <p:nvPr/>
          </p:nvSpPr>
          <p:spPr bwMode="auto">
            <a:xfrm>
              <a:off x="7467600" y="3798888"/>
              <a:ext cx="58738"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20570" name="Rectangle 282"/>
            <p:cNvSpPr>
              <a:spLocks noChangeArrowheads="1"/>
            </p:cNvSpPr>
            <p:nvPr/>
          </p:nvSpPr>
          <p:spPr bwMode="auto">
            <a:xfrm>
              <a:off x="1022350" y="4151313"/>
              <a:ext cx="364734"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a:t>
              </a:r>
            </a:p>
          </p:txBody>
        </p:sp>
        <p:sp>
          <p:nvSpPr>
            <p:cNvPr id="1420571" name="Rectangle 283"/>
            <p:cNvSpPr>
              <a:spLocks noChangeArrowheads="1"/>
            </p:cNvSpPr>
            <p:nvPr/>
          </p:nvSpPr>
          <p:spPr bwMode="auto">
            <a:xfrm>
              <a:off x="750888" y="3186113"/>
              <a:ext cx="546725"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a:t>
              </a:r>
            </a:p>
          </p:txBody>
        </p:sp>
        <p:sp>
          <p:nvSpPr>
            <p:cNvPr id="1420572" name="Rectangle 284"/>
            <p:cNvSpPr>
              <a:spLocks noChangeArrowheads="1"/>
            </p:cNvSpPr>
            <p:nvPr/>
          </p:nvSpPr>
          <p:spPr bwMode="auto">
            <a:xfrm>
              <a:off x="565150" y="2297113"/>
              <a:ext cx="728716"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a:t>
              </a:r>
            </a:p>
          </p:txBody>
        </p:sp>
        <p:sp>
          <p:nvSpPr>
            <p:cNvPr id="1420573" name="Rectangle 285"/>
            <p:cNvSpPr>
              <a:spLocks noChangeArrowheads="1"/>
            </p:cNvSpPr>
            <p:nvPr/>
          </p:nvSpPr>
          <p:spPr bwMode="auto">
            <a:xfrm>
              <a:off x="293688" y="1243013"/>
              <a:ext cx="91070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1000</a:t>
              </a:r>
            </a:p>
          </p:txBody>
        </p:sp>
        <p:sp>
          <p:nvSpPr>
            <p:cNvPr id="1420574" name="Rectangle 286"/>
            <p:cNvSpPr>
              <a:spLocks noChangeArrowheads="1"/>
            </p:cNvSpPr>
            <p:nvPr/>
          </p:nvSpPr>
          <p:spPr bwMode="auto">
            <a:xfrm rot="16200000">
              <a:off x="11509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1980</a:t>
              </a:r>
            </a:p>
          </p:txBody>
        </p:sp>
        <p:sp>
          <p:nvSpPr>
            <p:cNvPr id="1420575" name="Rectangle 287"/>
            <p:cNvSpPr>
              <a:spLocks noChangeArrowheads="1"/>
            </p:cNvSpPr>
            <p:nvPr/>
          </p:nvSpPr>
          <p:spPr bwMode="auto">
            <a:xfrm rot="16200000">
              <a:off x="14509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1981</a:t>
              </a:r>
            </a:p>
          </p:txBody>
        </p:sp>
        <p:sp>
          <p:nvSpPr>
            <p:cNvPr id="1420576" name="Rectangle 288"/>
            <p:cNvSpPr>
              <a:spLocks noChangeArrowheads="1"/>
            </p:cNvSpPr>
            <p:nvPr/>
          </p:nvSpPr>
          <p:spPr bwMode="auto">
            <a:xfrm rot="16200000">
              <a:off x="20526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1983</a:t>
              </a:r>
            </a:p>
          </p:txBody>
        </p:sp>
        <p:sp>
          <p:nvSpPr>
            <p:cNvPr id="1420577" name="Rectangle 289"/>
            <p:cNvSpPr>
              <a:spLocks noChangeArrowheads="1"/>
            </p:cNvSpPr>
            <p:nvPr/>
          </p:nvSpPr>
          <p:spPr bwMode="auto">
            <a:xfrm rot="16200000">
              <a:off x="23526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1984</a:t>
              </a:r>
            </a:p>
          </p:txBody>
        </p:sp>
        <p:sp>
          <p:nvSpPr>
            <p:cNvPr id="1420578" name="Rectangle 290"/>
            <p:cNvSpPr>
              <a:spLocks noChangeArrowheads="1"/>
            </p:cNvSpPr>
            <p:nvPr/>
          </p:nvSpPr>
          <p:spPr bwMode="auto">
            <a:xfrm rot="16200000">
              <a:off x="265271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1985</a:t>
              </a:r>
            </a:p>
          </p:txBody>
        </p:sp>
        <p:sp>
          <p:nvSpPr>
            <p:cNvPr id="1420579" name="Rectangle 291"/>
            <p:cNvSpPr>
              <a:spLocks noChangeArrowheads="1"/>
            </p:cNvSpPr>
            <p:nvPr/>
          </p:nvSpPr>
          <p:spPr bwMode="auto">
            <a:xfrm rot="16200000">
              <a:off x="296703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1986</a:t>
              </a:r>
            </a:p>
          </p:txBody>
        </p:sp>
        <p:sp>
          <p:nvSpPr>
            <p:cNvPr id="1420580" name="Rectangle 292"/>
            <p:cNvSpPr>
              <a:spLocks noChangeArrowheads="1"/>
            </p:cNvSpPr>
            <p:nvPr/>
          </p:nvSpPr>
          <p:spPr bwMode="auto">
            <a:xfrm rot="16200000">
              <a:off x="326707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1987</a:t>
              </a:r>
            </a:p>
          </p:txBody>
        </p:sp>
        <p:sp>
          <p:nvSpPr>
            <p:cNvPr id="1420581" name="Rectangle 293"/>
            <p:cNvSpPr>
              <a:spLocks noChangeArrowheads="1"/>
            </p:cNvSpPr>
            <p:nvPr/>
          </p:nvSpPr>
          <p:spPr bwMode="auto">
            <a:xfrm rot="16200000">
              <a:off x="3559175" y="4441823"/>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dirty="0">
                  <a:solidFill>
                    <a:schemeClr val="tx1"/>
                  </a:solidFill>
                  <a:latin typeface="Calibri"/>
                  <a:cs typeface="Calibri"/>
                </a:rPr>
                <a:t>1988</a:t>
              </a:r>
            </a:p>
          </p:txBody>
        </p:sp>
        <p:sp>
          <p:nvSpPr>
            <p:cNvPr id="1420582" name="Rectangle 294"/>
            <p:cNvSpPr>
              <a:spLocks noChangeArrowheads="1"/>
            </p:cNvSpPr>
            <p:nvPr/>
          </p:nvSpPr>
          <p:spPr bwMode="auto">
            <a:xfrm rot="16200000">
              <a:off x="38671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1989</a:t>
              </a:r>
            </a:p>
          </p:txBody>
        </p:sp>
        <p:sp>
          <p:nvSpPr>
            <p:cNvPr id="1420583" name="Rectangle 295"/>
            <p:cNvSpPr>
              <a:spLocks noChangeArrowheads="1"/>
            </p:cNvSpPr>
            <p:nvPr/>
          </p:nvSpPr>
          <p:spPr bwMode="auto">
            <a:xfrm rot="16200000">
              <a:off x="41671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1990</a:t>
              </a:r>
            </a:p>
          </p:txBody>
        </p:sp>
        <p:sp>
          <p:nvSpPr>
            <p:cNvPr id="1420584" name="Rectangle 296"/>
            <p:cNvSpPr>
              <a:spLocks noChangeArrowheads="1"/>
            </p:cNvSpPr>
            <p:nvPr/>
          </p:nvSpPr>
          <p:spPr bwMode="auto">
            <a:xfrm rot="16200000">
              <a:off x="44672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1991</a:t>
              </a:r>
            </a:p>
          </p:txBody>
        </p:sp>
        <p:sp>
          <p:nvSpPr>
            <p:cNvPr id="1420585" name="Rectangle 297"/>
            <p:cNvSpPr>
              <a:spLocks noChangeArrowheads="1"/>
            </p:cNvSpPr>
            <p:nvPr/>
          </p:nvSpPr>
          <p:spPr bwMode="auto">
            <a:xfrm rot="16200000">
              <a:off x="478155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1992</a:t>
              </a:r>
            </a:p>
          </p:txBody>
        </p:sp>
        <p:sp>
          <p:nvSpPr>
            <p:cNvPr id="1420586" name="Rectangle 298"/>
            <p:cNvSpPr>
              <a:spLocks noChangeArrowheads="1"/>
            </p:cNvSpPr>
            <p:nvPr/>
          </p:nvSpPr>
          <p:spPr bwMode="auto">
            <a:xfrm rot="16200000">
              <a:off x="5081588"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1993</a:t>
              </a:r>
            </a:p>
          </p:txBody>
        </p:sp>
        <p:sp>
          <p:nvSpPr>
            <p:cNvPr id="1420587" name="Rectangle 299"/>
            <p:cNvSpPr>
              <a:spLocks noChangeArrowheads="1"/>
            </p:cNvSpPr>
            <p:nvPr/>
          </p:nvSpPr>
          <p:spPr bwMode="auto">
            <a:xfrm rot="16200000">
              <a:off x="5381626"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1994</a:t>
              </a:r>
            </a:p>
          </p:txBody>
        </p:sp>
        <p:sp>
          <p:nvSpPr>
            <p:cNvPr id="1420588" name="Rectangle 300"/>
            <p:cNvSpPr>
              <a:spLocks noChangeArrowheads="1"/>
            </p:cNvSpPr>
            <p:nvPr/>
          </p:nvSpPr>
          <p:spPr bwMode="auto">
            <a:xfrm rot="16200000">
              <a:off x="5681663" y="4445000"/>
              <a:ext cx="900112"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1995</a:t>
              </a:r>
            </a:p>
          </p:txBody>
        </p:sp>
        <p:sp>
          <p:nvSpPr>
            <p:cNvPr id="1420589" name="Rectangle 301"/>
            <p:cNvSpPr>
              <a:spLocks noChangeArrowheads="1"/>
            </p:cNvSpPr>
            <p:nvPr/>
          </p:nvSpPr>
          <p:spPr bwMode="auto">
            <a:xfrm rot="16200000">
              <a:off x="5981701" y="4445000"/>
              <a:ext cx="900112"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1996</a:t>
              </a:r>
            </a:p>
          </p:txBody>
        </p:sp>
        <p:sp>
          <p:nvSpPr>
            <p:cNvPr id="1420590" name="Rectangle 302"/>
            <p:cNvSpPr>
              <a:spLocks noChangeArrowheads="1"/>
            </p:cNvSpPr>
            <p:nvPr/>
          </p:nvSpPr>
          <p:spPr bwMode="auto">
            <a:xfrm rot="16200000">
              <a:off x="62817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1997</a:t>
              </a:r>
            </a:p>
          </p:txBody>
        </p:sp>
        <p:sp>
          <p:nvSpPr>
            <p:cNvPr id="1420591" name="Rectangle 303"/>
            <p:cNvSpPr>
              <a:spLocks noChangeArrowheads="1"/>
            </p:cNvSpPr>
            <p:nvPr/>
          </p:nvSpPr>
          <p:spPr bwMode="auto">
            <a:xfrm rot="16200000">
              <a:off x="6581775"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1998</a:t>
              </a:r>
            </a:p>
          </p:txBody>
        </p:sp>
        <p:sp>
          <p:nvSpPr>
            <p:cNvPr id="1420592" name="Rectangle 304"/>
            <p:cNvSpPr>
              <a:spLocks noChangeArrowheads="1"/>
            </p:cNvSpPr>
            <p:nvPr/>
          </p:nvSpPr>
          <p:spPr bwMode="auto">
            <a:xfrm rot="16200000">
              <a:off x="6896100" y="4446588"/>
              <a:ext cx="900113" cy="363537"/>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1999</a:t>
              </a:r>
            </a:p>
          </p:txBody>
        </p:sp>
        <p:sp>
          <p:nvSpPr>
            <p:cNvPr id="1420593" name="Rectangle 305"/>
            <p:cNvSpPr>
              <a:spLocks noChangeArrowheads="1"/>
            </p:cNvSpPr>
            <p:nvPr/>
          </p:nvSpPr>
          <p:spPr bwMode="auto">
            <a:xfrm rot="16200000">
              <a:off x="7196137"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2000</a:t>
              </a:r>
            </a:p>
          </p:txBody>
        </p:sp>
        <p:sp>
          <p:nvSpPr>
            <p:cNvPr id="1420594" name="Rectangle 306"/>
            <p:cNvSpPr>
              <a:spLocks noChangeArrowheads="1"/>
            </p:cNvSpPr>
            <p:nvPr/>
          </p:nvSpPr>
          <p:spPr bwMode="auto">
            <a:xfrm>
              <a:off x="6781800" y="3886200"/>
              <a:ext cx="714540"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DRAM</a:t>
              </a:r>
            </a:p>
          </p:txBody>
        </p:sp>
        <p:sp>
          <p:nvSpPr>
            <p:cNvPr id="1420595" name="Rectangle 307"/>
            <p:cNvSpPr>
              <a:spLocks noChangeArrowheads="1"/>
            </p:cNvSpPr>
            <p:nvPr/>
          </p:nvSpPr>
          <p:spPr bwMode="auto">
            <a:xfrm>
              <a:off x="7513638" y="1449388"/>
              <a:ext cx="52979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CPU</a:t>
              </a:r>
            </a:p>
          </p:txBody>
        </p:sp>
        <p:sp>
          <p:nvSpPr>
            <p:cNvPr id="1420596" name="Arc 308"/>
            <p:cNvSpPr>
              <a:spLocks/>
            </p:cNvSpPr>
            <p:nvPr/>
          </p:nvSpPr>
          <p:spPr bwMode="auto">
            <a:xfrm flipH="1">
              <a:off x="5118100" y="1231900"/>
              <a:ext cx="2133600" cy="368300"/>
            </a:xfrm>
            <a:custGeom>
              <a:avLst/>
              <a:gdLst>
                <a:gd name="G0" fmla="+- 21599 0 0"/>
                <a:gd name="G1" fmla="+- 14827 0 0"/>
                <a:gd name="G2" fmla="+- 21600 0 0"/>
                <a:gd name="T0" fmla="*/ 0 w 21599"/>
                <a:gd name="T1" fmla="*/ 14656 h 14827"/>
                <a:gd name="T2" fmla="*/ 5892 w 21599"/>
                <a:gd name="T3" fmla="*/ 0 h 14827"/>
                <a:gd name="T4" fmla="*/ 21599 w 21599"/>
                <a:gd name="T5" fmla="*/ 14827 h 14827"/>
              </a:gdLst>
              <a:ahLst/>
              <a:cxnLst>
                <a:cxn ang="0">
                  <a:pos x="T0" y="T1"/>
                </a:cxn>
                <a:cxn ang="0">
                  <a:pos x="T2" y="T3"/>
                </a:cxn>
                <a:cxn ang="0">
                  <a:pos x="T4" y="T5"/>
                </a:cxn>
              </a:cxnLst>
              <a:rect l="0" t="0" r="r" b="b"/>
              <a:pathLst>
                <a:path w="21599" h="14827" fill="none" extrusionOk="0">
                  <a:moveTo>
                    <a:pt x="-1" y="14655"/>
                  </a:moveTo>
                  <a:cubicBezTo>
                    <a:pt x="42" y="9201"/>
                    <a:pt x="2147" y="3966"/>
                    <a:pt x="5891" y="-1"/>
                  </a:cubicBezTo>
                </a:path>
                <a:path w="21599" h="14827" stroke="0" extrusionOk="0">
                  <a:moveTo>
                    <a:pt x="-1" y="14655"/>
                  </a:moveTo>
                  <a:cubicBezTo>
                    <a:pt x="42" y="9201"/>
                    <a:pt x="2147" y="3966"/>
                    <a:pt x="5891" y="-1"/>
                  </a:cubicBezTo>
                  <a:lnTo>
                    <a:pt x="21599" y="14827"/>
                  </a:lnTo>
                  <a:close/>
                </a:path>
              </a:pathLst>
            </a:custGeom>
            <a:noFill/>
            <a:ln w="25400" cap="rnd">
              <a:solidFill>
                <a:schemeClr val="tx1"/>
              </a:solidFill>
              <a:round/>
              <a:headEnd type="triangle" w="med" len="med"/>
              <a:tailEnd/>
            </a:ln>
            <a:effectLst/>
          </p:spPr>
          <p:txBody>
            <a:bodyPr>
              <a:prstTxWarp prst="textNoShape">
                <a:avLst/>
              </a:prstTxWarp>
            </a:bodyPr>
            <a:lstStyle/>
            <a:p>
              <a:endParaRPr lang="en-US">
                <a:latin typeface="Calibri"/>
                <a:cs typeface="Calibri"/>
              </a:endParaRPr>
            </a:p>
          </p:txBody>
        </p:sp>
        <p:sp>
          <p:nvSpPr>
            <p:cNvPr id="1420597" name="Rectangle 309"/>
            <p:cNvSpPr>
              <a:spLocks noChangeArrowheads="1"/>
            </p:cNvSpPr>
            <p:nvPr/>
          </p:nvSpPr>
          <p:spPr bwMode="auto">
            <a:xfrm rot="16200000">
              <a:off x="1795462" y="4446588"/>
              <a:ext cx="900113" cy="363538"/>
            </a:xfrm>
            <a:prstGeom prst="rect">
              <a:avLst/>
            </a:prstGeom>
            <a:noFill/>
            <a:ln w="12700">
              <a:noFill/>
              <a:miter lim="800000"/>
              <a:headEnd/>
              <a:tailEnd/>
            </a:ln>
            <a:effectLst/>
          </p:spPr>
          <p:txBody>
            <a:bodyPr lIns="90488" tIns="44450" rIns="90488" bIns="44450">
              <a:prstTxWarp prst="textNoShape">
                <a:avLst/>
              </a:prstTxWarp>
              <a:spAutoFit/>
            </a:bodyPr>
            <a:lstStyle/>
            <a:p>
              <a:pPr>
                <a:spcBef>
                  <a:spcPct val="0"/>
                </a:spcBef>
              </a:pPr>
              <a:r>
                <a:rPr lang="en-US" sz="1800">
                  <a:solidFill>
                    <a:schemeClr val="tx1"/>
                  </a:solidFill>
                  <a:latin typeface="Calibri"/>
                  <a:cs typeface="Calibri"/>
                </a:rPr>
                <a:t>1982</a:t>
              </a:r>
            </a:p>
          </p:txBody>
        </p:sp>
        <p:sp>
          <p:nvSpPr>
            <p:cNvPr id="1420598" name="Line 310"/>
            <p:cNvSpPr>
              <a:spLocks noChangeShapeType="1"/>
            </p:cNvSpPr>
            <p:nvPr/>
          </p:nvSpPr>
          <p:spPr bwMode="auto">
            <a:xfrm>
              <a:off x="6591300" y="2090738"/>
              <a:ext cx="0" cy="1828800"/>
            </a:xfrm>
            <a:prstGeom prst="line">
              <a:avLst/>
            </a:prstGeom>
            <a:noFill/>
            <a:ln w="25400">
              <a:solidFill>
                <a:srgbClr val="FC0128"/>
              </a:solidFill>
              <a:round/>
              <a:headEnd type="triangle" w="med" len="med"/>
              <a:tailEnd type="triangle" w="med" len="med"/>
            </a:ln>
            <a:effectLst/>
          </p:spPr>
          <p:txBody>
            <a:bodyPr>
              <a:prstTxWarp prst="textNoShape">
                <a:avLst/>
              </a:prstTxWarp>
            </a:bodyPr>
            <a:lstStyle/>
            <a:p>
              <a:endParaRPr lang="en-US">
                <a:latin typeface="Calibri"/>
                <a:cs typeface="Calibri"/>
              </a:endParaRPr>
            </a:p>
          </p:txBody>
        </p:sp>
        <p:sp>
          <p:nvSpPr>
            <p:cNvPr id="1420599" name="Rectangle 311"/>
            <p:cNvSpPr>
              <a:spLocks noChangeArrowheads="1"/>
            </p:cNvSpPr>
            <p:nvPr/>
          </p:nvSpPr>
          <p:spPr bwMode="auto">
            <a:xfrm>
              <a:off x="6556684" y="2133600"/>
              <a:ext cx="2172346" cy="101309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dirty="0">
                  <a:solidFill>
                    <a:schemeClr val="tx1"/>
                  </a:solidFill>
                  <a:latin typeface="Calibri"/>
                  <a:cs typeface="Calibri"/>
                </a:rPr>
                <a:t>Processor-Memory</a:t>
              </a:r>
            </a:p>
            <a:p>
              <a:pPr>
                <a:spcBef>
                  <a:spcPct val="0"/>
                </a:spcBef>
              </a:pPr>
              <a:r>
                <a:rPr lang="en-US" sz="2000" dirty="0">
                  <a:solidFill>
                    <a:schemeClr val="tx1"/>
                  </a:solidFill>
                  <a:latin typeface="Calibri"/>
                  <a:cs typeface="Calibri"/>
                </a:rPr>
                <a:t>Performance Gap:</a:t>
              </a:r>
              <a:br>
                <a:rPr lang="en-US" sz="2000" dirty="0">
                  <a:solidFill>
                    <a:schemeClr val="tx1"/>
                  </a:solidFill>
                  <a:latin typeface="Calibri"/>
                  <a:cs typeface="Calibri"/>
                </a:rPr>
              </a:br>
              <a:r>
                <a:rPr lang="en-US" sz="2000" dirty="0">
                  <a:solidFill>
                    <a:schemeClr val="tx1"/>
                  </a:solidFill>
                  <a:latin typeface="Calibri"/>
                  <a:cs typeface="Calibri"/>
                </a:rPr>
                <a:t>(</a:t>
              </a:r>
              <a:r>
                <a:rPr lang="en-US" sz="2000" dirty="0" smtClean="0">
                  <a:solidFill>
                    <a:schemeClr val="tx1"/>
                  </a:solidFill>
                  <a:latin typeface="Calibri"/>
                  <a:cs typeface="Calibri"/>
                </a:rPr>
                <a:t>growing </a:t>
              </a:r>
              <a:r>
                <a:rPr lang="en-US" sz="2000" dirty="0">
                  <a:solidFill>
                    <a:schemeClr val="tx1"/>
                  </a:solidFill>
                  <a:latin typeface="Calibri"/>
                  <a:cs typeface="Calibri"/>
                </a:rPr>
                <a:t>50</a:t>
              </a:r>
              <a:r>
                <a:rPr lang="en-US" sz="2000" dirty="0" smtClean="0">
                  <a:solidFill>
                    <a:schemeClr val="tx1"/>
                  </a:solidFill>
                  <a:latin typeface="Calibri"/>
                  <a:cs typeface="Calibri"/>
                </a:rPr>
                <a:t>%/yr</a:t>
              </a:r>
              <a:r>
                <a:rPr lang="en-US" sz="2000" dirty="0">
                  <a:solidFill>
                    <a:schemeClr val="tx1"/>
                  </a:solidFill>
                  <a:latin typeface="Calibri"/>
                  <a:cs typeface="Calibri"/>
                </a:rPr>
                <a:t>)</a:t>
              </a:r>
            </a:p>
          </p:txBody>
        </p:sp>
        <p:sp>
          <p:nvSpPr>
            <p:cNvPr id="1420600" name="Rectangle 312"/>
            <p:cNvSpPr>
              <a:spLocks noChangeArrowheads="1"/>
            </p:cNvSpPr>
            <p:nvPr/>
          </p:nvSpPr>
          <p:spPr bwMode="auto">
            <a:xfrm rot="16200000">
              <a:off x="-737850" y="2615430"/>
              <a:ext cx="2074187" cy="52065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Calibri"/>
                  <a:cs typeface="Calibri"/>
                </a:rPr>
                <a:t>Performance</a:t>
              </a:r>
            </a:p>
          </p:txBody>
        </p:sp>
      </p:grpSp>
      <p:sp>
        <p:nvSpPr>
          <p:cNvPr id="1420603" name="Rectangle 315"/>
          <p:cNvSpPr>
            <a:spLocks noChangeArrowheads="1"/>
          </p:cNvSpPr>
          <p:nvPr/>
        </p:nvSpPr>
        <p:spPr bwMode="auto">
          <a:xfrm>
            <a:off x="304800" y="54102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smtClean="0">
                <a:solidFill>
                  <a:srgbClr val="56127A"/>
                </a:solidFill>
                <a:latin typeface="Calibri"/>
                <a:cs typeface="Calibri"/>
              </a:rPr>
              <a:t>1980 microprocessor executes ~one instruction in same time as DRAM access</a:t>
            </a:r>
          </a:p>
          <a:p>
            <a:pPr>
              <a:spcBef>
                <a:spcPct val="0"/>
              </a:spcBef>
            </a:pPr>
            <a:r>
              <a:rPr lang="en-US" sz="2000" dirty="0" smtClean="0">
                <a:solidFill>
                  <a:srgbClr val="56127A"/>
                </a:solidFill>
                <a:latin typeface="Calibri"/>
                <a:cs typeface="Calibri"/>
              </a:rPr>
              <a:t>2015 microprocessor executes ~1000 instructions in same time as DRAM access</a:t>
            </a:r>
            <a:endParaRPr lang="en-US" sz="2000" dirty="0">
              <a:solidFill>
                <a:srgbClr val="56127A"/>
              </a:solidFill>
              <a:latin typeface="Calibri"/>
              <a:cs typeface="Calibri"/>
            </a:endParaRPr>
          </a:p>
        </p:txBody>
      </p:sp>
      <p:sp>
        <p:nvSpPr>
          <p:cNvPr id="2" name="TextBox 1"/>
          <p:cNvSpPr txBox="1"/>
          <p:nvPr/>
        </p:nvSpPr>
        <p:spPr>
          <a:xfrm>
            <a:off x="76200" y="6172200"/>
            <a:ext cx="9212290" cy="461665"/>
          </a:xfrm>
          <a:prstGeom prst="rect">
            <a:avLst/>
          </a:prstGeom>
          <a:noFill/>
        </p:spPr>
        <p:txBody>
          <a:bodyPr wrap="none" rtlCol="0">
            <a:spAutoFit/>
          </a:bodyPr>
          <a:lstStyle/>
          <a:p>
            <a:r>
              <a:rPr lang="en-US" sz="2400" b="1" i="1" dirty="0" smtClean="0"/>
              <a:t>Slow DRAM access could have disastrous impact on CPU performance! </a:t>
            </a:r>
            <a:endParaRPr lang="en-US" sz="2400" b="1" i="1" dirty="0"/>
          </a:p>
        </p:txBody>
      </p:sp>
    </p:spTree>
    <p:extLst>
      <p:ext uri="{BB962C8B-B14F-4D97-AF65-F5344CB8AC3E}">
        <p14:creationId xmlns:p14="http://schemas.microsoft.com/office/powerpoint/2010/main" val="2322220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0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Library </a:t>
            </a:r>
            <a:r>
              <a:rPr lang="en-US" dirty="0" smtClean="0"/>
              <a:t>Analogy</a:t>
            </a:r>
            <a:endParaRPr lang="en-US" dirty="0"/>
          </a:p>
        </p:txBody>
      </p:sp>
      <p:sp>
        <p:nvSpPr>
          <p:cNvPr id="3" name="Content Placeholder 2"/>
          <p:cNvSpPr>
            <a:spLocks noGrp="1"/>
          </p:cNvSpPr>
          <p:nvPr>
            <p:ph idx="1"/>
          </p:nvPr>
        </p:nvSpPr>
        <p:spPr>
          <a:xfrm>
            <a:off x="457200" y="1371600"/>
            <a:ext cx="8458200" cy="4754563"/>
          </a:xfrm>
        </p:spPr>
        <p:txBody>
          <a:bodyPr>
            <a:normAutofit fontScale="92500"/>
          </a:bodyPr>
          <a:lstStyle/>
          <a:p>
            <a:r>
              <a:rPr lang="en-US" dirty="0" smtClean="0"/>
              <a:t>Want to write </a:t>
            </a:r>
            <a:r>
              <a:rPr lang="en-US" dirty="0" smtClean="0"/>
              <a:t>a report </a:t>
            </a:r>
            <a:r>
              <a:rPr lang="en-US" dirty="0" smtClean="0"/>
              <a:t>using</a:t>
            </a:r>
            <a:r>
              <a:rPr lang="en-US" dirty="0" smtClean="0"/>
              <a:t> library books</a:t>
            </a:r>
            <a:endParaRPr lang="en-US" dirty="0" smtClean="0"/>
          </a:p>
          <a:p>
            <a:pPr lvl="1"/>
            <a:r>
              <a:rPr lang="en-US" dirty="0" smtClean="0"/>
              <a:t>E.g., works of J.D. Salinger</a:t>
            </a:r>
          </a:p>
          <a:p>
            <a:r>
              <a:rPr lang="en-US" dirty="0" smtClean="0"/>
              <a:t>Go to </a:t>
            </a:r>
            <a:r>
              <a:rPr lang="en-US" dirty="0" smtClean="0"/>
              <a:t>Doe library, look up relevant books, fetch from stacks, and place </a:t>
            </a:r>
            <a:r>
              <a:rPr lang="en-US" dirty="0" smtClean="0"/>
              <a:t>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1322276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71451" y="1736401"/>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275965" y="4296216"/>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4" name="Slide Number Placeholder 33"/>
          <p:cNvSpPr>
            <a:spLocks noGrp="1"/>
          </p:cNvSpPr>
          <p:nvPr>
            <p:ph type="sldNum" sz="quarter" idx="12"/>
          </p:nvPr>
        </p:nvSpPr>
        <p:spPr/>
        <p:txBody>
          <a:bodyPr/>
          <a:lstStyle/>
          <a:p>
            <a:fld id="{3CC63E4C-4642-794D-A2FD-70F6B81535F5}" type="slidenum">
              <a:rPr lang="en-US" smtClean="0"/>
              <a:pPr/>
              <a:t>7</a:t>
            </a:fld>
            <a:endParaRPr lang="en-US" dirty="0"/>
          </a:p>
        </p:txBody>
      </p:sp>
    </p:spTree>
    <p:extLst>
      <p:ext uri="{BB962C8B-B14F-4D97-AF65-F5344CB8AC3E}">
        <p14:creationId xmlns:p14="http://schemas.microsoft.com/office/powerpoint/2010/main" val="2060807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444500" y="850900"/>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457200" y="228600"/>
            <a:ext cx="8229600" cy="411162"/>
          </a:xfrm>
        </p:spPr>
        <p:txBody>
          <a:bodyPr>
            <a:normAutofit fontScale="90000"/>
          </a:bodyPr>
          <a:lstStyle/>
          <a:p>
            <a:r>
              <a:rPr lang="en-US" dirty="0" smtClean="0"/>
              <a:t>Real Memory Reference Patterns</a:t>
            </a:r>
            <a:endParaRPr lang="en-US" dirty="0"/>
          </a:p>
        </p:txBody>
      </p:sp>
      <p:sp>
        <p:nvSpPr>
          <p:cNvPr id="1472516" name="Text Box 4"/>
          <p:cNvSpPr txBox="1">
            <a:spLocks noChangeArrowheads="1"/>
          </p:cNvSpPr>
          <p:nvPr/>
        </p:nvSpPr>
        <p:spPr bwMode="auto">
          <a:xfrm>
            <a:off x="1612900" y="6102350"/>
            <a:ext cx="6616700" cy="492443"/>
          </a:xfrm>
          <a:prstGeom prst="rect">
            <a:avLst/>
          </a:prstGeom>
          <a:noFill/>
          <a:ln w="9525">
            <a:noFill/>
            <a:miter lim="800000"/>
            <a:headEnd/>
            <a:tailEnd/>
          </a:ln>
          <a:effectLst/>
        </p:spPr>
        <p:txBody>
          <a:bodyPr wrap="square" lIns="0" tIns="0" rIns="0" bIns="0">
            <a:prstTxWarp prst="textNoShape">
              <a:avLst/>
            </a:prstTxWarp>
            <a:spAutoFit/>
          </a:bodyPr>
          <a:lstStyle/>
          <a:p>
            <a:pPr eaLnBrk="1" hangingPunct="1">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tx1"/>
                </a:solidFill>
                <a:latin typeface="Times" charset="0"/>
              </a:rPr>
              <a:t>Donald J. Hatfield, Jeanette Gerald: Program Restructuring for Virtual Memory. IBM Systems Journal 10(3): 168-192 (1971)</a:t>
            </a:r>
          </a:p>
        </p:txBody>
      </p:sp>
      <p:sp>
        <p:nvSpPr>
          <p:cNvPr id="1472517" name="Text Box 5"/>
          <p:cNvSpPr txBox="1">
            <a:spLocks noChangeArrowheads="1"/>
          </p:cNvSpPr>
          <p:nvPr/>
        </p:nvSpPr>
        <p:spPr bwMode="auto">
          <a:xfrm>
            <a:off x="8153400" y="6096000"/>
            <a:ext cx="738834" cy="210741"/>
          </a:xfrm>
          <a:prstGeom prst="rect">
            <a:avLst/>
          </a:prstGeom>
          <a:noFill/>
          <a:ln w="9525">
            <a:noFill/>
            <a:miter lim="800000"/>
            <a:headEnd/>
            <a:tailEnd/>
          </a:ln>
          <a:effectLst/>
        </p:spPr>
        <p:txBody>
          <a:bodyPr wrap="non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8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2100035" y="3166835"/>
            <a:ext cx="4857752" cy="200482"/>
          </a:xfrm>
          <a:prstGeom prst="rect">
            <a:avLst/>
          </a:prstGeom>
          <a:noFill/>
          <a:ln w="9525">
            <a:noFill/>
            <a:miter lim="800000"/>
            <a:headEnd/>
            <a:tailEnd/>
          </a:ln>
          <a:effectLst/>
        </p:spPr>
        <p:txBody>
          <a:bodyPr wrap="square" lIns="0" tIns="0" rIns="0" bIns="0">
            <a:prstTxWarp prst="textNoShape">
              <a:avLst/>
            </a:prstTxWarp>
            <a:spAutoFit/>
          </a:bodyPr>
          <a:lstStyle/>
          <a:p>
            <a:pPr algn="ctr" eaLnBrk="1" hangingPunct="1">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spTree>
    <p:extLst>
      <p:ext uri="{BB962C8B-B14F-4D97-AF65-F5344CB8AC3E}">
        <p14:creationId xmlns:p14="http://schemas.microsoft.com/office/powerpoint/2010/main" val="1996674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7" name="Slide Number Placeholder 6"/>
          <p:cNvSpPr>
            <a:spLocks noGrp="1"/>
          </p:cNvSpPr>
          <p:nvPr>
            <p:ph type="sldNum" sz="quarter" idx="12"/>
          </p:nvPr>
        </p:nvSpPr>
        <p:spPr/>
        <p:txBody>
          <a:bodyPr/>
          <a:lstStyle/>
          <a:p>
            <a:fld id="{3CC63E4C-4642-794D-A2FD-70F6B81535F5}" type="slidenum">
              <a:rPr lang="en-US" smtClean="0"/>
              <a:pPr/>
              <a:t>9</a:t>
            </a:fld>
            <a:endParaRPr lang="en-US"/>
          </a:p>
        </p:txBody>
      </p:sp>
    </p:spTree>
    <p:extLst>
      <p:ext uri="{BB962C8B-B14F-4D97-AF65-F5344CB8AC3E}">
        <p14:creationId xmlns:p14="http://schemas.microsoft.com/office/powerpoint/2010/main" val="31770930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14722</TotalTime>
  <Words>3518</Words>
  <Application>Microsoft Macintosh PowerPoint</Application>
  <PresentationFormat>On-screen Show (4:3)</PresentationFormat>
  <Paragraphs>722</Paragraphs>
  <Slides>42</Slides>
  <Notes>18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Image</vt:lpstr>
      <vt:lpstr>CS 61C: Great Ideas in Computer Architecture (Machine Structures) Caches Part 1</vt:lpstr>
      <vt:lpstr>New-School Machine Structures (It’s a bit more complicated!)</vt:lpstr>
      <vt:lpstr>Components of a Computer</vt:lpstr>
      <vt:lpstr>Problem: Large memories slow? Library Analogy</vt:lpstr>
      <vt:lpstr>Processor-DRAM Gap (latency) </vt:lpstr>
      <vt:lpstr>What to do: Library Analogy</vt:lpstr>
      <vt:lpstr>Big Idea: Memory Hierarchy</vt:lpstr>
      <vt:lpstr>Real Memory Reference Patterns</vt:lpstr>
      <vt:lpstr>Big Idea: Locality</vt:lpstr>
      <vt:lpstr>Memory Reference Patterns</vt:lpstr>
      <vt:lpstr>Principle of Locality</vt:lpstr>
      <vt:lpstr>Memory Reference Patterns</vt:lpstr>
      <vt:lpstr>Cache Philosophy</vt:lpstr>
      <vt:lpstr>Memory Access without Cache</vt:lpstr>
      <vt:lpstr>Adding Cache to Computer</vt:lpstr>
      <vt:lpstr>Memory Access with Cache</vt:lpstr>
      <vt:lpstr>Administrivia</vt:lpstr>
      <vt:lpstr>PowerPoint Presentation</vt:lpstr>
      <vt:lpstr>Cache “Tags”</vt:lpstr>
      <vt:lpstr>Anatomy of a  16 Byte Cache,  4 Byte Block</vt:lpstr>
      <vt:lpstr>Cache Replacement</vt:lpstr>
      <vt:lpstr>Block Must be Aligned in Memory</vt:lpstr>
      <vt:lpstr>Anatomy of a 32B Cache, 8B Block</vt:lpstr>
      <vt:lpstr>Hardware Cost of Cache</vt:lpstr>
      <vt:lpstr>Processor Address Fields used by Cache Controller</vt:lpstr>
      <vt:lpstr>What is limit to number of sets?</vt:lpstr>
      <vt:lpstr>Direct Mapped Cache Ex:  Mapping a 6-bit Memory Address</vt:lpstr>
      <vt:lpstr>One More Detail: Valid Bit</vt:lpstr>
      <vt:lpstr>Caching:  A Simple First Example</vt:lpstr>
      <vt:lpstr>Direct-Mapped Cache Example</vt:lpstr>
      <vt:lpstr>Multiword-Block Direct-Mapped Cache</vt:lpstr>
      <vt:lpstr>Cache Names for Each Organization</vt:lpstr>
      <vt:lpstr>Range of Set-Associative Caches</vt:lpstr>
      <vt:lpstr>Clickers/Peer Instruction</vt:lpstr>
      <vt:lpstr>Total Cash Capacity =</vt:lpstr>
      <vt:lpstr>Typical Memory Hierarchy</vt:lpstr>
      <vt:lpstr>Handling Stores with Write-Through</vt:lpstr>
      <vt:lpstr>Write-Through Cache</vt:lpstr>
      <vt:lpstr>Handling Stores with Write-Back</vt:lpstr>
      <vt:lpstr>Write-Back Cache</vt:lpstr>
      <vt:lpstr>Write-Through vs. Write-Back</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John Wawrzynek</cp:lastModifiedBy>
  <cp:revision>188</cp:revision>
  <cp:lastPrinted>2013-10-02T04:31:49Z</cp:lastPrinted>
  <dcterms:created xsi:type="dcterms:W3CDTF">2012-02-15T14:17:37Z</dcterms:created>
  <dcterms:modified xsi:type="dcterms:W3CDTF">2015-10-15T17:15:18Z</dcterms:modified>
</cp:coreProperties>
</file>