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658" r:id="rId2"/>
    <p:sldId id="643" r:id="rId3"/>
    <p:sldId id="623" r:id="rId4"/>
    <p:sldId id="624" r:id="rId5"/>
    <p:sldId id="626" r:id="rId6"/>
    <p:sldId id="627" r:id="rId7"/>
    <p:sldId id="625" r:id="rId8"/>
    <p:sldId id="628" r:id="rId9"/>
    <p:sldId id="631" r:id="rId10"/>
    <p:sldId id="633" r:id="rId11"/>
    <p:sldId id="635" r:id="rId12"/>
    <p:sldId id="639" r:id="rId13"/>
    <p:sldId id="640" r:id="rId14"/>
    <p:sldId id="641" r:id="rId15"/>
    <p:sldId id="603" r:id="rId16"/>
    <p:sldId id="456" r:id="rId17"/>
    <p:sldId id="476" r:id="rId18"/>
    <p:sldId id="585" r:id="rId19"/>
    <p:sldId id="582" r:id="rId20"/>
    <p:sldId id="583" r:id="rId21"/>
    <p:sldId id="584" r:id="rId22"/>
    <p:sldId id="586" r:id="rId23"/>
    <p:sldId id="588" r:id="rId24"/>
    <p:sldId id="477" r:id="rId25"/>
    <p:sldId id="574" r:id="rId26"/>
    <p:sldId id="575" r:id="rId27"/>
    <p:sldId id="576" r:id="rId28"/>
    <p:sldId id="577" r:id="rId29"/>
    <p:sldId id="578" r:id="rId30"/>
    <p:sldId id="579" r:id="rId31"/>
    <p:sldId id="587" r:id="rId32"/>
    <p:sldId id="657" r:id="rId33"/>
    <p:sldId id="659" r:id="rId34"/>
    <p:sldId id="589" r:id="rId35"/>
    <p:sldId id="644" r:id="rId36"/>
    <p:sldId id="646" r:id="rId37"/>
    <p:sldId id="647" r:id="rId38"/>
    <p:sldId id="648" r:id="rId39"/>
    <p:sldId id="649" r:id="rId40"/>
    <p:sldId id="650" r:id="rId41"/>
    <p:sldId id="651" r:id="rId42"/>
    <p:sldId id="652" r:id="rId43"/>
    <p:sldId id="654" r:id="rId44"/>
    <p:sldId id="655" r:id="rId45"/>
    <p:sldId id="656" r:id="rId46"/>
    <p:sldId id="621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CCCCFE"/>
    <a:srgbClr val="FFCCCC"/>
    <a:srgbClr val="CCFCCC"/>
    <a:srgbClr val="98ABCC"/>
    <a:srgbClr val="DC4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091" autoAdjust="0"/>
    <p:restoredTop sz="93845" autoAdjust="0"/>
  </p:normalViewPr>
  <p:slideViewPr>
    <p:cSldViewPr>
      <p:cViewPr varScale="1">
        <p:scale>
          <a:sx n="86" d="100"/>
          <a:sy n="86" d="100"/>
        </p:scale>
        <p:origin x="76" y="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612"/>
    </p:cViewPr>
  </p:sorterViewPr>
  <p:notesViewPr>
    <p:cSldViewPr snapToGrid="0" snapToObjects="1">
      <p:cViewPr varScale="1">
        <p:scale>
          <a:sx n="125" d="100"/>
          <a:sy n="125" d="100"/>
        </p:scale>
        <p:origin x="-236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62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557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F5042-9C52-0449-B2EC-628456EB9E9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9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7375"/>
            <a:ext cx="4552950" cy="3416300"/>
          </a:xfrm>
        </p:spPr>
      </p:sp>
    </p:spTree>
    <p:extLst>
      <p:ext uri="{BB962C8B-B14F-4D97-AF65-F5344CB8AC3E}">
        <p14:creationId xmlns:p14="http://schemas.microsoft.com/office/powerpoint/2010/main" val="3858749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load balancing example here – page 638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775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Answer:</a:t>
            </a:r>
            <a:r>
              <a:rPr lang="en-US" baseline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4</a:t>
            </a:r>
            <a:r>
              <a:rPr lang="en-US" baseline="3000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</a:t>
            </a:r>
            <a:endParaRPr lang="en-US" baseline="0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baseline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Need infinitely fast to get to 5X</a:t>
            </a:r>
          </a:p>
          <a:p>
            <a:r>
              <a:rPr lang="en-US" baseline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5 = 2.8</a:t>
            </a:r>
          </a:p>
          <a:p>
            <a:r>
              <a:rPr lang="en-US" baseline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10 = 3.6</a:t>
            </a:r>
          </a:p>
          <a:p>
            <a:r>
              <a:rPr lang="en-US" baseline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20 = 4.2</a:t>
            </a:r>
          </a:p>
          <a:p>
            <a:r>
              <a:rPr lang="en-US" baseline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100 = 4.8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065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28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6CC7B8-2C95-224B-932A-5864576E54D2}" type="datetime1">
              <a:rPr lang="en-US"/>
              <a:pPr/>
              <a:t>10/29/2015</a:t>
            </a:fld>
            <a:endParaRPr lang="en-US"/>
          </a:p>
        </p:txBody>
      </p:sp>
      <p:sp>
        <p:nvSpPr>
          <p:cNvPr id="10138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r>
              <a:rPr lang="en-US" smtClean="0">
                <a:latin typeface="+mn-lt"/>
                <a:ea typeface="+mn-ea"/>
                <a:cs typeface="+mn-cs"/>
              </a:rPr>
              <a:t>CDA3100 week06-3.ppt</a:t>
            </a: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D16D43-1A81-FB47-BD9F-1F8FCA4A117F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68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9970ECC-C6E2-9F46-AD1B-6E86C0F5257D}" type="datetime3">
              <a:rPr lang="en-AU"/>
              <a:pPr/>
              <a:t>29 October, 2015</a:t>
            </a:fld>
            <a:endParaRPr lang="en-AU"/>
          </a:p>
        </p:txBody>
      </p:sp>
      <p:sp>
        <p:nvSpPr>
          <p:cNvPr id="614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/>
              <a:t>Chapter 3 — Arithmetic for Computers</a:t>
            </a:r>
          </a:p>
        </p:txBody>
      </p:sp>
      <p:sp>
        <p:nvSpPr>
          <p:cNvPr id="614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5FED03-D259-0E44-B27B-745831627C9A}" type="slidenum">
              <a:rPr lang="en-AU"/>
              <a:pPr/>
              <a:t>22</a:t>
            </a:fld>
            <a:endParaRPr lang="en-AU"/>
          </a:p>
        </p:txBody>
      </p:sp>
      <p:sp>
        <p:nvSpPr>
          <p:cNvPr id="61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92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>
                <a:latin typeface="Times New Roman" charset="0"/>
              </a:rPr>
              <a:t>CS267 Lecture 2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EEF7B23-A069-7143-B684-412060CBF65C}" type="slidenum">
              <a:rPr lang="en-US"/>
              <a:pPr/>
              <a:t>35</a:t>
            </a:fld>
            <a:endParaRPr lang="en-US"/>
          </a:p>
        </p:txBody>
      </p:sp>
      <p:sp>
        <p:nvSpPr>
          <p:cNvPr id="9220" name="Text Box 1"/>
          <p:cNvSpPr txBox="1">
            <a:spLocks noChangeArrowheads="1"/>
          </p:cNvSpPr>
          <p:nvPr/>
        </p:nvSpPr>
        <p:spPr bwMode="auto">
          <a:xfrm>
            <a:off x="1" y="8685457"/>
            <a:ext cx="2970213" cy="4585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720" tIns="0" rIns="18720" bIns="0" anchor="b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00" i="1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t>CS267 Lecture 2</a:t>
            </a:r>
          </a:p>
        </p:txBody>
      </p:sp>
      <p:sp>
        <p:nvSpPr>
          <p:cNvPr id="9221" name="Text Box 2"/>
          <p:cNvSpPr txBox="1">
            <a:spLocks noChangeArrowheads="1"/>
          </p:cNvSpPr>
          <p:nvPr/>
        </p:nvSpPr>
        <p:spPr bwMode="auto">
          <a:xfrm>
            <a:off x="3887788" y="8685457"/>
            <a:ext cx="2970212" cy="4585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720" tIns="0" rIns="18720" bIns="0" anchor="b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CF310EA-34D0-5347-8777-2772C97A2B82}" type="slidenum">
              <a:rPr lang="en-US" sz="900" i="1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35</a:t>
            </a:fld>
            <a:endParaRPr lang="en-US" sz="900" i="1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222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587375"/>
            <a:ext cx="4557713" cy="34178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3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515938" y="4343519"/>
            <a:ext cx="5910262" cy="4207536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761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6781800"/>
          <a:ext cx="9144000" cy="8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Image" r:id="rId3" imgW="10057143" imgH="1269841" progId="">
                  <p:embed/>
                </p:oleObj>
              </mc:Choice>
              <mc:Fallback>
                <p:oleObj name="Image" r:id="rId3" imgW="10057143" imgH="126984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1800"/>
                        <a:ext cx="9144000" cy="8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8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0"/>
            <a:ext cx="9906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153400" y="831850"/>
            <a:ext cx="990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F6B1-C410-DE41-99C1-A52DCD7C2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23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events/412170902309549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0467" y="1503891"/>
            <a:ext cx="7772400" cy="16503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CS 61C: </a:t>
            </a:r>
            <a:r>
              <a:rPr lang="en-US" sz="40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4000" dirty="0" smtClean="0">
                <a:latin typeface="Calibri" charset="0"/>
                <a:ea typeface="ＭＳ Ｐゴシック" charset="0"/>
                <a:cs typeface="ＭＳ Ｐゴシック" charset="0"/>
              </a:rPr>
              <a:t>Great </a:t>
            </a:r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Ideas in Computer </a:t>
            </a:r>
            <a:r>
              <a:rPr lang="en-US" sz="4000" dirty="0" smtClean="0">
                <a:latin typeface="Calibri" charset="0"/>
                <a:ea typeface="ＭＳ Ｐゴシック" charset="0"/>
                <a:cs typeface="ＭＳ Ｐゴシック" charset="0"/>
              </a:rPr>
              <a:t>Architecture</a:t>
            </a:r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600" i="1" dirty="0" smtClean="0"/>
              <a:t>Amdahl’s Law, Data-level Parallelism</a:t>
            </a:r>
            <a:endParaRPr lang="en-US" sz="4000" i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571" y="3886200"/>
            <a:ext cx="8098858" cy="1752600"/>
          </a:xfrm>
        </p:spPr>
        <p:txBody>
          <a:bodyPr rtlCol="0">
            <a:normAutofit/>
          </a:bodyPr>
          <a:lstStyle/>
          <a:p>
            <a:r>
              <a:rPr lang="en-US" dirty="0"/>
              <a:t>Instructors:</a:t>
            </a:r>
          </a:p>
          <a:p>
            <a:r>
              <a:rPr lang="en-US" dirty="0" smtClean="0"/>
              <a:t>John </a:t>
            </a:r>
            <a:r>
              <a:rPr lang="en-US" dirty="0" err="1" smtClean="0"/>
              <a:t>Wawrzynek</a:t>
            </a:r>
            <a:r>
              <a:rPr lang="en-US" dirty="0" smtClean="0"/>
              <a:t> &amp; </a:t>
            </a:r>
            <a:r>
              <a:rPr lang="en-US" dirty="0"/>
              <a:t>Vladimir </a:t>
            </a:r>
            <a:r>
              <a:rPr lang="en-US" dirty="0" err="1"/>
              <a:t>Stojanovic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http://</a:t>
            </a:r>
            <a:r>
              <a:rPr lang="en-US" dirty="0" err="1" smtClean="0">
                <a:ea typeface="+mn-ea"/>
                <a:cs typeface="+mn-cs"/>
              </a:rPr>
              <a:t>inst.eecs.berkeley.edu</a:t>
            </a:r>
            <a:r>
              <a:rPr lang="en-US" dirty="0" smtClean="0">
                <a:ea typeface="+mn-ea"/>
                <a:cs typeface="+mn-cs"/>
              </a:rPr>
              <a:t>/~cs61c/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8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Idea: Amdahl’s </a:t>
            </a:r>
            <a:r>
              <a:rPr lang="en-US" dirty="0"/>
              <a:t>Law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914391" y="1600200"/>
            <a:ext cx="8229600" cy="1752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Speedup  =                       1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3285061" y="2184400"/>
            <a:ext cx="3335866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56001" y="2201335"/>
            <a:ext cx="21836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(1 - F)   +   F</a:t>
            </a:r>
            <a:endParaRPr lang="en-US" sz="32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5283192" y="2743200"/>
            <a:ext cx="507999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341027" y="2634735"/>
            <a:ext cx="37321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S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1422399" y="2726268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Non-speed-up part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027333" y="2777068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Speed-up part</a:t>
            </a:r>
            <a:endParaRPr lang="en-US" dirty="0"/>
          </a:p>
        </p:txBody>
      </p:sp>
      <p:grpSp>
        <p:nvGrpSpPr>
          <p:cNvPr id="2" name="Group 42"/>
          <p:cNvGrpSpPr/>
          <p:nvPr/>
        </p:nvGrpSpPr>
        <p:grpSpPr>
          <a:xfrm>
            <a:off x="2539990" y="5452533"/>
            <a:ext cx="988522" cy="1012799"/>
            <a:chOff x="3928533" y="5469466"/>
            <a:chExt cx="988522" cy="1012799"/>
          </a:xfrm>
        </p:grpSpPr>
        <p:sp>
          <p:nvSpPr>
            <p:cNvPr id="35" name="TextBox 34"/>
            <p:cNvSpPr txBox="1"/>
            <p:nvPr/>
          </p:nvSpPr>
          <p:spPr>
            <a:xfrm>
              <a:off x="4267199" y="546946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928533" y="5808133"/>
              <a:ext cx="988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0.5 + 0.5</a:t>
              </a:r>
              <a:endParaRPr lang="en-US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3996261" y="5842000"/>
              <a:ext cx="846672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453461" y="6163733"/>
              <a:ext cx="440273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4521199" y="6112933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</p:grpSp>
      <p:grpSp>
        <p:nvGrpSpPr>
          <p:cNvPr id="3" name="Group 44"/>
          <p:cNvGrpSpPr/>
          <p:nvPr/>
        </p:nvGrpSpPr>
        <p:grpSpPr>
          <a:xfrm>
            <a:off x="3979323" y="5469466"/>
            <a:ext cx="1105516" cy="707999"/>
            <a:chOff x="3928533" y="5469466"/>
            <a:chExt cx="1105516" cy="707999"/>
          </a:xfrm>
        </p:grpSpPr>
        <p:sp>
          <p:nvSpPr>
            <p:cNvPr id="48" name="TextBox 47"/>
            <p:cNvSpPr txBox="1"/>
            <p:nvPr/>
          </p:nvSpPr>
          <p:spPr>
            <a:xfrm>
              <a:off x="4267199" y="546946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28533" y="5808133"/>
              <a:ext cx="11055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0.5 + 0.25</a:t>
              </a:r>
              <a:endParaRPr lang="en-US" dirty="0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4030127" y="5842000"/>
              <a:ext cx="846672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3640657" y="5621868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5096923" y="5638801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587990" y="5672667"/>
            <a:ext cx="59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1.33</a:t>
            </a:r>
            <a:endParaRPr lang="en-US" dirty="0"/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3403600" y="2760133"/>
            <a:ext cx="795867" cy="152401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34" idx="1"/>
          </p:cNvCxnSpPr>
          <p:nvPr/>
        </p:nvCxnSpPr>
        <p:spPr>
          <a:xfrm rot="10800000">
            <a:off x="5808133" y="2590800"/>
            <a:ext cx="1219200" cy="370934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143000" y="4116739"/>
            <a:ext cx="70612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/>
              <a:t>Example: the execution time of half of the program can be accelerated by a factor of 2.</a:t>
            </a:r>
            <a:br>
              <a:rPr lang="en-US" sz="2400" dirty="0"/>
            </a:br>
            <a:r>
              <a:rPr lang="en-US" sz="2400" dirty="0"/>
              <a:t>What is the program speed-up overall?</a:t>
            </a:r>
          </a:p>
        </p:txBody>
      </p:sp>
    </p:spTree>
    <p:extLst>
      <p:ext uri="{BB962C8B-B14F-4D97-AF65-F5344CB8AC3E}">
        <p14:creationId xmlns:p14="http://schemas.microsoft.com/office/powerpoint/2010/main" val="3655517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10"/>
            <a:ext cx="8229600" cy="1143000"/>
          </a:xfrm>
        </p:spPr>
        <p:txBody>
          <a:bodyPr/>
          <a:lstStyle/>
          <a:p>
            <a:r>
              <a:rPr lang="en-US" dirty="0" smtClean="0"/>
              <a:t>Example #1: Amdahl’s Law</a:t>
            </a:r>
            <a:endParaRPr lang="en-US" dirty="0"/>
          </a:p>
        </p:txBody>
      </p:sp>
      <p:sp>
        <p:nvSpPr>
          <p:cNvPr id="190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32468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Consider an enhancement which runs 20 times faster but which is only usable 25% of the time</a:t>
            </a:r>
          </a:p>
          <a:p>
            <a:pPr>
              <a:buNone/>
            </a:pPr>
            <a:r>
              <a:rPr lang="en-US" dirty="0" smtClean="0"/>
              <a:t>			Speedup </a:t>
            </a:r>
            <a:r>
              <a:rPr lang="en-US" dirty="0" err="1" smtClean="0"/>
              <a:t>w</a:t>
            </a:r>
            <a:r>
              <a:rPr lang="en-US" dirty="0" smtClean="0"/>
              <a:t>/ E  =  1/(.75 + .25/20)  =  1.31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if its usable only 15% of the time?</a:t>
            </a:r>
          </a:p>
          <a:p>
            <a:pPr>
              <a:buNone/>
            </a:pPr>
            <a:r>
              <a:rPr lang="en-US" dirty="0" smtClean="0"/>
              <a:t>			Speedup </a:t>
            </a:r>
            <a:r>
              <a:rPr lang="en-US" dirty="0" err="1" smtClean="0"/>
              <a:t>w</a:t>
            </a:r>
            <a:r>
              <a:rPr lang="en-US" dirty="0" smtClean="0"/>
              <a:t>/ E  =  1/(.85 + .15/20)  =  1.17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Amdahl’s Law tells us that to achieve linear speedup with 100 processors, none of the original computation can be scalar!</a:t>
            </a:r>
          </a:p>
          <a:p>
            <a:r>
              <a:rPr lang="en-US" dirty="0" smtClean="0"/>
              <a:t>To get a speedup of 90 from 100 processors, the percentage of the original program that could be scalar would have to be 0.1% or less</a:t>
            </a:r>
          </a:p>
          <a:p>
            <a:pPr>
              <a:buNone/>
            </a:pPr>
            <a:r>
              <a:rPr lang="en-US" dirty="0" smtClean="0"/>
              <a:t>			Speedup </a:t>
            </a:r>
            <a:r>
              <a:rPr lang="en-US" dirty="0" err="1" smtClean="0"/>
              <a:t>w</a:t>
            </a:r>
            <a:r>
              <a:rPr lang="en-US" dirty="0" smtClean="0"/>
              <a:t>/ E  =  1/(.001 + .999/100)  =  90.99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909764" name="Rectangle 4"/>
          <p:cNvSpPr>
            <a:spLocks noChangeArrowheads="1"/>
          </p:cNvSpPr>
          <p:nvPr/>
        </p:nvSpPr>
        <p:spPr bwMode="auto">
          <a:xfrm>
            <a:off x="372534" y="1007537"/>
            <a:ext cx="8153400" cy="4206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spAutoFit/>
          </a:bodyPr>
          <a:lstStyle/>
          <a:p>
            <a:pPr marL="287338" indent="-287338" algn="ctr"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solidFill>
                  <a:schemeClr val="tx1"/>
                </a:solidFill>
              </a:rPr>
              <a:t>Speedup </a:t>
            </a:r>
            <a:r>
              <a:rPr lang="en-US" sz="2400" dirty="0" err="1">
                <a:solidFill>
                  <a:schemeClr val="tx1"/>
                </a:solidFill>
              </a:rPr>
              <a:t>w</a:t>
            </a:r>
            <a:r>
              <a:rPr lang="en-US" sz="2400" dirty="0">
                <a:solidFill>
                  <a:schemeClr val="tx1"/>
                </a:solidFill>
              </a:rPr>
              <a:t>/ E =   1 /</a:t>
            </a:r>
            <a:r>
              <a:rPr lang="en-US" sz="2400" dirty="0" smtClean="0">
                <a:solidFill>
                  <a:schemeClr val="tx1"/>
                </a:solidFill>
              </a:rPr>
              <a:t> [ (</a:t>
            </a:r>
            <a:r>
              <a:rPr lang="en-US" sz="2400" dirty="0">
                <a:solidFill>
                  <a:schemeClr val="tx1"/>
                </a:solidFill>
              </a:rPr>
              <a:t>1-F) + F/</a:t>
            </a:r>
            <a:r>
              <a:rPr lang="en-US" sz="2400" dirty="0" smtClean="0">
                <a:solidFill>
                  <a:schemeClr val="tx1"/>
                </a:solidFill>
              </a:rPr>
              <a:t>S ]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945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 l="1111" t="1481" r="1111" b="1481"/>
          <a:stretch>
            <a:fillRect/>
          </a:stretch>
        </p:blipFill>
        <p:spPr bwMode="auto">
          <a:xfrm>
            <a:off x="381000" y="152028"/>
            <a:ext cx="8739613" cy="650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447800" y="762000"/>
            <a:ext cx="2125677" cy="16312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If the portion of</a:t>
            </a:r>
            <a:br>
              <a:rPr lang="en-US" sz="2000" dirty="0" smtClean="0"/>
            </a:br>
            <a:r>
              <a:rPr lang="en-US" sz="2000" dirty="0" smtClean="0"/>
              <a:t>the program that</a:t>
            </a:r>
            <a:br>
              <a:rPr lang="en-US" sz="2000" dirty="0" smtClean="0"/>
            </a:br>
            <a:r>
              <a:rPr lang="en-US" sz="2000" dirty="0" smtClean="0"/>
              <a:t>can be parallelized</a:t>
            </a:r>
            <a:br>
              <a:rPr lang="en-US" sz="2000" dirty="0" smtClean="0"/>
            </a:br>
            <a:r>
              <a:rPr lang="en-US" sz="2000" dirty="0" smtClean="0"/>
              <a:t>is small, then the</a:t>
            </a:r>
            <a:br>
              <a:rPr lang="en-US" sz="2000" dirty="0" smtClean="0"/>
            </a:br>
            <a:r>
              <a:rPr lang="en-US" sz="2000" dirty="0" smtClean="0"/>
              <a:t>speedup is limited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0" y="3429000"/>
            <a:ext cx="2438400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non-parallel</a:t>
            </a:r>
            <a:br>
              <a:rPr lang="en-US" sz="2000" dirty="0" smtClean="0"/>
            </a:br>
            <a:r>
              <a:rPr lang="en-US" sz="2000" dirty="0" smtClean="0"/>
              <a:t>portion limits</a:t>
            </a:r>
            <a:br>
              <a:rPr lang="en-US" sz="2000" dirty="0" smtClean="0"/>
            </a:br>
            <a:r>
              <a:rPr lang="en-US" sz="2000" dirty="0" smtClean="0"/>
              <a:t>the performance</a:t>
            </a:r>
          </a:p>
        </p:txBody>
      </p:sp>
    </p:spTree>
    <p:extLst>
      <p:ext uri="{BB962C8B-B14F-4D97-AF65-F5344CB8AC3E}">
        <p14:creationId xmlns:p14="http://schemas.microsoft.com/office/powerpoint/2010/main" val="64241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and Weak 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To get good speedup on a parallel processor while keeping the problem size fixed is harder than getting good speedup by increasing the size of the problem.</a:t>
            </a:r>
          </a:p>
          <a:p>
            <a:pPr lvl="1">
              <a:buClr>
                <a:schemeClr val="tx1"/>
              </a:buClr>
            </a:pPr>
            <a:r>
              <a:rPr lang="en-US" i="1" dirty="0" smtClean="0">
                <a:solidFill>
                  <a:srgbClr val="0000FF"/>
                </a:solidFill>
              </a:rPr>
              <a:t>Strong scaling</a:t>
            </a:r>
            <a:r>
              <a:rPr lang="en-US" dirty="0" smtClean="0"/>
              <a:t>: when speedup can be achieved on a parallel processor without increasing the size of the problem</a:t>
            </a:r>
          </a:p>
          <a:p>
            <a:pPr lvl="1">
              <a:buClr>
                <a:schemeClr val="tx1"/>
              </a:buClr>
            </a:pPr>
            <a:r>
              <a:rPr lang="en-US" i="1" dirty="0" smtClean="0">
                <a:solidFill>
                  <a:srgbClr val="0000FF"/>
                </a:solidFill>
              </a:rPr>
              <a:t>Weak scaling</a:t>
            </a:r>
            <a:r>
              <a:rPr lang="en-US" dirty="0" smtClean="0"/>
              <a:t>: when speedup is achieved on a parallel processor by increasing the size of the problem proportionally to the increase in the number of processors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0000FF"/>
                </a:solidFill>
              </a:rPr>
              <a:t>Load balancing </a:t>
            </a:r>
            <a:r>
              <a:rPr lang="en-US" dirty="0" smtClean="0"/>
              <a:t>is another important factor: every processor doing same amount of work  </a:t>
            </a:r>
          </a:p>
          <a:p>
            <a:pPr lvl="1"/>
            <a:r>
              <a:rPr lang="en-US" dirty="0" smtClean="0"/>
              <a:t>Just one unit with twice the load of others cuts speedup almost in half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0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Clickers/Peer Instruction</a:t>
            </a:r>
            <a:endParaRPr lang="en-US" dirty="0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533400" y="1295400"/>
            <a:ext cx="7876665" cy="507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Suppose a program spends 80% of its time in a square root routine. How much must you speedup square root to make the program run 5 times faster?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3600" dirty="0" smtClean="0"/>
              <a:t>A: 5</a:t>
            </a:r>
            <a:endParaRPr lang="en-US" sz="3600" dirty="0"/>
          </a:p>
          <a:p>
            <a:r>
              <a:rPr lang="en-US" sz="3600" dirty="0" smtClean="0"/>
              <a:t>B: 16</a:t>
            </a:r>
          </a:p>
          <a:p>
            <a:r>
              <a:rPr lang="en-US" sz="3600" dirty="0" smtClean="0"/>
              <a:t>C: 20</a:t>
            </a:r>
          </a:p>
          <a:p>
            <a:r>
              <a:rPr lang="en-US" sz="3600" dirty="0" smtClean="0"/>
              <a:t>D: 100</a:t>
            </a:r>
          </a:p>
          <a:p>
            <a:r>
              <a:rPr lang="en-US" sz="3600" dirty="0" smtClean="0"/>
              <a:t>E: None of the above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81000" y="2667000"/>
            <a:ext cx="8153400" cy="5437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spAutoFit/>
          </a:bodyPr>
          <a:lstStyle/>
          <a:p>
            <a:pPr marL="287338" indent="-287338" algn="ctr"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sz="3200" dirty="0">
                <a:solidFill>
                  <a:schemeClr val="tx1"/>
                </a:solidFill>
              </a:rPr>
              <a:t>Speedup </a:t>
            </a:r>
            <a:r>
              <a:rPr lang="en-US" sz="3200" dirty="0" err="1">
                <a:solidFill>
                  <a:schemeClr val="tx1"/>
                </a:solidFill>
              </a:rPr>
              <a:t>w</a:t>
            </a:r>
            <a:r>
              <a:rPr lang="en-US" sz="3200" dirty="0">
                <a:solidFill>
                  <a:schemeClr val="tx1"/>
                </a:solidFill>
              </a:rPr>
              <a:t>/ E =   1 /</a:t>
            </a:r>
            <a:r>
              <a:rPr lang="en-US" sz="3200" dirty="0" smtClean="0">
                <a:solidFill>
                  <a:schemeClr val="tx1"/>
                </a:solidFill>
              </a:rPr>
              <a:t> [ (</a:t>
            </a:r>
            <a:r>
              <a:rPr lang="en-US" sz="3200" dirty="0">
                <a:solidFill>
                  <a:schemeClr val="tx1"/>
                </a:solidFill>
              </a:rPr>
              <a:t>1-F) + F/</a:t>
            </a:r>
            <a:r>
              <a:rPr lang="en-US" sz="3200" dirty="0" smtClean="0">
                <a:solidFill>
                  <a:schemeClr val="tx1"/>
                </a:solidFill>
              </a:rPr>
              <a:t>S ]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20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686800" cy="4184960"/>
          </a:xfrm>
        </p:spPr>
        <p:txBody>
          <a:bodyPr>
            <a:normAutofit/>
          </a:bodyPr>
          <a:lstStyle/>
          <a:p>
            <a:r>
              <a:rPr lang="en-US" dirty="0" smtClean="0"/>
              <a:t>MT2 is Tue, November 10th:</a:t>
            </a:r>
          </a:p>
          <a:p>
            <a:pPr lvl="1"/>
            <a:r>
              <a:rPr lang="en-US" dirty="0" smtClean="0"/>
              <a:t>Covers lecture material up till today’s lecture</a:t>
            </a:r>
          </a:p>
          <a:p>
            <a:pPr lvl="1"/>
            <a:r>
              <a:rPr lang="en-US" dirty="0" smtClean="0"/>
              <a:t>Conflict: Email Fred or William by midnight </a:t>
            </a:r>
            <a:r>
              <a:rPr lang="en-US" b="1" u="sng" dirty="0" smtClean="0"/>
              <a:t>today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2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232"/>
            <a:ext cx="8229600" cy="1143000"/>
          </a:xfrm>
        </p:spPr>
        <p:txBody>
          <a:bodyPr/>
          <a:lstStyle/>
          <a:p>
            <a:r>
              <a:rPr lang="en-US" dirty="0" smtClean="0"/>
              <a:t>SIMD Architectures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>
                <a:solidFill>
                  <a:srgbClr val="000000"/>
                </a:solidFill>
                <a:latin typeface="Arial" charset="0"/>
              </a:rPr>
              <a:t>Data parallelism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: executing same operation on multiple data streams</a:t>
            </a: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Example to provide context: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Multiplying a coefficient vector by a data vector </a:t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   (e.g., in filtering)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            </a:t>
            </a:r>
            <a:r>
              <a:rPr lang="en-US" i="1" dirty="0" smtClean="0">
                <a:solidFill>
                  <a:srgbClr val="000000"/>
                </a:solidFill>
                <a:latin typeface="Courier New" charset="0"/>
              </a:rPr>
              <a:t>y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</a:rPr>
              <a:t>[</a:t>
            </a:r>
            <a:r>
              <a:rPr lang="en-US" i="1" dirty="0" err="1" smtClean="0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</a:rPr>
              <a:t>] := </a:t>
            </a:r>
            <a:r>
              <a:rPr lang="en-US" i="1" dirty="0" smtClean="0">
                <a:solidFill>
                  <a:srgbClr val="000000"/>
                </a:solidFill>
                <a:latin typeface="Courier New" charset="0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</a:rPr>
              <a:t>[</a:t>
            </a:r>
            <a:r>
              <a:rPr lang="en-US" i="1" dirty="0" err="1" smtClean="0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</a:rPr>
              <a:t>] 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  <a:sym typeface="Symbol" charset="2"/>
              </a:rPr>
              <a:t>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ourier New" charset="0"/>
              </a:rPr>
              <a:t>x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</a:rPr>
              <a:t>[</a:t>
            </a:r>
            <a:r>
              <a:rPr lang="en-US" i="1" dirty="0" err="1" smtClean="0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</a:rPr>
              <a:t>], 0 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  <a:sym typeface="Symbol" charset="2"/>
              </a:rPr>
              <a:t>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</a:rPr>
              <a:t> &lt; </a:t>
            </a:r>
            <a:r>
              <a:rPr lang="en-US" i="1" dirty="0" smtClean="0">
                <a:solidFill>
                  <a:srgbClr val="000000"/>
                </a:solidFill>
                <a:latin typeface="Courier New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 </a:t>
            </a: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Sources of performance improvement: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One instruction is fetched &amp; decoded for entire operation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Multiplications are known to be independent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Pipelining/concurrency in memory access as well</a:t>
            </a:r>
          </a:p>
          <a:p>
            <a:pPr lvl="1"/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endParaRPr lang="en-US" dirty="0"/>
          </a:p>
        </p:txBody>
      </p:sp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0" y="2290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1" name="Rectangle 5"/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2" name="Rectangle 6"/>
          <p:cNvSpPr>
            <a:spLocks noChangeArrowheads="1"/>
          </p:cNvSpPr>
          <p:nvPr/>
        </p:nvSpPr>
        <p:spPr bwMode="auto">
          <a:xfrm>
            <a:off x="0" y="2500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3" name="Rectangle 7"/>
          <p:cNvSpPr>
            <a:spLocks noChangeArrowheads="1"/>
          </p:cNvSpPr>
          <p:nvPr/>
        </p:nvSpPr>
        <p:spPr bwMode="auto">
          <a:xfrm>
            <a:off x="0" y="2624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4" name="Rectangle 8"/>
          <p:cNvSpPr>
            <a:spLocks noChangeArrowheads="1"/>
          </p:cNvSpPr>
          <p:nvPr/>
        </p:nvSpPr>
        <p:spPr bwMode="auto">
          <a:xfrm>
            <a:off x="0" y="2357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5" name="Rectangle 9"/>
          <p:cNvSpPr>
            <a:spLocks noChangeArrowheads="1"/>
          </p:cNvSpPr>
          <p:nvPr/>
        </p:nvSpPr>
        <p:spPr bwMode="auto">
          <a:xfrm>
            <a:off x="0" y="2662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85AFB9-E1EF-6E48-8A4C-B389E28BCF3E}" type="slidenum">
              <a:rPr lang="en-US"/>
              <a:pPr/>
              <a:t>17</a:t>
            </a:fld>
            <a:endParaRPr lang="en-US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Intel “Advanced Digital Media Boost”</a:t>
            </a:r>
            <a:endParaRPr lang="en-US" sz="4000" dirty="0"/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To improve performance, </a:t>
            </a:r>
            <a:r>
              <a:rPr lang="en-US" sz="2800" dirty="0" smtClean="0"/>
              <a:t>Intel’s SIMD instructions</a:t>
            </a:r>
          </a:p>
          <a:p>
            <a:pPr lvl="1" eaLnBrk="1" hangingPunct="1"/>
            <a:r>
              <a:rPr lang="en-US" sz="2400" dirty="0" smtClean="0"/>
              <a:t>Fetch one instruction, do the work of multiple instructions</a:t>
            </a:r>
          </a:p>
        </p:txBody>
      </p:sp>
      <p:pic>
        <p:nvPicPr>
          <p:cNvPr id="225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368" y="3124200"/>
            <a:ext cx="7481232" cy="297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093" y="1676400"/>
            <a:ext cx="5886907" cy="4419600"/>
          </a:xfrm>
          <a:prstGeom prst="rect">
            <a:avLst/>
          </a:prstGeom>
        </p:spPr>
      </p:pic>
      <p:pic>
        <p:nvPicPr>
          <p:cNvPr id="8" name="Picture 7" descr="tx2simd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0"/>
            <a:ext cx="4695238" cy="584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First SIMD Extensions:</a:t>
            </a:r>
            <a:br>
              <a:rPr lang="en-US" dirty="0" smtClean="0"/>
            </a:br>
            <a:r>
              <a:rPr lang="en-US" dirty="0" smtClean="0"/>
              <a:t>MIT Lincoln Labs TX-2, 1957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76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SIMD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MMX 64-bit registers, reusing floating-point registers [1992]</a:t>
            </a:r>
          </a:p>
          <a:p>
            <a:r>
              <a:rPr lang="en-US" dirty="0" smtClean="0"/>
              <a:t>SSE2/3/4, new 128-bit registers [1999]</a:t>
            </a:r>
          </a:p>
          <a:p>
            <a:r>
              <a:rPr lang="en-US" dirty="0" smtClean="0"/>
              <a:t>AVX, new 256-bit registers [2011]</a:t>
            </a:r>
          </a:p>
          <a:p>
            <a:pPr lvl="1"/>
            <a:r>
              <a:rPr lang="en-US" dirty="0" smtClean="0"/>
              <a:t>Space for expansion to 1024-bit registers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5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0266" y="2214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smtClean="0"/>
              <a:t>New-School Machine Structures</a:t>
            </a:r>
            <a:br>
              <a:rPr lang="en-US" smtClean="0"/>
            </a:br>
            <a:r>
              <a:rPr lang="en-US" smtClean="0"/>
              <a:t>(It’s a bit more complicated!)</a:t>
            </a:r>
            <a:endParaRPr lang="en-US" dirty="0"/>
          </a:p>
        </p:txBody>
      </p:sp>
      <p:sp>
        <p:nvSpPr>
          <p:cNvPr id="43" name="Content Placeholder 42"/>
          <p:cNvSpPr>
            <a:spLocks noGrp="1"/>
          </p:cNvSpPr>
          <p:nvPr>
            <p:ph sz="half" idx="1"/>
          </p:nvPr>
        </p:nvSpPr>
        <p:spPr>
          <a:xfrm>
            <a:off x="0" y="1387066"/>
            <a:ext cx="3421902" cy="52378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smtClean="0"/>
              <a:t>Parallel Requests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smtClean="0"/>
              <a:t>Assigned to computer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smtClean="0"/>
              <a:t>e.g., Search “Katz”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Parallel Threads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smtClean="0"/>
              <a:t>Assigned to core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smtClean="0"/>
              <a:t>e.g., Lookup, Ads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Parallel Instructions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smtClean="0"/>
              <a:t>&gt;1 instruction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smtClean="0"/>
              <a:t>e.g., 5 pipelined instructions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Parallel Data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smtClean="0"/>
              <a:t>&gt;1 data item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smtClean="0"/>
              <a:t>e.g., Add of 4 pairs of words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Hardware descriptions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smtClean="0"/>
              <a:t>All gates @ one time</a:t>
            </a:r>
          </a:p>
          <a:p>
            <a:pPr>
              <a:lnSpc>
                <a:spcPct val="90000"/>
              </a:lnSpc>
            </a:pPr>
            <a:r>
              <a:rPr lang="en-US" sz="2200" smtClean="0"/>
              <a:t>Programming Languages</a:t>
            </a:r>
            <a:endParaRPr lang="en-US" sz="2200" dirty="0" smtClean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8170342" y="1665638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3916478" y="1665944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Warehouse Scale Computer</a:t>
            </a:r>
            <a:endParaRPr lang="en-US" dirty="0"/>
          </a:p>
        </p:txBody>
      </p:sp>
      <p:cxnSp>
        <p:nvCxnSpPr>
          <p:cNvPr id="168" name="Straight Connector 167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Harness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2" name="Group 50"/>
          <p:cNvGrpSpPr/>
          <p:nvPr/>
        </p:nvGrpSpPr>
        <p:grpSpPr>
          <a:xfrm>
            <a:off x="5831288" y="5537200"/>
            <a:ext cx="3360062" cy="1289820"/>
            <a:chOff x="5831288" y="5537200"/>
            <a:chExt cx="3360062" cy="1289820"/>
          </a:xfrm>
        </p:grpSpPr>
        <p:sp>
          <p:nvSpPr>
            <p:cNvPr id="166" name="TextBox 165"/>
            <p:cNvSpPr txBox="1"/>
            <p:nvPr/>
          </p:nvSpPr>
          <p:spPr>
            <a:xfrm>
              <a:off x="7942290" y="598575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Logic Gates</a:t>
              </a:r>
              <a:endParaRPr lang="en-US" dirty="0"/>
            </a:p>
          </p:txBody>
        </p:sp>
        <p:cxnSp>
          <p:nvCxnSpPr>
            <p:cNvPr id="172" name="Straight Connector 171"/>
            <p:cNvCxnSpPr>
              <a:stCxn id="104" idx="2"/>
              <a:endCxn id="177" idx="3"/>
            </p:cNvCxnSpPr>
            <p:nvPr/>
          </p:nvCxnSpPr>
          <p:spPr>
            <a:xfrm flipH="1">
              <a:off x="7920438" y="5537200"/>
              <a:ext cx="54947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04" idx="1"/>
              <a:endCxn id="177" idx="0"/>
            </p:cNvCxnSpPr>
            <p:nvPr/>
          </p:nvCxnSpPr>
          <p:spPr>
            <a:xfrm flipH="1">
              <a:off x="6543773" y="5537200"/>
              <a:ext cx="955786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77"/>
            <p:cNvGrpSpPr/>
            <p:nvPr/>
          </p:nvGrpSpPr>
          <p:grpSpPr>
            <a:xfrm>
              <a:off x="5831288" y="6109003"/>
              <a:ext cx="2089150" cy="718017"/>
              <a:chOff x="5831288" y="6139983"/>
              <a:chExt cx="2089150" cy="718017"/>
            </a:xfrm>
          </p:grpSpPr>
          <p:graphicFrame>
            <p:nvGraphicFramePr>
              <p:cNvPr id="93186" name="Object 2"/>
              <p:cNvGraphicFramePr>
                <a:graphicFrameLocks noChangeAspect="1"/>
              </p:cNvGraphicFramePr>
              <p:nvPr/>
            </p:nvGraphicFramePr>
            <p:xfrm>
              <a:off x="6560469" y="6139983"/>
              <a:ext cx="1044389" cy="7180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4873" name="Image" r:id="rId5" imgW="3492063" imgH="2400000" progId="">
                      <p:embed/>
                    </p:oleObj>
                  </mc:Choice>
                  <mc:Fallback>
                    <p:oleObj name="Image" r:id="rId5" imgW="3492063" imgH="24000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60469" y="6139983"/>
                            <a:ext cx="1044389" cy="7180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7" name="Freeform 176"/>
              <p:cNvSpPr/>
              <p:nvPr/>
            </p:nvSpPr>
            <p:spPr>
              <a:xfrm>
                <a:off x="5831288" y="6149353"/>
                <a:ext cx="2089150" cy="708647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7" name="Picture 116" descr="cern-rack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3656" y="1334878"/>
            <a:ext cx="2859651" cy="1667628"/>
          </a:xfrm>
          <a:prstGeom prst="rect">
            <a:avLst/>
          </a:prstGeom>
        </p:spPr>
      </p:pic>
      <p:grpSp>
        <p:nvGrpSpPr>
          <p:cNvPr id="4" name="Group 55"/>
          <p:cNvGrpSpPr/>
          <p:nvPr/>
        </p:nvGrpSpPr>
        <p:grpSpPr>
          <a:xfrm>
            <a:off x="3442017" y="2980266"/>
            <a:ext cx="5143176" cy="1625601"/>
            <a:chOff x="3442017" y="2980266"/>
            <a:chExt cx="5143176" cy="1625601"/>
          </a:xfrm>
        </p:grpSpPr>
        <p:grpSp>
          <p:nvGrpSpPr>
            <p:cNvPr id="5" name="Group 53"/>
            <p:cNvGrpSpPr/>
            <p:nvPr/>
          </p:nvGrpSpPr>
          <p:grpSpPr>
            <a:xfrm>
              <a:off x="3442017" y="2980266"/>
              <a:ext cx="5143176" cy="1625601"/>
              <a:chOff x="3442017" y="2980266"/>
              <a:chExt cx="5143176" cy="1625601"/>
            </a:xfrm>
          </p:grpSpPr>
          <p:pic>
            <p:nvPicPr>
              <p:cNvPr id="48" name="Picture 5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442017" y="3451864"/>
                <a:ext cx="1792390" cy="856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5" name="Straight Connector 134"/>
              <p:cNvCxnSpPr>
                <a:endCxn id="98" idx="1"/>
              </p:cNvCxnSpPr>
              <p:nvPr/>
            </p:nvCxnSpPr>
            <p:spPr>
              <a:xfrm rot="10800000" flipV="1">
                <a:off x="5432954" y="2980266"/>
                <a:ext cx="1729843" cy="38947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endCxn id="98" idx="0"/>
              </p:cNvCxnSpPr>
              <p:nvPr/>
            </p:nvCxnSpPr>
            <p:spPr>
              <a:xfrm>
                <a:off x="7501460" y="2980267"/>
                <a:ext cx="1083733" cy="38947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44"/>
              <p:cNvGrpSpPr/>
              <p:nvPr/>
            </p:nvGrpSpPr>
            <p:grpSpPr>
              <a:xfrm>
                <a:off x="3894659" y="3369744"/>
                <a:ext cx="4690534" cy="1236123"/>
                <a:chOff x="3539066" y="3369744"/>
                <a:chExt cx="4690534" cy="1236123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3539066" y="3369744"/>
                  <a:ext cx="4690534" cy="123612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4758265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6790242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6242320" y="3413668"/>
                  <a:ext cx="3440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4284134" y="3810000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     Memory               (Cache)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3826935" y="4199466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Input/Output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5" name="TextBox 54"/>
            <p:cNvSpPr txBox="1"/>
            <p:nvPr/>
          </p:nvSpPr>
          <p:spPr>
            <a:xfrm>
              <a:off x="6760107" y="3049938"/>
              <a:ext cx="112659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dirty="0" smtClean="0"/>
                <a:t>Computer</a:t>
              </a:r>
            </a:p>
          </p:txBody>
        </p:sp>
      </p:grpSp>
      <p:grpSp>
        <p:nvGrpSpPr>
          <p:cNvPr id="7" name="Group 90"/>
          <p:cNvGrpSpPr/>
          <p:nvPr/>
        </p:nvGrpSpPr>
        <p:grpSpPr>
          <a:xfrm>
            <a:off x="3365862" y="3454411"/>
            <a:ext cx="5625738" cy="2622539"/>
            <a:chOff x="3365862" y="3454411"/>
            <a:chExt cx="5625738" cy="2622539"/>
          </a:xfrm>
        </p:grpSpPr>
        <p:sp>
          <p:nvSpPr>
            <p:cNvPr id="151" name="Freeform 150"/>
            <p:cNvSpPr/>
            <p:nvPr/>
          </p:nvSpPr>
          <p:spPr>
            <a:xfrm>
              <a:off x="3971023" y="5625230"/>
              <a:ext cx="3626511" cy="341684"/>
            </a:xfrm>
            <a:custGeom>
              <a:avLst/>
              <a:gdLst>
                <a:gd name="connsiteX0" fmla="*/ 423334 w 3302000"/>
                <a:gd name="connsiteY0" fmla="*/ 0 h 355600"/>
                <a:gd name="connsiteX1" fmla="*/ 3302000 w 3302000"/>
                <a:gd name="connsiteY1" fmla="*/ 0 h 355600"/>
                <a:gd name="connsiteX2" fmla="*/ 2895600 w 3302000"/>
                <a:gd name="connsiteY2" fmla="*/ 355600 h 355600"/>
                <a:gd name="connsiteX3" fmla="*/ 0 w 3302000"/>
                <a:gd name="connsiteY3" fmla="*/ 338666 h 355600"/>
                <a:gd name="connsiteX4" fmla="*/ 423334 w 3302000"/>
                <a:gd name="connsiteY4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355600">
                  <a:moveTo>
                    <a:pt x="423334" y="0"/>
                  </a:moveTo>
                  <a:lnTo>
                    <a:pt x="3302000" y="0"/>
                  </a:lnTo>
                  <a:lnTo>
                    <a:pt x="2895600" y="355600"/>
                  </a:lnTo>
                  <a:lnTo>
                    <a:pt x="0" y="338666"/>
                  </a:lnTo>
                  <a:lnTo>
                    <a:pt x="423334" y="0"/>
                  </a:lnTo>
                  <a:close/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Cache Memory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89"/>
            <p:cNvGrpSpPr/>
            <p:nvPr/>
          </p:nvGrpSpPr>
          <p:grpSpPr>
            <a:xfrm>
              <a:off x="3365862" y="3454411"/>
              <a:ext cx="5625738" cy="2622539"/>
              <a:chOff x="3365862" y="3454411"/>
              <a:chExt cx="5625738" cy="2622539"/>
            </a:xfrm>
          </p:grpSpPr>
          <p:grpSp>
            <p:nvGrpSpPr>
              <p:cNvPr id="9" name="Group 48"/>
              <p:cNvGrpSpPr/>
              <p:nvPr/>
            </p:nvGrpSpPr>
            <p:grpSpPr>
              <a:xfrm>
                <a:off x="3365862" y="3454411"/>
                <a:ext cx="5625738" cy="2622539"/>
                <a:chOff x="3365862" y="3454411"/>
                <a:chExt cx="5454288" cy="2850775"/>
              </a:xfrm>
            </p:grpSpPr>
            <p:sp>
              <p:nvSpPr>
                <p:cNvPr id="147" name="Freeform 146"/>
                <p:cNvSpPr/>
                <p:nvPr/>
              </p:nvSpPr>
              <p:spPr>
                <a:xfrm>
                  <a:off x="3365862" y="4775213"/>
                  <a:ext cx="5454288" cy="152997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stCxn id="133" idx="1"/>
                  <a:endCxn id="147" idx="1"/>
                </p:cNvCxnSpPr>
                <p:nvPr/>
              </p:nvCxnSpPr>
              <p:spPr>
                <a:xfrm flipH="1">
                  <a:off x="5154635" y="3454411"/>
                  <a:ext cx="2252893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>
                  <a:stCxn id="133" idx="0"/>
                  <a:endCxn id="147" idx="0"/>
                </p:cNvCxnSpPr>
                <p:nvPr/>
              </p:nvCxnSpPr>
              <p:spPr>
                <a:xfrm>
                  <a:off x="8179845" y="3454411"/>
                  <a:ext cx="640305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2" name="TextBox 161"/>
              <p:cNvSpPr txBox="1"/>
              <p:nvPr/>
            </p:nvSpPr>
            <p:spPr>
              <a:xfrm>
                <a:off x="7515253" y="4306692"/>
                <a:ext cx="641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Core</a:t>
                </a:r>
                <a:endParaRPr lang="en-US" dirty="0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4108450" y="4718050"/>
                <a:ext cx="2705100" cy="85090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  Instruction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6438900" y="4686300"/>
                <a:ext cx="2362199" cy="48895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Functional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57" name="Picture 56" descr="600px-Pipeline_5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75262" y="4921249"/>
              <a:ext cx="908064" cy="654673"/>
            </a:xfrm>
            <a:prstGeom prst="rect">
              <a:avLst/>
            </a:prstGeom>
          </p:spPr>
        </p:pic>
        <p:grpSp>
          <p:nvGrpSpPr>
            <p:cNvPr id="10" name="Group 88"/>
            <p:cNvGrpSpPr/>
            <p:nvPr/>
          </p:nvGrpSpPr>
          <p:grpSpPr>
            <a:xfrm>
              <a:off x="6108909" y="5194300"/>
              <a:ext cx="2127517" cy="361950"/>
              <a:chOff x="6108909" y="5194300"/>
              <a:chExt cx="2127517" cy="361950"/>
            </a:xfrm>
          </p:grpSpPr>
          <p:grpSp>
            <p:nvGrpSpPr>
              <p:cNvPr id="11" name="Group 68"/>
              <p:cNvGrpSpPr/>
              <p:nvPr/>
            </p:nvGrpSpPr>
            <p:grpSpPr>
              <a:xfrm>
                <a:off x="7499559" y="5194300"/>
                <a:ext cx="736867" cy="342900"/>
                <a:chOff x="7499559" y="5194300"/>
                <a:chExt cx="736867" cy="342900"/>
              </a:xfrm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3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3</a:t>
                  </a:r>
                  <a:endParaRPr lang="en-US" sz="1400" dirty="0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" name="Group 79"/>
              <p:cNvGrpSpPr/>
              <p:nvPr/>
            </p:nvGrpSpPr>
            <p:grpSpPr>
              <a:xfrm>
                <a:off x="7036009" y="52006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2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2</a:t>
                  </a:r>
                  <a:endParaRPr lang="en-US" sz="1400" dirty="0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" name="Group 82"/>
              <p:cNvGrpSpPr/>
              <p:nvPr/>
            </p:nvGrpSpPr>
            <p:grpSpPr>
              <a:xfrm>
                <a:off x="6572459" y="5207000"/>
                <a:ext cx="736867" cy="342900"/>
                <a:chOff x="7499559" y="5194300"/>
                <a:chExt cx="736867" cy="342900"/>
              </a:xfrm>
            </p:grpSpPr>
            <p:sp>
              <p:nvSpPr>
                <p:cNvPr id="84" name="TextBox 8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1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1</a:t>
                  </a:r>
                  <a:endParaRPr lang="en-US" sz="1400" dirty="0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85"/>
              <p:cNvGrpSpPr/>
              <p:nvPr/>
            </p:nvGrpSpPr>
            <p:grpSpPr>
              <a:xfrm>
                <a:off x="6108909" y="52133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0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0</a:t>
                  </a:r>
                  <a:endParaRPr lang="en-US" sz="1400" dirty="0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62" name="Group 64"/>
          <p:cNvGrpSpPr/>
          <p:nvPr/>
        </p:nvGrpSpPr>
        <p:grpSpPr>
          <a:xfrm>
            <a:off x="-1" y="4463817"/>
            <a:ext cx="8249280" cy="1103450"/>
            <a:chOff x="574463" y="4188970"/>
            <a:chExt cx="8249280" cy="1103450"/>
          </a:xfrm>
        </p:grpSpPr>
        <p:sp>
          <p:nvSpPr>
            <p:cNvPr id="63" name="Rectangle 62"/>
            <p:cNvSpPr/>
            <p:nvPr/>
          </p:nvSpPr>
          <p:spPr>
            <a:xfrm>
              <a:off x="6725133" y="4889318"/>
              <a:ext cx="2098610" cy="403102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978957" y="4220953"/>
              <a:ext cx="11675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Today’s</a:t>
              </a:r>
            </a:p>
            <a:p>
              <a:r>
                <a:rPr lang="en-US" sz="2400" b="1" dirty="0" smtClean="0">
                  <a:solidFill>
                    <a:srgbClr val="FF0000"/>
                  </a:solidFill>
                </a:rPr>
                <a:t>Lecture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74463" y="4188970"/>
              <a:ext cx="3180065" cy="994243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1379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93A80F-4B8E-9E40-9C06-9FE3F3AD23B2}" type="slidenum">
              <a:rPr lang="en-US"/>
              <a:pPr/>
              <a:t>20</a:t>
            </a:fld>
            <a:endParaRPr lang="en-US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XMM Registers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105400"/>
            <a:ext cx="8382000" cy="1295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Architecture extended with eight 128-bit data registers: XMM registers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x86 64-bit address architecture adds 8 additional registers (XMM8 – XMM15)</a:t>
            </a:r>
          </a:p>
          <a:p>
            <a:pPr eaLnBrk="1" hangingPunct="1"/>
            <a:endParaRPr lang="en-US" dirty="0"/>
          </a:p>
        </p:txBody>
      </p:sp>
      <p:pic>
        <p:nvPicPr>
          <p:cNvPr id="2765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90600"/>
            <a:ext cx="7393044" cy="399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843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Intel Architecture SSE2+</a:t>
            </a:r>
            <a:br>
              <a:rPr lang="en-US" dirty="0" smtClean="0"/>
            </a:br>
            <a:r>
              <a:rPr lang="en-US" dirty="0" smtClean="0"/>
              <a:t>128-Bit SIMD Data Types</a:t>
            </a:r>
            <a:endParaRPr lang="en-US" dirty="0"/>
          </a:p>
        </p:txBody>
      </p:sp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E40A-D501-724E-80F8-8656EEF3717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875" y="3106293"/>
            <a:ext cx="8366125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621736" y="6268106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64 63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33029" y="5515120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64 63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44322" y="4772978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64 63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08254" y="5515120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32 31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19548" y="4772978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32 31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056410" y="5515120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96 95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67705" y="4772978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96 95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18686" y="4772978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16 15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430771" y="4772978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48 47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42856" y="4772978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80 79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160869" y="4772978"/>
            <a:ext cx="93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122 121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632098" y="3949443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64 63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207324" y="3949443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32 31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055481" y="3949443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96 95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006462" y="3949443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16 15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418547" y="3949443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48 47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830632" y="3949443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80 79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148645" y="3949443"/>
            <a:ext cx="93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122 121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470630" y="3906448"/>
            <a:ext cx="135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/ 128 bits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466036" y="4714815"/>
            <a:ext cx="124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/ 128 bits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461442" y="5523182"/>
            <a:ext cx="124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/ 128 bits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460337" y="6289679"/>
            <a:ext cx="124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/ 128 bits</a:t>
            </a:r>
            <a:endParaRPr lang="en-US" dirty="0"/>
          </a:p>
        </p:txBody>
      </p:sp>
      <p:sp>
        <p:nvSpPr>
          <p:cNvPr id="38" name="Content Placeholder 11"/>
          <p:cNvSpPr>
            <a:spLocks noGrp="1"/>
          </p:cNvSpPr>
          <p:nvPr>
            <p:ph idx="1"/>
          </p:nvPr>
        </p:nvSpPr>
        <p:spPr>
          <a:xfrm>
            <a:off x="341751" y="1678219"/>
            <a:ext cx="8466667" cy="159173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Note: in Intel Architecture (unlike MIPS) a word is 16 bits</a:t>
            </a:r>
          </a:p>
          <a:p>
            <a:pPr lvl="1"/>
            <a:r>
              <a:rPr lang="en-US" dirty="0" smtClean="0"/>
              <a:t>Single-precision FP: Double word (32 bits)</a:t>
            </a:r>
          </a:p>
          <a:p>
            <a:pPr lvl="1"/>
            <a:r>
              <a:rPr lang="en-US" dirty="0" smtClean="0"/>
              <a:t>Double-precision FP: Quad word (64 bits)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12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SSE/SSE2 Floating Point Instructions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28700" y="4152900"/>
            <a:ext cx="6972300" cy="2387599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err="1" smtClean="0"/>
              <a:t>xmm</a:t>
            </a:r>
            <a:r>
              <a:rPr lang="en-US" dirty="0" smtClean="0"/>
              <a:t>: one operand is a 128-bit SSE2 register</a:t>
            </a:r>
          </a:p>
          <a:p>
            <a:pPr>
              <a:buNone/>
            </a:pPr>
            <a:r>
              <a:rPr lang="en-US" dirty="0" err="1" smtClean="0"/>
              <a:t>mem/xmm</a:t>
            </a:r>
            <a:r>
              <a:rPr lang="en-US" dirty="0" smtClean="0"/>
              <a:t>: other operand is in memory or an SSE2 register</a:t>
            </a:r>
          </a:p>
          <a:p>
            <a:pPr>
              <a:buNone/>
            </a:pPr>
            <a:r>
              <a:rPr lang="en-US" dirty="0" smtClean="0"/>
              <a:t>{SS} Scalar Single precision FP: one 32-bit operand in a 128-bit register</a:t>
            </a:r>
          </a:p>
          <a:p>
            <a:pPr>
              <a:buNone/>
            </a:pPr>
            <a:r>
              <a:rPr lang="en-US" dirty="0" smtClean="0"/>
              <a:t>{PS} Packed Single precision FP: four 32-bit operands in a 128-bit register</a:t>
            </a:r>
          </a:p>
          <a:p>
            <a:pPr>
              <a:buNone/>
            </a:pPr>
            <a:r>
              <a:rPr lang="en-US" dirty="0" smtClean="0"/>
              <a:t>{SD} Scalar Double precision FP: one 64-bit operand in a 128-bit register</a:t>
            </a:r>
          </a:p>
          <a:p>
            <a:pPr>
              <a:buNone/>
            </a:pPr>
            <a:r>
              <a:rPr lang="en-US" dirty="0" smtClean="0"/>
              <a:t>{PD} Packed Double precision FP, or two 64-bit operands in a 128-bit register</a:t>
            </a:r>
          </a:p>
          <a:p>
            <a:pPr>
              <a:buNone/>
            </a:pPr>
            <a:r>
              <a:rPr lang="en-US" dirty="0" smtClean="0"/>
              <a:t>{A} 128-bit operand is aligned in memory</a:t>
            </a:r>
          </a:p>
          <a:p>
            <a:pPr>
              <a:buNone/>
            </a:pPr>
            <a:r>
              <a:rPr lang="en-US" dirty="0" smtClean="0"/>
              <a:t>{U} means the 128-bit operand is unaligned in memory </a:t>
            </a:r>
          </a:p>
          <a:p>
            <a:pPr>
              <a:buNone/>
            </a:pPr>
            <a:r>
              <a:rPr lang="en-US" dirty="0" smtClean="0"/>
              <a:t>{H} means move the high half of the 128-bit operand</a:t>
            </a:r>
          </a:p>
          <a:p>
            <a:pPr>
              <a:buNone/>
            </a:pPr>
            <a:r>
              <a:rPr lang="en-US" dirty="0" smtClean="0"/>
              <a:t>{L} means move the low half of the 128-bit operand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0420" name="Picture 4" descr="f03-22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700" y="1126068"/>
            <a:ext cx="7099300" cy="309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5944" y="1448484"/>
            <a:ext cx="93407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Move does both load and store</a:t>
            </a:r>
          </a:p>
        </p:txBody>
      </p:sp>
    </p:spTree>
    <p:extLst>
      <p:ext uri="{BB962C8B-B14F-4D97-AF65-F5344CB8AC3E}">
        <p14:creationId xmlns:p14="http://schemas.microsoft.com/office/powerpoint/2010/main" val="399839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42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Packed and Scalar Double-Precision Floating-Point Operations </a:t>
            </a:r>
            <a:endParaRPr lang="en-US" dirty="0"/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37F8-90CA-E44C-8353-458AD7250EC5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123950"/>
            <a:ext cx="5715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819525"/>
            <a:ext cx="5638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162800" y="2286000"/>
            <a:ext cx="840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Packed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15200" y="5181600"/>
            <a:ext cx="741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612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SIMD Array Processing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4981" y="1754184"/>
            <a:ext cx="2816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for each </a:t>
            </a:r>
            <a:r>
              <a:rPr lang="en-US" dirty="0" err="1" smtClean="0">
                <a:latin typeface="Courier"/>
                <a:cs typeface="Courier"/>
              </a:rPr>
              <a:t>f</a:t>
            </a:r>
            <a:r>
              <a:rPr lang="en-US" dirty="0" smtClean="0">
                <a:latin typeface="Courier"/>
                <a:cs typeface="Courier"/>
              </a:rPr>
              <a:t> in array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    </a:t>
            </a:r>
            <a:r>
              <a:rPr lang="en-US" dirty="0" err="1" smtClean="0">
                <a:latin typeface="Courier"/>
                <a:cs typeface="Courier"/>
              </a:rPr>
              <a:t>f</a:t>
            </a:r>
            <a:r>
              <a:rPr lang="en-US" dirty="0" smtClean="0">
                <a:latin typeface="Courier"/>
                <a:cs typeface="Courier"/>
              </a:rPr>
              <a:t> = </a:t>
            </a:r>
            <a:r>
              <a:rPr lang="en-US" dirty="0" err="1" smtClean="0">
                <a:latin typeface="Courier"/>
                <a:cs typeface="Courier"/>
              </a:rPr>
              <a:t>sqrt(f</a:t>
            </a:r>
            <a:r>
              <a:rPr lang="en-US" dirty="0" smtClean="0">
                <a:latin typeface="Courier"/>
                <a:cs typeface="Courier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4981" y="2615134"/>
            <a:ext cx="684033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for each </a:t>
            </a:r>
            <a:r>
              <a:rPr lang="en-US" dirty="0" err="1" smtClean="0">
                <a:latin typeface="Courier"/>
                <a:cs typeface="Courier"/>
              </a:rPr>
              <a:t>f</a:t>
            </a:r>
            <a:r>
              <a:rPr lang="en-US" dirty="0" smtClean="0">
                <a:latin typeface="Courier"/>
                <a:cs typeface="Courier"/>
              </a:rPr>
              <a:t> in array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{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    load </a:t>
            </a:r>
            <a:r>
              <a:rPr lang="en-US" dirty="0" err="1" smtClean="0">
                <a:latin typeface="Courier"/>
                <a:cs typeface="Courier"/>
              </a:rPr>
              <a:t>f</a:t>
            </a:r>
            <a:r>
              <a:rPr lang="en-US" dirty="0" smtClean="0">
                <a:latin typeface="Courier"/>
                <a:cs typeface="Courier"/>
              </a:rPr>
              <a:t> to the floating-point register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    calculate the square root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    write the result from the register to memory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}</a:t>
            </a:r>
          </a:p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44220" y="4369318"/>
            <a:ext cx="7994131" cy="2047305"/>
            <a:chOff x="244220" y="4369318"/>
            <a:chExt cx="7994131" cy="2047305"/>
          </a:xfrm>
        </p:grpSpPr>
        <p:sp>
          <p:nvSpPr>
            <p:cNvPr id="12" name="TextBox 11"/>
            <p:cNvSpPr txBox="1"/>
            <p:nvPr/>
          </p:nvSpPr>
          <p:spPr>
            <a:xfrm>
              <a:off x="634981" y="4369318"/>
              <a:ext cx="7250703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latin typeface="Courier"/>
                  <a:cs typeface="Courier"/>
                </a:rPr>
                <a:t>for each 4 members in array</a:t>
              </a:r>
            </a:p>
            <a:p>
              <a:pPr>
                <a:buNone/>
              </a:pPr>
              <a:r>
                <a:rPr lang="en-US" dirty="0" smtClean="0">
                  <a:latin typeface="Courier"/>
                  <a:cs typeface="Courier"/>
                </a:rPr>
                <a:t>{</a:t>
              </a:r>
            </a:p>
            <a:p>
              <a:pPr>
                <a:buNone/>
              </a:pPr>
              <a:r>
                <a:rPr lang="en-US" dirty="0" smtClean="0">
                  <a:latin typeface="Courier"/>
                  <a:cs typeface="Courier"/>
                </a:rPr>
                <a:t>    load 4 members to the SSE register</a:t>
              </a:r>
            </a:p>
            <a:p>
              <a:pPr>
                <a:buNone/>
              </a:pPr>
              <a:r>
                <a:rPr lang="en-US" dirty="0" smtClean="0">
                  <a:latin typeface="Courier"/>
                  <a:cs typeface="Courier"/>
                </a:rPr>
                <a:t>    calculate 4 square roots in one operation</a:t>
              </a:r>
            </a:p>
            <a:p>
              <a:pPr>
                <a:buNone/>
              </a:pPr>
              <a:r>
                <a:rPr lang="en-US" dirty="0" smtClean="0">
                  <a:latin typeface="Courier"/>
                  <a:cs typeface="Courier"/>
                </a:rPr>
                <a:t>    store the 4 results from the register to memory</a:t>
              </a:r>
            </a:p>
            <a:p>
              <a:pPr>
                <a:buNone/>
              </a:pPr>
              <a:r>
                <a:rPr lang="en-US" dirty="0" smtClean="0">
                  <a:latin typeface="Courier"/>
                  <a:cs typeface="Courier"/>
                </a:rPr>
                <a:t>}</a:t>
              </a:r>
            </a:p>
            <a:p>
              <a:endParaRPr lang="en-US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44220" y="4428192"/>
              <a:ext cx="7994131" cy="1988431"/>
              <a:chOff x="244220" y="4428192"/>
              <a:chExt cx="7994131" cy="1988431"/>
            </a:xfrm>
          </p:grpSpPr>
          <p:sp>
            <p:nvSpPr>
              <p:cNvPr id="9" name="Double Brace 8"/>
              <p:cNvSpPr/>
              <p:nvPr/>
            </p:nvSpPr>
            <p:spPr>
              <a:xfrm>
                <a:off x="244220" y="4428192"/>
                <a:ext cx="7994131" cy="1921054"/>
              </a:xfrm>
              <a:prstGeom prst="bracePair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272547" y="5893403"/>
                <a:ext cx="17294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3366FF"/>
                    </a:solidFill>
                  </a:rPr>
                  <a:t>SIMD style</a:t>
                </a:r>
                <a:endParaRPr lang="en-US" sz="2800" dirty="0">
                  <a:solidFill>
                    <a:srgbClr val="3366FF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Data-Level Parallelism and SIMD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SIMD wants adjacent values in memory that can be operated in parallel</a:t>
            </a:r>
          </a:p>
          <a:p>
            <a:r>
              <a:rPr lang="en-US" dirty="0" smtClean="0"/>
              <a:t>Usually specified in programs as loops</a:t>
            </a:r>
          </a:p>
          <a:p>
            <a:pPr>
              <a:buFont typeface="Arial" charset="0"/>
              <a:buNone/>
            </a:pPr>
            <a:r>
              <a:rPr lang="en-US" dirty="0" smtClean="0"/>
              <a:t> 	</a:t>
            </a:r>
            <a:r>
              <a:rPr lang="en-US" b="1" dirty="0" smtClean="0">
                <a:latin typeface="Courier"/>
                <a:cs typeface="Courier"/>
              </a:rPr>
              <a:t>	</a:t>
            </a:r>
            <a:r>
              <a:rPr lang="en-US" b="1" dirty="0" err="1" smtClean="0">
                <a:latin typeface="Courier"/>
                <a:cs typeface="Courier"/>
              </a:rPr>
              <a:t>for(i</a:t>
            </a:r>
            <a:r>
              <a:rPr lang="en-US" b="1" dirty="0" smtClean="0">
                <a:latin typeface="Courier"/>
                <a:cs typeface="Courier"/>
              </a:rPr>
              <a:t>=1000; 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&gt;0; 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=i-1)</a:t>
            </a:r>
          </a:p>
          <a:p>
            <a:pPr>
              <a:buFont typeface="Arial" charset="0"/>
              <a:buNone/>
            </a:pPr>
            <a:r>
              <a:rPr lang="en-US" b="1" dirty="0" smtClean="0">
                <a:latin typeface="Courier"/>
                <a:cs typeface="Courier"/>
              </a:rPr>
              <a:t>     x[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] = x[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] + s;</a:t>
            </a:r>
          </a:p>
          <a:p>
            <a:r>
              <a:rPr lang="en-US" dirty="0" smtClean="0"/>
              <a:t>How can reveal more data-level parallelism than available in a single iteration of a loop?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en-US" i="1" dirty="0" smtClean="0">
                <a:solidFill>
                  <a:srgbClr val="0000FF"/>
                </a:solidFill>
              </a:rPr>
              <a:t>Unroll loop </a:t>
            </a:r>
            <a:r>
              <a:rPr lang="en-US" dirty="0" smtClean="0"/>
              <a:t>and adjust iteration rate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Looping in MIPS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000" dirty="0"/>
              <a:t>Assumptions: </a:t>
            </a: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$t1 </a:t>
            </a:r>
            <a:r>
              <a:rPr lang="en-US" sz="2000" dirty="0"/>
              <a:t>is initially the address of the element in the array with the highest address</a:t>
            </a: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$f0 </a:t>
            </a:r>
            <a:r>
              <a:rPr lang="en-US" sz="2000" dirty="0"/>
              <a:t>contains the scalar value </a:t>
            </a:r>
            <a:r>
              <a:rPr lang="en-US" sz="2000" dirty="0" err="1"/>
              <a:t>s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/>
              <a:t>8</a:t>
            </a:r>
            <a:r>
              <a:rPr lang="en-US" sz="2000" dirty="0" smtClean="0"/>
              <a:t>($t2) </a:t>
            </a:r>
            <a:r>
              <a:rPr lang="en-US" sz="2000" dirty="0"/>
              <a:t>is the address of the last element to operate </a:t>
            </a:r>
            <a:r>
              <a:rPr lang="en-US" sz="2000" dirty="0" smtClean="0"/>
              <a:t>on</a:t>
            </a:r>
          </a:p>
          <a:p>
            <a:pPr>
              <a:buFont typeface="Arial" charset="0"/>
              <a:buNone/>
            </a:pPr>
            <a:r>
              <a:rPr lang="en-US" sz="2000" dirty="0"/>
              <a:t>CODE:</a:t>
            </a:r>
          </a:p>
          <a:p>
            <a:pPr>
              <a:buFont typeface="Arial" charset="0"/>
              <a:buNone/>
            </a:pPr>
            <a:r>
              <a:rPr lang="en-US" sz="2000" dirty="0"/>
              <a:t>Loop</a:t>
            </a:r>
            <a:r>
              <a:rPr lang="en-US" sz="2000" dirty="0" smtClean="0"/>
              <a:t>: 1</a:t>
            </a:r>
            <a:r>
              <a:rPr lang="en-US" sz="2000" dirty="0"/>
              <a:t>.</a:t>
            </a:r>
            <a:r>
              <a:rPr lang="en-US" sz="2000" dirty="0" smtClean="0"/>
              <a:t> </a:t>
            </a:r>
            <a:r>
              <a:rPr lang="en-US" sz="2000" dirty="0" err="1" smtClean="0"/>
              <a:t>l.d</a:t>
            </a:r>
            <a:r>
              <a:rPr lang="en-US" sz="2000" dirty="0" smtClean="0"/>
              <a:t>		$f2,0($t1</a:t>
            </a:r>
            <a:r>
              <a:rPr lang="en-US" sz="2000" dirty="0"/>
              <a:t>)	</a:t>
            </a:r>
            <a:r>
              <a:rPr lang="en-US" sz="2000" dirty="0" smtClean="0"/>
              <a:t>	; $f2=</a:t>
            </a:r>
            <a:r>
              <a:rPr lang="en-US" sz="2000" dirty="0"/>
              <a:t>array element</a:t>
            </a:r>
          </a:p>
          <a:p>
            <a:pPr>
              <a:buFont typeface="Arial" charset="0"/>
              <a:buNone/>
            </a:pPr>
            <a:r>
              <a:rPr lang="en-US" sz="2000" dirty="0"/>
              <a:t>		</a:t>
            </a:r>
            <a:r>
              <a:rPr lang="en-US" sz="2000" dirty="0" smtClean="0"/>
              <a:t>   2</a:t>
            </a:r>
            <a:r>
              <a:rPr lang="en-US" sz="2000" dirty="0"/>
              <a:t>.</a:t>
            </a:r>
            <a:r>
              <a:rPr lang="en-US" sz="2000" dirty="0" smtClean="0"/>
              <a:t> </a:t>
            </a:r>
            <a:r>
              <a:rPr lang="en-US" sz="2000" dirty="0" err="1" smtClean="0"/>
              <a:t>add.d</a:t>
            </a:r>
            <a:r>
              <a:rPr lang="en-US" sz="2000" dirty="0" smtClean="0"/>
              <a:t>	$f10,$f2,$f0		; </a:t>
            </a:r>
            <a:r>
              <a:rPr lang="en-US" sz="2000" dirty="0"/>
              <a:t>add s to</a:t>
            </a:r>
            <a:r>
              <a:rPr lang="en-US" sz="2000" dirty="0" smtClean="0"/>
              <a:t> $f2</a:t>
            </a:r>
          </a:p>
          <a:p>
            <a:pPr>
              <a:buFont typeface="Arial" charset="0"/>
              <a:buNone/>
            </a:pPr>
            <a:r>
              <a:rPr lang="en-US" sz="2000" dirty="0"/>
              <a:t>		</a:t>
            </a:r>
            <a:r>
              <a:rPr lang="en-US" sz="2000" dirty="0" smtClean="0"/>
              <a:t>   3</a:t>
            </a:r>
            <a:r>
              <a:rPr lang="en-US" sz="2000" dirty="0"/>
              <a:t>.</a:t>
            </a:r>
            <a:r>
              <a:rPr lang="en-US" sz="2000" dirty="0" smtClean="0"/>
              <a:t> </a:t>
            </a:r>
            <a:r>
              <a:rPr lang="en-US" sz="2000" dirty="0" err="1" smtClean="0"/>
              <a:t>s.d</a:t>
            </a:r>
            <a:r>
              <a:rPr lang="en-US" sz="2000" dirty="0" smtClean="0"/>
              <a:t>		$f10,0($t1</a:t>
            </a:r>
            <a:r>
              <a:rPr lang="en-US" sz="2000" dirty="0"/>
              <a:t>)</a:t>
            </a:r>
            <a:r>
              <a:rPr lang="en-US" sz="2000" dirty="0" smtClean="0"/>
              <a:t>		; </a:t>
            </a:r>
            <a:r>
              <a:rPr lang="en-US" sz="2000" dirty="0"/>
              <a:t>store result</a:t>
            </a:r>
          </a:p>
          <a:p>
            <a:pPr>
              <a:buFont typeface="Arial" charset="0"/>
              <a:buNone/>
            </a:pPr>
            <a:r>
              <a:rPr lang="en-US" sz="2000" dirty="0"/>
              <a:t>		</a:t>
            </a:r>
            <a:r>
              <a:rPr lang="en-US" sz="2000" dirty="0" smtClean="0"/>
              <a:t>   4</a:t>
            </a:r>
            <a:r>
              <a:rPr lang="en-US" sz="2000" dirty="0"/>
              <a:t>.</a:t>
            </a:r>
            <a:r>
              <a:rPr lang="en-US" sz="2000" dirty="0" smtClean="0"/>
              <a:t> </a:t>
            </a:r>
            <a:r>
              <a:rPr lang="en-US" sz="2000" dirty="0" err="1" smtClean="0"/>
              <a:t>addiu</a:t>
            </a:r>
            <a:r>
              <a:rPr lang="en-US" sz="2000" dirty="0" smtClean="0"/>
              <a:t>	$t1,$t1</a:t>
            </a:r>
            <a:r>
              <a:rPr lang="en-US" sz="2000" dirty="0"/>
              <a:t>,#-8	</a:t>
            </a:r>
            <a:r>
              <a:rPr lang="en-US" sz="2000" dirty="0" smtClean="0"/>
              <a:t>	; </a:t>
            </a:r>
            <a:r>
              <a:rPr lang="en-US" sz="2000" dirty="0"/>
              <a:t>decrement pointer 8 byte </a:t>
            </a:r>
          </a:p>
          <a:p>
            <a:pPr>
              <a:buFont typeface="Arial" charset="0"/>
              <a:buNone/>
            </a:pPr>
            <a:r>
              <a:rPr lang="en-US" sz="2000" dirty="0"/>
              <a:t>		</a:t>
            </a:r>
            <a:r>
              <a:rPr lang="en-US" sz="2000" dirty="0" smtClean="0"/>
              <a:t>   5</a:t>
            </a:r>
            <a:r>
              <a:rPr lang="en-US" sz="2000" dirty="0"/>
              <a:t>.</a:t>
            </a:r>
            <a:r>
              <a:rPr lang="en-US" sz="2000" dirty="0" smtClean="0"/>
              <a:t> </a:t>
            </a:r>
            <a:r>
              <a:rPr lang="en-US" sz="2000" dirty="0" err="1" smtClean="0"/>
              <a:t>bne</a:t>
            </a:r>
            <a:r>
              <a:rPr lang="en-US" sz="2000" dirty="0" smtClean="0"/>
              <a:t>		$t1,$t2</a:t>
            </a:r>
            <a:r>
              <a:rPr lang="en-US" sz="2000" dirty="0"/>
              <a:t>,Loop	</a:t>
            </a:r>
            <a:r>
              <a:rPr lang="en-US" sz="2000" dirty="0" smtClean="0"/>
              <a:t>	;</a:t>
            </a:r>
            <a:r>
              <a:rPr lang="en-US" sz="2000" dirty="0"/>
              <a:t>repeat loop if</a:t>
            </a:r>
            <a:r>
              <a:rPr lang="en-US" sz="2000" dirty="0" smtClean="0"/>
              <a:t> $t1 </a:t>
            </a:r>
            <a:r>
              <a:rPr lang="en-US" sz="2000" dirty="0"/>
              <a:t>!=</a:t>
            </a:r>
            <a:r>
              <a:rPr lang="en-US" sz="2000" dirty="0" smtClean="0"/>
              <a:t> $t2</a:t>
            </a: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Loop Unrolled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986867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dirty="0" smtClean="0"/>
              <a:t>Loop:</a:t>
            </a:r>
            <a:r>
              <a:rPr lang="en-US" sz="1600" b="1" dirty="0" smtClean="0"/>
              <a:t> 	</a:t>
            </a:r>
            <a:r>
              <a:rPr lang="en-US" sz="1600" b="1" dirty="0" err="1" smtClean="0">
                <a:solidFill>
                  <a:srgbClr val="17375E"/>
                </a:solidFill>
              </a:rPr>
              <a:t>l.d</a:t>
            </a:r>
            <a:r>
              <a:rPr lang="en-US" sz="1600" b="1" dirty="0" smtClean="0">
                <a:solidFill>
                  <a:srgbClr val="17375E"/>
                </a:solidFill>
              </a:rPr>
              <a:t>	$f2,0($t1</a:t>
            </a:r>
            <a:r>
              <a:rPr lang="en-US" sz="1600" b="1" dirty="0">
                <a:solidFill>
                  <a:srgbClr val="17375E"/>
                </a:solidFill>
              </a:rPr>
              <a:t>)           </a:t>
            </a:r>
            <a:r>
              <a:rPr lang="en-US" sz="1600" b="1" dirty="0" smtClean="0">
                <a:solidFill>
                  <a:srgbClr val="17375E"/>
                </a:solidFill>
              </a:rPr>
              <a:t> </a:t>
            </a: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>
                <a:solidFill>
                  <a:srgbClr val="17375E"/>
                </a:solidFill>
              </a:rPr>
              <a:t>	</a:t>
            </a:r>
            <a:r>
              <a:rPr lang="en-US" sz="1600" b="1" dirty="0" smtClean="0">
                <a:solidFill>
                  <a:srgbClr val="17375E"/>
                </a:solidFill>
              </a:rPr>
              <a:t>	</a:t>
            </a:r>
            <a:r>
              <a:rPr lang="en-US" sz="1600" b="1" dirty="0" err="1" smtClean="0">
                <a:solidFill>
                  <a:srgbClr val="17375E"/>
                </a:solidFill>
              </a:rPr>
              <a:t>add.d</a:t>
            </a:r>
            <a:r>
              <a:rPr lang="en-US" sz="1600" b="1" dirty="0" smtClean="0">
                <a:solidFill>
                  <a:srgbClr val="17375E"/>
                </a:solidFill>
              </a:rPr>
              <a:t>	$f10,$f2,$f0           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>
                <a:solidFill>
                  <a:srgbClr val="17375E"/>
                </a:solidFill>
              </a:rPr>
              <a:t>	</a:t>
            </a:r>
            <a:r>
              <a:rPr lang="en-US" sz="1600" b="1" dirty="0" smtClean="0">
                <a:solidFill>
                  <a:srgbClr val="17375E"/>
                </a:solidFill>
              </a:rPr>
              <a:t>	</a:t>
            </a:r>
            <a:r>
              <a:rPr lang="en-US" sz="1600" b="1" dirty="0" err="1" smtClean="0">
                <a:solidFill>
                  <a:srgbClr val="17375E"/>
                </a:solidFill>
              </a:rPr>
              <a:t>s.d</a:t>
            </a:r>
            <a:r>
              <a:rPr lang="en-US" sz="1600" b="1" dirty="0" smtClean="0">
                <a:solidFill>
                  <a:srgbClr val="17375E"/>
                </a:solidFill>
              </a:rPr>
              <a:t>	$f10,0($t1</a:t>
            </a:r>
            <a:r>
              <a:rPr lang="en-US" sz="1600" b="1" dirty="0">
                <a:solidFill>
                  <a:srgbClr val="17375E"/>
                </a:solidFill>
              </a:rPr>
              <a:t>)</a:t>
            </a: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/>
              <a:t>	</a:t>
            </a:r>
            <a:r>
              <a:rPr lang="en-US" sz="1600" b="1" dirty="0" smtClean="0"/>
              <a:t>	</a:t>
            </a:r>
            <a:r>
              <a:rPr lang="en-US" sz="1600" b="1" dirty="0" err="1" smtClean="0">
                <a:solidFill>
                  <a:srgbClr val="632523"/>
                </a:solidFill>
              </a:rPr>
              <a:t>l.d</a:t>
            </a:r>
            <a:r>
              <a:rPr lang="en-US" sz="1600" b="1" dirty="0" smtClean="0">
                <a:solidFill>
                  <a:srgbClr val="632523"/>
                </a:solidFill>
              </a:rPr>
              <a:t>	$f4,</a:t>
            </a:r>
            <a:r>
              <a:rPr lang="en-US" sz="1600" b="1" dirty="0">
                <a:solidFill>
                  <a:srgbClr val="632523"/>
                </a:solidFill>
              </a:rPr>
              <a:t>-8</a:t>
            </a:r>
            <a:r>
              <a:rPr lang="en-US" sz="1600" b="1" dirty="0" smtClean="0">
                <a:solidFill>
                  <a:srgbClr val="632523"/>
                </a:solidFill>
              </a:rPr>
              <a:t>($t1</a:t>
            </a:r>
            <a:r>
              <a:rPr lang="en-US" sz="1600" b="1" dirty="0">
                <a:solidFill>
                  <a:srgbClr val="632523"/>
                </a:solidFill>
              </a:rPr>
              <a:t>)          </a:t>
            </a:r>
            <a:r>
              <a:rPr lang="en-US" sz="1600" b="1" dirty="0" smtClean="0">
                <a:solidFill>
                  <a:srgbClr val="632523"/>
                </a:solidFill>
              </a:rPr>
              <a:t> </a:t>
            </a: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>
                <a:solidFill>
                  <a:srgbClr val="632523"/>
                </a:solidFill>
              </a:rPr>
              <a:t>	</a:t>
            </a:r>
            <a:r>
              <a:rPr lang="en-US" sz="1600" b="1" dirty="0" smtClean="0">
                <a:solidFill>
                  <a:srgbClr val="632523"/>
                </a:solidFill>
              </a:rPr>
              <a:t>	</a:t>
            </a:r>
            <a:r>
              <a:rPr lang="en-US" sz="1600" b="1" dirty="0" err="1" smtClean="0">
                <a:solidFill>
                  <a:srgbClr val="632523"/>
                </a:solidFill>
              </a:rPr>
              <a:t>add.d</a:t>
            </a:r>
            <a:r>
              <a:rPr lang="en-US" sz="1600" b="1" dirty="0" smtClean="0">
                <a:solidFill>
                  <a:srgbClr val="632523"/>
                </a:solidFill>
              </a:rPr>
              <a:t>	$f12,$f4,$f0           </a:t>
            </a:r>
            <a:r>
              <a:rPr lang="en-US" sz="1600" b="1" dirty="0" smtClean="0">
                <a:solidFill>
                  <a:srgbClr val="17375E"/>
                </a:solidFill>
              </a:rPr>
              <a:t> </a:t>
            </a:r>
            <a:endParaRPr lang="en-US" sz="1600" b="1" dirty="0" smtClean="0">
              <a:solidFill>
                <a:srgbClr val="632523"/>
              </a:solidFill>
            </a:endParaRP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>
                <a:solidFill>
                  <a:srgbClr val="632523"/>
                </a:solidFill>
              </a:rPr>
              <a:t>	</a:t>
            </a:r>
            <a:r>
              <a:rPr lang="en-US" sz="1600" b="1" dirty="0" smtClean="0">
                <a:solidFill>
                  <a:srgbClr val="632523"/>
                </a:solidFill>
              </a:rPr>
              <a:t>	</a:t>
            </a:r>
            <a:r>
              <a:rPr lang="en-US" sz="1600" b="1" dirty="0" err="1" smtClean="0">
                <a:solidFill>
                  <a:srgbClr val="632523"/>
                </a:solidFill>
              </a:rPr>
              <a:t>s.d</a:t>
            </a:r>
            <a:r>
              <a:rPr lang="en-US" sz="1600" b="1" dirty="0" smtClean="0">
                <a:solidFill>
                  <a:srgbClr val="632523"/>
                </a:solidFill>
              </a:rPr>
              <a:t>	$f12,</a:t>
            </a:r>
            <a:r>
              <a:rPr lang="en-US" sz="1600" b="1" dirty="0">
                <a:solidFill>
                  <a:srgbClr val="632523"/>
                </a:solidFill>
              </a:rPr>
              <a:t>-8</a:t>
            </a:r>
            <a:r>
              <a:rPr lang="en-US" sz="1600" b="1" dirty="0" smtClean="0">
                <a:solidFill>
                  <a:srgbClr val="632523"/>
                </a:solidFill>
              </a:rPr>
              <a:t>($t1</a:t>
            </a:r>
            <a:r>
              <a:rPr lang="en-US" sz="1600" b="1" dirty="0">
                <a:solidFill>
                  <a:srgbClr val="632523"/>
                </a:solidFill>
              </a:rPr>
              <a:t>)</a:t>
            </a: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/>
              <a:t>	</a:t>
            </a:r>
            <a:r>
              <a:rPr lang="en-US" sz="1600" b="1" dirty="0" smtClean="0"/>
              <a:t>	</a:t>
            </a:r>
            <a:r>
              <a:rPr lang="en-US" sz="1600" b="1" dirty="0" err="1" smtClean="0">
                <a:solidFill>
                  <a:srgbClr val="215968"/>
                </a:solidFill>
              </a:rPr>
              <a:t>l.d</a:t>
            </a:r>
            <a:r>
              <a:rPr lang="en-US" sz="1600" b="1" dirty="0" smtClean="0">
                <a:solidFill>
                  <a:srgbClr val="215968"/>
                </a:solidFill>
              </a:rPr>
              <a:t>	$f6,</a:t>
            </a:r>
            <a:r>
              <a:rPr lang="en-US" sz="1600" b="1" dirty="0">
                <a:solidFill>
                  <a:srgbClr val="215968"/>
                </a:solidFill>
              </a:rPr>
              <a:t>-16</a:t>
            </a:r>
            <a:r>
              <a:rPr lang="en-US" sz="1600" b="1" dirty="0" smtClean="0">
                <a:solidFill>
                  <a:srgbClr val="215968"/>
                </a:solidFill>
              </a:rPr>
              <a:t>($t1</a:t>
            </a:r>
            <a:r>
              <a:rPr lang="en-US" sz="1600" b="1" dirty="0">
                <a:solidFill>
                  <a:srgbClr val="215968"/>
                </a:solidFill>
              </a:rPr>
              <a:t>)</a:t>
            </a:r>
            <a:r>
              <a:rPr lang="en-US" sz="1600" b="1" dirty="0">
                <a:solidFill>
                  <a:srgbClr val="17375E"/>
                </a:solidFill>
              </a:rPr>
              <a:t>      </a:t>
            </a:r>
            <a:r>
              <a:rPr lang="en-US" sz="1600" b="1" dirty="0" smtClean="0">
                <a:solidFill>
                  <a:srgbClr val="17375E"/>
                </a:solidFill>
              </a:rPr>
              <a:t> </a:t>
            </a:r>
            <a:endParaRPr lang="en-US" sz="1600" b="1" dirty="0" smtClean="0">
              <a:solidFill>
                <a:srgbClr val="215968"/>
              </a:solidFill>
            </a:endParaRP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>
                <a:solidFill>
                  <a:srgbClr val="215968"/>
                </a:solidFill>
              </a:rPr>
              <a:t>	</a:t>
            </a:r>
            <a:r>
              <a:rPr lang="en-US" sz="1600" b="1" dirty="0" smtClean="0">
                <a:solidFill>
                  <a:srgbClr val="215968"/>
                </a:solidFill>
              </a:rPr>
              <a:t>	</a:t>
            </a:r>
            <a:r>
              <a:rPr lang="en-US" sz="1600" b="1" dirty="0" err="1" smtClean="0">
                <a:solidFill>
                  <a:srgbClr val="215968"/>
                </a:solidFill>
              </a:rPr>
              <a:t>add.d</a:t>
            </a:r>
            <a:r>
              <a:rPr lang="en-US" sz="1600" b="1" dirty="0" smtClean="0">
                <a:solidFill>
                  <a:srgbClr val="215968"/>
                </a:solidFill>
              </a:rPr>
              <a:t>	$f14,$f6,$f0</a:t>
            </a:r>
            <a:r>
              <a:rPr lang="en-US" sz="1600" b="1" dirty="0" smtClean="0">
                <a:solidFill>
                  <a:srgbClr val="C00000"/>
                </a:solidFill>
              </a:rPr>
              <a:t>        </a:t>
            </a:r>
            <a:endParaRPr lang="en-US" sz="1600" b="1" dirty="0" smtClean="0">
              <a:solidFill>
                <a:srgbClr val="215968"/>
              </a:solidFill>
            </a:endParaRP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>
                <a:solidFill>
                  <a:srgbClr val="215968"/>
                </a:solidFill>
              </a:rPr>
              <a:t>	</a:t>
            </a:r>
            <a:r>
              <a:rPr lang="en-US" sz="1600" b="1" dirty="0" smtClean="0">
                <a:solidFill>
                  <a:srgbClr val="215968"/>
                </a:solidFill>
              </a:rPr>
              <a:t>	</a:t>
            </a:r>
            <a:r>
              <a:rPr lang="en-US" sz="1600" b="1" dirty="0" err="1" smtClean="0">
                <a:solidFill>
                  <a:srgbClr val="215968"/>
                </a:solidFill>
              </a:rPr>
              <a:t>s.d</a:t>
            </a:r>
            <a:r>
              <a:rPr lang="en-US" sz="1600" b="1" dirty="0" smtClean="0">
                <a:solidFill>
                  <a:srgbClr val="215968"/>
                </a:solidFill>
              </a:rPr>
              <a:t>	$f14,</a:t>
            </a:r>
            <a:r>
              <a:rPr lang="en-US" sz="1600" b="1" dirty="0">
                <a:solidFill>
                  <a:srgbClr val="215968"/>
                </a:solidFill>
              </a:rPr>
              <a:t>-16</a:t>
            </a:r>
            <a:r>
              <a:rPr lang="en-US" sz="1600" b="1" dirty="0" smtClean="0">
                <a:solidFill>
                  <a:srgbClr val="215968"/>
                </a:solidFill>
              </a:rPr>
              <a:t>($t1</a:t>
            </a:r>
            <a:r>
              <a:rPr lang="en-US" sz="1600" b="1" dirty="0">
                <a:solidFill>
                  <a:srgbClr val="215968"/>
                </a:solidFill>
              </a:rPr>
              <a:t>)</a:t>
            </a: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/>
              <a:t>	</a:t>
            </a:r>
            <a:r>
              <a:rPr lang="en-US" sz="1600" b="1" dirty="0" smtClean="0"/>
              <a:t>	</a:t>
            </a:r>
            <a:r>
              <a:rPr lang="en-US" sz="1600" b="1" dirty="0" err="1" smtClean="0">
                <a:solidFill>
                  <a:srgbClr val="00B050"/>
                </a:solidFill>
              </a:rPr>
              <a:t>l.d</a:t>
            </a:r>
            <a:r>
              <a:rPr lang="en-US" sz="1600" b="1" dirty="0" smtClean="0">
                <a:solidFill>
                  <a:srgbClr val="00B050"/>
                </a:solidFill>
              </a:rPr>
              <a:t>	$f8,</a:t>
            </a:r>
            <a:r>
              <a:rPr lang="en-US" sz="1600" b="1" dirty="0">
                <a:solidFill>
                  <a:srgbClr val="00B050"/>
                </a:solidFill>
              </a:rPr>
              <a:t>-24</a:t>
            </a:r>
            <a:r>
              <a:rPr lang="en-US" sz="1600" b="1" dirty="0" smtClean="0">
                <a:solidFill>
                  <a:srgbClr val="00B050"/>
                </a:solidFill>
              </a:rPr>
              <a:t>($t1</a:t>
            </a:r>
            <a:r>
              <a:rPr lang="en-US" sz="1600" b="1" dirty="0">
                <a:solidFill>
                  <a:srgbClr val="00B050"/>
                </a:solidFill>
              </a:rPr>
              <a:t>)</a:t>
            </a:r>
            <a:r>
              <a:rPr lang="en-US" sz="1600" b="1" dirty="0">
                <a:solidFill>
                  <a:srgbClr val="17375E"/>
                </a:solidFill>
              </a:rPr>
              <a:t>      </a:t>
            </a:r>
            <a:r>
              <a:rPr lang="en-US" sz="1600" b="1" dirty="0" smtClean="0">
                <a:solidFill>
                  <a:srgbClr val="17375E"/>
                </a:solidFill>
              </a:rPr>
              <a:t> </a:t>
            </a:r>
            <a:endParaRPr lang="en-US" sz="1600" b="1" dirty="0" smtClean="0">
              <a:solidFill>
                <a:srgbClr val="00B050"/>
              </a:solidFill>
            </a:endParaRP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>
                <a:solidFill>
                  <a:srgbClr val="00B050"/>
                </a:solidFill>
              </a:rPr>
              <a:t>	</a:t>
            </a:r>
            <a:r>
              <a:rPr lang="en-US" sz="1600" b="1" dirty="0" smtClean="0">
                <a:solidFill>
                  <a:srgbClr val="00B050"/>
                </a:solidFill>
              </a:rPr>
              <a:t>	</a:t>
            </a:r>
            <a:r>
              <a:rPr lang="en-US" sz="1600" b="1" dirty="0" err="1" smtClean="0">
                <a:solidFill>
                  <a:srgbClr val="00B050"/>
                </a:solidFill>
              </a:rPr>
              <a:t>add.d</a:t>
            </a:r>
            <a:r>
              <a:rPr lang="en-US" sz="1600" b="1" dirty="0" smtClean="0">
                <a:solidFill>
                  <a:srgbClr val="00B050"/>
                </a:solidFill>
              </a:rPr>
              <a:t>	$f16,$f8,$f0        </a:t>
            </a: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>
                <a:solidFill>
                  <a:srgbClr val="00B050"/>
                </a:solidFill>
              </a:rPr>
              <a:t>	</a:t>
            </a:r>
            <a:r>
              <a:rPr lang="en-US" sz="1600" b="1" dirty="0" smtClean="0">
                <a:solidFill>
                  <a:srgbClr val="00B050"/>
                </a:solidFill>
              </a:rPr>
              <a:t>	</a:t>
            </a:r>
            <a:r>
              <a:rPr lang="en-US" sz="1600" b="1" dirty="0" err="1" smtClean="0">
                <a:solidFill>
                  <a:srgbClr val="00B050"/>
                </a:solidFill>
              </a:rPr>
              <a:t>s.d</a:t>
            </a:r>
            <a:r>
              <a:rPr lang="en-US" sz="1600" b="1" dirty="0" smtClean="0">
                <a:solidFill>
                  <a:srgbClr val="00B050"/>
                </a:solidFill>
              </a:rPr>
              <a:t>	$f16</a:t>
            </a:r>
            <a:r>
              <a:rPr lang="en-US" sz="1600" b="1" dirty="0">
                <a:solidFill>
                  <a:srgbClr val="00B050"/>
                </a:solidFill>
              </a:rPr>
              <a:t>,-24</a:t>
            </a:r>
            <a:r>
              <a:rPr lang="en-US" sz="1600" b="1" dirty="0" smtClean="0">
                <a:solidFill>
                  <a:srgbClr val="00B050"/>
                </a:solidFill>
              </a:rPr>
              <a:t>($t1</a:t>
            </a:r>
            <a:r>
              <a:rPr lang="en-US" sz="1600" b="1" dirty="0">
                <a:solidFill>
                  <a:srgbClr val="00B050"/>
                </a:solidFill>
              </a:rPr>
              <a:t>)</a:t>
            </a: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>
                <a:solidFill>
                  <a:srgbClr val="00B050"/>
                </a:solidFill>
              </a:rPr>
              <a:t>	</a:t>
            </a:r>
            <a:r>
              <a:rPr lang="en-US" sz="1600" b="1" dirty="0" smtClean="0">
                <a:solidFill>
                  <a:srgbClr val="00B050"/>
                </a:solidFill>
              </a:rPr>
              <a:t>	</a:t>
            </a:r>
            <a:r>
              <a:rPr lang="en-US" sz="1600" b="1" dirty="0" err="1" smtClean="0"/>
              <a:t>addiu</a:t>
            </a:r>
            <a:r>
              <a:rPr lang="en-US" sz="1600" b="1" dirty="0" smtClean="0"/>
              <a:t> </a:t>
            </a:r>
            <a:r>
              <a:rPr lang="en-US" sz="1600" b="1" dirty="0" smtClean="0"/>
              <a:t>	$t1,$t1</a:t>
            </a:r>
            <a:r>
              <a:rPr lang="en-US" sz="1600" b="1" dirty="0"/>
              <a:t>,#-32</a:t>
            </a: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>
                <a:solidFill>
                  <a:srgbClr val="00B050"/>
                </a:solidFill>
              </a:rPr>
              <a:t>	</a:t>
            </a:r>
            <a:r>
              <a:rPr lang="en-US" sz="1600" b="1" dirty="0" smtClean="0">
                <a:solidFill>
                  <a:srgbClr val="00B050"/>
                </a:solidFill>
              </a:rPr>
              <a:t>	</a:t>
            </a:r>
            <a:r>
              <a:rPr lang="en-US" sz="1600" b="1" dirty="0" err="1" smtClean="0"/>
              <a:t>bne</a:t>
            </a:r>
            <a:r>
              <a:rPr lang="en-US" sz="1600" b="1" dirty="0" smtClean="0"/>
              <a:t>	$t1,$t2</a:t>
            </a:r>
            <a:r>
              <a:rPr lang="en-US" sz="1600" b="1" dirty="0"/>
              <a:t>,Loop</a:t>
            </a:r>
            <a:endParaRPr lang="en-US" sz="1600" b="1" dirty="0">
              <a:solidFill>
                <a:srgbClr val="00B050"/>
              </a:solidFill>
            </a:endParaRP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1828800"/>
            <a:ext cx="44196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NOTE:</a:t>
            </a:r>
            <a:endParaRPr lang="en-US" dirty="0" smtClean="0"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>
                <a:latin typeface="+mn-lt"/>
                <a:ea typeface="+mn-ea"/>
                <a:cs typeface="+mn-cs"/>
              </a:rPr>
              <a:t>Only </a:t>
            </a:r>
            <a:r>
              <a:rPr lang="en-US" dirty="0">
                <a:latin typeface="+mn-lt"/>
                <a:ea typeface="+mn-ea"/>
                <a:cs typeface="+mn-cs"/>
              </a:rPr>
              <a:t>1 Loop Overhead every 4 iterations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This unrolling works if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                               </a:t>
            </a:r>
            <a:r>
              <a:rPr lang="en-US" dirty="0" err="1">
                <a:latin typeface="+mn-lt"/>
                <a:ea typeface="+mn-ea"/>
                <a:cs typeface="+mn-cs"/>
              </a:rPr>
              <a:t>loop_limit(mod</a:t>
            </a:r>
            <a:r>
              <a:rPr lang="en-US" dirty="0">
                <a:latin typeface="+mn-lt"/>
                <a:ea typeface="+mn-ea"/>
                <a:cs typeface="+mn-cs"/>
              </a:rPr>
              <a:t> 4) = </a:t>
            </a:r>
            <a:r>
              <a:rPr lang="en-US" dirty="0" smtClean="0">
                <a:latin typeface="+mn-lt"/>
                <a:ea typeface="+mn-ea"/>
                <a:cs typeface="+mn-cs"/>
              </a:rPr>
              <a:t>0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3.   Using different registers for each iteration eliminates data hazards in pipeline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Loop Unrolled Scheduled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dirty="0" err="1" smtClean="0"/>
              <a:t>Loop:</a:t>
            </a:r>
            <a:r>
              <a:rPr lang="en-US" sz="2000" b="1" dirty="0" err="1" smtClean="0">
                <a:solidFill>
                  <a:srgbClr val="17375E"/>
                </a:solidFill>
              </a:rPr>
              <a:t>l.d</a:t>
            </a:r>
            <a:r>
              <a:rPr lang="en-US" sz="2000" b="1" dirty="0" smtClean="0">
                <a:solidFill>
                  <a:srgbClr val="17375E"/>
                </a:solidFill>
              </a:rPr>
              <a:t>	$f2,0($t1</a:t>
            </a:r>
            <a:r>
              <a:rPr lang="en-US" sz="2000" b="1" dirty="0">
                <a:solidFill>
                  <a:srgbClr val="17375E"/>
                </a:solidFill>
              </a:rPr>
              <a:t>)            </a:t>
            </a:r>
            <a:endParaRPr lang="en-US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632523"/>
                </a:solidFill>
              </a:rPr>
              <a:t>	</a:t>
            </a:r>
            <a:r>
              <a:rPr lang="en-US" sz="2000" b="1" dirty="0" smtClean="0">
                <a:solidFill>
                  <a:srgbClr val="632523"/>
                </a:solidFill>
              </a:rPr>
              <a:t>	</a:t>
            </a:r>
            <a:r>
              <a:rPr lang="en-US" sz="2000" b="1" dirty="0" err="1" smtClean="0">
                <a:solidFill>
                  <a:srgbClr val="632523"/>
                </a:solidFill>
              </a:rPr>
              <a:t>l.d</a:t>
            </a:r>
            <a:r>
              <a:rPr lang="en-US" sz="2000" b="1" dirty="0" smtClean="0">
                <a:solidFill>
                  <a:srgbClr val="632523"/>
                </a:solidFill>
              </a:rPr>
              <a:t>	$f4,</a:t>
            </a:r>
            <a:r>
              <a:rPr lang="en-US" sz="2000" b="1" dirty="0">
                <a:solidFill>
                  <a:srgbClr val="632523"/>
                </a:solidFill>
              </a:rPr>
              <a:t>-8</a:t>
            </a:r>
            <a:r>
              <a:rPr lang="en-US" sz="2000" b="1" dirty="0" smtClean="0">
                <a:solidFill>
                  <a:srgbClr val="632523"/>
                </a:solidFill>
              </a:rPr>
              <a:t>($t1</a:t>
            </a:r>
            <a:r>
              <a:rPr lang="en-US" sz="2000" b="1" dirty="0">
                <a:solidFill>
                  <a:srgbClr val="632523"/>
                </a:solidFill>
              </a:rPr>
              <a:t>)    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632523"/>
                </a:solidFill>
              </a:rPr>
              <a:t>	</a:t>
            </a:r>
            <a:r>
              <a:rPr lang="en-US" sz="2000" b="1" dirty="0" smtClean="0">
                <a:solidFill>
                  <a:srgbClr val="632523"/>
                </a:solidFill>
              </a:rPr>
              <a:t>	</a:t>
            </a:r>
            <a:r>
              <a:rPr lang="en-US" sz="2000" b="1" dirty="0" err="1" smtClean="0">
                <a:solidFill>
                  <a:srgbClr val="215968"/>
                </a:solidFill>
              </a:rPr>
              <a:t>l.d</a:t>
            </a:r>
            <a:r>
              <a:rPr lang="en-US" sz="2000" b="1" dirty="0" smtClean="0">
                <a:solidFill>
                  <a:srgbClr val="215968"/>
                </a:solidFill>
              </a:rPr>
              <a:t>	$f6,</a:t>
            </a:r>
            <a:r>
              <a:rPr lang="en-US" sz="2000" b="1" dirty="0">
                <a:solidFill>
                  <a:srgbClr val="215968"/>
                </a:solidFill>
              </a:rPr>
              <a:t>-16</a:t>
            </a:r>
            <a:r>
              <a:rPr lang="en-US" sz="2000" b="1" dirty="0" smtClean="0">
                <a:solidFill>
                  <a:srgbClr val="215968"/>
                </a:solidFill>
              </a:rPr>
              <a:t>($t1</a:t>
            </a:r>
            <a:r>
              <a:rPr lang="en-US" sz="2000" b="1" dirty="0">
                <a:solidFill>
                  <a:srgbClr val="215968"/>
                </a:solidFill>
              </a:rPr>
              <a:t>)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00B050"/>
                </a:solidFill>
              </a:rPr>
              <a:t>	</a:t>
            </a:r>
            <a:r>
              <a:rPr lang="en-US" sz="2000" b="1" dirty="0" smtClean="0">
                <a:solidFill>
                  <a:srgbClr val="00B050"/>
                </a:solidFill>
              </a:rPr>
              <a:t>	</a:t>
            </a:r>
            <a:r>
              <a:rPr lang="en-US" sz="2000" b="1" dirty="0" err="1" smtClean="0">
                <a:solidFill>
                  <a:srgbClr val="00B050"/>
                </a:solidFill>
              </a:rPr>
              <a:t>l.d</a:t>
            </a:r>
            <a:r>
              <a:rPr lang="en-US" sz="2000" b="1" dirty="0" smtClean="0">
                <a:solidFill>
                  <a:srgbClr val="00B050"/>
                </a:solidFill>
              </a:rPr>
              <a:t>	$f8,</a:t>
            </a:r>
            <a:r>
              <a:rPr lang="en-US" sz="2000" b="1" dirty="0">
                <a:solidFill>
                  <a:srgbClr val="00B050"/>
                </a:solidFill>
              </a:rPr>
              <a:t>-24</a:t>
            </a:r>
            <a:r>
              <a:rPr lang="en-US" sz="2000" b="1" dirty="0" smtClean="0">
                <a:solidFill>
                  <a:srgbClr val="00B050"/>
                </a:solidFill>
              </a:rPr>
              <a:t>($t1</a:t>
            </a:r>
            <a:r>
              <a:rPr lang="en-US" sz="2000" b="1" dirty="0">
                <a:solidFill>
                  <a:srgbClr val="00B050"/>
                </a:solidFill>
              </a:rPr>
              <a:t>)</a:t>
            </a:r>
            <a:endParaRPr lang="en-US" sz="2000" b="1" dirty="0">
              <a:solidFill>
                <a:srgbClr val="17375E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17375E"/>
                </a:solidFill>
              </a:rPr>
              <a:t>	</a:t>
            </a:r>
            <a:r>
              <a:rPr lang="en-US" sz="2000" b="1" dirty="0" smtClean="0">
                <a:solidFill>
                  <a:srgbClr val="17375E"/>
                </a:solidFill>
              </a:rPr>
              <a:t>	</a:t>
            </a:r>
            <a:r>
              <a:rPr lang="en-US" sz="2000" b="1" dirty="0" err="1" smtClean="0">
                <a:solidFill>
                  <a:srgbClr val="17375E"/>
                </a:solidFill>
              </a:rPr>
              <a:t>add.d</a:t>
            </a:r>
            <a:r>
              <a:rPr lang="en-US" sz="2000" b="1" dirty="0" smtClean="0">
                <a:solidFill>
                  <a:srgbClr val="17375E"/>
                </a:solidFill>
              </a:rPr>
              <a:t>	$f10,$f2,$f0  </a:t>
            </a:r>
            <a:endParaRPr lang="en-US" sz="2000" b="1" dirty="0">
              <a:solidFill>
                <a:srgbClr val="17375E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17375E"/>
                </a:solidFill>
              </a:rPr>
              <a:t>       </a:t>
            </a:r>
            <a:r>
              <a:rPr lang="en-US" sz="2000" b="1" dirty="0" smtClean="0">
                <a:solidFill>
                  <a:srgbClr val="17375E"/>
                </a:solidFill>
              </a:rPr>
              <a:t>  </a:t>
            </a:r>
            <a:r>
              <a:rPr lang="en-US" sz="2000" b="1" dirty="0" err="1" smtClean="0">
                <a:solidFill>
                  <a:srgbClr val="632523"/>
                </a:solidFill>
              </a:rPr>
              <a:t>add.d</a:t>
            </a:r>
            <a:r>
              <a:rPr lang="en-US" sz="2000" b="1" dirty="0" smtClean="0">
                <a:solidFill>
                  <a:srgbClr val="632523"/>
                </a:solidFill>
              </a:rPr>
              <a:t>	$f12,$f4,$f0 </a:t>
            </a:r>
            <a:endParaRPr lang="en-US" sz="2000" b="1" dirty="0">
              <a:solidFill>
                <a:srgbClr val="632523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215968"/>
                </a:solidFill>
              </a:rPr>
              <a:t>	</a:t>
            </a:r>
            <a:r>
              <a:rPr lang="en-US" sz="2000" b="1" dirty="0" smtClean="0">
                <a:solidFill>
                  <a:srgbClr val="215968"/>
                </a:solidFill>
              </a:rPr>
              <a:t>	</a:t>
            </a:r>
            <a:r>
              <a:rPr lang="en-US" sz="2000" b="1" dirty="0" err="1" smtClean="0">
                <a:solidFill>
                  <a:srgbClr val="215968"/>
                </a:solidFill>
              </a:rPr>
              <a:t>add.d</a:t>
            </a:r>
            <a:r>
              <a:rPr lang="en-US" sz="2000" b="1" dirty="0" smtClean="0">
                <a:solidFill>
                  <a:srgbClr val="215968"/>
                </a:solidFill>
              </a:rPr>
              <a:t>	$f14,$f6,$f0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C00000"/>
                </a:solidFill>
              </a:rPr>
              <a:t>	</a:t>
            </a:r>
            <a:r>
              <a:rPr lang="en-US" sz="2000" b="1" dirty="0" smtClean="0">
                <a:solidFill>
                  <a:srgbClr val="C00000"/>
                </a:solidFill>
              </a:rPr>
              <a:t>	</a:t>
            </a:r>
            <a:r>
              <a:rPr lang="en-US" sz="2000" b="1" dirty="0" err="1" smtClean="0">
                <a:solidFill>
                  <a:srgbClr val="00B050"/>
                </a:solidFill>
              </a:rPr>
              <a:t>add.d</a:t>
            </a:r>
            <a:r>
              <a:rPr lang="en-US" sz="2000" b="1" dirty="0" smtClean="0">
                <a:solidFill>
                  <a:srgbClr val="00B050"/>
                </a:solidFill>
              </a:rPr>
              <a:t>	$f16,$f8,$f0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17375E"/>
                </a:solidFill>
              </a:rPr>
              <a:t>	</a:t>
            </a:r>
            <a:r>
              <a:rPr lang="en-US" sz="2000" b="1" dirty="0" smtClean="0">
                <a:solidFill>
                  <a:srgbClr val="17375E"/>
                </a:solidFill>
              </a:rPr>
              <a:t>	</a:t>
            </a:r>
            <a:r>
              <a:rPr lang="en-US" sz="2000" b="1" dirty="0" err="1" smtClean="0">
                <a:solidFill>
                  <a:srgbClr val="17375E"/>
                </a:solidFill>
              </a:rPr>
              <a:t>s.d</a:t>
            </a:r>
            <a:r>
              <a:rPr lang="en-US" sz="2000" b="1" dirty="0" smtClean="0">
                <a:solidFill>
                  <a:srgbClr val="17375E"/>
                </a:solidFill>
              </a:rPr>
              <a:t>	$f10,0($t1)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 smtClean="0">
                <a:solidFill>
                  <a:srgbClr val="17375E"/>
                </a:solidFill>
              </a:rPr>
              <a:t>	</a:t>
            </a:r>
            <a:r>
              <a:rPr lang="en-US" sz="2000" b="1" dirty="0" smtClean="0">
                <a:solidFill>
                  <a:srgbClr val="632523"/>
                </a:solidFill>
              </a:rPr>
              <a:t>	</a:t>
            </a:r>
            <a:r>
              <a:rPr lang="en-US" sz="2000" b="1" dirty="0" err="1" smtClean="0">
                <a:solidFill>
                  <a:srgbClr val="632523"/>
                </a:solidFill>
              </a:rPr>
              <a:t>s.d</a:t>
            </a:r>
            <a:r>
              <a:rPr lang="en-US" sz="2000" b="1" dirty="0" smtClean="0">
                <a:solidFill>
                  <a:srgbClr val="632523"/>
                </a:solidFill>
              </a:rPr>
              <a:t>	$f12,-8($t1)</a:t>
            </a:r>
            <a:endParaRPr lang="en-US" sz="2000" b="1" dirty="0" smtClean="0">
              <a:solidFill>
                <a:srgbClr val="17375E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215968"/>
                </a:solidFill>
              </a:rPr>
              <a:t>	</a:t>
            </a:r>
            <a:r>
              <a:rPr lang="en-US" sz="2000" b="1" dirty="0" smtClean="0">
                <a:solidFill>
                  <a:srgbClr val="215968"/>
                </a:solidFill>
              </a:rPr>
              <a:t>	</a:t>
            </a:r>
            <a:r>
              <a:rPr lang="en-US" sz="2000" b="1" dirty="0" err="1" smtClean="0">
                <a:solidFill>
                  <a:srgbClr val="215968"/>
                </a:solidFill>
              </a:rPr>
              <a:t>s.d</a:t>
            </a:r>
            <a:r>
              <a:rPr lang="en-US" sz="2000" b="1" dirty="0" smtClean="0">
                <a:solidFill>
                  <a:srgbClr val="215968"/>
                </a:solidFill>
              </a:rPr>
              <a:t>	$f14,</a:t>
            </a:r>
            <a:r>
              <a:rPr lang="en-US" sz="2000" b="1" dirty="0">
                <a:solidFill>
                  <a:srgbClr val="215968"/>
                </a:solidFill>
              </a:rPr>
              <a:t>-16</a:t>
            </a:r>
            <a:r>
              <a:rPr lang="en-US" sz="2000" b="1" dirty="0" smtClean="0">
                <a:solidFill>
                  <a:srgbClr val="215968"/>
                </a:solidFill>
              </a:rPr>
              <a:t>($t1)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00B050"/>
                </a:solidFill>
              </a:rPr>
              <a:t>	</a:t>
            </a:r>
            <a:r>
              <a:rPr lang="en-US" sz="2000" b="1" dirty="0" smtClean="0">
                <a:solidFill>
                  <a:srgbClr val="00B050"/>
                </a:solidFill>
              </a:rPr>
              <a:t>	</a:t>
            </a:r>
            <a:r>
              <a:rPr lang="en-US" sz="2000" b="1" dirty="0" err="1" smtClean="0">
                <a:solidFill>
                  <a:srgbClr val="00B050"/>
                </a:solidFill>
              </a:rPr>
              <a:t>s.d</a:t>
            </a:r>
            <a:r>
              <a:rPr lang="en-US" sz="2000" b="1" dirty="0" smtClean="0">
                <a:solidFill>
                  <a:srgbClr val="00B050"/>
                </a:solidFill>
              </a:rPr>
              <a:t>	$f16</a:t>
            </a:r>
            <a:r>
              <a:rPr lang="en-US" sz="2000" b="1" dirty="0">
                <a:solidFill>
                  <a:srgbClr val="00B050"/>
                </a:solidFill>
              </a:rPr>
              <a:t>,-24</a:t>
            </a:r>
            <a:r>
              <a:rPr lang="en-US" sz="2000" b="1" dirty="0" smtClean="0">
                <a:solidFill>
                  <a:srgbClr val="00B050"/>
                </a:solidFill>
              </a:rPr>
              <a:t>($t1)</a:t>
            </a:r>
            <a:endParaRPr lang="en-US" sz="2000" b="1" dirty="0" smtClean="0">
              <a:solidFill>
                <a:srgbClr val="632523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 smtClean="0"/>
              <a:t>	   </a:t>
            </a:r>
            <a:r>
              <a:rPr lang="en-US" sz="2000" b="1" dirty="0" err="1" smtClean="0"/>
              <a:t>addiu</a:t>
            </a:r>
            <a:r>
              <a:rPr lang="en-US" sz="2000" b="1" dirty="0" smtClean="0"/>
              <a:t>   </a:t>
            </a:r>
            <a:r>
              <a:rPr lang="en-US" sz="2000" b="1" dirty="0" smtClean="0"/>
              <a:t>	$t1,$t1,#-32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00B050"/>
                </a:solidFill>
              </a:rPr>
              <a:t>	</a:t>
            </a:r>
            <a:r>
              <a:rPr lang="en-US" sz="2000" b="1" dirty="0" smtClean="0">
                <a:solidFill>
                  <a:srgbClr val="00B050"/>
                </a:solidFill>
              </a:rPr>
              <a:t>	</a:t>
            </a:r>
            <a:r>
              <a:rPr lang="en-US" sz="2000" b="1" dirty="0" err="1" smtClean="0"/>
              <a:t>bne</a:t>
            </a:r>
            <a:r>
              <a:rPr lang="en-US" sz="2000" b="1" dirty="0" smtClean="0"/>
              <a:t>	 $t1,$t2</a:t>
            </a:r>
            <a:r>
              <a:rPr lang="en-US" sz="2000" b="1" dirty="0"/>
              <a:t>,Loop</a:t>
            </a:r>
            <a:endParaRPr lang="en-US" sz="2000" dirty="0"/>
          </a:p>
        </p:txBody>
      </p:sp>
      <p:grpSp>
        <p:nvGrpSpPr>
          <p:cNvPr id="4" name="Group 9"/>
          <p:cNvGrpSpPr/>
          <p:nvPr/>
        </p:nvGrpSpPr>
        <p:grpSpPr>
          <a:xfrm>
            <a:off x="3140528" y="1701800"/>
            <a:ext cx="6003472" cy="1092201"/>
            <a:chOff x="2667000" y="1701800"/>
            <a:chExt cx="6360543" cy="104986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777067" y="1701800"/>
              <a:ext cx="455058" cy="3906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667000" y="2344742"/>
              <a:ext cx="511304" cy="40692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062332" y="2048934"/>
              <a:ext cx="5965211" cy="355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 Loads side-by-side: Could replace with 4-wide SIMD Load</a:t>
              </a:r>
              <a:endParaRPr lang="en-US" dirty="0"/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3136295" y="2963333"/>
            <a:ext cx="6072514" cy="1049867"/>
            <a:chOff x="2667000" y="1701800"/>
            <a:chExt cx="6072514" cy="1049867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777067" y="1701800"/>
              <a:ext cx="584200" cy="3894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667000" y="2387600"/>
              <a:ext cx="668867" cy="3640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158238" y="2048934"/>
              <a:ext cx="5581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 Adds side-by-side: Could replace with 4-wide SIMD Add</a:t>
              </a:r>
              <a:endParaRPr lang="en-US" dirty="0"/>
            </a:p>
          </p:txBody>
        </p:sp>
      </p:grpSp>
      <p:grpSp>
        <p:nvGrpSpPr>
          <p:cNvPr id="7" name="Group 14"/>
          <p:cNvGrpSpPr/>
          <p:nvPr/>
        </p:nvGrpSpPr>
        <p:grpSpPr>
          <a:xfrm>
            <a:off x="3154375" y="4114800"/>
            <a:ext cx="5989625" cy="1049867"/>
            <a:chOff x="2667000" y="1701800"/>
            <a:chExt cx="5989625" cy="1049867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777067" y="1701800"/>
              <a:ext cx="584200" cy="3894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667000" y="2387600"/>
              <a:ext cx="668867" cy="3640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902113" y="2067077"/>
              <a:ext cx="57545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 Stores side-by-side: Could replace with 4-wide SIMD Store</a:t>
              </a:r>
              <a:endParaRPr lang="en-US" dirty="0"/>
            </a:p>
          </p:txBody>
        </p:sp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Unrolling in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Instead of compiler doing loop unrolling, could do it yourself in C</a:t>
            </a:r>
          </a:p>
          <a:p>
            <a:pPr>
              <a:buFont typeface="Arial" charset="0"/>
              <a:buNone/>
            </a:pPr>
            <a:r>
              <a:rPr lang="en-US" dirty="0" smtClean="0"/>
              <a:t>	</a:t>
            </a:r>
            <a:r>
              <a:rPr lang="en-US" b="1" dirty="0" smtClean="0">
                <a:latin typeface="Courier"/>
                <a:cs typeface="Courier"/>
              </a:rPr>
              <a:t>for(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=1000; 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&gt;0; 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=i-1)</a:t>
            </a:r>
          </a:p>
          <a:p>
            <a:pPr>
              <a:buFont typeface="Arial" charset="0"/>
              <a:buNone/>
            </a:pPr>
            <a:r>
              <a:rPr lang="en-US" b="1" dirty="0" smtClean="0">
                <a:latin typeface="Courier"/>
                <a:cs typeface="Courier"/>
              </a:rPr>
              <a:t>  </a:t>
            </a:r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 x[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] = x[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] + s;</a:t>
            </a:r>
          </a:p>
          <a:p>
            <a:r>
              <a:rPr lang="en-US" dirty="0" smtClean="0"/>
              <a:t>Could be rewritten</a:t>
            </a:r>
          </a:p>
          <a:p>
            <a:pPr>
              <a:buFont typeface="Arial" charset="0"/>
              <a:buNone/>
            </a:pPr>
            <a:r>
              <a:rPr lang="en-US" dirty="0" smtClean="0"/>
              <a:t>	</a:t>
            </a:r>
            <a:r>
              <a:rPr lang="en-US" b="1" dirty="0" smtClean="0">
                <a:latin typeface="Courier"/>
                <a:cs typeface="Courier"/>
              </a:rPr>
              <a:t>for(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=1000; 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&gt;0; 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=i-4) {</a:t>
            </a:r>
          </a:p>
          <a:p>
            <a:pPr>
              <a:buFont typeface="Arial" charset="0"/>
              <a:buNone/>
            </a:pPr>
            <a:r>
              <a:rPr lang="en-US" b="1" dirty="0" smtClean="0">
                <a:latin typeface="Courier"/>
                <a:cs typeface="Courier"/>
              </a:rPr>
              <a:t>    </a:t>
            </a:r>
            <a:r>
              <a:rPr lang="en-US" b="1" dirty="0">
                <a:latin typeface="Courier"/>
                <a:cs typeface="Courier"/>
              </a:rPr>
              <a:t>	</a:t>
            </a:r>
            <a:r>
              <a:rPr lang="en-US" b="1" dirty="0" smtClean="0">
                <a:latin typeface="Courier"/>
                <a:cs typeface="Courier"/>
              </a:rPr>
              <a:t>x[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]   = x[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] + s; </a:t>
            </a:r>
          </a:p>
          <a:p>
            <a:pPr>
              <a:buFont typeface="Arial" charset="0"/>
              <a:buNone/>
            </a:pPr>
            <a:r>
              <a:rPr lang="en-US" b="1" dirty="0" smtClean="0">
                <a:latin typeface="Courier"/>
                <a:cs typeface="Courier"/>
              </a:rPr>
              <a:t>			x[i-1] = x[i-1] + </a:t>
            </a:r>
            <a:r>
              <a:rPr lang="en-US" b="1" dirty="0" err="1" smtClean="0">
                <a:latin typeface="Courier"/>
                <a:cs typeface="Courier"/>
              </a:rPr>
              <a:t>s</a:t>
            </a:r>
            <a:r>
              <a:rPr lang="en-US" b="1" dirty="0" smtClean="0">
                <a:latin typeface="Courier"/>
                <a:cs typeface="Courier"/>
              </a:rPr>
              <a:t>;  </a:t>
            </a:r>
          </a:p>
          <a:p>
            <a:pPr>
              <a:buFont typeface="Arial" charset="0"/>
              <a:buNone/>
            </a:pPr>
            <a:r>
              <a:rPr lang="en-US" b="1" dirty="0" smtClean="0">
                <a:latin typeface="Courier"/>
                <a:cs typeface="Courier"/>
              </a:rPr>
              <a:t>			x[i-2] = x[i-2] + </a:t>
            </a:r>
            <a:r>
              <a:rPr lang="en-US" b="1" dirty="0" err="1" smtClean="0">
                <a:latin typeface="Courier"/>
                <a:cs typeface="Courier"/>
              </a:rPr>
              <a:t>s</a:t>
            </a:r>
            <a:r>
              <a:rPr lang="en-US" b="1" dirty="0" smtClean="0">
                <a:latin typeface="Courier"/>
                <a:cs typeface="Courier"/>
              </a:rPr>
              <a:t>; </a:t>
            </a:r>
          </a:p>
          <a:p>
            <a:pPr>
              <a:buFont typeface="Arial" charset="0"/>
              <a:buNone/>
            </a:pPr>
            <a:r>
              <a:rPr lang="en-US" b="1" dirty="0" smtClean="0">
                <a:latin typeface="Courier"/>
                <a:cs typeface="Courier"/>
              </a:rPr>
              <a:t>			x[i-3] = x[i-3] + </a:t>
            </a:r>
            <a:r>
              <a:rPr lang="en-US" b="1" dirty="0" err="1" smtClean="0">
                <a:latin typeface="Courier"/>
                <a:cs typeface="Courier"/>
              </a:rPr>
              <a:t>s</a:t>
            </a:r>
            <a:r>
              <a:rPr lang="en-US" b="1" dirty="0" smtClean="0">
                <a:latin typeface="Courier"/>
                <a:cs typeface="Courier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b="1" dirty="0" smtClean="0">
                <a:latin typeface="Courier"/>
                <a:cs typeface="Courier"/>
              </a:rPr>
              <a:t>			}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19601" y="3107267"/>
            <a:ext cx="4426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is downside of doing it in C?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Parallelism for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basic ways:</a:t>
            </a:r>
          </a:p>
          <a:p>
            <a:pPr lvl="1"/>
            <a:r>
              <a:rPr lang="en-US" dirty="0" smtClean="0"/>
              <a:t>Multiprogramming</a:t>
            </a:r>
            <a:endParaRPr lang="en-US" dirty="0"/>
          </a:p>
          <a:p>
            <a:pPr lvl="2"/>
            <a:r>
              <a:rPr lang="en-US" dirty="0" smtClean="0"/>
              <a:t>run multiple independent programs in parallel</a:t>
            </a:r>
          </a:p>
          <a:p>
            <a:pPr lvl="2"/>
            <a:r>
              <a:rPr lang="en-US" dirty="0" smtClean="0"/>
              <a:t>“Easy”</a:t>
            </a:r>
          </a:p>
          <a:p>
            <a:pPr lvl="1"/>
            <a:r>
              <a:rPr lang="en-US" dirty="0" smtClean="0"/>
              <a:t>Parallel computing</a:t>
            </a:r>
          </a:p>
          <a:p>
            <a:pPr lvl="2"/>
            <a:r>
              <a:rPr lang="en-US" dirty="0" smtClean="0"/>
              <a:t>run one program faster</a:t>
            </a:r>
          </a:p>
          <a:p>
            <a:pPr lvl="2"/>
            <a:r>
              <a:rPr lang="en-US" dirty="0" smtClean="0"/>
              <a:t>“Hard”</a:t>
            </a:r>
            <a:endParaRPr lang="en-US" dirty="0"/>
          </a:p>
          <a:p>
            <a:r>
              <a:rPr lang="en-US" dirty="0" smtClean="0"/>
              <a:t>We’ll focus on parallel computing for next few lectures</a:t>
            </a:r>
            <a:endParaRPr lang="en-US" dirty="0"/>
          </a:p>
          <a:p>
            <a:pPr marL="0" indent="0">
              <a:buNone/>
            </a:pPr>
            <a:endParaRPr lang="en-US" i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0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Generalizing Loop Unrolling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loop of </a:t>
            </a:r>
            <a:r>
              <a:rPr lang="en-US" b="1" dirty="0" err="1"/>
              <a:t>n</a:t>
            </a:r>
            <a:r>
              <a:rPr lang="en-US" b="1" dirty="0"/>
              <a:t> iterations</a:t>
            </a:r>
          </a:p>
          <a:p>
            <a:r>
              <a:rPr lang="en-US" b="1" dirty="0" err="1"/>
              <a:t>k</a:t>
            </a:r>
            <a:r>
              <a:rPr lang="en-US" b="1" dirty="0"/>
              <a:t> copies </a:t>
            </a:r>
            <a:r>
              <a:rPr lang="en-US" dirty="0"/>
              <a:t>of the body of the </a:t>
            </a:r>
            <a:r>
              <a:rPr lang="en-US" dirty="0" smtClean="0"/>
              <a:t>loop</a:t>
            </a:r>
          </a:p>
          <a:p>
            <a:r>
              <a:rPr lang="en-US" b="1" dirty="0" smtClean="0"/>
              <a:t>Assuming (</a:t>
            </a:r>
            <a:r>
              <a:rPr lang="en-US" b="1" dirty="0" err="1" smtClean="0"/>
              <a:t>n</a:t>
            </a:r>
            <a:r>
              <a:rPr lang="en-US" b="1" dirty="0" smtClean="0"/>
              <a:t> mod </a:t>
            </a:r>
            <a:r>
              <a:rPr lang="en-US" b="1" dirty="0" err="1" smtClean="0"/>
              <a:t>k</a:t>
            </a:r>
            <a:r>
              <a:rPr lang="en-US" b="1" dirty="0" smtClean="0"/>
              <a:t>) ≠ 0</a:t>
            </a:r>
          </a:p>
          <a:p>
            <a:pPr>
              <a:buFont typeface="Arial" charset="0"/>
              <a:buNone/>
            </a:pPr>
            <a:r>
              <a:rPr lang="en-US" dirty="0" smtClean="0"/>
              <a:t>	Then </a:t>
            </a:r>
            <a:r>
              <a:rPr lang="en-US" dirty="0"/>
              <a:t>we will run the loop with 1 copy of the body</a:t>
            </a:r>
            <a:r>
              <a:rPr lang="en-US" dirty="0" smtClean="0"/>
              <a:t> </a:t>
            </a:r>
            <a:r>
              <a:rPr lang="en-US" b="1" dirty="0" smtClean="0"/>
              <a:t>(n mod </a:t>
            </a:r>
            <a:r>
              <a:rPr lang="en-US" b="1" dirty="0"/>
              <a:t>k) </a:t>
            </a:r>
            <a:r>
              <a:rPr lang="en-US" dirty="0"/>
              <a:t>times and </a:t>
            </a:r>
            <a:r>
              <a:rPr lang="en-US" dirty="0" smtClean="0"/>
              <a:t>with </a:t>
            </a:r>
            <a:r>
              <a:rPr lang="en-US" dirty="0"/>
              <a:t>k copies of the body </a:t>
            </a:r>
            <a:r>
              <a:rPr lang="en-US" b="1" dirty="0"/>
              <a:t>floor(n/k) </a:t>
            </a:r>
            <a:r>
              <a:rPr lang="en-US" dirty="0" smtClean="0"/>
              <a:t>times</a:t>
            </a:r>
          </a:p>
          <a:p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Add Two Single-Precision</a:t>
            </a:r>
            <a:br>
              <a:rPr lang="en-US" dirty="0" smtClean="0"/>
            </a:br>
            <a:r>
              <a:rPr lang="en-US" dirty="0" smtClean="0"/>
              <a:t>Floating-Point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90257" cy="473286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>
                <a:cs typeface="Courier"/>
              </a:rPr>
              <a:t>Computation to be performed:</a:t>
            </a:r>
          </a:p>
          <a:p>
            <a:pPr>
              <a:buNone/>
            </a:pPr>
            <a:endParaRPr lang="en-US" sz="2400" dirty="0" smtClean="0">
              <a:cs typeface="Courier"/>
            </a:endParaRP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	</a:t>
            </a:r>
            <a:r>
              <a:rPr lang="en-US" sz="1600" dirty="0" err="1" smtClean="0">
                <a:latin typeface="Courier"/>
                <a:cs typeface="Courier"/>
              </a:rPr>
              <a:t>vec_res.x</a:t>
            </a:r>
            <a:r>
              <a:rPr lang="en-US" sz="1600" dirty="0" smtClean="0">
                <a:latin typeface="Courier"/>
                <a:cs typeface="Courier"/>
              </a:rPr>
              <a:t> = v1.x + v2.x;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	</a:t>
            </a:r>
            <a:r>
              <a:rPr lang="en-US" sz="1600" dirty="0" err="1" smtClean="0">
                <a:latin typeface="Courier"/>
                <a:cs typeface="Courier"/>
              </a:rPr>
              <a:t>vec_res.y</a:t>
            </a:r>
            <a:r>
              <a:rPr lang="en-US" sz="1600" dirty="0" smtClean="0">
                <a:latin typeface="Courier"/>
                <a:cs typeface="Courier"/>
              </a:rPr>
              <a:t> = v1.y + v2.y;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	</a:t>
            </a:r>
            <a:r>
              <a:rPr lang="en-US" sz="1600" dirty="0" err="1" smtClean="0">
                <a:latin typeface="Courier"/>
                <a:cs typeface="Courier"/>
              </a:rPr>
              <a:t>vec_res.z</a:t>
            </a:r>
            <a:r>
              <a:rPr lang="en-US" sz="1600" dirty="0" smtClean="0">
                <a:latin typeface="Courier"/>
                <a:cs typeface="Courier"/>
              </a:rPr>
              <a:t> = v1.z + v2.z;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	</a:t>
            </a:r>
            <a:r>
              <a:rPr lang="en-US" sz="1600" dirty="0" err="1" smtClean="0">
                <a:latin typeface="Courier"/>
                <a:cs typeface="Courier"/>
              </a:rPr>
              <a:t>vec_res.w</a:t>
            </a:r>
            <a:r>
              <a:rPr lang="en-US" sz="1600" dirty="0" smtClean="0">
                <a:latin typeface="Courier"/>
                <a:cs typeface="Courier"/>
              </a:rPr>
              <a:t> = v1.w + v2.w;</a:t>
            </a:r>
          </a:p>
          <a:p>
            <a:pPr>
              <a:buNone/>
            </a:pPr>
            <a:endParaRPr lang="en-US" sz="16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2400" dirty="0" smtClean="0">
                <a:cs typeface="Courier"/>
              </a:rPr>
              <a:t>SSE Instruction Sequence:</a:t>
            </a:r>
          </a:p>
          <a:p>
            <a:pPr>
              <a:buNone/>
            </a:pPr>
            <a:r>
              <a:rPr lang="en-US" sz="2400" dirty="0" smtClean="0"/>
              <a:t>(Note: Destination on the right in x86 assembly)</a:t>
            </a:r>
            <a:endParaRPr lang="en-US" sz="2400" dirty="0" smtClean="0">
              <a:cs typeface="Courier"/>
            </a:endParaRPr>
          </a:p>
          <a:p>
            <a:pPr>
              <a:buNone/>
            </a:pPr>
            <a:r>
              <a:rPr lang="en-US" sz="1600" dirty="0" err="1" smtClean="0">
                <a:latin typeface="Courier"/>
                <a:cs typeface="Courier"/>
              </a:rPr>
              <a:t>movaps</a:t>
            </a:r>
            <a:r>
              <a:rPr lang="en-US" sz="1600" dirty="0" smtClean="0">
                <a:latin typeface="Courier"/>
                <a:cs typeface="Courier"/>
              </a:rPr>
              <a:t> address-of-v1, %xmm0 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				// v1.w | v1.z | v1.y | v1.x -&gt; xmm0</a:t>
            </a:r>
          </a:p>
          <a:p>
            <a:pPr>
              <a:buNone/>
            </a:pPr>
            <a:r>
              <a:rPr lang="en-US" sz="1600" dirty="0" err="1" smtClean="0">
                <a:latin typeface="Courier"/>
                <a:cs typeface="Courier"/>
              </a:rPr>
              <a:t>addps</a:t>
            </a:r>
            <a:r>
              <a:rPr lang="en-US" sz="1600" dirty="0" smtClean="0">
                <a:latin typeface="Courier"/>
                <a:cs typeface="Courier"/>
              </a:rPr>
              <a:t> address-of-v2, %xmm0  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				// v1.w+v2.w | v1.z+v2.z | v1.y+v2.y | v1.x+v2.x -&gt; xmm0              </a:t>
            </a:r>
          </a:p>
          <a:p>
            <a:pPr>
              <a:buNone/>
            </a:pPr>
            <a:r>
              <a:rPr lang="en-US" sz="1600" dirty="0" err="1" smtClean="0">
                <a:latin typeface="Courier"/>
                <a:cs typeface="Courier"/>
              </a:rPr>
              <a:t>movaps</a:t>
            </a:r>
            <a:r>
              <a:rPr lang="en-US" sz="1600" dirty="0" smtClean="0">
                <a:latin typeface="Courier"/>
                <a:cs typeface="Courier"/>
              </a:rPr>
              <a:t> %xmm0, address-of-</a:t>
            </a:r>
            <a:r>
              <a:rPr lang="en-US" sz="1600" dirty="0" err="1" smtClean="0">
                <a:latin typeface="Courier"/>
                <a:cs typeface="Courier"/>
              </a:rPr>
              <a:t>vec_res</a:t>
            </a:r>
            <a:endParaRPr lang="en-US" sz="1600" dirty="0" smtClean="0">
              <a:latin typeface="Courier"/>
              <a:cs typeface="Courier"/>
            </a:endParaRPr>
          </a:p>
          <a:p>
            <a:pPr>
              <a:buNone/>
            </a:pPr>
            <a:endParaRPr lang="en-US" sz="2000" dirty="0" smtClean="0">
              <a:latin typeface="Courier"/>
              <a:cs typeface="Courier"/>
            </a:endParaRPr>
          </a:p>
          <a:p>
            <a:pPr>
              <a:buNone/>
            </a:pP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10" name="Group 13"/>
          <p:cNvGrpSpPr/>
          <p:nvPr/>
        </p:nvGrpSpPr>
        <p:grpSpPr>
          <a:xfrm>
            <a:off x="3516766" y="2133600"/>
            <a:ext cx="5627233" cy="2420220"/>
            <a:chOff x="3740061" y="2561496"/>
            <a:chExt cx="5403939" cy="2184409"/>
          </a:xfrm>
        </p:grpSpPr>
        <p:sp>
          <p:nvSpPr>
            <p:cNvPr id="7" name="TextBox 6"/>
            <p:cNvSpPr txBox="1"/>
            <p:nvPr/>
          </p:nvSpPr>
          <p:spPr>
            <a:xfrm>
              <a:off x="4546806" y="2561496"/>
              <a:ext cx="4597194" cy="583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mov</a:t>
              </a:r>
              <a:r>
                <a:rPr lang="en-US" dirty="0" smtClean="0"/>
                <a:t>   a  </a:t>
              </a:r>
              <a:r>
                <a:rPr lang="en-US" dirty="0" err="1" smtClean="0"/>
                <a:t>ps</a:t>
              </a:r>
              <a:r>
                <a:rPr lang="en-US" dirty="0" smtClean="0"/>
                <a:t> :  </a:t>
              </a:r>
              <a:r>
                <a:rPr lang="en-US" b="1" dirty="0" smtClean="0"/>
                <a:t>mov</a:t>
              </a:r>
              <a:r>
                <a:rPr lang="en-US" dirty="0" smtClean="0"/>
                <a:t>e from </a:t>
              </a:r>
              <a:r>
                <a:rPr lang="en-US" dirty="0" err="1" smtClean="0"/>
                <a:t>mem</a:t>
              </a:r>
              <a:r>
                <a:rPr lang="en-US" dirty="0" smtClean="0"/>
                <a:t> to XMM register,</a:t>
              </a:r>
              <a:br>
                <a:rPr lang="en-US" dirty="0" smtClean="0"/>
              </a:br>
              <a:r>
                <a:rPr lang="en-US" dirty="0" smtClean="0"/>
                <a:t>memory </a:t>
              </a:r>
              <a:r>
                <a:rPr lang="en-US" b="1" dirty="0" smtClean="0"/>
                <a:t>a</a:t>
              </a:r>
              <a:r>
                <a:rPr lang="en-US" dirty="0" smtClean="0"/>
                <a:t>ligned, </a:t>
              </a:r>
              <a:r>
                <a:rPr lang="en-US" b="1" dirty="0" smtClean="0"/>
                <a:t>p</a:t>
              </a:r>
              <a:r>
                <a:rPr lang="en-US" dirty="0" smtClean="0"/>
                <a:t>acked </a:t>
              </a:r>
              <a:r>
                <a:rPr lang="en-US" b="1" dirty="0" smtClean="0"/>
                <a:t>s</a:t>
              </a:r>
              <a:r>
                <a:rPr lang="en-US" dirty="0" smtClean="0"/>
                <a:t>ingle precision</a:t>
              </a:r>
              <a:endParaRPr lang="en-US" dirty="0"/>
            </a:p>
          </p:txBody>
        </p:sp>
        <p:cxnSp>
          <p:nvCxnSpPr>
            <p:cNvPr id="11" name="Straight Arrow Connector 10"/>
            <p:cNvCxnSpPr>
              <a:stCxn id="7" idx="1"/>
            </p:cNvCxnSpPr>
            <p:nvPr/>
          </p:nvCxnSpPr>
          <p:spPr>
            <a:xfrm rot="10800000" flipV="1">
              <a:off x="3740061" y="2853175"/>
              <a:ext cx="806745" cy="189273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4"/>
          <p:cNvGrpSpPr/>
          <p:nvPr/>
        </p:nvGrpSpPr>
        <p:grpSpPr>
          <a:xfrm>
            <a:off x="3511395" y="2819400"/>
            <a:ext cx="4898095" cy="2297456"/>
            <a:chOff x="3556000" y="3239745"/>
            <a:chExt cx="4898095" cy="2297456"/>
          </a:xfrm>
        </p:grpSpPr>
        <p:sp>
          <p:nvSpPr>
            <p:cNvPr id="8" name="TextBox 7"/>
            <p:cNvSpPr txBox="1"/>
            <p:nvPr/>
          </p:nvSpPr>
          <p:spPr>
            <a:xfrm>
              <a:off x="4362748" y="3239745"/>
              <a:ext cx="40913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add  </a:t>
              </a:r>
              <a:r>
                <a:rPr lang="en-US" dirty="0" err="1" smtClean="0"/>
                <a:t>ps</a:t>
              </a:r>
              <a:r>
                <a:rPr lang="en-US" dirty="0" smtClean="0"/>
                <a:t> :  </a:t>
              </a:r>
              <a:r>
                <a:rPr lang="en-US" b="1" dirty="0" smtClean="0"/>
                <a:t>add </a:t>
              </a:r>
              <a:r>
                <a:rPr lang="en-US" dirty="0" smtClean="0"/>
                <a:t>from </a:t>
              </a:r>
              <a:r>
                <a:rPr lang="en-US" dirty="0" err="1" smtClean="0"/>
                <a:t>mem</a:t>
              </a:r>
              <a:r>
                <a:rPr lang="en-US" dirty="0" smtClean="0"/>
                <a:t> to XMM register,</a:t>
              </a:r>
              <a:br>
                <a:rPr lang="en-US" dirty="0" smtClean="0"/>
              </a:br>
              <a:r>
                <a:rPr lang="en-US" b="1" dirty="0" smtClean="0"/>
                <a:t>p</a:t>
              </a:r>
              <a:r>
                <a:rPr lang="en-US" dirty="0" smtClean="0"/>
                <a:t>acked </a:t>
              </a:r>
              <a:r>
                <a:rPr lang="en-US" b="1" dirty="0" smtClean="0"/>
                <a:t>s</a:t>
              </a:r>
              <a:r>
                <a:rPr lang="en-US" dirty="0" smtClean="0"/>
                <a:t>ingle precision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10800000" flipV="1">
              <a:off x="3556000" y="3675957"/>
              <a:ext cx="806748" cy="1861244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5"/>
          <p:cNvGrpSpPr/>
          <p:nvPr/>
        </p:nvGrpSpPr>
        <p:grpSpPr>
          <a:xfrm>
            <a:off x="3606800" y="3581400"/>
            <a:ext cx="5311890" cy="2280780"/>
            <a:chOff x="3606800" y="3866020"/>
            <a:chExt cx="5311890" cy="2280780"/>
          </a:xfrm>
        </p:grpSpPr>
        <p:sp>
          <p:nvSpPr>
            <p:cNvPr id="9" name="TextBox 8"/>
            <p:cNvSpPr txBox="1"/>
            <p:nvPr/>
          </p:nvSpPr>
          <p:spPr>
            <a:xfrm>
              <a:off x="4362748" y="3866020"/>
              <a:ext cx="45559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mov</a:t>
              </a:r>
              <a:r>
                <a:rPr lang="en-US" dirty="0" smtClean="0"/>
                <a:t>  a  </a:t>
              </a:r>
              <a:r>
                <a:rPr lang="en-US" dirty="0" err="1" smtClean="0"/>
                <a:t>ps</a:t>
              </a:r>
              <a:r>
                <a:rPr lang="en-US" dirty="0" smtClean="0"/>
                <a:t> :  </a:t>
              </a:r>
              <a:r>
                <a:rPr lang="en-US" b="1" dirty="0" smtClean="0"/>
                <a:t>mov</a:t>
              </a:r>
              <a:r>
                <a:rPr lang="en-US" dirty="0" smtClean="0"/>
                <a:t>e from XMM register to </a:t>
              </a:r>
              <a:r>
                <a:rPr lang="en-US" dirty="0" err="1" smtClean="0"/>
                <a:t>mem</a:t>
              </a:r>
              <a:r>
                <a:rPr lang="en-US" dirty="0" smtClean="0"/>
                <a:t>, </a:t>
              </a:r>
              <a:br>
                <a:rPr lang="en-US" dirty="0" smtClean="0"/>
              </a:br>
              <a:r>
                <a:rPr lang="en-US" dirty="0" smtClean="0"/>
                <a:t>memory </a:t>
              </a:r>
              <a:r>
                <a:rPr lang="en-US" b="1" dirty="0" smtClean="0"/>
                <a:t>a</a:t>
              </a:r>
              <a:r>
                <a:rPr lang="en-US" dirty="0" smtClean="0"/>
                <a:t>ligned, </a:t>
              </a:r>
              <a:r>
                <a:rPr lang="en-US" b="1" dirty="0" smtClean="0"/>
                <a:t>p</a:t>
              </a:r>
              <a:r>
                <a:rPr lang="en-US" dirty="0" smtClean="0"/>
                <a:t>acked </a:t>
              </a:r>
              <a:r>
                <a:rPr lang="en-US" b="1" dirty="0" smtClean="0"/>
                <a:t>s</a:t>
              </a:r>
              <a:r>
                <a:rPr lang="en-US" dirty="0" smtClean="0"/>
                <a:t>ingle precision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0800000" flipV="1">
              <a:off x="3606800" y="4285556"/>
              <a:ext cx="806748" cy="1861244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072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News: Intel acquired Altera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Altera is 2</a:t>
            </a:r>
            <a:r>
              <a:rPr lang="en-US" baseline="30000" dirty="0" smtClean="0"/>
              <a:t>nd</a:t>
            </a:r>
            <a:r>
              <a:rPr lang="en-US" dirty="0" smtClean="0"/>
              <a:t> biggest FPGA maker after Xilinx</a:t>
            </a:r>
          </a:p>
          <a:p>
            <a:pPr lvl="1"/>
            <a:r>
              <a:rPr lang="en-US" dirty="0" smtClean="0"/>
              <a:t>FPGA (Field-Programmable Gate Array)</a:t>
            </a:r>
          </a:p>
          <a:p>
            <a:r>
              <a:rPr lang="en-US" dirty="0" smtClean="0"/>
              <a:t>Altera already has fabrication deal to use Intel’s 14nm technology</a:t>
            </a:r>
          </a:p>
          <a:p>
            <a:r>
              <a:rPr lang="en-US" dirty="0" smtClean="0"/>
              <a:t>Intel experimenting with FPGA next to server processor</a:t>
            </a:r>
          </a:p>
          <a:p>
            <a:r>
              <a:rPr lang="en-US" dirty="0" smtClean="0"/>
              <a:t>Microsoft to use programmable logic chips to accelerate Bing search engine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5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Come </a:t>
            </a:r>
            <a:r>
              <a:rPr lang="en-US" dirty="0"/>
              <a:t>join </a:t>
            </a:r>
            <a:r>
              <a:rPr lang="en-US" dirty="0">
                <a:hlinkClick r:id="rId2"/>
              </a:rPr>
              <a:t>CSUA Hackathon</a:t>
            </a:r>
            <a:r>
              <a:rPr lang="en-US" dirty="0"/>
              <a:t>!! Form teams of 4, hack, and win awesome prizes! Prizes include monitors, headsets, and more! Delicious food will be served throughout, including some secret midnight goodies! </a:t>
            </a:r>
          </a:p>
          <a:p>
            <a:r>
              <a:rPr lang="en-US" dirty="0"/>
              <a:t>Register your team day-of and write a good description of your project (1-2 sentences).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Hackathon </a:t>
            </a:r>
            <a:r>
              <a:rPr lang="en-US" dirty="0"/>
              <a:t>starts from 6PM on October 30th - 2PM, October 31st. See you there! 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Also, feel free to join CSUA's General Meeting #2 to listen and network with Jeff Atwood, our speaker, and socialize with other people from the CS </a:t>
            </a:r>
            <a:r>
              <a:rPr lang="en-US"/>
              <a:t>community</a:t>
            </a:r>
            <a:r>
              <a:rPr lang="en-US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4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B37B87-1492-C04D-B18D-9333A183A08E}" type="slidenum">
              <a:rPr lang="en-US"/>
              <a:pPr/>
              <a:t>34</a:t>
            </a:fld>
            <a:endParaRPr lang="en-US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Intel</a:t>
            </a:r>
            <a:r>
              <a:rPr lang="en-US" sz="4000" dirty="0" smtClean="0"/>
              <a:t> SSE </a:t>
            </a:r>
            <a:r>
              <a:rPr lang="en-US" sz="4000" dirty="0" err="1"/>
              <a:t>Intrinsics</a:t>
            </a:r>
            <a:endParaRPr lang="en-US" sz="4000" dirty="0"/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Intrinsics are</a:t>
            </a:r>
            <a:r>
              <a:rPr lang="en-US" sz="2800" dirty="0" smtClean="0"/>
              <a:t> C </a:t>
            </a:r>
            <a:r>
              <a:rPr lang="en-US" sz="2800" dirty="0"/>
              <a:t>functions and procedures </a:t>
            </a:r>
            <a:r>
              <a:rPr lang="en-US" sz="2800" dirty="0" smtClean="0"/>
              <a:t>for inserting assembly language into C code, including SSE </a:t>
            </a:r>
            <a:r>
              <a:rPr lang="en-US" sz="2800" dirty="0"/>
              <a:t>instructions</a:t>
            </a:r>
          </a:p>
          <a:p>
            <a:pPr lvl="1" eaLnBrk="1" hangingPunct="1"/>
            <a:r>
              <a:rPr lang="en-US" sz="2400" dirty="0"/>
              <a:t>With </a:t>
            </a:r>
            <a:r>
              <a:rPr lang="en-US" sz="2400" dirty="0" smtClean="0"/>
              <a:t>intrinsics</a:t>
            </a:r>
            <a:r>
              <a:rPr lang="en-US" sz="2400" dirty="0"/>
              <a:t>,</a:t>
            </a:r>
            <a:r>
              <a:rPr lang="en-US" sz="2400" dirty="0" smtClean="0"/>
              <a:t> can </a:t>
            </a:r>
            <a:r>
              <a:rPr lang="en-US" sz="2400" dirty="0"/>
              <a:t>program using these instructions </a:t>
            </a:r>
            <a:r>
              <a:rPr lang="en-US" sz="2400" dirty="0" smtClean="0"/>
              <a:t>indirectly</a:t>
            </a:r>
          </a:p>
          <a:p>
            <a:pPr lvl="1" eaLnBrk="1" hangingPunct="1"/>
            <a:r>
              <a:rPr lang="en-US" sz="2400" dirty="0" smtClean="0"/>
              <a:t>One</a:t>
            </a:r>
            <a:r>
              <a:rPr lang="en-US" sz="2400" dirty="0"/>
              <a:t>-to-one correspondence between</a:t>
            </a:r>
            <a:r>
              <a:rPr lang="en-US" sz="2400" dirty="0" smtClean="0"/>
              <a:t> SSE </a:t>
            </a:r>
            <a:r>
              <a:rPr lang="en-US" sz="2400" dirty="0"/>
              <a:t>instructions and </a:t>
            </a:r>
            <a:r>
              <a:rPr lang="en-US" sz="2400" dirty="0" smtClean="0"/>
              <a:t>intrinsics</a:t>
            </a:r>
          </a:p>
          <a:p>
            <a:pPr lvl="1" eaLnBrk="1" hangingPunct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8344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SSE </a:t>
            </a:r>
            <a:r>
              <a:rPr lang="en-US" dirty="0" err="1" smtClean="0"/>
              <a:t>Intrinsics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01613" indent="-201613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Vector data type: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_m128d</a:t>
            </a:r>
          </a:p>
          <a:p>
            <a:pPr marL="201613" indent="-201613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Load and store operations: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</a:t>
            </a:r>
            <a:r>
              <a:rPr lang="en-US" dirty="0" err="1" smtClean="0">
                <a:solidFill>
                  <a:srgbClr val="0536D2"/>
                </a:solidFill>
              </a:rPr>
              <a:t>mm_load_pd</a:t>
            </a:r>
            <a:r>
              <a:rPr lang="en-US" dirty="0" smtClean="0">
                <a:solidFill>
                  <a:srgbClr val="0536D2"/>
                </a:solidFill>
              </a:rPr>
              <a:t>		MOVAPD/aligned, packed double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</a:t>
            </a:r>
            <a:r>
              <a:rPr lang="en-US" dirty="0" err="1" smtClean="0">
                <a:solidFill>
                  <a:srgbClr val="0536D2"/>
                </a:solidFill>
              </a:rPr>
              <a:t>mm_store_pd</a:t>
            </a:r>
            <a:r>
              <a:rPr lang="en-US" dirty="0" smtClean="0">
                <a:solidFill>
                  <a:srgbClr val="0536D2"/>
                </a:solidFill>
              </a:rPr>
              <a:t>		MOVAPD/aligned, packed double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</a:t>
            </a:r>
            <a:r>
              <a:rPr lang="en-US" dirty="0" err="1" smtClean="0">
                <a:solidFill>
                  <a:srgbClr val="0536D2"/>
                </a:solidFill>
              </a:rPr>
              <a:t>mm_loadu_pd</a:t>
            </a:r>
            <a:r>
              <a:rPr lang="en-US" dirty="0" smtClean="0">
                <a:solidFill>
                  <a:srgbClr val="0536D2"/>
                </a:solidFill>
              </a:rPr>
              <a:t>		MOVUPD/unaligned, packed double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</a:t>
            </a:r>
            <a:r>
              <a:rPr lang="en-US" dirty="0" err="1" smtClean="0">
                <a:solidFill>
                  <a:srgbClr val="0536D2"/>
                </a:solidFill>
              </a:rPr>
              <a:t>mm_storeu_pd</a:t>
            </a:r>
            <a:r>
              <a:rPr lang="en-US" dirty="0" smtClean="0">
                <a:solidFill>
                  <a:srgbClr val="0536D2"/>
                </a:solidFill>
              </a:rPr>
              <a:t>	MOVUPD/unaligned, packed double</a:t>
            </a:r>
          </a:p>
          <a:p>
            <a:pPr marL="201613" indent="-201613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Load and broadcast across vector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_mm_load1_pd		MOVSD + shuffling/duplicating</a:t>
            </a:r>
          </a:p>
          <a:p>
            <a:pPr marL="201613" indent="-201613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Arithmetic: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</a:t>
            </a:r>
            <a:r>
              <a:rPr lang="en-US" dirty="0" err="1" smtClean="0">
                <a:solidFill>
                  <a:srgbClr val="0536D2"/>
                </a:solidFill>
              </a:rPr>
              <a:t>mm_add_pd</a:t>
            </a:r>
            <a:r>
              <a:rPr lang="en-US" dirty="0" smtClean="0">
                <a:solidFill>
                  <a:srgbClr val="0536D2"/>
                </a:solidFill>
              </a:rPr>
              <a:t>		ADDPD/add, packed double	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</a:t>
            </a:r>
            <a:r>
              <a:rPr lang="en-US" dirty="0" err="1" smtClean="0">
                <a:solidFill>
                  <a:srgbClr val="0536D2"/>
                </a:solidFill>
              </a:rPr>
              <a:t>mm_mul_pd</a:t>
            </a:r>
            <a:r>
              <a:rPr lang="en-US" dirty="0" smtClean="0">
                <a:solidFill>
                  <a:srgbClr val="0536D2"/>
                </a:solidFill>
              </a:rPr>
              <a:t>		MULPD/multiple, packed double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92556" y="1143918"/>
            <a:ext cx="4141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Corresponding SSE instructions: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69934" y="1143918"/>
            <a:ext cx="1507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Instrinsics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304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 x 2 Matrix Multiply</a:t>
            </a:r>
            <a:endParaRPr lang="en-US" dirty="0"/>
          </a:p>
        </p:txBody>
      </p:sp>
      <p:grpSp>
        <p:nvGrpSpPr>
          <p:cNvPr id="12" name="Group 64"/>
          <p:cNvGrpSpPr/>
          <p:nvPr/>
        </p:nvGrpSpPr>
        <p:grpSpPr>
          <a:xfrm>
            <a:off x="2328333" y="1893910"/>
            <a:ext cx="4187363" cy="1382590"/>
            <a:chOff x="3759200" y="3947071"/>
            <a:chExt cx="4187363" cy="1382590"/>
          </a:xfrm>
        </p:grpSpPr>
        <p:sp>
          <p:nvSpPr>
            <p:cNvPr id="66" name="TextBox 65"/>
            <p:cNvSpPr txBox="1"/>
            <p:nvPr/>
          </p:nvSpPr>
          <p:spPr>
            <a:xfrm>
              <a:off x="3759200" y="4165600"/>
              <a:ext cx="41873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/>
                <a:t>C</a:t>
              </a:r>
              <a:r>
                <a:rPr lang="en-US" sz="3200" baseline="-25000" dirty="0" err="1" smtClean="0"/>
                <a:t>i,j</a:t>
              </a:r>
              <a:r>
                <a:rPr lang="en-US" sz="3200" dirty="0" smtClean="0"/>
                <a:t> = (</a:t>
              </a:r>
              <a:r>
                <a:rPr lang="en-US" sz="3200" dirty="0" err="1" smtClean="0"/>
                <a:t>A×B)</a:t>
              </a:r>
              <a:r>
                <a:rPr lang="en-US" sz="3200" baseline="-25000" dirty="0" err="1" smtClean="0"/>
                <a:t>i,j</a:t>
              </a:r>
              <a:r>
                <a:rPr lang="en-US" sz="3200" dirty="0" smtClean="0"/>
                <a:t> = </a:t>
              </a:r>
              <a:r>
                <a:rPr lang="en-US" sz="4800" dirty="0" smtClean="0"/>
                <a:t>∑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A</a:t>
              </a:r>
              <a:r>
                <a:rPr lang="en-US" sz="3200" baseline="-25000" dirty="0" err="1" smtClean="0"/>
                <a:t>i,k</a:t>
              </a:r>
              <a:r>
                <a:rPr lang="en-US" sz="3200" dirty="0" smtClean="0"/>
                <a:t>× </a:t>
              </a:r>
              <a:r>
                <a:rPr lang="en-US" sz="3200" dirty="0" err="1" smtClean="0"/>
                <a:t>B</a:t>
              </a:r>
              <a:r>
                <a:rPr lang="en-US" sz="3200" baseline="-25000" dirty="0" err="1" smtClean="0"/>
                <a:t>k,j</a:t>
              </a:r>
              <a:endParaRPr lang="en-US" sz="3200" baseline="-250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111199" y="3947071"/>
              <a:ext cx="4758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2</a:t>
              </a:r>
              <a:endParaRPr lang="en-US" sz="28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899531" y="4806441"/>
              <a:ext cx="1288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err="1" smtClean="0"/>
                <a:t>k</a:t>
              </a:r>
              <a:r>
                <a:rPr lang="en-US" sz="2800" dirty="0" smtClean="0"/>
                <a:t> = 1</a:t>
              </a:r>
              <a:endParaRPr lang="en-US" sz="2800" dirty="0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228600" y="1739900"/>
            <a:ext cx="382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Definition of Matrix Multiply:</a:t>
            </a:r>
            <a:endParaRPr lang="en-US" sz="24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364204" y="3277710"/>
            <a:ext cx="8521861" cy="1480304"/>
            <a:chOff x="364204" y="3277710"/>
            <a:chExt cx="8521861" cy="1480304"/>
          </a:xfrm>
        </p:grpSpPr>
        <p:grpSp>
          <p:nvGrpSpPr>
            <p:cNvPr id="3" name="Group 24"/>
            <p:cNvGrpSpPr/>
            <p:nvPr/>
          </p:nvGrpSpPr>
          <p:grpSpPr>
            <a:xfrm>
              <a:off x="364204" y="3277710"/>
              <a:ext cx="127170" cy="1422400"/>
              <a:chOff x="3416130" y="1994694"/>
              <a:chExt cx="127170" cy="14224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25"/>
            <p:cNvGrpSpPr/>
            <p:nvPr/>
          </p:nvGrpSpPr>
          <p:grpSpPr>
            <a:xfrm flipH="1">
              <a:off x="1748504" y="3277710"/>
              <a:ext cx="127170" cy="1422400"/>
              <a:chOff x="3416130" y="1994694"/>
              <a:chExt cx="127170" cy="142240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415174" y="33404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1,1</a:t>
              </a:r>
              <a:endParaRPr lang="en-US" baseline="-25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15274" y="33531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1,2</a:t>
              </a:r>
              <a:endParaRPr lang="en-US" baseline="-25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0574" y="41786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2,1</a:t>
              </a:r>
              <a:endParaRPr lang="en-US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40674" y="4191316"/>
              <a:ext cx="654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2,2</a:t>
              </a:r>
              <a:endParaRPr lang="en-US" baseline="-25000" dirty="0"/>
            </a:p>
          </p:txBody>
        </p:sp>
        <p:grpSp>
          <p:nvGrpSpPr>
            <p:cNvPr id="8" name="Group 33"/>
            <p:cNvGrpSpPr/>
            <p:nvPr/>
          </p:nvGrpSpPr>
          <p:grpSpPr>
            <a:xfrm>
              <a:off x="2269204" y="3290410"/>
              <a:ext cx="127170" cy="1422400"/>
              <a:chOff x="3416130" y="1994694"/>
              <a:chExt cx="127170" cy="142240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37"/>
            <p:cNvGrpSpPr/>
            <p:nvPr/>
          </p:nvGrpSpPr>
          <p:grpSpPr>
            <a:xfrm flipH="1">
              <a:off x="3653504" y="3290410"/>
              <a:ext cx="127170" cy="1422400"/>
              <a:chOff x="3416130" y="1994694"/>
              <a:chExt cx="127170" cy="142240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2320174" y="33531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1,1</a:t>
              </a:r>
              <a:endParaRPr lang="en-US" baseline="-25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120274" y="33658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1,2</a:t>
              </a:r>
              <a:endParaRPr lang="en-US" baseline="-25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345574" y="41913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2,1</a:t>
              </a:r>
              <a:endParaRPr lang="en-US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45674" y="42040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2,2</a:t>
              </a:r>
              <a:endParaRPr lang="en-US" baseline="-25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09541" y="3801849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x</a:t>
              </a:r>
              <a:endParaRPr lang="en-US" baseline="-25000" dirty="0"/>
            </a:p>
          </p:txBody>
        </p:sp>
        <p:grpSp>
          <p:nvGrpSpPr>
            <p:cNvPr id="10" name="Group 33"/>
            <p:cNvGrpSpPr/>
            <p:nvPr/>
          </p:nvGrpSpPr>
          <p:grpSpPr>
            <a:xfrm>
              <a:off x="4085304" y="3303110"/>
              <a:ext cx="127170" cy="1422400"/>
              <a:chOff x="3416130" y="1994694"/>
              <a:chExt cx="127170" cy="1422400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37"/>
            <p:cNvGrpSpPr/>
            <p:nvPr/>
          </p:nvGrpSpPr>
          <p:grpSpPr>
            <a:xfrm flipH="1">
              <a:off x="8758895" y="3303110"/>
              <a:ext cx="127170" cy="1422400"/>
              <a:chOff x="3416130" y="1994694"/>
              <a:chExt cx="127170" cy="1422400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/>
            <p:cNvSpPr txBox="1"/>
            <p:nvPr/>
          </p:nvSpPr>
          <p:spPr>
            <a:xfrm>
              <a:off x="4136274" y="3365816"/>
              <a:ext cx="2114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1,1</a:t>
              </a:r>
              <a:r>
                <a:rPr lang="en-US" dirty="0" smtClean="0"/>
                <a:t>=A</a:t>
              </a:r>
              <a:r>
                <a:rPr lang="en-US" baseline="-25000" dirty="0" smtClean="0"/>
                <a:t>1,1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1,1 </a:t>
              </a:r>
              <a:r>
                <a:rPr lang="en-US" dirty="0" smtClean="0"/>
                <a:t>+ A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B</a:t>
              </a:r>
              <a:r>
                <a:rPr lang="en-US" baseline="-25000" dirty="0" smtClean="0"/>
                <a:t>2,1</a:t>
              </a:r>
              <a:endParaRPr lang="en-US" baseline="-25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608547" y="3378516"/>
              <a:ext cx="203132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=A</a:t>
              </a:r>
              <a:r>
                <a:rPr lang="en-US" baseline="-25000" dirty="0" smtClean="0"/>
                <a:t>1,1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+A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B</a:t>
              </a:r>
              <a:r>
                <a:rPr lang="en-US" baseline="-25000" dirty="0" smtClean="0"/>
                <a:t>2,2</a:t>
              </a:r>
            </a:p>
            <a:p>
              <a:endParaRPr lang="en-US" baseline="-250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148974" y="4204016"/>
              <a:ext cx="211484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2,1</a:t>
              </a:r>
              <a:r>
                <a:rPr lang="en-US" dirty="0" smtClean="0"/>
                <a:t>=A</a:t>
              </a:r>
              <a:r>
                <a:rPr lang="en-US" baseline="-25000" dirty="0" smtClean="0"/>
                <a:t>2,1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1,1 </a:t>
              </a:r>
              <a:r>
                <a:rPr lang="en-US" dirty="0" smtClean="0"/>
                <a:t>+ A</a:t>
              </a:r>
              <a:r>
                <a:rPr lang="en-US" baseline="-25000" dirty="0" smtClean="0"/>
                <a:t>2,2</a:t>
              </a:r>
              <a:r>
                <a:rPr lang="en-US" dirty="0" smtClean="0"/>
                <a:t>B</a:t>
              </a:r>
              <a:r>
                <a:rPr lang="en-US" baseline="-25000" dirty="0" smtClean="0"/>
                <a:t>2,1</a:t>
              </a:r>
            </a:p>
            <a:p>
              <a:endParaRPr lang="en-US" baseline="-250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633947" y="4216716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2,2</a:t>
              </a:r>
              <a:r>
                <a:rPr lang="en-US" dirty="0" smtClean="0"/>
                <a:t>=A</a:t>
              </a:r>
              <a:r>
                <a:rPr lang="en-US" baseline="-25000" dirty="0" smtClean="0"/>
                <a:t>2,1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+A</a:t>
              </a:r>
              <a:r>
                <a:rPr lang="en-US" baseline="-25000" dirty="0" smtClean="0"/>
                <a:t>2,2</a:t>
              </a:r>
              <a:r>
                <a:rPr lang="en-US" dirty="0" smtClean="0"/>
                <a:t>B</a:t>
              </a:r>
              <a:r>
                <a:rPr lang="en-US" baseline="-25000" dirty="0" smtClean="0"/>
                <a:t>2,2</a:t>
              </a:r>
              <a:endParaRPr lang="en-US" baseline="-250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789141" y="3801849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</a:t>
              </a:r>
              <a:endParaRPr lang="en-US" baseline="-250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74133" y="3398924"/>
              <a:ext cx="454409" cy="125400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379133" y="3390457"/>
              <a:ext cx="431800" cy="38737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632035" y="3414993"/>
              <a:ext cx="693738" cy="120591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63738" y="4770551"/>
            <a:ext cx="8521861" cy="1480304"/>
            <a:chOff x="364204" y="3277710"/>
            <a:chExt cx="8521861" cy="1480304"/>
          </a:xfrm>
        </p:grpSpPr>
        <p:grpSp>
          <p:nvGrpSpPr>
            <p:cNvPr id="65" name="Group 24"/>
            <p:cNvGrpSpPr/>
            <p:nvPr/>
          </p:nvGrpSpPr>
          <p:grpSpPr>
            <a:xfrm>
              <a:off x="364204" y="3277710"/>
              <a:ext cx="127170" cy="1422400"/>
              <a:chOff x="3416130" y="1994694"/>
              <a:chExt cx="127170" cy="1422400"/>
            </a:xfrm>
          </p:grpSpPr>
          <p:cxnSp>
            <p:nvCxnSpPr>
              <p:cNvPr id="110" name="Straight Connector 109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25"/>
            <p:cNvGrpSpPr/>
            <p:nvPr/>
          </p:nvGrpSpPr>
          <p:grpSpPr>
            <a:xfrm flipH="1">
              <a:off x="1748504" y="3277710"/>
              <a:ext cx="127170" cy="1422400"/>
              <a:chOff x="3416130" y="1994694"/>
              <a:chExt cx="127170" cy="1422400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TextBox 73"/>
            <p:cNvSpPr txBox="1"/>
            <p:nvPr/>
          </p:nvSpPr>
          <p:spPr>
            <a:xfrm>
              <a:off x="415174" y="33404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baseline="-250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215274" y="33531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baseline="-250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40574" y="41786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baseline="-250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240674" y="4191316"/>
              <a:ext cx="654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baseline="-25000" dirty="0"/>
            </a:p>
          </p:txBody>
        </p:sp>
        <p:grpSp>
          <p:nvGrpSpPr>
            <p:cNvPr id="78" name="Group 33"/>
            <p:cNvGrpSpPr/>
            <p:nvPr/>
          </p:nvGrpSpPr>
          <p:grpSpPr>
            <a:xfrm>
              <a:off x="2269204" y="3290410"/>
              <a:ext cx="127170" cy="1422400"/>
              <a:chOff x="3416130" y="1994694"/>
              <a:chExt cx="127170" cy="1422400"/>
            </a:xfrm>
          </p:grpSpPr>
          <p:cxnSp>
            <p:nvCxnSpPr>
              <p:cNvPr id="104" name="Straight Connector 103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37"/>
            <p:cNvGrpSpPr/>
            <p:nvPr/>
          </p:nvGrpSpPr>
          <p:grpSpPr>
            <a:xfrm flipH="1">
              <a:off x="3653504" y="3290410"/>
              <a:ext cx="127170" cy="1422400"/>
              <a:chOff x="3416130" y="1994694"/>
              <a:chExt cx="127170" cy="1422400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TextBox 79"/>
            <p:cNvSpPr txBox="1"/>
            <p:nvPr/>
          </p:nvSpPr>
          <p:spPr>
            <a:xfrm>
              <a:off x="2320174" y="33531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baseline="-250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120274" y="33658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baseline="-250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345574" y="41913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baseline="-250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145674" y="42040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baseline="-250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909541" y="3801849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x</a:t>
              </a:r>
              <a:endParaRPr lang="en-US" baseline="-25000" dirty="0"/>
            </a:p>
          </p:txBody>
        </p:sp>
        <p:grpSp>
          <p:nvGrpSpPr>
            <p:cNvPr id="85" name="Group 33"/>
            <p:cNvGrpSpPr/>
            <p:nvPr/>
          </p:nvGrpSpPr>
          <p:grpSpPr>
            <a:xfrm>
              <a:off x="4085304" y="3303110"/>
              <a:ext cx="127170" cy="1422400"/>
              <a:chOff x="3416130" y="1994694"/>
              <a:chExt cx="127170" cy="1422400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37"/>
            <p:cNvGrpSpPr/>
            <p:nvPr/>
          </p:nvGrpSpPr>
          <p:grpSpPr>
            <a:xfrm flipH="1">
              <a:off x="8758895" y="3303110"/>
              <a:ext cx="127170" cy="1422400"/>
              <a:chOff x="3416130" y="1994694"/>
              <a:chExt cx="127170" cy="1422400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TextBox 86"/>
            <p:cNvSpPr txBox="1"/>
            <p:nvPr/>
          </p:nvSpPr>
          <p:spPr>
            <a:xfrm>
              <a:off x="4136274" y="3365816"/>
              <a:ext cx="19402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1,1</a:t>
              </a:r>
              <a:r>
                <a:rPr lang="en-US" dirty="0" smtClean="0"/>
                <a:t>= 1*1</a:t>
              </a:r>
              <a:r>
                <a:rPr lang="en-US" baseline="-25000" dirty="0" smtClean="0"/>
                <a:t>  </a:t>
              </a:r>
              <a:r>
                <a:rPr lang="en-US" dirty="0" smtClean="0"/>
                <a:t>+ 0*2 = 1</a:t>
              </a:r>
              <a:endParaRPr lang="en-US" baseline="-250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608547" y="3378516"/>
              <a:ext cx="192286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= 1*3 + 0*4 = 3</a:t>
              </a:r>
              <a:endParaRPr lang="en-US" baseline="-25000" dirty="0" smtClean="0"/>
            </a:p>
            <a:p>
              <a:endParaRPr lang="en-US" baseline="-250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148974" y="4204016"/>
              <a:ext cx="200983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2,1</a:t>
              </a:r>
              <a:r>
                <a:rPr lang="en-US" dirty="0" smtClean="0"/>
                <a:t>= 0*1 </a:t>
              </a:r>
              <a:r>
                <a:rPr lang="en-US" baseline="-25000" dirty="0" smtClean="0"/>
                <a:t> </a:t>
              </a:r>
              <a:r>
                <a:rPr lang="en-US" dirty="0" smtClean="0"/>
                <a:t>+  1*2 = 2</a:t>
              </a:r>
              <a:endParaRPr lang="en-US" baseline="-25000" dirty="0" smtClean="0"/>
            </a:p>
            <a:p>
              <a:endParaRPr lang="en-US" baseline="-250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633947" y="4216716"/>
              <a:ext cx="1922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2,2</a:t>
              </a:r>
              <a:r>
                <a:rPr lang="en-US" dirty="0" smtClean="0"/>
                <a:t>= 0*3 + 1*4 = 4</a:t>
              </a:r>
              <a:endParaRPr lang="en-US" baseline="-250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789141" y="3801849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</a:t>
              </a:r>
              <a:endParaRPr lang="en-US" baseline="-25000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6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8559"/>
          </a:xfrm>
        </p:spPr>
        <p:txBody>
          <a:bodyPr>
            <a:normAutofit/>
          </a:bodyPr>
          <a:lstStyle/>
          <a:p>
            <a:r>
              <a:rPr lang="en-US" dirty="0" smtClean="0"/>
              <a:t>Using the XMM registers</a:t>
            </a:r>
          </a:p>
          <a:p>
            <a:pPr lvl="1"/>
            <a:r>
              <a:rPr lang="en-US" dirty="0" smtClean="0"/>
              <a:t>64-bit/double precision/two doubles per XMM </a:t>
            </a:r>
            <a:r>
              <a:rPr lang="en-US" dirty="0" err="1" smtClean="0"/>
              <a:t>reg</a:t>
            </a:r>
            <a:endParaRPr lang="en-US" dirty="0"/>
          </a:p>
        </p:txBody>
      </p:sp>
      <p:grpSp>
        <p:nvGrpSpPr>
          <p:cNvPr id="9" name="Group 11"/>
          <p:cNvGrpSpPr/>
          <p:nvPr/>
        </p:nvGrpSpPr>
        <p:grpSpPr>
          <a:xfrm>
            <a:off x="1426667" y="2952975"/>
            <a:ext cx="3170352" cy="319246"/>
            <a:chOff x="1426667" y="3105372"/>
            <a:chExt cx="3170352" cy="319246"/>
          </a:xfrm>
        </p:grpSpPr>
        <p:sp>
          <p:nvSpPr>
            <p:cNvPr id="7" name="Rectangle 6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7" idx="0"/>
              <a:endCxn id="7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"/>
          <p:cNvGrpSpPr/>
          <p:nvPr/>
        </p:nvGrpSpPr>
        <p:grpSpPr>
          <a:xfrm>
            <a:off x="1427213" y="3340073"/>
            <a:ext cx="3170352" cy="319246"/>
            <a:chOff x="4588528" y="3105909"/>
            <a:chExt cx="3170352" cy="319246"/>
          </a:xfrm>
        </p:grpSpPr>
        <p:sp>
          <p:nvSpPr>
            <p:cNvPr id="8" name="Rectangle 7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38731" y="286701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277" y="325243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960842" y="286701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1961756" y="3252436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510242" y="287547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511156" y="3260902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2,2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4893733" y="3081867"/>
            <a:ext cx="3442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Stored in memory in Column order</a:t>
            </a:r>
            <a:endParaRPr lang="en-US" dirty="0"/>
          </a:p>
        </p:txBody>
      </p:sp>
      <p:grpSp>
        <p:nvGrpSpPr>
          <p:cNvPr id="13" name="Group 20"/>
          <p:cNvGrpSpPr/>
          <p:nvPr/>
        </p:nvGrpSpPr>
        <p:grpSpPr>
          <a:xfrm>
            <a:off x="1443604" y="5205101"/>
            <a:ext cx="3170352" cy="319246"/>
            <a:chOff x="1426667" y="3105372"/>
            <a:chExt cx="3170352" cy="319246"/>
          </a:xfrm>
        </p:grpSpPr>
        <p:sp>
          <p:nvSpPr>
            <p:cNvPr id="22" name="Rectangle 21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0"/>
              <a:endCxn id="22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3"/>
          <p:cNvGrpSpPr/>
          <p:nvPr/>
        </p:nvGrpSpPr>
        <p:grpSpPr>
          <a:xfrm>
            <a:off x="1444150" y="5592199"/>
            <a:ext cx="3170352" cy="319246"/>
            <a:chOff x="4588528" y="3105909"/>
            <a:chExt cx="3170352" cy="319246"/>
          </a:xfrm>
        </p:grpSpPr>
        <p:sp>
          <p:nvSpPr>
            <p:cNvPr id="25" name="Rectangle 24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55668" y="511913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956214" y="550456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977779" y="511913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i,1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978693" y="5504562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i,2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27179" y="512760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i,1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28093" y="5513028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i,2</a:t>
            </a:r>
            <a:endParaRPr lang="en-US" baseline="-25000" dirty="0"/>
          </a:p>
        </p:txBody>
      </p:sp>
      <p:grpSp>
        <p:nvGrpSpPr>
          <p:cNvPr id="24" name="Group 32"/>
          <p:cNvGrpSpPr/>
          <p:nvPr/>
        </p:nvGrpSpPr>
        <p:grpSpPr>
          <a:xfrm>
            <a:off x="1443604" y="4256835"/>
            <a:ext cx="3170352" cy="319246"/>
            <a:chOff x="1426667" y="3105372"/>
            <a:chExt cx="3170352" cy="319246"/>
          </a:xfrm>
        </p:grpSpPr>
        <p:sp>
          <p:nvSpPr>
            <p:cNvPr id="34" name="Rectangle 33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0"/>
              <a:endCxn id="34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955668" y="4170873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977779" y="4170873"/>
            <a:ext cx="46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1,i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27179" y="4179339"/>
            <a:ext cx="46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2,i</a:t>
            </a:r>
            <a:endParaRPr lang="en-US" baseline="-25000" dirty="0"/>
          </a:p>
        </p:txBody>
      </p:sp>
      <p:pic>
        <p:nvPicPr>
          <p:cNvPr id="4" name="Picture 3" descr="latexit-dra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500" y="3821790"/>
            <a:ext cx="2819400" cy="11049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465232" y="3604579"/>
            <a:ext cx="1051993" cy="160346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57669" y="5143900"/>
            <a:ext cx="821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</a:t>
            </a:r>
            <a:r>
              <a:rPr lang="en-US" sz="3200" baseline="-25000" dirty="0" smtClean="0"/>
              <a:t>1</a:t>
            </a:r>
            <a:endParaRPr lang="en-US" sz="3600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6951866" y="5180852"/>
            <a:ext cx="821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</a:t>
            </a:r>
            <a:r>
              <a:rPr lang="en-US" sz="3200" baseline="-25000" dirty="0"/>
              <a:t>2</a:t>
            </a:r>
            <a:endParaRPr lang="en-US" sz="3600" baseline="-250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4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23283"/>
          </a:xfrm>
        </p:spPr>
        <p:txBody>
          <a:bodyPr/>
          <a:lstStyle/>
          <a:p>
            <a:r>
              <a:rPr lang="en-US" dirty="0" smtClean="0"/>
              <a:t>Initialization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= 1</a:t>
            </a:r>
          </a:p>
        </p:txBody>
      </p:sp>
      <p:grpSp>
        <p:nvGrpSpPr>
          <p:cNvPr id="9" name="Group 11"/>
          <p:cNvGrpSpPr/>
          <p:nvPr/>
        </p:nvGrpSpPr>
        <p:grpSpPr>
          <a:xfrm>
            <a:off x="1426667" y="2409173"/>
            <a:ext cx="3170352" cy="319246"/>
            <a:chOff x="1426667" y="3105372"/>
            <a:chExt cx="3170352" cy="319246"/>
          </a:xfrm>
        </p:grpSpPr>
        <p:sp>
          <p:nvSpPr>
            <p:cNvPr id="7" name="Rectangle 6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7" idx="0"/>
              <a:endCxn id="7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"/>
          <p:cNvGrpSpPr/>
          <p:nvPr/>
        </p:nvGrpSpPr>
        <p:grpSpPr>
          <a:xfrm>
            <a:off x="1427213" y="2796271"/>
            <a:ext cx="3170352" cy="319246"/>
            <a:chOff x="4588528" y="3105909"/>
            <a:chExt cx="3170352" cy="319246"/>
          </a:xfrm>
        </p:grpSpPr>
        <p:sp>
          <p:nvSpPr>
            <p:cNvPr id="8" name="Rectangle 7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38731" y="23232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277" y="27086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960842" y="232321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1961756" y="27086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510242" y="233167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511156" y="27171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grpSp>
        <p:nvGrpSpPr>
          <p:cNvPr id="13" name="Group 20"/>
          <p:cNvGrpSpPr/>
          <p:nvPr/>
        </p:nvGrpSpPr>
        <p:grpSpPr>
          <a:xfrm>
            <a:off x="1443604" y="5033873"/>
            <a:ext cx="3170352" cy="319246"/>
            <a:chOff x="1426667" y="3105372"/>
            <a:chExt cx="3170352" cy="319246"/>
          </a:xfrm>
        </p:grpSpPr>
        <p:sp>
          <p:nvSpPr>
            <p:cNvPr id="22" name="Rectangle 21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0"/>
              <a:endCxn id="22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23"/>
          <p:cNvGrpSpPr/>
          <p:nvPr/>
        </p:nvGrpSpPr>
        <p:grpSpPr>
          <a:xfrm>
            <a:off x="1444150" y="5420971"/>
            <a:ext cx="3170352" cy="319246"/>
            <a:chOff x="4588528" y="3105909"/>
            <a:chExt cx="3170352" cy="319246"/>
          </a:xfrm>
        </p:grpSpPr>
        <p:sp>
          <p:nvSpPr>
            <p:cNvPr id="25" name="Rectangle 24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55668" y="49479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956214" y="53333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977779" y="494791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978693" y="53333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27179" y="495637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28093" y="53418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grpSp>
        <p:nvGrpSpPr>
          <p:cNvPr id="21" name="Group 32"/>
          <p:cNvGrpSpPr/>
          <p:nvPr/>
        </p:nvGrpSpPr>
        <p:grpSpPr>
          <a:xfrm>
            <a:off x="1443604" y="4085607"/>
            <a:ext cx="3170352" cy="319246"/>
            <a:chOff x="1426667" y="3105372"/>
            <a:chExt cx="3170352" cy="319246"/>
          </a:xfrm>
        </p:grpSpPr>
        <p:sp>
          <p:nvSpPr>
            <p:cNvPr id="34" name="Rectangle 33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0"/>
              <a:endCxn id="34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955668" y="3999645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977779" y="3999645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27179" y="4008111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4769488" y="3955802"/>
            <a:ext cx="357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</a:t>
            </a:r>
            <a:r>
              <a:rPr lang="en-US" dirty="0" err="1" smtClean="0">
                <a:solidFill>
                  <a:srgbClr val="0536D2"/>
                </a:solidFill>
              </a:rPr>
              <a:t>mm_load_pd</a:t>
            </a:r>
            <a:r>
              <a:rPr lang="en-US" dirty="0" smtClean="0">
                <a:solidFill>
                  <a:srgbClr val="0536D2"/>
                </a:solidFill>
              </a:rPr>
              <a:t>: </a:t>
            </a:r>
            <a:r>
              <a:rPr lang="en-US" dirty="0" smtClean="0"/>
              <a:t>Stored in memory in </a:t>
            </a:r>
            <a:br>
              <a:rPr lang="en-US" dirty="0" smtClean="0"/>
            </a:br>
            <a:r>
              <a:rPr lang="en-US" dirty="0" smtClean="0"/>
              <a:t>Column order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769488" y="4921530"/>
            <a:ext cx="4196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_mm_load1_pd: </a:t>
            </a:r>
            <a:r>
              <a:rPr lang="en-US" dirty="0" smtClean="0"/>
              <a:t>SSE instruction that loads </a:t>
            </a:r>
            <a:br>
              <a:rPr lang="en-US" dirty="0" smtClean="0"/>
            </a:br>
            <a:r>
              <a:rPr lang="en-US" dirty="0" smtClean="0"/>
              <a:t>a double word and stores it in the high and </a:t>
            </a:r>
            <a:br>
              <a:rPr lang="en-US" dirty="0" smtClean="0"/>
            </a:br>
            <a:r>
              <a:rPr lang="en-US" dirty="0" smtClean="0"/>
              <a:t>low double words of the XMM register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81000" y="3429000"/>
            <a:ext cx="8763000" cy="2765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039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23283"/>
          </a:xfrm>
        </p:spPr>
        <p:txBody>
          <a:bodyPr/>
          <a:lstStyle/>
          <a:p>
            <a:r>
              <a:rPr lang="en-US" dirty="0" smtClean="0"/>
              <a:t>Initialization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= 1</a:t>
            </a:r>
          </a:p>
        </p:txBody>
      </p:sp>
      <p:grpSp>
        <p:nvGrpSpPr>
          <p:cNvPr id="9" name="Group 11"/>
          <p:cNvGrpSpPr/>
          <p:nvPr/>
        </p:nvGrpSpPr>
        <p:grpSpPr>
          <a:xfrm>
            <a:off x="1426667" y="2409173"/>
            <a:ext cx="3170352" cy="319246"/>
            <a:chOff x="1426667" y="3105372"/>
            <a:chExt cx="3170352" cy="319246"/>
          </a:xfrm>
        </p:grpSpPr>
        <p:sp>
          <p:nvSpPr>
            <p:cNvPr id="7" name="Rectangle 6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7" idx="0"/>
              <a:endCxn id="7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"/>
          <p:cNvGrpSpPr/>
          <p:nvPr/>
        </p:nvGrpSpPr>
        <p:grpSpPr>
          <a:xfrm>
            <a:off x="1427213" y="2796271"/>
            <a:ext cx="3170352" cy="319246"/>
            <a:chOff x="4588528" y="3105909"/>
            <a:chExt cx="3170352" cy="319246"/>
          </a:xfrm>
        </p:grpSpPr>
        <p:sp>
          <p:nvSpPr>
            <p:cNvPr id="8" name="Rectangle 7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38731" y="23232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277" y="27086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960842" y="232321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1961756" y="27086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510242" y="233167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511156" y="27171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grpSp>
        <p:nvGrpSpPr>
          <p:cNvPr id="13" name="Group 20"/>
          <p:cNvGrpSpPr/>
          <p:nvPr/>
        </p:nvGrpSpPr>
        <p:grpSpPr>
          <a:xfrm>
            <a:off x="1443604" y="5033873"/>
            <a:ext cx="3170352" cy="319246"/>
            <a:chOff x="1426667" y="3105372"/>
            <a:chExt cx="3170352" cy="319246"/>
          </a:xfrm>
        </p:grpSpPr>
        <p:sp>
          <p:nvSpPr>
            <p:cNvPr id="22" name="Rectangle 21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0"/>
              <a:endCxn id="22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23"/>
          <p:cNvGrpSpPr/>
          <p:nvPr/>
        </p:nvGrpSpPr>
        <p:grpSpPr>
          <a:xfrm>
            <a:off x="1444150" y="5420971"/>
            <a:ext cx="3170352" cy="319246"/>
            <a:chOff x="4588528" y="3105909"/>
            <a:chExt cx="3170352" cy="319246"/>
          </a:xfrm>
        </p:grpSpPr>
        <p:sp>
          <p:nvSpPr>
            <p:cNvPr id="25" name="Rectangle 24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55668" y="49479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956214" y="53333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977779" y="494791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978693" y="53333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27179" y="495637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28093" y="53418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grpSp>
        <p:nvGrpSpPr>
          <p:cNvPr id="21" name="Group 32"/>
          <p:cNvGrpSpPr/>
          <p:nvPr/>
        </p:nvGrpSpPr>
        <p:grpSpPr>
          <a:xfrm>
            <a:off x="1443604" y="4085607"/>
            <a:ext cx="3170352" cy="319246"/>
            <a:chOff x="1426667" y="3105372"/>
            <a:chExt cx="3170352" cy="319246"/>
          </a:xfrm>
        </p:grpSpPr>
        <p:sp>
          <p:nvSpPr>
            <p:cNvPr id="34" name="Rectangle 33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0"/>
              <a:endCxn id="34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955668" y="3999645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977779" y="3999645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27179" y="4008111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4769487" y="3955802"/>
            <a:ext cx="4108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</a:t>
            </a:r>
            <a:r>
              <a:rPr lang="en-US" dirty="0" err="1" smtClean="0">
                <a:solidFill>
                  <a:srgbClr val="0536D2"/>
                </a:solidFill>
              </a:rPr>
              <a:t>mm_load_pd</a:t>
            </a:r>
            <a:r>
              <a:rPr lang="en-US" dirty="0" smtClean="0">
                <a:solidFill>
                  <a:srgbClr val="0536D2"/>
                </a:solidFill>
              </a:rPr>
              <a:t>: </a:t>
            </a:r>
            <a:r>
              <a:rPr lang="en-US" dirty="0" smtClean="0"/>
              <a:t>Load 2 doubles into XMM </a:t>
            </a:r>
            <a:r>
              <a:rPr lang="en-US" dirty="0" err="1" smtClean="0"/>
              <a:t>reg</a:t>
            </a:r>
            <a:r>
              <a:rPr lang="en-US" dirty="0" smtClean="0"/>
              <a:t>, Stored in memory in Column order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769488" y="4921530"/>
            <a:ext cx="4196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_mm_load1_pd: </a:t>
            </a:r>
            <a:r>
              <a:rPr lang="en-US" dirty="0" smtClean="0"/>
              <a:t>SSE instruction that loads </a:t>
            </a:r>
            <a:br>
              <a:rPr lang="en-US" dirty="0" smtClean="0"/>
            </a:br>
            <a:r>
              <a:rPr lang="en-US" dirty="0" smtClean="0"/>
              <a:t>a double word and stores it in the high and </a:t>
            </a:r>
            <a:br>
              <a:rPr lang="en-US" dirty="0" smtClean="0"/>
            </a:br>
            <a:r>
              <a:rPr lang="en-US" dirty="0" smtClean="0"/>
              <a:t>low double words of the XMM register </a:t>
            </a:r>
            <a:br>
              <a:rPr lang="en-US" dirty="0" smtClean="0"/>
            </a:br>
            <a:r>
              <a:rPr lang="en-US" dirty="0" smtClean="0"/>
              <a:t>(duplicates value in both halves of XMM)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846" y="748727"/>
            <a:ext cx="5546175" cy="958306"/>
          </a:xfrm>
          <a:prstGeom prst="rect">
            <a:avLst/>
          </a:prstGeom>
        </p:spPr>
      </p:pic>
      <p:sp>
        <p:nvSpPr>
          <p:cNvPr id="42" name="Title 1"/>
          <p:cNvSpPr txBox="1">
            <a:spLocks/>
          </p:cNvSpPr>
          <p:nvPr/>
        </p:nvSpPr>
        <p:spPr>
          <a:xfrm>
            <a:off x="457200" y="-166406"/>
            <a:ext cx="8229600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Example: 2 x 2 Matrix Multiply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19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Single-Instruction/Single-Data Stream</a:t>
            </a:r>
            <a:br>
              <a:rPr lang="en-US" dirty="0" smtClean="0"/>
            </a:br>
            <a:r>
              <a:rPr lang="en-US" dirty="0" smtClean="0"/>
              <a:t>(SISD)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Sequential computer that exploits no parallelism in either the instruction or data streams. Examples of SISD architecture are traditional </a:t>
            </a:r>
            <a:r>
              <a:rPr lang="en-US" dirty="0" err="1" smtClean="0"/>
              <a:t>uniprocessor</a:t>
            </a:r>
            <a:r>
              <a:rPr lang="en-US" dirty="0" smtClean="0"/>
              <a:t> machines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562" y="1715028"/>
            <a:ext cx="4110037" cy="4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184400" y="45720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Processing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6406"/>
            <a:ext cx="8229600" cy="1039091"/>
          </a:xfrm>
        </p:spPr>
        <p:txBody>
          <a:bodyPr/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23283"/>
          </a:xfrm>
        </p:spPr>
        <p:txBody>
          <a:bodyPr/>
          <a:lstStyle/>
          <a:p>
            <a:r>
              <a:rPr lang="en-US" dirty="0" smtClean="0"/>
              <a:t>First iteration intermediate result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= 1</a:t>
            </a:r>
          </a:p>
        </p:txBody>
      </p:sp>
      <p:grpSp>
        <p:nvGrpSpPr>
          <p:cNvPr id="9" name="Group 11"/>
          <p:cNvGrpSpPr/>
          <p:nvPr/>
        </p:nvGrpSpPr>
        <p:grpSpPr>
          <a:xfrm>
            <a:off x="1426667" y="2409173"/>
            <a:ext cx="3170352" cy="319246"/>
            <a:chOff x="1426667" y="3105372"/>
            <a:chExt cx="3170352" cy="319246"/>
          </a:xfrm>
        </p:grpSpPr>
        <p:sp>
          <p:nvSpPr>
            <p:cNvPr id="7" name="Rectangle 6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7" idx="0"/>
              <a:endCxn id="7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"/>
          <p:cNvGrpSpPr/>
          <p:nvPr/>
        </p:nvGrpSpPr>
        <p:grpSpPr>
          <a:xfrm>
            <a:off x="1427213" y="2796271"/>
            <a:ext cx="3170352" cy="319246"/>
            <a:chOff x="4588528" y="3105909"/>
            <a:chExt cx="3170352" cy="319246"/>
          </a:xfrm>
        </p:grpSpPr>
        <p:sp>
          <p:nvSpPr>
            <p:cNvPr id="8" name="Rectangle 7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38731" y="23232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277" y="27086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grpSp>
        <p:nvGrpSpPr>
          <p:cNvPr id="13" name="Group 20"/>
          <p:cNvGrpSpPr/>
          <p:nvPr/>
        </p:nvGrpSpPr>
        <p:grpSpPr>
          <a:xfrm>
            <a:off x="1443604" y="5033873"/>
            <a:ext cx="3170352" cy="319246"/>
            <a:chOff x="1426667" y="3105372"/>
            <a:chExt cx="3170352" cy="319246"/>
          </a:xfrm>
        </p:grpSpPr>
        <p:sp>
          <p:nvSpPr>
            <p:cNvPr id="22" name="Rectangle 21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0"/>
              <a:endCxn id="22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23"/>
          <p:cNvGrpSpPr/>
          <p:nvPr/>
        </p:nvGrpSpPr>
        <p:grpSpPr>
          <a:xfrm>
            <a:off x="1444150" y="5420971"/>
            <a:ext cx="3170352" cy="319246"/>
            <a:chOff x="4588528" y="3105909"/>
            <a:chExt cx="3170352" cy="319246"/>
          </a:xfrm>
        </p:grpSpPr>
        <p:sp>
          <p:nvSpPr>
            <p:cNvPr id="25" name="Rectangle 24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55668" y="49479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956214" y="53333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977779" y="494791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978693" y="53333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27179" y="495637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28093" y="53418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grpSp>
        <p:nvGrpSpPr>
          <p:cNvPr id="17" name="Group 32"/>
          <p:cNvGrpSpPr/>
          <p:nvPr/>
        </p:nvGrpSpPr>
        <p:grpSpPr>
          <a:xfrm>
            <a:off x="1443604" y="4085607"/>
            <a:ext cx="3170352" cy="319246"/>
            <a:chOff x="1426667" y="3105372"/>
            <a:chExt cx="3170352" cy="319246"/>
          </a:xfrm>
        </p:grpSpPr>
        <p:sp>
          <p:nvSpPr>
            <p:cNvPr id="34" name="Rectangle 33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0"/>
              <a:endCxn id="34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955668" y="3999645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977779" y="3999645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27179" y="4008111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4769488" y="3955802"/>
            <a:ext cx="357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</a:t>
            </a:r>
            <a:r>
              <a:rPr lang="en-US" dirty="0" err="1" smtClean="0">
                <a:solidFill>
                  <a:srgbClr val="0536D2"/>
                </a:solidFill>
              </a:rPr>
              <a:t>mm_load_pd</a:t>
            </a:r>
            <a:r>
              <a:rPr lang="en-US" dirty="0" smtClean="0">
                <a:solidFill>
                  <a:srgbClr val="0536D2"/>
                </a:solidFill>
              </a:rPr>
              <a:t>: </a:t>
            </a:r>
            <a:r>
              <a:rPr lang="en-US" dirty="0" smtClean="0"/>
              <a:t>Stored in memory in </a:t>
            </a:r>
            <a:br>
              <a:rPr lang="en-US" dirty="0" smtClean="0"/>
            </a:br>
            <a:r>
              <a:rPr lang="en-US" dirty="0" smtClean="0"/>
              <a:t>Column order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629522" y="2323211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1642534" y="2708634"/>
            <a:ext cx="128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3340902" y="233167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3341816" y="2717100"/>
            <a:ext cx="1391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45" name="TextBox 44"/>
          <p:cNvSpPr txBox="1"/>
          <p:nvPr/>
        </p:nvSpPr>
        <p:spPr>
          <a:xfrm>
            <a:off x="4852864" y="2385538"/>
            <a:ext cx="42632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(c1,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(a,b1));</a:t>
            </a:r>
          </a:p>
          <a:p>
            <a:r>
              <a:rPr lang="en-US" dirty="0" smtClean="0"/>
              <a:t>c2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(c2,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(a,b2));</a:t>
            </a:r>
          </a:p>
          <a:p>
            <a:r>
              <a:rPr lang="en-US" dirty="0" smtClean="0"/>
              <a:t>SSE instructions first do parallel multiplies </a:t>
            </a:r>
            <a:br>
              <a:rPr lang="en-US" dirty="0" smtClean="0"/>
            </a:br>
            <a:r>
              <a:rPr lang="en-US" dirty="0" smtClean="0"/>
              <a:t>and then parallel adds in XMM registers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769488" y="4921530"/>
            <a:ext cx="4196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_mm_load1_pd: </a:t>
            </a:r>
            <a:r>
              <a:rPr lang="en-US" dirty="0" smtClean="0"/>
              <a:t>SSE instruction that loads </a:t>
            </a:r>
            <a:br>
              <a:rPr lang="en-US" dirty="0" smtClean="0"/>
            </a:br>
            <a:r>
              <a:rPr lang="en-US" dirty="0" smtClean="0"/>
              <a:t>a double word and stores it in the high and </a:t>
            </a:r>
            <a:br>
              <a:rPr lang="en-US" dirty="0" smtClean="0"/>
            </a:br>
            <a:r>
              <a:rPr lang="en-US" dirty="0" smtClean="0"/>
              <a:t>low double words of the XMM register </a:t>
            </a:r>
            <a:br>
              <a:rPr lang="en-US" dirty="0" smtClean="0"/>
            </a:br>
            <a:r>
              <a:rPr lang="en-US" dirty="0" smtClean="0"/>
              <a:t>(duplicates value in both halves of XMM)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846" y="748727"/>
            <a:ext cx="5546175" cy="95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2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825" y="748727"/>
            <a:ext cx="5546175" cy="9583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8482"/>
            <a:ext cx="8229600" cy="1143000"/>
          </a:xfrm>
        </p:spPr>
        <p:txBody>
          <a:bodyPr/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23283"/>
          </a:xfrm>
        </p:spPr>
        <p:txBody>
          <a:bodyPr/>
          <a:lstStyle/>
          <a:p>
            <a:r>
              <a:rPr lang="en-US" dirty="0" smtClean="0"/>
              <a:t>First iteration intermediate result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= 2</a:t>
            </a:r>
          </a:p>
        </p:txBody>
      </p:sp>
      <p:grpSp>
        <p:nvGrpSpPr>
          <p:cNvPr id="9" name="Group 11"/>
          <p:cNvGrpSpPr/>
          <p:nvPr/>
        </p:nvGrpSpPr>
        <p:grpSpPr>
          <a:xfrm>
            <a:off x="1426667" y="2409173"/>
            <a:ext cx="3170352" cy="319246"/>
            <a:chOff x="1426667" y="3105372"/>
            <a:chExt cx="3170352" cy="319246"/>
          </a:xfrm>
        </p:grpSpPr>
        <p:sp>
          <p:nvSpPr>
            <p:cNvPr id="7" name="Rectangle 6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7" idx="0"/>
              <a:endCxn id="7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"/>
          <p:cNvGrpSpPr/>
          <p:nvPr/>
        </p:nvGrpSpPr>
        <p:grpSpPr>
          <a:xfrm>
            <a:off x="1427213" y="2796271"/>
            <a:ext cx="3170352" cy="319246"/>
            <a:chOff x="4588528" y="3105909"/>
            <a:chExt cx="3170352" cy="319246"/>
          </a:xfrm>
        </p:grpSpPr>
        <p:sp>
          <p:nvSpPr>
            <p:cNvPr id="8" name="Rectangle 7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38731" y="23232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277" y="27086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629522" y="2323211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1642534" y="2708634"/>
            <a:ext cx="128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340902" y="233167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341816" y="2717100"/>
            <a:ext cx="1391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grpSp>
        <p:nvGrpSpPr>
          <p:cNvPr id="13" name="Group 20"/>
          <p:cNvGrpSpPr/>
          <p:nvPr/>
        </p:nvGrpSpPr>
        <p:grpSpPr>
          <a:xfrm>
            <a:off x="1443604" y="5033873"/>
            <a:ext cx="3170352" cy="319246"/>
            <a:chOff x="1426667" y="3105372"/>
            <a:chExt cx="3170352" cy="319246"/>
          </a:xfrm>
        </p:grpSpPr>
        <p:sp>
          <p:nvSpPr>
            <p:cNvPr id="22" name="Rectangle 21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0"/>
              <a:endCxn id="22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23"/>
          <p:cNvGrpSpPr/>
          <p:nvPr/>
        </p:nvGrpSpPr>
        <p:grpSpPr>
          <a:xfrm>
            <a:off x="1444150" y="5420971"/>
            <a:ext cx="3170352" cy="319246"/>
            <a:chOff x="4588528" y="3105909"/>
            <a:chExt cx="3170352" cy="319246"/>
          </a:xfrm>
        </p:grpSpPr>
        <p:sp>
          <p:nvSpPr>
            <p:cNvPr id="25" name="Rectangle 24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55668" y="49479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956214" y="53333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977779" y="494791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aseline="-25000" dirty="0" smtClean="0"/>
              <a:t>,1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978693" y="53333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aseline="-25000" dirty="0" smtClean="0"/>
              <a:t>,2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27179" y="495637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aseline="-25000" dirty="0" smtClean="0"/>
              <a:t>,1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28093" y="53418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aseline="-25000" dirty="0" smtClean="0"/>
              <a:t>,2</a:t>
            </a:r>
            <a:endParaRPr lang="en-US" baseline="-25000" dirty="0"/>
          </a:p>
        </p:txBody>
      </p:sp>
      <p:grpSp>
        <p:nvGrpSpPr>
          <p:cNvPr id="21" name="Group 32"/>
          <p:cNvGrpSpPr/>
          <p:nvPr/>
        </p:nvGrpSpPr>
        <p:grpSpPr>
          <a:xfrm>
            <a:off x="1443604" y="4085607"/>
            <a:ext cx="3170352" cy="319246"/>
            <a:chOff x="1426667" y="3105372"/>
            <a:chExt cx="3170352" cy="319246"/>
          </a:xfrm>
        </p:grpSpPr>
        <p:sp>
          <p:nvSpPr>
            <p:cNvPr id="34" name="Rectangle 33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0"/>
              <a:endCxn id="34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955668" y="3999645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977779" y="3999645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08129" y="4020811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69488" y="3955802"/>
            <a:ext cx="357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</a:t>
            </a:r>
            <a:r>
              <a:rPr lang="en-US" dirty="0" err="1" smtClean="0">
                <a:solidFill>
                  <a:srgbClr val="0536D2"/>
                </a:solidFill>
              </a:rPr>
              <a:t>mm_load_pd</a:t>
            </a:r>
            <a:r>
              <a:rPr lang="en-US" dirty="0" smtClean="0">
                <a:solidFill>
                  <a:srgbClr val="0536D2"/>
                </a:solidFill>
              </a:rPr>
              <a:t>: </a:t>
            </a:r>
            <a:r>
              <a:rPr lang="en-US" dirty="0" smtClean="0"/>
              <a:t>Stored in memory in </a:t>
            </a:r>
            <a:br>
              <a:rPr lang="en-US" dirty="0" smtClean="0"/>
            </a:br>
            <a:r>
              <a:rPr lang="en-US" dirty="0" smtClean="0"/>
              <a:t>Column order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852864" y="2385538"/>
            <a:ext cx="42632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(c1,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(a,b1));</a:t>
            </a:r>
          </a:p>
          <a:p>
            <a:r>
              <a:rPr lang="en-US" dirty="0" smtClean="0"/>
              <a:t>c2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(c2,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(a,b2));</a:t>
            </a:r>
          </a:p>
          <a:p>
            <a:r>
              <a:rPr lang="en-US" dirty="0" smtClean="0"/>
              <a:t>SSE instructions first do parallel multiplies </a:t>
            </a:r>
            <a:br>
              <a:rPr lang="en-US" dirty="0" smtClean="0"/>
            </a:br>
            <a:r>
              <a:rPr lang="en-US" dirty="0" smtClean="0"/>
              <a:t>and then parallel adds in XMM registers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769488" y="4921530"/>
            <a:ext cx="4196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_mm_load1_pd: </a:t>
            </a:r>
            <a:r>
              <a:rPr lang="en-US" dirty="0" smtClean="0"/>
              <a:t>SSE instruction that loads </a:t>
            </a:r>
            <a:br>
              <a:rPr lang="en-US" dirty="0" smtClean="0"/>
            </a:br>
            <a:r>
              <a:rPr lang="en-US" dirty="0" smtClean="0"/>
              <a:t>a double word and stores it in the high and </a:t>
            </a:r>
            <a:br>
              <a:rPr lang="en-US" dirty="0" smtClean="0"/>
            </a:br>
            <a:r>
              <a:rPr lang="en-US" dirty="0" smtClean="0"/>
              <a:t>low double words of the XMM register </a:t>
            </a:r>
            <a:br>
              <a:rPr lang="en-US" dirty="0" smtClean="0"/>
            </a:br>
            <a:r>
              <a:rPr lang="en-US" dirty="0" smtClean="0"/>
              <a:t>(duplicates value in both halves of XMM)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858001" y="817711"/>
            <a:ext cx="533400" cy="78248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4876800" y="1267446"/>
            <a:ext cx="436193" cy="40895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4114800" y="838200"/>
            <a:ext cx="436193" cy="78248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8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23283"/>
          </a:xfrm>
        </p:spPr>
        <p:txBody>
          <a:bodyPr/>
          <a:lstStyle/>
          <a:p>
            <a:r>
              <a:rPr lang="en-US" dirty="0" smtClean="0"/>
              <a:t>Second iteration intermediate result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= 2</a:t>
            </a:r>
          </a:p>
        </p:txBody>
      </p:sp>
      <p:grpSp>
        <p:nvGrpSpPr>
          <p:cNvPr id="9" name="Group 11"/>
          <p:cNvGrpSpPr/>
          <p:nvPr/>
        </p:nvGrpSpPr>
        <p:grpSpPr>
          <a:xfrm>
            <a:off x="1426667" y="2409173"/>
            <a:ext cx="3170352" cy="319246"/>
            <a:chOff x="1426667" y="3105372"/>
            <a:chExt cx="3170352" cy="319246"/>
          </a:xfrm>
        </p:grpSpPr>
        <p:sp>
          <p:nvSpPr>
            <p:cNvPr id="7" name="Rectangle 6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7" idx="0"/>
              <a:endCxn id="7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"/>
          <p:cNvGrpSpPr/>
          <p:nvPr/>
        </p:nvGrpSpPr>
        <p:grpSpPr>
          <a:xfrm>
            <a:off x="1427213" y="2796271"/>
            <a:ext cx="3170352" cy="319246"/>
            <a:chOff x="4588528" y="3105909"/>
            <a:chExt cx="3170352" cy="319246"/>
          </a:xfrm>
        </p:grpSpPr>
        <p:sp>
          <p:nvSpPr>
            <p:cNvPr id="8" name="Rectangle 7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38731" y="23232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277" y="27086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389635" y="2323211"/>
            <a:ext cx="15954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r>
              <a:rPr lang="en-US" dirty="0" smtClean="0"/>
              <a:t>+A</a:t>
            </a:r>
            <a:r>
              <a:rPr lang="en-US" baseline="-25000" dirty="0" smtClean="0"/>
              <a:t>1,2</a:t>
            </a:r>
            <a:r>
              <a:rPr lang="en-US" dirty="0" smtClean="0"/>
              <a:t>B</a:t>
            </a:r>
            <a:r>
              <a:rPr lang="en-US" baseline="-25000" dirty="0" smtClean="0"/>
              <a:t>2,1</a:t>
            </a:r>
          </a:p>
          <a:p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1388535" y="2708634"/>
            <a:ext cx="16594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r>
              <a:rPr lang="en-US" dirty="0" smtClean="0"/>
              <a:t>+A</a:t>
            </a:r>
            <a:r>
              <a:rPr lang="en-US" baseline="-25000" dirty="0" smtClean="0"/>
              <a:t>1,2</a:t>
            </a:r>
            <a:r>
              <a:rPr lang="en-US" dirty="0" smtClean="0"/>
              <a:t>B</a:t>
            </a:r>
            <a:r>
              <a:rPr lang="en-US" baseline="-25000" dirty="0" smtClean="0"/>
              <a:t>2,2</a:t>
            </a:r>
          </a:p>
          <a:p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016348" y="2331677"/>
            <a:ext cx="17108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r>
              <a:rPr lang="en-US" dirty="0" smtClean="0"/>
              <a:t>+A</a:t>
            </a:r>
            <a:r>
              <a:rPr lang="en-US" baseline="-25000" dirty="0" smtClean="0"/>
              <a:t>2,2</a:t>
            </a:r>
            <a:r>
              <a:rPr lang="en-US" dirty="0" smtClean="0"/>
              <a:t>B</a:t>
            </a:r>
            <a:r>
              <a:rPr lang="en-US" baseline="-25000" dirty="0" smtClean="0"/>
              <a:t>2,1</a:t>
            </a:r>
          </a:p>
          <a:p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017262" y="2717100"/>
            <a:ext cx="17522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r>
              <a:rPr lang="en-US" dirty="0" smtClean="0"/>
              <a:t>+A</a:t>
            </a:r>
            <a:r>
              <a:rPr lang="en-US" baseline="-25000" dirty="0" smtClean="0"/>
              <a:t>2,2</a:t>
            </a:r>
            <a:r>
              <a:rPr lang="en-US" dirty="0" smtClean="0"/>
              <a:t>B</a:t>
            </a:r>
            <a:r>
              <a:rPr lang="en-US" baseline="-25000" dirty="0" smtClean="0"/>
              <a:t>2,2</a:t>
            </a:r>
          </a:p>
          <a:p>
            <a:endParaRPr lang="en-US" baseline="-25000" dirty="0"/>
          </a:p>
        </p:txBody>
      </p:sp>
      <p:grpSp>
        <p:nvGrpSpPr>
          <p:cNvPr id="13" name="Group 20"/>
          <p:cNvGrpSpPr/>
          <p:nvPr/>
        </p:nvGrpSpPr>
        <p:grpSpPr>
          <a:xfrm>
            <a:off x="1443604" y="5033873"/>
            <a:ext cx="3170352" cy="319246"/>
            <a:chOff x="1426667" y="3105372"/>
            <a:chExt cx="3170352" cy="319246"/>
          </a:xfrm>
        </p:grpSpPr>
        <p:sp>
          <p:nvSpPr>
            <p:cNvPr id="22" name="Rectangle 21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0"/>
              <a:endCxn id="22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23"/>
          <p:cNvGrpSpPr/>
          <p:nvPr/>
        </p:nvGrpSpPr>
        <p:grpSpPr>
          <a:xfrm>
            <a:off x="1444150" y="5420971"/>
            <a:ext cx="3170352" cy="319246"/>
            <a:chOff x="4588528" y="3105909"/>
            <a:chExt cx="3170352" cy="319246"/>
          </a:xfrm>
        </p:grpSpPr>
        <p:sp>
          <p:nvSpPr>
            <p:cNvPr id="25" name="Rectangle 24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55668" y="49479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956214" y="53333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977779" y="494791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978693" y="53333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2,2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27179" y="495637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28093" y="53418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2,2</a:t>
            </a:r>
            <a:endParaRPr lang="en-US" baseline="-25000" dirty="0"/>
          </a:p>
        </p:txBody>
      </p:sp>
      <p:grpSp>
        <p:nvGrpSpPr>
          <p:cNvPr id="21" name="Group 32"/>
          <p:cNvGrpSpPr/>
          <p:nvPr/>
        </p:nvGrpSpPr>
        <p:grpSpPr>
          <a:xfrm>
            <a:off x="1443604" y="4085607"/>
            <a:ext cx="3170352" cy="319246"/>
            <a:chOff x="1426667" y="3105372"/>
            <a:chExt cx="3170352" cy="319246"/>
          </a:xfrm>
        </p:grpSpPr>
        <p:sp>
          <p:nvSpPr>
            <p:cNvPr id="34" name="Rectangle 33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0"/>
              <a:endCxn id="34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955668" y="3999645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977779" y="3999645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27179" y="4008111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2,2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4769488" y="3955802"/>
            <a:ext cx="357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</a:t>
            </a:r>
            <a:r>
              <a:rPr lang="en-US" dirty="0" err="1" smtClean="0">
                <a:solidFill>
                  <a:srgbClr val="0536D2"/>
                </a:solidFill>
              </a:rPr>
              <a:t>mm_load_pd</a:t>
            </a:r>
            <a:r>
              <a:rPr lang="en-US" dirty="0" smtClean="0">
                <a:solidFill>
                  <a:srgbClr val="0536D2"/>
                </a:solidFill>
              </a:rPr>
              <a:t>: </a:t>
            </a:r>
            <a:r>
              <a:rPr lang="en-US" dirty="0" smtClean="0"/>
              <a:t>Stored in memory in </a:t>
            </a:r>
            <a:br>
              <a:rPr lang="en-US" dirty="0" smtClean="0"/>
            </a:br>
            <a:r>
              <a:rPr lang="en-US" dirty="0" smtClean="0"/>
              <a:t>Column order</a:t>
            </a:r>
            <a:endParaRPr lang="en-US" dirty="0"/>
          </a:p>
        </p:txBody>
      </p:sp>
      <p:grpSp>
        <p:nvGrpSpPr>
          <p:cNvPr id="24" name="Group 45"/>
          <p:cNvGrpSpPr/>
          <p:nvPr/>
        </p:nvGrpSpPr>
        <p:grpSpPr>
          <a:xfrm>
            <a:off x="1930713" y="2011887"/>
            <a:ext cx="2138419" cy="1395395"/>
            <a:chOff x="1930713" y="2011887"/>
            <a:chExt cx="2138419" cy="1395395"/>
          </a:xfrm>
        </p:grpSpPr>
        <p:sp>
          <p:nvSpPr>
            <p:cNvPr id="42" name="TextBox 41"/>
            <p:cNvSpPr txBox="1"/>
            <p:nvPr/>
          </p:nvSpPr>
          <p:spPr>
            <a:xfrm>
              <a:off x="1930713" y="2017524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1,1</a:t>
              </a:r>
              <a:endParaRPr lang="en-US" baseline="-25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30713" y="3037950"/>
              <a:ext cx="505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1,2</a:t>
              </a:r>
              <a:endParaRPr lang="en-US" baseline="-25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563865" y="2011887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2,1</a:t>
              </a:r>
              <a:endParaRPr lang="en-US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63865" y="3018194"/>
              <a:ext cx="505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2,2</a:t>
              </a:r>
              <a:endParaRPr lang="en-US" baseline="-25000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852864" y="2385538"/>
            <a:ext cx="42632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(c1,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(a,b1));</a:t>
            </a:r>
          </a:p>
          <a:p>
            <a:r>
              <a:rPr lang="en-US" dirty="0" smtClean="0"/>
              <a:t>c2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(c2,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(a,b2));</a:t>
            </a:r>
          </a:p>
          <a:p>
            <a:r>
              <a:rPr lang="en-US" dirty="0" smtClean="0"/>
              <a:t>SSE instructions first do parallel multiplies </a:t>
            </a:r>
            <a:br>
              <a:rPr lang="en-US" dirty="0" smtClean="0"/>
            </a:br>
            <a:r>
              <a:rPr lang="en-US" dirty="0" smtClean="0"/>
              <a:t>and then parallel adds in XMM registers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769488" y="4921530"/>
            <a:ext cx="4196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_mm_load1_pd: </a:t>
            </a:r>
            <a:r>
              <a:rPr lang="en-US" dirty="0" smtClean="0"/>
              <a:t>SSE instruction that loads </a:t>
            </a:r>
            <a:br>
              <a:rPr lang="en-US" dirty="0" smtClean="0"/>
            </a:br>
            <a:r>
              <a:rPr lang="en-US" dirty="0" smtClean="0"/>
              <a:t>a double word and stores it in the high and </a:t>
            </a:r>
            <a:br>
              <a:rPr lang="en-US" dirty="0" smtClean="0"/>
            </a:br>
            <a:r>
              <a:rPr lang="en-US" dirty="0" smtClean="0"/>
              <a:t>low double words of the XMM register </a:t>
            </a:r>
            <a:br>
              <a:rPr lang="en-US" dirty="0" smtClean="0"/>
            </a:br>
            <a:r>
              <a:rPr lang="en-US" dirty="0" smtClean="0"/>
              <a:t>(duplicates value in both halves of XMM)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8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Example: 2 x 2 Matrix Multiply</a:t>
            </a:r>
            <a:br>
              <a:rPr lang="en-US" smtClean="0"/>
            </a:br>
            <a:r>
              <a:rPr lang="en-US" smtClean="0"/>
              <a:t>(Part 1 of 2)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93887" y="1600200"/>
            <a:ext cx="4270022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#include &lt;</a:t>
            </a:r>
            <a:r>
              <a:rPr lang="en-US" sz="1400" dirty="0" err="1" smtClean="0"/>
              <a:t>stdio.h</a:t>
            </a:r>
            <a:r>
              <a:rPr lang="en-US" sz="1400" dirty="0" smtClean="0"/>
              <a:t>&gt;</a:t>
            </a:r>
          </a:p>
          <a:p>
            <a:pPr>
              <a:buNone/>
            </a:pPr>
            <a:r>
              <a:rPr lang="en-US" sz="1400" i="1" dirty="0" smtClean="0"/>
              <a:t>// header file for SSE compiler </a:t>
            </a:r>
            <a:r>
              <a:rPr lang="en-US" sz="1400" i="1" dirty="0" err="1" smtClean="0"/>
              <a:t>intrinsics</a:t>
            </a:r>
            <a:endParaRPr lang="en-US" sz="1400" i="1" dirty="0" smtClean="0"/>
          </a:p>
          <a:p>
            <a:pPr>
              <a:buNone/>
            </a:pPr>
            <a:r>
              <a:rPr lang="en-US" sz="1400" dirty="0" smtClean="0"/>
              <a:t>#include &lt;</a:t>
            </a:r>
            <a:r>
              <a:rPr lang="en-US" sz="1400" dirty="0" err="1" smtClean="0"/>
              <a:t>emmintrin.h</a:t>
            </a:r>
            <a:r>
              <a:rPr lang="en-US" sz="1400" dirty="0" smtClean="0"/>
              <a:t>&gt;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i="1" dirty="0" smtClean="0"/>
              <a:t>// NOTE: vector registers will be represented in comments as v1 = [ a | </a:t>
            </a:r>
            <a:r>
              <a:rPr lang="en-US" sz="1400" i="1" dirty="0" err="1" smtClean="0"/>
              <a:t>b</a:t>
            </a:r>
            <a:r>
              <a:rPr lang="en-US" sz="1400" i="1" dirty="0" smtClean="0"/>
              <a:t>]</a:t>
            </a:r>
          </a:p>
          <a:p>
            <a:pPr>
              <a:buNone/>
            </a:pPr>
            <a:r>
              <a:rPr lang="en-US" sz="1400" i="1" dirty="0" smtClean="0"/>
              <a:t>// where v1 is a variable of type __m128d and</a:t>
            </a:r>
            <a:br>
              <a:rPr lang="en-US" sz="1400" i="1" dirty="0" smtClean="0"/>
            </a:br>
            <a:r>
              <a:rPr lang="en-US" sz="1400" i="1" dirty="0" smtClean="0"/>
              <a:t>a, </a:t>
            </a:r>
            <a:r>
              <a:rPr lang="en-US" sz="1400" i="1" dirty="0" err="1" smtClean="0"/>
              <a:t>b</a:t>
            </a:r>
            <a:r>
              <a:rPr lang="en-US" sz="1400" i="1" dirty="0" smtClean="0"/>
              <a:t> are doubles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main(void</a:t>
            </a:r>
            <a:r>
              <a:rPr lang="en-US" sz="1400" dirty="0" smtClean="0"/>
              <a:t>) {</a:t>
            </a:r>
          </a:p>
          <a:p>
            <a:pPr>
              <a:buNone/>
            </a:pPr>
            <a:r>
              <a:rPr lang="en-US" sz="1400" dirty="0" smtClean="0"/>
              <a:t>   </a:t>
            </a:r>
            <a:r>
              <a:rPr lang="en-US" sz="1400" i="1" dirty="0" smtClean="0"/>
              <a:t> // allocate A,B,C aligned on 16-byte boundaries</a:t>
            </a:r>
          </a:p>
          <a:p>
            <a:pPr>
              <a:buNone/>
            </a:pPr>
            <a:r>
              <a:rPr lang="en-US" sz="1400" dirty="0" smtClean="0"/>
              <a:t>    double A[4] __attribute__ ((aligned (16)));	</a:t>
            </a:r>
          </a:p>
          <a:p>
            <a:pPr>
              <a:buNone/>
            </a:pPr>
            <a:r>
              <a:rPr lang="en-US" sz="1400" dirty="0" smtClean="0"/>
              <a:t>    double B[4] __attribute__ ((aligned (16)));</a:t>
            </a:r>
          </a:p>
          <a:p>
            <a:pPr>
              <a:buNone/>
            </a:pPr>
            <a:r>
              <a:rPr lang="en-US" sz="1400" dirty="0" smtClean="0"/>
              <a:t>    double C[4] __attribute__ ((aligned (16)));</a:t>
            </a:r>
          </a:p>
          <a:p>
            <a:pPr>
              <a:buNone/>
            </a:pPr>
            <a:r>
              <a:rPr lang="en-US" sz="1400" dirty="0" smtClean="0"/>
              <a:t>    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lda</a:t>
            </a:r>
            <a:r>
              <a:rPr lang="en-US" sz="1400" dirty="0" smtClean="0"/>
              <a:t> = 2;</a:t>
            </a:r>
          </a:p>
          <a:p>
            <a:pPr>
              <a:buNone/>
            </a:pPr>
            <a:r>
              <a:rPr lang="en-US" sz="1400" dirty="0" smtClean="0"/>
              <a:t>    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= 0;</a:t>
            </a:r>
          </a:p>
          <a:p>
            <a:pPr>
              <a:buNone/>
            </a:pPr>
            <a:r>
              <a:rPr lang="en-US" sz="1400" i="1" dirty="0" smtClean="0"/>
              <a:t>    // declare several 128-bit vector variables</a:t>
            </a:r>
          </a:p>
          <a:p>
            <a:pPr>
              <a:buNone/>
            </a:pPr>
            <a:r>
              <a:rPr lang="en-US" sz="1400" dirty="0" smtClean="0"/>
              <a:t>    __m128d c1,c2,a,b1,b2;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972753" y="1600200"/>
            <a:ext cx="4038600" cy="463167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400" i="1" dirty="0" smtClean="0"/>
              <a:t> // Initialize A, B, C for example</a:t>
            </a:r>
          </a:p>
          <a:p>
            <a:pPr>
              <a:buNone/>
            </a:pPr>
            <a:r>
              <a:rPr lang="en-US" sz="1400" dirty="0" smtClean="0"/>
              <a:t> </a:t>
            </a:r>
            <a:r>
              <a:rPr lang="en-US" sz="1400" i="1" dirty="0" smtClean="0"/>
              <a:t>/* A =                           (note column order!)  </a:t>
            </a:r>
          </a:p>
          <a:p>
            <a:pPr>
              <a:buNone/>
            </a:pPr>
            <a:r>
              <a:rPr lang="en-US" sz="1400" i="1" dirty="0" smtClean="0"/>
              <a:t>       1 0</a:t>
            </a:r>
          </a:p>
          <a:p>
            <a:pPr>
              <a:buNone/>
            </a:pPr>
            <a:r>
              <a:rPr lang="en-US" sz="1400" i="1" dirty="0" smtClean="0"/>
              <a:t>       0 1</a:t>
            </a:r>
          </a:p>
          <a:p>
            <a:pPr>
              <a:buNone/>
            </a:pPr>
            <a:r>
              <a:rPr lang="en-US" sz="1400" i="1" dirty="0" smtClean="0"/>
              <a:t>     */</a:t>
            </a:r>
          </a:p>
          <a:p>
            <a:pPr>
              <a:buNone/>
            </a:pPr>
            <a:r>
              <a:rPr lang="en-US" sz="1400" dirty="0" smtClean="0"/>
              <a:t>    A[0] = 1.0; A[1] = 0.0;  A[2] = 0.0;  A[3] = 1.0;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i="1" dirty="0" smtClean="0"/>
              <a:t>/* B =                              (note column order!)</a:t>
            </a:r>
          </a:p>
          <a:p>
            <a:pPr>
              <a:buNone/>
            </a:pPr>
            <a:r>
              <a:rPr lang="en-US" sz="1400" i="1" dirty="0" smtClean="0"/>
              <a:t>       1 3</a:t>
            </a:r>
          </a:p>
          <a:p>
            <a:pPr>
              <a:buNone/>
            </a:pPr>
            <a:r>
              <a:rPr lang="en-US" sz="1400" i="1" dirty="0" smtClean="0"/>
              <a:t>       2 4</a:t>
            </a:r>
          </a:p>
          <a:p>
            <a:pPr>
              <a:buNone/>
            </a:pPr>
            <a:r>
              <a:rPr lang="en-US" sz="1400" i="1" dirty="0" smtClean="0"/>
              <a:t>     */</a:t>
            </a:r>
          </a:p>
          <a:p>
            <a:pPr>
              <a:buNone/>
            </a:pPr>
            <a:r>
              <a:rPr lang="en-US" sz="1400" dirty="0" smtClean="0"/>
              <a:t>    B[0] = 1.0;  B[1] = 2.0;  B[2] = 3.0;  B[3] = 4.0;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i="1" dirty="0" smtClean="0"/>
              <a:t> /* C =                             (note column order!)</a:t>
            </a:r>
          </a:p>
          <a:p>
            <a:pPr>
              <a:buNone/>
            </a:pPr>
            <a:r>
              <a:rPr lang="en-US" sz="1400" i="1" dirty="0" smtClean="0"/>
              <a:t>       0 0</a:t>
            </a:r>
          </a:p>
          <a:p>
            <a:pPr>
              <a:buNone/>
            </a:pPr>
            <a:r>
              <a:rPr lang="en-US" sz="1400" i="1" dirty="0" smtClean="0"/>
              <a:t>       0 0</a:t>
            </a:r>
          </a:p>
          <a:p>
            <a:pPr>
              <a:buNone/>
            </a:pPr>
            <a:r>
              <a:rPr lang="en-US" sz="1400" i="1" dirty="0" smtClean="0"/>
              <a:t>     */</a:t>
            </a:r>
          </a:p>
          <a:p>
            <a:pPr>
              <a:buNone/>
            </a:pPr>
            <a:r>
              <a:rPr lang="en-US" sz="1400" dirty="0" smtClean="0"/>
              <a:t>    C[0] = 0.0; C[1] = 0.0;  C[2] = 0.0; C[3] = 0.0;</a:t>
            </a:r>
          </a:p>
          <a:p>
            <a:pPr>
              <a:buNone/>
            </a:pPr>
            <a:endParaRPr lang="en-US" sz="1400" dirty="0"/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2072590" y="3909861"/>
            <a:ext cx="4712825" cy="209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4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br>
              <a:rPr lang="en-US" dirty="0" smtClean="0"/>
            </a:br>
            <a:r>
              <a:rPr lang="en-US" dirty="0" smtClean="0"/>
              <a:t>(Part 2 of 2)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51554" y="1600200"/>
            <a:ext cx="4270022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// used aligned loads to set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    // c1 = [c_11 | c_21]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    c1 = _mm_load_pd(C+0*</a:t>
            </a:r>
            <a:r>
              <a:rPr lang="en-US" sz="1400" dirty="0" err="1" smtClean="0"/>
              <a:t>lda</a:t>
            </a:r>
            <a:r>
              <a:rPr lang="en-US" sz="1400" dirty="0" smtClean="0"/>
              <a:t>);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    // c2 = [c_12 | c_22]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    c2 = _mm_load_pd(C+1*</a:t>
            </a:r>
            <a:r>
              <a:rPr lang="en-US" sz="1400" dirty="0" err="1" smtClean="0"/>
              <a:t>lda</a:t>
            </a:r>
            <a:r>
              <a:rPr lang="en-US" sz="1400" dirty="0" smtClean="0"/>
              <a:t>);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    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    for (</a:t>
            </a:r>
            <a:r>
              <a:rPr lang="en-US" sz="1400" dirty="0" err="1" smtClean="0"/>
              <a:t>i</a:t>
            </a:r>
            <a:r>
              <a:rPr lang="en-US" sz="1400" dirty="0" smtClean="0"/>
              <a:t> = 0; </a:t>
            </a:r>
            <a:r>
              <a:rPr lang="en-US" sz="1400" dirty="0" err="1" smtClean="0"/>
              <a:t>i</a:t>
            </a:r>
            <a:r>
              <a:rPr lang="en-US" sz="1400" dirty="0" smtClean="0"/>
              <a:t> &lt; 2; </a:t>
            </a:r>
            <a:r>
              <a:rPr lang="en-US" sz="1400" dirty="0" err="1" smtClean="0"/>
              <a:t>i</a:t>
            </a:r>
            <a:r>
              <a:rPr lang="en-US" sz="1400" dirty="0" smtClean="0"/>
              <a:t>++) {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</a:t>
            </a:r>
            <a:r>
              <a:rPr lang="en-US" sz="1400" i="1" dirty="0" smtClean="0"/>
              <a:t>/* a = 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0: [a_11 | a_21]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1: [a_12 | a_22]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*/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a = _</a:t>
            </a:r>
            <a:r>
              <a:rPr lang="en-US" sz="1400" dirty="0" err="1" smtClean="0"/>
              <a:t>mm_load_pd(A+i</a:t>
            </a:r>
            <a:r>
              <a:rPr lang="en-US" sz="1400" dirty="0" smtClean="0"/>
              <a:t>*</a:t>
            </a:r>
            <a:r>
              <a:rPr lang="en-US" sz="1400" dirty="0" err="1" smtClean="0"/>
              <a:t>lda</a:t>
            </a:r>
            <a:r>
              <a:rPr lang="en-US" sz="1400" dirty="0" smtClean="0"/>
              <a:t>);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</a:t>
            </a:r>
            <a:r>
              <a:rPr lang="en-US" sz="1400" i="1" dirty="0" smtClean="0"/>
              <a:t>/* b1 = 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0: [b_11 | b_11]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1: [b_21 | b_21]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*/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b1 = _mm_load1_pd(B+i+0*</a:t>
            </a:r>
            <a:r>
              <a:rPr lang="en-US" sz="1400" dirty="0" err="1" smtClean="0"/>
              <a:t>lda</a:t>
            </a:r>
            <a:r>
              <a:rPr lang="en-US" sz="1400" dirty="0" smtClean="0"/>
              <a:t>);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</a:t>
            </a:r>
            <a:r>
              <a:rPr lang="en-US" sz="1400" i="1" dirty="0" smtClean="0"/>
              <a:t>/* b2 = 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0: [b_12 | b_12]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1: [b_22 | b_22]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*/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b2 = _mm_load1_pd(B+i+1*</a:t>
            </a:r>
            <a:r>
              <a:rPr lang="en-US" sz="1400" dirty="0" err="1" smtClean="0"/>
              <a:t>lda</a:t>
            </a:r>
            <a:r>
              <a:rPr lang="en-US" sz="1400" dirty="0" smtClean="0"/>
              <a:t>);</a:t>
            </a:r>
          </a:p>
          <a:p>
            <a:pPr>
              <a:lnSpc>
                <a:spcPct val="85000"/>
              </a:lnSpc>
              <a:buNone/>
            </a:pPr>
            <a:r>
              <a:rPr lang="en-US" sz="1400" dirty="0" smtClean="0"/>
              <a:t>	</a:t>
            </a:r>
          </a:p>
          <a:p>
            <a:pPr>
              <a:lnSpc>
                <a:spcPct val="85000"/>
              </a:lnSpc>
              <a:buNone/>
            </a:pPr>
            <a:endParaRPr lang="en-US" sz="1400" dirty="0" smtClean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1791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        /* c1 = 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  </a:t>
            </a:r>
            <a:r>
              <a:rPr lang="en-US" sz="2240" i="1" dirty="0" err="1" smtClean="0"/>
              <a:t>i</a:t>
            </a:r>
            <a:r>
              <a:rPr lang="en-US" sz="2240" i="1" dirty="0" smtClean="0"/>
              <a:t> = 0: [c_11 + a_11*b_11 | c_21 + a_21*b_11]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  </a:t>
            </a:r>
            <a:r>
              <a:rPr lang="en-US" sz="2240" i="1" dirty="0" err="1" smtClean="0"/>
              <a:t>i</a:t>
            </a:r>
            <a:r>
              <a:rPr lang="en-US" sz="2240" i="1" dirty="0" smtClean="0"/>
              <a:t> = 1: [c_11 + a_21*b_21 | c_21 + a_22*b_21]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*/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	c1 = _mm_add_pd(c1,_mm_mul_pd(a,b1));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	</a:t>
            </a:r>
            <a:r>
              <a:rPr lang="en-US" sz="2240" i="1" dirty="0" smtClean="0"/>
              <a:t>/* c2 = 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  </a:t>
            </a:r>
            <a:r>
              <a:rPr lang="en-US" sz="2240" i="1" dirty="0" err="1" smtClean="0"/>
              <a:t>i</a:t>
            </a:r>
            <a:r>
              <a:rPr lang="en-US" sz="2240" i="1" dirty="0" smtClean="0"/>
              <a:t> = 0: [c_12 + a_11*b_12 | c_22 + a_21*b_12]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  </a:t>
            </a:r>
            <a:r>
              <a:rPr lang="en-US" sz="2240" i="1" dirty="0" err="1" smtClean="0"/>
              <a:t>i</a:t>
            </a:r>
            <a:r>
              <a:rPr lang="en-US" sz="2240" i="1" dirty="0" smtClean="0"/>
              <a:t> = 1: [c_12 + a_21*b_22 | c_22 + a_22*b_22]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*/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	c2 = _mm_add_pd(c2,_mm_mul_pd(a,b2));       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    }</a:t>
            </a:r>
          </a:p>
          <a:p>
            <a:pPr>
              <a:lnSpc>
                <a:spcPct val="110000"/>
              </a:lnSpc>
              <a:buNone/>
            </a:pPr>
            <a:endParaRPr lang="en-US" sz="2240" dirty="0" smtClean="0"/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    // store c1,c2 back into C for completion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    _mm_store_pd(C+0*lda,c1);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    _mm_store_pd(C+1*lda,c2);</a:t>
            </a:r>
          </a:p>
          <a:p>
            <a:pPr>
              <a:lnSpc>
                <a:spcPct val="110000"/>
              </a:lnSpc>
              <a:buNone/>
            </a:pPr>
            <a:endParaRPr lang="en-US" sz="2240" dirty="0" smtClean="0"/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    // print C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    printf("%g,%g\n%g,%g\n",C[0],C[2],C[1],C[3]);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    return 0;</a:t>
            </a:r>
          </a:p>
          <a:p>
            <a:pPr>
              <a:buNone/>
            </a:pPr>
            <a:r>
              <a:rPr lang="en-US" sz="2240" dirty="0" smtClean="0"/>
              <a:t>}</a:t>
            </a:r>
          </a:p>
          <a:p>
            <a:pPr>
              <a:buNone/>
            </a:pPr>
            <a:endParaRPr lang="en-US" sz="1806" dirty="0" smtClean="0"/>
          </a:p>
          <a:p>
            <a:pPr>
              <a:buNone/>
            </a:pPr>
            <a:endParaRPr lang="en-US" sz="1400" dirty="0"/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2072590" y="3909861"/>
            <a:ext cx="4712825" cy="209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9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41" y="0"/>
            <a:ext cx="8229600" cy="1143000"/>
          </a:xfrm>
        </p:spPr>
        <p:txBody>
          <a:bodyPr/>
          <a:lstStyle/>
          <a:p>
            <a:r>
              <a:rPr lang="en-US" dirty="0" smtClean="0"/>
              <a:t>Inner loop from </a:t>
            </a:r>
            <a:r>
              <a:rPr lang="en-US" dirty="0" err="1" smtClean="0"/>
              <a:t>gcc</a:t>
            </a:r>
            <a:r>
              <a:rPr lang="en-US" dirty="0" smtClean="0"/>
              <a:t> –O -S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1660" y="1188662"/>
            <a:ext cx="8932340" cy="5254860"/>
          </a:xfrm>
        </p:spPr>
        <p:txBody>
          <a:bodyPr>
            <a:normAutofit fontScale="77500" lnSpcReduction="20000"/>
          </a:bodyPr>
          <a:lstStyle/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L2:	</a:t>
            </a:r>
            <a:r>
              <a:rPr lang="en-US" dirty="0" err="1" smtClean="0"/>
              <a:t>movapd</a:t>
            </a:r>
            <a:r>
              <a:rPr lang="en-US" dirty="0" smtClean="0"/>
              <a:t>	(%</a:t>
            </a:r>
            <a:r>
              <a:rPr lang="en-US" dirty="0" err="1" smtClean="0"/>
              <a:t>rax,%rsi</a:t>
            </a:r>
            <a:r>
              <a:rPr lang="en-US" dirty="0" smtClean="0"/>
              <a:t>), %xmm1	//Load  aligned A[i,i+1]-&gt;m1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movddup</a:t>
            </a:r>
            <a:r>
              <a:rPr lang="en-US" dirty="0" smtClean="0"/>
              <a:t>	(%</a:t>
            </a:r>
            <a:r>
              <a:rPr lang="en-US" dirty="0" err="1" smtClean="0"/>
              <a:t>rdx</a:t>
            </a:r>
            <a:r>
              <a:rPr lang="en-US" dirty="0" smtClean="0"/>
              <a:t>), %xmm0	//Load </a:t>
            </a:r>
            <a:r>
              <a:rPr lang="en-US" dirty="0" err="1" smtClean="0"/>
              <a:t>B[j</a:t>
            </a:r>
            <a:r>
              <a:rPr lang="en-US" dirty="0" smtClean="0"/>
              <a:t>], duplicate-&gt;m0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mulpd</a:t>
            </a:r>
            <a:r>
              <a:rPr lang="en-US" dirty="0" smtClean="0"/>
              <a:t>	%xmm1, %xmm0	//Multiply m0*m1-&gt;m0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addpd</a:t>
            </a:r>
            <a:r>
              <a:rPr lang="en-US" dirty="0" smtClean="0"/>
              <a:t>	%xmm0, %xmm3	//Add m0+m3-&gt;m3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movddup</a:t>
            </a:r>
            <a:r>
              <a:rPr lang="en-US" dirty="0" smtClean="0"/>
              <a:t>	16(%rdx), %xmm0	//Load B[j+1], duplicate-&gt;m0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mulpd</a:t>
            </a:r>
            <a:r>
              <a:rPr lang="en-US" dirty="0" smtClean="0"/>
              <a:t>	%xmm0, %xmm1	//Multiply m0*m1-&gt;m1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addpd</a:t>
            </a:r>
            <a:r>
              <a:rPr lang="en-US" dirty="0" smtClean="0"/>
              <a:t>	%xmm1, %xmm2	//Add m1+m2-&gt;m2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addq</a:t>
            </a:r>
            <a:r>
              <a:rPr lang="en-US" dirty="0" smtClean="0"/>
              <a:t>	$16, %</a:t>
            </a:r>
            <a:r>
              <a:rPr lang="en-US" dirty="0" err="1" smtClean="0"/>
              <a:t>rax</a:t>
            </a:r>
            <a:r>
              <a:rPr lang="en-US" dirty="0" smtClean="0"/>
              <a:t>	// rax+16 -&gt; </a:t>
            </a:r>
            <a:r>
              <a:rPr lang="en-US" dirty="0" err="1" smtClean="0"/>
              <a:t>rax</a:t>
            </a:r>
            <a:r>
              <a:rPr lang="en-US" dirty="0" smtClean="0"/>
              <a:t> (</a:t>
            </a:r>
            <a:r>
              <a:rPr lang="en-US" dirty="0" err="1" smtClean="0"/>
              <a:t>i</a:t>
            </a:r>
            <a:r>
              <a:rPr lang="en-US" dirty="0" smtClean="0"/>
              <a:t>+=2)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addq</a:t>
            </a:r>
            <a:r>
              <a:rPr lang="en-US" dirty="0" smtClean="0"/>
              <a:t>	$8, %</a:t>
            </a:r>
            <a:r>
              <a:rPr lang="en-US" dirty="0" err="1" smtClean="0"/>
              <a:t>rdx</a:t>
            </a:r>
            <a:r>
              <a:rPr lang="en-US" dirty="0" smtClean="0"/>
              <a:t>	// rdx+8 -&gt; </a:t>
            </a:r>
            <a:r>
              <a:rPr lang="en-US" dirty="0" err="1" smtClean="0"/>
              <a:t>rdx</a:t>
            </a:r>
            <a:r>
              <a:rPr lang="en-US" dirty="0" smtClean="0"/>
              <a:t> (</a:t>
            </a:r>
            <a:r>
              <a:rPr lang="en-US" dirty="0" err="1" smtClean="0"/>
              <a:t>j</a:t>
            </a:r>
            <a:r>
              <a:rPr lang="en-US" dirty="0" smtClean="0"/>
              <a:t>+=1)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cmpq</a:t>
            </a:r>
            <a:r>
              <a:rPr lang="en-US" dirty="0" smtClean="0"/>
              <a:t>	$32, %</a:t>
            </a:r>
            <a:r>
              <a:rPr lang="en-US" dirty="0" err="1" smtClean="0"/>
              <a:t>rax</a:t>
            </a:r>
            <a:r>
              <a:rPr lang="en-US" dirty="0" smtClean="0"/>
              <a:t>	// </a:t>
            </a:r>
            <a:r>
              <a:rPr lang="en-US" dirty="0" err="1" smtClean="0"/>
              <a:t>rax</a:t>
            </a:r>
            <a:r>
              <a:rPr lang="en-US" dirty="0" smtClean="0"/>
              <a:t> == 32?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jne</a:t>
            </a:r>
            <a:r>
              <a:rPr lang="en-US" dirty="0" smtClean="0"/>
              <a:t>	L2	// jump to L2 if not equal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movapd</a:t>
            </a:r>
            <a:r>
              <a:rPr lang="en-US" dirty="0" smtClean="0"/>
              <a:t>	%xmm3, (%</a:t>
            </a:r>
            <a:r>
              <a:rPr lang="en-US" dirty="0" err="1" smtClean="0"/>
              <a:t>rcx</a:t>
            </a:r>
            <a:r>
              <a:rPr lang="en-US" dirty="0" smtClean="0"/>
              <a:t>)	//store aligned m3 into C[k,k+1]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movapd</a:t>
            </a:r>
            <a:r>
              <a:rPr lang="en-US" dirty="0" smtClean="0"/>
              <a:t>	%xmm2, (%</a:t>
            </a:r>
            <a:r>
              <a:rPr lang="en-US" dirty="0" err="1" smtClean="0"/>
              <a:t>rdi</a:t>
            </a:r>
            <a:r>
              <a:rPr lang="en-US" dirty="0" smtClean="0"/>
              <a:t>)	//store aligned m2 into C[l,l+1]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2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in Conclusion, …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Amdahl’s Law: Serial sections limit speedup</a:t>
            </a:r>
          </a:p>
          <a:p>
            <a:r>
              <a:rPr lang="en-US" dirty="0" smtClean="0"/>
              <a:t>Flynn Taxonomy</a:t>
            </a:r>
          </a:p>
          <a:p>
            <a:r>
              <a:rPr lang="en-US" dirty="0" smtClean="0"/>
              <a:t>Intel SSE SIMD Instructions</a:t>
            </a:r>
          </a:p>
          <a:p>
            <a:pPr lvl="1"/>
            <a:r>
              <a:rPr lang="en-US" dirty="0"/>
              <a:t>Exploit data-level parallelism in loops</a:t>
            </a:r>
          </a:p>
          <a:p>
            <a:pPr lvl="1"/>
            <a:r>
              <a:rPr lang="en-US" dirty="0" smtClean="0"/>
              <a:t>One instruction fetch that operates on multiple operands simultaneously</a:t>
            </a:r>
          </a:p>
          <a:p>
            <a:pPr lvl="1"/>
            <a:r>
              <a:rPr lang="en-US" dirty="0" smtClean="0"/>
              <a:t>128-bit XMM registers</a:t>
            </a:r>
          </a:p>
          <a:p>
            <a:r>
              <a:rPr lang="en-US" dirty="0" smtClean="0"/>
              <a:t>SSE Instructions in C</a:t>
            </a:r>
          </a:p>
          <a:p>
            <a:pPr lvl="1"/>
            <a:r>
              <a:rPr lang="en-US" dirty="0" smtClean="0"/>
              <a:t>Embed the SSE machine instructions directly into C programs through use of intrinsics</a:t>
            </a:r>
          </a:p>
          <a:p>
            <a:pPr lvl="1"/>
            <a:r>
              <a:rPr lang="en-US" dirty="0" smtClean="0"/>
              <a:t>Achieve efficiency beyond that of optimizing compiler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8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3" y="274638"/>
            <a:ext cx="882226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Single-Instruction/Multiple-Data </a:t>
            </a:r>
            <a:r>
              <a:rPr lang="en-US" dirty="0"/>
              <a:t>Stream</a:t>
            </a:r>
            <a:br>
              <a:rPr lang="en-US" dirty="0"/>
            </a:br>
            <a:r>
              <a:rPr lang="en-US" dirty="0"/>
              <a:t>(SIMD or “</a:t>
            </a:r>
            <a:r>
              <a:rPr lang="en-US" dirty="0" err="1"/>
              <a:t>sim-dee</a:t>
            </a:r>
            <a:r>
              <a:rPr lang="en-US" dirty="0"/>
              <a:t>”)</a:t>
            </a:r>
            <a:br>
              <a:rPr lang="en-US" dirty="0"/>
            </a:b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SIMD computer exploits multiple data streams against a single instruction stream to operations that may be naturally parallelized, e.g., Intel SIMD instruction extensions or NVIDIA Graphics Processing Unit (GPU)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884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37" y="1730905"/>
            <a:ext cx="3958695" cy="395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7631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74638"/>
            <a:ext cx="9448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Multiple-Instruction/Multiple-Data </a:t>
            </a:r>
            <a:r>
              <a:rPr lang="en-US" dirty="0"/>
              <a:t>Streams</a:t>
            </a:r>
            <a:br>
              <a:rPr lang="en-US" dirty="0"/>
            </a:br>
            <a:r>
              <a:rPr lang="en-US" dirty="0"/>
              <a:t>(MIMD or “</a:t>
            </a:r>
            <a:r>
              <a:rPr lang="en-US" dirty="0" err="1"/>
              <a:t>mim-dee</a:t>
            </a:r>
            <a:r>
              <a:rPr lang="en-US" dirty="0"/>
              <a:t>”)</a:t>
            </a:r>
            <a:br>
              <a:rPr lang="en-US" dirty="0"/>
            </a:b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autonomous processors simultaneously executing different instructions on different data. </a:t>
            </a:r>
          </a:p>
          <a:p>
            <a:pPr lvl="1"/>
            <a:r>
              <a:rPr lang="en-US" dirty="0" smtClean="0"/>
              <a:t>MIMD architectures include multicore and Warehouse-Scale Computers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76400" y="1752600"/>
            <a:ext cx="2438400" cy="457200"/>
          </a:xfrm>
          <a:prstGeom prst="rect">
            <a:avLst/>
          </a:prstGeom>
          <a:solidFill>
            <a:srgbClr val="CCFC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Instruction Pool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2895600"/>
            <a:ext cx="457200" cy="381000"/>
          </a:xfrm>
          <a:prstGeom prst="rect">
            <a:avLst/>
          </a:prstGeom>
          <a:solidFill>
            <a:srgbClr val="FFCC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2200" y="3505200"/>
            <a:ext cx="457200" cy="381000"/>
          </a:xfrm>
          <a:prstGeom prst="rect">
            <a:avLst/>
          </a:prstGeom>
          <a:solidFill>
            <a:srgbClr val="FFCC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95600" y="4191000"/>
            <a:ext cx="457200" cy="381000"/>
          </a:xfrm>
          <a:prstGeom prst="rect">
            <a:avLst/>
          </a:prstGeom>
          <a:solidFill>
            <a:srgbClr val="FFCC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4876800"/>
            <a:ext cx="457200" cy="381000"/>
          </a:xfrm>
          <a:prstGeom prst="rect">
            <a:avLst/>
          </a:prstGeom>
          <a:solidFill>
            <a:srgbClr val="FFCC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-304800" y="3962400"/>
            <a:ext cx="2590800" cy="457200"/>
          </a:xfrm>
          <a:prstGeom prst="rect">
            <a:avLst/>
          </a:prstGeom>
          <a:solidFill>
            <a:srgbClr val="CCCCFE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Data Pool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18" name="Straight Arrow Connector 17"/>
          <p:cNvCxnSpPr>
            <a:endCxn id="9" idx="1"/>
          </p:cNvCxnSpPr>
          <p:nvPr/>
        </p:nvCxnSpPr>
        <p:spPr>
          <a:xfrm>
            <a:off x="1219200" y="3086100"/>
            <a:ext cx="6096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0" idx="1"/>
          </p:cNvCxnSpPr>
          <p:nvPr/>
        </p:nvCxnSpPr>
        <p:spPr>
          <a:xfrm>
            <a:off x="1219200" y="3695700"/>
            <a:ext cx="11430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3" idx="1"/>
          </p:cNvCxnSpPr>
          <p:nvPr/>
        </p:nvCxnSpPr>
        <p:spPr>
          <a:xfrm>
            <a:off x="1219200" y="4380707"/>
            <a:ext cx="1676400" cy="79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4" idx="1"/>
          </p:cNvCxnSpPr>
          <p:nvPr/>
        </p:nvCxnSpPr>
        <p:spPr>
          <a:xfrm>
            <a:off x="1219200" y="5066506"/>
            <a:ext cx="2209800" cy="79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9" idx="0"/>
          </p:cNvCxnSpPr>
          <p:nvPr/>
        </p:nvCxnSpPr>
        <p:spPr>
          <a:xfrm rot="5400000">
            <a:off x="1714500" y="2552700"/>
            <a:ext cx="6858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1943100" y="2857500"/>
            <a:ext cx="12954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13" idx="0"/>
          </p:cNvCxnSpPr>
          <p:nvPr/>
        </p:nvCxnSpPr>
        <p:spPr>
          <a:xfrm rot="5400000">
            <a:off x="2133600" y="3200400"/>
            <a:ext cx="19812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14" idx="0"/>
          </p:cNvCxnSpPr>
          <p:nvPr/>
        </p:nvCxnSpPr>
        <p:spPr>
          <a:xfrm rot="5400000">
            <a:off x="2324100" y="3543300"/>
            <a:ext cx="26670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67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2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Multiple-Instruction/Single-Data </a:t>
            </a:r>
            <a:r>
              <a:rPr lang="en-US" dirty="0"/>
              <a:t>Stream</a:t>
            </a:r>
            <a:br>
              <a:rPr lang="en-US" dirty="0"/>
            </a:br>
            <a:r>
              <a:rPr lang="en-US" dirty="0"/>
              <a:t>(MISD)</a:t>
            </a:r>
            <a:br>
              <a:rPr lang="en-US" dirty="0"/>
            </a:b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Multiple-Instruction, Single-Data stream </a:t>
            </a:r>
            <a:r>
              <a:rPr lang="en-US" dirty="0"/>
              <a:t> </a:t>
            </a:r>
            <a:r>
              <a:rPr lang="en-US" dirty="0" smtClean="0"/>
              <a:t>computer that exploits multiple instruction streams against a single data stream.</a:t>
            </a:r>
          </a:p>
          <a:p>
            <a:pPr lvl="1"/>
            <a:r>
              <a:rPr lang="en-US" dirty="0" smtClean="0"/>
              <a:t>Rare, mainly of historical interest only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884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965" y="1680632"/>
            <a:ext cx="4110567" cy="411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5681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Flynn* Taxonomy, 1966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976565"/>
            <a:ext cx="7543800" cy="336973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 2013, SIMD and MIMD most common parallelism in architectures – usually both in same system!</a:t>
            </a:r>
          </a:p>
          <a:p>
            <a:r>
              <a:rPr lang="en-US" dirty="0" smtClean="0"/>
              <a:t>Most common parallel processing programming style: Single Program Multiple Data (“SPMD”)</a:t>
            </a:r>
          </a:p>
          <a:p>
            <a:pPr lvl="1"/>
            <a:r>
              <a:rPr lang="en-US" dirty="0" smtClean="0"/>
              <a:t>Single program that runs on all processors of a MIMD</a:t>
            </a:r>
          </a:p>
          <a:p>
            <a:pPr lvl="1"/>
            <a:r>
              <a:rPr lang="en-US" dirty="0" smtClean="0"/>
              <a:t>Cross-processor execution coordination using synchronization primitives</a:t>
            </a:r>
          </a:p>
          <a:p>
            <a:r>
              <a:rPr lang="en-US" dirty="0" smtClean="0"/>
              <a:t>SIMD (aka hw-level </a:t>
            </a:r>
            <a:r>
              <a:rPr lang="en-US" i="1" dirty="0" smtClean="0"/>
              <a:t>data parallelism</a:t>
            </a:r>
            <a:r>
              <a:rPr lang="en-US" dirty="0" smtClean="0"/>
              <a:t>): specialized function units, for handling lock-step calculations involving arrays</a:t>
            </a:r>
          </a:p>
          <a:p>
            <a:pPr lvl="1"/>
            <a:r>
              <a:rPr lang="en-US" dirty="0" smtClean="0"/>
              <a:t>Scientific computing, signal processing, multimedia (audio/video processing)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1" name="Picture 4" descr="f07-06-P3744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6737"/>
            <a:ext cx="9158310" cy="201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647266" y="1571096"/>
            <a:ext cx="3428997" cy="1346199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529431" y="4812442"/>
            <a:ext cx="3044681" cy="2045558"/>
            <a:chOff x="6529431" y="4812442"/>
            <a:chExt cx="3044681" cy="2045558"/>
          </a:xfrm>
        </p:grpSpPr>
        <p:sp>
          <p:nvSpPr>
            <p:cNvPr id="12" name="TextBox 11"/>
            <p:cNvSpPr txBox="1"/>
            <p:nvPr/>
          </p:nvSpPr>
          <p:spPr>
            <a:xfrm>
              <a:off x="6529431" y="6019800"/>
              <a:ext cx="17763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*Prof. Michael Flynn, Stanford</a:t>
              </a:r>
              <a:endParaRPr lang="en-U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rcRect l="19636" t="5625"/>
            <a:stretch>
              <a:fillRect/>
            </a:stretch>
          </p:blipFill>
          <p:spPr>
            <a:xfrm>
              <a:off x="8077200" y="4812442"/>
              <a:ext cx="1496912" cy="20455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467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8476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Big Idea: Amdahl’s (Heartbreaking) </a:t>
            </a:r>
            <a:r>
              <a:rPr lang="en-US" dirty="0"/>
              <a:t>Law</a:t>
            </a:r>
          </a:p>
        </p:txBody>
      </p:sp>
      <p:sp>
        <p:nvSpPr>
          <p:cNvPr id="1907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54658"/>
            <a:ext cx="8153400" cy="415925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Speedup due to enhancement E is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05000" y="1811858"/>
            <a:ext cx="5181600" cy="873125"/>
            <a:chOff x="336" y="960"/>
            <a:chExt cx="3264" cy="550"/>
          </a:xfrm>
        </p:grpSpPr>
        <p:sp>
          <p:nvSpPr>
            <p:cNvPr id="1907717" name="Rectangle 5"/>
            <p:cNvSpPr>
              <a:spLocks noChangeArrowheads="1"/>
            </p:cNvSpPr>
            <p:nvPr/>
          </p:nvSpPr>
          <p:spPr bwMode="auto">
            <a:xfrm>
              <a:off x="336" y="1104"/>
              <a:ext cx="3072" cy="2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63500" tIns="25400" rIns="63500" bIns="25400">
              <a:spAutoFit/>
            </a:bodyPr>
            <a:lstStyle/>
            <a:p>
              <a:pPr marL="287338" indent="-287338">
                <a:spcBef>
                  <a:spcPct val="30000"/>
                </a:spcBef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lang="en-US" sz="2400" dirty="0">
                  <a:solidFill>
                    <a:schemeClr val="tx1"/>
                  </a:solidFill>
                </a:rPr>
                <a:t>Speedup </a:t>
              </a:r>
              <a:r>
                <a:rPr lang="en-US" sz="2400" dirty="0" err="1">
                  <a:solidFill>
                    <a:schemeClr val="tx1"/>
                  </a:solidFill>
                </a:rPr>
                <a:t>w</a:t>
              </a:r>
              <a:r>
                <a:rPr lang="en-US" sz="2400" dirty="0">
                  <a:solidFill>
                    <a:schemeClr val="tx1"/>
                  </a:solidFill>
                </a:rPr>
                <a:t>/ E = </a:t>
              </a:r>
              <a:r>
                <a:rPr lang="en-US" sz="2400" dirty="0" smtClean="0">
                  <a:solidFill>
                    <a:schemeClr val="tx1"/>
                  </a:solidFill>
                </a:rPr>
                <a:t>     -</a:t>
              </a:r>
              <a:r>
                <a:rPr lang="en-US" sz="2400" dirty="0">
                  <a:solidFill>
                    <a:schemeClr val="tx1"/>
                  </a:solidFill>
                </a:rPr>
                <a:t>---------------------  </a:t>
              </a:r>
            </a:p>
          </p:txBody>
        </p:sp>
        <p:sp>
          <p:nvSpPr>
            <p:cNvPr id="1907718" name="Rectangle 6"/>
            <p:cNvSpPr>
              <a:spLocks noChangeArrowheads="1"/>
            </p:cNvSpPr>
            <p:nvPr/>
          </p:nvSpPr>
          <p:spPr bwMode="auto">
            <a:xfrm>
              <a:off x="1824" y="960"/>
              <a:ext cx="1776" cy="2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63500" tIns="25400" rIns="63500" bIns="25400">
              <a:spAutoFit/>
            </a:bodyPr>
            <a:lstStyle/>
            <a:p>
              <a:pPr marL="287338" indent="-287338">
                <a:spcBef>
                  <a:spcPct val="30000"/>
                </a:spcBef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lang="en-US" sz="2400">
                  <a:solidFill>
                    <a:schemeClr val="tx1"/>
                  </a:solidFill>
                </a:rPr>
                <a:t>Exec time w/o E</a:t>
              </a:r>
            </a:p>
          </p:txBody>
        </p:sp>
        <p:sp>
          <p:nvSpPr>
            <p:cNvPr id="1907719" name="Rectangle 7"/>
            <p:cNvSpPr>
              <a:spLocks noChangeArrowheads="1"/>
            </p:cNvSpPr>
            <p:nvPr/>
          </p:nvSpPr>
          <p:spPr bwMode="auto">
            <a:xfrm>
              <a:off x="1824" y="1248"/>
              <a:ext cx="1728" cy="2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63500" tIns="25400" rIns="63500" bIns="25400">
              <a:spAutoFit/>
            </a:bodyPr>
            <a:lstStyle/>
            <a:p>
              <a:pPr marL="287338" indent="-287338">
                <a:spcBef>
                  <a:spcPct val="30000"/>
                </a:spcBef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lang="en-US" sz="2400">
                  <a:solidFill>
                    <a:schemeClr val="tx1"/>
                  </a:solidFill>
                </a:rPr>
                <a:t>Exec time w/ E </a:t>
              </a:r>
            </a:p>
          </p:txBody>
        </p:sp>
      </p:grpSp>
      <p:sp>
        <p:nvSpPr>
          <p:cNvPr id="1907720" name="Rectangle 8"/>
          <p:cNvSpPr>
            <a:spLocks noChangeArrowheads="1"/>
          </p:cNvSpPr>
          <p:nvPr/>
        </p:nvSpPr>
        <p:spPr bwMode="auto">
          <a:xfrm>
            <a:off x="920750" y="4270896"/>
            <a:ext cx="10541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721" name="Rectangle 9" descr="Light downward diagonal"/>
          <p:cNvSpPr>
            <a:spLocks noChangeArrowheads="1"/>
          </p:cNvSpPr>
          <p:nvPr/>
        </p:nvSpPr>
        <p:spPr bwMode="auto">
          <a:xfrm>
            <a:off x="1987550" y="4270896"/>
            <a:ext cx="1054100" cy="3683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722" name="Rectangle 10"/>
          <p:cNvSpPr>
            <a:spLocks noChangeArrowheads="1"/>
          </p:cNvSpPr>
          <p:nvPr/>
        </p:nvSpPr>
        <p:spPr bwMode="auto">
          <a:xfrm>
            <a:off x="3054350" y="4270896"/>
            <a:ext cx="10541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723" name="Rectangle 11"/>
          <p:cNvSpPr>
            <a:spLocks noChangeArrowheads="1"/>
          </p:cNvSpPr>
          <p:nvPr/>
        </p:nvSpPr>
        <p:spPr bwMode="auto">
          <a:xfrm>
            <a:off x="5187950" y="4270896"/>
            <a:ext cx="10541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724" name="Rectangle 12" descr="Light downward diagonal"/>
          <p:cNvSpPr>
            <a:spLocks noChangeArrowheads="1"/>
          </p:cNvSpPr>
          <p:nvPr/>
        </p:nvSpPr>
        <p:spPr bwMode="auto">
          <a:xfrm>
            <a:off x="6254750" y="4270896"/>
            <a:ext cx="596900" cy="36830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725" name="Rectangle 13"/>
          <p:cNvSpPr>
            <a:spLocks noChangeArrowheads="1"/>
          </p:cNvSpPr>
          <p:nvPr/>
        </p:nvSpPr>
        <p:spPr bwMode="auto">
          <a:xfrm>
            <a:off x="6864350" y="4270896"/>
            <a:ext cx="10541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726" name="Line 14"/>
          <p:cNvSpPr>
            <a:spLocks noChangeShapeType="1"/>
          </p:cNvSpPr>
          <p:nvPr/>
        </p:nvSpPr>
        <p:spPr bwMode="auto">
          <a:xfrm>
            <a:off x="4362450" y="4493146"/>
            <a:ext cx="4953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730" name="Rectangle 18"/>
          <p:cNvSpPr>
            <a:spLocks noChangeArrowheads="1"/>
          </p:cNvSpPr>
          <p:nvPr/>
        </p:nvSpPr>
        <p:spPr bwMode="auto">
          <a:xfrm>
            <a:off x="533400" y="2802458"/>
            <a:ext cx="8153400" cy="11592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spAutoFit/>
          </a:bodyPr>
          <a:lstStyle/>
          <a:p>
            <a:pPr marL="287338" indent="-287338">
              <a:spcBef>
                <a:spcPct val="30000"/>
              </a:spcBef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Suppose that enhancement E accelerates a fraction F   (F &lt;1) of the task by a factor S (S&gt;1) and the remainder of the task is unaffected</a:t>
            </a:r>
          </a:p>
        </p:txBody>
      </p:sp>
      <p:sp>
        <p:nvSpPr>
          <p:cNvPr id="1907731" name="Rectangle 19"/>
          <p:cNvSpPr>
            <a:spLocks noChangeArrowheads="1"/>
          </p:cNvSpPr>
          <p:nvPr/>
        </p:nvSpPr>
        <p:spPr bwMode="auto">
          <a:xfrm>
            <a:off x="533400" y="5393258"/>
            <a:ext cx="8153400" cy="4206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spAutoFit/>
          </a:bodyPr>
          <a:lstStyle/>
          <a:p>
            <a:pPr marL="287338" indent="-287338"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Execution Time </a:t>
            </a:r>
            <a:r>
              <a:rPr lang="en-US" sz="2400" dirty="0" err="1">
                <a:solidFill>
                  <a:schemeClr val="tx1"/>
                </a:solidFill>
              </a:rPr>
              <a:t>w</a:t>
            </a:r>
            <a:r>
              <a:rPr lang="en-US" sz="2400" dirty="0">
                <a:solidFill>
                  <a:schemeClr val="tx1"/>
                </a:solidFill>
              </a:rPr>
              <a:t>/ E  </a:t>
            </a:r>
            <a:r>
              <a:rPr lang="en-US" sz="2400" dirty="0" smtClean="0">
                <a:solidFill>
                  <a:schemeClr val="tx1"/>
                </a:solidFill>
              </a:rPr>
              <a:t>=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07732" name="Rectangle 20"/>
          <p:cNvSpPr>
            <a:spLocks noChangeArrowheads="1"/>
          </p:cNvSpPr>
          <p:nvPr/>
        </p:nvSpPr>
        <p:spPr bwMode="auto">
          <a:xfrm>
            <a:off x="1591711" y="6002858"/>
            <a:ext cx="7416800" cy="4206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spAutoFit/>
          </a:bodyPr>
          <a:lstStyle/>
          <a:p>
            <a:pPr marL="287338" indent="-287338"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solidFill>
                  <a:schemeClr val="tx1"/>
                </a:solidFill>
              </a:rPr>
              <a:t>Speedup </a:t>
            </a:r>
            <a:r>
              <a:rPr lang="en-US" sz="2400" dirty="0" err="1">
                <a:solidFill>
                  <a:schemeClr val="tx1"/>
                </a:solidFill>
              </a:rPr>
              <a:t>w</a:t>
            </a:r>
            <a:r>
              <a:rPr lang="en-US" sz="2400" dirty="0">
                <a:solidFill>
                  <a:schemeClr val="tx1"/>
                </a:solidFill>
              </a:rPr>
              <a:t>/ </a:t>
            </a:r>
            <a:r>
              <a:rPr lang="en-US" sz="2400" dirty="0" smtClean="0">
                <a:solidFill>
                  <a:schemeClr val="tx1"/>
                </a:solidFill>
              </a:rPr>
              <a:t>E  =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07733" name="Oval 21"/>
          <p:cNvSpPr>
            <a:spLocks noChangeArrowheads="1"/>
          </p:cNvSpPr>
          <p:nvPr/>
        </p:nvSpPr>
        <p:spPr bwMode="auto">
          <a:xfrm>
            <a:off x="6400800" y="5317058"/>
            <a:ext cx="152400" cy="76200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734" name="Oval 22"/>
          <p:cNvSpPr>
            <a:spLocks noChangeArrowheads="1"/>
          </p:cNvSpPr>
          <p:nvPr/>
        </p:nvSpPr>
        <p:spPr bwMode="auto">
          <a:xfrm>
            <a:off x="7315200" y="5317058"/>
            <a:ext cx="152400" cy="76200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3" name="Group 26"/>
          <p:cNvGrpSpPr/>
          <p:nvPr/>
        </p:nvGrpSpPr>
        <p:grpSpPr>
          <a:xfrm>
            <a:off x="3589634" y="4639195"/>
            <a:ext cx="4843393" cy="1200405"/>
            <a:chOff x="3589634" y="4639195"/>
            <a:chExt cx="4843393" cy="1200405"/>
          </a:xfrm>
        </p:grpSpPr>
        <p:cxnSp>
          <p:nvCxnSpPr>
            <p:cNvPr id="46" name="Straight Arrow Connector 45"/>
            <p:cNvCxnSpPr>
              <a:stCxn id="1907725" idx="2"/>
            </p:cNvCxnSpPr>
            <p:nvPr/>
          </p:nvCxnSpPr>
          <p:spPr>
            <a:xfrm rot="5400000">
              <a:off x="6949654" y="5037400"/>
              <a:ext cx="839950" cy="4354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1907723" idx="2"/>
            </p:cNvCxnSpPr>
            <p:nvPr/>
          </p:nvCxnSpPr>
          <p:spPr>
            <a:xfrm rot="16200000" flipH="1">
              <a:off x="6020741" y="4333454"/>
              <a:ext cx="839947" cy="145142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3589634" y="5377935"/>
              <a:ext cx="48433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7338" indent="-287338" algn="ctr">
                <a:spcBef>
                  <a:spcPct val="30000"/>
                </a:spcBef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lang="en-US" sz="2400" dirty="0" smtClean="0"/>
                <a:t>Execution Time w/o E  </a:t>
              </a:r>
              <a:r>
                <a:rPr lang="en-US" sz="2400" b="1" dirty="0" err="1" smtClean="0">
                  <a:sym typeface="Symbol" pitchFamily="18" charset="2"/>
                </a:rPr>
                <a:t></a:t>
              </a:r>
              <a:r>
                <a:rPr lang="en-US" sz="2400" dirty="0" smtClean="0"/>
                <a:t>  [ (1-F) + </a:t>
              </a:r>
              <a:r>
                <a:rPr lang="en-US" sz="2400" dirty="0" smtClean="0">
                  <a:solidFill>
                    <a:srgbClr val="FF0000"/>
                  </a:solidFill>
                </a:rPr>
                <a:t>F/S</a:t>
              </a:r>
              <a:r>
                <a:rPr lang="en-US" sz="2400" dirty="0" smtClean="0"/>
                <a:t>] </a:t>
              </a:r>
              <a:endParaRPr lang="en-US" sz="2400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3795677" y="5970601"/>
            <a:ext cx="2189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7338" indent="-287338"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sz="2400" dirty="0" smtClean="0"/>
              <a:t>1 / [ (1-F) + F/S ]</a:t>
            </a:r>
            <a:endParaRPr lang="en-US" sz="2400" dirty="0"/>
          </a:p>
        </p:txBody>
      </p:sp>
      <p:sp>
        <p:nvSpPr>
          <p:cNvPr id="35" name="Rectangle 9" descr="Light downward diagonal"/>
          <p:cNvSpPr>
            <a:spLocks noChangeArrowheads="1"/>
          </p:cNvSpPr>
          <p:nvPr/>
        </p:nvSpPr>
        <p:spPr bwMode="auto">
          <a:xfrm>
            <a:off x="7963936" y="4576874"/>
            <a:ext cx="1054100" cy="3683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12" descr="Light downward diagonal"/>
          <p:cNvSpPr>
            <a:spLocks noChangeArrowheads="1"/>
          </p:cNvSpPr>
          <p:nvPr/>
        </p:nvSpPr>
        <p:spPr bwMode="auto">
          <a:xfrm>
            <a:off x="8176079" y="4931163"/>
            <a:ext cx="596900" cy="36830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077200" y="5059168"/>
            <a:ext cx="0" cy="41997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613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19522</TotalTime>
  <Words>2309</Words>
  <Application>Microsoft Office PowerPoint</Application>
  <PresentationFormat>On-screen Show (4:3)</PresentationFormat>
  <Paragraphs>690</Paragraphs>
  <Slides>46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ＭＳ Ｐゴシック</vt:lpstr>
      <vt:lpstr>Arial</vt:lpstr>
      <vt:lpstr>Calibri</vt:lpstr>
      <vt:lpstr>Courier</vt:lpstr>
      <vt:lpstr>Courier New</vt:lpstr>
      <vt:lpstr>DejaVu Sans</vt:lpstr>
      <vt:lpstr>Symbol</vt:lpstr>
      <vt:lpstr>Times New Roman</vt:lpstr>
      <vt:lpstr>Wingdings</vt:lpstr>
      <vt:lpstr>Office Theme</vt:lpstr>
      <vt:lpstr>Image</vt:lpstr>
      <vt:lpstr>CS 61C:  Great Ideas in Computer Architecture Amdahl’s Law, Data-level Parallelism</vt:lpstr>
      <vt:lpstr>New-School Machine Structures (It’s a bit more complicated!)</vt:lpstr>
      <vt:lpstr>Using Parallelism for Performance</vt:lpstr>
      <vt:lpstr>Single-Instruction/Single-Data Stream (SISD)</vt:lpstr>
      <vt:lpstr>Single-Instruction/Multiple-Data Stream (SIMD or “sim-dee”) </vt:lpstr>
      <vt:lpstr>Multiple-Instruction/Multiple-Data Streams (MIMD or “mim-dee”) </vt:lpstr>
      <vt:lpstr>Multiple-Instruction/Single-Data Stream (MISD) </vt:lpstr>
      <vt:lpstr>Flynn* Taxonomy, 1966</vt:lpstr>
      <vt:lpstr>Big Idea: Amdahl’s (Heartbreaking) Law</vt:lpstr>
      <vt:lpstr>Big Idea: Amdahl’s Law</vt:lpstr>
      <vt:lpstr>Example #1: Amdahl’s Law</vt:lpstr>
      <vt:lpstr>PowerPoint Presentation</vt:lpstr>
      <vt:lpstr>Strong and Weak Scaling</vt:lpstr>
      <vt:lpstr>Clickers/Peer Instruction</vt:lpstr>
      <vt:lpstr>Administrativia</vt:lpstr>
      <vt:lpstr>SIMD Architectures</vt:lpstr>
      <vt:lpstr>Intel “Advanced Digital Media Boost”</vt:lpstr>
      <vt:lpstr>First SIMD Extensions: MIT Lincoln Labs TX-2, 1957</vt:lpstr>
      <vt:lpstr>Intel SIMD Extensions</vt:lpstr>
      <vt:lpstr>XMM Registers</vt:lpstr>
      <vt:lpstr>Intel Architecture SSE2+ 128-Bit SIMD Data Types</vt:lpstr>
      <vt:lpstr>SSE/SSE2 Floating Point Instructions</vt:lpstr>
      <vt:lpstr>Packed and Scalar Double-Precision Floating-Point Operations </vt:lpstr>
      <vt:lpstr>Example: SIMD Array Processing</vt:lpstr>
      <vt:lpstr>Data-Level Parallelism and SIMD</vt:lpstr>
      <vt:lpstr>Looping in MIPS</vt:lpstr>
      <vt:lpstr>Loop Unrolled</vt:lpstr>
      <vt:lpstr>Loop Unrolled Scheduled</vt:lpstr>
      <vt:lpstr>Loop Unrolling in C</vt:lpstr>
      <vt:lpstr>Generalizing Loop Unrolling</vt:lpstr>
      <vt:lpstr>Example: Add Two Single-Precision Floating-Point Vectors</vt:lpstr>
      <vt:lpstr>In The News: Intel acquired Altera</vt:lpstr>
      <vt:lpstr>Break</vt:lpstr>
      <vt:lpstr>Intel SSE Intrinsics</vt:lpstr>
      <vt:lpstr>Example SSE Intrinsics</vt:lpstr>
      <vt:lpstr>Example: 2 x 2 Matrix Multiply</vt:lpstr>
      <vt:lpstr>Example: 2 x 2 Matrix Multiply</vt:lpstr>
      <vt:lpstr>Example: 2 x 2 Matrix Multiply</vt:lpstr>
      <vt:lpstr>PowerPoint Presentation</vt:lpstr>
      <vt:lpstr>Example: 2 x 2 Matrix Multiply</vt:lpstr>
      <vt:lpstr>Example: 2 x 2 Matrix Multiply</vt:lpstr>
      <vt:lpstr>Example: 2 x 2 Matrix Multiply</vt:lpstr>
      <vt:lpstr>Example: 2 x 2 Matrix Multiply (Part 1 of 2)</vt:lpstr>
      <vt:lpstr>Example: 2 x 2 Matrix Multiply (Part 2 of 2)</vt:lpstr>
      <vt:lpstr>Inner loop from gcc –O -S</vt:lpstr>
      <vt:lpstr>And in Conclusion, …</vt:lpstr>
    </vt:vector>
  </TitlesOfParts>
  <Company>UC Berkeley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Vladimir Stojanovic</cp:lastModifiedBy>
  <cp:revision>248</cp:revision>
  <cp:lastPrinted>2013-10-11T04:37:49Z</cp:lastPrinted>
  <dcterms:created xsi:type="dcterms:W3CDTF">2012-10-03T16:41:44Z</dcterms:created>
  <dcterms:modified xsi:type="dcterms:W3CDTF">2015-10-29T21:19:55Z</dcterms:modified>
</cp:coreProperties>
</file>