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661" r:id="rId2"/>
    <p:sldId id="529" r:id="rId3"/>
    <p:sldId id="531" r:id="rId4"/>
    <p:sldId id="581" r:id="rId5"/>
    <p:sldId id="580" r:id="rId6"/>
    <p:sldId id="533" r:id="rId7"/>
    <p:sldId id="577" r:id="rId8"/>
    <p:sldId id="534" r:id="rId9"/>
    <p:sldId id="536" r:id="rId10"/>
    <p:sldId id="546" r:id="rId11"/>
    <p:sldId id="587" r:id="rId12"/>
    <p:sldId id="555" r:id="rId13"/>
    <p:sldId id="588" r:id="rId14"/>
    <p:sldId id="571" r:id="rId15"/>
    <p:sldId id="627" r:id="rId16"/>
    <p:sldId id="557" r:id="rId17"/>
    <p:sldId id="660" r:id="rId18"/>
    <p:sldId id="594" r:id="rId19"/>
    <p:sldId id="595" r:id="rId20"/>
    <p:sldId id="642" r:id="rId21"/>
    <p:sldId id="643" r:id="rId22"/>
    <p:sldId id="644" r:id="rId23"/>
    <p:sldId id="645" r:id="rId24"/>
    <p:sldId id="646" r:id="rId25"/>
    <p:sldId id="647" r:id="rId26"/>
    <p:sldId id="601" r:id="rId27"/>
    <p:sldId id="651" r:id="rId28"/>
    <p:sldId id="652" r:id="rId29"/>
    <p:sldId id="603" r:id="rId30"/>
    <p:sldId id="631" r:id="rId31"/>
    <p:sldId id="632" r:id="rId32"/>
    <p:sldId id="633" r:id="rId33"/>
    <p:sldId id="634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1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6FC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89773" autoAdjust="0"/>
  </p:normalViewPr>
  <p:slideViewPr>
    <p:cSldViewPr snapToGrid="0">
      <p:cViewPr>
        <p:scale>
          <a:sx n="95" d="100"/>
          <a:sy n="95" d="100"/>
        </p:scale>
        <p:origin x="4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4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3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179801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8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  <p:extLst>
      <p:ext uri="{BB962C8B-B14F-4D97-AF65-F5344CB8AC3E}">
        <p14:creationId xmlns:p14="http://schemas.microsoft.com/office/powerpoint/2010/main" val="205206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Interloper thread can be from same core or another core.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0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4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dirty="0">
                <a:solidFill>
                  <a:srgbClr val="FF0000"/>
                </a:solidFill>
              </a:rPr>
              <a:t>- 101 if both threads execute the </a:t>
            </a:r>
            <a:r>
              <a:rPr lang="en-US" dirty="0" err="1">
                <a:solidFill>
                  <a:srgbClr val="FF0000"/>
                </a:solidFill>
              </a:rPr>
              <a:t>lw</a:t>
            </a:r>
            <a:r>
              <a:rPr lang="en-US" dirty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FD3-839F-CB49-B76B-A6197BE1EFB4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5C4C-2F6C-8143-A6B9-C21167B0D1A1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22F3-8BC8-624B-9E4B-B53EAC39B8FA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C622-59DB-644B-834E-0BA054630FEF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91DB-4D2B-3649-A923-DE738F94CC96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187-4E74-0345-9AA4-EF3CEEF40715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F144-9D44-BC40-86E8-6D9F2C16BD51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76D7-DDE1-7E47-9267-E985B8D0C3CC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D919-1DDD-034C-8019-2500669B255A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8E0-25CE-884E-9E7D-20E856232ECC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FDFC-C3A6-F347-A06E-D4BB7389A97D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6503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Great 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Ideas in Computer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i="1" dirty="0"/>
              <a:t>Thread-Level Parallelism (TLP) </a:t>
            </a:r>
            <a:br>
              <a:rPr lang="en-US" sz="3600" i="1" dirty="0"/>
            </a:br>
            <a:r>
              <a:rPr lang="en-US" sz="3600" i="1" dirty="0"/>
              <a:t>and </a:t>
            </a:r>
            <a:r>
              <a:rPr lang="en-US" sz="3600" i="1" dirty="0" err="1"/>
              <a:t>OpenMP</a:t>
            </a:r>
            <a:r>
              <a:rPr lang="en-US" sz="3600" i="1" dirty="0"/>
              <a:t> Intro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r>
              <a:rPr lang="en-US" dirty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</a:t>
            </a:r>
            <a:r>
              <a:rPr lang="en-US" dirty="0"/>
              <a:t>Vladimir </a:t>
            </a:r>
            <a:r>
              <a:rPr lang="en-US" dirty="0" err="1"/>
              <a:t>Stojanovic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3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Thread: </a:t>
            </a:r>
            <a:r>
              <a:rPr lang="en-US" dirty="0" smtClean="0"/>
              <a:t>a sequential flow of instructions that performs some task</a:t>
            </a:r>
          </a:p>
          <a:p>
            <a:r>
              <a:rPr lang="en-US" dirty="0" smtClean="0"/>
              <a:t>Each thread has a PC + processor registers</a:t>
            </a:r>
            <a:r>
              <a:rPr lang="en-US" dirty="0"/>
              <a:t> </a:t>
            </a:r>
            <a:r>
              <a:rPr lang="en-US" dirty="0" smtClean="0"/>
              <a:t>and accesses the shared memory</a:t>
            </a:r>
          </a:p>
          <a:p>
            <a:r>
              <a:rPr lang="en-US" dirty="0" smtClean="0"/>
              <a:t>Each processor provides one (or more) </a:t>
            </a:r>
            <a:r>
              <a:rPr lang="en-US" i="1" dirty="0" smtClean="0"/>
              <a:t>hardware </a:t>
            </a:r>
            <a:r>
              <a:rPr lang="en-US" dirty="0" smtClean="0"/>
              <a:t>threads (or </a:t>
            </a:r>
            <a:r>
              <a:rPr lang="en-US" i="1" dirty="0" smtClean="0"/>
              <a:t>harts</a:t>
            </a:r>
            <a:r>
              <a:rPr lang="en-US" dirty="0" smtClean="0"/>
              <a:t>) that actively execute instructions</a:t>
            </a:r>
          </a:p>
          <a:p>
            <a:r>
              <a:rPr lang="en-US" dirty="0"/>
              <a:t>O</a:t>
            </a:r>
            <a:r>
              <a:rPr lang="en-US" dirty="0" smtClean="0"/>
              <a:t>perating system multiplexes multiple </a:t>
            </a:r>
            <a:r>
              <a:rPr lang="en-US" i="1" dirty="0" smtClean="0"/>
              <a:t>software </a:t>
            </a:r>
            <a:r>
              <a:rPr lang="en-US" dirty="0" smtClean="0"/>
              <a:t>threads onto the available hardware threads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Give the illusion of many active threads by time-multiplexing </a:t>
            </a:r>
            <a:r>
              <a:rPr lang="en-US" dirty="0"/>
              <a:t>software </a:t>
            </a:r>
            <a:r>
              <a:rPr lang="en-US" dirty="0" smtClean="0"/>
              <a:t>threads onto hardware threads</a:t>
            </a:r>
          </a:p>
          <a:p>
            <a:r>
              <a:rPr lang="en-US" dirty="0" smtClean="0"/>
              <a:t>Remove a software thread from a hardware thread by interrupting its execution and saving its registers and PC into memory</a:t>
            </a:r>
          </a:p>
          <a:p>
            <a:pPr lvl="1"/>
            <a:r>
              <a:rPr lang="en-US" dirty="0" smtClean="0"/>
              <a:t>Also if one thread is blocked waiting for network access or user input</a:t>
            </a:r>
          </a:p>
          <a:p>
            <a:r>
              <a:rPr lang="en-US" dirty="0" smtClean="0"/>
              <a:t>Can make a different software thread active by loading its registers into a hardware thread’s registers and jumping to its saved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88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Long memory latency to memory on cache miss?</a:t>
            </a:r>
          </a:p>
          <a:p>
            <a:r>
              <a:rPr lang="en-US" dirty="0" smtClean="0"/>
              <a:t>Hardware switches threads to bring in other useful work while waiting for cache miss</a:t>
            </a:r>
          </a:p>
          <a:p>
            <a:r>
              <a:rPr lang="en-US" dirty="0" smtClean="0"/>
              <a:t>Cost of thread context switch 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/>
            <a:r>
              <a:rPr lang="en-US" dirty="0" smtClean="0"/>
              <a:t>PC, Registers</a:t>
            </a:r>
          </a:p>
          <a:p>
            <a:r>
              <a:rPr lang="en-US" dirty="0" smtClean="0"/>
              <a:t>Attractive for apps with abundant TLP</a:t>
            </a:r>
          </a:p>
          <a:p>
            <a:pPr lvl="1"/>
            <a:r>
              <a:rPr lang="en-US" dirty="0" smtClean="0"/>
              <a:t>Commercial multi-user workloads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3298" y="12954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" name="Group 272"/>
          <p:cNvGrpSpPr/>
          <p:nvPr/>
        </p:nvGrpSpPr>
        <p:grpSpPr>
          <a:xfrm>
            <a:off x="7338298" y="14478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273"/>
          <p:cNvGrpSpPr/>
          <p:nvPr/>
        </p:nvGrpSpPr>
        <p:grpSpPr>
          <a:xfrm>
            <a:off x="7338298" y="45720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5585698" y="17526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7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6553200" y="5562600"/>
            <a:ext cx="2339102" cy="674132"/>
            <a:chOff x="5920502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920502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838200" y="1066800"/>
            <a:ext cx="3886200" cy="2674620"/>
            <a:chOff x="990600" y="1066800"/>
            <a:chExt cx="3886200" cy="2674620"/>
          </a:xfrm>
        </p:grpSpPr>
        <p:sp>
          <p:nvSpPr>
            <p:cNvPr id="11" name="Rectangle 10"/>
            <p:cNvSpPr/>
            <p:nvPr/>
          </p:nvSpPr>
          <p:spPr>
            <a:xfrm>
              <a:off x="990600" y="1066800"/>
              <a:ext cx="3886200" cy="26746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4904" y="1478280"/>
              <a:ext cx="3503296" cy="360045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4904" y="1992630"/>
              <a:ext cx="3427096" cy="15944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530668" y="1915478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302728" y="1914942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69"/>
            <p:cNvGrpSpPr/>
            <p:nvPr/>
          </p:nvGrpSpPr>
          <p:grpSpPr>
            <a:xfrm>
              <a:off x="1196339" y="2301240"/>
              <a:ext cx="2459076" cy="1234440"/>
              <a:chOff x="914399" y="3505200"/>
              <a:chExt cx="3643076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914399" y="3886200"/>
                <a:ext cx="2362202" cy="685800"/>
                <a:chOff x="1600199" y="3962400"/>
                <a:chExt cx="1600201" cy="685800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592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 0</a:t>
                  </a:r>
                  <a:endParaRPr lang="en-US" sz="20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6" name="Group 24"/>
              <p:cNvGrpSpPr/>
              <p:nvPr/>
            </p:nvGrpSpPr>
            <p:grpSpPr>
              <a:xfrm>
                <a:off x="2077156" y="4724400"/>
                <a:ext cx="2480319" cy="609600"/>
                <a:chOff x="5734756" y="3429000"/>
                <a:chExt cx="2480319" cy="6096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5734756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847645" y="3429000"/>
                  <a:ext cx="2367430" cy="54716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292" name="Rectangle 291"/>
            <p:cNvSpPr/>
            <p:nvPr/>
          </p:nvSpPr>
          <p:spPr>
            <a:xfrm>
              <a:off x="2895600" y="2286000"/>
              <a:ext cx="1594485" cy="154305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25"/>
            <p:cNvGrpSpPr/>
            <p:nvPr/>
          </p:nvGrpSpPr>
          <p:grpSpPr>
            <a:xfrm>
              <a:off x="2895599" y="2543175"/>
              <a:ext cx="1594486" cy="462915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297" name="Rectangle 296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600199" y="40386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1776087" y="4010378"/>
                <a:ext cx="1377074" cy="592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 1</a:t>
                </a:r>
                <a:endParaRPr lang="en-US" sz="20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cxnSp>
        <p:nvCxnSpPr>
          <p:cNvPr id="293" name="Straight Arrow Connector 292"/>
          <p:cNvCxnSpPr>
            <a:stCxn id="11" idx="3"/>
          </p:cNvCxnSpPr>
          <p:nvPr/>
        </p:nvCxnSpPr>
        <p:spPr>
          <a:xfrm flipV="1">
            <a:off x="4724400" y="2362200"/>
            <a:ext cx="762000" cy="4191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81000" y="38100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Two copies of PC and Registers inside processor hardware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Looks like two processors to software (hardware thread 0, hardware thread 1)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Control logic decides which thread to execute an instruction from next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481667"/>
            <a:ext cx="8497296" cy="5088466"/>
          </a:xfrm>
        </p:spPr>
        <p:txBody>
          <a:bodyPr>
            <a:normAutofit/>
          </a:bodyPr>
          <a:lstStyle/>
          <a:p>
            <a:r>
              <a:rPr lang="en-US" dirty="0" smtClean="0"/>
              <a:t>Multithreading =&gt; Better Utilization </a:t>
            </a:r>
          </a:p>
          <a:p>
            <a:pPr lvl="1"/>
            <a:r>
              <a:rPr lang="en-US" dirty="0" smtClean="0"/>
              <a:t>≈1% more hardware, 1.10X better performance?</a:t>
            </a:r>
          </a:p>
          <a:p>
            <a:pPr lvl="1"/>
            <a:r>
              <a:rPr lang="en-US" dirty="0" smtClean="0"/>
              <a:t>Share integer adders, floating-point units, all caches (L1 I$, L1 D$, L2$, L3$), Memory Controller</a:t>
            </a:r>
          </a:p>
          <a:p>
            <a:r>
              <a:rPr lang="en-US" dirty="0" smtClean="0"/>
              <a:t>Multicore =&gt; Duplicate Processors</a:t>
            </a:r>
          </a:p>
          <a:p>
            <a:pPr lvl="1"/>
            <a:r>
              <a:rPr lang="en-US" dirty="0" smtClean="0"/>
              <a:t>≈50% more hardware, ≈2X better performance?</a:t>
            </a:r>
          </a:p>
          <a:p>
            <a:pPr lvl="1"/>
            <a:r>
              <a:rPr lang="en-US" dirty="0" smtClean="0"/>
              <a:t>Share outer caches (L2$, L3$), Memory Controller</a:t>
            </a:r>
          </a:p>
          <a:p>
            <a:r>
              <a:rPr lang="en-US" dirty="0" smtClean="0"/>
              <a:t>Modern machines do both</a:t>
            </a:r>
          </a:p>
          <a:p>
            <a:pPr lvl="1"/>
            <a:r>
              <a:rPr lang="en-US" dirty="0" smtClean="0"/>
              <a:t>Multiple cores with multiple threads</a:t>
            </a:r>
            <a:r>
              <a:rPr lang="en-US" dirty="0"/>
              <a:t> </a:t>
            </a:r>
            <a:r>
              <a:rPr lang="en-US" dirty="0" smtClean="0"/>
              <a:t>per core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Krste’s</a:t>
            </a:r>
            <a:r>
              <a:rPr lang="en-US" dirty="0" smtClean="0"/>
              <a:t> MacBook Air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400"/>
            <a:ext cx="7315201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usr/sbin/sysctl</a:t>
            </a:r>
            <a:r>
              <a:rPr lang="en-US" dirty="0" smtClean="0">
                <a:latin typeface="Courier New"/>
                <a:cs typeface="Courier New"/>
              </a:rPr>
              <a:t> -a |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hw\.</a:t>
            </a:r>
          </a:p>
          <a:p>
            <a:pPr>
              <a:buNone/>
            </a:pPr>
            <a:r>
              <a:rPr lang="en-US" dirty="0" err="1" smtClean="0"/>
              <a:t>hw.model</a:t>
            </a:r>
            <a:r>
              <a:rPr lang="en-US" dirty="0" smtClean="0"/>
              <a:t> = MacBookAir5,1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hw.physicalcpu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2</a:t>
            </a:r>
          </a:p>
          <a:p>
            <a:pPr>
              <a:buNone/>
            </a:pPr>
            <a:r>
              <a:rPr lang="en-US" dirty="0" err="1" smtClean="0"/>
              <a:t>hw.logicalcpu</a:t>
            </a:r>
            <a:r>
              <a:rPr lang="en-US" dirty="0" smtClean="0"/>
              <a:t>: </a:t>
            </a:r>
            <a:r>
              <a:rPr lang="en-US" dirty="0">
                <a:solidFill>
                  <a:srgbClr val="3366FF"/>
                </a:solidFill>
              </a:rPr>
              <a:t>4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hw.cpufrequency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2,000,000,000</a:t>
            </a:r>
          </a:p>
          <a:p>
            <a:pPr>
              <a:buNone/>
            </a:pPr>
            <a:r>
              <a:rPr lang="de-DE" dirty="0" err="1"/>
              <a:t>hw.memsize</a:t>
            </a:r>
            <a:r>
              <a:rPr lang="de-DE" dirty="0"/>
              <a:t> = </a:t>
            </a:r>
            <a:r>
              <a:rPr lang="de-DE" dirty="0" smtClean="0"/>
              <a:t>8,589,934,592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854710" y="1742882"/>
            <a:ext cx="4216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hw.cachelinesize</a:t>
            </a:r>
            <a:r>
              <a:rPr lang="en-US" dirty="0" smtClean="0"/>
              <a:t> = 64</a:t>
            </a:r>
          </a:p>
          <a:p>
            <a:pPr>
              <a:buNone/>
            </a:pPr>
            <a:r>
              <a:rPr lang="en-US" dirty="0" smtClean="0"/>
              <a:t>hw.l1icachesize: 32,768</a:t>
            </a:r>
          </a:p>
          <a:p>
            <a:pPr>
              <a:buNone/>
            </a:pPr>
            <a:r>
              <a:rPr lang="en-US" dirty="0" smtClean="0"/>
              <a:t>hw.l1dcachesize: 32,768</a:t>
            </a:r>
          </a:p>
          <a:p>
            <a:pPr>
              <a:buNone/>
            </a:pPr>
            <a:r>
              <a:rPr lang="en-US" dirty="0" smtClean="0"/>
              <a:t>hw.l2cachesize: 262,144</a:t>
            </a:r>
          </a:p>
          <a:p>
            <a:pPr>
              <a:buNone/>
            </a:pPr>
            <a:r>
              <a:rPr lang="en-US" dirty="0" smtClean="0"/>
              <a:t>hw.l3cachesize: 4,194,304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15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in (old) 61C Lab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400"/>
            <a:ext cx="7315201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usr/sbin/sysctl</a:t>
            </a:r>
            <a:r>
              <a:rPr lang="en-US" dirty="0" smtClean="0">
                <a:latin typeface="Courier New"/>
                <a:cs typeface="Courier New"/>
              </a:rPr>
              <a:t> -a |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hw\.</a:t>
            </a:r>
          </a:p>
          <a:p>
            <a:pPr>
              <a:buNone/>
            </a:pPr>
            <a:r>
              <a:rPr lang="en-US" dirty="0" err="1" smtClean="0"/>
              <a:t>hw.model</a:t>
            </a:r>
            <a:r>
              <a:rPr lang="en-US" dirty="0" smtClean="0"/>
              <a:t> = MacPro4,1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hw.physicalcpu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8</a:t>
            </a:r>
          </a:p>
          <a:p>
            <a:pPr>
              <a:buNone/>
            </a:pPr>
            <a:r>
              <a:rPr lang="en-US" dirty="0" err="1" smtClean="0"/>
              <a:t>hw.logicalcpu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16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hw.cpufrequency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2,260,000,000</a:t>
            </a:r>
          </a:p>
          <a:p>
            <a:pPr>
              <a:buNone/>
            </a:pPr>
            <a:r>
              <a:rPr lang="en-US" dirty="0" err="1" smtClean="0"/>
              <a:t>hw.physmem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2,147,483,648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436534" y="1773862"/>
            <a:ext cx="4216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hw.cachelinesize</a:t>
            </a:r>
            <a:r>
              <a:rPr lang="en-US" dirty="0" smtClean="0"/>
              <a:t> = 64</a:t>
            </a:r>
          </a:p>
          <a:p>
            <a:pPr>
              <a:buNone/>
            </a:pPr>
            <a:r>
              <a:rPr lang="en-US" dirty="0" smtClean="0"/>
              <a:t>hw.l1icachesize: 32,768</a:t>
            </a:r>
          </a:p>
          <a:p>
            <a:pPr>
              <a:buNone/>
            </a:pPr>
            <a:r>
              <a:rPr lang="en-US" dirty="0" smtClean="0"/>
              <a:t>hw.l1dcachesize: 32,768</a:t>
            </a:r>
          </a:p>
          <a:p>
            <a:pPr>
              <a:buNone/>
            </a:pPr>
            <a:r>
              <a:rPr lang="en-US" dirty="0" smtClean="0"/>
              <a:t>hw.l2cachesize: 262,144</a:t>
            </a:r>
          </a:p>
          <a:p>
            <a:pPr>
              <a:buNone/>
            </a:pPr>
            <a:r>
              <a:rPr lang="en-US" dirty="0" smtClean="0"/>
              <a:t>hw.l3cachesize: 8,388,608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16</a:t>
            </a:fld>
            <a:endParaRPr lang="en-US">
              <a:latin typeface="Calibri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149600" y="3522133"/>
            <a:ext cx="5452534" cy="2865748"/>
            <a:chOff x="3149600" y="3522133"/>
            <a:chExt cx="5452534" cy="2865748"/>
          </a:xfrm>
        </p:grpSpPr>
        <p:sp>
          <p:nvSpPr>
            <p:cNvPr id="8" name="TextBox 7"/>
            <p:cNvSpPr txBox="1"/>
            <p:nvPr/>
          </p:nvSpPr>
          <p:spPr>
            <a:xfrm>
              <a:off x="4504268" y="4571999"/>
              <a:ext cx="4097866" cy="181588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3366FF"/>
                  </a:solidFill>
                </a:rPr>
                <a:t>Therefore, should try up to 16 threads to see if performance gain even though only 8 cores</a:t>
              </a:r>
              <a:endParaRPr lang="en-US" sz="2800" b="1" dirty="0">
                <a:solidFill>
                  <a:srgbClr val="3366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149600" y="3522133"/>
              <a:ext cx="1388533" cy="1066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0760"/>
          </a:xfrm>
        </p:spPr>
        <p:txBody>
          <a:bodyPr>
            <a:normAutofit/>
          </a:bodyPr>
          <a:lstStyle/>
          <a:p>
            <a:r>
              <a:rPr lang="en-US" dirty="0" smtClean="0"/>
              <a:t>MT2 is </a:t>
            </a:r>
            <a:r>
              <a:rPr lang="en-US" dirty="0" smtClean="0"/>
              <a:t>Tuesday, November 10:</a:t>
            </a:r>
            <a:endParaRPr lang="en-US" dirty="0" smtClean="0"/>
          </a:p>
          <a:p>
            <a:pPr lvl="1"/>
            <a:r>
              <a:rPr lang="en-US" dirty="0" smtClean="0"/>
              <a:t>Covers lecture </a:t>
            </a:r>
            <a:r>
              <a:rPr lang="en-US" dirty="0" smtClean="0"/>
              <a:t>material including the 10/29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TA Review Session:</a:t>
            </a:r>
          </a:p>
          <a:p>
            <a:pPr lvl="2"/>
            <a:r>
              <a:rPr lang="en-US" dirty="0"/>
              <a:t>Sunday </a:t>
            </a:r>
            <a:r>
              <a:rPr lang="en-US" dirty="0" smtClean="0"/>
              <a:t>11/08, 5-8PM, will post location on Piazza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Guerrilla </a:t>
            </a:r>
            <a:r>
              <a:rPr lang="en-US" dirty="0" smtClean="0"/>
              <a:t>Section (caches + </a:t>
            </a:r>
            <a:r>
              <a:rPr lang="en-US" dirty="0" smtClean="0"/>
              <a:t>FP, Parallelism):</a:t>
            </a:r>
            <a:endParaRPr lang="en-US" dirty="0" smtClean="0"/>
          </a:p>
          <a:p>
            <a:pPr lvl="2"/>
            <a:r>
              <a:rPr lang="en-US" dirty="0" smtClean="0"/>
              <a:t>November 7, noon-2pm</a:t>
            </a:r>
            <a:r>
              <a:rPr lang="en-US" dirty="0" smtClean="0"/>
              <a:t>, </a:t>
            </a:r>
            <a:r>
              <a:rPr lang="en-US" dirty="0" smtClean="0"/>
              <a:t>306 Soda</a:t>
            </a:r>
            <a:endParaRPr lang="en-US" dirty="0" smtClean="0"/>
          </a:p>
          <a:p>
            <a:pPr lvl="1"/>
            <a:r>
              <a:rPr lang="en-US" dirty="0" smtClean="0"/>
              <a:t>HKN Review Session: (info coming soon)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100s of (Mostly </a:t>
            </a:r>
            <a:r>
              <a:rPr lang="en-US" dirty="0"/>
              <a:t>D</a:t>
            </a:r>
            <a:r>
              <a:rPr lang="en-US" dirty="0" smtClean="0"/>
              <a:t>ead) </a:t>
            </a:r>
            <a:br>
              <a:rPr lang="en-US" dirty="0" smtClean="0"/>
            </a:br>
            <a:r>
              <a:rPr lang="en-US" dirty="0" smtClean="0"/>
              <a:t>Parallel Programming Languages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2590800"/>
                <a:gridCol w="1574800"/>
                <a:gridCol w="2235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ActorScript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JoCaml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Orc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Oz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Afnix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Haskell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Pict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Alef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Curry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Joule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Reia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Alice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CUDA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Joyce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SALSA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APL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LabVIEW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Scala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Axum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Eiffel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Limbo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SISAL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Chapel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Erlang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Linda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SR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Cilk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Fortan 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MultiLisp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Stackless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 Python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Modula-3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SuperPascal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Clojure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Io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Occam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VHDL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Janus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occam-π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XC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is a language extension used for multi-threaded, shared-memory parallelism</a:t>
            </a:r>
          </a:p>
          <a:p>
            <a:pPr lvl="1"/>
            <a:r>
              <a:rPr lang="en-US" dirty="0" smtClean="0"/>
              <a:t>Compiler Directives (inserted into source code)</a:t>
            </a:r>
          </a:p>
          <a:p>
            <a:pPr lvl="1"/>
            <a:r>
              <a:rPr lang="en-US" dirty="0" smtClean="0"/>
              <a:t>Runtime Library Routines (called from your code)</a:t>
            </a:r>
          </a:p>
          <a:p>
            <a:pPr lvl="1"/>
            <a:r>
              <a:rPr lang="en-US" dirty="0" smtClean="0"/>
              <a:t>Environment Variables (set in your shell)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dirty="0" smtClean="0"/>
              <a:t>Easy to compile: </a:t>
            </a:r>
            <a:r>
              <a:rPr lang="en-US" dirty="0" smtClean="0">
                <a:latin typeface="Courier"/>
                <a:cs typeface="Courier"/>
              </a:rPr>
              <a:t>cc –</a:t>
            </a:r>
            <a:r>
              <a:rPr lang="en-US" dirty="0" err="1" smtClean="0">
                <a:latin typeface="Courier"/>
                <a:cs typeface="Courier"/>
              </a:rPr>
              <a:t>fopenmp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name.c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457200" y="1331259"/>
            <a:ext cx="8456032" cy="5003800"/>
          </a:xfrm>
        </p:spPr>
        <p:txBody>
          <a:bodyPr rtlCol="0">
            <a:normAutofit fontScale="92500" lnSpcReduction="10000"/>
          </a:bodyPr>
          <a:lstStyle/>
          <a:p>
            <a:r>
              <a:rPr lang="en-US" dirty="0"/>
              <a:t>Amdahl’s Law: Serial sections limit speedup</a:t>
            </a:r>
          </a:p>
          <a:p>
            <a:r>
              <a:rPr lang="en-US" dirty="0"/>
              <a:t>Flynn Taxonomy</a:t>
            </a:r>
          </a:p>
          <a:p>
            <a:r>
              <a:rPr lang="en-US" dirty="0"/>
              <a:t>Intel SSE SIMD Instructions</a:t>
            </a:r>
          </a:p>
          <a:p>
            <a:pPr lvl="1"/>
            <a:r>
              <a:rPr lang="en-US" dirty="0"/>
              <a:t>Exploit data-level parallelism in loops</a:t>
            </a:r>
          </a:p>
          <a:p>
            <a:pPr lvl="1"/>
            <a:r>
              <a:rPr lang="en-US" dirty="0"/>
              <a:t>One instruction fetch that operates on multiple operands simultaneously</a:t>
            </a:r>
          </a:p>
          <a:p>
            <a:pPr lvl="1"/>
            <a:r>
              <a:rPr lang="en-US" dirty="0"/>
              <a:t>128-bit XMM registers</a:t>
            </a:r>
          </a:p>
          <a:p>
            <a:r>
              <a:rPr lang="en-US" dirty="0"/>
              <a:t>SSE Instructions in C</a:t>
            </a:r>
          </a:p>
          <a:p>
            <a:pPr lvl="1"/>
            <a:r>
              <a:rPr lang="en-US" dirty="0"/>
              <a:t>Embed the SSE machine instructions directly into C programs through use of </a:t>
            </a:r>
            <a:r>
              <a:rPr lang="en-US" dirty="0" err="1"/>
              <a:t>intrinsics</a:t>
            </a:r>
            <a:endParaRPr lang="en-US" dirty="0"/>
          </a:p>
          <a:p>
            <a:pPr lvl="1"/>
            <a:r>
              <a:rPr lang="en-US" dirty="0"/>
              <a:t>Achieve efficiency beyond that of optimizing compiler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87E93-3683-854C-9672-8DD8B041AA3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83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pPr lvl="1"/>
            <a:r>
              <a:rPr lang="en-US" dirty="0" smtClean="0"/>
              <a:t>Usually equals the number of cores in the underlying hardware on which the program is run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threads are operating system (software) threads.</a:t>
            </a:r>
          </a:p>
          <a:p>
            <a:r>
              <a:rPr lang="en-US" dirty="0" smtClean="0"/>
              <a:t>OS will multiplex requested </a:t>
            </a:r>
            <a:r>
              <a:rPr lang="en-US" dirty="0" err="1" smtClean="0"/>
              <a:t>OpenMP</a:t>
            </a:r>
            <a:r>
              <a:rPr lang="en-US" dirty="0" smtClean="0"/>
              <a:t> threads onto available hardware threads.</a:t>
            </a:r>
          </a:p>
          <a:p>
            <a:r>
              <a:rPr lang="en-US" dirty="0" smtClean="0"/>
              <a:t>Hopefully each gets a real hardware thread to run on, so no OS-level time-multiplexing.</a:t>
            </a:r>
          </a:p>
          <a:p>
            <a:r>
              <a:rPr lang="en-US" dirty="0" smtClean="0"/>
              <a:t>But other tasks on machine can also use hardware threads!</a:t>
            </a:r>
          </a:p>
          <a:p>
            <a:r>
              <a:rPr lang="en-US" dirty="0" smtClean="0"/>
              <a:t>Be careful when timing results for project </a:t>
            </a:r>
            <a:r>
              <a:rPr lang="en-US" dirty="0" smtClean="0"/>
              <a:t>4!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7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3366FF"/>
                </a:solidFill>
              </a:rPr>
              <a:t>data race </a:t>
            </a:r>
            <a:r>
              <a:rPr lang="en-US" dirty="0" smtClean="0"/>
              <a:t>if from different threads 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</a:p>
          <a:p>
            <a:r>
              <a:rPr lang="en-US" dirty="0" smtClean="0"/>
              <a:t>(more later)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710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4" name="Group 91"/>
          <p:cNvGrpSpPr/>
          <p:nvPr/>
        </p:nvGrpSpPr>
        <p:grpSpPr>
          <a:xfrm>
            <a:off x="0" y="2404534"/>
            <a:ext cx="9677400" cy="3064933"/>
            <a:chOff x="0" y="2404534"/>
            <a:chExt cx="9677400" cy="3064933"/>
          </a:xfrm>
        </p:grpSpPr>
        <p:grpSp>
          <p:nvGrpSpPr>
            <p:cNvPr id="65" name="Group 64"/>
            <p:cNvGrpSpPr/>
            <p:nvPr/>
          </p:nvGrpSpPr>
          <p:grpSpPr>
            <a:xfrm>
              <a:off x="5232400" y="3151501"/>
              <a:ext cx="4445000" cy="2317966"/>
              <a:chOff x="1678763" y="1325247"/>
              <a:chExt cx="9770129" cy="168125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78763" y="1325247"/>
                <a:ext cx="6469521" cy="1681255"/>
              </a:xfrm>
              <a:prstGeom prst="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246725" y="1802865"/>
                <a:ext cx="3202167" cy="267882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Project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0" y="2404534"/>
              <a:ext cx="3200400" cy="104986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Analogy: Buying Milk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fridge has no milk. You and your roommate will return from classes at some point and check the fridge</a:t>
            </a:r>
          </a:p>
          <a:p>
            <a:r>
              <a:rPr lang="en-US" dirty="0" smtClean="0"/>
              <a:t>Whoever gets home first will check the fridge, go and buy milk, and return</a:t>
            </a:r>
          </a:p>
          <a:p>
            <a:r>
              <a:rPr lang="en-US" dirty="0" smtClean="0"/>
              <a:t>What if the other person gets back while the first person is buying milk?</a:t>
            </a:r>
          </a:p>
          <a:p>
            <a:pPr lvl="1"/>
            <a:r>
              <a:rPr lang="en-US" dirty="0" smtClean="0"/>
              <a:t>You’ve just bought twice as much milk as you need!</a:t>
            </a:r>
          </a:p>
          <a:p>
            <a:r>
              <a:rPr lang="en-US" dirty="0" smtClean="0"/>
              <a:t>It would’ve helped to have left a note…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a “Lock” to grant access to a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so that only one thread can operate at a time</a:t>
            </a:r>
          </a:p>
          <a:p>
            <a:pPr lvl="1"/>
            <a:r>
              <a:rPr lang="en-US" dirty="0" smtClean="0"/>
              <a:t>Need all processors to be able to access the lock, so use a location in shared memory as </a:t>
            </a:r>
            <a:r>
              <a:rPr lang="en-US" i="1" dirty="0" smtClean="0">
                <a:solidFill>
                  <a:srgbClr val="FF0000"/>
                </a:solidFill>
              </a:rPr>
              <a:t>the lock</a:t>
            </a:r>
          </a:p>
          <a:p>
            <a:r>
              <a:rPr lang="en-US" dirty="0" smtClean="0"/>
              <a:t>Processors read lock and either wait (if locked) or set lock and go into critical section</a:t>
            </a:r>
          </a:p>
          <a:p>
            <a:pPr lvl="1"/>
            <a:r>
              <a:rPr lang="en-US" b="1" dirty="0" smtClean="0"/>
              <a:t>0</a:t>
            </a:r>
            <a:r>
              <a:rPr lang="en-US" dirty="0" smtClean="0"/>
              <a:t> means lock is free / open / unlocked / lock off</a:t>
            </a:r>
          </a:p>
          <a:p>
            <a:pPr lvl="1"/>
            <a:r>
              <a:rPr lang="en-US" b="1" dirty="0" smtClean="0"/>
              <a:t>1</a:t>
            </a:r>
            <a:r>
              <a:rPr lang="en-US" dirty="0" smtClean="0"/>
              <a:t> means lock is set / closed / locked / lock 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1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Courier New"/>
              </a:rPr>
              <a:t>Pseudocode</a:t>
            </a:r>
            <a:r>
              <a:rPr lang="en-US" sz="3200" dirty="0" smtClean="0">
                <a:latin typeface="+mj-lt"/>
                <a:cs typeface="Courier New"/>
              </a:rPr>
              <a:t>: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spcBef>
                <a:spcPts val="30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Check lock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Critical section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(e.g. change shared variables)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474720" y="2194560"/>
            <a:ext cx="2865932" cy="731520"/>
            <a:chOff x="3474720" y="2194560"/>
            <a:chExt cx="2865932" cy="731520"/>
          </a:xfrm>
        </p:grpSpPr>
        <p:sp>
          <p:nvSpPr>
            <p:cNvPr id="8" name="Arc 7"/>
            <p:cNvSpPr/>
            <p:nvPr/>
          </p:nvSpPr>
          <p:spPr>
            <a:xfrm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0480" y="2194560"/>
              <a:ext cx="250017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Can loop/idle here</a:t>
              </a:r>
              <a:br>
                <a:rPr lang="en-US" sz="2400" dirty="0" smtClean="0"/>
              </a:br>
              <a:r>
                <a:rPr lang="en-US" sz="2400" dirty="0" smtClean="0"/>
                <a:t>  if locked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22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Implementation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224" y="539496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Exclusive access not guaranteed!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975104"/>
            <a:ext cx="0" cy="3474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70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Hardware Synchronization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an interloper (another thread)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 smtClean="0"/>
              <a:t>How best to implement in software?</a:t>
            </a:r>
            <a:endParaRPr lang="en-AU" dirty="0"/>
          </a:p>
          <a:p>
            <a:pPr lvl="1"/>
            <a:r>
              <a:rPr lang="en-AU" dirty="0" smtClean="0"/>
              <a:t>Single </a:t>
            </a:r>
            <a:r>
              <a:rPr lang="en-AU" dirty="0" err="1" smtClean="0"/>
              <a:t>instr</a:t>
            </a:r>
            <a:r>
              <a:rPr lang="en-AU" dirty="0" smtClean="0"/>
              <a:t>?  Atomic </a:t>
            </a:r>
            <a:r>
              <a:rPr lang="en-AU" dirty="0"/>
              <a:t>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 smtClean="0">
                <a:ea typeface="Arial" charset="0"/>
                <a:cs typeface="Arial" charset="0"/>
              </a:rPr>
              <a:t>Pair </a:t>
            </a:r>
            <a:r>
              <a:rPr lang="en-AU" dirty="0">
                <a:ea typeface="Arial" charset="0"/>
                <a:cs typeface="Arial" charset="0"/>
              </a:rPr>
              <a:t>of </a:t>
            </a:r>
            <a:r>
              <a:rPr lang="en-AU" dirty="0" err="1" smtClean="0">
                <a:ea typeface="Arial" charset="0"/>
                <a:cs typeface="Arial" charset="0"/>
              </a:rPr>
              <a:t>instr</a:t>
            </a:r>
            <a:r>
              <a:rPr lang="en-AU" dirty="0" smtClean="0">
                <a:ea typeface="Arial" charset="0"/>
                <a:cs typeface="Arial" charset="0"/>
              </a:rPr>
              <a:t>?  One for read, one for write</a:t>
            </a:r>
            <a:endParaRPr lang="en-AU" dirty="0"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Load </a:t>
            </a:r>
            <a:r>
              <a:rPr lang="en-AU" i="1" dirty="0" smtClean="0">
                <a:solidFill>
                  <a:srgbClr val="FF0000"/>
                </a:solidFill>
              </a:rPr>
              <a:t>linked:		</a:t>
            </a:r>
            <a:r>
              <a:rPr lang="en-AU" dirty="0" err="1" smtClean="0">
                <a:latin typeface="Courier New"/>
                <a:cs typeface="Courier New"/>
              </a:rPr>
              <a:t>ll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rt,off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Store </a:t>
            </a:r>
            <a:r>
              <a:rPr lang="en-AU" i="1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</a:t>
            </a:r>
            <a:r>
              <a:rPr lang="en-AU" dirty="0" smtClean="0">
                <a:latin typeface="Courier New"/>
                <a:cs typeface="Courier New"/>
              </a:rPr>
              <a:t>sc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Synchronization in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Atomic swap 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</a:p>
          <a:p>
            <a:pPr>
              <a:lnSpc>
                <a:spcPct val="90000"/>
              </a:lnSpc>
              <a:buNone/>
            </a:pP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251960"/>
            <a:ext cx="7380214" cy="1769257"/>
            <a:chOff x="914400" y="4251960"/>
            <a:chExt cx="7380214" cy="1769257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0240" y="5559552"/>
              <a:ext cx="6374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threads executes </a:t>
              </a:r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5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Test-and-Set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7" name="Group 19"/>
          <p:cNvGrpSpPr/>
          <p:nvPr/>
        </p:nvGrpSpPr>
        <p:grpSpPr>
          <a:xfrm>
            <a:off x="6010656" y="950976"/>
            <a:ext cx="1158240" cy="1341120"/>
            <a:chOff x="6010656" y="950976"/>
            <a:chExt cx="1158240" cy="134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0656" y="950976"/>
              <a:ext cx="1072896" cy="1341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35040" y="2023872"/>
              <a:ext cx="1133856" cy="2682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6230112" y="2987040"/>
            <a:ext cx="877824" cy="97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3182112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9696" y="4645152"/>
            <a:ext cx="950976" cy="463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33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Test-and-Set </a:t>
            </a:r>
            <a:r>
              <a:rPr lang="en-AU" dirty="0">
                <a:solidFill>
                  <a:schemeClr val="accent1"/>
                </a:solidFill>
              </a:rPr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# critical section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Unlock: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sw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2520" y="2992737"/>
            <a:ext cx="8460804" cy="2541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AU" sz="4400" dirty="0" smtClean="0"/>
              <a:t>Idea is that not for programmers to use this directly, but as a tool for enabling implementation of parallel libraries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2612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Simple Multiprocessor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88" name="Group 287"/>
          <p:cNvGrpSpPr/>
          <p:nvPr/>
        </p:nvGrpSpPr>
        <p:grpSpPr>
          <a:xfrm>
            <a:off x="990600" y="1066800"/>
            <a:ext cx="2057400" cy="2674620"/>
            <a:chOff x="609600" y="1676400"/>
            <a:chExt cx="3048000" cy="3962400"/>
          </a:xfrm>
        </p:grpSpPr>
        <p:grpSp>
          <p:nvGrpSpPr>
            <p:cNvPr id="2" name="Group 268"/>
            <p:cNvGrpSpPr/>
            <p:nvPr/>
          </p:nvGrpSpPr>
          <p:grpSpPr>
            <a:xfrm>
              <a:off x="609600" y="1676400"/>
              <a:ext cx="3048000" cy="3962400"/>
              <a:chOff x="609600" y="1676400"/>
              <a:chExt cx="3048000" cy="3962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0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69"/>
            <p:cNvGrpSpPr/>
            <p:nvPr/>
          </p:nvGrpSpPr>
          <p:grpSpPr>
            <a:xfrm>
              <a:off x="914399" y="3505200"/>
              <a:ext cx="2367431" cy="1828800"/>
              <a:chOff x="914399" y="3505200"/>
              <a:chExt cx="2367431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6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34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cxnSp>
        <p:nvCxnSpPr>
          <p:cNvPr id="313" name="Straight Arrow Connector 312"/>
          <p:cNvCxnSpPr>
            <a:stCxn id="11" idx="3"/>
          </p:cNvCxnSpPr>
          <p:nvPr/>
        </p:nvCxnSpPr>
        <p:spPr>
          <a:xfrm>
            <a:off x="3048000" y="2404110"/>
            <a:ext cx="1752600" cy="64389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352800" y="1676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0 Memory Accesses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1447800" y="3962400"/>
            <a:ext cx="3352800" cy="2674620"/>
            <a:chOff x="1447800" y="3962400"/>
            <a:chExt cx="3352800" cy="2674620"/>
          </a:xfrm>
        </p:grpSpPr>
        <p:grpSp>
          <p:nvGrpSpPr>
            <p:cNvPr id="290" name="Group 268"/>
            <p:cNvGrpSpPr/>
            <p:nvPr/>
          </p:nvGrpSpPr>
          <p:grpSpPr>
            <a:xfrm>
              <a:off x="1447800" y="3962400"/>
              <a:ext cx="2057400" cy="2674620"/>
              <a:chOff x="609600" y="1676400"/>
              <a:chExt cx="3048000" cy="3962400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1</a:t>
                </a: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0" name="Straight Arrow Connector 309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310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oup 269"/>
            <p:cNvGrpSpPr/>
            <p:nvPr/>
          </p:nvGrpSpPr>
          <p:grpSpPr>
            <a:xfrm>
              <a:off x="1653539" y="5196840"/>
              <a:ext cx="1598016" cy="1234440"/>
              <a:chOff x="914399" y="3505200"/>
              <a:chExt cx="2367431" cy="1828800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3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95" name="Trapezoid 294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cxnSp>
          <p:nvCxnSpPr>
            <p:cNvPr id="315" name="Straight Arrow Connector 314"/>
            <p:cNvCxnSpPr/>
            <p:nvPr/>
          </p:nvCxnSpPr>
          <p:spPr>
            <a:xfrm flipV="1">
              <a:off x="3505200" y="4953000"/>
              <a:ext cx="1295400" cy="7620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3505200" y="43434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Processor 1 Memory Accesses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Clickers: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399" y="4297680"/>
            <a:ext cx="6689725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A: 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93391" cy="27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B: 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C: 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D: 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Multithreading increases utilization, Multicore more processors (MIMD)</a:t>
            </a:r>
          </a:p>
          <a:p>
            <a:r>
              <a:rPr lang="en-US" dirty="0" err="1"/>
              <a:t>OpenMP</a:t>
            </a:r>
            <a:r>
              <a:rPr lang="en-US" dirty="0"/>
              <a:t> as simple parallel extension to C</a:t>
            </a:r>
          </a:p>
          <a:p>
            <a:pPr lvl="1"/>
            <a:r>
              <a:rPr lang="en-US" dirty="0"/>
              <a:t>Threads, Parallel for, private, critical sections, … </a:t>
            </a:r>
          </a:p>
          <a:p>
            <a:pPr lvl="1"/>
            <a:r>
              <a:rPr lang="en-US" dirty="0"/>
              <a:t>≈ C: small so easy to learn, but not very high level and </a:t>
            </a:r>
            <a:r>
              <a:rPr lang="en-US" dirty="0" smtClean="0"/>
              <a:t>it’s </a:t>
            </a:r>
            <a:r>
              <a:rPr lang="en-US" dirty="0"/>
              <a:t>easy to get into </a:t>
            </a:r>
            <a:r>
              <a:rPr lang="en-US" dirty="0" smtClean="0"/>
              <a:t>trouble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processor has its own PC and executes an independent stream of instructions (MIMD)</a:t>
            </a:r>
          </a:p>
          <a:p>
            <a:r>
              <a:rPr lang="en-US" dirty="0" smtClean="0"/>
              <a:t>Different processors can access the same memory space</a:t>
            </a:r>
          </a:p>
          <a:p>
            <a:pPr lvl="1"/>
            <a:r>
              <a:rPr lang="en-US" dirty="0" smtClean="0"/>
              <a:t>Processors can communicate via shared memory by storing/loading to/from common locations</a:t>
            </a:r>
          </a:p>
          <a:p>
            <a:r>
              <a:rPr lang="en-US" dirty="0" smtClean="0"/>
              <a:t>Two ways to use a multiprocessor: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Deliver high throughput for independent jobs via job-level 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Improve the run time of a single program that has been specially crafted to run on a multiprocessor - a parallel-processing program</a:t>
            </a:r>
          </a:p>
          <a:p>
            <a:pPr marL="571500" indent="-514350">
              <a:buNone/>
            </a:pPr>
            <a:r>
              <a:rPr lang="en-US" b="1" dirty="0" smtClean="0"/>
              <a:t>	Use term </a:t>
            </a:r>
            <a:r>
              <a:rPr lang="en-US" b="1" i="1" dirty="0" smtClean="0">
                <a:solidFill>
                  <a:srgbClr val="3366FF"/>
                </a:solidFill>
              </a:rPr>
              <a:t>core </a:t>
            </a:r>
            <a:r>
              <a:rPr lang="en-US" b="1" dirty="0" smtClean="0"/>
              <a:t>for processor (“Multicore”) because “Multiprocessor Microprocessor” too redundant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Multicore</a:t>
            </a: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 t="11171"/>
          <a:stretch>
            <a:fillRect/>
          </a:stretch>
        </p:blipFill>
        <p:spPr bwMode="auto">
          <a:xfrm>
            <a:off x="228600" y="923784"/>
            <a:ext cx="8601969" cy="593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934200" y="2736850"/>
            <a:ext cx="1816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 dirty="0">
                <a:effectLst/>
                <a:latin typeface="Tahoma" charset="0"/>
                <a:ea typeface="Tahoma" charset="0"/>
                <a:cs typeface="Tahoma" charset="0"/>
              </a:rPr>
              <a:t>Sequential App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Parallelism </a:t>
            </a:r>
            <a:r>
              <a:rPr lang="en-US" dirty="0" smtClean="0"/>
              <a:t>the Only </a:t>
            </a:r>
            <a:r>
              <a:rPr lang="en-US" dirty="0" smtClean="0"/>
              <a:t>Path to Higher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Sequential processor performance not expected to increase much, and might go down</a:t>
            </a:r>
          </a:p>
          <a:p>
            <a:r>
              <a:rPr lang="en-US" dirty="0" smtClean="0"/>
              <a:t>If want apps with more capability, have to embrace parallel processing (SIMD and MIMD)</a:t>
            </a:r>
          </a:p>
          <a:p>
            <a:r>
              <a:rPr lang="en-US" dirty="0" smtClean="0"/>
              <a:t>In mobile systems, use multiple cores and </a:t>
            </a:r>
            <a:r>
              <a:rPr lang="en-US" dirty="0" err="1" smtClean="0"/>
              <a:t>GPUs</a:t>
            </a:r>
            <a:endParaRPr lang="en-US" dirty="0" smtClean="0"/>
          </a:p>
          <a:p>
            <a:r>
              <a:rPr lang="en-US" dirty="0" smtClean="0"/>
              <a:t>In warehouse-scale computers, use multiple nodes, and all the MIMD/SIMD capability of each node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Only path to performance is parallelism</a:t>
            </a:r>
          </a:p>
          <a:p>
            <a:pPr lvl="1"/>
            <a:r>
              <a:rPr lang="en-US" dirty="0" smtClean="0"/>
              <a:t>Clock rates flat or declining</a:t>
            </a:r>
          </a:p>
          <a:p>
            <a:pPr lvl="1"/>
            <a:r>
              <a:rPr lang="en-US" dirty="0" smtClean="0"/>
              <a:t>SIMD: 2X width every 3-4 years</a:t>
            </a:r>
          </a:p>
          <a:p>
            <a:pPr lvl="2"/>
            <a:r>
              <a:rPr lang="en-US" dirty="0" smtClean="0"/>
              <a:t> 128b wide now, 256b 2011, 512b in 2014, 1024b in 2018?</a:t>
            </a:r>
          </a:p>
          <a:p>
            <a:pPr lvl="1"/>
            <a:r>
              <a:rPr lang="en-US" dirty="0" smtClean="0"/>
              <a:t>MIMD: Add 2 cores every 2 years: 2, 4, 6, 8, 10, …</a:t>
            </a:r>
          </a:p>
          <a:p>
            <a:r>
              <a:rPr lang="en-US" dirty="0"/>
              <a:t>K</a:t>
            </a:r>
            <a:r>
              <a:rPr lang="en-US" dirty="0" smtClean="0"/>
              <a:t>ey challenge is to craft parallel programs that have high performance on multiprocessors as the number of processors increase – i.e., that scale</a:t>
            </a:r>
          </a:p>
          <a:p>
            <a:pPr lvl="1"/>
            <a:r>
              <a:rPr lang="en-US" dirty="0" smtClean="0"/>
              <a:t>Scheduling, load balancing, time for synchronization, overhead for communication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4: </a:t>
            </a:r>
            <a:r>
              <a:rPr lang="en-US" dirty="0" smtClean="0"/>
              <a:t>fastest code on 8-core computers</a:t>
            </a:r>
          </a:p>
          <a:p>
            <a:pPr lvl="1"/>
            <a:r>
              <a:rPr lang="en-US" dirty="0" smtClean="0"/>
              <a:t>2 chips/computer, 4 cores/chip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Parallel Performance (assuming SW can use 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12332"/>
          <a:ext cx="8229600" cy="501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303866"/>
                <a:gridCol w="222842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Year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Cores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bits /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Core *</a:t>
                      </a:r>
                      <a:br>
                        <a:rPr lang="en-US" sz="2000" b="0" i="0" u="none" strike="noStrike" dirty="0" smtClean="0">
                          <a:latin typeface="Verdana"/>
                        </a:rPr>
                      </a:br>
                      <a:r>
                        <a:rPr lang="en-US" sz="2000" b="0" i="0" u="none" strike="noStrike" dirty="0" smtClean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bits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Peak DP </a:t>
                      </a:r>
                      <a:r>
                        <a:rPr lang="en-US" sz="2000" b="0" i="0" u="none" strike="noStrike" dirty="0" err="1" smtClean="0">
                          <a:latin typeface="Verdana"/>
                        </a:rPr>
                        <a:t>FLOPs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/Cycle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2560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7168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18432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20480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320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>
            <a:off x="457200" y="3454400"/>
            <a:ext cx="541867" cy="2794000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065867" y="3454400"/>
            <a:ext cx="748923" cy="2794000"/>
            <a:chOff x="2065867" y="3454400"/>
            <a:chExt cx="748923" cy="2794000"/>
          </a:xfrm>
        </p:grpSpPr>
        <p:sp>
          <p:nvSpPr>
            <p:cNvPr id="9" name="Curved Right Arrow 8"/>
            <p:cNvSpPr/>
            <p:nvPr/>
          </p:nvSpPr>
          <p:spPr>
            <a:xfrm>
              <a:off x="2082800" y="3454400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5867" y="450426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2.5X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3945467" y="3437467"/>
            <a:ext cx="575733" cy="2794000"/>
            <a:chOff x="3945467" y="3437467"/>
            <a:chExt cx="575733" cy="2794000"/>
          </a:xfrm>
        </p:grpSpPr>
        <p:sp>
          <p:nvSpPr>
            <p:cNvPr id="10" name="Curved Right Arrow 9"/>
            <p:cNvSpPr/>
            <p:nvPr/>
          </p:nvSpPr>
          <p:spPr>
            <a:xfrm>
              <a:off x="3979333" y="3437467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5467" y="4538133"/>
              <a:ext cx="510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8X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366000" y="3471333"/>
            <a:ext cx="716969" cy="2794000"/>
            <a:chOff x="7366000" y="3471333"/>
            <a:chExt cx="716969" cy="2794000"/>
          </a:xfrm>
        </p:grpSpPr>
        <p:sp>
          <p:nvSpPr>
            <p:cNvPr id="11" name="Curved Right Arrow 10"/>
            <p:cNvSpPr/>
            <p:nvPr/>
          </p:nvSpPr>
          <p:spPr>
            <a:xfrm>
              <a:off x="7366000" y="3471333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16801" y="4555067"/>
              <a:ext cx="666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20X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64266" y="1875135"/>
            <a:ext cx="99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187513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5161" y="1959802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br>
              <a:rPr lang="en-US" sz="2400" b="1" dirty="0" smtClean="0">
                <a:solidFill>
                  <a:srgbClr val="800000"/>
                </a:solidFill>
              </a:rPr>
            </a:br>
            <a:r>
              <a:rPr lang="en-US" sz="2400" b="1" dirty="0" smtClean="0">
                <a:solidFill>
                  <a:srgbClr val="800000"/>
                </a:solidFill>
              </a:rPr>
              <a:t>*SIMD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89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+2/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2yrs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21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2X/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4yrs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26926</TotalTime>
  <Words>2524</Words>
  <Application>Microsoft Office PowerPoint</Application>
  <PresentationFormat>On-screen Show (4:3)</PresentationFormat>
  <Paragraphs>567</Paragraphs>
  <Slides>41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ＭＳ Ｐゴシック</vt:lpstr>
      <vt:lpstr>Arial</vt:lpstr>
      <vt:lpstr>Calibri</vt:lpstr>
      <vt:lpstr>Courier</vt:lpstr>
      <vt:lpstr>Courier New</vt:lpstr>
      <vt:lpstr>Symbol</vt:lpstr>
      <vt:lpstr>Tahoma</vt:lpstr>
      <vt:lpstr>Verdana</vt:lpstr>
      <vt:lpstr>Wingdings</vt:lpstr>
      <vt:lpstr>Office Theme</vt:lpstr>
      <vt:lpstr>Image</vt:lpstr>
      <vt:lpstr>CS 61C:  Great Ideas in Computer Architecture Thread-Level Parallelism (TLP)  and OpenMP Intro</vt:lpstr>
      <vt:lpstr>Review</vt:lpstr>
      <vt:lpstr>New-School Machine Structures (It’s a bit more complicated!)</vt:lpstr>
      <vt:lpstr>Simple Multiprocessor</vt:lpstr>
      <vt:lpstr>Multiprocessor Execution Model</vt:lpstr>
      <vt:lpstr>Transition to Multicore</vt:lpstr>
      <vt:lpstr>Parallelism the Only Path to Higher Performance</vt:lpstr>
      <vt:lpstr>Multiprocessors and You</vt:lpstr>
      <vt:lpstr>Potential Parallel Performance (assuming SW can use it)</vt:lpstr>
      <vt:lpstr>Threads</vt:lpstr>
      <vt:lpstr>Operating System Threads</vt:lpstr>
      <vt:lpstr>Hardware Multithreading</vt:lpstr>
      <vt:lpstr>Hardware Multithreading</vt:lpstr>
      <vt:lpstr>Multithreading vs. Multicore</vt:lpstr>
      <vt:lpstr>Krste’s MacBook Air</vt:lpstr>
      <vt:lpstr>Machines in (old) 61C Lab</vt:lpstr>
      <vt:lpstr>Administrivia</vt:lpstr>
      <vt:lpstr>100s of (Mostly Dead)  Parallel Programming Languages</vt:lpstr>
      <vt:lpstr>OpenMP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What Kind of Threads?</vt:lpstr>
      <vt:lpstr>OMP_NUM_THREADS</vt:lpstr>
      <vt:lpstr>Parallel Hello World</vt:lpstr>
      <vt:lpstr>Data Races and Synchronization</vt:lpstr>
      <vt:lpstr>Analogy: Buying Milk</vt:lpstr>
      <vt:lpstr>Lock Synchronization (1/2)</vt:lpstr>
      <vt:lpstr>Lock Synchronization (2/2)</vt:lpstr>
      <vt:lpstr>Possible Lock Implementation</vt:lpstr>
      <vt:lpstr>Possible Lock Problem</vt:lpstr>
      <vt:lpstr>Hardware Synchronization</vt:lpstr>
      <vt:lpstr>Synchronization in MIPS </vt:lpstr>
      <vt:lpstr>Synchronization in MIPS Example</vt:lpstr>
      <vt:lpstr>Test-and-Set</vt:lpstr>
      <vt:lpstr>Test-and-Set in MIPS </vt:lpstr>
      <vt:lpstr>PowerPoint Presentation</vt:lpstr>
      <vt:lpstr>And in Conclusion, …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386</cp:revision>
  <cp:lastPrinted>2013-10-22T04:54:04Z</cp:lastPrinted>
  <dcterms:created xsi:type="dcterms:W3CDTF">2012-10-08T01:19:02Z</dcterms:created>
  <dcterms:modified xsi:type="dcterms:W3CDTF">2015-11-03T20:34:14Z</dcterms:modified>
</cp:coreProperties>
</file>