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629" r:id="rId2"/>
    <p:sldId id="642" r:id="rId3"/>
    <p:sldId id="650" r:id="rId4"/>
    <p:sldId id="645" r:id="rId5"/>
    <p:sldId id="646" r:id="rId6"/>
    <p:sldId id="648" r:id="rId7"/>
    <p:sldId id="649" r:id="rId8"/>
    <p:sldId id="708" r:id="rId9"/>
    <p:sldId id="709" r:id="rId10"/>
    <p:sldId id="711" r:id="rId11"/>
    <p:sldId id="713" r:id="rId12"/>
    <p:sldId id="663" r:id="rId13"/>
    <p:sldId id="716" r:id="rId14"/>
    <p:sldId id="717" r:id="rId15"/>
    <p:sldId id="718" r:id="rId16"/>
    <p:sldId id="780" r:id="rId17"/>
    <p:sldId id="765" r:id="rId18"/>
    <p:sldId id="766" r:id="rId19"/>
    <p:sldId id="769" r:id="rId20"/>
    <p:sldId id="737" r:id="rId21"/>
    <p:sldId id="723" r:id="rId22"/>
    <p:sldId id="725" r:id="rId23"/>
    <p:sldId id="782" r:id="rId24"/>
    <p:sldId id="728" r:id="rId25"/>
    <p:sldId id="729" r:id="rId26"/>
    <p:sldId id="730" r:id="rId27"/>
    <p:sldId id="740" r:id="rId28"/>
    <p:sldId id="783" r:id="rId29"/>
    <p:sldId id="749" r:id="rId30"/>
    <p:sldId id="750" r:id="rId31"/>
    <p:sldId id="736" r:id="rId32"/>
    <p:sldId id="741" r:id="rId33"/>
    <p:sldId id="742" r:id="rId34"/>
    <p:sldId id="745" r:id="rId35"/>
    <p:sldId id="748" r:id="rId36"/>
    <p:sldId id="752" r:id="rId37"/>
    <p:sldId id="784" r:id="rId38"/>
    <p:sldId id="753" r:id="rId39"/>
    <p:sldId id="754" r:id="rId40"/>
    <p:sldId id="755" r:id="rId41"/>
    <p:sldId id="756" r:id="rId42"/>
    <p:sldId id="757" r:id="rId43"/>
    <p:sldId id="758" r:id="rId44"/>
    <p:sldId id="759" r:id="rId45"/>
    <p:sldId id="761" r:id="rId46"/>
    <p:sldId id="762" r:id="rId47"/>
    <p:sldId id="763" r:id="rId48"/>
    <p:sldId id="77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32100"/>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4" autoAdjust="0"/>
    <p:restoredTop sz="99208" autoAdjust="0"/>
  </p:normalViewPr>
  <p:slideViewPr>
    <p:cSldViewPr snapToGrid="0">
      <p:cViewPr varScale="1">
        <p:scale>
          <a:sx n="100" d="100"/>
          <a:sy n="100" d="100"/>
        </p:scale>
        <p:origin x="-128" y="-304"/>
      </p:cViewPr>
      <p:guideLst>
        <p:guide orient="horz" pos="1944"/>
        <p:guide pos="3137"/>
      </p:guideLst>
    </p:cSldViewPr>
  </p:slideViewPr>
  <p:outlineViewPr>
    <p:cViewPr>
      <p:scale>
        <a:sx n="33" d="100"/>
        <a:sy n="33" d="100"/>
      </p:scale>
      <p:origin x="22800" y="27608"/>
    </p:cViewPr>
  </p:outlineViewPr>
  <p:notesTextViewPr>
    <p:cViewPr>
      <p:scale>
        <a:sx n="100" d="100"/>
        <a:sy n="100" d="100"/>
      </p:scale>
      <p:origin x="0" y="0"/>
    </p:cViewPr>
  </p:notesTextViewPr>
  <p:sorterViewPr>
    <p:cViewPr>
      <p:scale>
        <a:sx n="150" d="100"/>
        <a:sy n="150" d="100"/>
      </p:scale>
      <p:origin x="0" y="13088"/>
    </p:cViewPr>
  </p:sorterViewPr>
  <p:notesViewPr>
    <p:cSldViewPr snapToGrid="0" snapToObjects="1">
      <p:cViewPr varScale="1">
        <p:scale>
          <a:sx n="75" d="100"/>
          <a:sy n="75" d="100"/>
        </p:scale>
        <p:origin x="-34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11/10/15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153693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11/10/15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5046123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B8C4FD3-839F-CB49-B76B-A6197BE1EFB4}" type="datetime1">
              <a:rPr lang="en-US" smtClean="0"/>
              <a:pPr/>
              <a:t>11/10/15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E5C4C-2F6C-8143-A6B9-C21167B0D1A1}" type="datetime1">
              <a:rPr lang="en-US" smtClean="0"/>
              <a:pPr/>
              <a:t>11/10/15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22F3-8BC8-624B-9E4B-B53EAC39B8FA}" type="datetime1">
              <a:rPr lang="en-US" smtClean="0"/>
              <a:pPr/>
              <a:t>11/10/15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5C622-59DB-644B-834E-0BA054630FEF}" type="datetime1">
              <a:rPr lang="en-US" smtClean="0"/>
              <a:pPr/>
              <a:t>11/10/15</a:t>
            </a:fld>
            <a:endParaRPr lang="en-US" dirty="0"/>
          </a:p>
        </p:txBody>
      </p:sp>
      <p:sp>
        <p:nvSpPr>
          <p:cNvPr id="5" name="Footer Placeholder 4"/>
          <p:cNvSpPr>
            <a:spLocks noGrp="1"/>
          </p:cNvSpPr>
          <p:nvPr>
            <p:ph type="ftr" sz="quarter" idx="11"/>
          </p:nvPr>
        </p:nvSpPr>
        <p:spPr/>
        <p:txBody>
          <a:bodyPr/>
          <a:lstStyle/>
          <a:p>
            <a:r>
              <a:rPr lang="en-US" dirty="0" smtClean="0"/>
              <a:t>Fall 2013 --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B91DB-4D2B-3649-A923-DE738F94CC96}" type="datetime1">
              <a:rPr lang="en-US" smtClean="0"/>
              <a:pPr/>
              <a:t>11/10/15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CC187-4E74-0345-9AA4-EF3CEEF40715}" type="datetime1">
              <a:rPr lang="en-US" smtClean="0"/>
              <a:pPr/>
              <a:t>11/10/15</a:t>
            </a:fld>
            <a:endParaRPr lang="en-US" dirty="0"/>
          </a:p>
        </p:txBody>
      </p:sp>
      <p:sp>
        <p:nvSpPr>
          <p:cNvPr id="8" name="Footer Placeholder 7"/>
          <p:cNvSpPr>
            <a:spLocks noGrp="1"/>
          </p:cNvSpPr>
          <p:nvPr>
            <p:ph type="ftr" sz="quarter" idx="11"/>
          </p:nvPr>
        </p:nvSpPr>
        <p:spPr/>
        <p:txBody>
          <a:bodyPr/>
          <a:lstStyle/>
          <a:p>
            <a:r>
              <a:rPr lang="en-US" dirty="0" smtClean="0"/>
              <a:t>Fall 2013 -- Lecture #15</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CF144-9D44-BC40-86E8-6D9F2C16BD51}" type="datetime1">
              <a:rPr lang="en-US" smtClean="0"/>
              <a:pPr/>
              <a:t>11/10/15</a:t>
            </a:fld>
            <a:endParaRPr lang="en-US" dirty="0"/>
          </a:p>
        </p:txBody>
      </p:sp>
      <p:sp>
        <p:nvSpPr>
          <p:cNvPr id="4" name="Footer Placeholder 3"/>
          <p:cNvSpPr>
            <a:spLocks noGrp="1"/>
          </p:cNvSpPr>
          <p:nvPr>
            <p:ph type="ftr" sz="quarter" idx="11"/>
          </p:nvPr>
        </p:nvSpPr>
        <p:spPr/>
        <p:txBody>
          <a:bodyPr/>
          <a:lstStyle/>
          <a:p>
            <a:r>
              <a:rPr lang="en-US" dirty="0" smtClean="0"/>
              <a:t>Fall 2013 -- Lecture #15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76D7-DDE1-7E47-9267-E985B8D0C3CC}" type="datetime1">
              <a:rPr lang="en-US" smtClean="0"/>
              <a:pPr/>
              <a:t>11/10/15</a:t>
            </a:fld>
            <a:endParaRPr lang="en-US" dirty="0"/>
          </a:p>
        </p:txBody>
      </p:sp>
      <p:sp>
        <p:nvSpPr>
          <p:cNvPr id="3" name="Footer Placeholder 2"/>
          <p:cNvSpPr>
            <a:spLocks noGrp="1"/>
          </p:cNvSpPr>
          <p:nvPr>
            <p:ph type="ftr" sz="quarter" idx="11"/>
          </p:nvPr>
        </p:nvSpPr>
        <p:spPr/>
        <p:txBody>
          <a:bodyPr/>
          <a:lstStyle/>
          <a:p>
            <a:r>
              <a:rPr lang="en-US" dirty="0" smtClean="0"/>
              <a:t>Fall 2013 -- Lecture #15</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6D919-1DDD-034C-8019-2500669B255A}" type="datetime1">
              <a:rPr lang="en-US" smtClean="0"/>
              <a:pPr/>
              <a:t>11/10/15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3E8E0-25CE-884E-9E7D-20E856232ECC}" type="datetime1">
              <a:rPr lang="en-US" smtClean="0"/>
              <a:pPr/>
              <a:t>11/10/15</a:t>
            </a:fld>
            <a:endParaRPr lang="en-US" dirty="0"/>
          </a:p>
        </p:txBody>
      </p:sp>
      <p:sp>
        <p:nvSpPr>
          <p:cNvPr id="6" name="Footer Placeholder 5"/>
          <p:cNvSpPr>
            <a:spLocks noGrp="1"/>
          </p:cNvSpPr>
          <p:nvPr>
            <p:ph type="ftr" sz="quarter" idx="11"/>
          </p:nvPr>
        </p:nvSpPr>
        <p:spPr/>
        <p:txBody>
          <a:bodyPr/>
          <a:lstStyle/>
          <a:p>
            <a:r>
              <a:rPr lang="en-US" dirty="0" smtClean="0"/>
              <a:t>Fall 2013 -- Lecture #15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Autofit/>
          </a:bodyPr>
          <a:lstStyle/>
          <a:p>
            <a:pPr>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i="1" dirty="0" smtClean="0"/>
              <a:t>Warehouse-Scale Computing, </a:t>
            </a:r>
            <a:r>
              <a:rPr lang="en-US" sz="4000" i="1" dirty="0" err="1" smtClean="0"/>
              <a:t>MapReduce</a:t>
            </a:r>
            <a:r>
              <a:rPr lang="en-US" sz="4000" i="1" dirty="0" smtClean="0"/>
              <a:t>, and Spark</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Autofit/>
          </a:bodyPr>
          <a:lstStyle/>
          <a:p>
            <a:r>
              <a:rPr lang="en-US" dirty="0"/>
              <a:t>Instructors:</a:t>
            </a:r>
          </a:p>
          <a:p>
            <a:r>
              <a:rPr lang="en-US" dirty="0" smtClean="0"/>
              <a:t>John Wawrzynek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smtClean="0">
                <a:ea typeface="+mn-ea"/>
                <a:cs typeface="+mn-cs"/>
              </a:rPr>
              <a:t>://</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742782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WSC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pic>
        <p:nvPicPr>
          <p:cNvPr id="8" name="Picture 7"/>
          <p:cNvPicPr>
            <a:picLocks noChangeAspect="1"/>
          </p:cNvPicPr>
          <p:nvPr/>
        </p:nvPicPr>
        <p:blipFill>
          <a:blip r:embed="rId2"/>
          <a:stretch>
            <a:fillRect/>
          </a:stretch>
        </p:blipFill>
        <p:spPr>
          <a:xfrm>
            <a:off x="-32797" y="1202267"/>
            <a:ext cx="9209592" cy="4453465"/>
          </a:xfrm>
          <a:prstGeom prst="rect">
            <a:avLst/>
          </a:prstGeom>
        </p:spPr>
      </p:pic>
      <p:sp>
        <p:nvSpPr>
          <p:cNvPr id="9" name="TextBox 8"/>
          <p:cNvSpPr txBox="1"/>
          <p:nvPr/>
        </p:nvSpPr>
        <p:spPr>
          <a:xfrm>
            <a:off x="0" y="3287605"/>
            <a:ext cx="2062503" cy="1569660"/>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8 cores, </a:t>
            </a:r>
          </a:p>
          <a:p>
            <a:r>
              <a:rPr lang="en-US" sz="2400" dirty="0" smtClean="0"/>
              <a:t>16 GB DRAM, </a:t>
            </a:r>
          </a:p>
          <a:p>
            <a:r>
              <a:rPr lang="en-US" sz="2400" dirty="0" smtClean="0"/>
              <a:t>4x1 TB disk</a:t>
            </a:r>
            <a:endParaRPr lang="en-US" sz="2400" dirty="0"/>
          </a:p>
        </p:txBody>
      </p:sp>
      <p:sp>
        <p:nvSpPr>
          <p:cNvPr id="10" name="TextBox 9"/>
          <p:cNvSpPr txBox="1"/>
          <p:nvPr/>
        </p:nvSpPr>
        <p:spPr>
          <a:xfrm>
            <a:off x="1031252" y="5004942"/>
            <a:ext cx="4544068" cy="1569660"/>
          </a:xfrm>
          <a:prstGeom prst="rect">
            <a:avLst/>
          </a:prstGeom>
          <a:noFill/>
        </p:spPr>
        <p:txBody>
          <a:bodyPr wrap="square" rtlCol="0">
            <a:spAutoFit/>
          </a:bodyPr>
          <a:lstStyle/>
          <a:p>
            <a:r>
              <a:rPr lang="en-US" sz="2400" dirty="0" smtClean="0">
                <a:solidFill>
                  <a:srgbClr val="0000FF"/>
                </a:solidFill>
              </a:rPr>
              <a:t>Rack:</a:t>
            </a:r>
            <a:endParaRPr lang="en-US" sz="2400" dirty="0" smtClean="0"/>
          </a:p>
          <a:p>
            <a:r>
              <a:rPr lang="en-US" sz="2400" dirty="0" smtClean="0"/>
              <a:t>40-80 severs,</a:t>
            </a:r>
          </a:p>
          <a:p>
            <a:r>
              <a:rPr lang="en-US" sz="2400" dirty="0" smtClean="0"/>
              <a:t>Local </a:t>
            </a:r>
            <a:r>
              <a:rPr lang="en-US" sz="2400" dirty="0" smtClean="0"/>
              <a:t>Ethernet (</a:t>
            </a:r>
            <a:r>
              <a:rPr lang="en-US" sz="2400" dirty="0" smtClean="0"/>
              <a:t>1-10Gbps) switch</a:t>
            </a:r>
          </a:p>
          <a:p>
            <a:r>
              <a:rPr lang="en-US" sz="2400" dirty="0" smtClean="0"/>
              <a:t>(30$/1Gbps/server)</a:t>
            </a:r>
            <a:endParaRPr lang="en-US" sz="2400" dirty="0"/>
          </a:p>
        </p:txBody>
      </p:sp>
      <p:sp>
        <p:nvSpPr>
          <p:cNvPr id="11" name="TextBox 10"/>
          <p:cNvSpPr txBox="1"/>
          <p:nvPr/>
        </p:nvSpPr>
        <p:spPr>
          <a:xfrm>
            <a:off x="5155498" y="4269359"/>
            <a:ext cx="3988501" cy="1569660"/>
          </a:xfrm>
          <a:prstGeom prst="rect">
            <a:avLst/>
          </a:prstGeom>
          <a:noFill/>
        </p:spPr>
        <p:txBody>
          <a:bodyPr wrap="square" rtlCol="0">
            <a:spAutoFit/>
          </a:bodyPr>
          <a:lstStyle/>
          <a:p>
            <a:r>
              <a:rPr lang="en-US" sz="2400" dirty="0" smtClean="0">
                <a:solidFill>
                  <a:srgbClr val="0000FF"/>
                </a:solidFill>
              </a:rPr>
              <a:t>Array (</a:t>
            </a:r>
            <a:r>
              <a:rPr lang="en-US" sz="2400" dirty="0" smtClean="0">
                <a:solidFill>
                  <a:srgbClr val="0000FF"/>
                </a:solidFill>
              </a:rPr>
              <a:t>aka cluster):</a:t>
            </a:r>
            <a:endParaRPr lang="en-US" sz="2400" dirty="0" smtClean="0"/>
          </a:p>
          <a:p>
            <a:r>
              <a:rPr lang="en-US" sz="2400" dirty="0" smtClean="0"/>
              <a:t>16-32 racks</a:t>
            </a:r>
          </a:p>
          <a:p>
            <a:r>
              <a:rPr lang="en-US" sz="2400" dirty="0" smtClean="0"/>
              <a:t>Expensive switch</a:t>
            </a:r>
          </a:p>
          <a:p>
            <a:r>
              <a:rPr lang="en-US" sz="2400" dirty="0" smtClean="0"/>
              <a:t>(10X bandwidth </a:t>
            </a:r>
            <a:r>
              <a:rPr lang="en-US" sz="2400" dirty="0" smtClean="0">
                <a:sym typeface="Wingdings"/>
              </a:rPr>
              <a:t> 100x cost)</a:t>
            </a:r>
            <a:endParaRPr lang="en-US" sz="2400" dirty="0"/>
          </a:p>
        </p:txBody>
      </p:sp>
    </p:spTree>
    <p:extLst>
      <p:ext uri="{BB962C8B-B14F-4D97-AF65-F5344CB8AC3E}">
        <p14:creationId xmlns:p14="http://schemas.microsoft.com/office/powerpoint/2010/main" val="2205369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103" y="0"/>
            <a:ext cx="8229600" cy="878435"/>
          </a:xfrm>
        </p:spPr>
        <p:txBody>
          <a:bodyPr/>
          <a:lstStyle/>
          <a:p>
            <a:r>
              <a:rPr lang="en-US" dirty="0" smtClean="0"/>
              <a:t>WSC Storage Hierarchy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pic>
        <p:nvPicPr>
          <p:cNvPr id="2" name="Picture 1"/>
          <p:cNvPicPr>
            <a:picLocks noChangeAspect="1"/>
          </p:cNvPicPr>
          <p:nvPr/>
        </p:nvPicPr>
        <p:blipFill rotWithShape="1">
          <a:blip r:embed="rId2"/>
          <a:srcRect l="8405"/>
          <a:stretch/>
        </p:blipFill>
        <p:spPr>
          <a:xfrm>
            <a:off x="0" y="1508616"/>
            <a:ext cx="5597903" cy="5158419"/>
          </a:xfrm>
          <a:prstGeom prst="rect">
            <a:avLst/>
          </a:prstGeom>
        </p:spPr>
      </p:pic>
      <p:sp>
        <p:nvSpPr>
          <p:cNvPr id="8" name="TextBox 7"/>
          <p:cNvSpPr txBox="1"/>
          <p:nvPr/>
        </p:nvSpPr>
        <p:spPr>
          <a:xfrm>
            <a:off x="5175354" y="1568927"/>
            <a:ext cx="3968646" cy="1200328"/>
          </a:xfrm>
          <a:prstGeom prst="rect">
            <a:avLst/>
          </a:prstGeom>
          <a:noFill/>
        </p:spPr>
        <p:txBody>
          <a:bodyPr wrap="square" rtlCol="0">
            <a:spAutoFit/>
          </a:bodyPr>
          <a:lstStyle/>
          <a:p>
            <a:r>
              <a:rPr lang="en-US" sz="2400" dirty="0" smtClean="0">
                <a:solidFill>
                  <a:srgbClr val="0000FF"/>
                </a:solidFill>
              </a:rPr>
              <a:t>1U Server:</a:t>
            </a:r>
            <a:endParaRPr lang="en-US" sz="2400" dirty="0" smtClean="0"/>
          </a:p>
          <a:p>
            <a:r>
              <a:rPr lang="en-US" sz="2400" dirty="0" smtClean="0"/>
              <a:t>DRAM: 16GB, 100ns, 20GB/s</a:t>
            </a:r>
          </a:p>
          <a:p>
            <a:r>
              <a:rPr lang="en-US" sz="2400" dirty="0" smtClean="0"/>
              <a:t>Disk:     2TB,    10ms,  200MB/s</a:t>
            </a:r>
          </a:p>
        </p:txBody>
      </p:sp>
      <p:sp>
        <p:nvSpPr>
          <p:cNvPr id="9" name="TextBox 8"/>
          <p:cNvSpPr txBox="1"/>
          <p:nvPr/>
        </p:nvSpPr>
        <p:spPr>
          <a:xfrm>
            <a:off x="4926013" y="3153559"/>
            <a:ext cx="4217987" cy="1200328"/>
          </a:xfrm>
          <a:prstGeom prst="rect">
            <a:avLst/>
          </a:prstGeom>
          <a:noFill/>
        </p:spPr>
        <p:txBody>
          <a:bodyPr wrap="square" rtlCol="0">
            <a:spAutoFit/>
          </a:bodyPr>
          <a:lstStyle/>
          <a:p>
            <a:r>
              <a:rPr lang="en-US" sz="2400" dirty="0" smtClean="0">
                <a:solidFill>
                  <a:srgbClr val="0000FF"/>
                </a:solidFill>
              </a:rPr>
              <a:t>Rack(80 severs):</a:t>
            </a:r>
            <a:endParaRPr lang="en-US" sz="2400" dirty="0" smtClean="0"/>
          </a:p>
          <a:p>
            <a:r>
              <a:rPr lang="en-US" sz="2400" dirty="0" smtClean="0"/>
              <a:t>DRAM: 1TB,     300us,  100MB/s</a:t>
            </a:r>
          </a:p>
          <a:p>
            <a:r>
              <a:rPr lang="en-US" sz="2400" dirty="0" smtClean="0"/>
              <a:t>Disk:     160TB, 11ms,   100MB/s</a:t>
            </a:r>
          </a:p>
        </p:txBody>
      </p:sp>
      <p:sp>
        <p:nvSpPr>
          <p:cNvPr id="10" name="TextBox 9"/>
          <p:cNvSpPr txBox="1"/>
          <p:nvPr/>
        </p:nvSpPr>
        <p:spPr>
          <a:xfrm>
            <a:off x="5175354" y="4910056"/>
            <a:ext cx="3968646" cy="1200328"/>
          </a:xfrm>
          <a:prstGeom prst="rect">
            <a:avLst/>
          </a:prstGeom>
          <a:noFill/>
        </p:spPr>
        <p:txBody>
          <a:bodyPr wrap="square" rtlCol="0">
            <a:spAutoFit/>
          </a:bodyPr>
          <a:lstStyle/>
          <a:p>
            <a:r>
              <a:rPr lang="en-US" sz="2400" dirty="0" smtClean="0">
                <a:solidFill>
                  <a:srgbClr val="0000FF"/>
                </a:solidFill>
              </a:rPr>
              <a:t>Array(30 racks):</a:t>
            </a:r>
            <a:endParaRPr lang="en-US" sz="2400" dirty="0" smtClean="0"/>
          </a:p>
          <a:p>
            <a:r>
              <a:rPr lang="en-US" sz="2400" dirty="0" smtClean="0"/>
              <a:t>DRAM: 30TB,   500us, 10MB/s</a:t>
            </a:r>
          </a:p>
          <a:p>
            <a:r>
              <a:rPr lang="en-US" sz="2400" dirty="0" smtClean="0"/>
              <a:t>Disk:     4.80PB, 12ms, 10MB/s</a:t>
            </a:r>
          </a:p>
        </p:txBody>
      </p:sp>
      <p:sp>
        <p:nvSpPr>
          <p:cNvPr id="11" name="Frame 10"/>
          <p:cNvSpPr/>
          <p:nvPr/>
        </p:nvSpPr>
        <p:spPr>
          <a:xfrm>
            <a:off x="6885823" y="2343621"/>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6751764" y="3524528"/>
            <a:ext cx="915402"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7642088" y="3501962"/>
            <a:ext cx="1410008"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814785" y="2341304"/>
            <a:ext cx="1329215"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65200" y="761256"/>
            <a:ext cx="8178800" cy="830997"/>
          </a:xfrm>
          <a:prstGeom prst="rect">
            <a:avLst/>
          </a:prstGeom>
          <a:noFill/>
        </p:spPr>
        <p:txBody>
          <a:bodyPr wrap="square" rtlCol="0">
            <a:spAutoFit/>
          </a:bodyPr>
          <a:lstStyle/>
          <a:p>
            <a:pPr algn="r"/>
            <a:r>
              <a:rPr lang="en-US" sz="2400" dirty="0"/>
              <a:t>Lower latency to DRAM in another server than local </a:t>
            </a:r>
            <a:r>
              <a:rPr lang="en-US" sz="2400" dirty="0" smtClean="0"/>
              <a:t>disk</a:t>
            </a:r>
          </a:p>
          <a:p>
            <a:pPr algn="r"/>
            <a:r>
              <a:rPr lang="en-US" sz="2400" dirty="0" smtClean="0"/>
              <a:t>Higher bandwidth to local disk than to DRAM in another server</a:t>
            </a:r>
            <a:endParaRPr lang="en-US" sz="2400" dirty="0"/>
          </a:p>
        </p:txBody>
      </p:sp>
    </p:spTree>
    <p:extLst>
      <p:ext uri="{BB962C8B-B14F-4D97-AF65-F5344CB8AC3E}">
        <p14:creationId xmlns:p14="http://schemas.microsoft.com/office/powerpoint/2010/main" val="1289728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extLst>
      <p:ext uri="{BB962C8B-B14F-4D97-AF65-F5344CB8AC3E}">
        <p14:creationId xmlns:p14="http://schemas.microsoft.com/office/powerpoint/2010/main" val="37516876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Impact on WSC software</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b="1" i="1" dirty="0" smtClean="0"/>
              <a:t>Latency, bandwidth </a:t>
            </a:r>
            <a:r>
              <a:rPr lang="en-US" sz="2600" dirty="0" smtClean="0">
                <a:sym typeface="Wingdings"/>
              </a:rPr>
              <a:t> </a:t>
            </a:r>
            <a:r>
              <a:rPr lang="en-US" sz="2600" dirty="0" smtClean="0"/>
              <a:t>Performance</a:t>
            </a:r>
          </a:p>
          <a:p>
            <a:pPr lvl="1">
              <a:lnSpc>
                <a:spcPct val="120000"/>
              </a:lnSpc>
            </a:pPr>
            <a:r>
              <a:rPr lang="en-US" dirty="0" smtClean="0"/>
              <a:t>Independent data set within an array</a:t>
            </a:r>
          </a:p>
          <a:p>
            <a:pPr lvl="1">
              <a:lnSpc>
                <a:spcPct val="120000"/>
              </a:lnSpc>
            </a:pPr>
            <a:r>
              <a:rPr lang="en-US" dirty="0" smtClean="0"/>
              <a:t>Locality of access within </a:t>
            </a:r>
            <a:r>
              <a:rPr lang="en-US" dirty="0" smtClean="0"/>
              <a:t>server </a:t>
            </a:r>
            <a:r>
              <a:rPr lang="en-US" dirty="0" smtClean="0"/>
              <a:t>or rack</a:t>
            </a:r>
          </a:p>
          <a:p>
            <a:pPr>
              <a:lnSpc>
                <a:spcPct val="120000"/>
              </a:lnSpc>
            </a:pPr>
            <a:r>
              <a:rPr lang="en-US" sz="2600" b="1" i="1" dirty="0" smtClean="0"/>
              <a:t>High failure rate </a:t>
            </a:r>
            <a:r>
              <a:rPr lang="en-US" sz="2600" dirty="0" smtClean="0">
                <a:sym typeface="Wingdings"/>
              </a:rPr>
              <a:t> </a:t>
            </a:r>
            <a:r>
              <a:rPr lang="en-US" sz="2600" dirty="0" smtClean="0"/>
              <a:t>Reliability, Availability</a:t>
            </a:r>
          </a:p>
          <a:p>
            <a:pPr lvl="1">
              <a:lnSpc>
                <a:spcPct val="120000"/>
              </a:lnSpc>
            </a:pPr>
            <a:r>
              <a:rPr lang="en-US" dirty="0" smtClean="0"/>
              <a:t>Preventing failures is expensive</a:t>
            </a:r>
          </a:p>
          <a:p>
            <a:pPr lvl="1">
              <a:lnSpc>
                <a:spcPct val="120000"/>
              </a:lnSpc>
            </a:pPr>
            <a:r>
              <a:rPr lang="en-US" dirty="0" smtClean="0"/>
              <a:t>Cope with failures gracefully</a:t>
            </a:r>
          </a:p>
          <a:p>
            <a:pPr>
              <a:lnSpc>
                <a:spcPct val="120000"/>
              </a:lnSpc>
            </a:pPr>
            <a:r>
              <a:rPr lang="en-US" sz="2600" b="1" i="1" dirty="0" smtClean="0"/>
              <a:t>Varying workloads </a:t>
            </a:r>
            <a:r>
              <a:rPr lang="en-US" sz="2600" dirty="0" smtClean="0">
                <a:sym typeface="Wingdings"/>
              </a:rPr>
              <a:t> Availability</a:t>
            </a:r>
            <a:endParaRPr lang="en-US" sz="2600" dirty="0" smtClean="0"/>
          </a:p>
          <a:p>
            <a:pPr lvl="1">
              <a:lnSpc>
                <a:spcPct val="120000"/>
              </a:lnSpc>
            </a:pPr>
            <a:r>
              <a:rPr lang="en-US" dirty="0" smtClean="0"/>
              <a:t>Scale up and down gracefully</a:t>
            </a:r>
          </a:p>
          <a:p>
            <a:pPr>
              <a:lnSpc>
                <a:spcPct val="120000"/>
              </a:lnSpc>
            </a:pPr>
            <a:r>
              <a:rPr lang="en-US" sz="2400" dirty="0" smtClean="0"/>
              <a:t>More challenging than software for single computers!</a:t>
            </a:r>
          </a:p>
          <a:p>
            <a:pPr>
              <a:lnSpc>
                <a:spcPct val="120000"/>
              </a:lnSpc>
            </a:pPr>
            <a:endParaRPr lang="en-US" dirty="0" smtClean="0"/>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7014530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Power Usage Effectiveness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Energy efficiency</a:t>
            </a:r>
          </a:p>
          <a:p>
            <a:pPr lvl="1">
              <a:lnSpc>
                <a:spcPct val="110000"/>
              </a:lnSpc>
            </a:pPr>
            <a:r>
              <a:rPr lang="en-US" dirty="0" smtClean="0"/>
              <a:t>Primary concern in the design of WSC</a:t>
            </a:r>
          </a:p>
          <a:p>
            <a:pPr lvl="1">
              <a:lnSpc>
                <a:spcPct val="110000"/>
              </a:lnSpc>
            </a:pPr>
            <a:r>
              <a:rPr lang="en-US" dirty="0" smtClean="0"/>
              <a:t>Important component of the total cost of ownership</a:t>
            </a:r>
          </a:p>
          <a:p>
            <a:pPr>
              <a:lnSpc>
                <a:spcPct val="110000"/>
              </a:lnSpc>
              <a:spcBef>
                <a:spcPts val="1500"/>
              </a:spcBef>
            </a:pPr>
            <a:r>
              <a:rPr lang="en-US" sz="2400" dirty="0" smtClean="0"/>
              <a:t>Power Usage Effectiveness (PUE):</a:t>
            </a:r>
            <a:endParaRPr lang="en-US" dirty="0" smtClean="0"/>
          </a:p>
          <a:p>
            <a:pPr lvl="1">
              <a:lnSpc>
                <a:spcPct val="110000"/>
              </a:lnSpc>
            </a:pPr>
            <a:endParaRPr lang="en-US" dirty="0" smtClean="0"/>
          </a:p>
          <a:p>
            <a:pPr lvl="1">
              <a:lnSpc>
                <a:spcPct val="110000"/>
              </a:lnSpc>
            </a:pPr>
            <a:endParaRPr lang="en-US" dirty="0" smtClean="0"/>
          </a:p>
          <a:p>
            <a:pPr lvl="1">
              <a:lnSpc>
                <a:spcPct val="110000"/>
              </a:lnSpc>
            </a:pPr>
            <a:r>
              <a:rPr lang="en-US" dirty="0" smtClean="0"/>
              <a:t>A power efficiency measure for WSC</a:t>
            </a:r>
          </a:p>
          <a:p>
            <a:pPr lvl="1">
              <a:lnSpc>
                <a:spcPct val="110000"/>
              </a:lnSpc>
            </a:pPr>
            <a:r>
              <a:rPr lang="en-US" dirty="0" smtClean="0"/>
              <a:t>Not considering efficiency of servers, </a:t>
            </a:r>
            <a:r>
              <a:rPr lang="en-US" dirty="0" smtClean="0"/>
              <a:t>networking</a:t>
            </a:r>
            <a:endParaRPr lang="en-US" dirty="0" smtClean="0"/>
          </a:p>
          <a:p>
            <a:pPr lvl="1">
              <a:lnSpc>
                <a:spcPct val="110000"/>
              </a:lnSpc>
            </a:pPr>
            <a:r>
              <a:rPr lang="en-US" dirty="0" smtClean="0"/>
              <a:t>Perfection = 1.0</a:t>
            </a:r>
          </a:p>
          <a:p>
            <a:pPr lvl="1">
              <a:lnSpc>
                <a:spcPct val="110000"/>
              </a:lnSpc>
            </a:pPr>
            <a:r>
              <a:rPr lang="en-US" dirty="0" smtClean="0"/>
              <a:t>Google WSC’s PUE = 1.2</a:t>
            </a:r>
          </a:p>
          <a:p>
            <a:pPr>
              <a:lnSpc>
                <a:spcPct val="110000"/>
              </a:lnSpc>
            </a:pPr>
            <a:endParaRPr lang="en-US" dirty="0" smtClean="0"/>
          </a:p>
          <a:p>
            <a:pPr>
              <a:lnSpc>
                <a:spcPct val="110000"/>
              </a:lnSpc>
            </a:pPr>
            <a:endParaRPr lang="en-US" dirty="0" smtClean="0"/>
          </a:p>
          <a:p>
            <a:pPr>
              <a:lnSpc>
                <a:spcPct val="110000"/>
              </a:lnSpc>
            </a:pP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63087703"/>
              </p:ext>
            </p:extLst>
          </p:nvPr>
        </p:nvGraphicFramePr>
        <p:xfrm>
          <a:off x="2325707" y="3505432"/>
          <a:ext cx="3269785" cy="792480"/>
        </p:xfrm>
        <a:graphic>
          <a:graphicData uri="http://schemas.openxmlformats.org/drawingml/2006/table">
            <a:tbl>
              <a:tblPr firstRow="1" bandRow="1">
                <a:tableStyleId>{5C22544A-7EE6-4342-B048-85BDC9FD1C3A}</a:tableStyleId>
              </a:tblPr>
              <a:tblGrid>
                <a:gridCol w="3269785"/>
              </a:tblGrid>
              <a:tr h="370840">
                <a:tc>
                  <a:txBody>
                    <a:bodyPr/>
                    <a:lstStyle/>
                    <a:p>
                      <a:pPr algn="ctr"/>
                      <a:r>
                        <a:rPr lang="en-US" sz="2000" b="1" dirty="0" smtClean="0">
                          <a:solidFill>
                            <a:schemeClr val="tx1"/>
                          </a:solidFill>
                        </a:rPr>
                        <a:t>Total Building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r>
                        <a:rPr lang="en-US" sz="2000" b="1" dirty="0" smtClean="0">
                          <a:solidFill>
                            <a:schemeClr val="tx1"/>
                          </a:solidFill>
                        </a:rPr>
                        <a:t>IT equipment Power</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23266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PUE in the Wild (2007)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pic>
        <p:nvPicPr>
          <p:cNvPr id="9" name="Picture 8"/>
          <p:cNvPicPr>
            <a:picLocks noChangeAspect="1"/>
          </p:cNvPicPr>
          <p:nvPr/>
        </p:nvPicPr>
        <p:blipFill>
          <a:blip r:embed="rId2"/>
          <a:stretch>
            <a:fillRect/>
          </a:stretch>
        </p:blipFill>
        <p:spPr>
          <a:xfrm>
            <a:off x="372534" y="1339850"/>
            <a:ext cx="8331200" cy="4991100"/>
          </a:xfrm>
          <a:prstGeom prst="rect">
            <a:avLst/>
          </a:prstGeom>
        </p:spPr>
      </p:pic>
    </p:spTree>
    <p:extLst>
      <p:ext uri="{BB962C8B-B14F-4D97-AF65-F5344CB8AC3E}">
        <p14:creationId xmlns:p14="http://schemas.microsoft.com/office/powerpoint/2010/main" val="2171825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pic>
        <p:nvPicPr>
          <p:cNvPr id="3" name="Picture 2"/>
          <p:cNvPicPr>
            <a:picLocks noChangeAspect="1"/>
          </p:cNvPicPr>
          <p:nvPr/>
        </p:nvPicPr>
        <p:blipFill>
          <a:blip r:embed="rId2"/>
          <a:stretch>
            <a:fillRect/>
          </a:stretch>
        </p:blipFill>
        <p:spPr>
          <a:xfrm>
            <a:off x="381000" y="482600"/>
            <a:ext cx="8245231" cy="5359400"/>
          </a:xfrm>
          <a:prstGeom prst="rect">
            <a:avLst/>
          </a:prstGeom>
        </p:spPr>
      </p:pic>
    </p:spTree>
    <p:extLst>
      <p:ext uri="{BB962C8B-B14F-4D97-AF65-F5344CB8AC3E}">
        <p14:creationId xmlns:p14="http://schemas.microsoft.com/office/powerpoint/2010/main" val="23669318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05565"/>
          </a:xfrm>
        </p:spPr>
        <p:txBody>
          <a:bodyPr/>
          <a:lstStyle/>
          <a:p>
            <a:r>
              <a:rPr lang="en-US" dirty="0" smtClean="0"/>
              <a:t>Load Profile of WSCs</a:t>
            </a:r>
            <a:endParaRPr lang="en-US" dirty="0"/>
          </a:p>
        </p:txBody>
      </p:sp>
      <p:sp>
        <p:nvSpPr>
          <p:cNvPr id="7" name="Content Placeholder 6"/>
          <p:cNvSpPr>
            <a:spLocks noGrp="1"/>
          </p:cNvSpPr>
          <p:nvPr>
            <p:ph idx="1"/>
          </p:nvPr>
        </p:nvSpPr>
        <p:spPr>
          <a:xfrm>
            <a:off x="457200" y="1276868"/>
            <a:ext cx="85090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marL="0" indent="0">
              <a:lnSpc>
                <a:spcPct val="90000"/>
              </a:lnSpc>
              <a:buNone/>
            </a:pPr>
            <a:endParaRPr lang="en-US" sz="2400" dirty="0" smtClean="0"/>
          </a:p>
          <a:p>
            <a:pPr>
              <a:lnSpc>
                <a:spcPct val="90000"/>
              </a:lnSpc>
            </a:pPr>
            <a:endParaRPr lang="en-US" sz="2400" dirty="0" smtClean="0"/>
          </a:p>
          <a:p>
            <a:pPr>
              <a:lnSpc>
                <a:spcPct val="90000"/>
              </a:lnSpc>
            </a:pPr>
            <a:r>
              <a:rPr lang="en-US" sz="2400" dirty="0" smtClean="0"/>
              <a:t>Average CPU utilization of 5,000 Google </a:t>
            </a:r>
            <a:r>
              <a:rPr lang="en-US" sz="2400" dirty="0" smtClean="0"/>
              <a:t>servers, 6 month period</a:t>
            </a:r>
            <a:endParaRPr lang="en-US" sz="2400" dirty="0" smtClean="0"/>
          </a:p>
          <a:p>
            <a:pPr>
              <a:lnSpc>
                <a:spcPct val="90000"/>
              </a:lnSpc>
            </a:pPr>
            <a:r>
              <a:rPr lang="en-US" sz="2400" dirty="0"/>
              <a:t>S</a:t>
            </a:r>
            <a:r>
              <a:rPr lang="en-US" sz="2400" dirty="0" smtClean="0"/>
              <a:t>ervers rarely idle or fully utilized, operating most of the time at </a:t>
            </a:r>
            <a:r>
              <a:rPr lang="en-US" sz="2400" b="1" i="1" dirty="0"/>
              <a:t>1</a:t>
            </a:r>
            <a:r>
              <a:rPr lang="en-US" sz="2400" b="1" i="1" dirty="0" smtClean="0"/>
              <a:t>0</a:t>
            </a:r>
            <a:r>
              <a:rPr lang="en-US" sz="2400" b="1" i="1" dirty="0" smtClean="0"/>
              <a:t>% </a:t>
            </a:r>
            <a:r>
              <a:rPr lang="en-US" sz="2400" b="1" i="1" dirty="0"/>
              <a:t>to </a:t>
            </a:r>
            <a:r>
              <a:rPr lang="en-US" sz="2400" b="1" i="1" dirty="0"/>
              <a:t>5</a:t>
            </a:r>
            <a:r>
              <a:rPr lang="en-US" sz="2400" b="1" i="1" dirty="0" smtClean="0"/>
              <a:t>0% </a:t>
            </a:r>
            <a:r>
              <a:rPr lang="en-US" sz="2400" dirty="0" smtClean="0"/>
              <a:t>of their maximum utilization</a:t>
            </a:r>
            <a:endParaRPr lang="en-US" sz="2400"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pic>
        <p:nvPicPr>
          <p:cNvPr id="3" name="Picture 2"/>
          <p:cNvPicPr>
            <a:picLocks noChangeAspect="1"/>
          </p:cNvPicPr>
          <p:nvPr/>
        </p:nvPicPr>
        <p:blipFill rotWithShape="1">
          <a:blip r:embed="rId2"/>
          <a:srcRect l="2657"/>
          <a:stretch/>
        </p:blipFill>
        <p:spPr>
          <a:xfrm>
            <a:off x="132522" y="791265"/>
            <a:ext cx="8901043" cy="4505739"/>
          </a:xfrm>
          <a:prstGeom prst="rect">
            <a:avLst/>
          </a:prstGeom>
        </p:spPr>
      </p:pic>
    </p:spTree>
    <p:extLst>
      <p:ext uri="{BB962C8B-B14F-4D97-AF65-F5344CB8AC3E}">
        <p14:creationId xmlns:p14="http://schemas.microsoft.com/office/powerpoint/2010/main" val="37349587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portional.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464790"/>
            <a:ext cx="6515100" cy="4393210"/>
          </a:xfrm>
          <a:prstGeom prst="rect">
            <a:avLst/>
          </a:prstGeom>
        </p:spPr>
      </p:pic>
      <p:sp>
        <p:nvSpPr>
          <p:cNvPr id="6" name="Title 5"/>
          <p:cNvSpPr>
            <a:spLocks noGrp="1"/>
          </p:cNvSpPr>
          <p:nvPr>
            <p:ph type="title"/>
          </p:nvPr>
        </p:nvSpPr>
        <p:spPr>
          <a:xfrm>
            <a:off x="457200" y="187739"/>
            <a:ext cx="8229600" cy="905565"/>
          </a:xfrm>
        </p:spPr>
        <p:txBody>
          <a:bodyPr>
            <a:normAutofit fontScale="90000"/>
          </a:bodyPr>
          <a:lstStyle/>
          <a:p>
            <a:r>
              <a:rPr lang="en-US" dirty="0" smtClean="0"/>
              <a:t>Energy-Proportional </a:t>
            </a:r>
            <a:r>
              <a:rPr lang="en-US" dirty="0" smtClean="0"/>
              <a:t>Computing: Design </a:t>
            </a:r>
            <a:r>
              <a:rPr lang="en-US" dirty="0" smtClean="0"/>
              <a:t>Goal of WSC</a:t>
            </a:r>
            <a:endParaRPr lang="en-US" dirty="0"/>
          </a:p>
        </p:txBody>
      </p:sp>
      <p:sp>
        <p:nvSpPr>
          <p:cNvPr id="7" name="Content Placeholder 6"/>
          <p:cNvSpPr>
            <a:spLocks noGrp="1"/>
          </p:cNvSpPr>
          <p:nvPr>
            <p:ph idx="1"/>
          </p:nvPr>
        </p:nvSpPr>
        <p:spPr>
          <a:xfrm>
            <a:off x="546100" y="889000"/>
            <a:ext cx="8229600" cy="2108200"/>
          </a:xfrm>
        </p:spPr>
        <p:txBody>
          <a:bodyPr>
            <a:noAutofit/>
          </a:bodyPr>
          <a:lstStyle/>
          <a:p>
            <a:pPr marL="0" indent="0">
              <a:lnSpc>
                <a:spcPct val="90000"/>
              </a:lnSpc>
              <a:buNone/>
            </a:pPr>
            <a:endParaRPr lang="en-US" sz="1600" dirty="0" smtClean="0"/>
          </a:p>
          <a:p>
            <a:pPr>
              <a:lnSpc>
                <a:spcPct val="90000"/>
              </a:lnSpc>
            </a:pPr>
            <a:r>
              <a:rPr lang="en-US" sz="2400" dirty="0" smtClean="0"/>
              <a:t>Energy </a:t>
            </a:r>
            <a:r>
              <a:rPr lang="en-US" sz="2400" dirty="0"/>
              <a:t>= Power x Time, Efficiency = Computation / </a:t>
            </a:r>
            <a:r>
              <a:rPr lang="en-US" sz="2400" dirty="0" smtClean="0"/>
              <a:t>Energy</a:t>
            </a:r>
          </a:p>
          <a:p>
            <a:pPr>
              <a:lnSpc>
                <a:spcPct val="90000"/>
              </a:lnSpc>
            </a:pPr>
            <a:r>
              <a:rPr lang="en-US" sz="2400" dirty="0" smtClean="0"/>
              <a:t>Desire:</a:t>
            </a:r>
          </a:p>
          <a:p>
            <a:pPr lvl="1">
              <a:lnSpc>
                <a:spcPct val="90000"/>
              </a:lnSpc>
            </a:pPr>
            <a:r>
              <a:rPr lang="en-US" sz="2000" dirty="0" smtClean="0"/>
              <a:t>Consume </a:t>
            </a:r>
            <a:r>
              <a:rPr lang="en-US" sz="2000" dirty="0" smtClean="0"/>
              <a:t>almost no power when </a:t>
            </a:r>
            <a:r>
              <a:rPr lang="en-US" sz="2000" dirty="0" smtClean="0"/>
              <a:t>idle (“Doing nothing well”)</a:t>
            </a:r>
            <a:endParaRPr lang="en-US" sz="2000" dirty="0" smtClean="0"/>
          </a:p>
          <a:p>
            <a:pPr lvl="1">
              <a:lnSpc>
                <a:spcPct val="90000"/>
              </a:lnSpc>
            </a:pPr>
            <a:r>
              <a:rPr lang="en-US" sz="2000" dirty="0" smtClean="0"/>
              <a:t>Gradually consume more power as the activity level increases</a:t>
            </a:r>
            <a:endParaRPr lang="en-US" sz="2000" b="1" i="1" dirty="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spTree>
    <p:extLst>
      <p:ext uri="{BB962C8B-B14F-4D97-AF65-F5344CB8AC3E}">
        <p14:creationId xmlns:p14="http://schemas.microsoft.com/office/powerpoint/2010/main" val="2180008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5135" y="274638"/>
            <a:ext cx="8673730" cy="906462"/>
          </a:xfrm>
        </p:spPr>
        <p:txBody>
          <a:bodyPr>
            <a:normAutofit/>
          </a:bodyPr>
          <a:lstStyle/>
          <a:p>
            <a:r>
              <a:rPr lang="en-US" dirty="0" smtClean="0"/>
              <a:t>Cause of Poor Energy Proportionality</a:t>
            </a:r>
            <a:endParaRPr lang="en-US" dirty="0"/>
          </a:p>
        </p:txBody>
      </p:sp>
      <p:sp>
        <p:nvSpPr>
          <p:cNvPr id="7" name="Content Placeholder 6"/>
          <p:cNvSpPr>
            <a:spLocks noGrp="1"/>
          </p:cNvSpPr>
          <p:nvPr>
            <p:ph idx="1"/>
          </p:nvPr>
        </p:nvSpPr>
        <p:spPr>
          <a:xfrm>
            <a:off x="457200" y="1569520"/>
            <a:ext cx="8229600" cy="5041172"/>
          </a:xfrm>
        </p:spPr>
        <p:txBody>
          <a:bodyPr>
            <a:noAutofit/>
          </a:bodyPr>
          <a:lstStyle/>
          <a:p>
            <a:pPr lvl="1">
              <a:lnSpc>
                <a:spcPct val="90000"/>
              </a:lnSpc>
            </a:pPr>
            <a:endParaRPr lang="en-US" sz="2200" dirty="0" smtClean="0"/>
          </a:p>
          <a:p>
            <a:pPr lvl="1">
              <a:lnSpc>
                <a:spcPct val="90000"/>
              </a:lnSpc>
            </a:pPr>
            <a:endParaRPr lang="en-US" sz="2200" dirty="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pPr>
            <a:endParaRPr lang="en-US" sz="2600" dirty="0"/>
          </a:p>
          <a:p>
            <a:pPr>
              <a:lnSpc>
                <a:spcPct val="90000"/>
              </a:lnSpc>
            </a:pPr>
            <a:endParaRPr lang="en-US" sz="2400" dirty="0" smtClean="0"/>
          </a:p>
          <a:p>
            <a:pPr>
              <a:lnSpc>
                <a:spcPct val="90000"/>
              </a:lnSpc>
            </a:pPr>
            <a:endParaRPr lang="en-US" sz="2400"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19</a:t>
            </a:fld>
            <a:endParaRPr lang="en-US"/>
          </a:p>
        </p:txBody>
      </p:sp>
      <p:sp>
        <p:nvSpPr>
          <p:cNvPr id="8" name="Content Placeholder 6"/>
          <p:cNvSpPr txBox="1">
            <a:spLocks/>
          </p:cNvSpPr>
          <p:nvPr/>
        </p:nvSpPr>
        <p:spPr>
          <a:xfrm>
            <a:off x="457200" y="1889785"/>
            <a:ext cx="8229600" cy="478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endParaRPr lang="en-US" sz="2200" dirty="0" smtClean="0"/>
          </a:p>
          <a:p>
            <a:pPr lvl="1">
              <a:lnSpc>
                <a:spcPct val="90000"/>
              </a:lnSpc>
            </a:pPr>
            <a:endParaRPr lang="en-US" sz="22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a:lnSpc>
                <a:spcPct val="90000"/>
              </a:lnSpc>
            </a:pPr>
            <a:endParaRPr lang="en-US" sz="2600" dirty="0" smtClean="0"/>
          </a:p>
          <a:p>
            <a:pPr marL="0" indent="0">
              <a:lnSpc>
                <a:spcPct val="90000"/>
              </a:lnSpc>
              <a:buFont typeface="Arial"/>
              <a:buNone/>
            </a:pPr>
            <a:endParaRPr lang="en-US" sz="2400" dirty="0" smtClean="0"/>
          </a:p>
          <a:p>
            <a:pPr>
              <a:lnSpc>
                <a:spcPct val="90000"/>
              </a:lnSpc>
            </a:pPr>
            <a:r>
              <a:rPr lang="en-US" sz="2400" dirty="0" smtClean="0"/>
              <a:t>CPU: 50% at peek, 30% at idle</a:t>
            </a:r>
          </a:p>
          <a:p>
            <a:pPr>
              <a:lnSpc>
                <a:spcPct val="90000"/>
              </a:lnSpc>
            </a:pPr>
            <a:r>
              <a:rPr lang="en-US" sz="2400" dirty="0" smtClean="0"/>
              <a:t>DRAM, disks, networking: 70% at idle!</a:t>
            </a:r>
          </a:p>
          <a:p>
            <a:pPr>
              <a:lnSpc>
                <a:spcPct val="90000"/>
              </a:lnSpc>
            </a:pPr>
            <a:r>
              <a:rPr lang="en-US" sz="2400" dirty="0" smtClean="0"/>
              <a:t>Need to improve the energy efficiency of peripherals</a:t>
            </a:r>
          </a:p>
        </p:txBody>
      </p:sp>
      <p:pic>
        <p:nvPicPr>
          <p:cNvPr id="9" name="Picture 8"/>
          <p:cNvPicPr>
            <a:picLocks noChangeAspect="1"/>
          </p:cNvPicPr>
          <p:nvPr/>
        </p:nvPicPr>
        <p:blipFill>
          <a:blip r:embed="rId2"/>
          <a:stretch>
            <a:fillRect/>
          </a:stretch>
        </p:blipFill>
        <p:spPr>
          <a:xfrm>
            <a:off x="0" y="1296014"/>
            <a:ext cx="8908865" cy="3783986"/>
          </a:xfrm>
          <a:prstGeom prst="rect">
            <a:avLst/>
          </a:prstGeom>
        </p:spPr>
      </p:pic>
    </p:spTree>
    <p:extLst>
      <p:ext uri="{BB962C8B-B14F-4D97-AF65-F5344CB8AC3E}">
        <p14:creationId xmlns:p14="http://schemas.microsoft.com/office/powerpoint/2010/main" val="529772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a:t>
            </a:r>
            <a:r>
              <a:rPr lang="en-US" sz="1800" dirty="0" smtClean="0">
                <a:solidFill>
                  <a:srgbClr val="0000FF"/>
                </a:solidFill>
              </a:rPr>
              <a:t>Search </a:t>
            </a:r>
            <a:r>
              <a:rPr lang="en-US" sz="1800" dirty="0" smtClean="0">
                <a:solidFill>
                  <a:srgbClr val="0000FF"/>
                </a:solidFill>
              </a:rPr>
              <a:t>“</a:t>
            </a:r>
            <a:r>
              <a:rPr lang="en-US" sz="1800" dirty="0" smtClean="0">
                <a:solidFill>
                  <a:srgbClr val="0000FF"/>
                </a:solidFill>
              </a:rPr>
              <a:t>cats</a:t>
            </a:r>
            <a:r>
              <a:rPr lang="en-US" sz="1800" dirty="0" smtClean="0">
                <a:solidFill>
                  <a:srgbClr val="0000FF"/>
                </a:solidFill>
              </a:rPr>
              <a:t>”</a:t>
            </a:r>
            <a:endParaRPr lang="en-US" sz="1800" dirty="0" smtClean="0">
              <a:solidFill>
                <a:srgbClr val="0000FF"/>
              </a:solidFill>
            </a:endParaRP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t>
            </a:r>
            <a:r>
              <a:rPr lang="en-US" sz="1800" dirty="0" smtClean="0">
                <a:solidFill>
                  <a:srgbClr val="0000FF"/>
                </a:solidFill>
              </a:rPr>
              <a:t>Deep Learning for </a:t>
            </a:r>
            <a:br>
              <a:rPr lang="en-US" sz="1800" dirty="0" smtClean="0">
                <a:solidFill>
                  <a:srgbClr val="0000FF"/>
                </a:solidFill>
              </a:rPr>
            </a:br>
            <a:r>
              <a:rPr lang="en-US" sz="1800" dirty="0" smtClean="0">
                <a:solidFill>
                  <a:srgbClr val="0000FF"/>
                </a:solidFill>
              </a:rPr>
              <a:t>image classification</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54674" y="1665944"/>
            <a:ext cx="1305493" cy="766364"/>
          </a:xfrm>
          <a:prstGeom prst="rect">
            <a:avLst/>
          </a:prstGeom>
          <a:noFill/>
        </p:spPr>
        <p:txBody>
          <a:bodyPr wrap="square" rtlCol="0">
            <a:spAutoFit/>
          </a:bodyPr>
          <a:lstStyle/>
          <a:p>
            <a:pPr algn="r">
              <a:lnSpc>
                <a:spcPct val="80000"/>
              </a:lnSpc>
            </a:pPr>
            <a:r>
              <a:rPr lang="en-US" dirty="0" smtClean="0">
                <a:solidFill>
                  <a:srgbClr val="0000FF"/>
                </a:solidFill>
              </a:rPr>
              <a:t>Warehouse Scale Computer</a:t>
            </a:r>
            <a:endParaRPr lang="en-US" dirty="0">
              <a:solidFill>
                <a:srgbClr val="0000FF"/>
              </a:solidFill>
            </a:endParaRPr>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278" name="Image" r:id="rId5" imgW="3492063" imgH="2400000" progId="">
                      <p:embed/>
                    </p:oleObj>
                  </mc:Choice>
                  <mc:Fallback>
                    <p:oleObj name="Image" r:id="rId5" imgW="3492063" imgH="240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4" name="Group 91"/>
          <p:cNvGrpSpPr/>
          <p:nvPr/>
        </p:nvGrpSpPr>
        <p:grpSpPr>
          <a:xfrm>
            <a:off x="-1" y="1355845"/>
            <a:ext cx="8106781" cy="1670937"/>
            <a:chOff x="-1" y="1355845"/>
            <a:chExt cx="8106781" cy="1670937"/>
          </a:xfrm>
        </p:grpSpPr>
        <p:sp>
          <p:nvSpPr>
            <p:cNvPr id="67" name="Rectangle 66"/>
            <p:cNvSpPr/>
            <p:nvPr/>
          </p:nvSpPr>
          <p:spPr>
            <a:xfrm>
              <a:off x="-1" y="1460877"/>
              <a:ext cx="3236983" cy="92617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077261" y="1355845"/>
              <a:ext cx="4029519" cy="167093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Tree>
    <p:extLst>
      <p:ext uri="{BB962C8B-B14F-4D97-AF65-F5344CB8AC3E}">
        <p14:creationId xmlns:p14="http://schemas.microsoft.com/office/powerpoint/2010/main" val="371078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dirty="0" smtClean="0">
                <a:solidFill>
                  <a:srgbClr val="D9D9D9"/>
                </a:solidFill>
              </a:rPr>
              <a:t>Warehouse Scale Computing</a:t>
            </a:r>
          </a:p>
          <a:p>
            <a:pPr>
              <a:lnSpc>
                <a:spcPct val="120000"/>
              </a:lnSpc>
            </a:pPr>
            <a:r>
              <a:rPr lang="en-US" dirty="0" smtClean="0"/>
              <a:t>Request-level Parallelism</a:t>
            </a:r>
          </a:p>
          <a:p>
            <a:pPr marL="457200" lvl="1" indent="0">
              <a:lnSpc>
                <a:spcPct val="120000"/>
              </a:lnSpc>
              <a:buNone/>
            </a:pPr>
            <a:r>
              <a:rPr lang="en-US" dirty="0" smtClean="0"/>
              <a:t>e.g. Web search</a:t>
            </a:r>
          </a:p>
          <a:p>
            <a:pPr>
              <a:lnSpc>
                <a:spcPct val="120000"/>
              </a:lnSpc>
            </a:pPr>
            <a:r>
              <a:rPr lang="en-US" dirty="0" err="1">
                <a:solidFill>
                  <a:srgbClr val="D9D9D9"/>
                </a:solidFill>
              </a:rPr>
              <a:t>Administrivia</a:t>
            </a:r>
            <a:r>
              <a:rPr lang="en-US" dirty="0">
                <a:solidFill>
                  <a:srgbClr val="D9D9D9"/>
                </a:solidFill>
              </a:rPr>
              <a:t> &amp; Clickers/Peer Instructions</a:t>
            </a:r>
            <a:endParaRPr lang="en-US" dirty="0" smtClean="0">
              <a:solidFill>
                <a:srgbClr val="D9D9D9"/>
              </a:solidFill>
            </a:endParaRPr>
          </a:p>
          <a:p>
            <a:pPr>
              <a:lnSpc>
                <a:spcPct val="120000"/>
              </a:lnSpc>
            </a:pPr>
            <a:r>
              <a:rPr lang="en-US" dirty="0" smtClean="0">
                <a:solidFill>
                  <a:srgbClr val="D9D9D9"/>
                </a:solidFill>
              </a:rPr>
              <a:t>Data-level Parallelism</a:t>
            </a:r>
          </a:p>
          <a:p>
            <a:pPr lvl="1">
              <a:lnSpc>
                <a:spcPct val="120000"/>
              </a:lnSpc>
            </a:pPr>
            <a:r>
              <a:rPr lang="en-US" dirty="0" err="1" smtClean="0">
                <a:solidFill>
                  <a:srgbClr val="D9D9D9"/>
                </a:solidFill>
              </a:rPr>
              <a:t>Hadoop</a:t>
            </a:r>
            <a:r>
              <a:rPr lang="en-US" dirty="0" smtClean="0">
                <a:solidFill>
                  <a:srgbClr val="D9D9D9"/>
                </a:solidFill>
              </a:rPr>
              <a:t>, Spark</a:t>
            </a:r>
          </a:p>
          <a:p>
            <a:pPr lvl="1">
              <a:lnSpc>
                <a:spcPct val="120000"/>
              </a:lnSpc>
            </a:pPr>
            <a:r>
              <a:rPr lang="en-US" dirty="0" err="1" smtClean="0">
                <a:solidFill>
                  <a:srgbClr val="D9D9D9"/>
                </a:solidFill>
              </a:rPr>
              <a:t>MapReduce</a:t>
            </a:r>
            <a:endParaRPr lang="en-US" dirty="0" smtClean="0">
              <a:solidFill>
                <a:srgbClr val="D9D9D9"/>
              </a:solidFill>
            </a:endParaRPr>
          </a:p>
          <a:p>
            <a:pPr>
              <a:lnSpc>
                <a:spcPct val="120000"/>
              </a:lnSpc>
            </a:pPr>
            <a:r>
              <a:rPr lang="en-US" dirty="0" smtClean="0">
                <a:solidFill>
                  <a:srgbClr val="D9D9D9"/>
                </a:solidFill>
              </a:rPr>
              <a:t>(Bonus) Convolutional Neural Networks</a:t>
            </a:r>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spTree>
    <p:extLst>
      <p:ext uri="{BB962C8B-B14F-4D97-AF65-F5344CB8AC3E}">
        <p14:creationId xmlns:p14="http://schemas.microsoft.com/office/powerpoint/2010/main" val="872563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Request-Level Parallelism (RLP)</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Hundreds of thousands of requests per </a:t>
            </a:r>
            <a:r>
              <a:rPr lang="en-US" dirty="0" smtClean="0"/>
              <a:t>sec.</a:t>
            </a:r>
            <a:endParaRPr lang="en-US" dirty="0" smtClean="0"/>
          </a:p>
          <a:p>
            <a:pPr lvl="1">
              <a:lnSpc>
                <a:spcPct val="110000"/>
              </a:lnSpc>
            </a:pPr>
            <a:r>
              <a:rPr lang="en-US" dirty="0" smtClean="0"/>
              <a:t>Popular </a:t>
            </a:r>
            <a:r>
              <a:rPr lang="en-US" dirty="0" smtClean="0"/>
              <a:t>Internet services like web search, social networking, …</a:t>
            </a:r>
          </a:p>
          <a:p>
            <a:pPr lvl="1">
              <a:lnSpc>
                <a:spcPct val="110000"/>
              </a:lnSpc>
            </a:pPr>
            <a:r>
              <a:rPr lang="en-US" dirty="0" smtClean="0"/>
              <a:t>Such requests are largely independent</a:t>
            </a:r>
          </a:p>
          <a:p>
            <a:pPr lvl="2">
              <a:lnSpc>
                <a:spcPct val="110000"/>
              </a:lnSpc>
            </a:pPr>
            <a:r>
              <a:rPr lang="en-US" sz="2400" dirty="0" smtClean="0">
                <a:sym typeface="Wingdings"/>
              </a:rPr>
              <a:t>Often involve read-mostly databases</a:t>
            </a:r>
          </a:p>
          <a:p>
            <a:pPr lvl="2">
              <a:lnSpc>
                <a:spcPct val="110000"/>
              </a:lnSpc>
            </a:pPr>
            <a:r>
              <a:rPr lang="en-US" sz="2400" dirty="0" smtClean="0">
                <a:sym typeface="Wingdings"/>
              </a:rPr>
              <a:t>Rarely involve read-write sharing or synchronization across requests</a:t>
            </a:r>
          </a:p>
          <a:p>
            <a:pPr>
              <a:lnSpc>
                <a:spcPct val="110000"/>
              </a:lnSpc>
            </a:pPr>
            <a:r>
              <a:rPr lang="en-US" dirty="0" smtClean="0">
                <a:sym typeface="Wingdings"/>
              </a:rPr>
              <a:t>Computation easily partitioned across different </a:t>
            </a:r>
            <a:r>
              <a:rPr lang="en-US" dirty="0">
                <a:sym typeface="Wingdings"/>
              </a:rPr>
              <a:t>requests </a:t>
            </a:r>
            <a:r>
              <a:rPr lang="en-US" dirty="0" smtClean="0">
                <a:sym typeface="Wingdings"/>
              </a:rPr>
              <a:t>and even within </a:t>
            </a:r>
            <a:r>
              <a:rPr lang="en-US" dirty="0">
                <a:sym typeface="Wingdings"/>
              </a:rPr>
              <a:t>a request </a:t>
            </a:r>
            <a:endParaRPr lang="en-US" dirty="0" smtClean="0"/>
          </a:p>
          <a:p>
            <a:pPr lvl="1">
              <a:lnSpc>
                <a:spcPct val="11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21</a:t>
            </a:fld>
            <a:endParaRPr lang="en-US"/>
          </a:p>
        </p:txBody>
      </p:sp>
    </p:spTree>
    <p:extLst>
      <p:ext uri="{BB962C8B-B14F-4D97-AF65-F5344CB8AC3E}">
        <p14:creationId xmlns:p14="http://schemas.microsoft.com/office/powerpoint/2010/main" val="475327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Google Query-Serving Architecture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
        <p:nvSpPr>
          <p:cNvPr id="2" name="Content Placeholder 1"/>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96007" y="1441779"/>
            <a:ext cx="8681595" cy="4973376"/>
          </a:xfrm>
          <a:prstGeom prst="rect">
            <a:avLst/>
          </a:prstGeom>
        </p:spPr>
      </p:pic>
    </p:spTree>
    <p:extLst>
      <p:ext uri="{BB962C8B-B14F-4D97-AF65-F5344CB8AC3E}">
        <p14:creationId xmlns:p14="http://schemas.microsoft.com/office/powerpoint/2010/main" val="17674167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t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800100"/>
            <a:ext cx="4699758" cy="5842000"/>
          </a:xfrm>
          <a:prstGeom prst="rect">
            <a:avLst/>
          </a:prstGeom>
        </p:spPr>
      </p:pic>
      <p:sp>
        <p:nvSpPr>
          <p:cNvPr id="6" name="Title 5"/>
          <p:cNvSpPr>
            <a:spLocks noGrp="1"/>
          </p:cNvSpPr>
          <p:nvPr>
            <p:ph type="title"/>
          </p:nvPr>
        </p:nvSpPr>
        <p:spPr>
          <a:xfrm>
            <a:off x="390360" y="0"/>
            <a:ext cx="8229600" cy="840242"/>
          </a:xfrm>
        </p:spPr>
        <p:txBody>
          <a:bodyPr/>
          <a:lstStyle/>
          <a:p>
            <a:r>
              <a:rPr lang="en-US" dirty="0" smtClean="0"/>
              <a:t>Anatomy of a Web Search</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23</a:t>
            </a:fld>
            <a:endParaRPr lang="en-US"/>
          </a:p>
        </p:txBody>
      </p:sp>
      <p:sp>
        <p:nvSpPr>
          <p:cNvPr id="8" name="Rectangle 7"/>
          <p:cNvSpPr/>
          <p:nvPr/>
        </p:nvSpPr>
        <p:spPr>
          <a:xfrm>
            <a:off x="76200" y="1816100"/>
            <a:ext cx="2472490" cy="325903"/>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at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277" y="977900"/>
            <a:ext cx="4500323" cy="5664200"/>
          </a:xfrm>
          <a:prstGeom prst="rect">
            <a:avLst/>
          </a:prstGeom>
        </p:spPr>
      </p:pic>
    </p:spTree>
    <p:extLst>
      <p:ext uri="{BB962C8B-B14F-4D97-AF65-F5344CB8AC3E}">
        <p14:creationId xmlns:p14="http://schemas.microsoft.com/office/powerpoint/2010/main" val="5980771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(1/3)</a:t>
            </a:r>
            <a:endParaRPr lang="en-US" dirty="0"/>
          </a:p>
        </p:txBody>
      </p:sp>
      <p:sp>
        <p:nvSpPr>
          <p:cNvPr id="7" name="Content Placeholder 6"/>
          <p:cNvSpPr>
            <a:spLocks noGrp="1"/>
          </p:cNvSpPr>
          <p:nvPr>
            <p:ph idx="1"/>
          </p:nvPr>
        </p:nvSpPr>
        <p:spPr>
          <a:xfrm>
            <a:off x="457200" y="1403868"/>
            <a:ext cx="8476974" cy="4902200"/>
          </a:xfrm>
        </p:spPr>
        <p:txBody>
          <a:bodyPr>
            <a:noAutofit/>
          </a:bodyPr>
          <a:lstStyle/>
          <a:p>
            <a:pPr>
              <a:lnSpc>
                <a:spcPct val="110000"/>
              </a:lnSpc>
            </a:pPr>
            <a:r>
              <a:rPr lang="en-US" sz="2600" dirty="0" smtClean="0"/>
              <a:t>Google </a:t>
            </a:r>
            <a:r>
              <a:rPr lang="en-US" sz="2600" dirty="0" smtClean="0"/>
              <a:t>“cats”</a:t>
            </a:r>
            <a:endParaRPr lang="en-US" sz="2600" dirty="0" smtClean="0"/>
          </a:p>
          <a:p>
            <a:pPr lvl="1">
              <a:lnSpc>
                <a:spcPct val="110000"/>
              </a:lnSpc>
            </a:pPr>
            <a:r>
              <a:rPr lang="en-US" dirty="0" smtClean="0"/>
              <a:t>Direct request to “closest” Google WSC</a:t>
            </a:r>
          </a:p>
          <a:p>
            <a:pPr lvl="1">
              <a:lnSpc>
                <a:spcPct val="110000"/>
              </a:lnSpc>
            </a:pPr>
            <a:r>
              <a:rPr lang="en-US" dirty="0" smtClean="0"/>
              <a:t>Front-end load balancer directs request to one of many arrays (cluster of </a:t>
            </a:r>
            <a:r>
              <a:rPr lang="en-US" dirty="0" smtClean="0"/>
              <a:t>servers</a:t>
            </a:r>
            <a:r>
              <a:rPr lang="en-US" dirty="0" smtClean="0"/>
              <a:t>) within WSC</a:t>
            </a:r>
          </a:p>
          <a:p>
            <a:pPr lvl="1">
              <a:lnSpc>
                <a:spcPct val="110000"/>
              </a:lnSpc>
            </a:pPr>
            <a:r>
              <a:rPr lang="en-US" dirty="0" smtClean="0"/>
              <a:t>Within array, select one of many Goggle Web </a:t>
            </a:r>
            <a:r>
              <a:rPr lang="en-US" dirty="0" smtClean="0"/>
              <a:t>Servers (</a:t>
            </a:r>
            <a:r>
              <a:rPr lang="en-US" dirty="0" smtClean="0"/>
              <a:t>GWS) to handle the request and compose the response pages</a:t>
            </a:r>
          </a:p>
          <a:p>
            <a:pPr lvl="1">
              <a:lnSpc>
                <a:spcPct val="110000"/>
              </a:lnSpc>
            </a:pPr>
            <a:r>
              <a:rPr lang="en-US" dirty="0" smtClean="0"/>
              <a:t>GWS communicates with Index Servers to find documents that contains the search </a:t>
            </a:r>
            <a:r>
              <a:rPr lang="en-US" dirty="0" smtClean="0"/>
              <a:t>word, “cats”</a:t>
            </a:r>
            <a:endParaRPr lang="en-US" dirty="0"/>
          </a:p>
          <a:p>
            <a:pPr lvl="1">
              <a:lnSpc>
                <a:spcPct val="110000"/>
              </a:lnSpc>
            </a:pPr>
            <a:r>
              <a:rPr lang="en-US" dirty="0" smtClean="0"/>
              <a:t> Return document list with associated relevance score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3983994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(2/3)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sz="2600" dirty="0" smtClean="0"/>
              <a:t>In parallel,</a:t>
            </a:r>
          </a:p>
          <a:p>
            <a:pPr lvl="1">
              <a:lnSpc>
                <a:spcPct val="110000"/>
              </a:lnSpc>
            </a:pPr>
            <a:r>
              <a:rPr lang="en-US" dirty="0" smtClean="0"/>
              <a:t>Ad system: run ad auction for bidders on search terms</a:t>
            </a:r>
          </a:p>
          <a:p>
            <a:pPr>
              <a:lnSpc>
                <a:spcPct val="110000"/>
              </a:lnSpc>
            </a:pPr>
            <a:r>
              <a:rPr lang="en-US" sz="2600" dirty="0" smtClean="0"/>
              <a:t>Use </a:t>
            </a:r>
            <a:r>
              <a:rPr lang="en-US" sz="2600" dirty="0" err="1" smtClean="0"/>
              <a:t>docids</a:t>
            </a:r>
            <a:r>
              <a:rPr lang="en-US" sz="2600" dirty="0" smtClean="0"/>
              <a:t> (Document IDs) to access indexed documents</a:t>
            </a:r>
          </a:p>
          <a:p>
            <a:pPr>
              <a:lnSpc>
                <a:spcPct val="110000"/>
              </a:lnSpc>
            </a:pPr>
            <a:r>
              <a:rPr lang="en-US" sz="2600" dirty="0" smtClean="0"/>
              <a:t>Compose the page</a:t>
            </a:r>
          </a:p>
          <a:p>
            <a:pPr lvl="1">
              <a:lnSpc>
                <a:spcPct val="110000"/>
              </a:lnSpc>
            </a:pPr>
            <a:r>
              <a:rPr lang="en-US" dirty="0" smtClean="0"/>
              <a:t>Result document extracts (with keyword in context) ordered by relevance score</a:t>
            </a:r>
          </a:p>
          <a:p>
            <a:pPr lvl="1">
              <a:lnSpc>
                <a:spcPct val="110000"/>
              </a:lnSpc>
            </a:pPr>
            <a:r>
              <a:rPr lang="en-US" dirty="0" smtClean="0"/>
              <a:t>Sponsored links (along the top) and advertisements (along the sides)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357125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Anatomy of a Web Search (3/3)</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t>Implementation strategy</a:t>
            </a:r>
          </a:p>
          <a:p>
            <a:pPr lvl="1">
              <a:lnSpc>
                <a:spcPct val="120000"/>
              </a:lnSpc>
            </a:pPr>
            <a:r>
              <a:rPr lang="en-US" dirty="0" smtClean="0"/>
              <a:t>Randomly distribute the entries</a:t>
            </a:r>
          </a:p>
          <a:p>
            <a:pPr lvl="1">
              <a:lnSpc>
                <a:spcPct val="120000"/>
              </a:lnSpc>
            </a:pPr>
            <a:r>
              <a:rPr lang="en-US" dirty="0" smtClean="0"/>
              <a:t>Make many copies of </a:t>
            </a:r>
            <a:r>
              <a:rPr lang="en-US" dirty="0" smtClean="0"/>
              <a:t>data (</a:t>
            </a:r>
            <a:r>
              <a:rPr lang="en-US" dirty="0" smtClean="0"/>
              <a:t>a.k.a. “replicas”)</a:t>
            </a:r>
          </a:p>
          <a:p>
            <a:pPr lvl="1">
              <a:lnSpc>
                <a:spcPct val="120000"/>
              </a:lnSpc>
            </a:pPr>
            <a:r>
              <a:rPr lang="en-US" dirty="0" smtClean="0"/>
              <a:t>Load balance requests across replicas</a:t>
            </a:r>
          </a:p>
          <a:p>
            <a:pPr>
              <a:lnSpc>
                <a:spcPct val="120000"/>
              </a:lnSpc>
              <a:spcBef>
                <a:spcPts val="1500"/>
              </a:spcBef>
            </a:pPr>
            <a:r>
              <a:rPr lang="en-US" sz="2600" b="1" i="1" dirty="0" smtClean="0"/>
              <a:t>Redundant copies </a:t>
            </a:r>
            <a:r>
              <a:rPr lang="en-US" sz="2600" dirty="0" smtClean="0"/>
              <a:t>of indices and documents</a:t>
            </a:r>
          </a:p>
          <a:p>
            <a:pPr lvl="1">
              <a:lnSpc>
                <a:spcPct val="120000"/>
              </a:lnSpc>
            </a:pPr>
            <a:r>
              <a:rPr lang="en-US" dirty="0" smtClean="0"/>
              <a:t>Breaks up search hot spots, e.g. “Taylor Swift”</a:t>
            </a:r>
          </a:p>
          <a:p>
            <a:pPr lvl="1">
              <a:lnSpc>
                <a:spcPct val="120000"/>
              </a:lnSpc>
            </a:pPr>
            <a:r>
              <a:rPr lang="en-US" dirty="0" smtClean="0"/>
              <a:t>Increases opportunities for </a:t>
            </a:r>
            <a:r>
              <a:rPr lang="en-US" b="1" i="1" dirty="0" smtClean="0"/>
              <a:t>request-level parallelism</a:t>
            </a:r>
          </a:p>
          <a:p>
            <a:pPr lvl="1">
              <a:lnSpc>
                <a:spcPct val="120000"/>
              </a:lnSpc>
            </a:pPr>
            <a:r>
              <a:rPr lang="en-US" dirty="0" smtClean="0"/>
              <a:t>Makes the system more </a:t>
            </a:r>
            <a:r>
              <a:rPr lang="en-US" b="1" i="1" dirty="0" smtClean="0"/>
              <a:t>tolerant of failures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3337367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dirty="0" smtClean="0">
                <a:solidFill>
                  <a:srgbClr val="D9D9D9"/>
                </a:solidFill>
              </a:rPr>
              <a:t>Warehouse Scale Computing</a:t>
            </a:r>
          </a:p>
          <a:p>
            <a:pPr>
              <a:lnSpc>
                <a:spcPct val="120000"/>
              </a:lnSpc>
            </a:pPr>
            <a:r>
              <a:rPr lang="en-US" dirty="0" smtClean="0">
                <a:solidFill>
                  <a:srgbClr val="D9D9D9"/>
                </a:solidFill>
              </a:rPr>
              <a:t>Request-level Parallelism</a:t>
            </a:r>
          </a:p>
          <a:p>
            <a:pPr marL="457200" lvl="1" indent="0">
              <a:lnSpc>
                <a:spcPct val="120000"/>
              </a:lnSpc>
              <a:buNone/>
            </a:pPr>
            <a:r>
              <a:rPr lang="en-US" dirty="0" smtClean="0">
                <a:solidFill>
                  <a:srgbClr val="D9D9D9"/>
                </a:solidFill>
              </a:rPr>
              <a:t>e.g. Web search</a:t>
            </a:r>
          </a:p>
          <a:p>
            <a:pPr>
              <a:lnSpc>
                <a:spcPct val="120000"/>
              </a:lnSpc>
            </a:pPr>
            <a:r>
              <a:rPr lang="en-US" dirty="0" err="1"/>
              <a:t>Administrivia</a:t>
            </a:r>
            <a:r>
              <a:rPr lang="en-US" dirty="0"/>
              <a:t> &amp; Clickers/Peer Instructions</a:t>
            </a:r>
            <a:endParaRPr lang="en-US" dirty="0" smtClean="0">
              <a:solidFill>
                <a:srgbClr val="D9D9D9"/>
              </a:solidFill>
            </a:endParaRPr>
          </a:p>
          <a:p>
            <a:pPr>
              <a:lnSpc>
                <a:spcPct val="120000"/>
              </a:lnSpc>
            </a:pPr>
            <a:r>
              <a:rPr lang="en-US" dirty="0" smtClean="0">
                <a:solidFill>
                  <a:srgbClr val="D9D9D9"/>
                </a:solidFill>
              </a:rPr>
              <a:t>Data-level Parallelism</a:t>
            </a:r>
          </a:p>
          <a:p>
            <a:pPr lvl="1">
              <a:lnSpc>
                <a:spcPct val="120000"/>
              </a:lnSpc>
            </a:pPr>
            <a:r>
              <a:rPr lang="en-US" dirty="0" err="1" smtClean="0">
                <a:solidFill>
                  <a:srgbClr val="D9D9D9"/>
                </a:solidFill>
              </a:rPr>
              <a:t>Hadoop</a:t>
            </a:r>
            <a:r>
              <a:rPr lang="en-US" dirty="0" smtClean="0">
                <a:solidFill>
                  <a:srgbClr val="D9D9D9"/>
                </a:solidFill>
              </a:rPr>
              <a:t>, Spark</a:t>
            </a:r>
          </a:p>
          <a:p>
            <a:pPr lvl="1">
              <a:lnSpc>
                <a:spcPct val="120000"/>
              </a:lnSpc>
            </a:pPr>
            <a:r>
              <a:rPr lang="en-US" dirty="0" err="1" smtClean="0">
                <a:solidFill>
                  <a:srgbClr val="D9D9D9"/>
                </a:solidFill>
              </a:rPr>
              <a:t>MapReduce</a:t>
            </a:r>
            <a:endParaRPr lang="en-US" dirty="0" smtClean="0">
              <a:solidFill>
                <a:srgbClr val="D9D9D9"/>
              </a:solidFill>
            </a:endParaRPr>
          </a:p>
          <a:p>
            <a:pPr>
              <a:lnSpc>
                <a:spcPct val="120000"/>
              </a:lnSpc>
            </a:pPr>
            <a:r>
              <a:rPr lang="en-US" dirty="0" smtClean="0">
                <a:solidFill>
                  <a:srgbClr val="D9D9D9"/>
                </a:solidFill>
              </a:rPr>
              <a:t>Convolutional Neural Networks</a:t>
            </a:r>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30724250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Clickers: </a:t>
            </a:r>
            <a:endParaRPr lang="en-US" dirty="0"/>
          </a:p>
        </p:txBody>
      </p:sp>
      <p:sp>
        <p:nvSpPr>
          <p:cNvPr id="3" name="Content Placeholder 2"/>
          <p:cNvSpPr>
            <a:spLocks noGrp="1"/>
          </p:cNvSpPr>
          <p:nvPr>
            <p:ph idx="1"/>
          </p:nvPr>
        </p:nvSpPr>
        <p:spPr/>
        <p:txBody>
          <a:bodyPr>
            <a:normAutofit fontScale="92500" lnSpcReduction="20000"/>
          </a:bodyPr>
          <a:lstStyle/>
          <a:p>
            <a:r>
              <a:rPr lang="en-US" sz="4400" dirty="0" smtClean="0"/>
              <a:t>What did you think of the midterm exam?</a:t>
            </a:r>
          </a:p>
          <a:p>
            <a:pPr marL="0" indent="0">
              <a:buNone/>
            </a:pPr>
            <a:r>
              <a:rPr lang="en-US" sz="4400" dirty="0" smtClean="0">
                <a:solidFill>
                  <a:srgbClr val="FF0000"/>
                </a:solidFill>
              </a:rPr>
              <a:t>A: Very difficult</a:t>
            </a:r>
          </a:p>
          <a:p>
            <a:r>
              <a:rPr lang="en-US" sz="4400" dirty="0" smtClean="0">
                <a:solidFill>
                  <a:srgbClr val="FF0000"/>
                </a:solidFill>
              </a:rPr>
              <a:t> </a:t>
            </a:r>
          </a:p>
          <a:p>
            <a:r>
              <a:rPr lang="en-US" sz="4400" dirty="0">
                <a:solidFill>
                  <a:srgbClr val="FF0000"/>
                </a:solidFill>
              </a:rPr>
              <a:t> </a:t>
            </a:r>
          </a:p>
          <a:p>
            <a:r>
              <a:rPr lang="en-US" sz="4400" dirty="0" smtClean="0">
                <a:solidFill>
                  <a:srgbClr val="FF0000"/>
                </a:solidFill>
              </a:rPr>
              <a:t> </a:t>
            </a:r>
          </a:p>
          <a:p>
            <a:pPr marL="0" indent="0">
              <a:buNone/>
            </a:pPr>
            <a:r>
              <a:rPr lang="en-US" sz="4400" dirty="0" smtClean="0">
                <a:solidFill>
                  <a:srgbClr val="FF0000"/>
                </a:solidFill>
              </a:rPr>
              <a:t>E: Too easy</a:t>
            </a:r>
            <a:endParaRPr lang="en-US" sz="44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extLst>
      <p:ext uri="{BB962C8B-B14F-4D97-AF65-F5344CB8AC3E}">
        <p14:creationId xmlns:p14="http://schemas.microsoft.com/office/powerpoint/2010/main" val="6333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a:xfrm>
            <a:off x="190500" y="1403868"/>
            <a:ext cx="8724900" cy="4902200"/>
          </a:xfrm>
        </p:spPr>
        <p:txBody>
          <a:bodyPr>
            <a:noAutofit/>
          </a:bodyPr>
          <a:lstStyle/>
          <a:p>
            <a:r>
              <a:rPr lang="en-US" sz="3200" dirty="0" smtClean="0"/>
              <a:t>Please go </a:t>
            </a:r>
            <a:r>
              <a:rPr lang="en-US" sz="3200" dirty="0"/>
              <a:t>to their own lab this week for </a:t>
            </a:r>
            <a:r>
              <a:rPr lang="en-US" sz="3200" dirty="0" err="1" smtClean="0"/>
              <a:t>checkoff</a:t>
            </a:r>
            <a:r>
              <a:rPr lang="en-US" sz="3200" dirty="0" smtClean="0"/>
              <a:t>. </a:t>
            </a:r>
          </a:p>
          <a:p>
            <a:pPr lvl="1"/>
            <a:r>
              <a:rPr lang="en-US" sz="2800" dirty="0" smtClean="0"/>
              <a:t>If you </a:t>
            </a:r>
            <a:r>
              <a:rPr lang="en-US" sz="2800" dirty="0"/>
              <a:t>wait to get checked off in the Monday lab, </a:t>
            </a:r>
            <a:r>
              <a:rPr lang="en-US" sz="2800" dirty="0" smtClean="0"/>
              <a:t>there </a:t>
            </a:r>
            <a:r>
              <a:rPr lang="en-US" sz="2800" dirty="0"/>
              <a:t>may be too many people for everyone to be checked off.</a:t>
            </a:r>
          </a:p>
          <a:p>
            <a:r>
              <a:rPr lang="en-US" sz="3200" dirty="0" smtClean="0"/>
              <a:t>We expect to have MT2 graded by Monday 11/23</a:t>
            </a:r>
          </a:p>
          <a:p>
            <a:r>
              <a:rPr lang="en-US" sz="3200" dirty="0" smtClean="0"/>
              <a:t>Project 4 out</a:t>
            </a:r>
            <a:endParaRPr lang="en-US" sz="3200" dirty="0" smtClean="0"/>
          </a:p>
          <a:p>
            <a:pPr lvl="1"/>
            <a:r>
              <a:rPr lang="en-US" sz="2800" dirty="0" smtClean="0"/>
              <a:t>Image processing performance optimization</a:t>
            </a:r>
            <a:endParaRPr lang="en-US" sz="2800" dirty="0"/>
          </a:p>
          <a:p>
            <a:pPr lvl="1"/>
            <a:r>
              <a:rPr lang="en-US" sz="2800" dirty="0" smtClean="0"/>
              <a:t>Parallelization with SSE (DLP) &amp; </a:t>
            </a:r>
            <a:r>
              <a:rPr lang="en-US" sz="2800" dirty="0" err="1" smtClean="0"/>
              <a:t>openMP</a:t>
            </a:r>
            <a:r>
              <a:rPr lang="en-US" sz="2800" dirty="0" smtClean="0"/>
              <a:t> (TLP)</a:t>
            </a:r>
            <a:endParaRPr lang="en-US" sz="2800" dirty="0" smtClean="0"/>
          </a:p>
          <a:p>
            <a:pPr lvl="1"/>
            <a:r>
              <a:rPr lang="en-US" sz="2800" dirty="0" smtClean="0"/>
              <a:t>due </a:t>
            </a:r>
            <a:r>
              <a:rPr lang="en-US" sz="2800" dirty="0" smtClean="0"/>
              <a:t>11/18 (next Wednesday)</a:t>
            </a:r>
            <a:endParaRPr lang="en-US" sz="2800" baseline="300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2152524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sp>
        <p:nvSpPr>
          <p:cNvPr id="3" name="Content Placeholder 2"/>
          <p:cNvSpPr>
            <a:spLocks noGrp="1"/>
          </p:cNvSpPr>
          <p:nvPr>
            <p:ph idx="1"/>
          </p:nvPr>
        </p:nvSpPr>
        <p:spPr>
          <a:xfrm>
            <a:off x="457200" y="1278473"/>
            <a:ext cx="5549900" cy="4525963"/>
          </a:xfrm>
        </p:spPr>
        <p:txBody>
          <a:bodyPr>
            <a:normAutofit/>
          </a:bodyPr>
          <a:lstStyle/>
          <a:p>
            <a:r>
              <a:rPr lang="en-US" dirty="0" smtClean="0"/>
              <a:t>Google disclosed that it continuously uses enough electricity to power 200,000 homes, but it says that in doing so, it also makes the planet greener.</a:t>
            </a:r>
          </a:p>
          <a:p>
            <a:r>
              <a:rPr lang="en-US" dirty="0" smtClean="0"/>
              <a:t>Average energy use </a:t>
            </a:r>
            <a:r>
              <a:rPr lang="en-US" dirty="0" smtClean="0"/>
              <a:t>per </a:t>
            </a:r>
            <a:r>
              <a:rPr lang="en-US" dirty="0" smtClean="0"/>
              <a:t>typical user</a:t>
            </a:r>
            <a:r>
              <a:rPr lang="en-US" dirty="0"/>
              <a:t> </a:t>
            </a:r>
            <a:r>
              <a:rPr lang="en-US" dirty="0" smtClean="0"/>
              <a:t>per month is </a:t>
            </a:r>
            <a:r>
              <a:rPr lang="en-US" dirty="0" smtClean="0"/>
              <a:t>same </a:t>
            </a:r>
            <a:r>
              <a:rPr lang="en-US" dirty="0" smtClean="0"/>
              <a:t>as running a 60-watt bulb for 3 </a:t>
            </a:r>
            <a:r>
              <a:rPr lang="en-US" dirty="0" smtClean="0"/>
              <a:t>hours (180 watt-hours).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pic>
        <p:nvPicPr>
          <p:cNvPr id="7" name="Picture 6"/>
          <p:cNvPicPr>
            <a:picLocks noChangeAspect="1"/>
          </p:cNvPicPr>
          <p:nvPr/>
        </p:nvPicPr>
        <p:blipFill>
          <a:blip r:embed="rId2"/>
          <a:stretch>
            <a:fillRect/>
          </a:stretch>
        </p:blipFill>
        <p:spPr>
          <a:xfrm>
            <a:off x="6210300" y="203200"/>
            <a:ext cx="2413000" cy="2679700"/>
          </a:xfrm>
          <a:prstGeom prst="rect">
            <a:avLst/>
          </a:prstGeom>
        </p:spPr>
      </p:pic>
      <p:sp>
        <p:nvSpPr>
          <p:cNvPr id="8" name="TextBox 7"/>
          <p:cNvSpPr txBox="1"/>
          <p:nvPr/>
        </p:nvSpPr>
        <p:spPr>
          <a:xfrm>
            <a:off x="6146800" y="3031067"/>
            <a:ext cx="2874855" cy="646331"/>
          </a:xfrm>
          <a:prstGeom prst="rect">
            <a:avLst/>
          </a:prstGeom>
          <a:noFill/>
        </p:spPr>
        <p:txBody>
          <a:bodyPr wrap="none" rtlCol="0">
            <a:spAutoFit/>
          </a:bodyPr>
          <a:lstStyle/>
          <a:p>
            <a:r>
              <a:rPr lang="en-US" dirty="0" err="1" smtClean="0"/>
              <a:t>Urs</a:t>
            </a:r>
            <a:r>
              <a:rPr lang="en-US" dirty="0" smtClean="0"/>
              <a:t> </a:t>
            </a:r>
            <a:r>
              <a:rPr lang="en-US" dirty="0" err="1" smtClean="0"/>
              <a:t>Hoelzle</a:t>
            </a:r>
            <a:r>
              <a:rPr lang="en-US" dirty="0" smtClean="0"/>
              <a:t>,  Google SVP</a:t>
            </a:r>
          </a:p>
          <a:p>
            <a:r>
              <a:rPr lang="en-US" dirty="0" smtClean="0"/>
              <a:t>Co-author of today’s reading</a:t>
            </a:r>
            <a:endParaRPr lang="en-US" dirty="0"/>
          </a:p>
        </p:txBody>
      </p:sp>
      <p:sp>
        <p:nvSpPr>
          <p:cNvPr id="9" name="Rectangle 8"/>
          <p:cNvSpPr/>
          <p:nvPr/>
        </p:nvSpPr>
        <p:spPr>
          <a:xfrm>
            <a:off x="457200" y="5541202"/>
            <a:ext cx="8331200" cy="646331"/>
          </a:xfrm>
          <a:prstGeom prst="rect">
            <a:avLst/>
          </a:prstGeom>
        </p:spPr>
        <p:txBody>
          <a:bodyPr wrap="square">
            <a:spAutoFit/>
          </a:bodyPr>
          <a:lstStyle/>
          <a:p>
            <a:r>
              <a:rPr lang="en-US" dirty="0"/>
              <a:t>http://</a:t>
            </a:r>
            <a:r>
              <a:rPr lang="en-US" dirty="0" err="1"/>
              <a:t>www.nytimes.com</a:t>
            </a:r>
            <a:r>
              <a:rPr lang="en-US" dirty="0"/>
              <a:t>/2011/09/09/technology/</a:t>
            </a:r>
            <a:r>
              <a:rPr lang="en-US" dirty="0" err="1"/>
              <a:t>google</a:t>
            </a:r>
            <a:r>
              <a:rPr lang="en-US" dirty="0"/>
              <a:t>-details-and-defends-its-use-of-</a:t>
            </a:r>
            <a:r>
              <a:rPr lang="en-US" dirty="0" err="1"/>
              <a:t>electricity.html</a:t>
            </a:r>
            <a:endParaRPr lang="en-US" dirty="0"/>
          </a:p>
        </p:txBody>
      </p:sp>
    </p:spTree>
    <p:extLst>
      <p:ext uri="{BB962C8B-B14F-4D97-AF65-F5344CB8AC3E}">
        <p14:creationId xmlns:p14="http://schemas.microsoft.com/office/powerpoint/2010/main" val="3841312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Clicker/Peer Instruction:</a:t>
            </a:r>
            <a:br>
              <a:rPr lang="en-US" dirty="0" smtClean="0"/>
            </a:br>
            <a:r>
              <a:rPr lang="en-US" dirty="0" smtClean="0"/>
              <a:t>Which Statement is True</a:t>
            </a:r>
            <a:endParaRPr lang="en-US" dirty="0"/>
          </a:p>
        </p:txBody>
      </p:sp>
      <p:sp>
        <p:nvSpPr>
          <p:cNvPr id="7" name="Content Placeholder 6"/>
          <p:cNvSpPr>
            <a:spLocks noGrp="1"/>
          </p:cNvSpPr>
          <p:nvPr>
            <p:ph idx="1"/>
          </p:nvPr>
        </p:nvSpPr>
        <p:spPr>
          <a:xfrm>
            <a:off x="177800" y="1724130"/>
            <a:ext cx="8966200" cy="4902200"/>
          </a:xfrm>
        </p:spPr>
        <p:txBody>
          <a:bodyPr>
            <a:noAutofit/>
          </a:bodyPr>
          <a:lstStyle/>
          <a:p>
            <a:pPr>
              <a:lnSpc>
                <a:spcPct val="130000"/>
              </a:lnSpc>
            </a:pPr>
            <a:r>
              <a:rPr lang="en-US" b="1" dirty="0" smtClean="0"/>
              <a:t>A: Idle servers consume almost no </a:t>
            </a:r>
            <a:r>
              <a:rPr lang="en-US" b="1" dirty="0" smtClean="0"/>
              <a:t>power.</a:t>
            </a:r>
            <a:endParaRPr lang="en-US" b="1" dirty="0" smtClean="0"/>
          </a:p>
          <a:p>
            <a:pPr>
              <a:lnSpc>
                <a:spcPct val="130000"/>
              </a:lnSpc>
            </a:pPr>
            <a:r>
              <a:rPr lang="en-US" b="1" dirty="0" smtClean="0"/>
              <a:t>B: Disks will fail once in 20 years, so failure is not a problem of </a:t>
            </a:r>
            <a:r>
              <a:rPr lang="en-US" b="1" dirty="0" smtClean="0"/>
              <a:t>WSC.</a:t>
            </a:r>
            <a:endParaRPr lang="en-US" b="1" dirty="0" smtClean="0"/>
          </a:p>
          <a:p>
            <a:pPr>
              <a:lnSpc>
                <a:spcPct val="130000"/>
              </a:lnSpc>
            </a:pPr>
            <a:r>
              <a:rPr lang="en-US" b="1" dirty="0" smtClean="0"/>
              <a:t>C: The search requests of the same keyword from different users are </a:t>
            </a:r>
            <a:r>
              <a:rPr lang="en-US" b="1" dirty="0" smtClean="0"/>
              <a:t>dependent.</a:t>
            </a:r>
            <a:endParaRPr lang="en-US" b="1" dirty="0" smtClean="0"/>
          </a:p>
          <a:p>
            <a:pPr>
              <a:lnSpc>
                <a:spcPct val="130000"/>
              </a:lnSpc>
            </a:pPr>
            <a:r>
              <a:rPr lang="en-US" b="1" dirty="0" smtClean="0"/>
              <a:t>D: </a:t>
            </a:r>
            <a:r>
              <a:rPr lang="en-US" b="1" dirty="0" smtClean="0"/>
              <a:t>More than half of the power of WSCs goes into cooling.</a:t>
            </a:r>
            <a:endParaRPr lang="en-US" b="1" dirty="0" smtClean="0"/>
          </a:p>
          <a:p>
            <a:pPr>
              <a:lnSpc>
                <a:spcPct val="130000"/>
              </a:lnSpc>
            </a:pPr>
            <a:r>
              <a:rPr lang="en-US" b="1" dirty="0" smtClean="0"/>
              <a:t>E: WSCs contain many copies of </a:t>
            </a:r>
            <a:r>
              <a:rPr lang="en-US" b="1" dirty="0" smtClean="0"/>
              <a:t>data.</a:t>
            </a:r>
            <a:endParaRPr lang="en-US" b="1"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15895002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solidFill>
                  <a:srgbClr val="D9D9D9"/>
                </a:solidFill>
              </a:rPr>
              <a:t>Warehouse Scale Computing</a:t>
            </a:r>
          </a:p>
          <a:p>
            <a:pPr>
              <a:lnSpc>
                <a:spcPct val="120000"/>
              </a:lnSpc>
            </a:pPr>
            <a:r>
              <a:rPr lang="en-US" sz="2600" dirty="0" err="1" smtClean="0">
                <a:solidFill>
                  <a:srgbClr val="D9D9D9"/>
                </a:solidFill>
              </a:rPr>
              <a:t>Administrivia</a:t>
            </a:r>
            <a:r>
              <a:rPr lang="en-US" sz="2600" dirty="0" smtClean="0">
                <a:solidFill>
                  <a:srgbClr val="D9D9D9"/>
                </a:solidFill>
              </a:rPr>
              <a:t> &amp; Clickers/Peer Instructions</a:t>
            </a:r>
          </a:p>
          <a:p>
            <a:pPr>
              <a:lnSpc>
                <a:spcPct val="120000"/>
              </a:lnSpc>
            </a:pPr>
            <a:r>
              <a:rPr lang="en-US" sz="2600" dirty="0" smtClean="0">
                <a:solidFill>
                  <a:srgbClr val="D9D9D9"/>
                </a:solidFill>
              </a:rPr>
              <a:t>Request-level Parallelism</a:t>
            </a:r>
          </a:p>
          <a:p>
            <a:pPr marL="457200" lvl="1" indent="0">
              <a:lnSpc>
                <a:spcPct val="120000"/>
              </a:lnSpc>
              <a:buNone/>
            </a:pPr>
            <a:r>
              <a:rPr lang="en-US" sz="2200" dirty="0" smtClean="0">
                <a:solidFill>
                  <a:srgbClr val="D9D9D9"/>
                </a:solidFill>
              </a:rPr>
              <a:t>e.g. Web search</a:t>
            </a:r>
          </a:p>
          <a:p>
            <a:pPr>
              <a:lnSpc>
                <a:spcPct val="120000"/>
              </a:lnSpc>
            </a:pPr>
            <a:r>
              <a:rPr lang="en-US" sz="2600" dirty="0" smtClean="0"/>
              <a:t>Data-level Parallelism</a:t>
            </a:r>
          </a:p>
          <a:p>
            <a:pPr lvl="1">
              <a:lnSpc>
                <a:spcPct val="120000"/>
              </a:lnSpc>
            </a:pPr>
            <a:r>
              <a:rPr lang="en-US" sz="2200" dirty="0" err="1" smtClean="0"/>
              <a:t>MapReduce</a:t>
            </a:r>
            <a:endParaRPr lang="en-US" sz="2200" dirty="0" smtClean="0"/>
          </a:p>
          <a:p>
            <a:pPr lvl="1">
              <a:lnSpc>
                <a:spcPct val="120000"/>
              </a:lnSpc>
            </a:pPr>
            <a:r>
              <a:rPr lang="en-US" sz="2200" dirty="0" err="1" smtClean="0"/>
              <a:t>Hadoop</a:t>
            </a:r>
            <a:r>
              <a:rPr lang="en-US" sz="2200" dirty="0" smtClean="0"/>
              <a:t>, Spark</a:t>
            </a:r>
          </a:p>
          <a:p>
            <a:pPr>
              <a:lnSpc>
                <a:spcPct val="120000"/>
              </a:lnSpc>
            </a:pPr>
            <a:r>
              <a:rPr lang="en-US" dirty="0" smtClean="0">
                <a:solidFill>
                  <a:srgbClr val="D9D9D9"/>
                </a:solidFill>
              </a:rPr>
              <a:t>(Bonus) Convolutional Neural Networks</a:t>
            </a:r>
          </a:p>
          <a:p>
            <a:pPr>
              <a:lnSpc>
                <a:spcPct val="120000"/>
              </a:lnSpc>
            </a:pPr>
            <a:endParaRPr lang="en-US"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8725638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Data-Level </a:t>
            </a:r>
            <a:r>
              <a:rPr lang="en-US" dirty="0" smtClean="0"/>
              <a:t>Parallelism (</a:t>
            </a:r>
            <a:r>
              <a:rPr lang="en-US" dirty="0" smtClean="0"/>
              <a:t>DLP)</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20000"/>
              </a:lnSpc>
            </a:pPr>
            <a:r>
              <a:rPr lang="en-US" sz="2600" dirty="0" smtClean="0"/>
              <a:t>SIMD</a:t>
            </a:r>
          </a:p>
          <a:p>
            <a:pPr lvl="1">
              <a:lnSpc>
                <a:spcPct val="120000"/>
              </a:lnSpc>
            </a:pPr>
            <a:r>
              <a:rPr lang="en-US" dirty="0" smtClean="0"/>
              <a:t>Supports data-level parallelism in a single machine</a:t>
            </a:r>
          </a:p>
          <a:p>
            <a:pPr lvl="1">
              <a:lnSpc>
                <a:spcPct val="120000"/>
              </a:lnSpc>
            </a:pPr>
            <a:r>
              <a:rPr lang="en-US" dirty="0" smtClean="0"/>
              <a:t>Additional instructions &amp; hardware</a:t>
            </a:r>
          </a:p>
          <a:p>
            <a:pPr marL="457200" lvl="1" indent="0">
              <a:lnSpc>
                <a:spcPct val="120000"/>
              </a:lnSpc>
              <a:buNone/>
            </a:pPr>
            <a:r>
              <a:rPr lang="en-US" dirty="0" smtClean="0"/>
              <a:t>e.g. Matrix </a:t>
            </a:r>
            <a:r>
              <a:rPr lang="en-US" dirty="0" smtClean="0"/>
              <a:t>multiplication in memory</a:t>
            </a:r>
          </a:p>
          <a:p>
            <a:pPr>
              <a:lnSpc>
                <a:spcPct val="120000"/>
              </a:lnSpc>
              <a:spcBef>
                <a:spcPts val="2000"/>
              </a:spcBef>
            </a:pPr>
            <a:r>
              <a:rPr lang="en-US" sz="2600" dirty="0" smtClean="0"/>
              <a:t>DLP on WSC</a:t>
            </a:r>
          </a:p>
          <a:p>
            <a:pPr lvl="1">
              <a:lnSpc>
                <a:spcPct val="120000"/>
              </a:lnSpc>
            </a:pPr>
            <a:r>
              <a:rPr lang="en-US" dirty="0" smtClean="0"/>
              <a:t>Supports </a:t>
            </a:r>
            <a:r>
              <a:rPr lang="en-US" dirty="0" smtClean="0"/>
              <a:t>data-level parallelism across multiple machines</a:t>
            </a:r>
          </a:p>
          <a:p>
            <a:pPr lvl="1">
              <a:lnSpc>
                <a:spcPct val="120000"/>
              </a:lnSpc>
            </a:pPr>
            <a:r>
              <a:rPr lang="en-US" dirty="0" err="1" smtClean="0"/>
              <a:t>MapReduce</a:t>
            </a:r>
            <a:r>
              <a:rPr lang="en-US" dirty="0" smtClean="0"/>
              <a:t> &amp; scalable file systems</a:t>
            </a:r>
          </a:p>
          <a:p>
            <a:pPr marL="457200" lvl="1" indent="0">
              <a:lnSpc>
                <a:spcPct val="120000"/>
              </a:lnSpc>
              <a:buNone/>
            </a:pPr>
            <a:r>
              <a:rPr lang="en-US" dirty="0" smtClean="0"/>
              <a:t>e.g. Training CNNs with images across multiple </a:t>
            </a:r>
            <a:r>
              <a:rPr lang="en-US" dirty="0" smtClean="0"/>
              <a:t>disks</a:t>
            </a: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4031307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0"/>
            <a:ext cx="8540050" cy="965200"/>
          </a:xfrm>
        </p:spPr>
        <p:txBody>
          <a:bodyPr>
            <a:normAutofit/>
          </a:bodyPr>
          <a:lstStyle/>
          <a:p>
            <a:r>
              <a:rPr lang="en-US" dirty="0" smtClean="0"/>
              <a:t>What is </a:t>
            </a:r>
            <a:r>
              <a:rPr lang="en-US" dirty="0" err="1" smtClean="0"/>
              <a:t>MapReduce</a:t>
            </a:r>
            <a:r>
              <a:rPr lang="en-US" dirty="0" smtClean="0"/>
              <a:t>?</a:t>
            </a:r>
            <a:endParaRPr lang="en-US" dirty="0"/>
          </a:p>
        </p:txBody>
      </p:sp>
      <p:sp>
        <p:nvSpPr>
          <p:cNvPr id="7" name="Content Placeholder 6"/>
          <p:cNvSpPr>
            <a:spLocks noGrp="1"/>
          </p:cNvSpPr>
          <p:nvPr>
            <p:ph idx="1"/>
          </p:nvPr>
        </p:nvSpPr>
        <p:spPr>
          <a:xfrm>
            <a:off x="457200" y="1124468"/>
            <a:ext cx="8229600" cy="4902200"/>
          </a:xfrm>
        </p:spPr>
        <p:txBody>
          <a:bodyPr>
            <a:noAutofit/>
          </a:bodyPr>
          <a:lstStyle/>
          <a:p>
            <a:pPr>
              <a:spcBef>
                <a:spcPts val="0"/>
              </a:spcBef>
            </a:pPr>
            <a:r>
              <a:rPr lang="en-US" sz="2600" dirty="0" smtClean="0"/>
              <a:t>Simple data-parallel </a:t>
            </a:r>
            <a:r>
              <a:rPr lang="en-US" sz="2600" b="1" i="1" dirty="0" smtClean="0"/>
              <a:t>programming model</a:t>
            </a:r>
            <a:r>
              <a:rPr lang="en-US" sz="2600" dirty="0" smtClean="0"/>
              <a:t> and </a:t>
            </a:r>
            <a:r>
              <a:rPr lang="en-US" sz="2600" b="1" i="1" dirty="0" smtClean="0"/>
              <a:t>implementation</a:t>
            </a:r>
            <a:r>
              <a:rPr lang="en-US" sz="2600" dirty="0" smtClean="0"/>
              <a:t> for processing large dataset</a:t>
            </a:r>
          </a:p>
          <a:p>
            <a:pPr>
              <a:spcBef>
                <a:spcPts val="1000"/>
              </a:spcBef>
            </a:pPr>
            <a:r>
              <a:rPr lang="en-US" sz="2600" dirty="0" smtClean="0"/>
              <a:t>Users specify the computation in terms of </a:t>
            </a:r>
          </a:p>
          <a:p>
            <a:pPr lvl="1">
              <a:spcBef>
                <a:spcPts val="0"/>
              </a:spcBef>
            </a:pPr>
            <a:r>
              <a:rPr lang="en-US" dirty="0" smtClean="0"/>
              <a:t>a </a:t>
            </a:r>
            <a:r>
              <a:rPr lang="en-US" b="1" i="1" dirty="0" smtClean="0">
                <a:solidFill>
                  <a:srgbClr val="0000FF"/>
                </a:solidFill>
              </a:rPr>
              <a:t>map</a:t>
            </a:r>
            <a:r>
              <a:rPr lang="en-US" dirty="0" smtClean="0"/>
              <a:t> function, and </a:t>
            </a:r>
          </a:p>
          <a:p>
            <a:pPr lvl="1">
              <a:spcBef>
                <a:spcPts val="0"/>
              </a:spcBef>
            </a:pPr>
            <a:r>
              <a:rPr lang="en-US" dirty="0" smtClean="0"/>
              <a:t>a </a:t>
            </a:r>
            <a:r>
              <a:rPr lang="en-US" b="1" i="1" dirty="0" smtClean="0">
                <a:solidFill>
                  <a:srgbClr val="0000FF"/>
                </a:solidFill>
              </a:rPr>
              <a:t>reduce</a:t>
            </a:r>
            <a:r>
              <a:rPr lang="en-US" dirty="0" smtClean="0"/>
              <a:t> function</a:t>
            </a:r>
          </a:p>
          <a:p>
            <a:pPr>
              <a:spcBef>
                <a:spcPts val="1000"/>
              </a:spcBef>
            </a:pPr>
            <a:r>
              <a:rPr lang="en-US" sz="2600" dirty="0" smtClean="0"/>
              <a:t>Underlying runtime system</a:t>
            </a:r>
          </a:p>
          <a:p>
            <a:pPr lvl="1">
              <a:spcBef>
                <a:spcPts val="0"/>
              </a:spcBef>
            </a:pPr>
            <a:r>
              <a:rPr lang="en-US" dirty="0" smtClean="0"/>
              <a:t>Automatically </a:t>
            </a:r>
            <a:r>
              <a:rPr lang="en-US" b="1" i="1" dirty="0" smtClean="0"/>
              <a:t>parallelize</a:t>
            </a:r>
            <a:r>
              <a:rPr lang="en-US" dirty="0" smtClean="0"/>
              <a:t> the computation across large scale clusters of machines.</a:t>
            </a:r>
          </a:p>
          <a:p>
            <a:pPr lvl="1">
              <a:spcBef>
                <a:spcPts val="0"/>
              </a:spcBef>
            </a:pPr>
            <a:r>
              <a:rPr lang="en-US" b="1" i="1" dirty="0" smtClean="0"/>
              <a:t>Handles</a:t>
            </a:r>
            <a:r>
              <a:rPr lang="en-US" dirty="0" smtClean="0"/>
              <a:t> machine </a:t>
            </a:r>
            <a:r>
              <a:rPr lang="en-US" b="1" i="1" dirty="0" smtClean="0"/>
              <a:t>failure</a:t>
            </a:r>
          </a:p>
          <a:p>
            <a:pPr lvl="1">
              <a:spcBef>
                <a:spcPts val="0"/>
              </a:spcBef>
            </a:pPr>
            <a:r>
              <a:rPr lang="en-US" b="1" i="1" dirty="0" smtClean="0"/>
              <a:t>Schedule</a:t>
            </a:r>
            <a:r>
              <a:rPr lang="en-US" dirty="0" smtClean="0"/>
              <a:t> inter-machine communication to make efficient use of the networks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33</a:t>
            </a:fld>
            <a:endParaRPr lang="en-US"/>
          </a:p>
        </p:txBody>
      </p:sp>
      <p:sp>
        <p:nvSpPr>
          <p:cNvPr id="9" name="Rectangle 8"/>
          <p:cNvSpPr/>
          <p:nvPr/>
        </p:nvSpPr>
        <p:spPr>
          <a:xfrm>
            <a:off x="242594" y="5758548"/>
            <a:ext cx="8580333" cy="923330"/>
          </a:xfrm>
          <a:prstGeom prst="rect">
            <a:avLst/>
          </a:prstGeom>
        </p:spPr>
        <p:txBody>
          <a:bodyPr wrap="square">
            <a:spAutoFit/>
          </a:bodyPr>
          <a:lstStyle/>
          <a:p>
            <a:pPr>
              <a:spcBef>
                <a:spcPts val="3000"/>
              </a:spcBef>
            </a:pPr>
            <a:r>
              <a:rPr lang="en-US" dirty="0"/>
              <a:t>Jeffrey Dean and Sanjay </a:t>
            </a:r>
            <a:r>
              <a:rPr lang="en-US" dirty="0" err="1"/>
              <a:t>Ghemawat</a:t>
            </a:r>
            <a:r>
              <a:rPr lang="en-US" dirty="0"/>
              <a:t>, “</a:t>
            </a:r>
            <a:r>
              <a:rPr lang="en-US" dirty="0" err="1"/>
              <a:t>MapReduce</a:t>
            </a:r>
            <a:r>
              <a:rPr lang="en-US" dirty="0"/>
              <a:t>: Simplified Data Processing on Large Clusters,” </a:t>
            </a:r>
            <a:r>
              <a:rPr lang="en-US" i="1" dirty="0"/>
              <a:t>6</a:t>
            </a:r>
            <a:r>
              <a:rPr lang="en-US" i="1" baseline="30000" dirty="0"/>
              <a:t>th</a:t>
            </a:r>
            <a:r>
              <a:rPr lang="en-US" i="1" dirty="0"/>
              <a:t> USENIX Symposium on Operating Systems Design and Implementation, 2004</a:t>
            </a:r>
            <a:r>
              <a:rPr lang="en-US" dirty="0"/>
              <a:t>. (optional reading, linked on course homepage – a digestible CS paper at the 61C level)</a:t>
            </a:r>
          </a:p>
        </p:txBody>
      </p:sp>
    </p:spTree>
    <p:extLst>
      <p:ext uri="{BB962C8B-B14F-4D97-AF65-F5344CB8AC3E}">
        <p14:creationId xmlns:p14="http://schemas.microsoft.com/office/powerpoint/2010/main" val="250610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smtClean="0"/>
              <a:t>What is </a:t>
            </a:r>
            <a:r>
              <a:rPr lang="en-US" dirty="0" err="1" smtClean="0"/>
              <a:t>MapReduce</a:t>
            </a:r>
            <a:r>
              <a:rPr lang="en-US" dirty="0" smtClean="0"/>
              <a:t> used for?</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spcBef>
                <a:spcPts val="0"/>
              </a:spcBef>
            </a:pPr>
            <a:r>
              <a:rPr lang="en-US" sz="2600" dirty="0" smtClean="0"/>
              <a:t>At Google:</a:t>
            </a:r>
          </a:p>
          <a:p>
            <a:pPr lvl="1">
              <a:lnSpc>
                <a:spcPct val="110000"/>
              </a:lnSpc>
              <a:spcBef>
                <a:spcPts val="0"/>
              </a:spcBef>
            </a:pPr>
            <a:r>
              <a:rPr lang="en-US" sz="2200" dirty="0" smtClean="0"/>
              <a:t>Index construction for Google Search</a:t>
            </a:r>
          </a:p>
          <a:p>
            <a:pPr lvl="1">
              <a:lnSpc>
                <a:spcPct val="110000"/>
              </a:lnSpc>
              <a:spcBef>
                <a:spcPts val="0"/>
              </a:spcBef>
            </a:pPr>
            <a:r>
              <a:rPr lang="en-US" sz="2200" dirty="0" smtClean="0"/>
              <a:t>Article clustering for Google News</a:t>
            </a:r>
          </a:p>
          <a:p>
            <a:pPr lvl="1">
              <a:lnSpc>
                <a:spcPct val="110000"/>
              </a:lnSpc>
              <a:spcBef>
                <a:spcPts val="0"/>
              </a:spcBef>
            </a:pPr>
            <a:r>
              <a:rPr lang="en-US" sz="2200" dirty="0" smtClean="0"/>
              <a:t>Statistical machine translation</a:t>
            </a:r>
          </a:p>
          <a:p>
            <a:pPr lvl="1">
              <a:lnSpc>
                <a:spcPct val="110000"/>
              </a:lnSpc>
              <a:spcBef>
                <a:spcPts val="0"/>
              </a:spcBef>
            </a:pPr>
            <a:r>
              <a:rPr lang="en-US" sz="2200" dirty="0" smtClean="0"/>
              <a:t>For computing multi-layers street maps</a:t>
            </a:r>
          </a:p>
          <a:p>
            <a:pPr>
              <a:lnSpc>
                <a:spcPct val="110000"/>
              </a:lnSpc>
              <a:spcBef>
                <a:spcPts val="0"/>
              </a:spcBef>
            </a:pPr>
            <a:r>
              <a:rPr lang="en-US" sz="2600" dirty="0" smtClean="0"/>
              <a:t>At Yahoo!:</a:t>
            </a:r>
          </a:p>
          <a:p>
            <a:pPr lvl="1">
              <a:lnSpc>
                <a:spcPct val="110000"/>
              </a:lnSpc>
              <a:spcBef>
                <a:spcPts val="0"/>
              </a:spcBef>
            </a:pPr>
            <a:r>
              <a:rPr lang="en-US" sz="2200" dirty="0" smtClean="0"/>
              <a:t>“Web map” powering Yahoo! Search</a:t>
            </a:r>
          </a:p>
          <a:p>
            <a:pPr lvl="1">
              <a:lnSpc>
                <a:spcPct val="110000"/>
              </a:lnSpc>
              <a:spcBef>
                <a:spcPts val="0"/>
              </a:spcBef>
            </a:pPr>
            <a:r>
              <a:rPr lang="en-US" sz="2200" dirty="0" smtClean="0"/>
              <a:t>Spam detection for Yahoo! Mail</a:t>
            </a:r>
          </a:p>
          <a:p>
            <a:pPr>
              <a:lnSpc>
                <a:spcPct val="110000"/>
              </a:lnSpc>
              <a:spcBef>
                <a:spcPts val="0"/>
              </a:spcBef>
            </a:pPr>
            <a:r>
              <a:rPr lang="en-US" sz="2600" dirty="0" smtClean="0"/>
              <a:t>At Facebook:</a:t>
            </a:r>
          </a:p>
          <a:p>
            <a:pPr lvl="1">
              <a:lnSpc>
                <a:spcPct val="110000"/>
              </a:lnSpc>
              <a:spcBef>
                <a:spcPts val="0"/>
              </a:spcBef>
            </a:pPr>
            <a:r>
              <a:rPr lang="en-US" sz="2200" dirty="0" smtClean="0"/>
              <a:t>Data mining</a:t>
            </a:r>
          </a:p>
          <a:p>
            <a:pPr lvl="1">
              <a:lnSpc>
                <a:spcPct val="110000"/>
              </a:lnSpc>
              <a:spcBef>
                <a:spcPts val="0"/>
              </a:spcBef>
            </a:pPr>
            <a:r>
              <a:rPr lang="en-US" sz="2200" dirty="0" smtClean="0"/>
              <a:t>Ad optimization</a:t>
            </a:r>
          </a:p>
          <a:p>
            <a:pPr lvl="1">
              <a:lnSpc>
                <a:spcPct val="110000"/>
              </a:lnSpc>
              <a:spcBef>
                <a:spcPts val="0"/>
              </a:spcBef>
            </a:pPr>
            <a:r>
              <a:rPr lang="en-US" sz="2200" dirty="0" smtClean="0"/>
              <a:t>Spam detection</a:t>
            </a:r>
          </a:p>
          <a:p>
            <a:pPr lvl="1">
              <a:lnSpc>
                <a:spcPct val="120000"/>
              </a:lnSpc>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22629491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627062"/>
          </a:xfrm>
        </p:spPr>
        <p:txBody>
          <a:bodyPr>
            <a:normAutofit fontScale="90000"/>
          </a:bodyPr>
          <a:lstStyle/>
          <a:p>
            <a:r>
              <a:rPr lang="en-US" dirty="0" smtClean="0"/>
              <a:t>Inspiration: Map </a:t>
            </a:r>
            <a:r>
              <a:rPr lang="en-US" dirty="0" smtClean="0"/>
              <a:t>&amp; Reduce </a:t>
            </a:r>
            <a:r>
              <a:rPr lang="en-US" dirty="0" smtClean="0"/>
              <a:t>Functions, ex: </a:t>
            </a:r>
            <a:r>
              <a:rPr lang="en-US" dirty="0" smtClean="0"/>
              <a:t>Python </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marL="0" indent="0">
              <a:lnSpc>
                <a:spcPct val="110000"/>
              </a:lnSpc>
              <a:spcBef>
                <a:spcPts val="0"/>
              </a:spcBef>
              <a:buNone/>
            </a:pPr>
            <a:r>
              <a:rPr lang="en-US" sz="2600" dirty="0" smtClean="0"/>
              <a:t>Calculate : </a:t>
            </a:r>
            <a:endParaRPr lang="en-US" sz="2200" dirty="0" smtClean="0"/>
          </a:p>
          <a:p>
            <a:pPr lvl="1">
              <a:lnSpc>
                <a:spcPct val="110000"/>
              </a:lnSpc>
              <a:spcBef>
                <a:spcPts val="0"/>
              </a:spcBef>
            </a:pPr>
            <a:endParaRPr lang="en-US" dirty="0"/>
          </a:p>
          <a:p>
            <a:pPr marL="457200" lvl="1" indent="0">
              <a:lnSpc>
                <a:spcPct val="110000"/>
              </a:lnSpc>
              <a:spcBef>
                <a:spcPts val="0"/>
              </a:spcBef>
              <a:buNone/>
            </a:pPr>
            <a:endParaRPr lang="en-US" sz="22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253963752"/>
              </p:ext>
            </p:extLst>
          </p:nvPr>
        </p:nvGraphicFramePr>
        <p:xfrm>
          <a:off x="2197100" y="1173307"/>
          <a:ext cx="992140" cy="1092915"/>
        </p:xfrm>
        <a:graphic>
          <a:graphicData uri="http://schemas.openxmlformats.org/presentationml/2006/ole">
            <mc:AlternateContent xmlns:mc="http://schemas.openxmlformats.org/markup-compatibility/2006">
              <mc:Choice xmlns:v="urn:schemas-microsoft-com:vml" Requires="v">
                <p:oleObj spid="_x0000_s2240" name="Equation" r:id="rId3" imgW="355600" imgH="457200" progId="Equation.3">
                  <p:embed/>
                </p:oleObj>
              </mc:Choice>
              <mc:Fallback>
                <p:oleObj name="Equation" r:id="rId3" imgW="355600" imgH="457200" progId="Equation.3">
                  <p:embed/>
                  <p:pic>
                    <p:nvPicPr>
                      <p:cNvPr id="0" name=""/>
                      <p:cNvPicPr/>
                      <p:nvPr/>
                    </p:nvPicPr>
                    <p:blipFill>
                      <a:blip r:embed="rId4"/>
                      <a:stretch>
                        <a:fillRect/>
                      </a:stretch>
                    </p:blipFill>
                    <p:spPr>
                      <a:xfrm>
                        <a:off x="2197100" y="1173307"/>
                        <a:ext cx="992140" cy="1092915"/>
                      </a:xfrm>
                      <a:prstGeom prst="rect">
                        <a:avLst/>
                      </a:prstGeom>
                    </p:spPr>
                  </p:pic>
                </p:oleObj>
              </mc:Fallback>
            </mc:AlternateContent>
          </a:graphicData>
        </a:graphic>
      </p:graphicFrame>
      <p:sp>
        <p:nvSpPr>
          <p:cNvPr id="4" name="TextBox 3"/>
          <p:cNvSpPr txBox="1"/>
          <p:nvPr/>
        </p:nvSpPr>
        <p:spPr>
          <a:xfrm>
            <a:off x="611110" y="2425245"/>
            <a:ext cx="3733513" cy="3182410"/>
          </a:xfrm>
          <a:prstGeom prst="rect">
            <a:avLst/>
          </a:prstGeom>
          <a:noFill/>
        </p:spPr>
        <p:txBody>
          <a:bodyPr wrap="square" rtlCol="0">
            <a:spAutoFit/>
          </a:bodyPr>
          <a:lstStyle/>
          <a:p>
            <a:pPr>
              <a:lnSpc>
                <a:spcPct val="120000"/>
              </a:lnSpc>
            </a:pPr>
            <a:r>
              <a:rPr lang="en-US" sz="2400" dirty="0">
                <a:latin typeface="Consolas"/>
                <a:cs typeface="Consolas"/>
              </a:rPr>
              <a:t>A</a:t>
            </a:r>
            <a:r>
              <a:rPr lang="en-US" sz="2400" dirty="0" smtClean="0">
                <a:latin typeface="Consolas"/>
                <a:cs typeface="Consolas"/>
              </a:rPr>
              <a:t> </a:t>
            </a:r>
            <a:r>
              <a:rPr lang="en-US" sz="2400" dirty="0" smtClean="0">
                <a:latin typeface="Consolas"/>
                <a:cs typeface="Consolas"/>
              </a:rPr>
              <a:t>= [1, 2, 3, 4]</a:t>
            </a:r>
          </a:p>
          <a:p>
            <a:pPr>
              <a:lnSpc>
                <a:spcPct val="120000"/>
              </a:lnSpc>
            </a:pPr>
            <a:r>
              <a:rPr lang="en-US" sz="2400" dirty="0" err="1" smtClean="0">
                <a:latin typeface="Consolas"/>
                <a:cs typeface="Consolas"/>
              </a:rPr>
              <a:t>def</a:t>
            </a:r>
            <a:r>
              <a:rPr lang="en-US" sz="2400" dirty="0" smtClean="0">
                <a:latin typeface="Consolas"/>
                <a:cs typeface="Consolas"/>
              </a:rPr>
              <a:t> square(x): </a:t>
            </a:r>
          </a:p>
          <a:p>
            <a:pPr>
              <a:lnSpc>
                <a:spcPct val="120000"/>
              </a:lnSpc>
            </a:pPr>
            <a:r>
              <a:rPr lang="en-US" sz="2400" dirty="0">
                <a:latin typeface="Consolas"/>
                <a:cs typeface="Consolas"/>
              </a:rPr>
              <a:t> </a:t>
            </a:r>
            <a:r>
              <a:rPr lang="en-US" sz="2400" dirty="0" smtClean="0">
                <a:latin typeface="Consolas"/>
                <a:cs typeface="Consolas"/>
              </a:rPr>
              <a:t> return x * x</a:t>
            </a:r>
          </a:p>
          <a:p>
            <a:pPr>
              <a:lnSpc>
                <a:spcPct val="120000"/>
              </a:lnSpc>
            </a:pPr>
            <a:r>
              <a:rPr lang="en-US" sz="2400" dirty="0" err="1" smtClean="0">
                <a:latin typeface="Consolas"/>
                <a:cs typeface="Consolas"/>
              </a:rPr>
              <a:t>def</a:t>
            </a:r>
            <a:r>
              <a:rPr lang="en-US" sz="2400" dirty="0" smtClean="0">
                <a:latin typeface="Consolas"/>
                <a:cs typeface="Consolas"/>
              </a:rPr>
              <a:t> sum(x, y): </a:t>
            </a:r>
          </a:p>
          <a:p>
            <a:pPr>
              <a:lnSpc>
                <a:spcPct val="120000"/>
              </a:lnSpc>
            </a:pPr>
            <a:r>
              <a:rPr lang="en-US" sz="2400" dirty="0">
                <a:latin typeface="Consolas"/>
                <a:cs typeface="Consolas"/>
              </a:rPr>
              <a:t> </a:t>
            </a:r>
            <a:r>
              <a:rPr lang="en-US" sz="2400" dirty="0" smtClean="0">
                <a:latin typeface="Consolas"/>
                <a:cs typeface="Consolas"/>
              </a:rPr>
              <a:t> return x + y</a:t>
            </a:r>
          </a:p>
          <a:p>
            <a:pPr>
              <a:lnSpc>
                <a:spcPct val="120000"/>
              </a:lnSpc>
            </a:pPr>
            <a:r>
              <a:rPr lang="en-US" sz="2400" dirty="0" smtClean="0">
                <a:solidFill>
                  <a:srgbClr val="0000FF"/>
                </a:solidFill>
                <a:latin typeface="Consolas"/>
                <a:cs typeface="Consolas"/>
              </a:rPr>
              <a:t>reduce</a:t>
            </a:r>
            <a:r>
              <a:rPr lang="en-US" sz="2400" dirty="0" smtClean="0">
                <a:latin typeface="Consolas"/>
                <a:cs typeface="Consolas"/>
              </a:rPr>
              <a:t>(sum, </a:t>
            </a:r>
          </a:p>
          <a:p>
            <a:pPr>
              <a:lnSpc>
                <a:spcPct val="120000"/>
              </a:lnSpc>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map</a:t>
            </a:r>
            <a:r>
              <a:rPr lang="en-US" sz="2400" dirty="0" smtClean="0">
                <a:latin typeface="Consolas"/>
                <a:cs typeface="Consolas"/>
              </a:rPr>
              <a:t>(square, </a:t>
            </a:r>
            <a:r>
              <a:rPr lang="en-US" sz="2400" dirty="0" smtClean="0">
                <a:latin typeface="Consolas"/>
                <a:cs typeface="Consolas"/>
              </a:rPr>
              <a:t>A)</a:t>
            </a:r>
            <a:r>
              <a:rPr lang="en-US" sz="2400" dirty="0" smtClean="0">
                <a:latin typeface="Consolas"/>
                <a:cs typeface="Consolas"/>
              </a:rPr>
              <a:t>)</a:t>
            </a:r>
            <a:endParaRPr lang="en-US" sz="2400" dirty="0">
              <a:latin typeface="Consolas"/>
              <a:cs typeface="Consolas"/>
            </a:endParaRPr>
          </a:p>
        </p:txBody>
      </p:sp>
      <p:grpSp>
        <p:nvGrpSpPr>
          <p:cNvPr id="2" name="Group 1"/>
          <p:cNvGrpSpPr/>
          <p:nvPr/>
        </p:nvGrpSpPr>
        <p:grpSpPr>
          <a:xfrm>
            <a:off x="4421013" y="1345740"/>
            <a:ext cx="4372134" cy="754308"/>
            <a:chOff x="4421013" y="1345740"/>
            <a:chExt cx="4372134" cy="754308"/>
          </a:xfrm>
        </p:grpSpPr>
        <p:sp>
          <p:nvSpPr>
            <p:cNvPr id="8" name="Rectangle 7"/>
            <p:cNvSpPr/>
            <p:nvPr/>
          </p:nvSpPr>
          <p:spPr>
            <a:xfrm>
              <a:off x="4421013"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9" name="Rectangle 8"/>
            <p:cNvSpPr/>
            <p:nvPr/>
          </p:nvSpPr>
          <p:spPr>
            <a:xfrm>
              <a:off x="5569652"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0" name="Rectangle 9"/>
            <p:cNvSpPr/>
            <p:nvPr/>
          </p:nvSpPr>
          <p:spPr>
            <a:xfrm>
              <a:off x="6718291"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7866931" y="1345740"/>
              <a:ext cx="926216" cy="754308"/>
            </a:xfrm>
            <a:prstGeom prst="rect">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grpSp>
        <p:nvGrpSpPr>
          <p:cNvPr id="26" name="Group 25"/>
          <p:cNvGrpSpPr/>
          <p:nvPr/>
        </p:nvGrpSpPr>
        <p:grpSpPr>
          <a:xfrm>
            <a:off x="4420635" y="2166700"/>
            <a:ext cx="4372134" cy="1286704"/>
            <a:chOff x="4420635" y="2166700"/>
            <a:chExt cx="4372134" cy="1286704"/>
          </a:xfrm>
        </p:grpSpPr>
        <p:sp>
          <p:nvSpPr>
            <p:cNvPr id="12" name="Rectangle 11"/>
            <p:cNvSpPr/>
            <p:nvPr/>
          </p:nvSpPr>
          <p:spPr>
            <a:xfrm>
              <a:off x="4420635" y="2699096"/>
              <a:ext cx="926216" cy="754308"/>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1</a:t>
              </a:r>
            </a:p>
          </p:txBody>
        </p:sp>
        <p:sp>
          <p:nvSpPr>
            <p:cNvPr id="13" name="Rectangle 12"/>
            <p:cNvSpPr/>
            <p:nvPr/>
          </p:nvSpPr>
          <p:spPr>
            <a:xfrm>
              <a:off x="5569274" y="2699096"/>
              <a:ext cx="926216" cy="754308"/>
            </a:xfrm>
            <a:prstGeom prst="rect">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4" name="Rectangle 13"/>
            <p:cNvSpPr/>
            <p:nvPr/>
          </p:nvSpPr>
          <p:spPr>
            <a:xfrm>
              <a:off x="6717913" y="2699096"/>
              <a:ext cx="926216" cy="754308"/>
            </a:xfrm>
            <a:prstGeom prst="rect">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9</a:t>
              </a:r>
              <a:endParaRPr lang="en-US" dirty="0">
                <a:solidFill>
                  <a:schemeClr val="tx1"/>
                </a:solidFill>
              </a:endParaRPr>
            </a:p>
          </p:txBody>
        </p:sp>
        <p:sp>
          <p:nvSpPr>
            <p:cNvPr id="15" name="Rectangle 14"/>
            <p:cNvSpPr/>
            <p:nvPr/>
          </p:nvSpPr>
          <p:spPr>
            <a:xfrm>
              <a:off x="7866553" y="2699096"/>
              <a:ext cx="926216" cy="754308"/>
            </a:xfrm>
            <a:prstGeom prst="rect">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16</a:t>
              </a:r>
              <a:endParaRPr lang="en-US" dirty="0">
                <a:solidFill>
                  <a:schemeClr val="tx1"/>
                </a:solidFill>
              </a:endParaRPr>
            </a:p>
          </p:txBody>
        </p:sp>
        <p:sp>
          <p:nvSpPr>
            <p:cNvPr id="16" name="Down Arrow 15"/>
            <p:cNvSpPr/>
            <p:nvPr/>
          </p:nvSpPr>
          <p:spPr>
            <a:xfrm>
              <a:off x="4678825"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5805185"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6960190"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8105646" y="2166700"/>
              <a:ext cx="439237" cy="410573"/>
            </a:xfrm>
            <a:prstGeom prst="downArrow">
              <a:avLst/>
            </a:prstGeom>
            <a:solidFill>
              <a:srgbClr val="CCFFCC"/>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005528" y="3611929"/>
            <a:ext cx="3217507" cy="1430879"/>
            <a:chOff x="5005528" y="3611929"/>
            <a:chExt cx="3217507" cy="1430879"/>
          </a:xfrm>
        </p:grpSpPr>
        <p:sp>
          <p:nvSpPr>
            <p:cNvPr id="20" name="Down Arrow 19"/>
            <p:cNvSpPr/>
            <p:nvPr/>
          </p:nvSpPr>
          <p:spPr>
            <a:xfrm>
              <a:off x="5153232" y="3612301"/>
              <a:ext cx="614136" cy="574058"/>
            </a:xfrm>
            <a:prstGeom prst="downArrow">
              <a:avLst/>
            </a:prstGeom>
            <a:solidFill>
              <a:srgbClr val="FFFF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05528" y="4288500"/>
              <a:ext cx="926216" cy="754308"/>
            </a:xfrm>
            <a:prstGeom prst="rect">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22" name="Down Arrow 21"/>
            <p:cNvSpPr/>
            <p:nvPr/>
          </p:nvSpPr>
          <p:spPr>
            <a:xfrm>
              <a:off x="7434975" y="3611929"/>
              <a:ext cx="614136" cy="574058"/>
            </a:xfrm>
            <a:prstGeom prst="downArrow">
              <a:avLst/>
            </a:prstGeom>
            <a:solidFill>
              <a:srgbClr val="008000"/>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296819" y="4288128"/>
              <a:ext cx="926216" cy="754308"/>
            </a:xfrm>
            <a:prstGeom prst="rect">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grpSp>
      <p:grpSp>
        <p:nvGrpSpPr>
          <p:cNvPr id="28" name="Group 27"/>
          <p:cNvGrpSpPr/>
          <p:nvPr/>
        </p:nvGrpSpPr>
        <p:grpSpPr>
          <a:xfrm>
            <a:off x="6217447" y="5206109"/>
            <a:ext cx="926216" cy="1401862"/>
            <a:chOff x="6217447" y="5206109"/>
            <a:chExt cx="926216" cy="1401862"/>
          </a:xfrm>
        </p:grpSpPr>
        <p:sp>
          <p:nvSpPr>
            <p:cNvPr id="24" name="Rectangle 23"/>
            <p:cNvSpPr/>
            <p:nvPr/>
          </p:nvSpPr>
          <p:spPr>
            <a:xfrm>
              <a:off x="6217447" y="5853663"/>
              <a:ext cx="926216" cy="754308"/>
            </a:xfrm>
            <a:prstGeom prst="rect">
              <a:avLst/>
            </a:prstGeom>
            <a:solidFill>
              <a:schemeClr val="bg1"/>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30</a:t>
              </a:r>
              <a:endParaRPr lang="en-US" dirty="0">
                <a:solidFill>
                  <a:schemeClr val="tx1"/>
                </a:solidFill>
              </a:endParaRPr>
            </a:p>
          </p:txBody>
        </p:sp>
        <p:sp>
          <p:nvSpPr>
            <p:cNvPr id="25" name="Down Arrow 24"/>
            <p:cNvSpPr/>
            <p:nvPr/>
          </p:nvSpPr>
          <p:spPr>
            <a:xfrm>
              <a:off x="6365152" y="5206109"/>
              <a:ext cx="614136" cy="574058"/>
            </a:xfrm>
            <a:prstGeom prst="downArrow">
              <a:avLst/>
            </a:prstGeom>
            <a:solidFill>
              <a:schemeClr val="accent4">
                <a:lumMod val="20000"/>
                <a:lumOff val="8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841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0289" y="1403868"/>
            <a:ext cx="8824061" cy="4902200"/>
          </a:xfrm>
        </p:spPr>
        <p:txBody>
          <a:bodyPr>
            <a:noAutofit/>
          </a:bodyPr>
          <a:lstStyle/>
          <a:p>
            <a:pPr>
              <a:spcBef>
                <a:spcPts val="0"/>
              </a:spcBef>
            </a:pPr>
            <a:r>
              <a:rPr lang="en-US" sz="2600" b="1" i="1" dirty="0" smtClean="0">
                <a:sym typeface="Wingdings"/>
              </a:rPr>
              <a:t>Map</a:t>
            </a:r>
            <a:r>
              <a:rPr lang="en-US" sz="2600" dirty="0" smtClean="0">
                <a:sym typeface="Wingdings"/>
              </a:rPr>
              <a:t>: </a:t>
            </a:r>
            <a:r>
              <a:rPr lang="en-US" sz="2000" dirty="0" smtClean="0">
                <a:latin typeface="Consolas"/>
                <a:cs typeface="Consolas"/>
                <a:sym typeface="Wingdings"/>
              </a:rPr>
              <a:t>(</a:t>
            </a:r>
            <a:r>
              <a:rPr lang="en-US" sz="2000" dirty="0" err="1" smtClean="0">
                <a:latin typeface="Consolas"/>
                <a:cs typeface="Consolas"/>
                <a:sym typeface="Wingdings"/>
              </a:rPr>
              <a:t>in_key</a:t>
            </a:r>
            <a:r>
              <a:rPr lang="en-US" sz="2000" dirty="0" smtClean="0">
                <a:latin typeface="Consolas"/>
                <a:cs typeface="Consolas"/>
                <a:sym typeface="Wingdings"/>
              </a:rPr>
              <a:t>, </a:t>
            </a:r>
            <a:r>
              <a:rPr lang="en-US" sz="2000" dirty="0" err="1" smtClean="0">
                <a:latin typeface="Consolas"/>
                <a:cs typeface="Consolas"/>
                <a:sym typeface="Wingdings"/>
              </a:rPr>
              <a:t>in_value</a:t>
            </a:r>
            <a:r>
              <a:rPr lang="en-US" sz="2000" dirty="0" smtClean="0">
                <a:latin typeface="Consolas"/>
                <a:cs typeface="Consolas"/>
                <a:sym typeface="Wingdings"/>
              </a:rPr>
              <a:t>)  list(</a:t>
            </a:r>
            <a:r>
              <a:rPr lang="en-US" sz="2000" dirty="0" err="1" smtClean="0">
                <a:latin typeface="Consolas"/>
                <a:cs typeface="Consolas"/>
                <a:sym typeface="Wingdings"/>
              </a:rPr>
              <a:t>interm_key</a:t>
            </a:r>
            <a:r>
              <a:rPr lang="en-US" sz="2000" dirty="0" smtClean="0">
                <a:latin typeface="Consolas"/>
                <a:cs typeface="Consolas"/>
                <a:sym typeface="Wingdings"/>
              </a:rPr>
              <a:t>, </a:t>
            </a:r>
            <a:r>
              <a:rPr lang="en-US" sz="2000" dirty="0" err="1" smtClean="0">
                <a:latin typeface="Consolas"/>
                <a:cs typeface="Consolas"/>
                <a:sym typeface="Wingdings"/>
              </a:rPr>
              <a:t>interm_val</a:t>
            </a:r>
            <a:r>
              <a:rPr lang="en-US" sz="2000" dirty="0" smtClean="0">
                <a:latin typeface="Consolas"/>
                <a:cs typeface="Consolas"/>
                <a:sym typeface="Wingdings"/>
              </a:rPr>
              <a:t>)</a:t>
            </a:r>
            <a:endParaRPr lang="en-US" sz="2600" dirty="0" smtClean="0">
              <a:latin typeface="Consolas"/>
              <a:cs typeface="Consolas"/>
              <a:sym typeface="Wingdings"/>
            </a:endParaRPr>
          </a:p>
          <a:p>
            <a:pPr marL="457200" lvl="1" indent="0">
              <a:buNone/>
            </a:pPr>
            <a:r>
              <a:rPr lang="en-US" sz="2000" dirty="0">
                <a:latin typeface="Consolas"/>
                <a:cs typeface="Consolas"/>
              </a:rPr>
              <a:t>map(</a:t>
            </a:r>
            <a:r>
              <a:rPr lang="en-US" sz="2000" dirty="0" err="1">
                <a:latin typeface="Consolas"/>
                <a:cs typeface="Consolas"/>
              </a:rPr>
              <a:t>in_key</a:t>
            </a:r>
            <a:r>
              <a:rPr lang="en-US" sz="2000" dirty="0" smtClean="0">
                <a:latin typeface="Consolas"/>
                <a:cs typeface="Consolas"/>
              </a:rPr>
              <a:t>, </a:t>
            </a:r>
            <a:r>
              <a:rPr lang="en-US" sz="2000" dirty="0" err="1" smtClean="0">
                <a:latin typeface="Consolas"/>
                <a:cs typeface="Consolas"/>
              </a:rPr>
              <a:t>in_val</a:t>
            </a:r>
            <a:r>
              <a:rPr lang="en-US" sz="2000" dirty="0">
                <a:latin typeface="Consolas"/>
                <a:cs typeface="Consolas"/>
              </a:rPr>
              <a:t>):</a:t>
            </a:r>
          </a:p>
          <a:p>
            <a:pPr marL="457200" lvl="1" indent="0">
              <a:buNone/>
            </a:pPr>
            <a:r>
              <a:rPr lang="en-US" sz="2000" dirty="0">
                <a:latin typeface="Consolas"/>
                <a:cs typeface="Consolas"/>
              </a:rPr>
              <a:t>  </a:t>
            </a:r>
            <a:r>
              <a:rPr lang="en-US" sz="2000" dirty="0">
                <a:solidFill>
                  <a:srgbClr val="008000"/>
                </a:solidFill>
                <a:latin typeface="Consolas"/>
                <a:cs typeface="Consolas"/>
              </a:rPr>
              <a:t>// DO WORK HERE</a:t>
            </a:r>
            <a:r>
              <a:rPr lang="en-US" sz="2000" dirty="0">
                <a:latin typeface="Consolas"/>
                <a:cs typeface="Consolas"/>
              </a:rPr>
              <a:t> </a:t>
            </a:r>
            <a:br>
              <a:rPr lang="en-US" sz="2000" dirty="0">
                <a:latin typeface="Consolas"/>
                <a:cs typeface="Consolas"/>
              </a:rPr>
            </a:br>
            <a:r>
              <a:rPr lang="en-US" sz="2000" dirty="0">
                <a:latin typeface="Consolas"/>
                <a:cs typeface="Consolas"/>
              </a:rPr>
              <a:t>  emit(</a:t>
            </a:r>
            <a:r>
              <a:rPr lang="en-US" sz="2000" dirty="0" err="1">
                <a:latin typeface="Consolas"/>
                <a:cs typeface="Consolas"/>
              </a:rPr>
              <a:t>interm_key,interm_val</a:t>
            </a:r>
            <a:r>
              <a:rPr lang="en-US" sz="2000" dirty="0">
                <a:latin typeface="Consolas"/>
                <a:cs typeface="Consolas"/>
              </a:rPr>
              <a:t>)</a:t>
            </a:r>
          </a:p>
          <a:p>
            <a:pPr lvl="1">
              <a:spcBef>
                <a:spcPts val="1000"/>
              </a:spcBef>
            </a:pPr>
            <a:r>
              <a:rPr lang="en-US" sz="2200" dirty="0">
                <a:latin typeface="+mj-lt"/>
                <a:cs typeface="Courier New"/>
                <a:sym typeface="Wingdings"/>
              </a:rPr>
              <a:t>Slice data into “shards” or “splits” and distribute to </a:t>
            </a:r>
            <a:r>
              <a:rPr lang="en-US" sz="2200" dirty="0" smtClean="0">
                <a:latin typeface="+mj-lt"/>
                <a:cs typeface="Courier New"/>
                <a:sym typeface="Wingdings"/>
              </a:rPr>
              <a:t>workers</a:t>
            </a:r>
          </a:p>
          <a:p>
            <a:pPr lvl="1">
              <a:spcBef>
                <a:spcPts val="0"/>
              </a:spcBef>
            </a:pPr>
            <a:r>
              <a:rPr lang="en-US" sz="2200" dirty="0">
                <a:latin typeface="+mj-lt"/>
                <a:cs typeface="Courier New"/>
                <a:sym typeface="Wingdings"/>
              </a:rPr>
              <a:t>Compute set of intermediate key/value </a:t>
            </a:r>
            <a:r>
              <a:rPr lang="en-US" sz="2200" dirty="0" smtClean="0">
                <a:latin typeface="+mj-lt"/>
                <a:cs typeface="Courier New"/>
                <a:sym typeface="Wingdings"/>
              </a:rPr>
              <a:t>pairs</a:t>
            </a:r>
            <a:endParaRPr lang="en-US" sz="2200" dirty="0">
              <a:latin typeface="+mj-lt"/>
              <a:cs typeface="Courier New"/>
              <a:sym typeface="Wingdings"/>
            </a:endParaRPr>
          </a:p>
          <a:p>
            <a:pPr>
              <a:spcBef>
                <a:spcPts val="1500"/>
              </a:spcBef>
            </a:pPr>
            <a:r>
              <a:rPr lang="en-US" sz="2600" b="1" i="1" dirty="0" smtClean="0">
                <a:solidFill>
                  <a:srgbClr val="000000"/>
                </a:solidFill>
                <a:sym typeface="Wingdings"/>
              </a:rPr>
              <a:t>Reduce</a:t>
            </a:r>
            <a:r>
              <a:rPr lang="en-US" sz="2600" dirty="0" smtClean="0">
                <a:sym typeface="Wingdings"/>
              </a:rPr>
              <a:t>: </a:t>
            </a:r>
            <a:r>
              <a:rPr lang="en-US" sz="2000" dirty="0" smtClean="0">
                <a:latin typeface="Consolas"/>
                <a:cs typeface="Consolas"/>
                <a:sym typeface="Wingdings"/>
              </a:rPr>
              <a:t>(</a:t>
            </a:r>
            <a:r>
              <a:rPr lang="en-US" sz="2000" dirty="0" err="1" smtClean="0">
                <a:latin typeface="Consolas"/>
                <a:cs typeface="Consolas"/>
                <a:sym typeface="Wingdings"/>
              </a:rPr>
              <a:t>interm_key</a:t>
            </a:r>
            <a:r>
              <a:rPr lang="en-US" sz="2000" dirty="0" smtClean="0">
                <a:latin typeface="Consolas"/>
                <a:cs typeface="Consolas"/>
                <a:sym typeface="Wingdings"/>
              </a:rPr>
              <a:t>, list(</a:t>
            </a:r>
            <a:r>
              <a:rPr lang="en-US" sz="2000" dirty="0" err="1" smtClean="0">
                <a:latin typeface="Consolas"/>
                <a:cs typeface="Consolas"/>
                <a:sym typeface="Wingdings"/>
              </a:rPr>
              <a:t>interm_value</a:t>
            </a:r>
            <a:r>
              <a:rPr lang="en-US" sz="2000" dirty="0" smtClean="0">
                <a:latin typeface="Consolas"/>
                <a:cs typeface="Consolas"/>
                <a:sym typeface="Wingdings"/>
              </a:rPr>
              <a:t>))  list(</a:t>
            </a:r>
            <a:r>
              <a:rPr lang="en-US" sz="2000" dirty="0" err="1" smtClean="0">
                <a:latin typeface="Consolas"/>
                <a:cs typeface="Consolas"/>
                <a:sym typeface="Wingdings"/>
              </a:rPr>
              <a:t>out_value</a:t>
            </a:r>
            <a:r>
              <a:rPr lang="en-US" sz="2000" dirty="0" smtClean="0">
                <a:latin typeface="Consolas"/>
                <a:cs typeface="Consolas"/>
                <a:sym typeface="Wingdings"/>
              </a:rPr>
              <a:t>)</a:t>
            </a:r>
          </a:p>
          <a:p>
            <a:pPr marL="457200" lvl="1" indent="0">
              <a:buNone/>
            </a:pPr>
            <a:r>
              <a:rPr lang="en-US" sz="2000" dirty="0">
                <a:latin typeface="Consolas"/>
                <a:cs typeface="Consolas"/>
              </a:rPr>
              <a:t>reduce(</a:t>
            </a:r>
            <a:r>
              <a:rPr lang="en-US" sz="2000" dirty="0" err="1">
                <a:latin typeface="Consolas"/>
                <a:cs typeface="Consolas"/>
              </a:rPr>
              <a:t>interm_key</a:t>
            </a:r>
            <a:r>
              <a:rPr lang="en-US" sz="2000" dirty="0" smtClean="0">
                <a:latin typeface="Consolas"/>
                <a:cs typeface="Consolas"/>
              </a:rPr>
              <a:t>, list</a:t>
            </a:r>
            <a:r>
              <a:rPr lang="en-US" sz="2000" dirty="0">
                <a:latin typeface="Consolas"/>
                <a:cs typeface="Consolas"/>
              </a:rPr>
              <a:t>(</a:t>
            </a:r>
            <a:r>
              <a:rPr lang="en-US" sz="2000" dirty="0" err="1">
                <a:latin typeface="Consolas"/>
                <a:cs typeface="Consolas"/>
              </a:rPr>
              <a:t>interm_val</a:t>
            </a:r>
            <a:r>
              <a:rPr lang="en-US" sz="2000" dirty="0">
                <a:latin typeface="Consolas"/>
                <a:cs typeface="Consolas"/>
              </a:rPr>
              <a:t>)): </a:t>
            </a:r>
          </a:p>
          <a:p>
            <a:pPr marL="457200" lvl="1" indent="0">
              <a:buNone/>
            </a:pPr>
            <a:r>
              <a:rPr lang="en-US" sz="2000" dirty="0">
                <a:latin typeface="Consolas"/>
                <a:cs typeface="Consolas"/>
              </a:rPr>
              <a:t>  </a:t>
            </a:r>
            <a:r>
              <a:rPr lang="en-US" sz="2000" dirty="0">
                <a:solidFill>
                  <a:srgbClr val="008000"/>
                </a:solidFill>
                <a:latin typeface="Consolas"/>
                <a:cs typeface="Consolas"/>
              </a:rPr>
              <a:t>// DO WORK HERE</a:t>
            </a:r>
          </a:p>
          <a:p>
            <a:pPr marL="457200" lvl="1" indent="0">
              <a:buNone/>
            </a:pPr>
            <a:r>
              <a:rPr lang="en-US" sz="2000" dirty="0">
                <a:latin typeface="Consolas"/>
                <a:cs typeface="Consolas"/>
              </a:rPr>
              <a:t>  emit(</a:t>
            </a:r>
            <a:r>
              <a:rPr lang="en-US" sz="2000" dirty="0" err="1">
                <a:latin typeface="Consolas"/>
                <a:cs typeface="Consolas"/>
              </a:rPr>
              <a:t>out_key</a:t>
            </a:r>
            <a:r>
              <a:rPr lang="en-US" sz="2000" dirty="0">
                <a:latin typeface="Consolas"/>
                <a:cs typeface="Consolas"/>
              </a:rPr>
              <a:t>, </a:t>
            </a:r>
            <a:r>
              <a:rPr lang="en-US" sz="2000" dirty="0" err="1">
                <a:latin typeface="Consolas"/>
                <a:cs typeface="Consolas"/>
              </a:rPr>
              <a:t>out_val</a:t>
            </a:r>
            <a:r>
              <a:rPr lang="en-US" sz="2000" dirty="0">
                <a:latin typeface="Consolas"/>
                <a:cs typeface="Consolas"/>
              </a:rPr>
              <a:t>)</a:t>
            </a:r>
          </a:p>
          <a:p>
            <a:pPr lvl="1">
              <a:spcBef>
                <a:spcPts val="1500"/>
              </a:spcBef>
            </a:pPr>
            <a:r>
              <a:rPr lang="en-US" sz="2200" dirty="0">
                <a:latin typeface="+mj-lt"/>
                <a:cs typeface="Consolas"/>
                <a:sym typeface="Wingdings"/>
              </a:rPr>
              <a:t>Combines all intermediate values for a particular </a:t>
            </a:r>
            <a:r>
              <a:rPr lang="en-US" sz="2200" dirty="0" smtClean="0">
                <a:latin typeface="+mj-lt"/>
                <a:cs typeface="Consolas"/>
                <a:sym typeface="Wingdings"/>
              </a:rPr>
              <a:t>key</a:t>
            </a:r>
          </a:p>
          <a:p>
            <a:pPr lvl="1"/>
            <a:r>
              <a:rPr lang="en-US" sz="2200" dirty="0"/>
              <a:t>Produces a set of merged output values (</a:t>
            </a:r>
            <a:r>
              <a:rPr lang="en-US" sz="2200" dirty="0" smtClean="0"/>
              <a:t>usually </a:t>
            </a:r>
            <a:r>
              <a:rPr lang="en-US" sz="2200" dirty="0"/>
              <a:t>just one</a:t>
            </a:r>
            <a:r>
              <a:rPr lang="en-US" sz="2200" dirty="0" smtClean="0"/>
              <a:t>)</a:t>
            </a:r>
            <a:endParaRPr lang="en-US" sz="2200" dirty="0" smtClean="0">
              <a:sym typeface="Wingdings"/>
            </a:endParaRPr>
          </a:p>
          <a:p>
            <a:pPr>
              <a:spcBef>
                <a:spcPts val="0"/>
              </a:spcBef>
            </a:pPr>
            <a:endParaRPr lang="en-US" sz="2600" dirty="0" smtClean="0">
              <a:sym typeface="Wingdings"/>
            </a:endParaRPr>
          </a:p>
        </p:txBody>
      </p:sp>
      <p:sp>
        <p:nvSpPr>
          <p:cNvPr id="2" name="Rectangle 1"/>
          <p:cNvSpPr/>
          <p:nvPr/>
        </p:nvSpPr>
        <p:spPr>
          <a:xfrm>
            <a:off x="553820" y="1938286"/>
            <a:ext cx="4335075" cy="1002562"/>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1975" y="122238"/>
            <a:ext cx="8540050" cy="1143000"/>
          </a:xfrm>
        </p:spPr>
        <p:txBody>
          <a:bodyPr>
            <a:normAutofit/>
          </a:bodyPr>
          <a:lstStyle/>
          <a:p>
            <a:r>
              <a:rPr lang="en-US" dirty="0" err="1" smtClean="0"/>
              <a:t>MapReduce</a:t>
            </a:r>
            <a:r>
              <a:rPr lang="en-US" dirty="0"/>
              <a:t> </a:t>
            </a:r>
            <a:r>
              <a:rPr lang="en-US" dirty="0" smtClean="0"/>
              <a:t>Programming Model</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36</a:t>
            </a:fld>
            <a:endParaRPr lang="en-US"/>
          </a:p>
        </p:txBody>
      </p:sp>
      <p:sp>
        <p:nvSpPr>
          <p:cNvPr id="8" name="Rectangle 7"/>
          <p:cNvSpPr/>
          <p:nvPr/>
        </p:nvSpPr>
        <p:spPr>
          <a:xfrm>
            <a:off x="553441" y="4363159"/>
            <a:ext cx="5443093" cy="1041126"/>
          </a:xfrm>
          <a:prstGeom prst="rect">
            <a:avLst/>
          </a:prstGeom>
          <a:no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679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0289" y="1784868"/>
            <a:ext cx="9053229" cy="4902200"/>
          </a:xfrm>
        </p:spPr>
        <p:txBody>
          <a:bodyPr>
            <a:noAutofit/>
          </a:bodyPr>
          <a:lstStyle/>
          <a:p>
            <a:pPr marL="0" indent="0">
              <a:spcBef>
                <a:spcPts val="0"/>
              </a:spcBef>
              <a:buNone/>
            </a:pPr>
            <a:r>
              <a:rPr lang="en-US" sz="2600" dirty="0" smtClean="0">
                <a:sym typeface="Wingdings"/>
              </a:rPr>
              <a:t>User</a:t>
            </a:r>
            <a:r>
              <a:rPr lang="en-US" sz="2600" dirty="0">
                <a:sym typeface="Wingdings"/>
              </a:rPr>
              <a:t>-written Map function reads the document data and</a:t>
            </a:r>
          </a:p>
          <a:p>
            <a:pPr marL="0" indent="0">
              <a:spcBef>
                <a:spcPts val="0"/>
              </a:spcBef>
              <a:buNone/>
            </a:pPr>
            <a:r>
              <a:rPr lang="en-US" sz="2600" dirty="0" smtClean="0">
                <a:sym typeface="Wingdings"/>
              </a:rPr>
              <a:t> parses </a:t>
            </a:r>
            <a:r>
              <a:rPr lang="en-US" sz="2600" dirty="0">
                <a:sym typeface="Wingdings"/>
              </a:rPr>
              <a:t>out the words. For each word, it writes the (key, value) </a:t>
            </a:r>
            <a:r>
              <a:rPr lang="en-US" sz="2600" dirty="0" smtClean="0">
                <a:sym typeface="Wingdings"/>
              </a:rPr>
              <a:t>pair of </a:t>
            </a:r>
            <a:r>
              <a:rPr lang="en-US" sz="2600" dirty="0">
                <a:sym typeface="Wingdings"/>
              </a:rPr>
              <a:t>(word, 1). That is, the word is treated as the </a:t>
            </a:r>
            <a:r>
              <a:rPr lang="en-US" sz="2600" dirty="0" smtClean="0">
                <a:sym typeface="Wingdings"/>
              </a:rPr>
              <a:t>intermediate key </a:t>
            </a:r>
            <a:r>
              <a:rPr lang="en-US" sz="2600" dirty="0">
                <a:sym typeface="Wingdings"/>
              </a:rPr>
              <a:t>and </a:t>
            </a:r>
            <a:r>
              <a:rPr lang="en-US" sz="2600" dirty="0" smtClean="0">
                <a:sym typeface="Wingdings"/>
              </a:rPr>
              <a:t>the associated </a:t>
            </a:r>
            <a:r>
              <a:rPr lang="en-US" sz="2600" dirty="0">
                <a:sym typeface="Wingdings"/>
              </a:rPr>
              <a:t>value of 1 means that we saw the word once</a:t>
            </a:r>
            <a:r>
              <a:rPr lang="en-US" sz="2600" dirty="0" smtClean="0">
                <a:sym typeface="Wingdings"/>
              </a:rPr>
              <a:t>.</a:t>
            </a:r>
          </a:p>
          <a:p>
            <a:pPr marL="0" indent="0">
              <a:spcBef>
                <a:spcPts val="0"/>
              </a:spcBef>
              <a:buNone/>
            </a:pPr>
            <a:endParaRPr lang="en-US" sz="2600" b="1" i="1" dirty="0">
              <a:sym typeface="Wingdings"/>
            </a:endParaRPr>
          </a:p>
          <a:p>
            <a:pPr marL="0" indent="0">
              <a:spcBef>
                <a:spcPts val="0"/>
              </a:spcBef>
              <a:buNone/>
            </a:pPr>
            <a:r>
              <a:rPr lang="en-US" sz="2600" b="1" i="1" dirty="0" smtClean="0">
                <a:sym typeface="Wingdings"/>
              </a:rPr>
              <a:t>Map</a:t>
            </a:r>
            <a:r>
              <a:rPr lang="en-US" sz="2600" dirty="0" smtClean="0">
                <a:sym typeface="Wingdings"/>
              </a:rPr>
              <a:t> </a:t>
            </a:r>
            <a:r>
              <a:rPr lang="en-US" sz="2600" dirty="0" smtClean="0">
                <a:sym typeface="Wingdings"/>
              </a:rPr>
              <a:t>phase: (doc name, doc contents)  list(word, count)</a:t>
            </a:r>
            <a:endParaRPr lang="en-US" sz="2600" dirty="0" smtClean="0">
              <a:latin typeface="Consolas"/>
              <a:cs typeface="Consolas"/>
              <a:sym typeface="Wingdings"/>
            </a:endParaRPr>
          </a:p>
          <a:p>
            <a:pPr marL="457200" lvl="1" indent="0">
              <a:buNone/>
            </a:pPr>
            <a:r>
              <a:rPr lang="en-US" sz="2000" dirty="0" smtClean="0">
                <a:solidFill>
                  <a:srgbClr val="008000"/>
                </a:solidFill>
                <a:latin typeface="Consolas"/>
                <a:cs typeface="Consolas"/>
              </a:rPr>
              <a:t>// “I do I </a:t>
            </a:r>
            <a:r>
              <a:rPr lang="en-US" sz="2000" dirty="0" smtClean="0">
                <a:solidFill>
                  <a:srgbClr val="008000"/>
                </a:solidFill>
                <a:latin typeface="Consolas"/>
                <a:cs typeface="Consolas"/>
              </a:rPr>
              <a:t>learn” </a:t>
            </a:r>
            <a:r>
              <a:rPr lang="en-US" sz="2000" dirty="0" smtClean="0">
                <a:solidFill>
                  <a:srgbClr val="008000"/>
                </a:solidFill>
                <a:latin typeface="Consolas"/>
                <a:cs typeface="Consolas"/>
                <a:sym typeface="Wingdings"/>
              </a:rPr>
              <a:t> [(“I”,1),(“do”,1),(“I”,1),(“learn”,1)]</a:t>
            </a:r>
            <a:endParaRPr lang="en-US" sz="2000" dirty="0" smtClean="0">
              <a:solidFill>
                <a:srgbClr val="008000"/>
              </a:solidFill>
              <a:latin typeface="Consolas"/>
              <a:cs typeface="Consolas"/>
            </a:endParaRPr>
          </a:p>
          <a:p>
            <a:pPr marL="457200" lvl="1" indent="0">
              <a:buNone/>
            </a:pPr>
            <a:r>
              <a:rPr lang="en-US" sz="2000" dirty="0" smtClean="0">
                <a:latin typeface="Consolas"/>
                <a:cs typeface="Consolas"/>
              </a:rPr>
              <a:t>map(key, value)</a:t>
            </a:r>
            <a:r>
              <a:rPr lang="en-US" sz="2000" dirty="0">
                <a:latin typeface="Consolas"/>
                <a:cs typeface="Consolas"/>
              </a:rPr>
              <a:t>:</a:t>
            </a:r>
          </a:p>
          <a:p>
            <a:pPr marL="457200" lvl="1" indent="0">
              <a:buNone/>
            </a:pPr>
            <a:r>
              <a:rPr lang="en-US" sz="2000" dirty="0">
                <a:latin typeface="Consolas"/>
                <a:cs typeface="Consolas"/>
              </a:rPr>
              <a:t>  </a:t>
            </a:r>
            <a:r>
              <a:rPr lang="en-US" sz="2000" dirty="0" smtClean="0">
                <a:latin typeface="Consolas"/>
                <a:cs typeface="Consolas"/>
              </a:rPr>
              <a:t>for each word w in value:</a:t>
            </a:r>
          </a:p>
          <a:p>
            <a:pPr marL="457200" lvl="1" indent="0">
              <a:buNone/>
            </a:pPr>
            <a:r>
              <a:rPr lang="en-US" sz="2000" dirty="0">
                <a:latin typeface="Consolas"/>
                <a:cs typeface="Consolas"/>
              </a:rPr>
              <a:t> </a:t>
            </a:r>
            <a:r>
              <a:rPr lang="en-US" sz="2000" dirty="0" smtClean="0">
                <a:latin typeface="Consolas"/>
                <a:cs typeface="Consolas"/>
              </a:rPr>
              <a:t>   emit(w, 1)</a:t>
            </a:r>
          </a:p>
          <a:p>
            <a:pPr>
              <a:spcBef>
                <a:spcPts val="0"/>
              </a:spcBef>
            </a:pPr>
            <a:endParaRPr lang="en-US" sz="2600" dirty="0" smtClean="0">
              <a:sym typeface="Wingdings"/>
            </a:endParaRPr>
          </a:p>
        </p:txBody>
      </p:sp>
      <p:sp>
        <p:nvSpPr>
          <p:cNvPr id="2" name="Rectangle 1"/>
          <p:cNvSpPr/>
          <p:nvPr/>
        </p:nvSpPr>
        <p:spPr>
          <a:xfrm>
            <a:off x="604620" y="4991100"/>
            <a:ext cx="4475380" cy="114390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1975" y="20638"/>
            <a:ext cx="8540050" cy="792162"/>
          </a:xfrm>
        </p:spPr>
        <p:txBody>
          <a:bodyPr>
            <a:normAutofit/>
          </a:bodyPr>
          <a:lstStyle/>
          <a:p>
            <a:r>
              <a:rPr lang="en-US" dirty="0" err="1" smtClean="0"/>
              <a:t>MapReduce</a:t>
            </a:r>
            <a:r>
              <a:rPr lang="en-US" dirty="0"/>
              <a:t> </a:t>
            </a:r>
            <a:r>
              <a:rPr lang="en-US" dirty="0" smtClean="0"/>
              <a:t>Word Count Example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a:p>
        </p:txBody>
      </p:sp>
      <p:sp>
        <p:nvSpPr>
          <p:cNvPr id="4" name="TextBox 3"/>
          <p:cNvSpPr txBox="1"/>
          <p:nvPr/>
        </p:nvSpPr>
        <p:spPr>
          <a:xfrm>
            <a:off x="939800" y="876300"/>
            <a:ext cx="6934200" cy="830997"/>
          </a:xfrm>
          <a:prstGeom prst="rect">
            <a:avLst/>
          </a:prstGeom>
          <a:noFill/>
        </p:spPr>
        <p:txBody>
          <a:bodyPr wrap="square" rtlCol="0">
            <a:spAutoFit/>
          </a:bodyPr>
          <a:lstStyle/>
          <a:p>
            <a:pPr algn="ctr"/>
            <a:r>
              <a:rPr lang="en-US" sz="2400" b="1" i="1" dirty="0" smtClean="0"/>
              <a:t>Task of counting the number of occurrences of each word in a large collection of documents. </a:t>
            </a:r>
            <a:endParaRPr lang="en-US" sz="2400" b="1" i="1" dirty="0"/>
          </a:p>
        </p:txBody>
      </p:sp>
    </p:spTree>
    <p:extLst>
      <p:ext uri="{BB962C8B-B14F-4D97-AF65-F5344CB8AC3E}">
        <p14:creationId xmlns:p14="http://schemas.microsoft.com/office/powerpoint/2010/main" val="6956507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0289" y="1746768"/>
            <a:ext cx="9053229" cy="4984232"/>
          </a:xfrm>
        </p:spPr>
        <p:txBody>
          <a:bodyPr>
            <a:noAutofit/>
          </a:bodyPr>
          <a:lstStyle/>
          <a:p>
            <a:pPr marL="0" indent="0">
              <a:spcBef>
                <a:spcPts val="1500"/>
              </a:spcBef>
              <a:buNone/>
            </a:pPr>
            <a:r>
              <a:rPr lang="en-US" sz="2600" dirty="0" smtClean="0">
                <a:solidFill>
                  <a:srgbClr val="000000"/>
                </a:solidFill>
                <a:sym typeface="Wingdings"/>
              </a:rPr>
              <a:t>The intermediate </a:t>
            </a:r>
            <a:r>
              <a:rPr lang="en-US" sz="2600" dirty="0">
                <a:solidFill>
                  <a:srgbClr val="000000"/>
                </a:solidFill>
                <a:sym typeface="Wingdings"/>
              </a:rPr>
              <a:t>data is then sorted by </a:t>
            </a:r>
            <a:r>
              <a:rPr lang="en-US" sz="2600" dirty="0" err="1">
                <a:solidFill>
                  <a:srgbClr val="000000"/>
                </a:solidFill>
                <a:sym typeface="Wingdings"/>
              </a:rPr>
              <a:t>MapReduce</a:t>
            </a:r>
            <a:r>
              <a:rPr lang="en-US" sz="2600" dirty="0">
                <a:solidFill>
                  <a:srgbClr val="000000"/>
                </a:solidFill>
                <a:sym typeface="Wingdings"/>
              </a:rPr>
              <a:t> by keys and the </a:t>
            </a:r>
            <a:r>
              <a:rPr lang="en-US" sz="2600" dirty="0" smtClean="0">
                <a:solidFill>
                  <a:srgbClr val="000000"/>
                </a:solidFill>
                <a:sym typeface="Wingdings"/>
              </a:rPr>
              <a:t>user’s Reduce </a:t>
            </a:r>
            <a:r>
              <a:rPr lang="en-US" sz="2600" dirty="0">
                <a:solidFill>
                  <a:srgbClr val="000000"/>
                </a:solidFill>
                <a:sym typeface="Wingdings"/>
              </a:rPr>
              <a:t>function is called for each unique key. </a:t>
            </a:r>
            <a:r>
              <a:rPr lang="en-US" sz="2600" dirty="0" smtClean="0">
                <a:solidFill>
                  <a:srgbClr val="000000"/>
                </a:solidFill>
                <a:sym typeface="Wingdings"/>
              </a:rPr>
              <a:t>In this case, </a:t>
            </a:r>
            <a:r>
              <a:rPr lang="en-US" sz="2600" dirty="0">
                <a:solidFill>
                  <a:srgbClr val="000000"/>
                </a:solidFill>
                <a:sym typeface="Wingdings"/>
              </a:rPr>
              <a:t>Reduce is called with a list of a "1" for </a:t>
            </a:r>
            <a:r>
              <a:rPr lang="en-US" sz="2600" dirty="0" smtClean="0">
                <a:solidFill>
                  <a:srgbClr val="000000"/>
                </a:solidFill>
                <a:sym typeface="Wingdings"/>
              </a:rPr>
              <a:t>each occurrence </a:t>
            </a:r>
            <a:r>
              <a:rPr lang="en-US" sz="2600" dirty="0">
                <a:solidFill>
                  <a:srgbClr val="000000"/>
                </a:solidFill>
                <a:sym typeface="Wingdings"/>
              </a:rPr>
              <a:t>of the word that was parsed from the document. The </a:t>
            </a:r>
            <a:r>
              <a:rPr lang="en-US" sz="2600" dirty="0" smtClean="0">
                <a:solidFill>
                  <a:srgbClr val="000000"/>
                </a:solidFill>
                <a:sym typeface="Wingdings"/>
              </a:rPr>
              <a:t>function adds </a:t>
            </a:r>
            <a:r>
              <a:rPr lang="en-US" sz="2600" dirty="0">
                <a:solidFill>
                  <a:srgbClr val="000000"/>
                </a:solidFill>
                <a:sym typeface="Wingdings"/>
              </a:rPr>
              <a:t>them up to generate a total word count for </a:t>
            </a:r>
            <a:r>
              <a:rPr lang="en-US" sz="2600" dirty="0" smtClean="0">
                <a:solidFill>
                  <a:srgbClr val="000000"/>
                </a:solidFill>
                <a:sym typeface="Wingdings"/>
              </a:rPr>
              <a:t>that word</a:t>
            </a:r>
            <a:r>
              <a:rPr lang="en-US" sz="2600" dirty="0">
                <a:solidFill>
                  <a:srgbClr val="000000"/>
                </a:solidFill>
                <a:sym typeface="Wingdings"/>
              </a:rPr>
              <a:t>.</a:t>
            </a:r>
            <a:endParaRPr lang="en-US" sz="2600" dirty="0" smtClean="0">
              <a:solidFill>
                <a:srgbClr val="000000"/>
              </a:solidFill>
              <a:sym typeface="Wingdings"/>
            </a:endParaRPr>
          </a:p>
          <a:p>
            <a:pPr marL="0" indent="0">
              <a:spcBef>
                <a:spcPts val="1500"/>
              </a:spcBef>
              <a:buNone/>
            </a:pPr>
            <a:r>
              <a:rPr lang="en-US" sz="2600" b="1" i="1" dirty="0" smtClean="0">
                <a:solidFill>
                  <a:srgbClr val="000000"/>
                </a:solidFill>
                <a:sym typeface="Wingdings"/>
              </a:rPr>
              <a:t>Reduce </a:t>
            </a:r>
            <a:r>
              <a:rPr lang="en-US" sz="2600" dirty="0" smtClean="0">
                <a:solidFill>
                  <a:srgbClr val="000000"/>
                </a:solidFill>
                <a:sym typeface="Wingdings"/>
              </a:rPr>
              <a:t>phase</a:t>
            </a:r>
            <a:r>
              <a:rPr lang="en-US" sz="2600" dirty="0" smtClean="0">
                <a:sym typeface="Wingdings"/>
              </a:rPr>
              <a:t>: (word, list(</a:t>
            </a:r>
            <a:r>
              <a:rPr lang="en-US" sz="2600" dirty="0" smtClean="0">
                <a:sym typeface="Wingdings"/>
              </a:rPr>
              <a:t>counts)</a:t>
            </a:r>
            <a:r>
              <a:rPr lang="en-US" sz="2600" dirty="0" smtClean="0">
                <a:sym typeface="Wingdings"/>
              </a:rPr>
              <a:t>)  (word, </a:t>
            </a:r>
            <a:r>
              <a:rPr lang="en-US" sz="2600" dirty="0" err="1" smtClean="0">
                <a:sym typeface="Wingdings"/>
              </a:rPr>
              <a:t>count_sum</a:t>
            </a:r>
            <a:r>
              <a:rPr lang="en-US" sz="2600" dirty="0" smtClean="0">
                <a:sym typeface="Wingdings"/>
              </a:rPr>
              <a:t>)</a:t>
            </a:r>
            <a:endParaRPr lang="en-US" sz="2000" dirty="0" smtClean="0">
              <a:latin typeface="Consolas"/>
              <a:cs typeface="Consolas"/>
              <a:sym typeface="Wingdings"/>
            </a:endParaRPr>
          </a:p>
          <a:p>
            <a:pPr marL="457200" lvl="1" indent="0">
              <a:buNone/>
            </a:pPr>
            <a:r>
              <a:rPr lang="en-US" sz="2000" dirty="0" smtClean="0">
                <a:solidFill>
                  <a:srgbClr val="008000"/>
                </a:solidFill>
                <a:latin typeface="Consolas"/>
                <a:cs typeface="Consolas"/>
              </a:rPr>
              <a:t>// (“I”, [1,1]) </a:t>
            </a:r>
            <a:r>
              <a:rPr lang="en-US" sz="2000" dirty="0" smtClean="0">
                <a:solidFill>
                  <a:srgbClr val="008000"/>
                </a:solidFill>
                <a:latin typeface="Consolas"/>
                <a:cs typeface="Consolas"/>
                <a:sym typeface="Wingdings"/>
              </a:rPr>
              <a:t> (“I”,2)</a:t>
            </a:r>
            <a:endParaRPr lang="en-US" sz="2000" dirty="0" smtClean="0">
              <a:solidFill>
                <a:srgbClr val="008000"/>
              </a:solidFill>
              <a:latin typeface="Consolas"/>
              <a:cs typeface="Consolas"/>
            </a:endParaRPr>
          </a:p>
          <a:p>
            <a:pPr marL="457200" lvl="1" indent="0">
              <a:buNone/>
            </a:pPr>
            <a:r>
              <a:rPr lang="en-US" sz="2000" dirty="0" smtClean="0">
                <a:latin typeface="Consolas"/>
                <a:cs typeface="Consolas"/>
              </a:rPr>
              <a:t>reduce(key, values)</a:t>
            </a:r>
            <a:r>
              <a:rPr lang="en-US" sz="2000" dirty="0">
                <a:latin typeface="Consolas"/>
                <a:cs typeface="Consolas"/>
              </a:rPr>
              <a:t>: </a:t>
            </a:r>
          </a:p>
          <a:p>
            <a:pPr marL="457200" lvl="1" indent="0">
              <a:buNone/>
            </a:pPr>
            <a:r>
              <a:rPr lang="en-US" sz="2000" dirty="0" smtClean="0">
                <a:latin typeface="Consolas"/>
                <a:cs typeface="Consolas"/>
              </a:rPr>
              <a:t>  result = 0</a:t>
            </a:r>
          </a:p>
          <a:p>
            <a:pPr marL="457200" lvl="1" indent="0">
              <a:buNone/>
            </a:pPr>
            <a:r>
              <a:rPr lang="en-US" sz="2000" dirty="0">
                <a:latin typeface="Consolas"/>
                <a:cs typeface="Consolas"/>
              </a:rPr>
              <a:t> </a:t>
            </a:r>
            <a:r>
              <a:rPr lang="en-US" sz="2000" dirty="0" smtClean="0">
                <a:latin typeface="Consolas"/>
                <a:cs typeface="Consolas"/>
              </a:rPr>
              <a:t> for each v in values:</a:t>
            </a:r>
          </a:p>
          <a:p>
            <a:pPr marL="457200" lvl="1" indent="0">
              <a:buNone/>
            </a:pPr>
            <a:r>
              <a:rPr lang="en-US" sz="2000" dirty="0">
                <a:latin typeface="Consolas"/>
                <a:cs typeface="Consolas"/>
              </a:rPr>
              <a:t> </a:t>
            </a:r>
            <a:r>
              <a:rPr lang="en-US" sz="2000" dirty="0" smtClean="0">
                <a:latin typeface="Consolas"/>
                <a:cs typeface="Consolas"/>
              </a:rPr>
              <a:t> </a:t>
            </a:r>
            <a:r>
              <a:rPr lang="en-US" sz="2000" dirty="0">
                <a:latin typeface="Consolas"/>
                <a:cs typeface="Consolas"/>
              </a:rPr>
              <a:t> </a:t>
            </a:r>
            <a:r>
              <a:rPr lang="en-US" sz="2000" dirty="0" smtClean="0">
                <a:latin typeface="Consolas"/>
                <a:cs typeface="Consolas"/>
              </a:rPr>
              <a:t> result += v</a:t>
            </a:r>
          </a:p>
          <a:p>
            <a:pPr marL="457200" lvl="1" indent="0">
              <a:buNone/>
            </a:pPr>
            <a:r>
              <a:rPr lang="en-US" sz="2000" dirty="0">
                <a:latin typeface="Consolas"/>
                <a:cs typeface="Consolas"/>
              </a:rPr>
              <a:t> </a:t>
            </a:r>
            <a:r>
              <a:rPr lang="en-US" sz="2000" dirty="0" smtClean="0">
                <a:latin typeface="Consolas"/>
                <a:cs typeface="Consolas"/>
              </a:rPr>
              <a:t> emit(key, result)</a:t>
            </a:r>
            <a:endParaRPr lang="en-US" sz="2000" dirty="0">
              <a:latin typeface="Consolas"/>
              <a:cs typeface="Consolas"/>
            </a:endParaRPr>
          </a:p>
          <a:p>
            <a:pPr>
              <a:spcBef>
                <a:spcPts val="0"/>
              </a:spcBef>
            </a:pPr>
            <a:endParaRPr lang="en-US" sz="2600" dirty="0" smtClean="0">
              <a:sym typeface="Wingdings"/>
            </a:endParaRPr>
          </a:p>
        </p:txBody>
      </p:sp>
      <p:sp>
        <p:nvSpPr>
          <p:cNvPr id="6" name="Title 5"/>
          <p:cNvSpPr>
            <a:spLocks noGrp="1"/>
          </p:cNvSpPr>
          <p:nvPr>
            <p:ph type="title"/>
          </p:nvPr>
        </p:nvSpPr>
        <p:spPr>
          <a:xfrm>
            <a:off x="301975" y="20638"/>
            <a:ext cx="8540050" cy="792162"/>
          </a:xfrm>
        </p:spPr>
        <p:txBody>
          <a:bodyPr>
            <a:normAutofit/>
          </a:bodyPr>
          <a:lstStyle/>
          <a:p>
            <a:r>
              <a:rPr lang="en-US" dirty="0" err="1" smtClean="0"/>
              <a:t>MapReduce</a:t>
            </a:r>
            <a:r>
              <a:rPr lang="en-US" dirty="0"/>
              <a:t> </a:t>
            </a:r>
            <a:r>
              <a:rPr lang="en-US" dirty="0" smtClean="0"/>
              <a:t>Word Count Example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38</a:t>
            </a:fld>
            <a:endParaRPr lang="en-US"/>
          </a:p>
        </p:txBody>
      </p:sp>
      <p:sp>
        <p:nvSpPr>
          <p:cNvPr id="8" name="Rectangle 7"/>
          <p:cNvSpPr/>
          <p:nvPr/>
        </p:nvSpPr>
        <p:spPr>
          <a:xfrm>
            <a:off x="553441" y="4763442"/>
            <a:ext cx="5519483" cy="189054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939800" y="876300"/>
            <a:ext cx="6934200" cy="830997"/>
          </a:xfrm>
          <a:prstGeom prst="rect">
            <a:avLst/>
          </a:prstGeom>
          <a:noFill/>
        </p:spPr>
        <p:txBody>
          <a:bodyPr wrap="square" rtlCol="0">
            <a:spAutoFit/>
          </a:bodyPr>
          <a:lstStyle/>
          <a:p>
            <a:pPr algn="ctr"/>
            <a:r>
              <a:rPr lang="en-US" sz="2400" i="1" dirty="0" smtClean="0"/>
              <a:t>Task of counting the number of occurrences of each word in a large collection of documents. </a:t>
            </a:r>
            <a:endParaRPr lang="en-US" sz="2400" i="1" dirty="0"/>
          </a:p>
        </p:txBody>
      </p:sp>
    </p:spTree>
    <p:extLst>
      <p:ext uri="{BB962C8B-B14F-4D97-AF65-F5344CB8AC3E}">
        <p14:creationId xmlns:p14="http://schemas.microsoft.com/office/powerpoint/2010/main" val="12310977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Implementation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Tree>
    <p:extLst>
      <p:ext uri="{BB962C8B-B14F-4D97-AF65-F5344CB8AC3E}">
        <p14:creationId xmlns:p14="http://schemas.microsoft.com/office/powerpoint/2010/main" val="515662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9174"/>
            <a:ext cx="9144000" cy="559326"/>
          </a:xfrm>
        </p:spPr>
        <p:txBody>
          <a:bodyPr>
            <a:noAutofit/>
          </a:bodyPr>
          <a:lstStyle/>
          <a:p>
            <a:r>
              <a:rPr lang="en-US" dirty="0" smtClean="0"/>
              <a:t>Google’s WSCs</a:t>
            </a:r>
            <a:endParaRPr lang="en-US" dirty="0" smtClean="0"/>
          </a:p>
        </p:txBody>
      </p:sp>
      <p:sp>
        <p:nvSpPr>
          <p:cNvPr id="28675" name="Slide Number Placeholder 2"/>
          <p:cNvSpPr>
            <a:spLocks noGrp="1"/>
          </p:cNvSpPr>
          <p:nvPr>
            <p:ph type="sldNum" sz="quarter" idx="12"/>
          </p:nvPr>
        </p:nvSpPr>
        <p:spPr/>
        <p:txBody>
          <a:bodyPr/>
          <a:lstStyle/>
          <a:p>
            <a:fld id="{D15BC594-4544-5148-94B8-8AC833ADF43A}" type="slidenum">
              <a:rPr lang="en-US" smtClean="0"/>
              <a:pPr/>
              <a:t>4</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11/10/15</a:t>
            </a:fld>
            <a:endParaRPr lang="en-US"/>
          </a:p>
        </p:txBody>
      </p:sp>
      <p:pic>
        <p:nvPicPr>
          <p:cNvPr id="3" name="Picture 2" descr="google-cent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876300"/>
            <a:ext cx="6763089" cy="3276600"/>
          </a:xfrm>
          <a:prstGeom prst="rect">
            <a:avLst/>
          </a:prstGeom>
        </p:spPr>
      </p:pic>
      <p:sp>
        <p:nvSpPr>
          <p:cNvPr id="4" name="TextBox 3"/>
          <p:cNvSpPr txBox="1"/>
          <p:nvPr/>
        </p:nvSpPr>
        <p:spPr>
          <a:xfrm>
            <a:off x="4318000" y="4660900"/>
            <a:ext cx="1611213" cy="400110"/>
          </a:xfrm>
          <a:prstGeom prst="rect">
            <a:avLst/>
          </a:prstGeom>
          <a:noFill/>
        </p:spPr>
        <p:txBody>
          <a:bodyPr wrap="none" rtlCol="0">
            <a:spAutoFit/>
          </a:bodyPr>
          <a:lstStyle/>
          <a:p>
            <a:r>
              <a:rPr lang="en-US" sz="2000" b="1" dirty="0" smtClean="0"/>
              <a:t>Ex: In Oregon</a:t>
            </a:r>
            <a:endParaRPr lang="en-US" sz="2000" b="1" dirty="0"/>
          </a:p>
        </p:txBody>
      </p:sp>
    </p:spTree>
    <p:extLst>
      <p:ext uri="{BB962C8B-B14F-4D97-AF65-F5344CB8AC3E}">
        <p14:creationId xmlns:p14="http://schemas.microsoft.com/office/powerpoint/2010/main" val="753490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3302001" y="1355845"/>
            <a:ext cx="2692400" cy="1136237"/>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441842" y="3685237"/>
            <a:ext cx="830730" cy="177633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15385" y="1389276"/>
            <a:ext cx="2590800" cy="1569660"/>
          </a:xfrm>
          <a:prstGeom prst="rect">
            <a:avLst/>
          </a:prstGeom>
          <a:noFill/>
        </p:spPr>
        <p:txBody>
          <a:bodyPr wrap="square" rtlCol="0">
            <a:spAutoFit/>
          </a:bodyPr>
          <a:lstStyle/>
          <a:p>
            <a:r>
              <a:rPr lang="en-US" sz="2400" dirty="0" smtClean="0"/>
              <a:t>(1</a:t>
            </a:r>
            <a:r>
              <a:rPr lang="en-US" sz="2400" dirty="0"/>
              <a:t>)</a:t>
            </a:r>
            <a:r>
              <a:rPr lang="en-US" sz="2400" dirty="0" smtClean="0"/>
              <a:t> Split inputs, </a:t>
            </a:r>
            <a:br>
              <a:rPr lang="en-US" sz="2400" dirty="0" smtClean="0"/>
            </a:br>
            <a:r>
              <a:rPr lang="en-US" sz="2400" dirty="0" smtClean="0"/>
              <a:t>start up programs on a cluster of machines</a:t>
            </a:r>
          </a:p>
        </p:txBody>
      </p:sp>
    </p:spTree>
    <p:extLst>
      <p:ext uri="{BB962C8B-B14F-4D97-AF65-F5344CB8AC3E}">
        <p14:creationId xmlns:p14="http://schemas.microsoft.com/office/powerpoint/2010/main" val="13735505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3681812" y="2482534"/>
            <a:ext cx="1932778" cy="98346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35765" y="1627981"/>
            <a:ext cx="2463545" cy="1200328"/>
          </a:xfrm>
          <a:prstGeom prst="rect">
            <a:avLst/>
          </a:prstGeom>
          <a:noFill/>
        </p:spPr>
        <p:txBody>
          <a:bodyPr wrap="square" rtlCol="0">
            <a:spAutoFit/>
          </a:bodyPr>
          <a:lstStyle/>
          <a:p>
            <a:r>
              <a:rPr lang="en-US" sz="2400" dirty="0" smtClean="0"/>
              <a:t>(2</a:t>
            </a:r>
            <a:r>
              <a:rPr lang="en-US" sz="2400" dirty="0"/>
              <a:t>)</a:t>
            </a:r>
            <a:r>
              <a:rPr lang="en-US" sz="2400" dirty="0" smtClean="0"/>
              <a:t> Assign map &amp; reduce tasks to </a:t>
            </a:r>
            <a:br>
              <a:rPr lang="en-US" sz="2400" dirty="0" smtClean="0"/>
            </a:br>
            <a:r>
              <a:rPr lang="en-US" sz="2400" dirty="0" smtClean="0"/>
              <a:t>idle workers</a:t>
            </a:r>
          </a:p>
        </p:txBody>
      </p:sp>
    </p:spTree>
    <p:extLst>
      <p:ext uri="{BB962C8B-B14F-4D97-AF65-F5344CB8AC3E}">
        <p14:creationId xmlns:p14="http://schemas.microsoft.com/office/powerpoint/2010/main" val="18076388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7" name="Rounded Rectangle 6"/>
          <p:cNvSpPr/>
          <p:nvPr/>
        </p:nvSpPr>
        <p:spPr>
          <a:xfrm>
            <a:off x="1399690" y="3255939"/>
            <a:ext cx="3594240"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6668" y="1389277"/>
            <a:ext cx="3523683" cy="1569660"/>
          </a:xfrm>
          <a:prstGeom prst="rect">
            <a:avLst/>
          </a:prstGeom>
          <a:noFill/>
        </p:spPr>
        <p:txBody>
          <a:bodyPr wrap="square" rtlCol="0">
            <a:spAutoFit/>
          </a:bodyPr>
          <a:lstStyle/>
          <a:p>
            <a:r>
              <a:rPr lang="en-US" sz="2400" dirty="0" smtClean="0"/>
              <a:t>(3) Perform a map task, generate intermediate key/value pairs</a:t>
            </a:r>
          </a:p>
          <a:p>
            <a:r>
              <a:rPr lang="en-US" sz="2400" dirty="0" smtClean="0"/>
              <a:t>(4) Write to the buffers</a:t>
            </a:r>
          </a:p>
        </p:txBody>
      </p:sp>
    </p:spTree>
    <p:extLst>
      <p:ext uri="{BB962C8B-B14F-4D97-AF65-F5344CB8AC3E}">
        <p14:creationId xmlns:p14="http://schemas.microsoft.com/office/powerpoint/2010/main" val="8102976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43</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10" name="TextBox 9"/>
          <p:cNvSpPr txBox="1"/>
          <p:nvPr/>
        </p:nvSpPr>
        <p:spPr>
          <a:xfrm>
            <a:off x="5738722" y="1370180"/>
            <a:ext cx="3405278" cy="1200328"/>
          </a:xfrm>
          <a:prstGeom prst="rect">
            <a:avLst/>
          </a:prstGeom>
          <a:noFill/>
        </p:spPr>
        <p:txBody>
          <a:bodyPr wrap="square" rtlCol="0">
            <a:spAutoFit/>
          </a:bodyPr>
          <a:lstStyle/>
          <a:p>
            <a:r>
              <a:rPr lang="en-US" sz="2400" dirty="0" smtClean="0"/>
              <a:t>(5) Read intermediate key/value pairs,</a:t>
            </a:r>
            <a:br>
              <a:rPr lang="en-US" sz="2400" dirty="0" smtClean="0"/>
            </a:br>
            <a:r>
              <a:rPr lang="en-US" sz="2400" dirty="0" smtClean="0"/>
              <a:t>sort them by its key.</a:t>
            </a:r>
          </a:p>
        </p:txBody>
      </p:sp>
      <p:sp>
        <p:nvSpPr>
          <p:cNvPr id="8" name="Rounded Rectangle 7"/>
          <p:cNvSpPr/>
          <p:nvPr/>
        </p:nvSpPr>
        <p:spPr>
          <a:xfrm>
            <a:off x="4235631" y="3255939"/>
            <a:ext cx="2238335"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803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975" y="274638"/>
            <a:ext cx="8540050" cy="1143000"/>
          </a:xfrm>
        </p:spPr>
        <p:txBody>
          <a:bodyPr>
            <a:normAutofit/>
          </a:bodyPr>
          <a:lstStyle/>
          <a:p>
            <a:r>
              <a:rPr lang="en-US" dirty="0" err="1" smtClean="0"/>
              <a:t>MapReduce</a:t>
            </a:r>
            <a:r>
              <a:rPr lang="en-US" dirty="0"/>
              <a:t> </a:t>
            </a:r>
            <a:r>
              <a:rPr lang="en-US" dirty="0" smtClean="0"/>
              <a:t>Execution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a:p>
        </p:txBody>
      </p:sp>
      <p:pic>
        <p:nvPicPr>
          <p:cNvPr id="9" name="Content Placeholder 8"/>
          <p:cNvPicPr>
            <a:picLocks noGrp="1" noChangeAspect="1"/>
          </p:cNvPicPr>
          <p:nvPr>
            <p:ph idx="1"/>
          </p:nvPr>
        </p:nvPicPr>
        <p:blipFill>
          <a:blip r:embed="rId2"/>
          <a:srcRect l="-15639" r="-15639"/>
          <a:stretch>
            <a:fillRect/>
          </a:stretch>
        </p:blipFill>
        <p:spPr>
          <a:xfrm>
            <a:off x="468313" y="1403350"/>
            <a:ext cx="8335962" cy="4902200"/>
          </a:xfrm>
          <a:prstGeom prst="rect">
            <a:avLst/>
          </a:prstGeom>
        </p:spPr>
      </p:pic>
      <p:sp>
        <p:nvSpPr>
          <p:cNvPr id="10" name="TextBox 9"/>
          <p:cNvSpPr txBox="1"/>
          <p:nvPr/>
        </p:nvSpPr>
        <p:spPr>
          <a:xfrm>
            <a:off x="5652785" y="1370180"/>
            <a:ext cx="3491215" cy="1569660"/>
          </a:xfrm>
          <a:prstGeom prst="rect">
            <a:avLst/>
          </a:prstGeom>
          <a:noFill/>
        </p:spPr>
        <p:txBody>
          <a:bodyPr wrap="square" rtlCol="0">
            <a:spAutoFit/>
          </a:bodyPr>
          <a:lstStyle/>
          <a:p>
            <a:r>
              <a:rPr lang="en-US" sz="2400" dirty="0" smtClean="0"/>
              <a:t>(6) Perform a reduce task for each intermediate key,</a:t>
            </a:r>
          </a:p>
          <a:p>
            <a:r>
              <a:rPr lang="en-US" sz="2400" dirty="0" smtClean="0"/>
              <a:t>write the result to the output files</a:t>
            </a:r>
          </a:p>
        </p:txBody>
      </p:sp>
      <p:sp>
        <p:nvSpPr>
          <p:cNvPr id="8" name="Rounded Rectangle 7"/>
          <p:cNvSpPr/>
          <p:nvPr/>
        </p:nvSpPr>
        <p:spPr>
          <a:xfrm>
            <a:off x="6368931" y="3255939"/>
            <a:ext cx="1460940" cy="2511178"/>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5283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143000"/>
          </a:xfrm>
        </p:spPr>
        <p:txBody>
          <a:bodyPr>
            <a:normAutofit/>
          </a:bodyPr>
          <a:lstStyle/>
          <a:p>
            <a:r>
              <a:rPr lang="en-US" dirty="0" smtClean="0"/>
              <a:t>Big Data Framework: </a:t>
            </a:r>
            <a:r>
              <a:rPr lang="en-US" dirty="0" err="1" smtClean="0"/>
              <a:t>Hadoop</a:t>
            </a:r>
            <a:r>
              <a:rPr lang="en-US" dirty="0" smtClean="0"/>
              <a:t> &amp; Spark</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spcBef>
                <a:spcPts val="0"/>
              </a:spcBef>
            </a:pPr>
            <a:r>
              <a:rPr lang="en-US" sz="2600" dirty="0" smtClean="0"/>
              <a:t>Apache </a:t>
            </a:r>
            <a:r>
              <a:rPr lang="en-US" sz="2600" dirty="0" err="1" smtClean="0"/>
              <a:t>Hadoop</a:t>
            </a:r>
            <a:endParaRPr lang="en-US" sz="2600" dirty="0" smtClean="0"/>
          </a:p>
          <a:p>
            <a:pPr lvl="1">
              <a:spcBef>
                <a:spcPts val="0"/>
              </a:spcBef>
            </a:pPr>
            <a:r>
              <a:rPr lang="en-US" dirty="0" smtClean="0"/>
              <a:t>Open-source </a:t>
            </a:r>
            <a:r>
              <a:rPr lang="en-US" dirty="0" err="1" smtClean="0"/>
              <a:t>MapReduce</a:t>
            </a:r>
            <a:r>
              <a:rPr lang="en-US" dirty="0" smtClean="0"/>
              <a:t> Framework</a:t>
            </a:r>
          </a:p>
          <a:p>
            <a:pPr lvl="1">
              <a:spcBef>
                <a:spcPts val="0"/>
              </a:spcBef>
            </a:pPr>
            <a:r>
              <a:rPr lang="en-US" dirty="0" err="1" smtClean="0"/>
              <a:t>Hadoop</a:t>
            </a:r>
            <a:r>
              <a:rPr lang="en-US" dirty="0" smtClean="0"/>
              <a:t> Distributed </a:t>
            </a:r>
            <a:r>
              <a:rPr lang="en-US" dirty="0"/>
              <a:t>File System (HDFS</a:t>
            </a:r>
            <a:r>
              <a:rPr lang="en-US" dirty="0" smtClean="0"/>
              <a:t>)</a:t>
            </a:r>
          </a:p>
          <a:p>
            <a:pPr lvl="1">
              <a:spcBef>
                <a:spcPts val="0"/>
              </a:spcBef>
            </a:pPr>
            <a:r>
              <a:rPr lang="en-US" dirty="0" err="1" smtClean="0"/>
              <a:t>MapReduce</a:t>
            </a:r>
            <a:r>
              <a:rPr lang="en-US" dirty="0" smtClean="0"/>
              <a:t> Java APIs</a:t>
            </a:r>
          </a:p>
          <a:p>
            <a:pPr>
              <a:spcBef>
                <a:spcPts val="1500"/>
              </a:spcBef>
            </a:pPr>
            <a:r>
              <a:rPr lang="en-US" dirty="0" smtClean="0"/>
              <a:t>Apache Spark</a:t>
            </a:r>
          </a:p>
          <a:p>
            <a:pPr lvl="1">
              <a:spcBef>
                <a:spcPts val="0"/>
              </a:spcBef>
            </a:pPr>
            <a:r>
              <a:rPr lang="en-US" dirty="0" smtClean="0"/>
              <a:t>Fast </a:t>
            </a:r>
            <a:r>
              <a:rPr lang="en-US" dirty="0"/>
              <a:t>and general engine for </a:t>
            </a:r>
            <a:r>
              <a:rPr lang="en-US" dirty="0" smtClean="0"/>
              <a:t>large</a:t>
            </a:r>
            <a:r>
              <a:rPr lang="en-US" dirty="0"/>
              <a:t>-scale </a:t>
            </a:r>
            <a:r>
              <a:rPr lang="en-US" dirty="0" smtClean="0"/>
              <a:t/>
            </a:r>
            <a:br>
              <a:rPr lang="en-US" dirty="0" smtClean="0"/>
            </a:br>
            <a:r>
              <a:rPr lang="en-US" dirty="0" smtClean="0"/>
              <a:t>data </a:t>
            </a:r>
            <a:r>
              <a:rPr lang="en-US" dirty="0"/>
              <a:t>processing</a:t>
            </a:r>
            <a:r>
              <a:rPr lang="en-US" dirty="0" smtClean="0"/>
              <a:t>.</a:t>
            </a:r>
          </a:p>
          <a:p>
            <a:pPr lvl="1">
              <a:spcBef>
                <a:spcPts val="0"/>
              </a:spcBef>
            </a:pPr>
            <a:r>
              <a:rPr lang="en-US" dirty="0" smtClean="0"/>
              <a:t>Originally developed in the AMP lab at UC Berkeley</a:t>
            </a:r>
          </a:p>
          <a:p>
            <a:pPr lvl="1">
              <a:spcBef>
                <a:spcPts val="0"/>
              </a:spcBef>
            </a:pPr>
            <a:r>
              <a:rPr lang="en-US" dirty="0" smtClean="0"/>
              <a:t>Running on HDFS</a:t>
            </a:r>
          </a:p>
          <a:p>
            <a:pPr lvl="1">
              <a:spcBef>
                <a:spcPts val="0"/>
              </a:spcBef>
            </a:pPr>
            <a:r>
              <a:rPr lang="en-US" dirty="0" smtClean="0"/>
              <a:t>Provides Java, </a:t>
            </a:r>
            <a:r>
              <a:rPr lang="en-US" dirty="0" err="1" smtClean="0"/>
              <a:t>Scala</a:t>
            </a:r>
            <a:r>
              <a:rPr lang="en-US" dirty="0" smtClean="0"/>
              <a:t>, Python APIs for</a:t>
            </a:r>
          </a:p>
          <a:p>
            <a:pPr lvl="2">
              <a:spcBef>
                <a:spcPts val="0"/>
              </a:spcBef>
            </a:pPr>
            <a:r>
              <a:rPr lang="en-US" sz="2200" dirty="0" smtClean="0"/>
              <a:t>Database</a:t>
            </a:r>
          </a:p>
          <a:p>
            <a:pPr lvl="2">
              <a:spcBef>
                <a:spcPts val="0"/>
              </a:spcBef>
            </a:pPr>
            <a:r>
              <a:rPr lang="en-US" sz="2200" dirty="0" smtClean="0"/>
              <a:t>Machine learning</a:t>
            </a:r>
          </a:p>
          <a:p>
            <a:pPr lvl="2">
              <a:spcBef>
                <a:spcPts val="0"/>
              </a:spcBef>
            </a:pPr>
            <a:r>
              <a:rPr lang="en-US" sz="2200" dirty="0" smtClean="0"/>
              <a:t>Graph algorithm</a:t>
            </a:r>
          </a:p>
          <a:p>
            <a:pPr lvl="2">
              <a:spcBef>
                <a:spcPts val="0"/>
              </a:spcBef>
            </a:pPr>
            <a:endParaRPr lang="en-US"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45</a:t>
            </a:fld>
            <a:endParaRPr lang="en-US"/>
          </a:p>
        </p:txBody>
      </p:sp>
      <p:pic>
        <p:nvPicPr>
          <p:cNvPr id="8" name="Picture 4" descr="hadoop+elephant_rg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64219"/>
            <a:ext cx="3352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6287106" y="2952497"/>
            <a:ext cx="2547354" cy="1352665"/>
          </a:xfrm>
          <a:prstGeom prst="rect">
            <a:avLst/>
          </a:prstGeom>
        </p:spPr>
      </p:pic>
    </p:spTree>
    <p:extLst>
      <p:ext uri="{BB962C8B-B14F-4D97-AF65-F5344CB8AC3E}">
        <p14:creationId xmlns:p14="http://schemas.microsoft.com/office/powerpoint/2010/main" val="2730905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00100"/>
          </a:xfrm>
        </p:spPr>
        <p:txBody>
          <a:bodyPr>
            <a:normAutofit/>
          </a:bodyPr>
          <a:lstStyle/>
          <a:p>
            <a:r>
              <a:rPr lang="en-US" dirty="0" err="1" smtClean="0"/>
              <a:t>WordCount</a:t>
            </a:r>
            <a:r>
              <a:rPr lang="en-US" dirty="0"/>
              <a:t> </a:t>
            </a:r>
            <a:r>
              <a:rPr lang="en-US" dirty="0" smtClean="0"/>
              <a:t>in </a:t>
            </a:r>
            <a:r>
              <a:rPr lang="en-US" dirty="0" err="1" smtClean="0"/>
              <a:t>Hadoop’s</a:t>
            </a:r>
            <a:r>
              <a:rPr lang="en-US" dirty="0" smtClean="0"/>
              <a:t> </a:t>
            </a:r>
            <a:r>
              <a:rPr lang="en-US" dirty="0"/>
              <a:t>Java API</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46</a:t>
            </a:fld>
            <a:endParaRPr lang="en-US"/>
          </a:p>
        </p:txBody>
      </p:sp>
      <p:pic>
        <p:nvPicPr>
          <p:cNvPr id="9" name="Content Placeholder 4" descr="Picture 1.png"/>
          <p:cNvPicPr>
            <a:picLocks noChangeAspect="1"/>
          </p:cNvPicPr>
          <p:nvPr/>
        </p:nvPicPr>
        <p:blipFill>
          <a:blip r:embed="rId2">
            <a:clrChange>
              <a:clrFrom>
                <a:srgbClr val="FFFFFF"/>
              </a:clrFrom>
              <a:clrTo>
                <a:srgbClr val="FFFFFF">
                  <a:alpha val="0"/>
                </a:srgbClr>
              </a:clrTo>
            </a:clrChange>
          </a:blip>
          <a:srcRect l="648"/>
          <a:stretch>
            <a:fillRect/>
          </a:stretch>
        </p:blipFill>
        <p:spPr>
          <a:xfrm>
            <a:off x="1870018" y="760983"/>
            <a:ext cx="5572434" cy="6097018"/>
          </a:xfrm>
          <a:prstGeom prst="rect">
            <a:avLst/>
          </a:prstGeom>
        </p:spPr>
      </p:pic>
    </p:spTree>
    <p:extLst>
      <p:ext uri="{BB962C8B-B14F-4D97-AF65-F5344CB8AC3E}">
        <p14:creationId xmlns:p14="http://schemas.microsoft.com/office/powerpoint/2010/main" val="16498661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6746" y="1403868"/>
            <a:ext cx="8251148" cy="4902200"/>
          </a:xfrm>
        </p:spPr>
        <p:txBody>
          <a:bodyPr>
            <a:noAutofit/>
          </a:bodyPr>
          <a:lstStyle/>
          <a:p>
            <a:pPr marL="57150" indent="0">
              <a:buNone/>
            </a:pPr>
            <a:r>
              <a:rPr lang="en-US" sz="2400" dirty="0">
                <a:solidFill>
                  <a:srgbClr val="008000"/>
                </a:solidFill>
                <a:latin typeface="Consolas"/>
                <a:cs typeface="Consolas"/>
              </a:rPr>
              <a:t>// </a:t>
            </a:r>
            <a:r>
              <a:rPr lang="en-US" sz="2400" dirty="0" smtClean="0">
                <a:solidFill>
                  <a:srgbClr val="008000"/>
                </a:solidFill>
                <a:latin typeface="Consolas"/>
                <a:cs typeface="Consolas"/>
              </a:rPr>
              <a:t>RDD: primary </a:t>
            </a:r>
            <a:r>
              <a:rPr lang="en-US" sz="2400">
                <a:solidFill>
                  <a:srgbClr val="008000"/>
                </a:solidFill>
                <a:latin typeface="Consolas"/>
                <a:cs typeface="Consolas"/>
              </a:rPr>
              <a:t>abstraction </a:t>
            </a:r>
            <a:r>
              <a:rPr lang="en-US" sz="2400" smtClean="0">
                <a:solidFill>
                  <a:srgbClr val="008000"/>
                </a:solidFill>
                <a:latin typeface="Consolas"/>
                <a:cs typeface="Consolas"/>
              </a:rPr>
              <a:t>of </a:t>
            </a:r>
            <a:r>
              <a:rPr lang="en-US" sz="2400" dirty="0">
                <a:solidFill>
                  <a:srgbClr val="008000"/>
                </a:solidFill>
                <a:latin typeface="Consolas"/>
                <a:cs typeface="Consolas"/>
              </a:rPr>
              <a:t>a distributed collection of items</a:t>
            </a:r>
          </a:p>
          <a:p>
            <a:pPr marL="57150" indent="0">
              <a:buNone/>
            </a:pPr>
            <a:r>
              <a:rPr lang="en-US" sz="2400" dirty="0" smtClean="0">
                <a:latin typeface="Consolas"/>
                <a:cs typeface="Consolas"/>
              </a:rPr>
              <a:t>file = </a:t>
            </a:r>
            <a:r>
              <a:rPr lang="en-US" sz="2400" dirty="0" err="1" smtClean="0">
                <a:latin typeface="Consolas"/>
                <a:cs typeface="Consolas"/>
              </a:rPr>
              <a:t>sc.textFile</a:t>
            </a:r>
            <a:r>
              <a:rPr lang="en-US" sz="2400" dirty="0" smtClean="0">
                <a:latin typeface="Consolas"/>
                <a:cs typeface="Consolas"/>
              </a:rPr>
              <a:t>(“</a:t>
            </a:r>
            <a:r>
              <a:rPr lang="en-US" sz="2400" dirty="0" err="1" smtClean="0">
                <a:latin typeface="Consolas"/>
                <a:cs typeface="Consolas"/>
              </a:rPr>
              <a:t>hdfs</a:t>
            </a:r>
            <a:r>
              <a:rPr lang="en-US" sz="2400" dirty="0" smtClean="0">
                <a:latin typeface="Consolas"/>
                <a:cs typeface="Consolas"/>
              </a:rPr>
              <a:t>://…”)</a:t>
            </a:r>
            <a:endParaRPr lang="en-US" sz="2400"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Two kinds of operations: </a:t>
            </a:r>
          </a:p>
          <a:p>
            <a:pPr marL="57150" indent="0">
              <a:buNone/>
            </a:pPr>
            <a:r>
              <a:rPr lang="en-US" sz="2400" dirty="0">
                <a:solidFill>
                  <a:srgbClr val="008000"/>
                </a:solidFill>
                <a:latin typeface="Consolas"/>
                <a:cs typeface="Consolas"/>
              </a:rPr>
              <a:t>// </a:t>
            </a:r>
            <a:r>
              <a:rPr lang="en-US" sz="2400" b="1" i="1" dirty="0" smtClean="0">
                <a:solidFill>
                  <a:srgbClr val="008000"/>
                </a:solidFill>
                <a:latin typeface="Consolas"/>
                <a:cs typeface="Consolas"/>
              </a:rPr>
              <a:t>Actions: RDD </a:t>
            </a:r>
            <a:r>
              <a:rPr lang="en-US" sz="2400" b="1" i="1" dirty="0" smtClean="0">
                <a:solidFill>
                  <a:srgbClr val="008000"/>
                </a:solidFill>
                <a:latin typeface="Consolas"/>
                <a:cs typeface="Consolas"/>
                <a:sym typeface="Wingdings"/>
              </a:rPr>
              <a:t> Value</a:t>
            </a:r>
            <a:endParaRPr lang="en-US" sz="2400"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a:t>
            </a:r>
            <a:r>
              <a:rPr lang="en-US" sz="2400" b="1" i="1" dirty="0" smtClean="0">
                <a:solidFill>
                  <a:srgbClr val="008000"/>
                </a:solidFill>
                <a:latin typeface="Consolas"/>
                <a:cs typeface="Consolas"/>
              </a:rPr>
              <a:t>Transformations: RDD </a:t>
            </a:r>
            <a:r>
              <a:rPr lang="en-US" sz="2400" b="1" i="1" dirty="0" smtClean="0">
                <a:solidFill>
                  <a:srgbClr val="008000"/>
                </a:solidFill>
                <a:latin typeface="Consolas"/>
                <a:cs typeface="Consolas"/>
                <a:sym typeface="Wingdings"/>
              </a:rPr>
              <a:t> RDD</a:t>
            </a:r>
            <a:endParaRPr lang="en-US" sz="2400" b="1" i="1" dirty="0" smtClean="0">
              <a:solidFill>
                <a:srgbClr val="008000"/>
              </a:solidFill>
              <a:latin typeface="Consolas"/>
              <a:cs typeface="Consolas"/>
            </a:endParaRPr>
          </a:p>
          <a:p>
            <a:pPr marL="57150" indent="0">
              <a:buNone/>
            </a:pPr>
            <a:r>
              <a:rPr lang="en-US" sz="2400" dirty="0" smtClean="0">
                <a:solidFill>
                  <a:srgbClr val="008000"/>
                </a:solidFill>
                <a:latin typeface="Consolas"/>
                <a:cs typeface="Consolas"/>
              </a:rPr>
              <a:t>// e.g. </a:t>
            </a:r>
            <a:r>
              <a:rPr lang="en-US" sz="2400" dirty="0" err="1" smtClean="0">
                <a:solidFill>
                  <a:srgbClr val="008000"/>
                </a:solidFill>
                <a:latin typeface="Consolas"/>
                <a:cs typeface="Consolas"/>
              </a:rPr>
              <a:t>flatMap</a:t>
            </a:r>
            <a:r>
              <a:rPr lang="en-US" sz="2400" dirty="0" smtClean="0">
                <a:solidFill>
                  <a:srgbClr val="008000"/>
                </a:solidFill>
                <a:latin typeface="Consolas"/>
                <a:cs typeface="Consolas"/>
              </a:rPr>
              <a:t>, Map, </a:t>
            </a:r>
            <a:r>
              <a:rPr lang="en-US" sz="2400" dirty="0" err="1" smtClean="0">
                <a:solidFill>
                  <a:srgbClr val="008000"/>
                </a:solidFill>
                <a:latin typeface="Consolas"/>
                <a:cs typeface="Consolas"/>
              </a:rPr>
              <a:t>reduceByKey</a:t>
            </a:r>
            <a:endParaRPr lang="en-US" sz="2400" dirty="0" smtClean="0">
              <a:solidFill>
                <a:srgbClr val="008000"/>
              </a:solidFill>
              <a:latin typeface="Consolas"/>
              <a:cs typeface="Consolas"/>
            </a:endParaRPr>
          </a:p>
          <a:p>
            <a:pPr marL="57150" indent="0">
              <a:buNone/>
            </a:pPr>
            <a:r>
              <a:rPr lang="en-US" sz="2400" dirty="0" err="1" smtClean="0">
                <a:latin typeface="Consolas"/>
                <a:cs typeface="Consolas"/>
              </a:rPr>
              <a:t>file</a:t>
            </a:r>
            <a:r>
              <a:rPr lang="en-US" sz="2400" dirty="0" err="1" smtClean="0">
                <a:solidFill>
                  <a:srgbClr val="0000FF"/>
                </a:solidFill>
                <a:latin typeface="Consolas"/>
                <a:cs typeface="Consolas"/>
              </a:rPr>
              <a:t>.flatMap</a:t>
            </a:r>
            <a:r>
              <a:rPr lang="en-US" sz="2400" dirty="0" smtClean="0">
                <a:latin typeface="Consolas"/>
                <a:cs typeface="Consolas"/>
              </a:rPr>
              <a:t>(</a:t>
            </a:r>
            <a:r>
              <a:rPr lang="en-US" sz="2400" dirty="0" smtClean="0">
                <a:solidFill>
                  <a:schemeClr val="accent2">
                    <a:lumMod val="50000"/>
                  </a:schemeClr>
                </a:solidFill>
                <a:latin typeface="Consolas"/>
                <a:cs typeface="Consolas"/>
              </a:rPr>
              <a:t>lambda line: </a:t>
            </a:r>
            <a:r>
              <a:rPr lang="en-US" sz="2400" dirty="0" err="1" smtClean="0">
                <a:solidFill>
                  <a:schemeClr val="accent2">
                    <a:lumMod val="50000"/>
                  </a:schemeClr>
                </a:solidFill>
                <a:latin typeface="Consolas"/>
                <a:cs typeface="Consolas"/>
              </a:rPr>
              <a:t>line.split</a:t>
            </a:r>
            <a:r>
              <a:rPr lang="en-US" sz="2400" dirty="0" smtClean="0">
                <a:solidFill>
                  <a:schemeClr val="accent2">
                    <a:lumMod val="50000"/>
                  </a:schemeClr>
                </a:solidFill>
                <a:latin typeface="Consolas"/>
                <a:cs typeface="Consolas"/>
              </a:rPr>
              <a:t>()</a:t>
            </a:r>
            <a:r>
              <a:rPr lang="en-US" sz="2400" dirty="0" smtClean="0">
                <a:latin typeface="Consolas"/>
                <a:cs typeface="Consolas"/>
              </a:rPr>
              <a:t>)</a:t>
            </a:r>
          </a:p>
          <a:p>
            <a:pPr marL="57150" indent="0">
              <a:buNone/>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.map</a:t>
            </a:r>
            <a:r>
              <a:rPr lang="en-US" sz="2400" dirty="0" smtClean="0">
                <a:latin typeface="Consolas"/>
                <a:cs typeface="Consolas"/>
              </a:rPr>
              <a:t>(</a:t>
            </a:r>
            <a:r>
              <a:rPr lang="en-US" sz="2400" dirty="0" smtClean="0">
                <a:solidFill>
                  <a:srgbClr val="632523"/>
                </a:solidFill>
                <a:latin typeface="Consolas"/>
                <a:cs typeface="Consolas"/>
              </a:rPr>
              <a:t>lambda word: (word, 1)</a:t>
            </a:r>
            <a:r>
              <a:rPr lang="en-US" sz="2400" dirty="0" smtClean="0">
                <a:latin typeface="Consolas"/>
                <a:cs typeface="Consolas"/>
              </a:rPr>
              <a:t>)</a:t>
            </a:r>
          </a:p>
          <a:p>
            <a:pPr marL="57150" indent="0">
              <a:buNone/>
            </a:pPr>
            <a:r>
              <a:rPr lang="en-US" sz="2400" dirty="0">
                <a:latin typeface="Consolas"/>
                <a:cs typeface="Consolas"/>
              </a:rPr>
              <a:t> </a:t>
            </a:r>
            <a:r>
              <a:rPr lang="en-US" sz="2400" dirty="0" smtClean="0">
                <a:latin typeface="Consolas"/>
                <a:cs typeface="Consolas"/>
              </a:rPr>
              <a:t>   </a:t>
            </a:r>
            <a:r>
              <a:rPr lang="en-US" sz="2400" dirty="0" smtClean="0">
                <a:solidFill>
                  <a:srgbClr val="0000FF"/>
                </a:solidFill>
                <a:latin typeface="Consolas"/>
                <a:cs typeface="Consolas"/>
              </a:rPr>
              <a:t>.</a:t>
            </a:r>
            <a:r>
              <a:rPr lang="en-US" sz="2400" dirty="0" err="1" smtClean="0">
                <a:solidFill>
                  <a:srgbClr val="0000FF"/>
                </a:solidFill>
                <a:latin typeface="Consolas"/>
                <a:cs typeface="Consolas"/>
              </a:rPr>
              <a:t>reduceByKey</a:t>
            </a:r>
            <a:r>
              <a:rPr lang="en-US" sz="2400" dirty="0" smtClean="0">
                <a:latin typeface="Consolas"/>
                <a:cs typeface="Consolas"/>
              </a:rPr>
              <a:t>(</a:t>
            </a:r>
            <a:r>
              <a:rPr lang="en-US" sz="2400" dirty="0" smtClean="0">
                <a:solidFill>
                  <a:srgbClr val="632523"/>
                </a:solidFill>
                <a:latin typeface="Consolas"/>
                <a:cs typeface="Consolas"/>
              </a:rPr>
              <a:t>lambda a, b: a + b</a:t>
            </a:r>
            <a:r>
              <a:rPr lang="en-US" sz="2400" dirty="0" smtClean="0">
                <a:latin typeface="Consolas"/>
                <a:cs typeface="Consolas"/>
              </a:rPr>
              <a:t>) </a:t>
            </a:r>
          </a:p>
        </p:txBody>
      </p:sp>
      <p:sp>
        <p:nvSpPr>
          <p:cNvPr id="6" name="Title 5"/>
          <p:cNvSpPr>
            <a:spLocks noGrp="1"/>
          </p:cNvSpPr>
          <p:nvPr>
            <p:ph type="title"/>
          </p:nvPr>
        </p:nvSpPr>
        <p:spPr>
          <a:xfrm>
            <a:off x="301975" y="274638"/>
            <a:ext cx="8540050" cy="1143000"/>
          </a:xfrm>
        </p:spPr>
        <p:txBody>
          <a:bodyPr>
            <a:normAutofit/>
          </a:bodyPr>
          <a:lstStyle/>
          <a:p>
            <a:r>
              <a:rPr lang="en-US" dirty="0" smtClean="0"/>
              <a:t>Word Count in Spark’s Python API</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18229905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pPr>
              <a:lnSpc>
                <a:spcPct val="110000"/>
              </a:lnSpc>
            </a:pPr>
            <a:r>
              <a:rPr lang="en-US" dirty="0" smtClean="0"/>
              <a:t>Warehouse Scale Computers</a:t>
            </a:r>
          </a:p>
          <a:p>
            <a:pPr lvl="1">
              <a:lnSpc>
                <a:spcPct val="110000"/>
              </a:lnSpc>
            </a:pPr>
            <a:r>
              <a:rPr lang="en-US" sz="2600" dirty="0" smtClean="0"/>
              <a:t>New class of computers</a:t>
            </a:r>
          </a:p>
          <a:p>
            <a:pPr lvl="1">
              <a:lnSpc>
                <a:spcPct val="110000"/>
              </a:lnSpc>
            </a:pPr>
            <a:r>
              <a:rPr lang="en-US" sz="2600" dirty="0" smtClean="0"/>
              <a:t>Scalability, energy efficiency, high failure rate</a:t>
            </a:r>
          </a:p>
          <a:p>
            <a:pPr>
              <a:lnSpc>
                <a:spcPct val="110000"/>
              </a:lnSpc>
            </a:pPr>
            <a:r>
              <a:rPr lang="en-US" dirty="0" smtClean="0"/>
              <a:t>Request-level parallelism </a:t>
            </a:r>
          </a:p>
          <a:p>
            <a:pPr marL="457200" lvl="1" indent="0">
              <a:lnSpc>
                <a:spcPct val="110000"/>
              </a:lnSpc>
              <a:buNone/>
            </a:pPr>
            <a:r>
              <a:rPr lang="en-US" dirty="0" smtClean="0"/>
              <a:t>e.g. Web Search</a:t>
            </a:r>
          </a:p>
          <a:p>
            <a:pPr>
              <a:lnSpc>
                <a:spcPct val="110000"/>
              </a:lnSpc>
            </a:pPr>
            <a:r>
              <a:rPr lang="en-US" dirty="0" smtClean="0"/>
              <a:t>Data-level parallelism on a large dataset</a:t>
            </a:r>
          </a:p>
          <a:p>
            <a:pPr lvl="1">
              <a:lnSpc>
                <a:spcPct val="110000"/>
              </a:lnSpc>
            </a:pPr>
            <a:r>
              <a:rPr lang="en-US" sz="2600" dirty="0" err="1" smtClean="0"/>
              <a:t>MapReduce</a:t>
            </a:r>
            <a:endParaRPr lang="en-US" sz="2600" dirty="0"/>
          </a:p>
          <a:p>
            <a:pPr lvl="1">
              <a:lnSpc>
                <a:spcPct val="110000"/>
              </a:lnSpc>
            </a:pPr>
            <a:r>
              <a:rPr lang="en-US" sz="2600" dirty="0" err="1" smtClean="0"/>
              <a:t>Hadoop</a:t>
            </a:r>
            <a:r>
              <a:rPr lang="en-US" sz="2600" dirty="0" smtClean="0"/>
              <a:t>, Spark</a:t>
            </a:r>
          </a:p>
          <a:p>
            <a:pPr>
              <a:lnSpc>
                <a:spcPct val="110000"/>
              </a:lnSpc>
            </a:pPr>
            <a:endParaRPr lang="en-US" dirty="0" smtClean="0"/>
          </a:p>
          <a:p>
            <a:pPr>
              <a:lnSpc>
                <a:spcPct val="110000"/>
              </a:lnSpc>
            </a:pPr>
            <a:endParaRPr lang="en-US" sz="2600" dirty="0" smtClean="0"/>
          </a:p>
          <a:p>
            <a:pPr lvl="1">
              <a:lnSpc>
                <a:spcPct val="110000"/>
              </a:lnSpc>
            </a:pPr>
            <a:endParaRPr lang="en-US" sz="2200" dirty="0" smtClean="0"/>
          </a:p>
        </p:txBody>
      </p:sp>
      <p:sp>
        <p:nvSpPr>
          <p:cNvPr id="5" name="Slide Number Placeholder 4"/>
          <p:cNvSpPr>
            <a:spLocks noGrp="1"/>
          </p:cNvSpPr>
          <p:nvPr>
            <p:ph type="sldNum" sz="quarter" idx="12"/>
          </p:nvPr>
        </p:nvSpPr>
        <p:spPr/>
        <p:txBody>
          <a:bodyPr/>
          <a:lstStyle/>
          <a:p>
            <a:fld id="{3CC63E4C-4642-794D-A2FD-70F6B81535F5}" type="slidenum">
              <a:rPr lang="en-US" smtClean="0"/>
              <a:pPr/>
              <a:t>48</a:t>
            </a:fld>
            <a:endParaRPr lang="en-US"/>
          </a:p>
        </p:txBody>
      </p:sp>
    </p:spTree>
    <p:extLst>
      <p:ext uri="{BB962C8B-B14F-4D97-AF65-F5344CB8AC3E}">
        <p14:creationId xmlns:p14="http://schemas.microsoft.com/office/powerpoint/2010/main" val="2721059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330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extLst>
      <p:ext uri="{BB962C8B-B14F-4D97-AF65-F5344CB8AC3E}">
        <p14:creationId xmlns:p14="http://schemas.microsoft.com/office/powerpoint/2010/main" val="33580351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extLst>
      <p:ext uri="{BB962C8B-B14F-4D97-AF65-F5344CB8AC3E}">
        <p14:creationId xmlns:p14="http://schemas.microsoft.com/office/powerpoint/2010/main" val="2519994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Internals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extLst>
      <p:ext uri="{BB962C8B-B14F-4D97-AF65-F5344CB8AC3E}">
        <p14:creationId xmlns:p14="http://schemas.microsoft.com/office/powerpoint/2010/main" val="841475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Warehouse-Scale Computers</a:t>
            </a:r>
            <a:endParaRPr lang="en-US" dirty="0"/>
          </a:p>
        </p:txBody>
      </p:sp>
      <p:sp>
        <p:nvSpPr>
          <p:cNvPr id="7" name="Content Placeholder 6"/>
          <p:cNvSpPr>
            <a:spLocks noGrp="1"/>
          </p:cNvSpPr>
          <p:nvPr>
            <p:ph idx="1"/>
          </p:nvPr>
        </p:nvSpPr>
        <p:spPr>
          <a:xfrm>
            <a:off x="457200" y="1403868"/>
            <a:ext cx="8229600" cy="4902200"/>
          </a:xfrm>
        </p:spPr>
        <p:txBody>
          <a:bodyPr>
            <a:noAutofit/>
          </a:bodyPr>
          <a:lstStyle/>
          <a:p>
            <a:r>
              <a:rPr lang="en-US" sz="2600" dirty="0" smtClean="0"/>
              <a:t>Datacenter</a:t>
            </a:r>
          </a:p>
          <a:p>
            <a:pPr lvl="1"/>
            <a:r>
              <a:rPr lang="en-US" dirty="0" smtClean="0"/>
              <a:t>Collection of 10,000 to 100,000 </a:t>
            </a:r>
            <a:r>
              <a:rPr lang="en-US" dirty="0" smtClean="0"/>
              <a:t>servers</a:t>
            </a:r>
            <a:endParaRPr lang="en-US" dirty="0" smtClean="0"/>
          </a:p>
          <a:p>
            <a:pPr lvl="1"/>
            <a:r>
              <a:rPr lang="en-US" dirty="0" smtClean="0"/>
              <a:t>Networks connecting them together</a:t>
            </a:r>
          </a:p>
          <a:p>
            <a:r>
              <a:rPr lang="en-US" sz="2600" b="1" i="1" dirty="0" smtClean="0"/>
              <a:t>Single gigantic</a:t>
            </a:r>
            <a:r>
              <a:rPr lang="en-US" sz="2600" dirty="0" smtClean="0"/>
              <a:t> machine</a:t>
            </a:r>
          </a:p>
          <a:p>
            <a:r>
              <a:rPr lang="en-US" sz="2600" dirty="0" smtClean="0"/>
              <a:t>Very large </a:t>
            </a:r>
            <a:r>
              <a:rPr lang="en-US" sz="2600" dirty="0" smtClean="0"/>
              <a:t>applications (</a:t>
            </a:r>
            <a:r>
              <a:rPr lang="en-US" sz="2600" dirty="0" smtClean="0"/>
              <a:t>Internet service):</a:t>
            </a:r>
            <a:br>
              <a:rPr lang="en-US" sz="2600" dirty="0" smtClean="0"/>
            </a:br>
            <a:r>
              <a:rPr lang="en-US" sz="2600" dirty="0" smtClean="0"/>
              <a:t>search, email, video sharing, social networking</a:t>
            </a:r>
          </a:p>
          <a:p>
            <a:r>
              <a:rPr lang="en-US" sz="2600" dirty="0" smtClean="0"/>
              <a:t>Very high availability</a:t>
            </a:r>
          </a:p>
          <a:p>
            <a:r>
              <a:rPr lang="en-US" sz="2400" dirty="0" smtClean="0"/>
              <a:t>“</a:t>
            </a:r>
            <a:r>
              <a:rPr lang="en-US" sz="2400" dirty="0"/>
              <a:t>…WSCs are no less worthy of the expertise of computer systems architects than any other class of machines”  </a:t>
            </a:r>
            <a:r>
              <a:rPr lang="en-US" sz="2400" dirty="0" smtClean="0"/>
              <a:t/>
            </a:r>
            <a:br>
              <a:rPr lang="en-US" sz="2400" dirty="0" smtClean="0"/>
            </a:br>
            <a:r>
              <a:rPr lang="en-US" sz="2400" dirty="0" err="1" smtClean="0"/>
              <a:t>Barroso</a:t>
            </a:r>
            <a:r>
              <a:rPr lang="en-US" sz="2400" dirty="0" smtClean="0"/>
              <a:t> </a:t>
            </a:r>
            <a:r>
              <a:rPr lang="en-US" sz="2400" dirty="0"/>
              <a:t>and </a:t>
            </a:r>
            <a:r>
              <a:rPr lang="en-US" sz="2400" dirty="0" err="1" smtClean="0"/>
              <a:t>Hoelzle</a:t>
            </a:r>
            <a:r>
              <a:rPr lang="en-US" sz="2400" dirty="0" smtClean="0"/>
              <a:t>, </a:t>
            </a:r>
            <a:r>
              <a:rPr lang="en-US" sz="2400" dirty="0" smtClean="0"/>
              <a:t>2009</a:t>
            </a:r>
            <a:endParaRPr lang="en-US" sz="2600" dirty="0" smtClean="0"/>
          </a:p>
          <a:p>
            <a:endParaRPr lang="en-US" dirty="0" smtClean="0"/>
          </a:p>
          <a:p>
            <a:endParaRPr lang="en-US" dirty="0" smtClean="0"/>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22315754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90600"/>
          </a:xfrm>
        </p:spPr>
        <p:txBody>
          <a:bodyPr>
            <a:normAutofit/>
          </a:bodyPr>
          <a:lstStyle/>
          <a:p>
            <a:r>
              <a:rPr lang="en-US" dirty="0" smtClean="0"/>
              <a:t>Unique to WSCs</a:t>
            </a:r>
            <a:endParaRPr lang="en-US" dirty="0"/>
          </a:p>
        </p:txBody>
      </p:sp>
      <p:sp>
        <p:nvSpPr>
          <p:cNvPr id="7" name="Content Placeholder 6"/>
          <p:cNvSpPr>
            <a:spLocks noGrp="1"/>
          </p:cNvSpPr>
          <p:nvPr>
            <p:ph idx="1"/>
          </p:nvPr>
        </p:nvSpPr>
        <p:spPr>
          <a:xfrm>
            <a:off x="457200" y="1162568"/>
            <a:ext cx="8229600" cy="4902200"/>
          </a:xfrm>
        </p:spPr>
        <p:txBody>
          <a:bodyPr>
            <a:noAutofit/>
          </a:bodyPr>
          <a:lstStyle/>
          <a:p>
            <a:pPr>
              <a:lnSpc>
                <a:spcPct val="90000"/>
              </a:lnSpc>
            </a:pPr>
            <a:r>
              <a:rPr lang="en-US" dirty="0" smtClean="0"/>
              <a:t>Ample Parallelism</a:t>
            </a:r>
          </a:p>
          <a:p>
            <a:pPr lvl="1">
              <a:lnSpc>
                <a:spcPct val="90000"/>
              </a:lnSpc>
            </a:pPr>
            <a:r>
              <a:rPr lang="en-US" b="1" dirty="0" smtClean="0"/>
              <a:t>Request-level Parallelism: </a:t>
            </a:r>
            <a:r>
              <a:rPr lang="en-US" dirty="0" smtClean="0"/>
              <a:t>ex: </a:t>
            </a:r>
            <a:r>
              <a:rPr lang="en-US" dirty="0" smtClean="0"/>
              <a:t>Web search</a:t>
            </a:r>
          </a:p>
          <a:p>
            <a:pPr lvl="1">
              <a:lnSpc>
                <a:spcPct val="90000"/>
              </a:lnSpc>
            </a:pPr>
            <a:r>
              <a:rPr lang="en-US" b="1" dirty="0" smtClean="0"/>
              <a:t>Data-level Parallelism: </a:t>
            </a:r>
            <a:r>
              <a:rPr lang="en-US" dirty="0" smtClean="0"/>
              <a:t>ex: </a:t>
            </a:r>
            <a:r>
              <a:rPr lang="en-US" dirty="0" smtClean="0"/>
              <a:t>Image classifier training</a:t>
            </a:r>
          </a:p>
          <a:p>
            <a:pPr>
              <a:lnSpc>
                <a:spcPct val="90000"/>
              </a:lnSpc>
            </a:pPr>
            <a:r>
              <a:rPr lang="en-US" dirty="0" smtClean="0"/>
              <a:t>Scale and its Opportunities/Problems</a:t>
            </a:r>
          </a:p>
          <a:p>
            <a:pPr lvl="1">
              <a:lnSpc>
                <a:spcPct val="90000"/>
              </a:lnSpc>
            </a:pPr>
            <a:r>
              <a:rPr lang="en-US" b="1" dirty="0" smtClean="0"/>
              <a:t>Scale of economy</a:t>
            </a:r>
            <a:r>
              <a:rPr lang="en-US" dirty="0" smtClean="0"/>
              <a:t>: low per-unit cost</a:t>
            </a:r>
            <a:r>
              <a:rPr lang="en-US" dirty="0" smtClean="0">
                <a:sym typeface="Wingdings"/>
              </a:rPr>
              <a:t> </a:t>
            </a:r>
          </a:p>
          <a:p>
            <a:pPr lvl="1">
              <a:lnSpc>
                <a:spcPct val="90000"/>
              </a:lnSpc>
            </a:pPr>
            <a:r>
              <a:rPr lang="en-US" dirty="0" smtClean="0">
                <a:sym typeface="Wingdings"/>
              </a:rPr>
              <a:t>Cloud computing: rent computing power with low </a:t>
            </a:r>
            <a:r>
              <a:rPr lang="en-US" dirty="0" smtClean="0">
                <a:sym typeface="Wingdings"/>
              </a:rPr>
              <a:t>costs (ex: AWS)</a:t>
            </a:r>
            <a:endParaRPr lang="en-US" dirty="0" smtClean="0">
              <a:sym typeface="Wingdings"/>
            </a:endParaRPr>
          </a:p>
          <a:p>
            <a:pPr lvl="1">
              <a:lnSpc>
                <a:spcPct val="90000"/>
              </a:lnSpc>
            </a:pPr>
            <a:r>
              <a:rPr lang="en-US" b="1" dirty="0" smtClean="0">
                <a:sym typeface="Wingdings"/>
              </a:rPr>
              <a:t>High # of failures</a:t>
            </a:r>
            <a:endParaRPr lang="en-US" dirty="0" smtClean="0">
              <a:sym typeface="Wingdings"/>
            </a:endParaRPr>
          </a:p>
          <a:p>
            <a:pPr marL="914400" lvl="2" indent="0">
              <a:lnSpc>
                <a:spcPct val="90000"/>
              </a:lnSpc>
              <a:buNone/>
            </a:pPr>
            <a:r>
              <a:rPr lang="en-US" sz="2200" dirty="0"/>
              <a:t>e</a:t>
            </a:r>
            <a:r>
              <a:rPr lang="en-US" sz="2200" dirty="0" smtClean="0"/>
              <a:t>x: </a:t>
            </a:r>
            <a:r>
              <a:rPr lang="en-US" sz="2200" dirty="0" smtClean="0"/>
              <a:t>4 disks/server, annual failure rate: 4%</a:t>
            </a:r>
            <a:br>
              <a:rPr lang="en-US" sz="2200" dirty="0" smtClean="0"/>
            </a:br>
            <a:r>
              <a:rPr lang="en-US" sz="2200" dirty="0" smtClean="0">
                <a:sym typeface="Wingdings"/>
              </a:rPr>
              <a:t> WSC of 50,000 servers: 1 disk fail/hour</a:t>
            </a:r>
          </a:p>
          <a:p>
            <a:pPr lvl="0">
              <a:lnSpc>
                <a:spcPct val="90000"/>
              </a:lnSpc>
            </a:pPr>
            <a:r>
              <a:rPr lang="en-US" dirty="0" smtClean="0">
                <a:solidFill>
                  <a:prstClr val="black"/>
                </a:solidFill>
              </a:rPr>
              <a:t>Operation Cost Count</a:t>
            </a:r>
          </a:p>
          <a:p>
            <a:pPr lvl="1">
              <a:lnSpc>
                <a:spcPct val="90000"/>
              </a:lnSpc>
            </a:pPr>
            <a:r>
              <a:rPr lang="en-US" dirty="0" smtClean="0">
                <a:solidFill>
                  <a:prstClr val="black"/>
                </a:solidFill>
              </a:rPr>
              <a:t>Longer life </a:t>
            </a:r>
            <a:r>
              <a:rPr lang="en-US" dirty="0" smtClean="0">
                <a:solidFill>
                  <a:prstClr val="black"/>
                </a:solidFill>
              </a:rPr>
              <a:t>time (</a:t>
            </a:r>
            <a:r>
              <a:rPr lang="en-US" dirty="0" smtClean="0">
                <a:solidFill>
                  <a:prstClr val="black"/>
                </a:solidFill>
              </a:rPr>
              <a:t>&gt;10 years)</a:t>
            </a:r>
          </a:p>
          <a:p>
            <a:pPr lvl="1">
              <a:lnSpc>
                <a:spcPct val="90000"/>
              </a:lnSpc>
            </a:pPr>
            <a:r>
              <a:rPr lang="en-US" b="1" dirty="0" smtClean="0">
                <a:solidFill>
                  <a:prstClr val="black"/>
                </a:solidFill>
              </a:rPr>
              <a:t>Cost of equipment purchases &lt;&lt; cost of ownership</a:t>
            </a:r>
            <a:endParaRPr lang="en-US" b="1" dirty="0">
              <a:solidFill>
                <a:prstClr val="black"/>
              </a:solidFill>
            </a:endParaRPr>
          </a:p>
          <a:p>
            <a:pPr marL="914400" lvl="2" indent="0">
              <a:lnSpc>
                <a:spcPct val="90000"/>
              </a:lnSpc>
              <a:buNone/>
            </a:pPr>
            <a:endParaRPr lang="en-US" dirty="0" smtClean="0">
              <a:sym typeface="Wingdings"/>
            </a:endParaRPr>
          </a:p>
          <a:p>
            <a:pPr marL="914400" lvl="2" indent="0">
              <a:lnSpc>
                <a:spcPct val="90000"/>
              </a:lnSpc>
              <a:buNone/>
            </a:pPr>
            <a:r>
              <a:rPr lang="en-US" dirty="0">
                <a:sym typeface="Wingdings"/>
              </a:rPr>
              <a:t>	</a:t>
            </a:r>
            <a:endParaRPr lang="en-US" dirty="0" smtClean="0"/>
          </a:p>
          <a:p>
            <a:pPr>
              <a:lnSpc>
                <a:spcPct val="90000"/>
              </a:lnSpc>
            </a:pPr>
            <a:endParaRPr lang="en-US" dirty="0" smtClean="0"/>
          </a:p>
          <a:p>
            <a:pPr>
              <a:lnSpc>
                <a:spcPct val="90000"/>
              </a:lnSpc>
            </a:pPr>
            <a:endParaRPr lang="en-US" dirty="0" smtClean="0"/>
          </a:p>
          <a:p>
            <a:pPr lvl="1">
              <a:lnSpc>
                <a:spcPct val="90000"/>
              </a:lnSpc>
            </a:pP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extLst>
      <p:ext uri="{BB962C8B-B14F-4D97-AF65-F5344CB8AC3E}">
        <p14:creationId xmlns:p14="http://schemas.microsoft.com/office/powerpoint/2010/main" val="4062563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cmpd="sng" algn="ctr">
          <a:solidFill>
            <a:schemeClr val="tx1"/>
          </a:solidFill>
          <a:prstDash val="solid"/>
          <a:round/>
          <a:headEnd type="none" w="med" len="med"/>
          <a:tailEnd type="none" w="med" len="med"/>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32660</TotalTime>
  <Words>2458</Words>
  <Application>Microsoft Macintosh PowerPoint</Application>
  <PresentationFormat>On-screen Show (4:3)</PresentationFormat>
  <Paragraphs>447</Paragraphs>
  <Slides>48</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Image</vt:lpstr>
      <vt:lpstr>Equation</vt:lpstr>
      <vt:lpstr>CS 61C: Great Ideas in Computer Architecture (Machine Structures) Warehouse-Scale Computing, MapReduce, and Spark</vt:lpstr>
      <vt:lpstr>New-School Machine Structures (It’s a bit more complicated!)</vt:lpstr>
      <vt:lpstr>In the news</vt:lpstr>
      <vt:lpstr>Google’s WSCs</vt:lpstr>
      <vt:lpstr>Containers in WSCs</vt:lpstr>
      <vt:lpstr>Server, Rack, Array</vt:lpstr>
      <vt:lpstr>Google Server Internals</vt:lpstr>
      <vt:lpstr>Warehouse-Scale Computers</vt:lpstr>
      <vt:lpstr>Unique to WSCs</vt:lpstr>
      <vt:lpstr>WSC Architecture</vt:lpstr>
      <vt:lpstr>WSC Storage Hierarchy</vt:lpstr>
      <vt:lpstr>Workload Variation</vt:lpstr>
      <vt:lpstr>Impact on WSC software</vt:lpstr>
      <vt:lpstr>Power Usage Effectiveness</vt:lpstr>
      <vt:lpstr>PUE in the Wild (2007)</vt:lpstr>
      <vt:lpstr>PowerPoint Presentation</vt:lpstr>
      <vt:lpstr>Load Profile of WSCs</vt:lpstr>
      <vt:lpstr>Energy-Proportional Computing: Design Goal of WSC</vt:lpstr>
      <vt:lpstr>Cause of Poor Energy Proportionality</vt:lpstr>
      <vt:lpstr>Agenda</vt:lpstr>
      <vt:lpstr>Request-Level Parallelism (RLP)</vt:lpstr>
      <vt:lpstr>Google Query-Serving Architecture</vt:lpstr>
      <vt:lpstr>Anatomy of a Web Search</vt:lpstr>
      <vt:lpstr>Anatomy of a Web Search (1/3)</vt:lpstr>
      <vt:lpstr>Anatomy of a Web Search (2/3)</vt:lpstr>
      <vt:lpstr>Anatomy of a Web Search (3/3)</vt:lpstr>
      <vt:lpstr>Agenda</vt:lpstr>
      <vt:lpstr>Clickers: </vt:lpstr>
      <vt:lpstr>Administrivia</vt:lpstr>
      <vt:lpstr>Clicker/Peer Instruction: Which Statement is True</vt:lpstr>
      <vt:lpstr>Agenda</vt:lpstr>
      <vt:lpstr>Data-Level Parallelism (DLP)</vt:lpstr>
      <vt:lpstr>What is MapReduce?</vt:lpstr>
      <vt:lpstr>What is MapReduce used for?</vt:lpstr>
      <vt:lpstr>Inspiration: Map &amp; Reduce Functions, ex: Python </vt:lpstr>
      <vt:lpstr>MapReduce Programming Model</vt:lpstr>
      <vt:lpstr>MapReduce Word Count Example</vt:lpstr>
      <vt:lpstr>MapReduce Word Count Example</vt:lpstr>
      <vt:lpstr>MapReduce Implementation</vt:lpstr>
      <vt:lpstr>MapReduce Execution</vt:lpstr>
      <vt:lpstr>MapReduce Execution</vt:lpstr>
      <vt:lpstr>MapReduce Execution</vt:lpstr>
      <vt:lpstr>MapReduce Execution</vt:lpstr>
      <vt:lpstr>MapReduce Execution</vt:lpstr>
      <vt:lpstr>Big Data Framework: Hadoop &amp; Spark</vt:lpstr>
      <vt:lpstr>WordCount in Hadoop’s Java API</vt:lpstr>
      <vt:lpstr>Word Count in Spark’s Python API</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John Wawrzynek</cp:lastModifiedBy>
  <cp:revision>596</cp:revision>
  <cp:lastPrinted>2013-10-22T04:54:04Z</cp:lastPrinted>
  <dcterms:created xsi:type="dcterms:W3CDTF">2012-10-08T01:19:02Z</dcterms:created>
  <dcterms:modified xsi:type="dcterms:W3CDTF">2015-11-12T15:24:20Z</dcterms:modified>
</cp:coreProperties>
</file>