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629" r:id="rId2"/>
    <p:sldId id="802" r:id="rId3"/>
    <p:sldId id="803" r:id="rId4"/>
    <p:sldId id="805" r:id="rId5"/>
    <p:sldId id="784" r:id="rId6"/>
    <p:sldId id="785" r:id="rId7"/>
    <p:sldId id="782" r:id="rId8"/>
    <p:sldId id="806" r:id="rId9"/>
    <p:sldId id="783" r:id="rId10"/>
    <p:sldId id="822" r:id="rId11"/>
    <p:sldId id="823" r:id="rId12"/>
    <p:sldId id="788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824" r:id="rId21"/>
    <p:sldId id="797" r:id="rId22"/>
    <p:sldId id="807" r:id="rId23"/>
    <p:sldId id="798" r:id="rId24"/>
    <p:sldId id="821" r:id="rId25"/>
    <p:sldId id="825" r:id="rId26"/>
    <p:sldId id="830" r:id="rId27"/>
    <p:sldId id="786" r:id="rId28"/>
    <p:sldId id="800" r:id="rId29"/>
    <p:sldId id="826" r:id="rId30"/>
    <p:sldId id="827" r:id="rId31"/>
    <p:sldId id="828" r:id="rId32"/>
    <p:sldId id="799" r:id="rId33"/>
    <p:sldId id="787" r:id="rId34"/>
    <p:sldId id="829" r:id="rId35"/>
    <p:sldId id="809" r:id="rId36"/>
    <p:sldId id="810" r:id="rId37"/>
    <p:sldId id="811" r:id="rId38"/>
    <p:sldId id="812" r:id="rId39"/>
    <p:sldId id="813" r:id="rId40"/>
    <p:sldId id="814" r:id="rId41"/>
    <p:sldId id="815" r:id="rId42"/>
    <p:sldId id="816" r:id="rId43"/>
    <p:sldId id="817" r:id="rId44"/>
    <p:sldId id="818" r:id="rId45"/>
    <p:sldId id="819" r:id="rId46"/>
    <p:sldId id="82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98989"/>
    <a:srgbClr val="D9D9D9"/>
    <a:srgbClr val="532100"/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4" autoAdjust="0"/>
    <p:restoredTop sz="99845" autoAdjust="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1944"/>
        <p:guide pos="3137"/>
      </p:guideLst>
    </p:cSldViewPr>
  </p:slideViewPr>
  <p:outlineViewPr>
    <p:cViewPr>
      <p:scale>
        <a:sx n="33" d="100"/>
        <a:sy n="33" d="100"/>
      </p:scale>
      <p:origin x="22800" y="27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088"/>
    </p:cViewPr>
  </p:sorterViewPr>
  <p:notesViewPr>
    <p:cSldViewPr snapToGrid="0" snapToObjects="1">
      <p:cViewPr varScale="1">
        <p:scale>
          <a:sx n="75" d="100"/>
          <a:sy n="75" d="100"/>
        </p:scale>
        <p:origin x="-34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9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11/17/15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581CE-9B63-394C-9788-06C3A0C4654C}" type="slidenum">
              <a:rPr lang="en-US"/>
              <a:pPr/>
              <a:t>35</a:t>
            </a:fld>
            <a:endParaRPr lang="en-US"/>
          </a:p>
        </p:txBody>
      </p:sp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Portability on machines with different memory configurations.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0B004-06E0-DD4B-9EAA-5385B8F506B7}" type="slidenum">
              <a:rPr lang="en-US"/>
              <a:pPr/>
              <a:t>36</a:t>
            </a:fld>
            <a:endParaRPr lang="en-US"/>
          </a:p>
        </p:txBody>
      </p:sp>
      <p:sp>
        <p:nvSpPr>
          <p:cNvPr id="174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0B9CC-F342-E34A-A311-6830038DD696}" type="slidenum">
              <a:rPr lang="en-US"/>
              <a:pPr/>
              <a:t>37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CD725-72A8-EE40-A308-1AD18FA6A453}" type="slidenum">
              <a:rPr lang="en-US"/>
              <a:pPr/>
              <a:t>38</a:t>
            </a:fld>
            <a:endParaRPr lang="en-US"/>
          </a:p>
        </p:txBody>
      </p:sp>
      <p:sp>
        <p:nvSpPr>
          <p:cNvPr id="159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3C866-40C1-C848-AF54-E7F38EE2F1F2}" type="slidenum">
              <a:rPr lang="en-US"/>
              <a:pPr/>
              <a:t>39</a:t>
            </a:fld>
            <a:endParaRPr lang="en-US"/>
          </a:p>
        </p:txBody>
      </p:sp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Permits sharing of program segments.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18E6-8AD9-4449-8A17-74F42A27A413}" type="slidenum">
              <a:rPr lang="en-US"/>
              <a:pPr/>
              <a:t>40</a:t>
            </a:fld>
            <a:endParaRPr lang="en-US"/>
          </a:p>
        </p:txBody>
      </p:sp>
      <p:sp>
        <p:nvSpPr>
          <p:cNvPr id="174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C15E8-B496-BA4B-B12F-E1D84853A2C3}" type="slidenum">
              <a:rPr lang="en-US"/>
              <a:pPr/>
              <a:t>41</a:t>
            </a:fld>
            <a:endParaRPr lang="en-US"/>
          </a:p>
        </p:txBody>
      </p:sp>
      <p:sp>
        <p:nvSpPr>
          <p:cNvPr id="159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Called Burping the memory.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96B9-8D1A-9D48-8B02-CB59335ADCBC}" type="slidenum">
              <a:rPr lang="en-US"/>
              <a:pPr/>
              <a:t>42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Relaxes the contiguous allocation requirement.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40C0-2163-554D-A025-836E80DCE361}" type="slidenum">
              <a:rPr lang="en-US"/>
              <a:pPr/>
              <a:t>43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OS ensures that the page tables are disjoint.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F7BD2-9512-FB43-A139-951E6FED5BBF}" type="slidenum">
              <a:rPr lang="en-US"/>
              <a:pPr/>
              <a:t>44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7AFFB-D553-8147-952D-B138D63073B1}" type="slidenum">
              <a:rPr lang="en-US"/>
              <a:pPr/>
              <a:t>45</a:t>
            </a:fld>
            <a:endParaRPr lang="en-US"/>
          </a:p>
        </p:txBody>
      </p:sp>
      <p:sp>
        <p:nvSpPr>
          <p:cNvPr id="160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6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6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r>
              <a:rPr lang="en-US" dirty="0" smtClean="0"/>
              <a:t>was p 677 in book (not</a:t>
            </a:r>
            <a:r>
              <a:rPr lang="en-US" baseline="0" dirty="0" smtClean="0"/>
              <a:t> current edition)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5788"/>
            <a:ext cx="4554537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660" y="4342777"/>
            <a:ext cx="5910840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6" tIns="45712" rIns="91426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2.wdp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i="1" dirty="0" smtClean="0"/>
              <a:t>Operating Systems, Interrupts, Virtual Memory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Wawrzynek</a:t>
            </a:r>
            <a:r>
              <a:rPr lang="en-US" dirty="0" smtClean="0"/>
              <a:t> &amp; </a:t>
            </a:r>
            <a:r>
              <a:rPr lang="en-US" dirty="0"/>
              <a:t>Vladimir </a:t>
            </a:r>
            <a:r>
              <a:rPr lang="en-US" dirty="0" err="1"/>
              <a:t>Stojanovic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82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Devices and I/O</a:t>
            </a:r>
          </a:p>
          <a:p>
            <a:r>
              <a:rPr lang="en-US" dirty="0" smtClean="0"/>
              <a:t>OS Boot Sequence and Operation</a:t>
            </a:r>
          </a:p>
          <a:p>
            <a:r>
              <a:rPr lang="en-US" dirty="0" smtClean="0"/>
              <a:t>Multiprogramming/time-sharing</a:t>
            </a:r>
          </a:p>
          <a:p>
            <a:r>
              <a:rPr lang="en-US" dirty="0" smtClean="0"/>
              <a:t>Introduction to 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1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Devices and I/O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OS Boot Sequence and Operation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Multiprogramming/time-sharing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Introduction to Virtual Memory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interact with devices?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Assume a program running on a CPU. How does it interact with the outside world?</a:t>
            </a:r>
          </a:p>
          <a:p>
            <a:r>
              <a:rPr lang="en-US" dirty="0" smtClean="0"/>
              <a:t>Need I/O interface for Keyboards,</a:t>
            </a:r>
            <a:br>
              <a:rPr lang="en-US" dirty="0" smtClean="0"/>
            </a:br>
            <a:r>
              <a:rPr lang="en-US" dirty="0" smtClean="0"/>
              <a:t>Network, Mouse, Screen, etc.</a:t>
            </a:r>
          </a:p>
          <a:p>
            <a:pPr lvl="1"/>
            <a:r>
              <a:rPr lang="en-US" b="1" dirty="0" smtClean="0"/>
              <a:t>Connect to many</a:t>
            </a:r>
            <a:r>
              <a:rPr lang="en-US" b="1" dirty="0"/>
              <a:t> </a:t>
            </a:r>
            <a:r>
              <a:rPr lang="en-US" b="1" dirty="0" smtClean="0"/>
              <a:t>types </a:t>
            </a:r>
            <a:r>
              <a:rPr lang="en-US" b="1" dirty="0"/>
              <a:t>of devices </a:t>
            </a:r>
            <a:endParaRPr lang="en-US" dirty="0" smtClean="0"/>
          </a:p>
          <a:p>
            <a:pPr lvl="1"/>
            <a:r>
              <a:rPr lang="en-US" b="1" dirty="0" smtClean="0"/>
              <a:t>Control these </a:t>
            </a:r>
            <a:r>
              <a:rPr lang="en-US" b="1" dirty="0"/>
              <a:t>devices</a:t>
            </a:r>
            <a:r>
              <a:rPr lang="en-US" b="1" dirty="0" smtClean="0"/>
              <a:t>, respond</a:t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them, and transfer </a:t>
            </a:r>
            <a:r>
              <a:rPr lang="en-US" b="1" dirty="0" smtClean="0"/>
              <a:t>data</a:t>
            </a:r>
          </a:p>
          <a:p>
            <a:pPr lvl="1"/>
            <a:r>
              <a:rPr lang="en-US" b="1" dirty="0" smtClean="0"/>
              <a:t>Present them </a:t>
            </a:r>
            <a:r>
              <a:rPr lang="en-US" b="1" dirty="0"/>
              <a:t>to </a:t>
            </a:r>
            <a:r>
              <a:rPr lang="en-US" b="1" dirty="0" smtClean="0"/>
              <a:t>user</a:t>
            </a:r>
            <a:br>
              <a:rPr lang="en-US" b="1" dirty="0" smtClean="0"/>
            </a:br>
            <a:r>
              <a:rPr lang="en-US" b="1" dirty="0" smtClean="0"/>
              <a:t>programs so</a:t>
            </a:r>
            <a:br>
              <a:rPr lang="en-US" b="1" dirty="0" smtClean="0"/>
            </a:br>
            <a:r>
              <a:rPr lang="en-US" b="1" dirty="0" smtClean="0"/>
              <a:t>they </a:t>
            </a:r>
            <a:r>
              <a:rPr lang="en-US" b="1" dirty="0"/>
              <a:t>are useful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791200" y="1905000"/>
            <a:ext cx="2941638" cy="4664075"/>
            <a:chOff x="3648" y="1200"/>
            <a:chExt cx="1853" cy="293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648" y="3696"/>
              <a:ext cx="816" cy="442"/>
              <a:chOff x="3648" y="3696"/>
              <a:chExt cx="816" cy="442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3648" y="3696"/>
                <a:ext cx="816" cy="250"/>
                <a:chOff x="2112" y="3792"/>
                <a:chExt cx="816" cy="250"/>
              </a:xfrm>
            </p:grpSpPr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3840"/>
                  <a:ext cx="816" cy="19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60" y="3792"/>
                  <a:ext cx="738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2000"/>
                    <a:t>cmd reg.</a:t>
                  </a:r>
                </a:p>
              </p:txBody>
            </p:sp>
          </p:grp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648" y="3936"/>
                <a:ext cx="816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3888"/>
                <a:ext cx="748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/>
                  <a:t>data reg.</a:t>
                </a:r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742" y="1200"/>
              <a:ext cx="175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/>
                <a:t>Operating System</a:t>
              </a: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581400" y="2514600"/>
            <a:ext cx="5384800" cy="3648075"/>
            <a:chOff x="2256" y="1584"/>
            <a:chExt cx="3392" cy="2298"/>
          </a:xfrm>
        </p:grpSpPr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2256" y="3168"/>
              <a:ext cx="3392" cy="714"/>
              <a:chOff x="2256" y="3168"/>
              <a:chExt cx="3392" cy="714"/>
            </a:xfrm>
          </p:grpSpPr>
          <p:pic>
            <p:nvPicPr>
              <p:cNvPr id="25" name="Picture 18" descr="keyboar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3504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26" name="Picture 19" descr="camera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0" y="3264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27" name="Picture 20" descr="disk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3312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28" name="Picture 21" descr="lcd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68" y="3168"/>
                <a:ext cx="528" cy="489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scanner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2" y="3312"/>
                <a:ext cx="408" cy="378"/>
              </a:xfrm>
              <a:prstGeom prst="rect">
                <a:avLst/>
              </a:prstGeom>
              <a:noFill/>
            </p:spPr>
          </p:pic>
          <p:pic>
            <p:nvPicPr>
              <p:cNvPr id="30" name="Picture 23" descr="shot_plms700_sm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48" y="3216"/>
                <a:ext cx="800" cy="548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3648" y="1584"/>
              <a:ext cx="1824" cy="480"/>
              <a:chOff x="3648" y="1584"/>
              <a:chExt cx="1824" cy="480"/>
            </a:xfrm>
          </p:grpSpPr>
          <p:sp>
            <p:nvSpPr>
              <p:cNvPr id="18" name="AutoShape 25"/>
              <p:cNvSpPr>
                <a:spLocks noChangeArrowheads="1"/>
              </p:cNvSpPr>
              <p:nvPr/>
            </p:nvSpPr>
            <p:spPr bwMode="auto">
              <a:xfrm>
                <a:off x="3648" y="1584"/>
                <a:ext cx="816" cy="480"/>
              </a:xfrm>
              <a:prstGeom prst="parallelogram">
                <a:avLst>
                  <a:gd name="adj" fmla="val 425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/>
                  <a:t>Proc</a:t>
                </a:r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4848" y="1584"/>
                <a:ext cx="624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 Box 27"/>
              <p:cNvSpPr txBox="1">
                <a:spLocks noChangeArrowheads="1"/>
              </p:cNvSpPr>
              <p:nvPr/>
            </p:nvSpPr>
            <p:spPr bwMode="auto">
              <a:xfrm>
                <a:off x="4944" y="1728"/>
                <a:ext cx="47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/>
                  <a:t>Mem</a:t>
                </a:r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4512" y="1824"/>
                <a:ext cx="192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H="1">
                <a:off x="4320" y="1920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4704" y="1920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3352800" y="3200400"/>
            <a:ext cx="5562600" cy="2362200"/>
            <a:chOff x="2112" y="2016"/>
            <a:chExt cx="3504" cy="1488"/>
          </a:xfrm>
        </p:grpSpPr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08" y="2016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auto">
            <a:xfrm>
              <a:off x="3408" y="2256"/>
              <a:ext cx="2208" cy="384"/>
            </a:xfrm>
            <a:prstGeom prst="leftRightArrow">
              <a:avLst>
                <a:gd name="adj1" fmla="val 50000"/>
                <a:gd name="adj2" fmla="val 6157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4271" y="2312"/>
              <a:ext cx="70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/>
                <a:t>PCI Bus</a:t>
              </a: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4608" y="254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5040" y="2544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3120" y="2880"/>
              <a:ext cx="1296" cy="336"/>
            </a:xfrm>
            <a:prstGeom prst="leftRightArrow">
              <a:avLst>
                <a:gd name="adj1" fmla="val 50000"/>
                <a:gd name="adj2" fmla="val 4130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3360" y="2928"/>
              <a:ext cx="81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/>
                <a:t>SCSI Bus</a:t>
              </a:r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3936" y="254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2112" y="3264"/>
              <a:ext cx="912" cy="240"/>
            </a:xfrm>
            <a:prstGeom prst="leftRightArrow">
              <a:avLst>
                <a:gd name="adj1" fmla="val 50000"/>
                <a:gd name="adj2" fmla="val 4069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H="1">
              <a:off x="2352" y="2544"/>
              <a:ext cx="1536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080" y="316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3312" y="31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3648" y="312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4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Set Architecture for I/O</a:t>
            </a:r>
            <a:endParaRPr lang="en-US"/>
          </a:p>
        </p:txBody>
      </p:sp>
      <p:sp>
        <p:nvSpPr>
          <p:cNvPr id="318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must the processor do for I/O?</a:t>
            </a:r>
          </a:p>
          <a:p>
            <a:pPr lvl="1"/>
            <a:r>
              <a:rPr lang="en-US" dirty="0" smtClean="0"/>
              <a:t>Input:    reads a sequence of bytes </a:t>
            </a:r>
          </a:p>
          <a:p>
            <a:pPr lvl="1"/>
            <a:r>
              <a:rPr lang="en-US" dirty="0" smtClean="0"/>
              <a:t>Output: writes a sequence of bytes</a:t>
            </a:r>
          </a:p>
          <a:p>
            <a:r>
              <a:rPr lang="en-US" dirty="0" smtClean="0"/>
              <a:t>Some processors have special input and output instructions</a:t>
            </a:r>
          </a:p>
          <a:p>
            <a:r>
              <a:rPr lang="en-US" dirty="0" smtClean="0"/>
              <a:t>Alternative model (used by MIPS):</a:t>
            </a:r>
          </a:p>
          <a:p>
            <a:pPr lvl="1"/>
            <a:r>
              <a:rPr lang="en-US" dirty="0" smtClean="0"/>
              <a:t>Use loads for input, stores for output (in small pieces)</a:t>
            </a:r>
          </a:p>
          <a:p>
            <a:pPr lvl="1"/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Memory Mapped Input/Output</a:t>
            </a:r>
          </a:p>
          <a:p>
            <a:pPr lvl="1"/>
            <a:r>
              <a:rPr lang="en-US" dirty="0" smtClean="0"/>
              <a:t>A portion of the address space dedicated to communication paths to Input or Output devices (no memory there)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6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Mapped I/O</a:t>
            </a:r>
            <a:endParaRPr lang="en-US"/>
          </a:p>
        </p:txBody>
      </p:sp>
      <p:sp>
        <p:nvSpPr>
          <p:cNvPr id="318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Certain addresses are not regular memory</a:t>
            </a:r>
          </a:p>
          <a:p>
            <a:r>
              <a:rPr lang="en-US" smtClean="0"/>
              <a:t>Instead, they correspond to registers in I/O devices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2643189"/>
            <a:ext cx="4665663" cy="2020888"/>
            <a:chOff x="2160" y="2481"/>
            <a:chExt cx="2939" cy="127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32" y="2481"/>
              <a:ext cx="2267" cy="1273"/>
              <a:chOff x="2832" y="2481"/>
              <a:chExt cx="2267" cy="1273"/>
            </a:xfrm>
          </p:grpSpPr>
          <p:pic>
            <p:nvPicPr>
              <p:cNvPr id="3185670" name="Picture 6" descr="keyboard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25" y="2481"/>
                <a:ext cx="1374" cy="1273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832" y="3264"/>
                <a:ext cx="816" cy="442"/>
                <a:chOff x="3648" y="3696"/>
                <a:chExt cx="816" cy="442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3648" y="3696"/>
                  <a:ext cx="816" cy="250"/>
                  <a:chOff x="2112" y="3792"/>
                  <a:chExt cx="816" cy="250"/>
                </a:xfrm>
              </p:grpSpPr>
              <p:sp>
                <p:nvSpPr>
                  <p:cNvPr id="318567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567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3792"/>
                    <a:ext cx="738" cy="25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l"/>
                    <a:r>
                      <a:rPr lang="en-US" sz="2000"/>
                      <a:t>cntrl reg.</a:t>
                    </a:r>
                  </a:p>
                </p:txBody>
              </p:sp>
            </p:grpSp>
            <p:sp>
              <p:nvSpPr>
                <p:cNvPr id="3185675" name="Rectangle 11"/>
                <p:cNvSpPr>
                  <a:spLocks noChangeArrowheads="1"/>
                </p:cNvSpPr>
                <p:nvPr/>
              </p:nvSpPr>
              <p:spPr bwMode="auto"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567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sz="2000"/>
                    <a:t>data reg.</a:t>
                  </a:r>
                </a:p>
              </p:txBody>
            </p:sp>
          </p:grpSp>
        </p:grpSp>
        <p:sp>
          <p:nvSpPr>
            <p:cNvPr id="3185677" name="Line 13"/>
            <p:cNvSpPr>
              <a:spLocks noChangeShapeType="1"/>
            </p:cNvSpPr>
            <p:nvPr/>
          </p:nvSpPr>
          <p:spPr bwMode="auto">
            <a:xfrm flipV="1">
              <a:off x="2160" y="3312"/>
              <a:ext cx="62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678" name="Line 14"/>
            <p:cNvSpPr>
              <a:spLocks noChangeShapeType="1"/>
            </p:cNvSpPr>
            <p:nvPr/>
          </p:nvSpPr>
          <p:spPr bwMode="auto">
            <a:xfrm flipH="1" flipV="1">
              <a:off x="2208" y="3552"/>
              <a:ext cx="62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85679" name="Rectangle 15"/>
          <p:cNvSpPr>
            <a:spLocks noChangeArrowheads="1"/>
          </p:cNvSpPr>
          <p:nvPr/>
        </p:nvSpPr>
        <p:spPr bwMode="auto">
          <a:xfrm>
            <a:off x="2286000" y="3505200"/>
            <a:ext cx="1143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80" name="Text Box 16"/>
          <p:cNvSpPr txBox="1">
            <a:spLocks noChangeArrowheads="1"/>
          </p:cNvSpPr>
          <p:nvPr/>
        </p:nvSpPr>
        <p:spPr bwMode="auto">
          <a:xfrm>
            <a:off x="1828800" y="60039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0</a:t>
            </a:r>
          </a:p>
        </p:txBody>
      </p:sp>
      <p:sp>
        <p:nvSpPr>
          <p:cNvPr id="3185681" name="Text Box 17"/>
          <p:cNvSpPr txBox="1">
            <a:spLocks noChangeArrowheads="1"/>
          </p:cNvSpPr>
          <p:nvPr/>
        </p:nvSpPr>
        <p:spPr bwMode="auto">
          <a:xfrm>
            <a:off x="592137" y="3336925"/>
            <a:ext cx="1693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0xFFFFFFFF</a:t>
            </a:r>
          </a:p>
        </p:txBody>
      </p:sp>
      <p:sp>
        <p:nvSpPr>
          <p:cNvPr id="3185682" name="Rectangle 18"/>
          <p:cNvSpPr>
            <a:spLocks noChangeArrowheads="1"/>
          </p:cNvSpPr>
          <p:nvPr/>
        </p:nvSpPr>
        <p:spPr bwMode="auto">
          <a:xfrm>
            <a:off x="2286000" y="4114800"/>
            <a:ext cx="1143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83" name="Text Box 19"/>
          <p:cNvSpPr txBox="1">
            <a:spLocks noChangeArrowheads="1"/>
          </p:cNvSpPr>
          <p:nvPr/>
        </p:nvSpPr>
        <p:spPr bwMode="auto">
          <a:xfrm>
            <a:off x="609600" y="3962400"/>
            <a:ext cx="1638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0xFFFF0000</a:t>
            </a:r>
          </a:p>
        </p:txBody>
      </p:sp>
      <p:sp>
        <p:nvSpPr>
          <p:cNvPr id="3185684" name="Text Box 20"/>
          <p:cNvSpPr txBox="1">
            <a:spLocks noChangeArrowheads="1"/>
          </p:cNvSpPr>
          <p:nvPr/>
        </p:nvSpPr>
        <p:spPr bwMode="auto">
          <a:xfrm>
            <a:off x="1049337" y="3032125"/>
            <a:ext cx="1087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address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1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Processor-I/O Speed Mismatch</a:t>
            </a:r>
            <a:endParaRPr lang="en-US"/>
          </a:p>
        </p:txBody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913" y="1600200"/>
            <a:ext cx="84548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1GHz microprocessor can execute 1B load or store instructions per second, or 4,000,000 KB/s data rate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I/O data rates range from 0.01 KB/s to 1,250,000 KB/s</a:t>
            </a:r>
          </a:p>
          <a:p>
            <a:r>
              <a:rPr lang="en-US" dirty="0" smtClean="0"/>
              <a:t>Input: device may not be ready to send data as fast as the processor loads it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Also, might be waiting for human to act</a:t>
            </a:r>
          </a:p>
          <a:p>
            <a:r>
              <a:rPr lang="en-US" dirty="0" smtClean="0"/>
              <a:t>Output: device not be ready to accept data as fast as processor stores 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to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Processor Checks Status before Acting</a:t>
            </a:r>
            <a:endParaRPr lang="en-US" dirty="0"/>
          </a:p>
        </p:txBody>
      </p:sp>
      <p:sp>
        <p:nvSpPr>
          <p:cNvPr id="318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1413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Path to a device generally has 2 registers: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Control Register</a:t>
            </a:r>
            <a:r>
              <a:rPr lang="en-US" dirty="0" smtClean="0"/>
              <a:t>, says it’s OK to read/write  (I/O ready) [think of a flagman on a road]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Register</a:t>
            </a:r>
            <a:r>
              <a:rPr lang="en-US" dirty="0" smtClean="0"/>
              <a:t>, contains data</a:t>
            </a:r>
          </a:p>
          <a:p>
            <a:r>
              <a:rPr lang="en-US" dirty="0" smtClean="0"/>
              <a:t>Processor reads from Control Register in loop, waiting for device to set </a:t>
            </a:r>
            <a:r>
              <a:rPr lang="en-US" dirty="0" smtClean="0">
                <a:solidFill>
                  <a:srgbClr val="FF0000"/>
                </a:solidFill>
              </a:rPr>
              <a:t>Ready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bit in Control </a:t>
            </a:r>
            <a:r>
              <a:rPr lang="en-US" dirty="0" err="1" smtClean="0"/>
              <a:t>reg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(0  1) to say it’s OK</a:t>
            </a:r>
          </a:p>
          <a:p>
            <a:r>
              <a:rPr lang="en-US" dirty="0" smtClean="0"/>
              <a:t>Processor then loads from (input) or writes to (output) data register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Load from or Store into Data Register resets Ready bit</a:t>
            </a:r>
            <a:br>
              <a:rPr lang="en-US" dirty="0" smtClean="0"/>
            </a:br>
            <a:r>
              <a:rPr lang="en-US" dirty="0" smtClean="0"/>
              <a:t>(1   0) of Control Register</a:t>
            </a:r>
          </a:p>
          <a:p>
            <a:r>
              <a:rPr lang="en-US" dirty="0"/>
              <a:t>This is called “</a:t>
            </a:r>
            <a:r>
              <a:rPr lang="en-US" dirty="0">
                <a:solidFill>
                  <a:srgbClr val="FF0000"/>
                </a:solidFill>
              </a:rPr>
              <a:t>Polling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7288"/>
            <a:ext cx="8305800" cy="5561013"/>
          </a:xfrm>
        </p:spPr>
        <p:txBody>
          <a:bodyPr/>
          <a:lstStyle/>
          <a:p>
            <a:pPr>
              <a:tabLst>
                <a:tab pos="2628900" algn="l"/>
                <a:tab pos="3543300" algn="l"/>
              </a:tabLst>
            </a:pPr>
            <a:r>
              <a:rPr lang="en-US" sz="2400" dirty="0" smtClean="0"/>
              <a:t>Input: Read from keyboard into </a:t>
            </a:r>
            <a:r>
              <a:rPr lang="en-US" sz="2400" b="1" dirty="0" smtClean="0">
                <a:latin typeface="Courier New" charset="0"/>
              </a:rPr>
              <a:t>$v0</a:t>
            </a:r>
          </a:p>
          <a:p>
            <a:pPr>
              <a:buFont typeface="Times" charset="0"/>
              <a:buNone/>
              <a:tabLst>
                <a:tab pos="2628900" algn="l"/>
                <a:tab pos="3543300" algn="l"/>
              </a:tabLst>
            </a:pPr>
            <a:r>
              <a:rPr lang="en-US" sz="2400" dirty="0" smtClean="0">
                <a:latin typeface="Courier New" charset="0"/>
              </a:rPr>
              <a:t>		</a:t>
            </a:r>
            <a:r>
              <a:rPr lang="en-US" sz="2000" b="1" dirty="0" err="1" smtClean="0">
                <a:latin typeface="Courier New" charset="0"/>
              </a:rPr>
              <a:t>lui</a:t>
            </a:r>
            <a:r>
              <a:rPr lang="en-US" sz="2000" b="1" dirty="0" smtClean="0">
                <a:latin typeface="Courier New" charset="0"/>
              </a:rPr>
              <a:t>	$t0, 0xffff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#ffff0000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lw</a:t>
            </a:r>
            <a:r>
              <a:rPr lang="en-US" sz="2000" b="1" dirty="0" smtClean="0">
                <a:latin typeface="Courier New" charset="0"/>
              </a:rPr>
              <a:t>	$t1, 0($t0)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#control</a:t>
            </a:r>
            <a:br>
              <a:rPr lang="en-US" sz="2000" b="1" dirty="0" smtClean="0">
                <a:solidFill>
                  <a:srgbClr val="4F81BD"/>
                </a:solidFill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andi</a:t>
            </a:r>
            <a:r>
              <a:rPr lang="en-US" sz="2000" b="1" dirty="0" smtClean="0">
                <a:latin typeface="Courier New" charset="0"/>
              </a:rPr>
              <a:t>	$t1,$t1,0x1</a:t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beq</a:t>
            </a:r>
            <a:r>
              <a:rPr lang="en-US" sz="2000" b="1" dirty="0" smtClean="0">
                <a:latin typeface="Courier New" charset="0"/>
              </a:rPr>
              <a:t>	$t1,$zero,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lw</a:t>
            </a:r>
            <a:r>
              <a:rPr lang="en-US" sz="2000" b="1" dirty="0" smtClean="0">
                <a:latin typeface="Courier New" charset="0"/>
              </a:rPr>
              <a:t>	$v0, 4($t0) </a:t>
            </a:r>
            <a:r>
              <a:rPr lang="en-US" sz="2000" b="1" dirty="0" smtClean="0">
                <a:solidFill>
                  <a:schemeClr val="accent1"/>
                </a:solidFill>
                <a:latin typeface="Courier New" charset="0"/>
              </a:rPr>
              <a:t>#data</a:t>
            </a:r>
            <a:endParaRPr lang="en-US" sz="2400" b="1" dirty="0" smtClean="0">
              <a:solidFill>
                <a:schemeClr val="accent1"/>
              </a:solidFill>
              <a:latin typeface="Courier New" charset="0"/>
            </a:endParaRPr>
          </a:p>
          <a:p>
            <a:pPr>
              <a:tabLst>
                <a:tab pos="2628900" algn="l"/>
                <a:tab pos="3543300" algn="l"/>
              </a:tabLst>
            </a:pPr>
            <a:r>
              <a:rPr lang="en-US" sz="2400" dirty="0" smtClean="0"/>
              <a:t>Output: Write to display from </a:t>
            </a:r>
            <a:r>
              <a:rPr lang="en-US" sz="2400" b="1" dirty="0" smtClean="0">
                <a:latin typeface="Courier New" charset="0"/>
              </a:rPr>
              <a:t>$a0</a:t>
            </a:r>
          </a:p>
          <a:p>
            <a:pPr>
              <a:buFont typeface="Times" charset="0"/>
              <a:buNone/>
              <a:tabLst>
                <a:tab pos="2628900" algn="l"/>
                <a:tab pos="3543300" algn="l"/>
              </a:tabLst>
            </a:pPr>
            <a:r>
              <a:rPr lang="en-US" sz="2400" dirty="0" smtClean="0">
                <a:latin typeface="Courier New" charset="0"/>
              </a:rPr>
              <a:t>		</a:t>
            </a:r>
            <a:r>
              <a:rPr lang="en-US" sz="2000" b="1" dirty="0" err="1" smtClean="0">
                <a:latin typeface="Courier New" charset="0"/>
              </a:rPr>
              <a:t>lui</a:t>
            </a:r>
            <a:r>
              <a:rPr lang="en-US" sz="2000" b="1" dirty="0" smtClean="0">
                <a:latin typeface="Courier New" charset="0"/>
              </a:rPr>
              <a:t>	$t0, 0xffff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#ffff0000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solidFill>
                  <a:srgbClr val="FF0000"/>
                </a:solidFill>
                <a:latin typeface="Courier New" charset="0"/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lw</a:t>
            </a:r>
            <a:r>
              <a:rPr lang="en-US" sz="2000" b="1" dirty="0" smtClean="0">
                <a:latin typeface="Courier New" charset="0"/>
              </a:rPr>
              <a:t>	$t1, </a:t>
            </a:r>
            <a:r>
              <a:rPr lang="en-US" sz="2000" b="1" u="sng" dirty="0" smtClean="0">
                <a:solidFill>
                  <a:schemeClr val="accent1"/>
                </a:solidFill>
                <a:latin typeface="Courier New" charset="0"/>
              </a:rPr>
              <a:t>8</a:t>
            </a:r>
            <a:r>
              <a:rPr lang="en-US" sz="2000" b="1" dirty="0" smtClean="0">
                <a:latin typeface="Courier New" charset="0"/>
              </a:rPr>
              <a:t>($t0)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#control</a:t>
            </a:r>
            <a:br>
              <a:rPr lang="en-US" sz="2000" b="1" dirty="0" smtClean="0">
                <a:solidFill>
                  <a:srgbClr val="4F81BD"/>
                </a:solidFill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andi</a:t>
            </a:r>
            <a:r>
              <a:rPr lang="en-US" sz="2000" b="1" dirty="0" smtClean="0">
                <a:latin typeface="Courier New" charset="0"/>
              </a:rPr>
              <a:t>	$t1,$t1,0x1</a:t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</a:rPr>
              <a:t>beq</a:t>
            </a:r>
            <a:r>
              <a:rPr lang="en-US" sz="2000" b="1" dirty="0" smtClean="0">
                <a:latin typeface="Courier New" charset="0"/>
              </a:rPr>
              <a:t>	$t1,$zero,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</a:rPr>
              <a:t>Waitloop</a:t>
            </a:r>
            <a:r>
              <a:rPr lang="en-US" sz="2000" b="1" dirty="0" smtClean="0">
                <a:latin typeface="Courier New" charset="0"/>
              </a:rPr>
              <a:t/>
            </a:r>
            <a:br>
              <a:rPr lang="en-US" sz="2000" b="1" dirty="0" smtClean="0">
                <a:latin typeface="Courier New" charset="0"/>
              </a:rPr>
            </a:br>
            <a:r>
              <a:rPr lang="en-US" sz="2000" b="1" dirty="0" smtClean="0">
                <a:latin typeface="Courier New" charset="0"/>
              </a:rPr>
              <a:t>	</a:t>
            </a:r>
            <a:r>
              <a:rPr lang="en-US" sz="2000" b="1" u="sng" dirty="0" err="1" smtClean="0">
                <a:solidFill>
                  <a:schemeClr val="accent1"/>
                </a:solidFill>
                <a:latin typeface="Courier New" charset="0"/>
              </a:rPr>
              <a:t>sw</a:t>
            </a:r>
            <a:r>
              <a:rPr lang="en-US" sz="2000" b="1" u="sng" dirty="0" smtClean="0">
                <a:solidFill>
                  <a:schemeClr val="accent1"/>
                </a:solidFill>
                <a:latin typeface="Courier New" charset="0"/>
              </a:rPr>
              <a:t>	$a0</a:t>
            </a:r>
            <a:r>
              <a:rPr lang="en-US" sz="2000" b="1" dirty="0" smtClean="0">
                <a:solidFill>
                  <a:schemeClr val="accent1"/>
                </a:solidFill>
                <a:latin typeface="Courier New" charset="0"/>
              </a:rPr>
              <a:t>, </a:t>
            </a:r>
            <a:r>
              <a:rPr lang="en-US" sz="2000" b="1" u="sng" dirty="0" smtClean="0">
                <a:solidFill>
                  <a:schemeClr val="accent1"/>
                </a:solidFill>
                <a:latin typeface="Courier New" charset="0"/>
              </a:rPr>
              <a:t>12</a:t>
            </a:r>
            <a:r>
              <a:rPr lang="en-US" sz="2000" b="1" dirty="0" smtClean="0">
                <a:latin typeface="Courier New" charset="0"/>
              </a:rPr>
              <a:t>($t0) </a:t>
            </a:r>
            <a:r>
              <a:rPr lang="en-US" sz="2000" b="1" dirty="0" smtClean="0">
                <a:solidFill>
                  <a:srgbClr val="4F81BD"/>
                </a:solidFill>
                <a:latin typeface="Courier New" charset="0"/>
              </a:rPr>
              <a:t>#data</a:t>
            </a:r>
          </a:p>
          <a:p>
            <a:pPr marL="0" indent="0">
              <a:buNone/>
              <a:tabLst>
                <a:tab pos="2628900" algn="l"/>
                <a:tab pos="3543300" algn="l"/>
              </a:tabLst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  <a:tabLst>
                <a:tab pos="2628900" algn="l"/>
                <a:tab pos="3543300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“Ready” bit is from processor’s point of view!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Example (polling)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1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of Polling?</a:t>
            </a:r>
            <a:endParaRPr lang="en-US"/>
          </a:p>
        </p:txBody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for a processor with a 1GHz clock it takes 400 clock cycles for a polling operation (call polling routine, accessing the device, and returning). Determine % of processor time for polling</a:t>
            </a:r>
          </a:p>
          <a:p>
            <a:pPr lvl="1"/>
            <a:r>
              <a:rPr lang="en-US" dirty="0" smtClean="0"/>
              <a:t>Mouse: polled 30 times/sec so as not to miss user movement</a:t>
            </a:r>
          </a:p>
          <a:p>
            <a:pPr lvl="1"/>
            <a:r>
              <a:rPr lang="en-US" dirty="0" smtClean="0"/>
              <a:t>Hard disk: </a:t>
            </a:r>
            <a:r>
              <a:rPr lang="en-US" dirty="0" smtClean="0"/>
              <a:t>assume transfers </a:t>
            </a:r>
            <a:r>
              <a:rPr lang="en-US" dirty="0" smtClean="0"/>
              <a:t>data in 16-Byte chunks and can transfer at 16 MB/second. Again, no transfer can be missed. (we’ll come up with a better way to do this)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9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20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% Processor time to poll</a:t>
            </a:r>
            <a:endParaRPr lang="en-US" sz="3600" dirty="0"/>
          </a:p>
        </p:txBody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784"/>
            <a:ext cx="8229600" cy="49113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Mouse Polling [clocks/sec] </a:t>
            </a:r>
          </a:p>
          <a:p>
            <a:pPr lvl="1">
              <a:buNone/>
            </a:pPr>
            <a:r>
              <a:rPr lang="en-US" sz="2400" dirty="0" smtClean="0"/>
              <a:t>= 30 [polls/</a:t>
            </a:r>
            <a:r>
              <a:rPr lang="en-US" sz="2400" dirty="0" err="1" smtClean="0"/>
              <a:t>s</a:t>
            </a:r>
            <a:r>
              <a:rPr lang="en-US" sz="2400" dirty="0" smtClean="0"/>
              <a:t>] * 400 [clocks/poll] = 12K [clocks/</a:t>
            </a:r>
            <a:r>
              <a:rPr lang="en-US" sz="2400" dirty="0" err="1" smtClean="0"/>
              <a:t>s</a:t>
            </a:r>
            <a:r>
              <a:rPr lang="en-US" sz="2400" dirty="0" smtClean="0"/>
              <a:t>]</a:t>
            </a:r>
          </a:p>
          <a:p>
            <a:r>
              <a:rPr lang="en-US" sz="2800" dirty="0" smtClean="0"/>
              <a:t>% Processor for polling: </a:t>
            </a:r>
          </a:p>
          <a:p>
            <a:pPr lvl="1">
              <a:buNone/>
            </a:pPr>
            <a:r>
              <a:rPr lang="en-US" sz="2400" dirty="0" smtClean="0"/>
              <a:t>12*10</a:t>
            </a:r>
            <a:r>
              <a:rPr lang="en-US" sz="3600" baseline="30000" dirty="0" smtClean="0"/>
              <a:t>3</a:t>
            </a:r>
            <a:r>
              <a:rPr lang="en-US" sz="2400" dirty="0" smtClean="0"/>
              <a:t> [clocks/</a:t>
            </a:r>
            <a:r>
              <a:rPr lang="en-US" sz="2400" dirty="0" err="1" smtClean="0"/>
              <a:t>s</a:t>
            </a:r>
            <a:r>
              <a:rPr lang="en-US" sz="2400" dirty="0" smtClean="0"/>
              <a:t>] / 1*10</a:t>
            </a:r>
            <a:r>
              <a:rPr lang="en-US" sz="3600" baseline="30000" dirty="0" smtClean="0"/>
              <a:t>9</a:t>
            </a:r>
            <a:r>
              <a:rPr lang="en-US" sz="2400" dirty="0" smtClean="0"/>
              <a:t> [clocks/</a:t>
            </a:r>
            <a:r>
              <a:rPr lang="en-US" sz="2400" dirty="0" err="1" smtClean="0"/>
              <a:t>s</a:t>
            </a:r>
            <a:r>
              <a:rPr lang="en-US" sz="2400" dirty="0" smtClean="0"/>
              <a:t>] = 0.0012%</a:t>
            </a:r>
          </a:p>
          <a:p>
            <a:pPr lvl="1">
              <a:buNone/>
            </a:pPr>
            <a:r>
              <a:rPr lang="en-US" sz="2400" dirty="0" smtClean="0"/>
              <a:t>  Polling mouse little impact on processor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77370" y="5499216"/>
            <a:ext cx="2831464" cy="911795"/>
            <a:chOff x="4777370" y="5499216"/>
            <a:chExt cx="2831464" cy="911795"/>
          </a:xfrm>
        </p:grpSpPr>
        <p:sp>
          <p:nvSpPr>
            <p:cNvPr id="10" name="Rectangle 9"/>
            <p:cNvSpPr/>
            <p:nvPr/>
          </p:nvSpPr>
          <p:spPr>
            <a:xfrm>
              <a:off x="4777370" y="5499216"/>
              <a:ext cx="2831464" cy="91179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mem-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22302" y="5039490"/>
              <a:ext cx="834283" cy="1837841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so far…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339" y="2073856"/>
            <a:ext cx="3211991" cy="25398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33" y="4914839"/>
            <a:ext cx="3214697" cy="1493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4327" y="1316548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MIPS Assembly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 descr="Untitle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" y="2446684"/>
            <a:ext cx="3089236" cy="207097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20233637">
            <a:off x="3505255" y="1996746"/>
            <a:ext cx="1192379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27674" y="758244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Left Arrow 61"/>
          <p:cNvSpPr/>
          <p:nvPr/>
        </p:nvSpPr>
        <p:spPr>
          <a:xfrm rot="19961752">
            <a:off x="5995188" y="1115316"/>
            <a:ext cx="770616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Untitled 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3" y="4984629"/>
            <a:ext cx="2349221" cy="1279175"/>
          </a:xfrm>
          <a:prstGeom prst="rect">
            <a:avLst/>
          </a:prstGeom>
        </p:spPr>
      </p:pic>
      <p:sp>
        <p:nvSpPr>
          <p:cNvPr id="66" name="Up-Down Arrow 65"/>
          <p:cNvSpPr/>
          <p:nvPr/>
        </p:nvSpPr>
        <p:spPr>
          <a:xfrm>
            <a:off x="2074079" y="4508891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>
            <a:off x="7142748" y="1363153"/>
            <a:ext cx="1549733" cy="1083531"/>
          </a:xfrm>
          <a:prstGeom prst="foldedCorner">
            <a:avLst>
              <a:gd name="adj" fmla="val 2527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/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#include &lt;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stdlib.h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&gt;</a:t>
            </a:r>
          </a:p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fib(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n) {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return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fib(n-1) +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fib(n-2);</a:t>
            </a:r>
          </a:p>
          <a:p>
            <a:r>
              <a:rPr lang="en-US" sz="800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8" name="Folded Corner 67"/>
          <p:cNvSpPr/>
          <p:nvPr/>
        </p:nvSpPr>
        <p:spPr>
          <a:xfrm>
            <a:off x="5011333" y="1900032"/>
            <a:ext cx="1549733" cy="907830"/>
          </a:xfrm>
          <a:prstGeom prst="foldedCorner">
            <a:avLst>
              <a:gd name="adj" fmla="val 3078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.foo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lw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4($r0)</a:t>
            </a:r>
          </a:p>
          <a:p>
            <a:r>
              <a:rPr lang="en-US" sz="800" dirty="0" err="1">
                <a:solidFill>
                  <a:schemeClr val="tx1"/>
                </a:solidFill>
                <a:latin typeface="Courier New"/>
                <a:cs typeface="Courier New"/>
              </a:rPr>
              <a:t>a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ddi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$t0, 3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beq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$t2, foo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nop</a:t>
            </a:r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69" name="Left-Right Arrow 68"/>
          <p:cNvSpPr/>
          <p:nvPr/>
        </p:nvSpPr>
        <p:spPr>
          <a:xfrm>
            <a:off x="3658766" y="5755535"/>
            <a:ext cx="1200168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679" y="3361808"/>
            <a:ext cx="3245451" cy="1890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770200" y="2490491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878" y="1678714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4447" y="2971664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5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Time</a:t>
            </a:r>
            <a:endParaRPr lang="en-US" dirty="0"/>
          </a:p>
        </p:txBody>
      </p:sp>
      <p:sp>
        <p:nvSpPr>
          <p:cNvPr id="320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8660"/>
            <a:ext cx="8229600" cy="541602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dirty="0"/>
              <a:t>Hard disk: transfers data in 16-Byte chunks and can transfer at 16 MB/second. </a:t>
            </a:r>
            <a:r>
              <a:rPr lang="en-US" sz="2800" dirty="0" smtClean="0"/>
              <a:t>No transfer </a:t>
            </a:r>
            <a:r>
              <a:rPr lang="en-US" sz="2800" dirty="0"/>
              <a:t>can be </a:t>
            </a:r>
            <a:r>
              <a:rPr lang="en-US" sz="2800" dirty="0" smtClean="0"/>
              <a:t>missed. What percentage of processor time is spent in </a:t>
            </a:r>
            <a:r>
              <a:rPr lang="en-US" sz="2800" dirty="0" smtClean="0"/>
              <a:t>polling (assume 1GHz clock)?</a:t>
            </a:r>
            <a:endParaRPr lang="en-US" sz="2800" dirty="0" smtClean="0"/>
          </a:p>
          <a:p>
            <a:pPr marL="0" lvl="1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A: 2%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B: 4%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C: 20%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D: 40%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E: 80%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% Processor time to poll hard disk</a:t>
            </a:r>
            <a:endParaRPr lang="en-US"/>
          </a:p>
        </p:txBody>
      </p:sp>
      <p:sp>
        <p:nvSpPr>
          <p:cNvPr id="320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8660"/>
            <a:ext cx="8229600" cy="54160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Frequency of Polling Disk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= 16 [MB/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/ 16 [B/poll] = 1M [polls/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Disk Polling, Clocks/sec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1M [polls/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* 400 [clocks/poll]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400M [clocks/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% Processor for polling: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400*10</a:t>
            </a:r>
            <a:r>
              <a:rPr lang="en-US" sz="4000" baseline="30000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 [clocks/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/ 1*10</a:t>
            </a:r>
            <a:r>
              <a:rPr lang="en-US" sz="4000" baseline="30000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 [clocks/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 = 40%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  Unacceptable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(Polling is only part of the problem – main problem is that accessing in small chunks is inefficient)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1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alternative to polling?</a:t>
            </a:r>
            <a:endParaRPr lang="en-US"/>
          </a:p>
        </p:txBody>
      </p:sp>
      <p:sp>
        <p:nvSpPr>
          <p:cNvPr id="320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Wasteful to have processor spend most of its time “spin-waiting” for I/O to be ready</a:t>
            </a:r>
          </a:p>
          <a:p>
            <a:r>
              <a:rPr lang="en-US" dirty="0" smtClean="0"/>
              <a:t>Would like an unplanned procedure call that would be invoked only when I/O device is ready</a:t>
            </a:r>
          </a:p>
          <a:p>
            <a:r>
              <a:rPr lang="en-US" dirty="0" smtClean="0"/>
              <a:t>Solution: use </a:t>
            </a:r>
            <a:r>
              <a:rPr lang="en-US" dirty="0" smtClean="0">
                <a:solidFill>
                  <a:schemeClr val="accent1"/>
                </a:solidFill>
              </a:rPr>
              <a:t>exception mechanism </a:t>
            </a:r>
            <a:r>
              <a:rPr lang="en-US" dirty="0" smtClean="0"/>
              <a:t>to help </a:t>
            </a:r>
            <a:br>
              <a:rPr lang="en-US" dirty="0" smtClean="0"/>
            </a:br>
            <a:r>
              <a:rPr lang="en-US" dirty="0" smtClean="0"/>
              <a:t>I/O.  </a:t>
            </a:r>
            <a:r>
              <a:rPr lang="en-US" dirty="0" smtClean="0">
                <a:solidFill>
                  <a:srgbClr val="FF0000"/>
                </a:solidFill>
              </a:rPr>
              <a:t>Interrupt </a:t>
            </a:r>
            <a:r>
              <a:rPr lang="en-US" dirty="0" smtClean="0"/>
              <a:t>program when I/O ready, return when done with data transfer</a:t>
            </a:r>
          </a:p>
          <a:p>
            <a:r>
              <a:rPr lang="en-US" dirty="0" smtClean="0"/>
              <a:t>Allow to </a:t>
            </a:r>
            <a:r>
              <a:rPr lang="en-US" dirty="0" smtClean="0"/>
              <a:t>register (post) </a:t>
            </a:r>
            <a:r>
              <a:rPr lang="en-US" dirty="0" smtClean="0">
                <a:solidFill>
                  <a:srgbClr val="FF0000"/>
                </a:solidFill>
              </a:rPr>
              <a:t>interrupt handlers: </a:t>
            </a:r>
            <a:r>
              <a:rPr lang="en-US" dirty="0" smtClean="0"/>
              <a:t>functions that are called when an interrupt is triggered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Interrupt-driven I/O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8490" y="4430897"/>
            <a:ext cx="286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indent="-92869"/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Label: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$t1,$s3,2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	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$t1,$t1,$s5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$t1,0($t1) </a:t>
            </a:r>
          </a:p>
          <a:p>
            <a:pPr marL="92869" indent="-92869"/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			  add  $s1,$s1,$t1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$s3,$s3,$s4</a:t>
            </a: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  <a:t/>
            </a:r>
            <a:br>
              <a:rPr lang="en-US" altLang="en-US" sz="1200" i="1" dirty="0">
                <a:solidFill>
                  <a:srgbClr val="000000"/>
                </a:solidFill>
                <a:latin typeface="Courier" charset="0"/>
                <a:sym typeface="Courier" charset="0"/>
              </a:rPr>
            </a:br>
            <a:r>
              <a:rPr lang="en-US" altLang="en-US" sz="1200" i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bne</a:t>
            </a:r>
            <a:r>
              <a:rPr lang="en-US" alt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$s3,$s2,Label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596" y="3634211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122" y="2878062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122" y="2124379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Stack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7354" y="3086237"/>
            <a:ext cx="286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9" indent="-92869"/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h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andler</a:t>
            </a:r>
            <a:r>
              <a:rPr lang="en-US" sz="1200" dirty="0" smtClean="0">
                <a:latin typeface="Courier"/>
                <a:cs typeface="Courier"/>
              </a:rPr>
              <a:t>:	</a:t>
            </a:r>
            <a:r>
              <a:rPr lang="en-US" sz="1200" dirty="0" err="1" smtClean="0">
                <a:latin typeface="Courier"/>
                <a:cs typeface="Courier"/>
              </a:rPr>
              <a:t>lui</a:t>
            </a:r>
            <a:r>
              <a:rPr lang="en-US" sz="1200" dirty="0">
                <a:latin typeface="Courier"/>
                <a:cs typeface="Courier"/>
              </a:rPr>
              <a:t>	$t0, </a:t>
            </a:r>
            <a:r>
              <a:rPr lang="en-US" sz="1200" dirty="0" smtClean="0">
                <a:latin typeface="Courier"/>
                <a:cs typeface="Courier"/>
              </a:rPr>
              <a:t>0xffff</a:t>
            </a:r>
          </a:p>
          <a:p>
            <a:pPr marL="92869" indent="-92869"/>
            <a:r>
              <a:rPr lang="en-US" sz="1200" dirty="0" smtClean="0">
                <a:latin typeface="Courier"/>
                <a:cs typeface="Courier"/>
              </a:rPr>
              <a:t>			</a:t>
            </a:r>
            <a:r>
              <a:rPr lang="en-US" sz="1200" dirty="0" err="1" smtClean="0">
                <a:latin typeface="Courier"/>
                <a:cs typeface="Courier"/>
              </a:rPr>
              <a:t>lw</a:t>
            </a:r>
            <a:r>
              <a:rPr lang="en-US" sz="1200" dirty="0" smtClean="0">
                <a:latin typeface="Courier"/>
                <a:cs typeface="Courier"/>
              </a:rPr>
              <a:t>	$t1, 0($t0)</a:t>
            </a:r>
          </a:p>
          <a:p>
            <a:pPr marL="92869" indent="-92869"/>
            <a:r>
              <a:rPr lang="en-US" sz="1200" dirty="0" smtClean="0">
                <a:latin typeface="Courier"/>
                <a:cs typeface="Courier"/>
              </a:rPr>
              <a:t>			</a:t>
            </a:r>
            <a:r>
              <a:rPr lang="en-US" sz="1200" dirty="0" err="1" smtClean="0">
                <a:latin typeface="Courier"/>
                <a:cs typeface="Courier"/>
              </a:rPr>
              <a:t>andi</a:t>
            </a:r>
            <a:r>
              <a:rPr lang="en-US" sz="1200" dirty="0">
                <a:latin typeface="Courier"/>
                <a:cs typeface="Courier"/>
              </a:rPr>
              <a:t>	$t1,$</a:t>
            </a:r>
            <a:r>
              <a:rPr lang="en-US" sz="1200" dirty="0" smtClean="0">
                <a:latin typeface="Courier"/>
                <a:cs typeface="Courier"/>
              </a:rPr>
              <a:t>t1,0x1</a:t>
            </a:r>
          </a:p>
          <a:p>
            <a:pPr marL="1007269" lvl="2" indent="-92869"/>
            <a:r>
              <a:rPr lang="en-US" sz="1200" dirty="0" err="1" smtClean="0">
                <a:latin typeface="Courier"/>
                <a:cs typeface="Courier"/>
              </a:rPr>
              <a:t>lw</a:t>
            </a:r>
            <a:r>
              <a:rPr lang="en-US" sz="1200" dirty="0">
                <a:latin typeface="Courier"/>
                <a:cs typeface="Courier"/>
              </a:rPr>
              <a:t>	$v0, 4($t0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pPr marL="1007269" lvl="2" indent="-92869"/>
            <a:r>
              <a:rPr lang="en-US" sz="1200" dirty="0" err="1">
                <a:latin typeface="Courier"/>
                <a:cs typeface="Courier"/>
              </a:rPr>
              <a:t>s</a:t>
            </a:r>
            <a:r>
              <a:rPr lang="en-US" sz="1200" dirty="0" err="1" smtClean="0">
                <a:latin typeface="Courier"/>
                <a:cs typeface="Courier"/>
              </a:rPr>
              <a:t>w</a:t>
            </a:r>
            <a:r>
              <a:rPr lang="en-US" sz="1200" dirty="0" smtClean="0">
                <a:latin typeface="Courier"/>
                <a:cs typeface="Courier"/>
              </a:rPr>
              <a:t>	$t1, 8($t0)</a:t>
            </a:r>
          </a:p>
          <a:p>
            <a:pPr marL="1007269" lvl="2" indent="-92869"/>
            <a:r>
              <a:rPr lang="en-US" sz="1200" dirty="0" smtClean="0">
                <a:latin typeface="Courier"/>
                <a:cs typeface="Courier"/>
              </a:rPr>
              <a:t>ret 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3334946" y="4749250"/>
            <a:ext cx="289097" cy="516221"/>
          </a:xfrm>
          <a:prstGeom prst="lightningBol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74152" y="4955738"/>
            <a:ext cx="5368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9423" y="5255146"/>
            <a:ext cx="157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Interrupt(SPI0)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45620"/>
              </p:ext>
            </p:extLst>
          </p:nvPr>
        </p:nvGraphicFramePr>
        <p:xfrm>
          <a:off x="5323567" y="4886661"/>
          <a:ext cx="3039612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9806"/>
                <a:gridCol w="1519806"/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CPU Interrupt Table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handler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705687" y="5448849"/>
            <a:ext cx="10349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565686" y="3252794"/>
            <a:ext cx="549693" cy="2190127"/>
          </a:xfrm>
          <a:prstGeom prst="bentConnector3">
            <a:avLst>
              <a:gd name="adj1" fmla="val -8478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0648" y="1368229"/>
            <a:ext cx="2715452" cy="75368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Handler Execution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3727293" y="4158289"/>
            <a:ext cx="2103812" cy="79743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60198" y="1370696"/>
            <a:ext cx="58838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Incoming interrupt suspends instruction stream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Looks up the vector (function address) of a handler in</a:t>
            </a:r>
            <a:br>
              <a:rPr lang="en-US" dirty="0" smtClean="0"/>
            </a:br>
            <a:r>
              <a:rPr lang="en-US" dirty="0" smtClean="0"/>
              <a:t>an interrupt vector table stored within the CPU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 a </a:t>
            </a:r>
            <a:r>
              <a:rPr lang="en-US" dirty="0" err="1" smtClean="0"/>
              <a:t>jal</a:t>
            </a:r>
            <a:r>
              <a:rPr lang="en-US" dirty="0" smtClean="0"/>
              <a:t> to the handler (needs to store any state)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Handler run on current stack and returns on finish</a:t>
            </a:r>
            <a:br>
              <a:rPr lang="en-US" dirty="0" smtClean="0"/>
            </a:br>
            <a:r>
              <a:rPr lang="en-US" dirty="0" smtClean="0"/>
              <a:t>(thread doesn’t notice that a handler was run)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8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20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Project 4, Performance Programming due on</a:t>
            </a:r>
            <a:br>
              <a:rPr lang="en-US" b="1" dirty="0" smtClean="0"/>
            </a:br>
            <a:r>
              <a:rPr lang="en-US" b="1" dirty="0" smtClean="0"/>
              <a:t>Wednesday 11/</a:t>
            </a:r>
            <a:r>
              <a:rPr lang="en-US" b="1" dirty="0" smtClean="0"/>
              <a:t>18</a:t>
            </a:r>
          </a:p>
          <a:p>
            <a:r>
              <a:rPr lang="en-US" b="1" dirty="0" smtClean="0"/>
              <a:t>Project 4 competition: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We will post the competition rules </a:t>
            </a:r>
            <a:r>
              <a:rPr lang="en-US" b="1" dirty="0" smtClean="0"/>
              <a:t>soon (After Wednesday). </a:t>
            </a:r>
          </a:p>
          <a:p>
            <a:pPr lvl="1"/>
            <a:r>
              <a:rPr lang="en-US" b="1" dirty="0" smtClean="0"/>
              <a:t>We </a:t>
            </a:r>
            <a:r>
              <a:rPr lang="en-US" b="1" dirty="0"/>
              <a:t>will allow you to use any optimizations that you want, and the top performers will receive extra credit, and their names will be engraved on the 61c </a:t>
            </a:r>
            <a:r>
              <a:rPr lang="en-US" b="1" dirty="0" smtClean="0"/>
              <a:t>website for all time.</a:t>
            </a:r>
          </a:p>
          <a:p>
            <a:pPr lvl="1"/>
            <a:r>
              <a:rPr lang="en-US" b="1" dirty="0" smtClean="0"/>
              <a:t>Competition will end 11/30.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Devices and I/O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OS Boot Sequence and Operation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Multiprogramming/time-sharing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Introduction to Virtual Memory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at boot?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the computer switches on, it does the same as MARS: the CPU executes instructions from some start address (stored in Flash ROM)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877" y="3079039"/>
            <a:ext cx="3211991" cy="25398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Untitle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6" y="3451867"/>
            <a:ext cx="3089236" cy="2070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116" y="5637177"/>
            <a:ext cx="33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 = 0x2000 (some default value)</a:t>
            </a:r>
            <a:endParaRPr 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5860382" y="3473392"/>
            <a:ext cx="9906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5882246" y="3854392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717382" y="3016192"/>
            <a:ext cx="1143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4717382" y="3625792"/>
            <a:ext cx="1143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39759" y="5640158"/>
            <a:ext cx="153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 Space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3970504" y="3740092"/>
            <a:ext cx="692542" cy="208175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911" y="3439112"/>
            <a:ext cx="1353787" cy="669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Folded Corner 37"/>
          <p:cNvSpPr/>
          <p:nvPr/>
        </p:nvSpPr>
        <p:spPr>
          <a:xfrm>
            <a:off x="6512270" y="4229612"/>
            <a:ext cx="1814195" cy="1339648"/>
          </a:xfrm>
          <a:prstGeom prst="foldedCorner">
            <a:avLst>
              <a:gd name="adj" fmla="val 2223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0x2000:</a:t>
            </a:r>
          </a:p>
          <a:p>
            <a:r>
              <a:rPr lang="en-US" sz="800" dirty="0" err="1">
                <a:solidFill>
                  <a:schemeClr val="tx1"/>
                </a:solidFill>
                <a:latin typeface="Courier New"/>
                <a:cs typeface="Courier New"/>
              </a:rPr>
              <a:t>a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ddi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$zero, 0x1000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lw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4($r0)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…</a:t>
            </a:r>
          </a:p>
          <a:p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(Code to copy firmware into regular memory and jump into it)</a:t>
            </a:r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64987" y="3585221"/>
            <a:ext cx="127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Memory mapped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25" grpId="0" animBg="1"/>
      <p:bldP spid="26" grpId="0" animBg="1"/>
      <p:bldP spid="34" grpId="0" animBg="1"/>
      <p:bldP spid="35" grpId="0" animBg="1"/>
      <p:bldP spid="36" grpId="0"/>
      <p:bldP spid="38" grpId="1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271" y="3159277"/>
            <a:ext cx="2531316" cy="1547337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at boot?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the computer switches on, it does the same as MARS: the CPU executes instructions from some start address (stored in Flash ROM)</a:t>
            </a:r>
          </a:p>
        </p:txBody>
      </p:sp>
      <p:pic>
        <p:nvPicPr>
          <p:cNvPr id="3" name="Picture 2" descr="POS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3" y="3746482"/>
            <a:ext cx="2245928" cy="14054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370" y="2813556"/>
            <a:ext cx="236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BIOS</a:t>
            </a:r>
            <a:r>
              <a:rPr lang="en-US" dirty="0" smtClean="0"/>
              <a:t>: Find a storage</a:t>
            </a:r>
            <a:br>
              <a:rPr lang="en-US" dirty="0" smtClean="0"/>
            </a:br>
            <a:r>
              <a:rPr lang="en-US" dirty="0" smtClean="0"/>
              <a:t>device and load first sector (block of data)</a:t>
            </a:r>
            <a:endParaRPr lang="en-US" dirty="0"/>
          </a:p>
        </p:txBody>
      </p:sp>
      <p:pic>
        <p:nvPicPr>
          <p:cNvPr id="4" name="Picture 3" descr="GRUB_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64" y="5296577"/>
            <a:ext cx="2082639" cy="11490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548" y="5278627"/>
            <a:ext cx="3141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Bootloader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(stored on, e.g., disk): Load the OS </a:t>
            </a:r>
            <a:r>
              <a:rPr lang="en-US" i="1" dirty="0" smtClean="0"/>
              <a:t>kernel</a:t>
            </a:r>
            <a:r>
              <a:rPr lang="en-US" dirty="0" smtClean="0"/>
              <a:t> from disk into a location in memory and jump into it.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251" y="3817568"/>
            <a:ext cx="2354376" cy="18915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1948" y="5720110"/>
            <a:ext cx="237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. OS Boot</a:t>
            </a:r>
            <a:r>
              <a:rPr lang="en-US" dirty="0" smtClean="0"/>
              <a:t>: Initialize services, drivers, etc.</a:t>
            </a:r>
            <a:endParaRPr lang="en-US" i="1" dirty="0"/>
          </a:p>
        </p:txBody>
      </p:sp>
      <p:sp>
        <p:nvSpPr>
          <p:cNvPr id="12" name="Left Arrow 11"/>
          <p:cNvSpPr/>
          <p:nvPr/>
        </p:nvSpPr>
        <p:spPr>
          <a:xfrm rot="12900242">
            <a:off x="2336469" y="4688856"/>
            <a:ext cx="1339800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9909136">
            <a:off x="5439529" y="5313239"/>
            <a:ext cx="965797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>
            <a:off x="3902818" y="3252191"/>
            <a:ext cx="815668" cy="815630"/>
          </a:xfrm>
          <a:prstGeom prst="bentArrow">
            <a:avLst>
              <a:gd name="adj1" fmla="val 26266"/>
              <a:gd name="adj2" fmla="val 25000"/>
              <a:gd name="adj3" fmla="val 25000"/>
              <a:gd name="adj4" fmla="val 75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4364965" y="3765949"/>
            <a:ext cx="815668" cy="815630"/>
          </a:xfrm>
          <a:prstGeom prst="bentArrow">
            <a:avLst>
              <a:gd name="adj1" fmla="val 26266"/>
              <a:gd name="adj2" fmla="val 25000"/>
              <a:gd name="adj3" fmla="val 25000"/>
              <a:gd name="adj4" fmla="val 75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1013315">
            <a:off x="5550629" y="4164762"/>
            <a:ext cx="965797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1676" y="2733885"/>
            <a:ext cx="2929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/>
              <a:t>: Launch an application that waits for input in loop (e.g., </a:t>
            </a:r>
            <a:r>
              <a:rPr lang="en-US" dirty="0"/>
              <a:t>T</a:t>
            </a:r>
            <a:r>
              <a:rPr lang="en-US" dirty="0" smtClean="0"/>
              <a:t>erminal/</a:t>
            </a:r>
            <a:r>
              <a:rPr lang="en-US" dirty="0"/>
              <a:t>D</a:t>
            </a:r>
            <a:r>
              <a:rPr lang="en-US" dirty="0" smtClean="0"/>
              <a:t>esktop/...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297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  <p:bldP spid="13" grpId="0" animBg="1"/>
      <p:bldP spid="14" grpId="0" animBg="1"/>
      <p:bldP spid="16" grpId="0" animBg="1"/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are called “processes” in most OSs.</a:t>
            </a:r>
          </a:p>
          <a:p>
            <a:r>
              <a:rPr lang="en-US" dirty="0" smtClean="0"/>
              <a:t>Created by another process calling into an OS routine (using a “</a:t>
            </a:r>
            <a:r>
              <a:rPr lang="en-US" dirty="0" err="1" smtClean="0"/>
              <a:t>syscall</a:t>
            </a:r>
            <a:r>
              <a:rPr lang="en-US" dirty="0" smtClean="0"/>
              <a:t>”, more details later).</a:t>
            </a:r>
          </a:p>
          <a:p>
            <a:pPr lvl="1"/>
            <a:r>
              <a:rPr lang="en-US" dirty="0" smtClean="0"/>
              <a:t>Depends on OS, but Linux uses </a:t>
            </a:r>
            <a:r>
              <a:rPr lang="en-US" dirty="0" smtClean="0">
                <a:solidFill>
                  <a:srgbClr val="FF0000"/>
                </a:solidFill>
              </a:rPr>
              <a:t>fork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create a new process, and </a:t>
            </a:r>
            <a:r>
              <a:rPr lang="en-US" dirty="0" err="1" smtClean="0">
                <a:solidFill>
                  <a:srgbClr val="FF0000"/>
                </a:solidFill>
              </a:rPr>
              <a:t>execve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load application.</a:t>
            </a:r>
          </a:p>
          <a:p>
            <a:r>
              <a:rPr lang="en-US" dirty="0" smtClean="0"/>
              <a:t>Loads executable file from disk (using the file system service) and puts instructions &amp; data into memory (.text, .data sections), prepare stack and heap.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argc</a:t>
            </a:r>
            <a:r>
              <a:rPr lang="en-US" dirty="0" smtClean="0"/>
              <a:t> and </a:t>
            </a:r>
            <a:r>
              <a:rPr lang="en-US" dirty="0" err="1" smtClean="0"/>
              <a:t>argv</a:t>
            </a:r>
            <a:r>
              <a:rPr lang="en-US" dirty="0" smtClean="0"/>
              <a:t>, jump into the main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364"/>
          </a:xfrm>
        </p:spPr>
        <p:txBody>
          <a:bodyPr>
            <a:normAutofit/>
          </a:bodyPr>
          <a:lstStyle/>
          <a:p>
            <a:r>
              <a:rPr lang="en-US" dirty="0" smtClean="0"/>
              <a:t>Supervisor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119909"/>
            <a:ext cx="8525164" cy="5414818"/>
          </a:xfrm>
        </p:spPr>
        <p:txBody>
          <a:bodyPr>
            <a:normAutofit/>
          </a:bodyPr>
          <a:lstStyle/>
          <a:p>
            <a:r>
              <a:rPr lang="en-US" dirty="0" smtClean="0"/>
              <a:t>If something goes wrong in an application, it could crash the entire machine. And what about malware, etc.?</a:t>
            </a:r>
          </a:p>
          <a:p>
            <a:r>
              <a:rPr lang="en-US" dirty="0" smtClean="0"/>
              <a:t>The OS may need to enforce resource constraints to applications (e.g., access to devices).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help protect </a:t>
            </a:r>
            <a:r>
              <a:rPr lang="en-US" dirty="0" smtClean="0"/>
              <a:t>the OS from the application, CPUs have a </a:t>
            </a:r>
            <a:r>
              <a:rPr lang="en-US" dirty="0" smtClean="0">
                <a:solidFill>
                  <a:srgbClr val="FF0000"/>
                </a:solidFill>
              </a:rPr>
              <a:t>supervisor mode </a:t>
            </a:r>
            <a:r>
              <a:rPr lang="en-US" dirty="0" smtClean="0"/>
              <a:t>bit.</a:t>
            </a:r>
            <a:endParaRPr lang="en-US" dirty="0" smtClean="0"/>
          </a:p>
          <a:p>
            <a:pPr lvl="1"/>
            <a:r>
              <a:rPr lang="en-US" dirty="0" smtClean="0"/>
              <a:t>A process can only access a subset of instructions and (physical) memory when not in supervisor mode (user mode).</a:t>
            </a:r>
          </a:p>
          <a:p>
            <a:pPr lvl="1"/>
            <a:r>
              <a:rPr lang="en-US" dirty="0" smtClean="0"/>
              <a:t>Process can change out of supervisor mode using a special instruction, but not into it directly – only using an interrupt.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is this any different?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98" y="1469780"/>
            <a:ext cx="5206805" cy="4772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9742" y="3324870"/>
            <a:ext cx="110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Keyboard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28457" y="3492201"/>
            <a:ext cx="1234682" cy="552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0633" y="1748807"/>
            <a:ext cx="8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Screen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112001" y="2213429"/>
            <a:ext cx="955523" cy="774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61317" y="5735397"/>
            <a:ext cx="9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Storage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591905" y="5055810"/>
            <a:ext cx="1100667" cy="592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2182"/>
          </a:xfrm>
        </p:spPr>
        <p:txBody>
          <a:bodyPr/>
          <a:lstStyle/>
          <a:p>
            <a:r>
              <a:rPr lang="en-US" dirty="0" err="1" smtClean="0"/>
              <a:t>Syscalls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197658"/>
            <a:ext cx="8228752" cy="53717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we want to call into an OS routine? (e.g., to read a file, launch a new process, send data, etc.)</a:t>
            </a:r>
          </a:p>
          <a:p>
            <a:pPr lvl="1"/>
            <a:r>
              <a:rPr lang="en-US" dirty="0"/>
              <a:t>Need to perform a </a:t>
            </a:r>
            <a:r>
              <a:rPr lang="en-US" dirty="0" err="1">
                <a:solidFill>
                  <a:srgbClr val="FF0000"/>
                </a:solidFill>
              </a:rPr>
              <a:t>syscall</a:t>
            </a:r>
            <a:r>
              <a:rPr lang="en-US" dirty="0"/>
              <a:t>: set up function arguments in registers, and then raise </a:t>
            </a:r>
            <a:r>
              <a:rPr lang="en-US" dirty="0">
                <a:solidFill>
                  <a:srgbClr val="FF0000"/>
                </a:solidFill>
              </a:rPr>
              <a:t>software interrupt</a:t>
            </a:r>
          </a:p>
          <a:p>
            <a:pPr lvl="1"/>
            <a:r>
              <a:rPr lang="en-US" dirty="0"/>
              <a:t>OS will perform the operation and return to user mode</a:t>
            </a:r>
          </a:p>
          <a:p>
            <a:r>
              <a:rPr lang="en-US" dirty="0" smtClean="0"/>
              <a:t>Also, OS uses interrupts for scheduling process execution:</a:t>
            </a:r>
          </a:p>
          <a:p>
            <a:pPr lvl="1"/>
            <a:r>
              <a:rPr lang="en-US" dirty="0" smtClean="0"/>
              <a:t>OS sets scheduler timer interrupt then drops to user mode and start executing a user task, when interrupts triggers, switch into supervisor mode, select next task to execute (&amp; set timer) and drop back to user mode.</a:t>
            </a:r>
          </a:p>
          <a:p>
            <a:r>
              <a:rPr lang="en-US" dirty="0" smtClean="0"/>
              <a:t>This way, the OS can mediate access to all resources, including devices and the CPU itself.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Devices and I/O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OS Boot Sequence and Operation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Multiprogramming/time-sharing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Introduction to Virtual Memory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3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OS runs multiple applications at the same time.</a:t>
            </a:r>
          </a:p>
          <a:p>
            <a:r>
              <a:rPr lang="en-US" dirty="0" smtClean="0"/>
              <a:t>But not really (unless you have a core per process)</a:t>
            </a:r>
          </a:p>
          <a:p>
            <a:r>
              <a:rPr lang="en-US" dirty="0"/>
              <a:t>S</a:t>
            </a:r>
            <a:r>
              <a:rPr lang="en-US" dirty="0" smtClean="0"/>
              <a:t>witches between processes very quickly. This is called a “context switch”.</a:t>
            </a:r>
          </a:p>
          <a:p>
            <a:r>
              <a:rPr lang="en-US" dirty="0" smtClean="0"/>
              <a:t>When jumping into process, set timer interrupt.</a:t>
            </a:r>
          </a:p>
          <a:p>
            <a:pPr lvl="1"/>
            <a:r>
              <a:rPr lang="en-US" dirty="0" smtClean="0"/>
              <a:t>When it expires, store PC, registers, etc. (</a:t>
            </a:r>
            <a:r>
              <a:rPr lang="en-US" dirty="0"/>
              <a:t>p</a:t>
            </a:r>
            <a:r>
              <a:rPr lang="en-US" dirty="0" smtClean="0"/>
              <a:t>rocess state).</a:t>
            </a:r>
          </a:p>
          <a:p>
            <a:pPr lvl="1"/>
            <a:r>
              <a:rPr lang="en-US" dirty="0" smtClean="0"/>
              <a:t>Pick a different process to run and load its state.</a:t>
            </a:r>
          </a:p>
          <a:p>
            <a:pPr lvl="1"/>
            <a:r>
              <a:rPr lang="en-US" dirty="0" smtClean="0"/>
              <a:t>Set timer, change to user mode, jump to the new PC.</a:t>
            </a:r>
          </a:p>
          <a:p>
            <a:r>
              <a:rPr lang="en-US" dirty="0" smtClean="0"/>
              <a:t>Deciding what process to run is called </a:t>
            </a:r>
            <a:r>
              <a:rPr lang="en-US" dirty="0" smtClean="0">
                <a:solidFill>
                  <a:srgbClr val="FF0000"/>
                </a:solidFill>
              </a:rPr>
              <a:t>scheduling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Protection, Translation, Paging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Supervisor mode does not fully isolate applications from each other or from the OS.</a:t>
            </a:r>
          </a:p>
          <a:p>
            <a:pPr lvl="1"/>
            <a:r>
              <a:rPr lang="en-US" dirty="0" smtClean="0"/>
              <a:t>Application could overwrite another application’s memory.</a:t>
            </a:r>
          </a:p>
          <a:p>
            <a:pPr lvl="1"/>
            <a:r>
              <a:rPr lang="en-US" dirty="0" smtClean="0"/>
              <a:t>Also, may </a:t>
            </a:r>
            <a:r>
              <a:rPr lang="en-US" dirty="0" smtClean="0"/>
              <a:t>want to address more memory than we actually have (e.g., for sparse data structures).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rgbClr val="FF0000"/>
                </a:solidFill>
              </a:rPr>
              <a:t>Virtual Memory</a:t>
            </a:r>
            <a:r>
              <a:rPr lang="en-US" dirty="0" smtClean="0"/>
              <a:t>. Gives each process the illusion of a full memory address space that it has completely for itself.</a:t>
            </a:r>
          </a:p>
        </p:txBody>
      </p:sp>
    </p:spTree>
    <p:extLst>
      <p:ext uri="{BB962C8B-B14F-4D97-AF65-F5344CB8AC3E}">
        <p14:creationId xmlns:p14="http://schemas.microsoft.com/office/powerpoint/2010/main" val="262799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Devices and I/O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OS Boot Sequence and Operation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Multiprogramming/time-sharing</a:t>
            </a:r>
          </a:p>
          <a:p>
            <a:r>
              <a:rPr lang="en-US" dirty="0" smtClean="0"/>
              <a:t>Introduction to 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3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8651-7A1A-AC43-A2E4-9D97FA2003EB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17922" name="AutoShape 2"/>
          <p:cNvSpPr>
            <a:spLocks noChangeArrowheads="1"/>
          </p:cNvSpPr>
          <p:nvPr/>
        </p:nvSpPr>
        <p:spPr bwMode="auto">
          <a:xfrm>
            <a:off x="6997700" y="3336925"/>
            <a:ext cx="1219200" cy="2133600"/>
          </a:xfrm>
          <a:prstGeom prst="can">
            <a:avLst>
              <a:gd name="adj" fmla="val 3776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2100" y="132775"/>
            <a:ext cx="7950200" cy="1092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Modern </a:t>
            </a:r>
            <a:r>
              <a:rPr lang="en-US" altLang="ko-KR" i="1" dirty="0">
                <a:ea typeface="굴림" charset="-127"/>
                <a:cs typeface="굴림" charset="-127"/>
              </a:rPr>
              <a:t>Virtual Memory </a:t>
            </a:r>
            <a:r>
              <a:rPr lang="en-US" altLang="ko-KR" dirty="0">
                <a:ea typeface="굴림" charset="-127"/>
                <a:cs typeface="굴림" charset="-127"/>
              </a:rPr>
              <a:t>Systems</a:t>
            </a:r>
            <a:r>
              <a:rPr lang="en-US" altLang="ko-KR" sz="2000" dirty="0">
                <a:ea typeface="굴림" charset="-127"/>
                <a:cs typeface="굴림" charset="-127"/>
              </a:rPr>
              <a:t/>
            </a:r>
            <a:br>
              <a:rPr lang="en-US" altLang="ko-KR" sz="2000" dirty="0">
                <a:ea typeface="굴림" charset="-127"/>
                <a:cs typeface="굴림" charset="-127"/>
              </a:rPr>
            </a:b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700" i="1" dirty="0">
                <a:ea typeface="굴림" charset="-127"/>
                <a:cs typeface="굴림" charset="-127"/>
              </a:rPr>
              <a:t>Illusion of a large, private, uniform store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17924" name="Rectangle 4"/>
          <p:cNvSpPr>
            <a:spLocks noChangeArrowheads="1"/>
          </p:cNvSpPr>
          <p:nvPr/>
        </p:nvSpPr>
        <p:spPr bwMode="auto">
          <a:xfrm>
            <a:off x="279400" y="1281113"/>
            <a:ext cx="5503863" cy="47064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latin typeface="Verdana" charset="0"/>
                <a:ea typeface="굴림" charset="-127"/>
                <a:cs typeface="굴림" charset="-127"/>
              </a:rPr>
              <a:t>Protection</a:t>
            </a:r>
            <a:endParaRPr lang="en-US" altLang="ko-KR" sz="2400" dirty="0">
              <a:latin typeface="Verdana" charset="0"/>
              <a:ea typeface="굴림" charset="-127"/>
              <a:cs typeface="굴림" charset="-127"/>
            </a:endParaRPr>
          </a:p>
          <a:p>
            <a:pPr marL="342900" indent="-342900" algn="l">
              <a:spcBef>
                <a:spcPct val="0"/>
              </a:spcBef>
              <a:buFont typeface="Arial"/>
              <a:buChar char="•"/>
            </a:pPr>
            <a:r>
              <a:rPr lang="en-US" altLang="ko-KR" sz="2000" dirty="0" smtClean="0">
                <a:latin typeface="Verdana" charset="0"/>
                <a:ea typeface="굴림" charset="-127"/>
                <a:cs typeface="굴림" charset="-127"/>
              </a:rPr>
              <a:t>several </a:t>
            </a:r>
            <a:r>
              <a:rPr lang="en-US" altLang="ko-KR" sz="2000" dirty="0">
                <a:latin typeface="Verdana" charset="0"/>
                <a:ea typeface="굴림" charset="-127"/>
                <a:cs typeface="굴림" charset="-127"/>
              </a:rPr>
              <a:t>users, each with their </a:t>
            </a:r>
            <a:r>
              <a:rPr lang="en-US" altLang="ko-KR" sz="2000" dirty="0" smtClean="0">
                <a:latin typeface="Verdana" charset="0"/>
                <a:ea typeface="굴림" charset="-127"/>
                <a:cs typeface="굴림" charset="-127"/>
              </a:rPr>
              <a:t>private  address </a:t>
            </a:r>
            <a:r>
              <a:rPr lang="en-US" altLang="ko-KR" sz="2000" dirty="0">
                <a:latin typeface="Verdana" charset="0"/>
                <a:ea typeface="굴림" charset="-127"/>
                <a:cs typeface="굴림" charset="-127"/>
              </a:rPr>
              <a:t>space and one or more shared address spaces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latin typeface="Verdana" charset="0"/>
                <a:ea typeface="굴림" charset="-127"/>
                <a:cs typeface="굴림" charset="-127"/>
              </a:rPr>
              <a:t>		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latin typeface="Verdana" charset="0"/>
                <a:ea typeface="굴림" charset="-127"/>
                <a:cs typeface="굴림" charset="-127"/>
              </a:rPr>
              <a:t>Demand </a:t>
            </a:r>
            <a:r>
              <a:rPr lang="en-US" altLang="ko-KR" sz="2400" dirty="0" smtClean="0">
                <a:latin typeface="Verdana" charset="0"/>
                <a:ea typeface="굴림" charset="-127"/>
                <a:cs typeface="굴림" charset="-127"/>
              </a:rPr>
              <a:t>Paging</a:t>
            </a:r>
          </a:p>
          <a:p>
            <a:pPr marL="342900" indent="-342900" algn="l">
              <a:spcBef>
                <a:spcPct val="0"/>
              </a:spcBef>
              <a:buFont typeface="Arial"/>
              <a:buChar char="•"/>
            </a:pPr>
            <a:r>
              <a:rPr lang="en-US" altLang="ko-KR" sz="2000" dirty="0" smtClean="0">
                <a:latin typeface="Verdana" charset="0"/>
                <a:ea typeface="굴림" charset="-127"/>
                <a:cs typeface="굴림" charset="-127"/>
              </a:rPr>
              <a:t>Provides </a:t>
            </a:r>
            <a:r>
              <a:rPr lang="en-US" altLang="ko-KR" sz="2000" dirty="0">
                <a:latin typeface="Verdana" charset="0"/>
                <a:ea typeface="굴림" charset="-127"/>
                <a:cs typeface="굴림" charset="-127"/>
              </a:rPr>
              <a:t>the ability to run programs larger than the primary </a:t>
            </a:r>
            <a:r>
              <a:rPr lang="en-US" altLang="ko-KR" sz="2000" dirty="0" smtClean="0">
                <a:latin typeface="Verdana" charset="0"/>
                <a:ea typeface="굴림" charset="-127"/>
                <a:cs typeface="굴림" charset="-127"/>
              </a:rPr>
              <a:t>memory</a:t>
            </a:r>
          </a:p>
          <a:p>
            <a:pPr marL="342900" indent="-342900" algn="l">
              <a:spcBef>
                <a:spcPct val="0"/>
              </a:spcBef>
              <a:buFont typeface="Arial"/>
              <a:buChar char="•"/>
            </a:pPr>
            <a:endParaRPr lang="en-US" altLang="ko-KR" sz="2000" dirty="0">
              <a:latin typeface="Verdana" charset="0"/>
              <a:ea typeface="굴림" charset="-127"/>
              <a:cs typeface="굴림" charset="-127"/>
            </a:endParaRPr>
          </a:p>
          <a:p>
            <a:pPr marL="342900" indent="-342900" algn="l">
              <a:spcBef>
                <a:spcPct val="0"/>
              </a:spcBef>
              <a:buFont typeface="Arial"/>
              <a:buChar char="•"/>
            </a:pPr>
            <a:r>
              <a:rPr lang="en-US" altLang="ko-KR" sz="2000" dirty="0" smtClean="0">
                <a:latin typeface="Verdana" charset="0"/>
                <a:ea typeface="굴림" charset="-127"/>
                <a:cs typeface="굴림" charset="-127"/>
              </a:rPr>
              <a:t>Hides </a:t>
            </a:r>
            <a:r>
              <a:rPr lang="en-US" altLang="ko-KR" sz="2000" dirty="0">
                <a:latin typeface="Verdana" charset="0"/>
                <a:ea typeface="굴림" charset="-127"/>
                <a:cs typeface="굴림" charset="-127"/>
              </a:rPr>
              <a:t>differences in machine configurations</a:t>
            </a:r>
          </a:p>
          <a:p>
            <a:pPr lvl="1" algn="l">
              <a:spcBef>
                <a:spcPct val="0"/>
              </a:spcBef>
            </a:pPr>
            <a:r>
              <a:rPr lang="en-US" altLang="ko-KR" sz="2400" dirty="0">
                <a:latin typeface="Verdana" charset="0"/>
                <a:ea typeface="굴림" charset="-127"/>
                <a:cs typeface="굴림" charset="-127"/>
              </a:rPr>
              <a:t>		</a:t>
            </a:r>
          </a:p>
          <a:p>
            <a:pPr algn="l">
              <a:spcBef>
                <a:spcPct val="0"/>
              </a:spcBef>
            </a:pPr>
            <a:r>
              <a:rPr lang="en-US" altLang="ko-KR" sz="2400" i="1" dirty="0">
                <a:latin typeface="Verdana" charset="0"/>
                <a:ea typeface="굴림" charset="-127"/>
                <a:cs typeface="굴림" charset="-127"/>
              </a:rPr>
              <a:t>The price is address translation on </a:t>
            </a:r>
          </a:p>
          <a:p>
            <a:pPr algn="l">
              <a:spcBef>
                <a:spcPct val="0"/>
              </a:spcBef>
            </a:pPr>
            <a:r>
              <a:rPr lang="en-US" altLang="ko-KR" sz="2400" i="1" dirty="0">
                <a:latin typeface="Verdana" charset="0"/>
                <a:ea typeface="굴림" charset="-127"/>
                <a:cs typeface="굴림" charset="-127"/>
              </a:rPr>
              <a:t>each memory reference</a:t>
            </a:r>
          </a:p>
        </p:txBody>
      </p:sp>
      <p:sp>
        <p:nvSpPr>
          <p:cNvPr id="1617925" name="Rectangle 5"/>
          <p:cNvSpPr>
            <a:spLocks noChangeArrowheads="1"/>
          </p:cNvSpPr>
          <p:nvPr/>
        </p:nvSpPr>
        <p:spPr bwMode="auto">
          <a:xfrm>
            <a:off x="6705600" y="1295400"/>
            <a:ext cx="812800" cy="431800"/>
          </a:xfrm>
          <a:prstGeom prst="rect">
            <a:avLst/>
          </a:prstGeom>
          <a:solidFill>
            <a:srgbClr val="FFA74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6" name="Rectangle 6"/>
          <p:cNvSpPr>
            <a:spLocks noChangeArrowheads="1"/>
          </p:cNvSpPr>
          <p:nvPr/>
        </p:nvSpPr>
        <p:spPr bwMode="auto">
          <a:xfrm>
            <a:off x="6705600" y="1752600"/>
            <a:ext cx="812800" cy="736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7" name="Rectangle 7"/>
          <p:cNvSpPr>
            <a:spLocks noChangeArrowheads="1"/>
          </p:cNvSpPr>
          <p:nvPr/>
        </p:nvSpPr>
        <p:spPr bwMode="auto">
          <a:xfrm>
            <a:off x="6858000" y="1905000"/>
            <a:ext cx="812800" cy="736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8" name="Rectangle 8"/>
          <p:cNvSpPr>
            <a:spLocks noChangeArrowheads="1"/>
          </p:cNvSpPr>
          <p:nvPr/>
        </p:nvSpPr>
        <p:spPr bwMode="auto">
          <a:xfrm>
            <a:off x="7010400" y="2057400"/>
            <a:ext cx="812800" cy="736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29" name="Rectangle 9"/>
          <p:cNvSpPr>
            <a:spLocks noChangeArrowheads="1"/>
          </p:cNvSpPr>
          <p:nvPr/>
        </p:nvSpPr>
        <p:spPr bwMode="auto">
          <a:xfrm>
            <a:off x="6858000" y="1295400"/>
            <a:ext cx="55995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OS</a:t>
            </a:r>
          </a:p>
        </p:txBody>
      </p:sp>
      <p:sp>
        <p:nvSpPr>
          <p:cNvPr id="1617930" name="Rectangle 10"/>
          <p:cNvSpPr>
            <a:spLocks noChangeArrowheads="1"/>
          </p:cNvSpPr>
          <p:nvPr/>
        </p:nvSpPr>
        <p:spPr bwMode="auto">
          <a:xfrm>
            <a:off x="6983413" y="2228850"/>
            <a:ext cx="78783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user</a:t>
            </a:r>
            <a:r>
              <a:rPr lang="en-US" altLang="ko-KR" sz="2000" baseline="-25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</a:t>
            </a:r>
          </a:p>
        </p:txBody>
      </p:sp>
      <p:sp>
        <p:nvSpPr>
          <p:cNvPr id="1617931" name="Rectangle 11"/>
          <p:cNvSpPr>
            <a:spLocks noChangeArrowheads="1"/>
          </p:cNvSpPr>
          <p:nvPr/>
        </p:nvSpPr>
        <p:spPr bwMode="auto">
          <a:xfrm>
            <a:off x="5943600" y="4149725"/>
            <a:ext cx="660400" cy="5842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32" name="Line 12"/>
          <p:cNvSpPr>
            <a:spLocks noChangeShapeType="1"/>
          </p:cNvSpPr>
          <p:nvPr/>
        </p:nvSpPr>
        <p:spPr bwMode="auto">
          <a:xfrm>
            <a:off x="5943600" y="428942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33" name="Line 13"/>
          <p:cNvSpPr>
            <a:spLocks noChangeShapeType="1"/>
          </p:cNvSpPr>
          <p:nvPr/>
        </p:nvSpPr>
        <p:spPr bwMode="auto">
          <a:xfrm>
            <a:off x="5943600" y="444182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17934" name="Group 14"/>
          <p:cNvGrpSpPr>
            <a:grpSpLocks/>
          </p:cNvGrpSpPr>
          <p:nvPr/>
        </p:nvGrpSpPr>
        <p:grpSpPr bwMode="auto">
          <a:xfrm>
            <a:off x="7302500" y="3870325"/>
            <a:ext cx="660400" cy="1346200"/>
            <a:chOff x="5096" y="2384"/>
            <a:chExt cx="416" cy="848"/>
          </a:xfrm>
        </p:grpSpPr>
        <p:sp>
          <p:nvSpPr>
            <p:cNvPr id="1617935" name="Rectangle 15"/>
            <p:cNvSpPr>
              <a:spLocks noChangeArrowheads="1"/>
            </p:cNvSpPr>
            <p:nvPr/>
          </p:nvSpPr>
          <p:spPr bwMode="auto">
            <a:xfrm>
              <a:off x="5096" y="2384"/>
              <a:ext cx="416" cy="8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ko-KR" altLang="en-US" b="1" i="1">
                <a:ea typeface="굴림" charset="-127"/>
                <a:cs typeface="굴림" charset="-127"/>
              </a:endParaRPr>
            </a:p>
          </p:txBody>
        </p:sp>
        <p:sp>
          <p:nvSpPr>
            <p:cNvPr id="1617936" name="Line 16"/>
            <p:cNvSpPr>
              <a:spLocks noChangeShapeType="1"/>
            </p:cNvSpPr>
            <p:nvPr/>
          </p:nvSpPr>
          <p:spPr bwMode="auto">
            <a:xfrm>
              <a:off x="5096" y="2472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7" name="Line 17"/>
            <p:cNvSpPr>
              <a:spLocks noChangeShapeType="1"/>
            </p:cNvSpPr>
            <p:nvPr/>
          </p:nvSpPr>
          <p:spPr bwMode="auto">
            <a:xfrm>
              <a:off x="5096" y="2568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8" name="Line 18"/>
            <p:cNvSpPr>
              <a:spLocks noChangeShapeType="1"/>
            </p:cNvSpPr>
            <p:nvPr/>
          </p:nvSpPr>
          <p:spPr bwMode="auto">
            <a:xfrm>
              <a:off x="5096" y="2664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39" name="Line 19"/>
            <p:cNvSpPr>
              <a:spLocks noChangeShapeType="1"/>
            </p:cNvSpPr>
            <p:nvPr/>
          </p:nvSpPr>
          <p:spPr bwMode="auto">
            <a:xfrm>
              <a:off x="5096" y="2760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0" name="Line 20"/>
            <p:cNvSpPr>
              <a:spLocks noChangeShapeType="1"/>
            </p:cNvSpPr>
            <p:nvPr/>
          </p:nvSpPr>
          <p:spPr bwMode="auto">
            <a:xfrm>
              <a:off x="5096" y="2856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1" name="Line 21"/>
            <p:cNvSpPr>
              <a:spLocks noChangeShapeType="1"/>
            </p:cNvSpPr>
            <p:nvPr/>
          </p:nvSpPr>
          <p:spPr bwMode="auto">
            <a:xfrm>
              <a:off x="5096" y="2952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2" name="Line 22"/>
            <p:cNvSpPr>
              <a:spLocks noChangeShapeType="1"/>
            </p:cNvSpPr>
            <p:nvPr/>
          </p:nvSpPr>
          <p:spPr bwMode="auto">
            <a:xfrm>
              <a:off x="5096" y="3048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3" name="Line 23"/>
            <p:cNvSpPr>
              <a:spLocks noChangeShapeType="1"/>
            </p:cNvSpPr>
            <p:nvPr/>
          </p:nvSpPr>
          <p:spPr bwMode="auto">
            <a:xfrm>
              <a:off x="5096" y="3144"/>
              <a:ext cx="4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7944" name="Line 24"/>
          <p:cNvSpPr>
            <a:spLocks noChangeShapeType="1"/>
          </p:cNvSpPr>
          <p:nvPr/>
        </p:nvSpPr>
        <p:spPr bwMode="auto">
          <a:xfrm>
            <a:off x="5943600" y="459422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17945" name="Group 25"/>
          <p:cNvGrpSpPr>
            <a:grpSpLocks/>
          </p:cNvGrpSpPr>
          <p:nvPr/>
        </p:nvGrpSpPr>
        <p:grpSpPr bwMode="auto">
          <a:xfrm>
            <a:off x="6553200" y="3962400"/>
            <a:ext cx="833438" cy="892175"/>
            <a:chOff x="4616" y="2602"/>
            <a:chExt cx="525" cy="562"/>
          </a:xfrm>
        </p:grpSpPr>
        <p:sp>
          <p:nvSpPr>
            <p:cNvPr id="1617946" name="Line 26"/>
            <p:cNvSpPr>
              <a:spLocks noChangeShapeType="1"/>
            </p:cNvSpPr>
            <p:nvPr/>
          </p:nvSpPr>
          <p:spPr bwMode="auto">
            <a:xfrm flipV="1">
              <a:off x="4616" y="2602"/>
              <a:ext cx="512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7" name="Line 27"/>
            <p:cNvSpPr>
              <a:spLocks noChangeShapeType="1"/>
            </p:cNvSpPr>
            <p:nvPr/>
          </p:nvSpPr>
          <p:spPr bwMode="auto">
            <a:xfrm flipV="1">
              <a:off x="4616" y="2780"/>
              <a:ext cx="512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8" name="Line 28"/>
            <p:cNvSpPr>
              <a:spLocks noChangeShapeType="1"/>
            </p:cNvSpPr>
            <p:nvPr/>
          </p:nvSpPr>
          <p:spPr bwMode="auto">
            <a:xfrm>
              <a:off x="4616" y="2960"/>
              <a:ext cx="525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7949" name="Line 29"/>
            <p:cNvSpPr>
              <a:spLocks noChangeShapeType="1"/>
            </p:cNvSpPr>
            <p:nvPr/>
          </p:nvSpPr>
          <p:spPr bwMode="auto">
            <a:xfrm flipV="1">
              <a:off x="4616" y="2979"/>
              <a:ext cx="519" cy="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7950" name="Rectangle 30"/>
          <p:cNvSpPr>
            <a:spLocks noChangeArrowheads="1"/>
          </p:cNvSpPr>
          <p:nvPr/>
        </p:nvSpPr>
        <p:spPr bwMode="auto">
          <a:xfrm>
            <a:off x="5756275" y="3527425"/>
            <a:ext cx="1114526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Primary</a:t>
            </a:r>
          </a:p>
          <a:p>
            <a:pPr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Memory</a:t>
            </a:r>
          </a:p>
        </p:txBody>
      </p:sp>
      <p:sp>
        <p:nvSpPr>
          <p:cNvPr id="1617951" name="Rectangle 31"/>
          <p:cNvSpPr>
            <a:spLocks noChangeArrowheads="1"/>
          </p:cNvSpPr>
          <p:nvPr/>
        </p:nvSpPr>
        <p:spPr bwMode="auto">
          <a:xfrm>
            <a:off x="6954838" y="3041650"/>
            <a:ext cx="1296987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Swapping</a:t>
            </a:r>
          </a:p>
          <a:p>
            <a:pPr algn="ctr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Store</a:t>
            </a:r>
          </a:p>
        </p:txBody>
      </p:sp>
      <p:sp>
        <p:nvSpPr>
          <p:cNvPr id="1617952" name="Rectangle 32"/>
          <p:cNvSpPr>
            <a:spLocks noChangeArrowheads="1"/>
          </p:cNvSpPr>
          <p:nvPr/>
        </p:nvSpPr>
        <p:spPr bwMode="auto">
          <a:xfrm>
            <a:off x="6630988" y="5759450"/>
            <a:ext cx="1447800" cy="8636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53" name="Line 33"/>
          <p:cNvSpPr>
            <a:spLocks noChangeShapeType="1"/>
          </p:cNvSpPr>
          <p:nvPr/>
        </p:nvSpPr>
        <p:spPr bwMode="auto">
          <a:xfrm>
            <a:off x="6084888" y="622935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54" name="Line 34"/>
          <p:cNvSpPr>
            <a:spLocks noChangeShapeType="1"/>
          </p:cNvSpPr>
          <p:nvPr/>
        </p:nvSpPr>
        <p:spPr bwMode="auto">
          <a:xfrm>
            <a:off x="8091488" y="622935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55" name="Rectangle 35"/>
          <p:cNvSpPr>
            <a:spLocks noChangeArrowheads="1"/>
          </p:cNvSpPr>
          <p:nvPr/>
        </p:nvSpPr>
        <p:spPr bwMode="auto">
          <a:xfrm>
            <a:off x="5994400" y="5842000"/>
            <a:ext cx="52863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VA</a:t>
            </a:r>
          </a:p>
        </p:txBody>
      </p:sp>
      <p:sp>
        <p:nvSpPr>
          <p:cNvPr id="1617956" name="Rectangle 36"/>
          <p:cNvSpPr>
            <a:spLocks noChangeArrowheads="1"/>
          </p:cNvSpPr>
          <p:nvPr/>
        </p:nvSpPr>
        <p:spPr bwMode="auto">
          <a:xfrm>
            <a:off x="8091488" y="5842000"/>
            <a:ext cx="51616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PA</a:t>
            </a:r>
          </a:p>
        </p:txBody>
      </p:sp>
      <p:sp>
        <p:nvSpPr>
          <p:cNvPr id="1617957" name="Rectangle 37"/>
          <p:cNvSpPr>
            <a:spLocks noChangeArrowheads="1"/>
          </p:cNvSpPr>
          <p:nvPr/>
        </p:nvSpPr>
        <p:spPr bwMode="auto">
          <a:xfrm>
            <a:off x="6637338" y="5727700"/>
            <a:ext cx="128587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mapping</a:t>
            </a:r>
          </a:p>
        </p:txBody>
      </p:sp>
      <p:sp>
        <p:nvSpPr>
          <p:cNvPr id="1617958" name="Rectangle 38"/>
          <p:cNvSpPr>
            <a:spLocks noChangeArrowheads="1"/>
          </p:cNvSpPr>
          <p:nvPr/>
        </p:nvSpPr>
        <p:spPr bwMode="auto">
          <a:xfrm>
            <a:off x="7061200" y="6146800"/>
            <a:ext cx="665163" cy="406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TLB</a:t>
            </a:r>
          </a:p>
        </p:txBody>
      </p:sp>
    </p:spTree>
    <p:extLst>
      <p:ext uri="{BB962C8B-B14F-4D97-AF65-F5344CB8AC3E}">
        <p14:creationId xmlns:p14="http://schemas.microsoft.com/office/powerpoint/2010/main" val="1396070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1785E-00C5-3543-9CC3-BD4A01458D9E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743907" name="Line 35"/>
          <p:cNvSpPr>
            <a:spLocks noChangeShapeType="1"/>
          </p:cNvSpPr>
          <p:nvPr/>
        </p:nvSpPr>
        <p:spPr bwMode="auto">
          <a:xfrm>
            <a:off x="5638800" y="2286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“Bare” 5-Stage Pipeline</a:t>
            </a:r>
            <a:endParaRPr lang="en-US" dirty="0"/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876800"/>
            <a:ext cx="7683500" cy="1016000"/>
          </a:xfrm>
        </p:spPr>
        <p:txBody>
          <a:bodyPr>
            <a:normAutofit/>
          </a:bodyPr>
          <a:lstStyle/>
          <a:p>
            <a:r>
              <a:rPr lang="en-US"/>
              <a:t>In a bare machine, the only kind of address is a physical address</a:t>
            </a:r>
          </a:p>
        </p:txBody>
      </p:sp>
      <p:sp>
        <p:nvSpPr>
          <p:cNvPr id="1743876" name="Line 4"/>
          <p:cNvSpPr>
            <a:spLocks noChangeShapeType="1"/>
          </p:cNvSpPr>
          <p:nvPr/>
        </p:nvSpPr>
        <p:spPr bwMode="auto">
          <a:xfrm>
            <a:off x="8077200" y="2286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77" name="Line 5"/>
          <p:cNvSpPr>
            <a:spLocks noChangeShapeType="1"/>
          </p:cNvSpPr>
          <p:nvPr/>
        </p:nvSpPr>
        <p:spPr bwMode="auto">
          <a:xfrm>
            <a:off x="2895600" y="22860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1676400"/>
            <a:ext cx="304800" cy="1219200"/>
            <a:chOff x="336" y="1200"/>
            <a:chExt cx="144" cy="720"/>
          </a:xfrm>
        </p:grpSpPr>
        <p:sp>
          <p:nvSpPr>
            <p:cNvPr id="1743879" name="Rectangle 7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PC</a:t>
              </a:r>
            </a:p>
          </p:txBody>
        </p:sp>
        <p:sp>
          <p:nvSpPr>
            <p:cNvPr id="1743880" name="Freeform 8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3882" name="Rectangle 10"/>
          <p:cNvSpPr>
            <a:spLocks noChangeArrowheads="1"/>
          </p:cNvSpPr>
          <p:nvPr/>
        </p:nvSpPr>
        <p:spPr bwMode="auto">
          <a:xfrm>
            <a:off x="1981200" y="175260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Inst. Cache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1676400"/>
            <a:ext cx="304800" cy="1219200"/>
            <a:chOff x="336" y="1200"/>
            <a:chExt cx="144" cy="720"/>
          </a:xfrm>
        </p:grpSpPr>
        <p:sp>
          <p:nvSpPr>
            <p:cNvPr id="1743884" name="Rectangle 1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43885" name="Freeform 1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3886" name="Rectangle 14"/>
          <p:cNvSpPr>
            <a:spLocks noChangeArrowheads="1"/>
          </p:cNvSpPr>
          <p:nvPr/>
        </p:nvSpPr>
        <p:spPr bwMode="auto">
          <a:xfrm>
            <a:off x="3505200" y="1752600"/>
            <a:ext cx="1066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Decode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1676400"/>
            <a:ext cx="304800" cy="1219200"/>
            <a:chOff x="336" y="1200"/>
            <a:chExt cx="144" cy="720"/>
          </a:xfrm>
        </p:grpSpPr>
        <p:sp>
          <p:nvSpPr>
            <p:cNvPr id="1743888" name="Rectangle 1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743889" name="Freeform 1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3890" name="Freeform 18"/>
          <p:cNvSpPr>
            <a:spLocks/>
          </p:cNvSpPr>
          <p:nvPr/>
        </p:nvSpPr>
        <p:spPr bwMode="auto">
          <a:xfrm>
            <a:off x="5257800" y="1752600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91200" y="1676400"/>
            <a:ext cx="304800" cy="1219200"/>
            <a:chOff x="336" y="1200"/>
            <a:chExt cx="144" cy="720"/>
          </a:xfrm>
        </p:grpSpPr>
        <p:sp>
          <p:nvSpPr>
            <p:cNvPr id="1743892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743893" name="Freeform 2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3895" name="Rectangle 23"/>
          <p:cNvSpPr>
            <a:spLocks noChangeArrowheads="1"/>
          </p:cNvSpPr>
          <p:nvPr/>
        </p:nvSpPr>
        <p:spPr bwMode="auto">
          <a:xfrm>
            <a:off x="7162800" y="1752600"/>
            <a:ext cx="9144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Data Cache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29600" y="1676400"/>
            <a:ext cx="304800" cy="1219200"/>
            <a:chOff x="336" y="1200"/>
            <a:chExt cx="144" cy="720"/>
          </a:xfrm>
        </p:grpSpPr>
        <p:sp>
          <p:nvSpPr>
            <p:cNvPr id="1743897" name="Rectangle 25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</a:t>
              </a:r>
            </a:p>
          </p:txBody>
        </p:sp>
        <p:sp>
          <p:nvSpPr>
            <p:cNvPr id="1743898" name="Freeform 26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3899" name="Line 27"/>
          <p:cNvSpPr>
            <a:spLocks noChangeShapeType="1"/>
          </p:cNvSpPr>
          <p:nvPr/>
        </p:nvSpPr>
        <p:spPr bwMode="auto">
          <a:xfrm>
            <a:off x="5105400" y="1981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00" name="Line 28"/>
          <p:cNvSpPr>
            <a:spLocks noChangeShapeType="1"/>
          </p:cNvSpPr>
          <p:nvPr/>
        </p:nvSpPr>
        <p:spPr bwMode="auto">
          <a:xfrm>
            <a:off x="5105400" y="2590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01" name="Text Box 29"/>
          <p:cNvSpPr txBox="1">
            <a:spLocks noChangeArrowheads="1"/>
          </p:cNvSpPr>
          <p:nvPr/>
        </p:nvSpPr>
        <p:spPr bwMode="auto">
          <a:xfrm>
            <a:off x="5310188" y="2133600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+</a:t>
            </a:r>
          </a:p>
        </p:txBody>
      </p:sp>
      <p:sp>
        <p:nvSpPr>
          <p:cNvPr id="1743906" name="Line 34"/>
          <p:cNvSpPr>
            <a:spLocks noChangeShapeType="1"/>
          </p:cNvSpPr>
          <p:nvPr/>
        </p:nvSpPr>
        <p:spPr bwMode="auto">
          <a:xfrm>
            <a:off x="990600" y="2286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08" name="Rectangle 36"/>
          <p:cNvSpPr>
            <a:spLocks noChangeArrowheads="1"/>
          </p:cNvSpPr>
          <p:nvPr/>
        </p:nvSpPr>
        <p:spPr bwMode="auto">
          <a:xfrm>
            <a:off x="3429000" y="4191000"/>
            <a:ext cx="32766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Main Memory (DRAM)</a:t>
            </a:r>
          </a:p>
        </p:txBody>
      </p:sp>
      <p:sp>
        <p:nvSpPr>
          <p:cNvPr id="1743909" name="Rectangle 37"/>
          <p:cNvSpPr>
            <a:spLocks noChangeArrowheads="1"/>
          </p:cNvSpPr>
          <p:nvPr/>
        </p:nvSpPr>
        <p:spPr bwMode="auto">
          <a:xfrm>
            <a:off x="3733800" y="3124200"/>
            <a:ext cx="2667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Memory Controller</a:t>
            </a:r>
          </a:p>
        </p:txBody>
      </p:sp>
      <p:sp>
        <p:nvSpPr>
          <p:cNvPr id="1743911" name="Freeform 39"/>
          <p:cNvSpPr>
            <a:spLocks/>
          </p:cNvSpPr>
          <p:nvPr/>
        </p:nvSpPr>
        <p:spPr bwMode="auto">
          <a:xfrm>
            <a:off x="6400800" y="2743200"/>
            <a:ext cx="1295400" cy="6096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12" name="Freeform 40"/>
          <p:cNvSpPr>
            <a:spLocks/>
          </p:cNvSpPr>
          <p:nvPr/>
        </p:nvSpPr>
        <p:spPr bwMode="auto">
          <a:xfrm flipH="1">
            <a:off x="2438400" y="2743200"/>
            <a:ext cx="1295400" cy="6096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13" name="Line 41"/>
          <p:cNvSpPr>
            <a:spLocks noChangeShapeType="1"/>
          </p:cNvSpPr>
          <p:nvPr/>
        </p:nvSpPr>
        <p:spPr bwMode="auto">
          <a:xfrm>
            <a:off x="5105400" y="3733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14" name="Text Box 42"/>
          <p:cNvSpPr txBox="1">
            <a:spLocks noChangeArrowheads="1"/>
          </p:cNvSpPr>
          <p:nvPr/>
        </p:nvSpPr>
        <p:spPr bwMode="auto">
          <a:xfrm>
            <a:off x="1018305" y="16002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5" name="Text Box 43"/>
          <p:cNvSpPr txBox="1">
            <a:spLocks noChangeArrowheads="1"/>
          </p:cNvSpPr>
          <p:nvPr/>
        </p:nvSpPr>
        <p:spPr bwMode="auto">
          <a:xfrm>
            <a:off x="6135250" y="164465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6" name="Text Box 44"/>
          <p:cNvSpPr txBox="1">
            <a:spLocks noChangeArrowheads="1"/>
          </p:cNvSpPr>
          <p:nvPr/>
        </p:nvSpPr>
        <p:spPr bwMode="auto">
          <a:xfrm>
            <a:off x="7113587" y="32766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7" name="Text Box 45"/>
          <p:cNvSpPr txBox="1">
            <a:spLocks noChangeArrowheads="1"/>
          </p:cNvSpPr>
          <p:nvPr/>
        </p:nvSpPr>
        <p:spPr bwMode="auto">
          <a:xfrm>
            <a:off x="1828800" y="327660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3918" name="Text Box 46"/>
          <p:cNvSpPr txBox="1">
            <a:spLocks noChangeArrowheads="1"/>
          </p:cNvSpPr>
          <p:nvPr/>
        </p:nvSpPr>
        <p:spPr bwMode="auto">
          <a:xfrm>
            <a:off x="5105400" y="3733800"/>
            <a:ext cx="2438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254570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467600" y="5628384"/>
            <a:ext cx="8382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z="2000"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1273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Dynamic Address Translation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5961-5CA6-CE41-B1FD-151766DC89AE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48643" name="Rectangle 3"/>
          <p:cNvSpPr>
            <a:spLocks noChangeArrowheads="1"/>
          </p:cNvSpPr>
          <p:nvPr/>
        </p:nvSpPr>
        <p:spPr bwMode="auto">
          <a:xfrm>
            <a:off x="304800" y="959285"/>
            <a:ext cx="7162800" cy="52604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Motivation</a:t>
            </a:r>
          </a:p>
          <a:p>
            <a:pPr lvl="1" algn="l">
              <a:spcBef>
                <a:spcPct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Multiprogramming, multitasking:  Desire to execute more than one process at a time (more than one process can reside in main memory at the same time).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Location-independent programs</a:t>
            </a:r>
          </a:p>
          <a:p>
            <a:pPr lvl="1" algn="l">
              <a:spcBef>
                <a:spcPct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Programming </a:t>
            </a: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and storage management ease	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	</a:t>
            </a:r>
            <a:r>
              <a:rPr lang="en-US" altLang="ko-KR" sz="20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000" i="1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base register – add offset to each address</a:t>
            </a:r>
            <a:endParaRPr lang="en-US" altLang="ko-KR" sz="2000" dirty="0" smtClean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Protection</a:t>
            </a:r>
            <a:endParaRPr lang="en-US" altLang="ko-KR" sz="24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  <a:p>
            <a:pPr lvl="1" algn="l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Independent programs should not affect</a:t>
            </a:r>
          </a:p>
          <a:p>
            <a:pPr lvl="1" algn="l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each other inadvertently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	</a:t>
            </a:r>
            <a:r>
              <a:rPr lang="en-US" altLang="ko-KR" sz="2000" dirty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0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000" i="1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bound register – check range of access</a:t>
            </a:r>
          </a:p>
          <a:p>
            <a:pPr algn="l">
              <a:spcBef>
                <a:spcPct val="0"/>
              </a:spcBef>
            </a:pPr>
            <a:endParaRPr lang="en-US" altLang="ko-KR" sz="2400" dirty="0" smtClean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(Note: Multiprogramming drives requirement for resident </a:t>
            </a:r>
            <a:r>
              <a:rPr lang="en-US" altLang="ko-KR" sz="2000" i="1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supervisor (OS) </a:t>
            </a:r>
            <a:r>
              <a:rPr lang="en-US" altLang="ko-KR" sz="20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software to manage context switches between multiple programs)</a:t>
            </a:r>
            <a:endParaRPr lang="en-US" altLang="ko-KR" sz="20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48644" name="Rectangle 4"/>
          <p:cNvSpPr>
            <a:spLocks noChangeArrowheads="1"/>
          </p:cNvSpPr>
          <p:nvPr/>
        </p:nvSpPr>
        <p:spPr bwMode="auto">
          <a:xfrm>
            <a:off x="7461251" y="4325307"/>
            <a:ext cx="83820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z="2000"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648645" name="Rectangle 5"/>
          <p:cNvSpPr>
            <a:spLocks noChangeArrowheads="1"/>
          </p:cNvSpPr>
          <p:nvPr/>
        </p:nvSpPr>
        <p:spPr bwMode="auto">
          <a:xfrm>
            <a:off x="7461251" y="2164720"/>
            <a:ext cx="838200" cy="8937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48646" name="Group 6"/>
          <p:cNvGrpSpPr>
            <a:grpSpLocks/>
          </p:cNvGrpSpPr>
          <p:nvPr/>
        </p:nvGrpSpPr>
        <p:grpSpPr bwMode="auto">
          <a:xfrm>
            <a:off x="7461251" y="1763082"/>
            <a:ext cx="838200" cy="4454525"/>
            <a:chOff x="4704" y="1344"/>
            <a:chExt cx="528" cy="2806"/>
          </a:xfrm>
        </p:grpSpPr>
        <p:sp>
          <p:nvSpPr>
            <p:cNvPr id="1648647" name="Rectangle 7"/>
            <p:cNvSpPr>
              <a:spLocks noChangeArrowheads="1"/>
            </p:cNvSpPr>
            <p:nvPr/>
          </p:nvSpPr>
          <p:spPr bwMode="auto">
            <a:xfrm>
              <a:off x="4704" y="1344"/>
              <a:ext cx="528" cy="280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48" name="Line 8"/>
            <p:cNvSpPr>
              <a:spLocks noChangeShapeType="1"/>
            </p:cNvSpPr>
            <p:nvPr/>
          </p:nvSpPr>
          <p:spPr bwMode="auto">
            <a:xfrm>
              <a:off x="4711" y="1609"/>
              <a:ext cx="5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49" name="Line 9"/>
            <p:cNvSpPr>
              <a:spLocks noChangeShapeType="1"/>
            </p:cNvSpPr>
            <p:nvPr/>
          </p:nvSpPr>
          <p:spPr bwMode="auto">
            <a:xfrm>
              <a:off x="4711" y="2160"/>
              <a:ext cx="5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50" name="Line 10"/>
            <p:cNvSpPr>
              <a:spLocks noChangeShapeType="1"/>
            </p:cNvSpPr>
            <p:nvPr/>
          </p:nvSpPr>
          <p:spPr bwMode="auto">
            <a:xfrm>
              <a:off x="4711" y="2954"/>
              <a:ext cx="5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8651" name="Line 11"/>
            <p:cNvSpPr>
              <a:spLocks noChangeShapeType="1"/>
            </p:cNvSpPr>
            <p:nvPr/>
          </p:nvSpPr>
          <p:spPr bwMode="auto">
            <a:xfrm>
              <a:off x="4711" y="3324"/>
              <a:ext cx="5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8652" name="Rectangle 12"/>
          <p:cNvSpPr>
            <a:spLocks noChangeArrowheads="1"/>
          </p:cNvSpPr>
          <p:nvPr/>
        </p:nvSpPr>
        <p:spPr bwMode="auto">
          <a:xfrm>
            <a:off x="7481889" y="2421895"/>
            <a:ext cx="84772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latin typeface="Verdana" charset="0"/>
                <a:ea typeface="굴림" charset="-127"/>
                <a:cs typeface="굴림" charset="-127"/>
              </a:rPr>
              <a:t>prog1</a:t>
            </a:r>
          </a:p>
        </p:txBody>
      </p:sp>
      <p:sp>
        <p:nvSpPr>
          <p:cNvPr id="1648653" name="Rectangle 13"/>
          <p:cNvSpPr>
            <a:spLocks noChangeArrowheads="1"/>
          </p:cNvSpPr>
          <p:nvPr/>
        </p:nvSpPr>
        <p:spPr bwMode="auto">
          <a:xfrm>
            <a:off x="7469189" y="4423732"/>
            <a:ext cx="8477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latin typeface="Verdana" charset="0"/>
                <a:ea typeface="굴림" charset="-127"/>
                <a:cs typeface="굴림" charset="-127"/>
              </a:rPr>
              <a:t>prog2</a:t>
            </a:r>
          </a:p>
        </p:txBody>
      </p:sp>
      <p:sp>
        <p:nvSpPr>
          <p:cNvPr id="1648654" name="Text Box 14"/>
          <p:cNvSpPr txBox="1">
            <a:spLocks noChangeArrowheads="1"/>
          </p:cNvSpPr>
          <p:nvPr/>
        </p:nvSpPr>
        <p:spPr bwMode="auto">
          <a:xfrm rot="-5400000">
            <a:off x="7161213" y="3856995"/>
            <a:ext cx="274637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>
                <a:latin typeface="Verdana" charset="0"/>
                <a:ea typeface="굴림" charset="-127"/>
                <a:cs typeface="굴림" charset="-127"/>
              </a:rPr>
              <a:t>Physical Memory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620000" y="5684208"/>
            <a:ext cx="52222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 smtClean="0">
                <a:latin typeface="Verdana" charset="0"/>
                <a:ea typeface="굴림" charset="-127"/>
                <a:cs typeface="굴림" charset="-127"/>
              </a:rPr>
              <a:t>OS</a:t>
            </a:r>
            <a:endParaRPr lang="en-US" altLang="ko-KR" sz="1800" dirty="0"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7461766" y="5636033"/>
            <a:ext cx="827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0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0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altLang="ko-KR" dirty="0">
                <a:ea typeface="굴림" charset="-127"/>
                <a:cs typeface="굴림" charset="-127"/>
              </a:rPr>
              <a:t>Simple Base and Bound Translation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6DB4-BDF0-6648-9566-36DDF6884643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591298" name="Rectangle 2"/>
          <p:cNvSpPr>
            <a:spLocks noChangeArrowheads="1"/>
          </p:cNvSpPr>
          <p:nvPr/>
        </p:nvSpPr>
        <p:spPr bwMode="auto">
          <a:xfrm>
            <a:off x="7294562" y="1654311"/>
            <a:ext cx="1133475" cy="32131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299" name="Freeform 3"/>
          <p:cNvSpPr>
            <a:spLocks/>
          </p:cNvSpPr>
          <p:nvPr/>
        </p:nvSpPr>
        <p:spPr bwMode="auto">
          <a:xfrm>
            <a:off x="3636962" y="2187711"/>
            <a:ext cx="9144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0"/>
              </a:cxn>
            </a:cxnLst>
            <a:rect l="0" t="0" r="r" b="b"/>
            <a:pathLst>
              <a:path w="653" h="1">
                <a:moveTo>
                  <a:pt x="0" y="0"/>
                </a:moveTo>
                <a:lnTo>
                  <a:pt x="65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00" name="Freeform 4"/>
          <p:cNvSpPr>
            <a:spLocks/>
          </p:cNvSpPr>
          <p:nvPr/>
        </p:nvSpPr>
        <p:spPr bwMode="auto">
          <a:xfrm>
            <a:off x="3713162" y="3635511"/>
            <a:ext cx="9144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432" y="432"/>
              </a:cxn>
              <a:cxn ang="0">
                <a:pos x="816" y="0"/>
              </a:cxn>
            </a:cxnLst>
            <a:rect l="0" t="0" r="r" b="b"/>
            <a:pathLst>
              <a:path w="816" h="432">
                <a:moveTo>
                  <a:pt x="0" y="432"/>
                </a:moveTo>
                <a:lnTo>
                  <a:pt x="432" y="432"/>
                </a:lnTo>
                <a:lnTo>
                  <a:pt x="81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01" name="Freeform 5"/>
          <p:cNvSpPr>
            <a:spLocks/>
          </p:cNvSpPr>
          <p:nvPr/>
        </p:nvSpPr>
        <p:spPr bwMode="auto">
          <a:xfrm>
            <a:off x="3560762" y="4626111"/>
            <a:ext cx="37338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2352" y="144"/>
              </a:cxn>
            </a:cxnLst>
            <a:rect l="0" t="0" r="r" b="b"/>
            <a:pathLst>
              <a:path w="2352" h="144">
                <a:moveTo>
                  <a:pt x="0" y="0"/>
                </a:moveTo>
                <a:lnTo>
                  <a:pt x="0" y="144"/>
                </a:lnTo>
                <a:lnTo>
                  <a:pt x="2352" y="144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03" name="Rectangle 7"/>
          <p:cNvSpPr>
            <a:spLocks noChangeArrowheads="1"/>
          </p:cNvSpPr>
          <p:nvPr/>
        </p:nvSpPr>
        <p:spPr bwMode="auto">
          <a:xfrm>
            <a:off x="360362" y="3178311"/>
            <a:ext cx="937807" cy="3507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Load X</a:t>
            </a:r>
          </a:p>
        </p:txBody>
      </p:sp>
      <p:sp>
        <p:nvSpPr>
          <p:cNvPr id="1591304" name="Rectangle 8"/>
          <p:cNvSpPr>
            <a:spLocks noChangeArrowheads="1"/>
          </p:cNvSpPr>
          <p:nvPr/>
        </p:nvSpPr>
        <p:spPr bwMode="auto">
          <a:xfrm>
            <a:off x="249759" y="4843518"/>
            <a:ext cx="2052581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Program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Address Space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591305" name="Rectangle 9"/>
          <p:cNvSpPr>
            <a:spLocks noChangeArrowheads="1"/>
          </p:cNvSpPr>
          <p:nvPr/>
        </p:nvSpPr>
        <p:spPr bwMode="auto">
          <a:xfrm>
            <a:off x="2178050" y="1857511"/>
            <a:ext cx="1590675" cy="53181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06" name="Rectangle 10"/>
          <p:cNvSpPr>
            <a:spLocks noChangeArrowheads="1"/>
          </p:cNvSpPr>
          <p:nvPr/>
        </p:nvSpPr>
        <p:spPr bwMode="auto">
          <a:xfrm>
            <a:off x="2292350" y="1908311"/>
            <a:ext cx="958850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07" name="Rectangle 11"/>
          <p:cNvSpPr>
            <a:spLocks noChangeArrowheads="1"/>
          </p:cNvSpPr>
          <p:nvPr/>
        </p:nvSpPr>
        <p:spPr bwMode="auto">
          <a:xfrm>
            <a:off x="2447925" y="1794011"/>
            <a:ext cx="1089025" cy="622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Bound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Register</a:t>
            </a:r>
          </a:p>
        </p:txBody>
      </p:sp>
      <p:sp>
        <p:nvSpPr>
          <p:cNvPr id="1591308" name="Rectangle 12"/>
          <p:cNvSpPr>
            <a:spLocks noChangeArrowheads="1"/>
          </p:cNvSpPr>
          <p:nvPr/>
        </p:nvSpPr>
        <p:spPr bwMode="auto">
          <a:xfrm>
            <a:off x="284162" y="1654311"/>
            <a:ext cx="1143000" cy="3200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0" name="Freeform 14"/>
          <p:cNvSpPr>
            <a:spLocks/>
          </p:cNvSpPr>
          <p:nvPr/>
        </p:nvSpPr>
        <p:spPr bwMode="auto">
          <a:xfrm>
            <a:off x="5027612" y="2148024"/>
            <a:ext cx="3175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3" y="0"/>
              </a:cxn>
            </a:cxnLst>
            <a:rect l="0" t="0" r="r" b="b"/>
            <a:pathLst>
              <a:path w="344" h="1">
                <a:moveTo>
                  <a:pt x="0" y="0"/>
                </a:moveTo>
                <a:lnTo>
                  <a:pt x="343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1" name="Rectangle 15"/>
          <p:cNvSpPr>
            <a:spLocks noChangeArrowheads="1"/>
          </p:cNvSpPr>
          <p:nvPr/>
        </p:nvSpPr>
        <p:spPr bwMode="auto">
          <a:xfrm>
            <a:off x="5313362" y="1806711"/>
            <a:ext cx="1265238" cy="622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Bounds</a:t>
            </a:r>
          </a:p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Violation?</a:t>
            </a:r>
          </a:p>
        </p:txBody>
      </p:sp>
      <p:sp>
        <p:nvSpPr>
          <p:cNvPr id="1591312" name="Rectangle 16"/>
          <p:cNvSpPr>
            <a:spLocks noChangeArrowheads="1"/>
          </p:cNvSpPr>
          <p:nvPr/>
        </p:nvSpPr>
        <p:spPr bwMode="auto">
          <a:xfrm rot="16200000">
            <a:off x="7643526" y="3001356"/>
            <a:ext cx="2088137" cy="3507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591313" name="Line 17"/>
          <p:cNvSpPr>
            <a:spLocks noChangeShapeType="1"/>
          </p:cNvSpPr>
          <p:nvPr/>
        </p:nvSpPr>
        <p:spPr bwMode="auto">
          <a:xfrm>
            <a:off x="7294562" y="1241561"/>
            <a:ext cx="0" cy="422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4" name="Line 18"/>
          <p:cNvSpPr>
            <a:spLocks noChangeShapeType="1"/>
          </p:cNvSpPr>
          <p:nvPr/>
        </p:nvSpPr>
        <p:spPr bwMode="auto">
          <a:xfrm>
            <a:off x="8437562" y="1184411"/>
            <a:ext cx="0" cy="405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5" name="Line 19"/>
          <p:cNvSpPr>
            <a:spLocks noChangeShapeType="1"/>
          </p:cNvSpPr>
          <p:nvPr/>
        </p:nvSpPr>
        <p:spPr bwMode="auto">
          <a:xfrm>
            <a:off x="7307262" y="1654311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6" name="Line 20"/>
          <p:cNvSpPr>
            <a:spLocks noChangeShapeType="1"/>
          </p:cNvSpPr>
          <p:nvPr/>
        </p:nvSpPr>
        <p:spPr bwMode="auto">
          <a:xfrm>
            <a:off x="7292975" y="4868999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7" name="Rectangle 21"/>
          <p:cNvSpPr>
            <a:spLocks noChangeArrowheads="1"/>
          </p:cNvSpPr>
          <p:nvPr/>
        </p:nvSpPr>
        <p:spPr bwMode="auto">
          <a:xfrm>
            <a:off x="7277100" y="2829061"/>
            <a:ext cx="1183393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current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segment</a:t>
            </a:r>
          </a:p>
        </p:txBody>
      </p:sp>
      <p:sp>
        <p:nvSpPr>
          <p:cNvPr id="1591318" name="Rectangle 22"/>
          <p:cNvSpPr>
            <a:spLocks noChangeArrowheads="1"/>
          </p:cNvSpPr>
          <p:nvPr/>
        </p:nvSpPr>
        <p:spPr bwMode="auto">
          <a:xfrm>
            <a:off x="2168525" y="4106999"/>
            <a:ext cx="1590675" cy="53181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19" name="Rectangle 23"/>
          <p:cNvSpPr>
            <a:spLocks noChangeArrowheads="1"/>
          </p:cNvSpPr>
          <p:nvPr/>
        </p:nvSpPr>
        <p:spPr bwMode="auto">
          <a:xfrm>
            <a:off x="2282825" y="4157799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20" name="Rectangle 24"/>
          <p:cNvSpPr>
            <a:spLocks noChangeArrowheads="1"/>
          </p:cNvSpPr>
          <p:nvPr/>
        </p:nvSpPr>
        <p:spPr bwMode="auto">
          <a:xfrm>
            <a:off x="2371725" y="4036887"/>
            <a:ext cx="1089025" cy="622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Base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Register</a:t>
            </a:r>
          </a:p>
        </p:txBody>
      </p:sp>
      <p:sp>
        <p:nvSpPr>
          <p:cNvPr id="1591321" name="Oval 25"/>
          <p:cNvSpPr>
            <a:spLocks noChangeArrowheads="1"/>
          </p:cNvSpPr>
          <p:nvPr/>
        </p:nvSpPr>
        <p:spPr bwMode="auto">
          <a:xfrm>
            <a:off x="4551362" y="3254511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+</a:t>
            </a:r>
          </a:p>
        </p:txBody>
      </p:sp>
      <p:sp>
        <p:nvSpPr>
          <p:cNvPr id="1591322" name="Rectangle 26"/>
          <p:cNvSpPr>
            <a:spLocks noChangeArrowheads="1"/>
          </p:cNvSpPr>
          <p:nvPr/>
        </p:nvSpPr>
        <p:spPr bwMode="auto">
          <a:xfrm>
            <a:off x="2182812" y="3146561"/>
            <a:ext cx="1590675" cy="531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23" name="Rectangle 27"/>
          <p:cNvSpPr>
            <a:spLocks noChangeArrowheads="1"/>
          </p:cNvSpPr>
          <p:nvPr/>
        </p:nvSpPr>
        <p:spPr bwMode="auto">
          <a:xfrm>
            <a:off x="2311400" y="3197361"/>
            <a:ext cx="958850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24" name="Freeform 28"/>
          <p:cNvSpPr>
            <a:spLocks/>
          </p:cNvSpPr>
          <p:nvPr/>
        </p:nvSpPr>
        <p:spPr bwMode="auto">
          <a:xfrm flipV="1">
            <a:off x="5008562" y="3406911"/>
            <a:ext cx="229870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0"/>
              </a:cxn>
            </a:cxnLst>
            <a:rect l="0" t="0" r="r" b="b"/>
            <a:pathLst>
              <a:path w="1256" h="1">
                <a:moveTo>
                  <a:pt x="0" y="0"/>
                </a:moveTo>
                <a:lnTo>
                  <a:pt x="1255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25" name="Rectangle 29"/>
          <p:cNvSpPr>
            <a:spLocks noChangeArrowheads="1"/>
          </p:cNvSpPr>
          <p:nvPr/>
        </p:nvSpPr>
        <p:spPr bwMode="auto">
          <a:xfrm>
            <a:off x="5008562" y="2797311"/>
            <a:ext cx="1065213" cy="622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Physical</a:t>
            </a:r>
          </a:p>
          <a:p>
            <a:pPr algn="l" defTabSz="585788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Address</a:t>
            </a:r>
          </a:p>
        </p:txBody>
      </p:sp>
      <p:sp>
        <p:nvSpPr>
          <p:cNvPr id="1591326" name="Line 30"/>
          <p:cNvSpPr>
            <a:spLocks noChangeShapeType="1"/>
          </p:cNvSpPr>
          <p:nvPr/>
        </p:nvSpPr>
        <p:spPr bwMode="auto">
          <a:xfrm>
            <a:off x="1423987" y="3397386"/>
            <a:ext cx="766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27" name="Freeform 31"/>
          <p:cNvSpPr>
            <a:spLocks/>
          </p:cNvSpPr>
          <p:nvPr/>
        </p:nvSpPr>
        <p:spPr bwMode="auto">
          <a:xfrm>
            <a:off x="3786187" y="3330711"/>
            <a:ext cx="841375" cy="96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0"/>
              </a:cxn>
            </a:cxnLst>
            <a:rect l="0" t="0" r="r" b="b"/>
            <a:pathLst>
              <a:path w="653" h="1">
                <a:moveTo>
                  <a:pt x="0" y="0"/>
                </a:moveTo>
                <a:lnTo>
                  <a:pt x="65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28" name="Rectangle 32"/>
          <p:cNvSpPr>
            <a:spLocks noChangeArrowheads="1"/>
          </p:cNvSpPr>
          <p:nvPr/>
        </p:nvSpPr>
        <p:spPr bwMode="auto">
          <a:xfrm>
            <a:off x="2459298" y="3102111"/>
            <a:ext cx="1069453" cy="6277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Logical</a:t>
            </a:r>
          </a:p>
          <a:p>
            <a:pPr defTabSz="585788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Address</a:t>
            </a:r>
          </a:p>
        </p:txBody>
      </p:sp>
      <p:sp>
        <p:nvSpPr>
          <p:cNvPr id="1591329" name="Freeform 33"/>
          <p:cNvSpPr>
            <a:spLocks/>
          </p:cNvSpPr>
          <p:nvPr/>
        </p:nvSpPr>
        <p:spPr bwMode="auto">
          <a:xfrm flipH="1">
            <a:off x="4170362" y="2340111"/>
            <a:ext cx="457200" cy="990600"/>
          </a:xfrm>
          <a:custGeom>
            <a:avLst/>
            <a:gdLst/>
            <a:ahLst/>
            <a:cxnLst>
              <a:cxn ang="0">
                <a:pos x="192" y="672"/>
              </a:cxn>
              <a:cxn ang="0">
                <a:pos x="192" y="336"/>
              </a:cxn>
              <a:cxn ang="0">
                <a:pos x="0" y="0"/>
              </a:cxn>
            </a:cxnLst>
            <a:rect l="0" t="0" r="r" b="b"/>
            <a:pathLst>
              <a:path w="192" h="672">
                <a:moveTo>
                  <a:pt x="192" y="672"/>
                </a:moveTo>
                <a:lnTo>
                  <a:pt x="192" y="336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30" name="Text Box 34"/>
          <p:cNvSpPr txBox="1">
            <a:spLocks noChangeArrowheads="1"/>
          </p:cNvSpPr>
          <p:nvPr/>
        </p:nvSpPr>
        <p:spPr bwMode="auto">
          <a:xfrm>
            <a:off x="284162" y="5449887"/>
            <a:ext cx="86868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Base </a:t>
            </a:r>
            <a:r>
              <a:rPr lang="en-US" altLang="ko-KR" sz="24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and bounds registers are visible/accessible only when processor is running in </a:t>
            </a:r>
            <a:r>
              <a:rPr lang="en-US" altLang="ko-KR" sz="2400" i="1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supervisor mode</a:t>
            </a:r>
            <a:endParaRPr lang="en-US" altLang="ko-KR" sz="24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591331" name="Line 35"/>
          <p:cNvSpPr>
            <a:spLocks noChangeShapeType="1"/>
          </p:cNvSpPr>
          <p:nvPr/>
        </p:nvSpPr>
        <p:spPr bwMode="auto">
          <a:xfrm flipV="1">
            <a:off x="6989762" y="1654311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32" name="Text Box 36"/>
          <p:cNvSpPr txBox="1">
            <a:spLocks noChangeArrowheads="1"/>
          </p:cNvSpPr>
          <p:nvPr/>
        </p:nvSpPr>
        <p:spPr bwMode="auto">
          <a:xfrm>
            <a:off x="4170362" y="4529535"/>
            <a:ext cx="297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Base Physical Address</a:t>
            </a:r>
          </a:p>
        </p:txBody>
      </p:sp>
      <p:sp>
        <p:nvSpPr>
          <p:cNvPr id="1591333" name="Freeform 37"/>
          <p:cNvSpPr>
            <a:spLocks/>
          </p:cNvSpPr>
          <p:nvPr/>
        </p:nvSpPr>
        <p:spPr bwMode="auto">
          <a:xfrm>
            <a:off x="4094162" y="1730511"/>
            <a:ext cx="2895600" cy="1219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1584" y="0"/>
              </a:cxn>
              <a:cxn ang="0">
                <a:pos x="1584" y="768"/>
              </a:cxn>
              <a:cxn ang="0">
                <a:pos x="1728" y="768"/>
              </a:cxn>
            </a:cxnLst>
            <a:rect l="0" t="0" r="r" b="b"/>
            <a:pathLst>
              <a:path w="1728" h="768">
                <a:moveTo>
                  <a:pt x="0" y="288"/>
                </a:moveTo>
                <a:lnTo>
                  <a:pt x="0" y="0"/>
                </a:lnTo>
                <a:lnTo>
                  <a:pt x="1584" y="0"/>
                </a:lnTo>
                <a:lnTo>
                  <a:pt x="1584" y="768"/>
                </a:lnTo>
                <a:lnTo>
                  <a:pt x="1728" y="76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1334" name="Text Box 38"/>
          <p:cNvSpPr txBox="1">
            <a:spLocks noChangeArrowheads="1"/>
          </p:cNvSpPr>
          <p:nvPr/>
        </p:nvSpPr>
        <p:spPr bwMode="auto">
          <a:xfrm>
            <a:off x="4170362" y="1381261"/>
            <a:ext cx="2209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Segment Length</a:t>
            </a: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4572000" y="1919424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Verdana"/>
              </a:rPr>
              <a:t>≤</a:t>
            </a:r>
          </a:p>
        </p:txBody>
      </p:sp>
    </p:spTree>
    <p:extLst>
      <p:ext uri="{BB962C8B-B14F-4D97-AF65-F5344CB8AC3E}">
        <p14:creationId xmlns:p14="http://schemas.microsoft.com/office/powerpoint/2010/main" val="2794907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Separate Areas for Program and Data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F4E4-ADBC-464E-A1BE-D91A3F71E638}" type="slidenum">
              <a:rPr lang="en-US">
                <a:solidFill>
                  <a:schemeClr val="tx1"/>
                </a:solidFill>
              </a:rPr>
              <a:pPr/>
              <a:t>39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93407" name="Text Box 63"/>
          <p:cNvSpPr txBox="1">
            <a:spLocks noChangeArrowheads="1"/>
          </p:cNvSpPr>
          <p:nvPr/>
        </p:nvSpPr>
        <p:spPr bwMode="auto">
          <a:xfrm>
            <a:off x="5486400" y="2833149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Physical Address</a:t>
            </a:r>
          </a:p>
        </p:txBody>
      </p:sp>
      <p:sp>
        <p:nvSpPr>
          <p:cNvPr id="1593408" name="Text Box 64"/>
          <p:cNvSpPr txBox="1">
            <a:spLocks noChangeArrowheads="1"/>
          </p:cNvSpPr>
          <p:nvPr/>
        </p:nvSpPr>
        <p:spPr bwMode="auto">
          <a:xfrm>
            <a:off x="5486400" y="5042949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Physical Address</a:t>
            </a:r>
          </a:p>
        </p:txBody>
      </p:sp>
      <p:sp>
        <p:nvSpPr>
          <p:cNvPr id="1593349" name="Rectangle 5"/>
          <p:cNvSpPr>
            <a:spLocks noChangeArrowheads="1"/>
          </p:cNvSpPr>
          <p:nvPr/>
        </p:nvSpPr>
        <p:spPr bwMode="auto">
          <a:xfrm>
            <a:off x="1981200" y="4007899"/>
            <a:ext cx="1677988" cy="4667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50" name="Rectangle 6"/>
          <p:cNvSpPr>
            <a:spLocks noChangeArrowheads="1"/>
          </p:cNvSpPr>
          <p:nvPr/>
        </p:nvSpPr>
        <p:spPr bwMode="auto">
          <a:xfrm>
            <a:off x="1981200" y="5141374"/>
            <a:ext cx="1677988" cy="4667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51" name="Rectangle 7"/>
          <p:cNvSpPr>
            <a:spLocks noChangeArrowheads="1"/>
          </p:cNvSpPr>
          <p:nvPr/>
        </p:nvSpPr>
        <p:spPr bwMode="auto">
          <a:xfrm>
            <a:off x="7291388" y="3790412"/>
            <a:ext cx="1133475" cy="1971675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ko-KR" altLang="en-US" sz="2000">
              <a:ea typeface="굴림" charset="-127"/>
              <a:cs typeface="굴림" charset="-127"/>
            </a:endParaRPr>
          </a:p>
        </p:txBody>
      </p:sp>
      <p:sp>
        <p:nvSpPr>
          <p:cNvPr id="1593352" name="Line 8"/>
          <p:cNvSpPr>
            <a:spLocks noChangeShapeType="1"/>
          </p:cNvSpPr>
          <p:nvPr/>
        </p:nvSpPr>
        <p:spPr bwMode="auto">
          <a:xfrm>
            <a:off x="7315200" y="5760499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53" name="Line 9"/>
          <p:cNvSpPr>
            <a:spLocks noChangeShapeType="1"/>
          </p:cNvSpPr>
          <p:nvPr/>
        </p:nvSpPr>
        <p:spPr bwMode="auto">
          <a:xfrm>
            <a:off x="7297738" y="3784062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7287771" y="1581757"/>
            <a:ext cx="1133475" cy="1979613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ko-KR" altLang="en-US" sz="2000">
              <a:ea typeface="굴림" charset="-127"/>
              <a:cs typeface="굴림" charset="-127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1721899"/>
            <a:ext cx="1219200" cy="3054350"/>
            <a:chOff x="48" y="864"/>
            <a:chExt cx="768" cy="1924"/>
          </a:xfrm>
        </p:grpSpPr>
        <p:sp>
          <p:nvSpPr>
            <p:cNvPr id="1593356" name="Rectangle 12"/>
            <p:cNvSpPr>
              <a:spLocks noChangeArrowheads="1"/>
            </p:cNvSpPr>
            <p:nvPr/>
          </p:nvSpPr>
          <p:spPr bwMode="auto">
            <a:xfrm>
              <a:off x="192" y="1344"/>
              <a:ext cx="464" cy="2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algn="l" defTabSz="585788"/>
              <a:r>
                <a:rPr lang="en-US" altLang="ko-KR" sz="1700">
                  <a:ea typeface="굴림" charset="-127"/>
                  <a:cs typeface="굴림" charset="-127"/>
                </a:rPr>
                <a:t>Load X</a:t>
              </a:r>
            </a:p>
          </p:txBody>
        </p:sp>
        <p:sp>
          <p:nvSpPr>
            <p:cNvPr id="1593357" name="Rectangle 13"/>
            <p:cNvSpPr>
              <a:spLocks noChangeArrowheads="1"/>
            </p:cNvSpPr>
            <p:nvPr/>
          </p:nvSpPr>
          <p:spPr bwMode="auto">
            <a:xfrm>
              <a:off x="48" y="2160"/>
              <a:ext cx="657" cy="6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algn="l" defTabSz="585788"/>
              <a:r>
                <a:rPr lang="en-US" altLang="ko-KR" sz="2000">
                  <a:ea typeface="굴림" charset="-127"/>
                  <a:cs typeface="굴림" charset="-127"/>
                </a:rPr>
                <a:t>Program</a:t>
              </a:r>
            </a:p>
            <a:p>
              <a:pPr algn="l" defTabSz="585788"/>
              <a:r>
                <a:rPr lang="en-US" altLang="ko-KR" sz="2000">
                  <a:ea typeface="굴림" charset="-127"/>
                  <a:cs typeface="굴림" charset="-127"/>
                </a:rPr>
                <a:t>Address</a:t>
              </a:r>
            </a:p>
            <a:p>
              <a:pPr algn="l" defTabSz="585788"/>
              <a:r>
                <a:rPr lang="en-US" altLang="ko-KR" sz="2000"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3358" name="Rectangle 14"/>
            <p:cNvSpPr>
              <a:spLocks noChangeArrowheads="1"/>
            </p:cNvSpPr>
            <p:nvPr/>
          </p:nvSpPr>
          <p:spPr bwMode="auto">
            <a:xfrm>
              <a:off x="96" y="864"/>
              <a:ext cx="720" cy="12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3359" name="Line 15"/>
          <p:cNvSpPr>
            <a:spLocks noChangeShapeType="1"/>
          </p:cNvSpPr>
          <p:nvPr/>
        </p:nvSpPr>
        <p:spPr bwMode="auto">
          <a:xfrm>
            <a:off x="1331913" y="2560099"/>
            <a:ext cx="67468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0" name="Rectangle 16"/>
          <p:cNvSpPr>
            <a:spLocks noChangeArrowheads="1"/>
          </p:cNvSpPr>
          <p:nvPr/>
        </p:nvSpPr>
        <p:spPr bwMode="auto">
          <a:xfrm rot="16200000">
            <a:off x="7861641" y="3202537"/>
            <a:ext cx="1570943" cy="366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algn="l" defTabSz="585788"/>
            <a:r>
              <a:rPr lang="en-US" altLang="ko-KR" sz="1900">
                <a:ea typeface="굴림" charset="-127"/>
                <a:cs typeface="굴림" charset="-127"/>
              </a:rPr>
              <a:t>Main Memory</a:t>
            </a:r>
          </a:p>
        </p:txBody>
      </p:sp>
      <p:sp>
        <p:nvSpPr>
          <p:cNvPr id="1593361" name="Line 17"/>
          <p:cNvSpPr>
            <a:spLocks noChangeShapeType="1"/>
          </p:cNvSpPr>
          <p:nvPr/>
        </p:nvSpPr>
        <p:spPr bwMode="auto">
          <a:xfrm>
            <a:off x="7275513" y="1493299"/>
            <a:ext cx="0" cy="449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2" name="Line 18"/>
          <p:cNvSpPr>
            <a:spLocks noChangeShapeType="1"/>
          </p:cNvSpPr>
          <p:nvPr/>
        </p:nvSpPr>
        <p:spPr bwMode="auto">
          <a:xfrm>
            <a:off x="8418513" y="1493299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3" name="Line 19"/>
          <p:cNvSpPr>
            <a:spLocks noChangeShapeType="1"/>
          </p:cNvSpPr>
          <p:nvPr/>
        </p:nvSpPr>
        <p:spPr bwMode="auto">
          <a:xfrm>
            <a:off x="7288213" y="1569499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4" name="Rectangle 20"/>
          <p:cNvSpPr>
            <a:spLocks noChangeArrowheads="1"/>
          </p:cNvSpPr>
          <p:nvPr/>
        </p:nvSpPr>
        <p:spPr bwMode="auto">
          <a:xfrm>
            <a:off x="7232650" y="2175924"/>
            <a:ext cx="1225550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data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segment</a:t>
            </a:r>
          </a:p>
        </p:txBody>
      </p:sp>
      <p:sp>
        <p:nvSpPr>
          <p:cNvPr id="1593365" name="Line 21"/>
          <p:cNvSpPr>
            <a:spLocks noChangeShapeType="1"/>
          </p:cNvSpPr>
          <p:nvPr/>
        </p:nvSpPr>
        <p:spPr bwMode="auto">
          <a:xfrm>
            <a:off x="7288213" y="3576099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6" name="Rectangle 22"/>
          <p:cNvSpPr>
            <a:spLocks noChangeArrowheads="1"/>
          </p:cNvSpPr>
          <p:nvPr/>
        </p:nvSpPr>
        <p:spPr bwMode="auto">
          <a:xfrm>
            <a:off x="1981200" y="1847312"/>
            <a:ext cx="16637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7" name="Rectangle 23"/>
          <p:cNvSpPr>
            <a:spLocks noChangeArrowheads="1"/>
          </p:cNvSpPr>
          <p:nvPr/>
        </p:nvSpPr>
        <p:spPr bwMode="auto">
          <a:xfrm>
            <a:off x="1981200" y="1860012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68" name="Rectangle 24"/>
          <p:cNvSpPr>
            <a:spLocks noChangeArrowheads="1"/>
          </p:cNvSpPr>
          <p:nvPr/>
        </p:nvSpPr>
        <p:spPr bwMode="auto">
          <a:xfrm>
            <a:off x="1987992" y="1828965"/>
            <a:ext cx="1676399" cy="4984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>
                <a:ea typeface="굴림" charset="-127"/>
                <a:cs typeface="굴림" charset="-127"/>
              </a:rPr>
              <a:t>Data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Bound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593369" name="Rectangle 25"/>
          <p:cNvSpPr>
            <a:spLocks noChangeArrowheads="1"/>
          </p:cNvSpPr>
          <p:nvPr/>
        </p:nvSpPr>
        <p:spPr bwMode="auto">
          <a:xfrm>
            <a:off x="1981200" y="2920462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70" name="Rectangle 26"/>
          <p:cNvSpPr>
            <a:spLocks noChangeArrowheads="1"/>
          </p:cNvSpPr>
          <p:nvPr/>
        </p:nvSpPr>
        <p:spPr bwMode="auto">
          <a:xfrm>
            <a:off x="1981200" y="2331499"/>
            <a:ext cx="1676400" cy="4984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 err="1">
                <a:ea typeface="굴림" charset="-127"/>
                <a:cs typeface="굴림" charset="-127"/>
              </a:rPr>
              <a:t>Mem</a:t>
            </a:r>
            <a:r>
              <a:rPr lang="en-US" altLang="ko-KR" sz="1600" dirty="0">
                <a:ea typeface="굴림" charset="-127"/>
                <a:cs typeface="굴림" charset="-127"/>
              </a:rPr>
              <a:t>. Address Register</a:t>
            </a:r>
          </a:p>
        </p:txBody>
      </p:sp>
      <p:sp>
        <p:nvSpPr>
          <p:cNvPr id="1593371" name="Rectangle 27"/>
          <p:cNvSpPr>
            <a:spLocks noChangeArrowheads="1"/>
          </p:cNvSpPr>
          <p:nvPr/>
        </p:nvSpPr>
        <p:spPr bwMode="auto">
          <a:xfrm>
            <a:off x="1981200" y="2371187"/>
            <a:ext cx="1665288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72" name="Rectangle 28"/>
          <p:cNvSpPr>
            <a:spLocks noChangeArrowheads="1"/>
          </p:cNvSpPr>
          <p:nvPr/>
        </p:nvSpPr>
        <p:spPr bwMode="auto">
          <a:xfrm>
            <a:off x="1981200" y="2941099"/>
            <a:ext cx="16637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73" name="Rectangle 29"/>
          <p:cNvSpPr>
            <a:spLocks noChangeArrowheads="1"/>
          </p:cNvSpPr>
          <p:nvPr/>
        </p:nvSpPr>
        <p:spPr bwMode="auto">
          <a:xfrm>
            <a:off x="1996273" y="2927515"/>
            <a:ext cx="1600200" cy="4984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>
                <a:ea typeface="굴림" charset="-127"/>
                <a:cs typeface="굴림" charset="-127"/>
              </a:rPr>
              <a:t>Data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Base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593374" name="Oval 30"/>
          <p:cNvSpPr>
            <a:spLocks noChangeArrowheads="1"/>
          </p:cNvSpPr>
          <p:nvPr/>
        </p:nvSpPr>
        <p:spPr bwMode="auto">
          <a:xfrm>
            <a:off x="4837113" y="1798099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latin typeface="Verdana"/>
              </a:rPr>
              <a:t>≤</a:t>
            </a:r>
            <a:endParaRPr lang="en-US" sz="2400" dirty="0">
              <a:latin typeface="Verdana"/>
            </a:endParaRPr>
          </a:p>
        </p:txBody>
      </p:sp>
      <p:sp>
        <p:nvSpPr>
          <p:cNvPr id="1593375" name="Freeform 31"/>
          <p:cNvSpPr>
            <a:spLocks/>
          </p:cNvSpPr>
          <p:nvPr/>
        </p:nvSpPr>
        <p:spPr bwMode="auto">
          <a:xfrm flipV="1">
            <a:off x="3694113" y="1950499"/>
            <a:ext cx="11430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0"/>
              </a:cxn>
            </a:cxnLst>
            <a:rect l="0" t="0" r="r" b="b"/>
            <a:pathLst>
              <a:path w="653" h="1">
                <a:moveTo>
                  <a:pt x="0" y="0"/>
                </a:moveTo>
                <a:lnTo>
                  <a:pt x="65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76" name="Freeform 32"/>
          <p:cNvSpPr>
            <a:spLocks/>
          </p:cNvSpPr>
          <p:nvPr/>
        </p:nvSpPr>
        <p:spPr bwMode="auto">
          <a:xfrm>
            <a:off x="5218113" y="3169699"/>
            <a:ext cx="2057400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0"/>
              </a:cxn>
            </a:cxnLst>
            <a:rect l="0" t="0" r="r" b="b"/>
            <a:pathLst>
              <a:path w="1256" h="1">
                <a:moveTo>
                  <a:pt x="0" y="0"/>
                </a:moveTo>
                <a:lnTo>
                  <a:pt x="1255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77" name="Oval 33"/>
          <p:cNvSpPr>
            <a:spLocks noChangeArrowheads="1"/>
          </p:cNvSpPr>
          <p:nvPr/>
        </p:nvSpPr>
        <p:spPr bwMode="auto">
          <a:xfrm>
            <a:off x="4794250" y="2914112"/>
            <a:ext cx="463550" cy="4619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2400" dirty="0">
                <a:ea typeface="굴림" charset="-127"/>
                <a:cs typeface="굴림" charset="-127"/>
              </a:rPr>
              <a:t>+</a:t>
            </a:r>
          </a:p>
        </p:txBody>
      </p:sp>
      <p:sp>
        <p:nvSpPr>
          <p:cNvPr id="1593378" name="Freeform 34"/>
          <p:cNvSpPr>
            <a:spLocks/>
          </p:cNvSpPr>
          <p:nvPr/>
        </p:nvSpPr>
        <p:spPr bwMode="auto">
          <a:xfrm>
            <a:off x="5294313" y="2026699"/>
            <a:ext cx="381000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3" y="0"/>
              </a:cxn>
            </a:cxnLst>
            <a:rect l="0" t="0" r="r" b="b"/>
            <a:pathLst>
              <a:path w="344" h="1">
                <a:moveTo>
                  <a:pt x="0" y="0"/>
                </a:moveTo>
                <a:lnTo>
                  <a:pt x="343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79" name="Rectangle 35"/>
          <p:cNvSpPr>
            <a:spLocks noChangeArrowheads="1"/>
          </p:cNvSpPr>
          <p:nvPr/>
        </p:nvSpPr>
        <p:spPr bwMode="auto">
          <a:xfrm>
            <a:off x="5641975" y="1717137"/>
            <a:ext cx="989955" cy="5661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/>
            <a:r>
              <a:rPr lang="en-US" altLang="ko-KR" sz="1600" dirty="0">
                <a:ea typeface="굴림" charset="-127"/>
                <a:cs typeface="굴림" charset="-127"/>
              </a:rPr>
              <a:t>Bounds</a:t>
            </a:r>
          </a:p>
          <a:p>
            <a:pPr defTabSz="585788"/>
            <a:r>
              <a:rPr lang="en-US" altLang="ko-KR" sz="1600" dirty="0">
                <a:ea typeface="굴림" charset="-127"/>
                <a:cs typeface="굴림" charset="-127"/>
              </a:rPr>
              <a:t>Violation?</a:t>
            </a:r>
          </a:p>
        </p:txBody>
      </p:sp>
      <p:sp>
        <p:nvSpPr>
          <p:cNvPr id="1593380" name="Line 36"/>
          <p:cNvSpPr>
            <a:spLocks noChangeShapeType="1"/>
          </p:cNvSpPr>
          <p:nvPr/>
        </p:nvSpPr>
        <p:spPr bwMode="auto">
          <a:xfrm flipV="1">
            <a:off x="3694113" y="3169699"/>
            <a:ext cx="10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81" name="Freeform 37"/>
          <p:cNvSpPr>
            <a:spLocks/>
          </p:cNvSpPr>
          <p:nvPr/>
        </p:nvSpPr>
        <p:spPr bwMode="auto">
          <a:xfrm>
            <a:off x="3694113" y="2560099"/>
            <a:ext cx="12192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768" y="240"/>
              </a:cxn>
            </a:cxnLst>
            <a:rect l="0" t="0" r="r" b="b"/>
            <a:pathLst>
              <a:path w="768" h="240">
                <a:moveTo>
                  <a:pt x="0" y="0"/>
                </a:moveTo>
                <a:lnTo>
                  <a:pt x="528" y="0"/>
                </a:lnTo>
                <a:lnTo>
                  <a:pt x="768" y="2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82" name="Line 38"/>
          <p:cNvSpPr>
            <a:spLocks noChangeShapeType="1"/>
          </p:cNvSpPr>
          <p:nvPr/>
        </p:nvSpPr>
        <p:spPr bwMode="auto">
          <a:xfrm flipV="1">
            <a:off x="4532313" y="2179099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83" name="Freeform 39"/>
          <p:cNvSpPr>
            <a:spLocks/>
          </p:cNvSpPr>
          <p:nvPr/>
        </p:nvSpPr>
        <p:spPr bwMode="auto">
          <a:xfrm>
            <a:off x="3465513" y="3398299"/>
            <a:ext cx="3810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2400" y="96"/>
              </a:cxn>
            </a:cxnLst>
            <a:rect l="0" t="0" r="r" b="b"/>
            <a:pathLst>
              <a:path w="2400" h="96">
                <a:moveTo>
                  <a:pt x="0" y="0"/>
                </a:moveTo>
                <a:lnTo>
                  <a:pt x="0" y="96"/>
                </a:lnTo>
                <a:lnTo>
                  <a:pt x="2400" y="96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84" name="Rectangle 40"/>
          <p:cNvSpPr>
            <a:spLocks noChangeArrowheads="1"/>
          </p:cNvSpPr>
          <p:nvPr/>
        </p:nvSpPr>
        <p:spPr bwMode="auto">
          <a:xfrm>
            <a:off x="1981200" y="4069812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85" name="Rectangle 41"/>
          <p:cNvSpPr>
            <a:spLocks noChangeArrowheads="1"/>
          </p:cNvSpPr>
          <p:nvPr/>
        </p:nvSpPr>
        <p:spPr bwMode="auto">
          <a:xfrm>
            <a:off x="2015159" y="4021483"/>
            <a:ext cx="1676401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0" tIns="0" rIns="73025" bIns="0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>
                <a:ea typeface="굴림" charset="-127"/>
                <a:cs typeface="굴림" charset="-127"/>
              </a:rPr>
              <a:t>Program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Bound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593386" name="Rectangle 42"/>
          <p:cNvSpPr>
            <a:spLocks noChangeArrowheads="1"/>
          </p:cNvSpPr>
          <p:nvPr/>
        </p:nvSpPr>
        <p:spPr bwMode="auto">
          <a:xfrm>
            <a:off x="1986570" y="4585749"/>
            <a:ext cx="1585470" cy="2891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 smtClean="0">
                <a:ea typeface="굴림" charset="-127"/>
                <a:cs typeface="굴림" charset="-127"/>
              </a:rPr>
              <a:t>Program Counter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593387" name="Rectangle 43"/>
          <p:cNvSpPr>
            <a:spLocks noChangeArrowheads="1"/>
          </p:cNvSpPr>
          <p:nvPr/>
        </p:nvSpPr>
        <p:spPr bwMode="auto">
          <a:xfrm>
            <a:off x="1981200" y="4580987"/>
            <a:ext cx="1665288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88" name="Rectangle 44"/>
          <p:cNvSpPr>
            <a:spLocks noChangeArrowheads="1"/>
          </p:cNvSpPr>
          <p:nvPr/>
        </p:nvSpPr>
        <p:spPr bwMode="auto">
          <a:xfrm>
            <a:off x="1981200" y="5119149"/>
            <a:ext cx="1676400" cy="4984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>
                <a:ea typeface="굴림" charset="-127"/>
                <a:cs typeface="굴림" charset="-127"/>
              </a:rPr>
              <a:t>Program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Base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593389" name="Oval 45"/>
          <p:cNvSpPr>
            <a:spLocks noChangeArrowheads="1"/>
          </p:cNvSpPr>
          <p:nvPr/>
        </p:nvSpPr>
        <p:spPr bwMode="auto">
          <a:xfrm>
            <a:off x="4837113" y="4007899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Verdana"/>
              </a:rPr>
              <a:t>≤</a:t>
            </a:r>
          </a:p>
        </p:txBody>
      </p:sp>
      <p:sp>
        <p:nvSpPr>
          <p:cNvPr id="1593390" name="Freeform 46"/>
          <p:cNvSpPr>
            <a:spLocks/>
          </p:cNvSpPr>
          <p:nvPr/>
        </p:nvSpPr>
        <p:spPr bwMode="auto">
          <a:xfrm flipV="1">
            <a:off x="3694113" y="4160299"/>
            <a:ext cx="11430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2" y="0"/>
              </a:cxn>
            </a:cxnLst>
            <a:rect l="0" t="0" r="r" b="b"/>
            <a:pathLst>
              <a:path w="653" h="1">
                <a:moveTo>
                  <a:pt x="0" y="0"/>
                </a:moveTo>
                <a:lnTo>
                  <a:pt x="65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91" name="Freeform 47"/>
          <p:cNvSpPr>
            <a:spLocks/>
          </p:cNvSpPr>
          <p:nvPr/>
        </p:nvSpPr>
        <p:spPr bwMode="auto">
          <a:xfrm>
            <a:off x="5218113" y="5379499"/>
            <a:ext cx="2057400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5" y="0"/>
              </a:cxn>
            </a:cxnLst>
            <a:rect l="0" t="0" r="r" b="b"/>
            <a:pathLst>
              <a:path w="1256" h="1">
                <a:moveTo>
                  <a:pt x="0" y="0"/>
                </a:moveTo>
                <a:lnTo>
                  <a:pt x="1255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92" name="Oval 48"/>
          <p:cNvSpPr>
            <a:spLocks noChangeArrowheads="1"/>
          </p:cNvSpPr>
          <p:nvPr/>
        </p:nvSpPr>
        <p:spPr bwMode="auto">
          <a:xfrm>
            <a:off x="4794250" y="5123912"/>
            <a:ext cx="463550" cy="4619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ko-KR" sz="2400" dirty="0">
                <a:ea typeface="굴림" charset="-127"/>
                <a:cs typeface="굴림" charset="-127"/>
              </a:rPr>
              <a:t>+</a:t>
            </a:r>
          </a:p>
        </p:txBody>
      </p:sp>
      <p:sp>
        <p:nvSpPr>
          <p:cNvPr id="1593393" name="Rectangle 49"/>
          <p:cNvSpPr>
            <a:spLocks noChangeArrowheads="1"/>
          </p:cNvSpPr>
          <p:nvPr/>
        </p:nvSpPr>
        <p:spPr bwMode="auto">
          <a:xfrm>
            <a:off x="5641975" y="3926937"/>
            <a:ext cx="989955" cy="5661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/>
            <a:r>
              <a:rPr lang="en-US" altLang="ko-KR" sz="1600" dirty="0">
                <a:ea typeface="굴림" charset="-127"/>
                <a:cs typeface="굴림" charset="-127"/>
              </a:rPr>
              <a:t>Bounds</a:t>
            </a:r>
          </a:p>
          <a:p>
            <a:pPr defTabSz="585788"/>
            <a:r>
              <a:rPr lang="en-US" altLang="ko-KR" sz="1600" dirty="0">
                <a:ea typeface="굴림" charset="-127"/>
                <a:cs typeface="굴림" charset="-127"/>
              </a:rPr>
              <a:t>Violation?</a:t>
            </a:r>
          </a:p>
        </p:txBody>
      </p:sp>
      <p:sp>
        <p:nvSpPr>
          <p:cNvPr id="1593394" name="Line 50"/>
          <p:cNvSpPr>
            <a:spLocks noChangeShapeType="1"/>
          </p:cNvSpPr>
          <p:nvPr/>
        </p:nvSpPr>
        <p:spPr bwMode="auto">
          <a:xfrm flipV="1">
            <a:off x="3694113" y="5379499"/>
            <a:ext cx="109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95" name="Freeform 51"/>
          <p:cNvSpPr>
            <a:spLocks/>
          </p:cNvSpPr>
          <p:nvPr/>
        </p:nvSpPr>
        <p:spPr bwMode="auto">
          <a:xfrm>
            <a:off x="3694113" y="4769899"/>
            <a:ext cx="12192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768" y="240"/>
              </a:cxn>
            </a:cxnLst>
            <a:rect l="0" t="0" r="r" b="b"/>
            <a:pathLst>
              <a:path w="768" h="240">
                <a:moveTo>
                  <a:pt x="0" y="0"/>
                </a:moveTo>
                <a:lnTo>
                  <a:pt x="528" y="0"/>
                </a:lnTo>
                <a:lnTo>
                  <a:pt x="768" y="2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96" name="Line 52"/>
          <p:cNvSpPr>
            <a:spLocks noChangeShapeType="1"/>
          </p:cNvSpPr>
          <p:nvPr/>
        </p:nvSpPr>
        <p:spPr bwMode="auto">
          <a:xfrm flipV="1">
            <a:off x="4532313" y="4388899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97" name="Freeform 53"/>
          <p:cNvSpPr>
            <a:spLocks/>
          </p:cNvSpPr>
          <p:nvPr/>
        </p:nvSpPr>
        <p:spPr bwMode="auto">
          <a:xfrm>
            <a:off x="3465513" y="5608099"/>
            <a:ext cx="38100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2400" y="96"/>
              </a:cxn>
            </a:cxnLst>
            <a:rect l="0" t="0" r="r" b="b"/>
            <a:pathLst>
              <a:path w="2400" h="96">
                <a:moveTo>
                  <a:pt x="0" y="0"/>
                </a:moveTo>
                <a:lnTo>
                  <a:pt x="0" y="96"/>
                </a:lnTo>
                <a:lnTo>
                  <a:pt x="2400" y="96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398" name="Rectangle 54"/>
          <p:cNvSpPr>
            <a:spLocks noChangeArrowheads="1"/>
          </p:cNvSpPr>
          <p:nvPr/>
        </p:nvSpPr>
        <p:spPr bwMode="auto">
          <a:xfrm>
            <a:off x="5140325" y="2680749"/>
            <a:ext cx="35137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400">
              <a:ea typeface="굴림" charset="-127"/>
              <a:cs typeface="굴림" charset="-127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191000" y="1569499"/>
            <a:ext cx="2819400" cy="1976438"/>
            <a:chOff x="2640" y="768"/>
            <a:chExt cx="1776" cy="1245"/>
          </a:xfrm>
        </p:grpSpPr>
        <p:sp>
          <p:nvSpPr>
            <p:cNvPr id="1593400" name="Freeform 56"/>
            <p:cNvSpPr>
              <a:spLocks/>
            </p:cNvSpPr>
            <p:nvPr/>
          </p:nvSpPr>
          <p:spPr bwMode="auto">
            <a:xfrm>
              <a:off x="2640" y="816"/>
              <a:ext cx="1776" cy="57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1632" y="0"/>
                </a:cxn>
                <a:cxn ang="0">
                  <a:pos x="1632" y="576"/>
                </a:cxn>
                <a:cxn ang="0">
                  <a:pos x="1776" y="576"/>
                </a:cxn>
              </a:cxnLst>
              <a:rect l="0" t="0" r="r" b="b"/>
              <a:pathLst>
                <a:path w="1776" h="576">
                  <a:moveTo>
                    <a:pt x="0" y="240"/>
                  </a:moveTo>
                  <a:lnTo>
                    <a:pt x="0" y="0"/>
                  </a:lnTo>
                  <a:lnTo>
                    <a:pt x="1632" y="0"/>
                  </a:lnTo>
                  <a:lnTo>
                    <a:pt x="1632" y="576"/>
                  </a:lnTo>
                  <a:lnTo>
                    <a:pt x="1776" y="57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401" name="Line 57"/>
            <p:cNvSpPr>
              <a:spLocks noChangeShapeType="1"/>
            </p:cNvSpPr>
            <p:nvPr/>
          </p:nvSpPr>
          <p:spPr bwMode="auto">
            <a:xfrm flipV="1">
              <a:off x="4416" y="768"/>
              <a:ext cx="0" cy="1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191000" y="3779299"/>
            <a:ext cx="2819400" cy="1976438"/>
            <a:chOff x="2640" y="768"/>
            <a:chExt cx="1776" cy="1245"/>
          </a:xfrm>
        </p:grpSpPr>
        <p:sp>
          <p:nvSpPr>
            <p:cNvPr id="1593403" name="Freeform 59"/>
            <p:cNvSpPr>
              <a:spLocks/>
            </p:cNvSpPr>
            <p:nvPr/>
          </p:nvSpPr>
          <p:spPr bwMode="auto">
            <a:xfrm>
              <a:off x="2640" y="816"/>
              <a:ext cx="1776" cy="57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1632" y="0"/>
                </a:cxn>
                <a:cxn ang="0">
                  <a:pos x="1632" y="576"/>
                </a:cxn>
                <a:cxn ang="0">
                  <a:pos x="1776" y="576"/>
                </a:cxn>
              </a:cxnLst>
              <a:rect l="0" t="0" r="r" b="b"/>
              <a:pathLst>
                <a:path w="1776" h="576">
                  <a:moveTo>
                    <a:pt x="0" y="240"/>
                  </a:moveTo>
                  <a:lnTo>
                    <a:pt x="0" y="0"/>
                  </a:lnTo>
                  <a:lnTo>
                    <a:pt x="1632" y="0"/>
                  </a:lnTo>
                  <a:lnTo>
                    <a:pt x="1632" y="576"/>
                  </a:lnTo>
                  <a:lnTo>
                    <a:pt x="1776" y="57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3404" name="Line 60"/>
            <p:cNvSpPr>
              <a:spLocks noChangeShapeType="1"/>
            </p:cNvSpPr>
            <p:nvPr/>
          </p:nvSpPr>
          <p:spPr bwMode="auto">
            <a:xfrm flipV="1">
              <a:off x="4416" y="768"/>
              <a:ext cx="0" cy="1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3405" name="Rectangle 61"/>
          <p:cNvSpPr>
            <a:spLocks noChangeArrowheads="1"/>
          </p:cNvSpPr>
          <p:nvPr/>
        </p:nvSpPr>
        <p:spPr bwMode="auto">
          <a:xfrm>
            <a:off x="7256463" y="4420649"/>
            <a:ext cx="11430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altLang="ko-KR">
                <a:ea typeface="굴림" charset="-127"/>
                <a:cs typeface="굴림" charset="-127"/>
              </a:rPr>
              <a:t>program</a:t>
            </a:r>
          </a:p>
          <a:p>
            <a:pPr algn="l"/>
            <a:r>
              <a:rPr lang="en-US" altLang="ko-KR">
                <a:ea typeface="굴림" charset="-127"/>
                <a:cs typeface="굴림" charset="-127"/>
              </a:rPr>
              <a:t>segment</a:t>
            </a:r>
          </a:p>
        </p:txBody>
      </p:sp>
      <p:sp>
        <p:nvSpPr>
          <p:cNvPr id="1593406" name="Freeform 62"/>
          <p:cNvSpPr>
            <a:spLocks/>
          </p:cNvSpPr>
          <p:nvPr/>
        </p:nvSpPr>
        <p:spPr bwMode="auto">
          <a:xfrm>
            <a:off x="5334000" y="4236499"/>
            <a:ext cx="381000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3" y="0"/>
              </a:cxn>
            </a:cxnLst>
            <a:rect l="0" t="0" r="r" b="b"/>
            <a:pathLst>
              <a:path w="344" h="1">
                <a:moveTo>
                  <a:pt x="0" y="0"/>
                </a:moveTo>
                <a:lnTo>
                  <a:pt x="343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3409" name="Text Box 65"/>
          <p:cNvSpPr txBox="1">
            <a:spLocks noChangeArrowheads="1"/>
          </p:cNvSpPr>
          <p:nvPr/>
        </p:nvSpPr>
        <p:spPr bwMode="auto">
          <a:xfrm>
            <a:off x="3581400" y="2223549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Logical Address</a:t>
            </a:r>
          </a:p>
        </p:txBody>
      </p:sp>
      <p:sp>
        <p:nvSpPr>
          <p:cNvPr id="1593410" name="Text Box 66"/>
          <p:cNvSpPr txBox="1">
            <a:spLocks noChangeArrowheads="1"/>
          </p:cNvSpPr>
          <p:nvPr/>
        </p:nvSpPr>
        <p:spPr bwMode="auto">
          <a:xfrm>
            <a:off x="3581400" y="4433349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Logical Address</a:t>
            </a: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152400" y="5908137"/>
            <a:ext cx="661420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i="1" dirty="0">
                <a:latin typeface="Verdana" charset="0"/>
                <a:ea typeface="굴림" charset="-127"/>
                <a:cs typeface="굴림" charset="-127"/>
              </a:rPr>
              <a:t>What is an advantage of this separation</a:t>
            </a:r>
            <a:r>
              <a:rPr lang="en-US" altLang="ko-KR" sz="2400" i="1" dirty="0" smtClean="0">
                <a:latin typeface="Verdana" charset="0"/>
                <a:ea typeface="굴림" charset="-127"/>
                <a:cs typeface="굴림" charset="-127"/>
              </a:rPr>
              <a:t>?</a:t>
            </a:r>
            <a:endParaRPr lang="en-US" altLang="ko-KR" sz="2400" i="1" dirty="0"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67533" y="1167192"/>
            <a:ext cx="809709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 smtClean="0">
                <a:latin typeface="Verdana" charset="0"/>
                <a:ea typeface="굴림" charset="-127"/>
                <a:cs typeface="굴림" charset="-127"/>
              </a:rPr>
              <a:t>(</a:t>
            </a:r>
            <a:r>
              <a:rPr lang="en-US" altLang="ko-KR" dirty="0">
                <a:latin typeface="Verdana" charset="0"/>
                <a:ea typeface="굴림" charset="-127"/>
                <a:cs typeface="굴림" charset="-127"/>
              </a:rPr>
              <a:t>Scheme used on all Cray vector supercomputers prior to X1, 2002)</a:t>
            </a:r>
          </a:p>
        </p:txBody>
      </p:sp>
    </p:spTree>
    <p:extLst>
      <p:ext uri="{BB962C8B-B14F-4D97-AF65-F5344CB8AC3E}">
        <p14:creationId xmlns:p14="http://schemas.microsoft.com/office/powerpoint/2010/main" val="4074404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77370" y="5499216"/>
            <a:ext cx="2831464" cy="9117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 descr="mem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22302" y="5039490"/>
            <a:ext cx="834283" cy="183784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I/O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339" y="2073856"/>
            <a:ext cx="3211991" cy="25398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33" y="4914839"/>
            <a:ext cx="3214697" cy="1493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Caches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4327" y="1316548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MIPS Assembly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0" name="Picture 59" descr="Untitle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8" y="2446684"/>
            <a:ext cx="3089236" cy="207097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20233637">
            <a:off x="3505255" y="1996746"/>
            <a:ext cx="1192379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27674" y="758244"/>
            <a:ext cx="1861275" cy="74126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Left Arrow 61"/>
          <p:cNvSpPr/>
          <p:nvPr/>
        </p:nvSpPr>
        <p:spPr>
          <a:xfrm rot="19961752">
            <a:off x="5995188" y="1115316"/>
            <a:ext cx="770616" cy="513835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Untitled 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3" y="4984629"/>
            <a:ext cx="2349221" cy="1279175"/>
          </a:xfrm>
          <a:prstGeom prst="rect">
            <a:avLst/>
          </a:prstGeom>
        </p:spPr>
      </p:pic>
      <p:sp>
        <p:nvSpPr>
          <p:cNvPr id="66" name="Up-Down Arrow 65"/>
          <p:cNvSpPr/>
          <p:nvPr/>
        </p:nvSpPr>
        <p:spPr>
          <a:xfrm>
            <a:off x="2074079" y="4508891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lded Corner 66"/>
          <p:cNvSpPr/>
          <p:nvPr/>
        </p:nvSpPr>
        <p:spPr>
          <a:xfrm>
            <a:off x="7142748" y="1363153"/>
            <a:ext cx="1549733" cy="1083531"/>
          </a:xfrm>
          <a:prstGeom prst="foldedCorner">
            <a:avLst>
              <a:gd name="adj" fmla="val 2527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/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#include &lt;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stdlib.h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&gt;</a:t>
            </a:r>
          </a:p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fib(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n) {</a:t>
            </a: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return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fib(n-1) +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fib(n-2);</a:t>
            </a:r>
          </a:p>
          <a:p>
            <a:r>
              <a:rPr lang="en-US" sz="800" dirty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8" name="Folded Corner 67"/>
          <p:cNvSpPr/>
          <p:nvPr/>
        </p:nvSpPr>
        <p:spPr>
          <a:xfrm>
            <a:off x="5011333" y="1900032"/>
            <a:ext cx="1549733" cy="907830"/>
          </a:xfrm>
          <a:prstGeom prst="foldedCorner">
            <a:avLst>
              <a:gd name="adj" fmla="val 30786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.foo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lw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$t0, 4($r0)</a:t>
            </a:r>
          </a:p>
          <a:p>
            <a:r>
              <a:rPr lang="en-US" sz="800" dirty="0" err="1">
                <a:solidFill>
                  <a:schemeClr val="tx1"/>
                </a:solidFill>
                <a:latin typeface="Courier New"/>
                <a:cs typeface="Courier New"/>
              </a:rPr>
              <a:t>a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ddi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$t0, 3</a:t>
            </a:r>
          </a:p>
          <a:p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beq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$t1, $t2, foo</a:t>
            </a:r>
            <a:b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nop</a:t>
            </a:r>
            <a:endParaRPr lang="en-US" sz="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69" name="Left-Right Arrow 68"/>
          <p:cNvSpPr/>
          <p:nvPr/>
        </p:nvSpPr>
        <p:spPr>
          <a:xfrm>
            <a:off x="3682284" y="5755535"/>
            <a:ext cx="1200168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70200" y="2490491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4878" y="1678714"/>
            <a:ext cx="10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9719" y="4894485"/>
            <a:ext cx="2850036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I/O (Input/Output)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3658300" y="4932001"/>
            <a:ext cx="1200168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38850" y="4070107"/>
            <a:ext cx="861201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68482" y="4067387"/>
            <a:ext cx="1115956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10461" y="4064667"/>
            <a:ext cx="1191407" cy="4583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5025092" y="4473159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6095150" y="4473158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>
            <a:off x="7165209" y="4473159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3909"/>
            <a:ext cx="8229600" cy="865910"/>
          </a:xfrm>
        </p:spPr>
        <p:txBody>
          <a:bodyPr>
            <a:normAutofit/>
          </a:bodyPr>
          <a:lstStyle/>
          <a:p>
            <a:r>
              <a:rPr lang="en-US" dirty="0"/>
              <a:t>Base and Bound Machine</a:t>
            </a:r>
          </a:p>
        </p:txBody>
      </p:sp>
      <p:sp>
        <p:nvSpPr>
          <p:cNvPr id="1748024" name="Rectangle 56"/>
          <p:cNvSpPr>
            <a:spLocks noGrp="1" noChangeArrowheads="1"/>
          </p:cNvSpPr>
          <p:nvPr>
            <p:ph idx="1"/>
          </p:nvPr>
        </p:nvSpPr>
        <p:spPr>
          <a:xfrm>
            <a:off x="246661" y="5868101"/>
            <a:ext cx="7950764" cy="7946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i="1" dirty="0"/>
              <a:t>[ Can fold addition of </a:t>
            </a:r>
            <a:r>
              <a:rPr lang="en-US" sz="2000" i="1" dirty="0" smtClean="0"/>
              <a:t>base register </a:t>
            </a:r>
            <a:r>
              <a:rPr lang="en-US" sz="2000" i="1" dirty="0"/>
              <a:t>into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register+immediate</a:t>
            </a:r>
            <a:r>
              <a:rPr lang="en-US" sz="2000" i="1" dirty="0" smtClean="0"/>
              <a:t>) address calculation </a:t>
            </a:r>
            <a:r>
              <a:rPr lang="en-US" sz="2000" i="1" dirty="0"/>
              <a:t>using a carry-save adder (</a:t>
            </a:r>
            <a:r>
              <a:rPr lang="en-US" sz="2000" i="1" dirty="0" smtClean="0"/>
              <a:t>sums </a:t>
            </a:r>
            <a:r>
              <a:rPr lang="en-US" sz="2000" i="1" dirty="0"/>
              <a:t>three numbers with only a few gate delays more than adding two numbers) ]</a:t>
            </a:r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7733-AE3A-F74A-BEAD-1A4338685DB6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5638800" y="289247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73" name="Line 5"/>
          <p:cNvSpPr>
            <a:spLocks noChangeShapeType="1"/>
          </p:cNvSpPr>
          <p:nvPr/>
        </p:nvSpPr>
        <p:spPr bwMode="auto">
          <a:xfrm>
            <a:off x="8077200" y="289247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74" name="Line 6"/>
          <p:cNvSpPr>
            <a:spLocks noChangeShapeType="1"/>
          </p:cNvSpPr>
          <p:nvPr/>
        </p:nvSpPr>
        <p:spPr bwMode="auto">
          <a:xfrm>
            <a:off x="2895600" y="289247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2282870"/>
            <a:ext cx="304800" cy="1219200"/>
            <a:chOff x="336" y="1200"/>
            <a:chExt cx="144" cy="720"/>
          </a:xfrm>
        </p:grpSpPr>
        <p:sp>
          <p:nvSpPr>
            <p:cNvPr id="1747976" name="Rectangle 8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PC</a:t>
              </a:r>
            </a:p>
          </p:txBody>
        </p:sp>
        <p:sp>
          <p:nvSpPr>
            <p:cNvPr id="1747977" name="Freeform 9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7978" name="Rectangle 10"/>
          <p:cNvSpPr>
            <a:spLocks noChangeArrowheads="1"/>
          </p:cNvSpPr>
          <p:nvPr/>
        </p:nvSpPr>
        <p:spPr bwMode="auto">
          <a:xfrm>
            <a:off x="1981200" y="2511470"/>
            <a:ext cx="914400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Inst. Cache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2282870"/>
            <a:ext cx="304800" cy="1219200"/>
            <a:chOff x="336" y="1200"/>
            <a:chExt cx="144" cy="720"/>
          </a:xfrm>
        </p:grpSpPr>
        <p:sp>
          <p:nvSpPr>
            <p:cNvPr id="1747980" name="Rectangle 12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D</a:t>
              </a:r>
            </a:p>
          </p:txBody>
        </p:sp>
        <p:sp>
          <p:nvSpPr>
            <p:cNvPr id="1747981" name="Freeform 13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7982" name="Rectangle 14"/>
          <p:cNvSpPr>
            <a:spLocks noChangeArrowheads="1"/>
          </p:cNvSpPr>
          <p:nvPr/>
        </p:nvSpPr>
        <p:spPr bwMode="auto">
          <a:xfrm>
            <a:off x="3505200" y="2359070"/>
            <a:ext cx="1066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Decode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2282870"/>
            <a:ext cx="304800" cy="1219200"/>
            <a:chOff x="336" y="1200"/>
            <a:chExt cx="144" cy="720"/>
          </a:xfrm>
        </p:grpSpPr>
        <p:sp>
          <p:nvSpPr>
            <p:cNvPr id="1747984" name="Rectangle 16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E</a:t>
              </a:r>
            </a:p>
          </p:txBody>
        </p:sp>
        <p:sp>
          <p:nvSpPr>
            <p:cNvPr id="1747985" name="Freeform 17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7986" name="Freeform 18"/>
          <p:cNvSpPr>
            <a:spLocks/>
          </p:cNvSpPr>
          <p:nvPr/>
        </p:nvSpPr>
        <p:spPr bwMode="auto">
          <a:xfrm>
            <a:off x="5257800" y="2359070"/>
            <a:ext cx="3810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48" y="336"/>
              </a:cxn>
              <a:cxn ang="0">
                <a:pos x="0" y="384"/>
              </a:cxn>
              <a:cxn ang="0">
                <a:pos x="0" y="672"/>
              </a:cxn>
              <a:cxn ang="0">
                <a:pos x="240" y="480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672">
                <a:moveTo>
                  <a:pt x="0" y="0"/>
                </a:moveTo>
                <a:lnTo>
                  <a:pt x="0" y="288"/>
                </a:lnTo>
                <a:lnTo>
                  <a:pt x="48" y="336"/>
                </a:lnTo>
                <a:lnTo>
                  <a:pt x="0" y="384"/>
                </a:lnTo>
                <a:lnTo>
                  <a:pt x="0" y="672"/>
                </a:lnTo>
                <a:lnTo>
                  <a:pt x="240" y="480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91200" y="2282870"/>
            <a:ext cx="304800" cy="1219200"/>
            <a:chOff x="336" y="1200"/>
            <a:chExt cx="144" cy="720"/>
          </a:xfrm>
        </p:grpSpPr>
        <p:sp>
          <p:nvSpPr>
            <p:cNvPr id="1747988" name="Rectangle 20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1600"/>
                <a:t>M</a:t>
              </a:r>
            </a:p>
          </p:txBody>
        </p:sp>
        <p:sp>
          <p:nvSpPr>
            <p:cNvPr id="1747989" name="Freeform 21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7990" name="Rectangle 22"/>
          <p:cNvSpPr>
            <a:spLocks noChangeArrowheads="1"/>
          </p:cNvSpPr>
          <p:nvPr/>
        </p:nvSpPr>
        <p:spPr bwMode="auto">
          <a:xfrm>
            <a:off x="7162800" y="2435270"/>
            <a:ext cx="914400" cy="685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Data Cache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229600" y="2282870"/>
            <a:ext cx="304800" cy="1219200"/>
            <a:chOff x="336" y="1200"/>
            <a:chExt cx="144" cy="720"/>
          </a:xfrm>
        </p:grpSpPr>
        <p:sp>
          <p:nvSpPr>
            <p:cNvPr id="1747992" name="Rectangle 24"/>
            <p:cNvSpPr>
              <a:spLocks noChangeArrowheads="1"/>
            </p:cNvSpPr>
            <p:nvPr/>
          </p:nvSpPr>
          <p:spPr bwMode="auto">
            <a:xfrm>
              <a:off x="336" y="1200"/>
              <a:ext cx="144" cy="72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/>
                <a:t>W</a:t>
              </a:r>
            </a:p>
          </p:txBody>
        </p:sp>
        <p:sp>
          <p:nvSpPr>
            <p:cNvPr id="1747993" name="Freeform 25"/>
            <p:cNvSpPr>
              <a:spLocks/>
            </p:cNvSpPr>
            <p:nvPr/>
          </p:nvSpPr>
          <p:spPr bwMode="auto">
            <a:xfrm>
              <a:off x="336" y="1785"/>
              <a:ext cx="144" cy="13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144"/>
                  </a:moveTo>
                  <a:lnTo>
                    <a:pt x="96" y="0"/>
                  </a:lnTo>
                  <a:lnTo>
                    <a:pt x="192" y="144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7994" name="Line 26"/>
          <p:cNvSpPr>
            <a:spLocks noChangeShapeType="1"/>
          </p:cNvSpPr>
          <p:nvPr/>
        </p:nvSpPr>
        <p:spPr bwMode="auto">
          <a:xfrm>
            <a:off x="5105400" y="258767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5105400" y="319727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5310188" y="2740070"/>
            <a:ext cx="3508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+</a:t>
            </a:r>
          </a:p>
        </p:txBody>
      </p:sp>
      <p:sp>
        <p:nvSpPr>
          <p:cNvPr id="1747997" name="Line 29"/>
          <p:cNvSpPr>
            <a:spLocks noChangeShapeType="1"/>
          </p:cNvSpPr>
          <p:nvPr/>
        </p:nvSpPr>
        <p:spPr bwMode="auto">
          <a:xfrm>
            <a:off x="990600" y="289247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7998" name="Rectangle 30"/>
          <p:cNvSpPr>
            <a:spLocks noChangeArrowheads="1"/>
          </p:cNvSpPr>
          <p:nvPr/>
        </p:nvSpPr>
        <p:spPr bwMode="auto">
          <a:xfrm>
            <a:off x="3429000" y="5483270"/>
            <a:ext cx="32766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Main Memory (DRAM)</a:t>
            </a:r>
          </a:p>
        </p:txBody>
      </p:sp>
      <p:sp>
        <p:nvSpPr>
          <p:cNvPr id="1747999" name="Rectangle 31"/>
          <p:cNvSpPr>
            <a:spLocks noChangeArrowheads="1"/>
          </p:cNvSpPr>
          <p:nvPr/>
        </p:nvSpPr>
        <p:spPr bwMode="auto">
          <a:xfrm>
            <a:off x="3733800" y="4416470"/>
            <a:ext cx="2667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/>
              <a:t>Memory Controller</a:t>
            </a:r>
          </a:p>
        </p:txBody>
      </p:sp>
      <p:sp>
        <p:nvSpPr>
          <p:cNvPr id="1748000" name="Freeform 32"/>
          <p:cNvSpPr>
            <a:spLocks/>
          </p:cNvSpPr>
          <p:nvPr/>
        </p:nvSpPr>
        <p:spPr bwMode="auto">
          <a:xfrm>
            <a:off x="6400800" y="3121070"/>
            <a:ext cx="1295400" cy="16002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01" name="Freeform 33"/>
          <p:cNvSpPr>
            <a:spLocks/>
          </p:cNvSpPr>
          <p:nvPr/>
        </p:nvSpPr>
        <p:spPr bwMode="auto">
          <a:xfrm flipH="1">
            <a:off x="2438400" y="3197270"/>
            <a:ext cx="1295400" cy="1524000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816" y="384"/>
              </a:cxn>
              <a:cxn ang="0">
                <a:pos x="0" y="384"/>
              </a:cxn>
            </a:cxnLst>
            <a:rect l="0" t="0" r="r" b="b"/>
            <a:pathLst>
              <a:path w="816" h="384">
                <a:moveTo>
                  <a:pt x="816" y="0"/>
                </a:moveTo>
                <a:lnTo>
                  <a:pt x="816" y="384"/>
                </a:lnTo>
                <a:lnTo>
                  <a:pt x="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02" name="Line 34"/>
          <p:cNvSpPr>
            <a:spLocks noChangeShapeType="1"/>
          </p:cNvSpPr>
          <p:nvPr/>
        </p:nvSpPr>
        <p:spPr bwMode="auto">
          <a:xfrm>
            <a:off x="5105400" y="502607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04" name="Text Box 36"/>
          <p:cNvSpPr txBox="1">
            <a:spLocks noChangeArrowheads="1"/>
          </p:cNvSpPr>
          <p:nvPr/>
        </p:nvSpPr>
        <p:spPr bwMode="auto">
          <a:xfrm>
            <a:off x="6553200" y="3121070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Physical Address</a:t>
            </a:r>
          </a:p>
        </p:txBody>
      </p:sp>
      <p:sp>
        <p:nvSpPr>
          <p:cNvPr id="1748005" name="Text Box 37"/>
          <p:cNvSpPr txBox="1">
            <a:spLocks noChangeArrowheads="1"/>
          </p:cNvSpPr>
          <p:nvPr/>
        </p:nvSpPr>
        <p:spPr bwMode="auto">
          <a:xfrm>
            <a:off x="6629400" y="411167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Physical Address</a:t>
            </a:r>
          </a:p>
        </p:txBody>
      </p: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541587" y="4111670"/>
            <a:ext cx="111601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8007" name="Text Box 39"/>
          <p:cNvSpPr txBox="1">
            <a:spLocks noChangeArrowheads="1"/>
          </p:cNvSpPr>
          <p:nvPr/>
        </p:nvSpPr>
        <p:spPr bwMode="auto">
          <a:xfrm>
            <a:off x="5105400" y="5071313"/>
            <a:ext cx="2438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/>
              <a:t>Physical Address</a:t>
            </a:r>
          </a:p>
        </p:txBody>
      </p:sp>
      <p:sp>
        <p:nvSpPr>
          <p:cNvPr id="1748009" name="Rectangle 41"/>
          <p:cNvSpPr>
            <a:spLocks noChangeArrowheads="1"/>
          </p:cNvSpPr>
          <p:nvPr/>
        </p:nvSpPr>
        <p:spPr bwMode="auto">
          <a:xfrm>
            <a:off x="609600" y="5164183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08" name="Rectangle 40"/>
          <p:cNvSpPr>
            <a:spLocks noChangeArrowheads="1"/>
          </p:cNvSpPr>
          <p:nvPr/>
        </p:nvSpPr>
        <p:spPr bwMode="auto">
          <a:xfrm>
            <a:off x="5158640" y="1220842"/>
            <a:ext cx="1187156" cy="4572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10" name="Rectangle 42"/>
          <p:cNvSpPr>
            <a:spLocks noChangeArrowheads="1"/>
          </p:cNvSpPr>
          <p:nvPr/>
        </p:nvSpPr>
        <p:spPr bwMode="auto">
          <a:xfrm>
            <a:off x="5105399" y="1216079"/>
            <a:ext cx="1218874" cy="4984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>
                <a:ea typeface="굴림" charset="-127"/>
                <a:cs typeface="굴림" charset="-127"/>
              </a:rPr>
              <a:t>Data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Bound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748011" name="Rectangle 43"/>
          <p:cNvSpPr>
            <a:spLocks noChangeArrowheads="1"/>
          </p:cNvSpPr>
          <p:nvPr/>
        </p:nvSpPr>
        <p:spPr bwMode="auto">
          <a:xfrm>
            <a:off x="609600" y="6224633"/>
            <a:ext cx="958850" cy="5603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410199" y="3730670"/>
            <a:ext cx="1294939" cy="498475"/>
            <a:chOff x="2016" y="816"/>
            <a:chExt cx="1058" cy="314"/>
          </a:xfrm>
        </p:grpSpPr>
        <p:sp>
          <p:nvSpPr>
            <p:cNvPr id="1748014" name="Rectangle 46"/>
            <p:cNvSpPr>
              <a:spLocks noChangeArrowheads="1"/>
            </p:cNvSpPr>
            <p:nvPr/>
          </p:nvSpPr>
          <p:spPr bwMode="auto">
            <a:xfrm>
              <a:off x="2016" y="816"/>
              <a:ext cx="1048" cy="28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015" name="Rectangle 47"/>
            <p:cNvSpPr>
              <a:spLocks noChangeArrowheads="1"/>
            </p:cNvSpPr>
            <p:nvPr/>
          </p:nvSpPr>
          <p:spPr bwMode="auto">
            <a:xfrm>
              <a:off x="2016" y="816"/>
              <a:ext cx="1058" cy="3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lnSpc>
                  <a:spcPct val="85000"/>
                </a:lnSpc>
              </a:pPr>
              <a:r>
                <a:rPr lang="en-US" altLang="ko-KR" sz="1600" dirty="0">
                  <a:ea typeface="굴림" charset="-127"/>
                  <a:cs typeface="굴림" charset="-127"/>
                </a:rPr>
                <a:t>Data </a:t>
              </a:r>
              <a:r>
                <a:rPr lang="en-US" altLang="ko-KR" sz="1600" dirty="0" smtClean="0">
                  <a:ea typeface="굴림" charset="-127"/>
                  <a:cs typeface="굴림" charset="-127"/>
                </a:rPr>
                <a:t>Base Register</a:t>
              </a:r>
              <a:endParaRPr lang="en-US" altLang="ko-KR" sz="1600" dirty="0">
                <a:ea typeface="굴림" charset="-127"/>
                <a:cs typeface="굴림" charset="-127"/>
              </a:endParaRPr>
            </a:p>
          </p:txBody>
        </p:sp>
      </p:grpSp>
      <p:sp>
        <p:nvSpPr>
          <p:cNvPr id="1748016" name="Oval 48"/>
          <p:cNvSpPr>
            <a:spLocks noChangeArrowheads="1"/>
          </p:cNvSpPr>
          <p:nvPr/>
        </p:nvSpPr>
        <p:spPr bwMode="auto">
          <a:xfrm>
            <a:off x="6629400" y="1520870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Verdana"/>
              </a:rPr>
              <a:t>≤</a:t>
            </a:r>
          </a:p>
        </p:txBody>
      </p:sp>
      <p:sp>
        <p:nvSpPr>
          <p:cNvPr id="1748018" name="Oval 50"/>
          <p:cNvSpPr>
            <a:spLocks noChangeArrowheads="1"/>
          </p:cNvSpPr>
          <p:nvPr/>
        </p:nvSpPr>
        <p:spPr bwMode="auto">
          <a:xfrm>
            <a:off x="6400800" y="2663870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ko-KR" sz="2400">
                <a:ea typeface="굴림" charset="-127"/>
                <a:cs typeface="굴림" charset="-127"/>
              </a:rPr>
              <a:t>+</a:t>
            </a:r>
          </a:p>
        </p:txBody>
      </p:sp>
      <p:sp>
        <p:nvSpPr>
          <p:cNvPr id="1748019" name="Line 51"/>
          <p:cNvSpPr>
            <a:spLocks noChangeShapeType="1"/>
          </p:cNvSpPr>
          <p:nvPr/>
        </p:nvSpPr>
        <p:spPr bwMode="auto">
          <a:xfrm rot="5400000" flipH="1" flipV="1">
            <a:off x="6172200" y="3349670"/>
            <a:ext cx="609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22" name="Rectangle 54"/>
          <p:cNvSpPr>
            <a:spLocks noChangeArrowheads="1"/>
          </p:cNvSpPr>
          <p:nvPr/>
        </p:nvSpPr>
        <p:spPr bwMode="auto">
          <a:xfrm>
            <a:off x="3768725" y="5984920"/>
            <a:ext cx="1841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ko-KR" altLang="en-US" sz="2400">
              <a:ea typeface="굴림" charset="-127"/>
              <a:cs typeface="굴림" charset="-127"/>
            </a:endParaRPr>
          </a:p>
        </p:txBody>
      </p:sp>
      <p:sp>
        <p:nvSpPr>
          <p:cNvPr id="1748028" name="Line 60"/>
          <p:cNvSpPr>
            <a:spLocks noChangeShapeType="1"/>
          </p:cNvSpPr>
          <p:nvPr/>
        </p:nvSpPr>
        <p:spPr bwMode="auto">
          <a:xfrm flipV="1">
            <a:off x="6248400" y="197807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29" name="Line 61"/>
          <p:cNvSpPr>
            <a:spLocks noChangeShapeType="1"/>
          </p:cNvSpPr>
          <p:nvPr/>
        </p:nvSpPr>
        <p:spPr bwMode="auto">
          <a:xfrm>
            <a:off x="6324600" y="152087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30" name="Text Box 62"/>
          <p:cNvSpPr txBox="1">
            <a:spLocks noChangeArrowheads="1"/>
          </p:cNvSpPr>
          <p:nvPr/>
        </p:nvSpPr>
        <p:spPr bwMode="auto">
          <a:xfrm>
            <a:off x="5486400" y="1749470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Logical Address</a:t>
            </a:r>
          </a:p>
        </p:txBody>
      </p:sp>
      <p:sp>
        <p:nvSpPr>
          <p:cNvPr id="1748032" name="Line 64"/>
          <p:cNvSpPr>
            <a:spLocks noChangeShapeType="1"/>
          </p:cNvSpPr>
          <p:nvPr/>
        </p:nvSpPr>
        <p:spPr bwMode="auto">
          <a:xfrm>
            <a:off x="7086600" y="174947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33" name="Rectangle 65"/>
          <p:cNvSpPr>
            <a:spLocks noChangeArrowheads="1"/>
          </p:cNvSpPr>
          <p:nvPr/>
        </p:nvSpPr>
        <p:spPr bwMode="auto">
          <a:xfrm>
            <a:off x="7117532" y="1368470"/>
            <a:ext cx="1797868" cy="319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/>
            <a:r>
              <a:rPr lang="en-US" altLang="ko-KR" sz="1600" dirty="0" smtClean="0">
                <a:ea typeface="굴림" charset="-127"/>
                <a:cs typeface="굴림" charset="-127"/>
              </a:rPr>
              <a:t>Bounds Violation</a:t>
            </a:r>
            <a:r>
              <a:rPr lang="en-US" altLang="ko-KR" sz="1600" dirty="0">
                <a:ea typeface="굴림" charset="-127"/>
                <a:cs typeface="굴림" charset="-127"/>
              </a:rPr>
              <a:t>?</a:t>
            </a:r>
          </a:p>
        </p:txBody>
      </p:sp>
      <p:sp>
        <p:nvSpPr>
          <p:cNvPr id="1748034" name="Text Box 66"/>
          <p:cNvSpPr txBox="1">
            <a:spLocks noChangeArrowheads="1"/>
          </p:cNvSpPr>
          <p:nvPr/>
        </p:nvSpPr>
        <p:spPr bwMode="auto">
          <a:xfrm>
            <a:off x="1295400" y="3121070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Physical Address</a:t>
            </a:r>
          </a:p>
        </p:txBody>
      </p:sp>
      <p:sp>
        <p:nvSpPr>
          <p:cNvPr id="1748036" name="Rectangle 68"/>
          <p:cNvSpPr>
            <a:spLocks noChangeArrowheads="1"/>
          </p:cNvSpPr>
          <p:nvPr/>
        </p:nvSpPr>
        <p:spPr bwMode="auto">
          <a:xfrm>
            <a:off x="106623" y="1220833"/>
            <a:ext cx="1275311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37" name="Rectangle 69"/>
          <p:cNvSpPr>
            <a:spLocks noChangeArrowheads="1"/>
          </p:cNvSpPr>
          <p:nvPr/>
        </p:nvSpPr>
        <p:spPr bwMode="auto">
          <a:xfrm>
            <a:off x="152865" y="1216070"/>
            <a:ext cx="1320336" cy="498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 err="1">
                <a:ea typeface="굴림" charset="-127"/>
                <a:cs typeface="굴림" charset="-127"/>
              </a:rPr>
              <a:t>Prog</a:t>
            </a:r>
            <a:r>
              <a:rPr lang="en-US" altLang="ko-KR" sz="1600" dirty="0">
                <a:ea typeface="굴림" charset="-127"/>
                <a:cs typeface="굴림" charset="-127"/>
              </a:rPr>
              <a:t>.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Bound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748039" name="Rectangle 71"/>
          <p:cNvSpPr>
            <a:spLocks noChangeArrowheads="1"/>
          </p:cNvSpPr>
          <p:nvPr/>
        </p:nvSpPr>
        <p:spPr bwMode="auto">
          <a:xfrm>
            <a:off x="248716" y="3730670"/>
            <a:ext cx="1424795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48040" name="Rectangle 72"/>
          <p:cNvSpPr>
            <a:spLocks noChangeArrowheads="1"/>
          </p:cNvSpPr>
          <p:nvPr/>
        </p:nvSpPr>
        <p:spPr bwMode="auto">
          <a:xfrm>
            <a:off x="228323" y="3730670"/>
            <a:ext cx="1447907" cy="498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>
              <a:lnSpc>
                <a:spcPct val="85000"/>
              </a:lnSpc>
            </a:pPr>
            <a:r>
              <a:rPr lang="en-US" altLang="ko-KR" sz="1600" dirty="0">
                <a:ea typeface="굴림" charset="-127"/>
                <a:cs typeface="굴림" charset="-127"/>
              </a:rPr>
              <a:t>Program </a:t>
            </a:r>
            <a:r>
              <a:rPr lang="en-US" altLang="ko-KR" sz="1600" dirty="0" smtClean="0">
                <a:ea typeface="굴림" charset="-127"/>
                <a:cs typeface="굴림" charset="-127"/>
              </a:rPr>
              <a:t>Base Register</a:t>
            </a:r>
            <a:endParaRPr lang="en-US" altLang="ko-KR" sz="1600" dirty="0">
              <a:ea typeface="굴림" charset="-127"/>
              <a:cs typeface="굴림" charset="-127"/>
            </a:endParaRPr>
          </a:p>
        </p:txBody>
      </p:sp>
      <p:sp>
        <p:nvSpPr>
          <p:cNvPr id="1748041" name="Oval 73"/>
          <p:cNvSpPr>
            <a:spLocks noChangeArrowheads="1"/>
          </p:cNvSpPr>
          <p:nvPr/>
        </p:nvSpPr>
        <p:spPr bwMode="auto">
          <a:xfrm>
            <a:off x="1676400" y="1520870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latin typeface="Verdana"/>
              </a:rPr>
              <a:t>≤</a:t>
            </a:r>
            <a:endParaRPr lang="en-US" sz="2400" dirty="0">
              <a:latin typeface="Verdana"/>
            </a:endParaRPr>
          </a:p>
        </p:txBody>
      </p:sp>
      <p:sp>
        <p:nvSpPr>
          <p:cNvPr id="1748042" name="Oval 74"/>
          <p:cNvSpPr>
            <a:spLocks noChangeArrowheads="1"/>
          </p:cNvSpPr>
          <p:nvPr/>
        </p:nvSpPr>
        <p:spPr bwMode="auto">
          <a:xfrm>
            <a:off x="1222375" y="2663870"/>
            <a:ext cx="463550" cy="4619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ko-KR" sz="2400" dirty="0">
                <a:ea typeface="굴림" charset="-127"/>
                <a:cs typeface="굴림" charset="-127"/>
              </a:rPr>
              <a:t>+</a:t>
            </a:r>
          </a:p>
        </p:txBody>
      </p:sp>
      <p:sp>
        <p:nvSpPr>
          <p:cNvPr id="1748043" name="Line 75"/>
          <p:cNvSpPr>
            <a:spLocks noChangeShapeType="1"/>
          </p:cNvSpPr>
          <p:nvPr/>
        </p:nvSpPr>
        <p:spPr bwMode="auto">
          <a:xfrm rot="5400000" flipH="1" flipV="1">
            <a:off x="993775" y="3349670"/>
            <a:ext cx="609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44" name="Line 76"/>
          <p:cNvSpPr>
            <a:spLocks noChangeShapeType="1"/>
          </p:cNvSpPr>
          <p:nvPr/>
        </p:nvSpPr>
        <p:spPr bwMode="auto">
          <a:xfrm flipV="1">
            <a:off x="1069975" y="1901870"/>
            <a:ext cx="682625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45" name="Line 77"/>
          <p:cNvSpPr>
            <a:spLocks noChangeShapeType="1"/>
          </p:cNvSpPr>
          <p:nvPr/>
        </p:nvSpPr>
        <p:spPr bwMode="auto">
          <a:xfrm>
            <a:off x="1371600" y="1520870"/>
            <a:ext cx="304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46" name="Text Box 78"/>
          <p:cNvSpPr txBox="1">
            <a:spLocks noChangeArrowheads="1"/>
          </p:cNvSpPr>
          <p:nvPr/>
        </p:nvSpPr>
        <p:spPr bwMode="auto">
          <a:xfrm>
            <a:off x="533400" y="1749470"/>
            <a:ext cx="1116013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Logical Address</a:t>
            </a:r>
          </a:p>
        </p:txBody>
      </p:sp>
      <p:sp>
        <p:nvSpPr>
          <p:cNvPr id="1748047" name="Line 79"/>
          <p:cNvSpPr>
            <a:spLocks noChangeShapeType="1"/>
          </p:cNvSpPr>
          <p:nvPr/>
        </p:nvSpPr>
        <p:spPr bwMode="auto">
          <a:xfrm>
            <a:off x="2133600" y="174947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8048" name="Rectangle 80"/>
          <p:cNvSpPr>
            <a:spLocks noChangeArrowheads="1"/>
          </p:cNvSpPr>
          <p:nvPr/>
        </p:nvSpPr>
        <p:spPr bwMode="auto">
          <a:xfrm>
            <a:off x="2133600" y="1368470"/>
            <a:ext cx="1797868" cy="319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prstTxWarp prst="textNoShape">
              <a:avLst/>
            </a:prstTxWarp>
            <a:spAutoFit/>
          </a:bodyPr>
          <a:lstStyle/>
          <a:p>
            <a:pPr defTabSz="585788"/>
            <a:r>
              <a:rPr lang="en-US" altLang="ko-KR" sz="1600" dirty="0" smtClean="0">
                <a:ea typeface="굴림" charset="-127"/>
                <a:cs typeface="굴림" charset="-127"/>
              </a:rPr>
              <a:t>Bounds Violation</a:t>
            </a:r>
            <a:r>
              <a:rPr lang="en-US" altLang="ko-KR" sz="1600" dirty="0">
                <a:ea typeface="굴림" charset="-127"/>
                <a:cs typeface="굴림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797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Memory Fragmentation</a:t>
            </a:r>
          </a:p>
        </p:txBody>
      </p:sp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A7D7-0D29-4449-A22C-3A60592C72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595395" name="Rectangle 3"/>
          <p:cNvSpPr>
            <a:spLocks noChangeArrowheads="1"/>
          </p:cNvSpPr>
          <p:nvPr/>
        </p:nvSpPr>
        <p:spPr bwMode="auto">
          <a:xfrm>
            <a:off x="315913" y="4989513"/>
            <a:ext cx="878019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ko-KR" altLang="en-US" sz="2400" b="1" dirty="0">
                <a:solidFill>
                  <a:srgbClr val="000000"/>
                </a:solidFill>
                <a:ea typeface="굴림" charset="-127"/>
                <a:cs typeface="굴림" charset="-127"/>
              </a:rPr>
              <a:t>  </a:t>
            </a:r>
            <a:r>
              <a:rPr lang="en-US" altLang="ko-KR" sz="24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As users come and go, the storage is “fragmented”. 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  Therefore, at some stage programs have to be moved</a:t>
            </a:r>
          </a:p>
          <a:p>
            <a:pPr algn="l">
              <a:spcBef>
                <a:spcPct val="0"/>
              </a:spcBef>
            </a:pPr>
            <a:r>
              <a:rPr lang="en-US" altLang="ko-KR" sz="24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  around to compact the storage.</a:t>
            </a:r>
            <a:r>
              <a:rPr lang="en-US" altLang="ko-KR" sz="2400" b="1" dirty="0">
                <a:solidFill>
                  <a:srgbClr val="000000"/>
                </a:solidFill>
                <a:ea typeface="굴림" charset="-127"/>
                <a:cs typeface="굴림" charset="-127"/>
              </a:rPr>
              <a:t> </a:t>
            </a:r>
          </a:p>
        </p:txBody>
      </p:sp>
      <p:sp>
        <p:nvSpPr>
          <p:cNvPr id="1595397" name="Rectangle 5" descr="90%"/>
          <p:cNvSpPr>
            <a:spLocks noChangeArrowheads="1"/>
          </p:cNvSpPr>
          <p:nvPr/>
        </p:nvSpPr>
        <p:spPr bwMode="auto">
          <a:xfrm>
            <a:off x="1092200" y="2216150"/>
            <a:ext cx="1143000" cy="369888"/>
          </a:xfrm>
          <a:prstGeom prst="rect">
            <a:avLst/>
          </a:prstGeom>
          <a:pattFill prst="pct90">
            <a:fgClr>
              <a:schemeClr val="accent1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398" name="Rectangle 6" descr="Dark downward diagonal"/>
          <p:cNvSpPr>
            <a:spLocks noChangeArrowheads="1"/>
          </p:cNvSpPr>
          <p:nvPr/>
        </p:nvSpPr>
        <p:spPr bwMode="auto">
          <a:xfrm>
            <a:off x="1092200" y="3455025"/>
            <a:ext cx="1143000" cy="585216"/>
          </a:xfrm>
          <a:prstGeom prst="rect">
            <a:avLst/>
          </a:prstGeom>
          <a:pattFill prst="dkDnDiag">
            <a:fgClr>
              <a:schemeClr val="accent1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399" name="Rectangle 7" descr="Dark upward diagonal"/>
          <p:cNvSpPr>
            <a:spLocks noChangeArrowheads="1"/>
          </p:cNvSpPr>
          <p:nvPr/>
        </p:nvSpPr>
        <p:spPr bwMode="auto">
          <a:xfrm>
            <a:off x="1092200" y="2565400"/>
            <a:ext cx="1143000" cy="457200"/>
          </a:xfrm>
          <a:prstGeom prst="rect">
            <a:avLst/>
          </a:prstGeom>
          <a:pattFill prst="dkUpDiag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0" name="Rectangle 8" descr="20%"/>
          <p:cNvSpPr>
            <a:spLocks noChangeArrowheads="1"/>
          </p:cNvSpPr>
          <p:nvPr/>
        </p:nvSpPr>
        <p:spPr bwMode="auto">
          <a:xfrm>
            <a:off x="1103313" y="2990850"/>
            <a:ext cx="1143000" cy="4572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1" name="Rectangle 9" descr="20%"/>
          <p:cNvSpPr>
            <a:spLocks noChangeArrowheads="1"/>
          </p:cNvSpPr>
          <p:nvPr/>
        </p:nvSpPr>
        <p:spPr bwMode="auto">
          <a:xfrm>
            <a:off x="1103313" y="4057650"/>
            <a:ext cx="1143000" cy="4572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2" name="Line 10"/>
          <p:cNvSpPr>
            <a:spLocks noChangeShapeType="1"/>
          </p:cNvSpPr>
          <p:nvPr/>
        </p:nvSpPr>
        <p:spPr bwMode="auto">
          <a:xfrm>
            <a:off x="1103313" y="1631950"/>
            <a:ext cx="3175" cy="325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3" name="Line 11"/>
          <p:cNvSpPr>
            <a:spLocks noChangeShapeType="1"/>
          </p:cNvSpPr>
          <p:nvPr/>
        </p:nvSpPr>
        <p:spPr bwMode="auto">
          <a:xfrm>
            <a:off x="1116013" y="2228850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4" name="Rectangle 12"/>
          <p:cNvSpPr>
            <a:spLocks noChangeArrowheads="1"/>
          </p:cNvSpPr>
          <p:nvPr/>
        </p:nvSpPr>
        <p:spPr bwMode="auto">
          <a:xfrm>
            <a:off x="1198563" y="1498600"/>
            <a:ext cx="881063" cy="644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OS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Space</a:t>
            </a:r>
          </a:p>
        </p:txBody>
      </p:sp>
      <p:sp>
        <p:nvSpPr>
          <p:cNvPr id="1595405" name="Line 13"/>
          <p:cNvSpPr>
            <a:spLocks noChangeShapeType="1"/>
          </p:cNvSpPr>
          <p:nvPr/>
        </p:nvSpPr>
        <p:spPr bwMode="auto">
          <a:xfrm>
            <a:off x="1116013" y="2533650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6" name="Line 14" descr="40%"/>
          <p:cNvSpPr>
            <a:spLocks noChangeShapeType="1"/>
          </p:cNvSpPr>
          <p:nvPr/>
        </p:nvSpPr>
        <p:spPr bwMode="auto">
          <a:xfrm>
            <a:off x="1116013" y="2990850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7" name="Line 15" descr="40%"/>
          <p:cNvSpPr>
            <a:spLocks noChangeShapeType="1"/>
          </p:cNvSpPr>
          <p:nvPr/>
        </p:nvSpPr>
        <p:spPr bwMode="auto">
          <a:xfrm>
            <a:off x="1116013" y="3448050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8" name="Line 16" descr="40%"/>
          <p:cNvSpPr>
            <a:spLocks noChangeShapeType="1"/>
          </p:cNvSpPr>
          <p:nvPr/>
        </p:nvSpPr>
        <p:spPr bwMode="auto">
          <a:xfrm>
            <a:off x="1116013" y="4057650"/>
            <a:ext cx="111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09" name="Line 17" descr="40%"/>
          <p:cNvSpPr>
            <a:spLocks noChangeShapeType="1"/>
          </p:cNvSpPr>
          <p:nvPr/>
        </p:nvSpPr>
        <p:spPr bwMode="auto">
          <a:xfrm>
            <a:off x="1116013" y="4514850"/>
            <a:ext cx="1119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10" name="Rectangle 18"/>
          <p:cNvSpPr>
            <a:spLocks noChangeArrowheads="1"/>
          </p:cNvSpPr>
          <p:nvPr/>
        </p:nvSpPr>
        <p:spPr bwMode="auto">
          <a:xfrm>
            <a:off x="1320800" y="2184400"/>
            <a:ext cx="63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16K</a:t>
            </a:r>
          </a:p>
        </p:txBody>
      </p:sp>
      <p:sp>
        <p:nvSpPr>
          <p:cNvPr id="1595411" name="Rectangle 19"/>
          <p:cNvSpPr>
            <a:spLocks noChangeArrowheads="1"/>
          </p:cNvSpPr>
          <p:nvPr/>
        </p:nvSpPr>
        <p:spPr bwMode="auto">
          <a:xfrm>
            <a:off x="1320800" y="2565400"/>
            <a:ext cx="63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24K</a:t>
            </a:r>
          </a:p>
        </p:txBody>
      </p:sp>
      <p:sp>
        <p:nvSpPr>
          <p:cNvPr id="1595412" name="Rectangle 20"/>
          <p:cNvSpPr>
            <a:spLocks noChangeArrowheads="1"/>
          </p:cNvSpPr>
          <p:nvPr/>
        </p:nvSpPr>
        <p:spPr bwMode="auto">
          <a:xfrm>
            <a:off x="1320800" y="3022600"/>
            <a:ext cx="63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24K</a:t>
            </a:r>
          </a:p>
        </p:txBody>
      </p:sp>
      <p:sp>
        <p:nvSpPr>
          <p:cNvPr id="1595413" name="Rectangle 21"/>
          <p:cNvSpPr>
            <a:spLocks noChangeArrowheads="1"/>
          </p:cNvSpPr>
          <p:nvPr/>
        </p:nvSpPr>
        <p:spPr bwMode="auto">
          <a:xfrm>
            <a:off x="1320800" y="3556000"/>
            <a:ext cx="63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32K</a:t>
            </a:r>
          </a:p>
        </p:txBody>
      </p:sp>
      <p:sp>
        <p:nvSpPr>
          <p:cNvPr id="1595414" name="Rectangle 22"/>
          <p:cNvSpPr>
            <a:spLocks noChangeArrowheads="1"/>
          </p:cNvSpPr>
          <p:nvPr/>
        </p:nvSpPr>
        <p:spPr bwMode="auto">
          <a:xfrm>
            <a:off x="1320800" y="4089400"/>
            <a:ext cx="63658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24K</a:t>
            </a:r>
          </a:p>
        </p:txBody>
      </p:sp>
      <p:sp>
        <p:nvSpPr>
          <p:cNvPr id="1595415" name="Rectangle 23"/>
          <p:cNvSpPr>
            <a:spLocks noChangeArrowheads="1"/>
          </p:cNvSpPr>
          <p:nvPr/>
        </p:nvSpPr>
        <p:spPr bwMode="auto">
          <a:xfrm>
            <a:off x="225425" y="2206625"/>
            <a:ext cx="912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user 1</a:t>
            </a:r>
          </a:p>
        </p:txBody>
      </p:sp>
      <p:sp>
        <p:nvSpPr>
          <p:cNvPr id="1595416" name="Rectangle 24"/>
          <p:cNvSpPr>
            <a:spLocks noChangeArrowheads="1"/>
          </p:cNvSpPr>
          <p:nvPr/>
        </p:nvSpPr>
        <p:spPr bwMode="auto">
          <a:xfrm>
            <a:off x="225425" y="2587625"/>
            <a:ext cx="912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user 2</a:t>
            </a:r>
          </a:p>
        </p:txBody>
      </p:sp>
      <p:sp>
        <p:nvSpPr>
          <p:cNvPr id="1595417" name="Rectangle 25"/>
          <p:cNvSpPr>
            <a:spLocks noChangeArrowheads="1"/>
          </p:cNvSpPr>
          <p:nvPr/>
        </p:nvSpPr>
        <p:spPr bwMode="auto">
          <a:xfrm>
            <a:off x="242888" y="3578225"/>
            <a:ext cx="912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user 3</a:t>
            </a:r>
          </a:p>
        </p:txBody>
      </p:sp>
      <p:sp>
        <p:nvSpPr>
          <p:cNvPr id="1595418" name="Line 26"/>
          <p:cNvSpPr>
            <a:spLocks noChangeShapeType="1"/>
          </p:cNvSpPr>
          <p:nvPr/>
        </p:nvSpPr>
        <p:spPr bwMode="auto">
          <a:xfrm>
            <a:off x="2249488" y="1631950"/>
            <a:ext cx="0" cy="325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95419" name="Group 27"/>
          <p:cNvGrpSpPr>
            <a:grpSpLocks/>
          </p:cNvGrpSpPr>
          <p:nvPr/>
        </p:nvGrpSpPr>
        <p:grpSpPr bwMode="auto">
          <a:xfrm>
            <a:off x="3352800" y="1476375"/>
            <a:ext cx="2020888" cy="3384550"/>
            <a:chOff x="2096" y="1090"/>
            <a:chExt cx="1273" cy="2132"/>
          </a:xfrm>
        </p:grpSpPr>
        <p:sp>
          <p:nvSpPr>
            <p:cNvPr id="1595420" name="Rectangle 28" descr="75%"/>
            <p:cNvSpPr>
              <a:spLocks noChangeArrowheads="1"/>
            </p:cNvSpPr>
            <p:nvPr/>
          </p:nvSpPr>
          <p:spPr bwMode="auto">
            <a:xfrm>
              <a:off x="2640" y="2004"/>
              <a:ext cx="720" cy="23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1" name="Rectangle 29" descr="90%"/>
            <p:cNvSpPr>
              <a:spLocks noChangeArrowheads="1"/>
            </p:cNvSpPr>
            <p:nvPr/>
          </p:nvSpPr>
          <p:spPr bwMode="auto">
            <a:xfrm>
              <a:off x="2640" y="1532"/>
              <a:ext cx="720" cy="233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2" name="Rectangle 30" descr="Dark downward diagonal"/>
            <p:cNvSpPr>
              <a:spLocks noChangeArrowheads="1"/>
            </p:cNvSpPr>
            <p:nvPr/>
          </p:nvSpPr>
          <p:spPr bwMode="auto">
            <a:xfrm>
              <a:off x="2640" y="2356"/>
              <a:ext cx="720" cy="369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3" name="Rectangle 31" descr="Dark upward diagonal"/>
            <p:cNvSpPr>
              <a:spLocks noChangeArrowheads="1"/>
            </p:cNvSpPr>
            <p:nvPr/>
          </p:nvSpPr>
          <p:spPr bwMode="auto">
            <a:xfrm>
              <a:off x="2640" y="1728"/>
              <a:ext cx="720" cy="288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4" name="Rectangle 32" descr="Dark vertical"/>
            <p:cNvSpPr>
              <a:spLocks noChangeArrowheads="1"/>
            </p:cNvSpPr>
            <p:nvPr/>
          </p:nvSpPr>
          <p:spPr bwMode="auto">
            <a:xfrm>
              <a:off x="2640" y="2688"/>
              <a:ext cx="720" cy="288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5" name="Rectangle 33" descr="20%"/>
            <p:cNvSpPr>
              <a:spLocks noChangeArrowheads="1"/>
            </p:cNvSpPr>
            <p:nvPr/>
          </p:nvSpPr>
          <p:spPr bwMode="auto">
            <a:xfrm>
              <a:off x="2640" y="2222"/>
              <a:ext cx="720" cy="13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6" name="Line 34" descr="40%"/>
            <p:cNvSpPr>
              <a:spLocks noChangeShapeType="1"/>
            </p:cNvSpPr>
            <p:nvPr/>
          </p:nvSpPr>
          <p:spPr bwMode="auto">
            <a:xfrm>
              <a:off x="2656" y="235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7" name="Line 35" descr="40%"/>
            <p:cNvSpPr>
              <a:spLocks noChangeShapeType="1"/>
            </p:cNvSpPr>
            <p:nvPr/>
          </p:nvSpPr>
          <p:spPr bwMode="auto">
            <a:xfrm>
              <a:off x="2656" y="222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8" name="Line 36"/>
            <p:cNvSpPr>
              <a:spLocks noChangeShapeType="1"/>
            </p:cNvSpPr>
            <p:nvPr/>
          </p:nvSpPr>
          <p:spPr bwMode="auto">
            <a:xfrm>
              <a:off x="2640" y="1174"/>
              <a:ext cx="2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29" name="Line 37"/>
            <p:cNvSpPr>
              <a:spLocks noChangeShapeType="1"/>
            </p:cNvSpPr>
            <p:nvPr/>
          </p:nvSpPr>
          <p:spPr bwMode="auto">
            <a:xfrm>
              <a:off x="3369" y="1174"/>
              <a:ext cx="0" cy="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30" name="Line 38"/>
            <p:cNvSpPr>
              <a:spLocks noChangeShapeType="1"/>
            </p:cNvSpPr>
            <p:nvPr/>
          </p:nvSpPr>
          <p:spPr bwMode="auto">
            <a:xfrm>
              <a:off x="2656" y="155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31" name="Rectangle 39"/>
            <p:cNvSpPr>
              <a:spLocks noChangeArrowheads="1"/>
            </p:cNvSpPr>
            <p:nvPr/>
          </p:nvSpPr>
          <p:spPr bwMode="auto">
            <a:xfrm>
              <a:off x="2731" y="1090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32" name="Line 40"/>
            <p:cNvSpPr>
              <a:spLocks noChangeShapeType="1"/>
            </p:cNvSpPr>
            <p:nvPr/>
          </p:nvSpPr>
          <p:spPr bwMode="auto">
            <a:xfrm>
              <a:off x="2656" y="174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33" name="Line 41"/>
            <p:cNvSpPr>
              <a:spLocks noChangeShapeType="1"/>
            </p:cNvSpPr>
            <p:nvPr/>
          </p:nvSpPr>
          <p:spPr bwMode="auto">
            <a:xfrm>
              <a:off x="2656" y="203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34" name="Line 42"/>
            <p:cNvSpPr>
              <a:spLocks noChangeShapeType="1"/>
            </p:cNvSpPr>
            <p:nvPr/>
          </p:nvSpPr>
          <p:spPr bwMode="auto">
            <a:xfrm>
              <a:off x="2656" y="270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35" name="Line 43"/>
            <p:cNvSpPr>
              <a:spLocks noChangeShapeType="1"/>
            </p:cNvSpPr>
            <p:nvPr/>
          </p:nvSpPr>
          <p:spPr bwMode="auto">
            <a:xfrm>
              <a:off x="2656" y="299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36" name="Rectangle 44"/>
            <p:cNvSpPr>
              <a:spLocks noChangeArrowheads="1"/>
            </p:cNvSpPr>
            <p:nvPr/>
          </p:nvSpPr>
          <p:spPr bwMode="auto">
            <a:xfrm>
              <a:off x="2808" y="152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37" name="Rectangle 45"/>
            <p:cNvSpPr>
              <a:spLocks noChangeArrowheads="1"/>
            </p:cNvSpPr>
            <p:nvPr/>
          </p:nvSpPr>
          <p:spPr bwMode="auto">
            <a:xfrm>
              <a:off x="2808" y="176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38" name="Rectangle 46"/>
            <p:cNvSpPr>
              <a:spLocks noChangeArrowheads="1"/>
            </p:cNvSpPr>
            <p:nvPr/>
          </p:nvSpPr>
          <p:spPr bwMode="auto">
            <a:xfrm>
              <a:off x="2808" y="200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39" name="Rectangle 47"/>
            <p:cNvSpPr>
              <a:spLocks noChangeArrowheads="1"/>
            </p:cNvSpPr>
            <p:nvPr/>
          </p:nvSpPr>
          <p:spPr bwMode="auto">
            <a:xfrm>
              <a:off x="2808" y="2386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40" name="Rectangle 48"/>
            <p:cNvSpPr>
              <a:spLocks noChangeArrowheads="1"/>
            </p:cNvSpPr>
            <p:nvPr/>
          </p:nvSpPr>
          <p:spPr bwMode="auto">
            <a:xfrm>
              <a:off x="2808" y="2722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41" name="Rectangle 49"/>
            <p:cNvSpPr>
              <a:spLocks noChangeArrowheads="1"/>
            </p:cNvSpPr>
            <p:nvPr/>
          </p:nvSpPr>
          <p:spPr bwMode="auto">
            <a:xfrm>
              <a:off x="2096" y="1536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1</a:t>
              </a:r>
            </a:p>
          </p:txBody>
        </p:sp>
        <p:sp>
          <p:nvSpPr>
            <p:cNvPr id="1595442" name="Rectangle 50"/>
            <p:cNvSpPr>
              <a:spLocks noChangeArrowheads="1"/>
            </p:cNvSpPr>
            <p:nvPr/>
          </p:nvSpPr>
          <p:spPr bwMode="auto">
            <a:xfrm>
              <a:off x="2096" y="1776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2</a:t>
              </a:r>
            </a:p>
          </p:txBody>
        </p:sp>
        <p:sp>
          <p:nvSpPr>
            <p:cNvPr id="1595443" name="Rectangle 51"/>
            <p:cNvSpPr>
              <a:spLocks noChangeArrowheads="1"/>
            </p:cNvSpPr>
            <p:nvPr/>
          </p:nvSpPr>
          <p:spPr bwMode="auto">
            <a:xfrm>
              <a:off x="2096" y="2400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3</a:t>
              </a:r>
            </a:p>
          </p:txBody>
        </p:sp>
        <p:sp>
          <p:nvSpPr>
            <p:cNvPr id="1595444" name="Rectangle 52"/>
            <p:cNvSpPr>
              <a:spLocks noChangeArrowheads="1"/>
            </p:cNvSpPr>
            <p:nvPr/>
          </p:nvSpPr>
          <p:spPr bwMode="auto">
            <a:xfrm>
              <a:off x="2096" y="2736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5</a:t>
              </a:r>
            </a:p>
          </p:txBody>
        </p:sp>
        <p:sp>
          <p:nvSpPr>
            <p:cNvPr id="1595445" name="Rectangle 53"/>
            <p:cNvSpPr>
              <a:spLocks noChangeArrowheads="1"/>
            </p:cNvSpPr>
            <p:nvPr/>
          </p:nvSpPr>
          <p:spPr bwMode="auto">
            <a:xfrm>
              <a:off x="2096" y="1968"/>
              <a:ext cx="5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4</a:t>
              </a:r>
            </a:p>
          </p:txBody>
        </p:sp>
        <p:sp>
          <p:nvSpPr>
            <p:cNvPr id="1595446" name="Rectangle 54"/>
            <p:cNvSpPr>
              <a:spLocks noChangeArrowheads="1"/>
            </p:cNvSpPr>
            <p:nvPr/>
          </p:nvSpPr>
          <p:spPr bwMode="auto">
            <a:xfrm>
              <a:off x="2856" y="2171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8K</a:t>
              </a:r>
            </a:p>
          </p:txBody>
        </p:sp>
      </p:grpSp>
      <p:grpSp>
        <p:nvGrpSpPr>
          <p:cNvPr id="1595447" name="Group 55"/>
          <p:cNvGrpSpPr>
            <a:grpSpLocks/>
          </p:cNvGrpSpPr>
          <p:nvPr/>
        </p:nvGrpSpPr>
        <p:grpSpPr bwMode="auto">
          <a:xfrm>
            <a:off x="2487613" y="1193800"/>
            <a:ext cx="1533525" cy="1066800"/>
            <a:chOff x="1551" y="912"/>
            <a:chExt cx="966" cy="672"/>
          </a:xfrm>
        </p:grpSpPr>
        <p:sp>
          <p:nvSpPr>
            <p:cNvPr id="1595448" name="Rectangle 56"/>
            <p:cNvSpPr>
              <a:spLocks noChangeArrowheads="1"/>
            </p:cNvSpPr>
            <p:nvPr/>
          </p:nvSpPr>
          <p:spPr bwMode="auto">
            <a:xfrm>
              <a:off x="1551" y="912"/>
              <a:ext cx="966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Users 4 &amp; 5 </a:t>
              </a:r>
            </a:p>
            <a:p>
              <a:pPr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arrive</a:t>
              </a:r>
            </a:p>
          </p:txBody>
        </p:sp>
        <p:sp>
          <p:nvSpPr>
            <p:cNvPr id="1595449" name="AutoShape 57"/>
            <p:cNvSpPr>
              <a:spLocks noChangeArrowheads="1"/>
            </p:cNvSpPr>
            <p:nvPr/>
          </p:nvSpPr>
          <p:spPr bwMode="auto">
            <a:xfrm>
              <a:off x="172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CC66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95450" name="Group 58"/>
          <p:cNvGrpSpPr>
            <a:grpSpLocks/>
          </p:cNvGrpSpPr>
          <p:nvPr/>
        </p:nvGrpSpPr>
        <p:grpSpPr bwMode="auto">
          <a:xfrm>
            <a:off x="5729286" y="1193800"/>
            <a:ext cx="1533524" cy="1066800"/>
            <a:chOff x="3473" y="912"/>
            <a:chExt cx="966" cy="672"/>
          </a:xfrm>
        </p:grpSpPr>
        <p:sp>
          <p:nvSpPr>
            <p:cNvPr id="1595451" name="Rectangle 59"/>
            <p:cNvSpPr>
              <a:spLocks noChangeArrowheads="1"/>
            </p:cNvSpPr>
            <p:nvPr/>
          </p:nvSpPr>
          <p:spPr bwMode="auto">
            <a:xfrm>
              <a:off x="3473" y="912"/>
              <a:ext cx="966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Users 2 &amp; 5</a:t>
              </a:r>
            </a:p>
            <a:p>
              <a:pPr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leave</a:t>
              </a:r>
            </a:p>
          </p:txBody>
        </p:sp>
        <p:sp>
          <p:nvSpPr>
            <p:cNvPr id="1595452" name="AutoShape 60"/>
            <p:cNvSpPr>
              <a:spLocks noChangeArrowheads="1"/>
            </p:cNvSpPr>
            <p:nvPr/>
          </p:nvSpPr>
          <p:spPr bwMode="auto">
            <a:xfrm>
              <a:off x="3648" y="1344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solidFill>
              <a:srgbClr val="FFCC66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95453" name="Group 61"/>
          <p:cNvGrpSpPr>
            <a:grpSpLocks/>
          </p:cNvGrpSpPr>
          <p:nvPr/>
        </p:nvGrpSpPr>
        <p:grpSpPr bwMode="auto">
          <a:xfrm>
            <a:off x="6553200" y="1574800"/>
            <a:ext cx="2020888" cy="3200400"/>
            <a:chOff x="4112" y="1152"/>
            <a:chExt cx="1273" cy="2016"/>
          </a:xfrm>
        </p:grpSpPr>
        <p:sp>
          <p:nvSpPr>
            <p:cNvPr id="1595454" name="Rectangle 62" descr="75%"/>
            <p:cNvSpPr>
              <a:spLocks noChangeArrowheads="1"/>
            </p:cNvSpPr>
            <p:nvPr/>
          </p:nvSpPr>
          <p:spPr bwMode="auto">
            <a:xfrm>
              <a:off x="4656" y="2076"/>
              <a:ext cx="720" cy="23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55" name="Rectangle 63" descr="90%"/>
            <p:cNvSpPr>
              <a:spLocks noChangeArrowheads="1"/>
            </p:cNvSpPr>
            <p:nvPr/>
          </p:nvSpPr>
          <p:spPr bwMode="auto">
            <a:xfrm>
              <a:off x="4656" y="1596"/>
              <a:ext cx="720" cy="233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56" name="Rectangle 64" descr="Dark downward diagonal"/>
            <p:cNvSpPr>
              <a:spLocks noChangeArrowheads="1"/>
            </p:cNvSpPr>
            <p:nvPr/>
          </p:nvSpPr>
          <p:spPr bwMode="auto">
            <a:xfrm>
              <a:off x="4656" y="2422"/>
              <a:ext cx="720" cy="346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57" name="Rectangle 65" descr="20%"/>
            <p:cNvSpPr>
              <a:spLocks noChangeArrowheads="1"/>
            </p:cNvSpPr>
            <p:nvPr/>
          </p:nvSpPr>
          <p:spPr bwMode="auto">
            <a:xfrm>
              <a:off x="4657" y="2770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58" name="Rectangle 66" descr="20%"/>
            <p:cNvSpPr>
              <a:spLocks noChangeArrowheads="1"/>
            </p:cNvSpPr>
            <p:nvPr/>
          </p:nvSpPr>
          <p:spPr bwMode="auto">
            <a:xfrm>
              <a:off x="4663" y="2294"/>
              <a:ext cx="720" cy="13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59" name="Rectangle 67" descr="20%"/>
            <p:cNvSpPr>
              <a:spLocks noChangeArrowheads="1"/>
            </p:cNvSpPr>
            <p:nvPr/>
          </p:nvSpPr>
          <p:spPr bwMode="auto">
            <a:xfrm>
              <a:off x="4663" y="1804"/>
              <a:ext cx="720" cy="288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0" name="Rectangle 68"/>
            <p:cNvSpPr>
              <a:spLocks noChangeArrowheads="1"/>
            </p:cNvSpPr>
            <p:nvPr/>
          </p:nvSpPr>
          <p:spPr bwMode="auto">
            <a:xfrm>
              <a:off x="4663" y="2400"/>
              <a:ext cx="720" cy="3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1" name="Line 69"/>
            <p:cNvSpPr>
              <a:spLocks noChangeShapeType="1"/>
            </p:cNvSpPr>
            <p:nvPr/>
          </p:nvSpPr>
          <p:spPr bwMode="auto">
            <a:xfrm>
              <a:off x="4663" y="1236"/>
              <a:ext cx="2" cy="19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2" name="Line 70"/>
            <p:cNvSpPr>
              <a:spLocks noChangeShapeType="1"/>
            </p:cNvSpPr>
            <p:nvPr/>
          </p:nvSpPr>
          <p:spPr bwMode="auto">
            <a:xfrm>
              <a:off x="5385" y="1236"/>
              <a:ext cx="0" cy="19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3" name="Line 71"/>
            <p:cNvSpPr>
              <a:spLocks noChangeShapeType="1"/>
            </p:cNvSpPr>
            <p:nvPr/>
          </p:nvSpPr>
          <p:spPr bwMode="auto">
            <a:xfrm>
              <a:off x="4671" y="161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4" name="Rectangle 72"/>
            <p:cNvSpPr>
              <a:spLocks noChangeArrowheads="1"/>
            </p:cNvSpPr>
            <p:nvPr/>
          </p:nvSpPr>
          <p:spPr bwMode="auto">
            <a:xfrm>
              <a:off x="4723" y="1152"/>
              <a:ext cx="555" cy="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OS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Space</a:t>
              </a:r>
            </a:p>
          </p:txBody>
        </p:sp>
        <p:sp>
          <p:nvSpPr>
            <p:cNvPr id="1595465" name="Line 73" descr="40%"/>
            <p:cNvSpPr>
              <a:spLocks noChangeShapeType="1"/>
            </p:cNvSpPr>
            <p:nvPr/>
          </p:nvSpPr>
          <p:spPr bwMode="auto">
            <a:xfrm>
              <a:off x="4671" y="180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6" name="Line 74" descr="40%"/>
            <p:cNvSpPr>
              <a:spLocks noChangeShapeType="1"/>
            </p:cNvSpPr>
            <p:nvPr/>
          </p:nvSpPr>
          <p:spPr bwMode="auto">
            <a:xfrm>
              <a:off x="4671" y="209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7" name="Line 75"/>
            <p:cNvSpPr>
              <a:spLocks noChangeShapeType="1"/>
            </p:cNvSpPr>
            <p:nvPr/>
          </p:nvSpPr>
          <p:spPr bwMode="auto">
            <a:xfrm>
              <a:off x="4671" y="276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8" name="Line 76"/>
            <p:cNvSpPr>
              <a:spLocks noChangeShapeType="1"/>
            </p:cNvSpPr>
            <p:nvPr/>
          </p:nvSpPr>
          <p:spPr bwMode="auto">
            <a:xfrm>
              <a:off x="4671" y="305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69" name="Rectangle 77"/>
            <p:cNvSpPr>
              <a:spLocks noChangeArrowheads="1"/>
            </p:cNvSpPr>
            <p:nvPr/>
          </p:nvSpPr>
          <p:spPr bwMode="auto">
            <a:xfrm>
              <a:off x="4848" y="158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70" name="Rectangle 78"/>
            <p:cNvSpPr>
              <a:spLocks noChangeArrowheads="1"/>
            </p:cNvSpPr>
            <p:nvPr/>
          </p:nvSpPr>
          <p:spPr bwMode="auto">
            <a:xfrm>
              <a:off x="4848" y="182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71" name="Rectangle 79"/>
            <p:cNvSpPr>
              <a:spLocks noChangeArrowheads="1"/>
            </p:cNvSpPr>
            <p:nvPr/>
          </p:nvSpPr>
          <p:spPr bwMode="auto">
            <a:xfrm>
              <a:off x="4848" y="206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16K</a:t>
              </a:r>
            </a:p>
          </p:txBody>
        </p:sp>
        <p:sp>
          <p:nvSpPr>
            <p:cNvPr id="1595472" name="Rectangle 80"/>
            <p:cNvSpPr>
              <a:spLocks noChangeArrowheads="1"/>
            </p:cNvSpPr>
            <p:nvPr/>
          </p:nvSpPr>
          <p:spPr bwMode="auto">
            <a:xfrm>
              <a:off x="4848" y="2460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32K</a:t>
              </a:r>
            </a:p>
          </p:txBody>
        </p:sp>
        <p:sp>
          <p:nvSpPr>
            <p:cNvPr id="1595473" name="Rectangle 81"/>
            <p:cNvSpPr>
              <a:spLocks noChangeArrowheads="1"/>
            </p:cNvSpPr>
            <p:nvPr/>
          </p:nvSpPr>
          <p:spPr bwMode="auto">
            <a:xfrm>
              <a:off x="4848" y="2784"/>
              <a:ext cx="4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24K</a:t>
              </a:r>
            </a:p>
          </p:txBody>
        </p:sp>
        <p:sp>
          <p:nvSpPr>
            <p:cNvPr id="1595474" name="Rectangle 82"/>
            <p:cNvSpPr>
              <a:spLocks noChangeArrowheads="1"/>
            </p:cNvSpPr>
            <p:nvPr/>
          </p:nvSpPr>
          <p:spPr bwMode="auto">
            <a:xfrm>
              <a:off x="4112" y="1598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1</a:t>
              </a:r>
            </a:p>
          </p:txBody>
        </p:sp>
        <p:sp>
          <p:nvSpPr>
            <p:cNvPr id="1595475" name="Line 83" descr="40%"/>
            <p:cNvSpPr>
              <a:spLocks noChangeShapeType="1"/>
            </p:cNvSpPr>
            <p:nvPr/>
          </p:nvSpPr>
          <p:spPr bwMode="auto">
            <a:xfrm>
              <a:off x="4671" y="228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76" name="Rectangle 84"/>
            <p:cNvSpPr>
              <a:spLocks noChangeArrowheads="1"/>
            </p:cNvSpPr>
            <p:nvPr/>
          </p:nvSpPr>
          <p:spPr bwMode="auto">
            <a:xfrm>
              <a:off x="4112" y="2078"/>
              <a:ext cx="5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4</a:t>
              </a:r>
            </a:p>
          </p:txBody>
        </p:sp>
        <p:sp>
          <p:nvSpPr>
            <p:cNvPr id="1595477" name="Line 85" descr="40%"/>
            <p:cNvSpPr>
              <a:spLocks noChangeShapeType="1"/>
            </p:cNvSpPr>
            <p:nvPr/>
          </p:nvSpPr>
          <p:spPr bwMode="auto">
            <a:xfrm>
              <a:off x="4654" y="2418"/>
              <a:ext cx="7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5478" name="Rectangle 86"/>
            <p:cNvSpPr>
              <a:spLocks noChangeArrowheads="1"/>
            </p:cNvSpPr>
            <p:nvPr/>
          </p:nvSpPr>
          <p:spPr bwMode="auto">
            <a:xfrm>
              <a:off x="4821" y="2235"/>
              <a:ext cx="45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8K</a:t>
              </a:r>
            </a:p>
          </p:txBody>
        </p:sp>
        <p:sp>
          <p:nvSpPr>
            <p:cNvPr id="1595479" name="Rectangle 87"/>
            <p:cNvSpPr>
              <a:spLocks noChangeArrowheads="1"/>
            </p:cNvSpPr>
            <p:nvPr/>
          </p:nvSpPr>
          <p:spPr bwMode="auto">
            <a:xfrm>
              <a:off x="4112" y="2448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3</a:t>
              </a:r>
            </a:p>
          </p:txBody>
        </p:sp>
      </p:grpSp>
      <p:sp>
        <p:nvSpPr>
          <p:cNvPr id="1595480" name="Rectangle 88" descr="20%"/>
          <p:cNvSpPr>
            <a:spLocks noChangeArrowheads="1"/>
          </p:cNvSpPr>
          <p:nvPr/>
        </p:nvSpPr>
        <p:spPr bwMode="auto">
          <a:xfrm>
            <a:off x="7783513" y="1035050"/>
            <a:ext cx="1143000" cy="457200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95481" name="Text Box 89"/>
          <p:cNvSpPr txBox="1">
            <a:spLocks noChangeArrowheads="1"/>
          </p:cNvSpPr>
          <p:nvPr/>
        </p:nvSpPr>
        <p:spPr bwMode="auto">
          <a:xfrm>
            <a:off x="8016875" y="1047750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012851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92453-03A2-454C-A9B7-50DA4B18F7D7}" type="slidenum">
              <a:rPr lang="en-US">
                <a:solidFill>
                  <a:srgbClr val="898989"/>
                </a:solidFill>
              </a:rPr>
              <a:pPr/>
              <a:t>42</a:t>
            </a:fld>
            <a:endParaRPr lang="en-US" b="0" dirty="0">
              <a:solidFill>
                <a:srgbClr val="898989"/>
              </a:solidFill>
            </a:endParaRPr>
          </a:p>
        </p:txBody>
      </p:sp>
      <p:sp>
        <p:nvSpPr>
          <p:cNvPr id="1650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620000" cy="533400"/>
          </a:xfrm>
          <a:noFill/>
          <a:ln/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Processor-generated </a:t>
            </a:r>
            <a:r>
              <a:rPr lang="en-US" altLang="ko-KR" dirty="0">
                <a:solidFill>
                  <a:srgbClr val="000000"/>
                </a:solidFill>
                <a:ea typeface="굴림" charset="-127"/>
                <a:cs typeface="굴림" charset="-127"/>
              </a:rPr>
              <a:t>address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can be split into:</a:t>
            </a:r>
          </a:p>
          <a:p>
            <a:pPr>
              <a:buNone/>
            </a:pPr>
            <a:endParaRPr lang="en-US" altLang="ko-KR" dirty="0" smtClean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598487" y="152400"/>
            <a:ext cx="7292975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Paged Memory Systems</a:t>
            </a:r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1650692" name="Rectangle 4"/>
          <p:cNvSpPr>
            <a:spLocks noChangeArrowheads="1"/>
          </p:cNvSpPr>
          <p:nvPr/>
        </p:nvSpPr>
        <p:spPr bwMode="auto">
          <a:xfrm>
            <a:off x="1131887" y="5232400"/>
            <a:ext cx="6915150" cy="8318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i="1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Page tables make it possible to store the pages of a program non-contiguously.</a:t>
            </a:r>
          </a:p>
        </p:txBody>
      </p:sp>
      <p:grpSp>
        <p:nvGrpSpPr>
          <p:cNvPr id="1650693" name="Group 5"/>
          <p:cNvGrpSpPr>
            <a:grpSpLocks/>
          </p:cNvGrpSpPr>
          <p:nvPr/>
        </p:nvGrpSpPr>
        <p:grpSpPr bwMode="auto">
          <a:xfrm>
            <a:off x="1120775" y="3136900"/>
            <a:ext cx="1117600" cy="1193800"/>
            <a:chOff x="396" y="2208"/>
            <a:chExt cx="704" cy="944"/>
          </a:xfrm>
        </p:grpSpPr>
        <p:sp>
          <p:nvSpPr>
            <p:cNvPr id="1650694" name="Rectangle 6"/>
            <p:cNvSpPr>
              <a:spLocks noChangeArrowheads="1"/>
            </p:cNvSpPr>
            <p:nvPr/>
          </p:nvSpPr>
          <p:spPr bwMode="auto">
            <a:xfrm>
              <a:off x="396" y="2208"/>
              <a:ext cx="704" cy="9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695" name="Line 7"/>
            <p:cNvSpPr>
              <a:spLocks noChangeShapeType="1"/>
            </p:cNvSpPr>
            <p:nvPr/>
          </p:nvSpPr>
          <p:spPr bwMode="auto">
            <a:xfrm>
              <a:off x="396" y="244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696" name="Line 8"/>
            <p:cNvSpPr>
              <a:spLocks noChangeShapeType="1"/>
            </p:cNvSpPr>
            <p:nvPr/>
          </p:nvSpPr>
          <p:spPr bwMode="auto">
            <a:xfrm>
              <a:off x="396" y="268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0697" name="Line 9"/>
            <p:cNvSpPr>
              <a:spLocks noChangeShapeType="1"/>
            </p:cNvSpPr>
            <p:nvPr/>
          </p:nvSpPr>
          <p:spPr bwMode="auto">
            <a:xfrm>
              <a:off x="396" y="2920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50698" name="Rectangle 10"/>
          <p:cNvSpPr>
            <a:spLocks noChangeArrowheads="1"/>
          </p:cNvSpPr>
          <p:nvPr/>
        </p:nvSpPr>
        <p:spPr bwMode="auto">
          <a:xfrm>
            <a:off x="3267075" y="3086100"/>
            <a:ext cx="1117600" cy="11938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699" name="Line 11"/>
          <p:cNvSpPr>
            <a:spLocks noChangeShapeType="1"/>
          </p:cNvSpPr>
          <p:nvPr/>
        </p:nvSpPr>
        <p:spPr bwMode="auto">
          <a:xfrm>
            <a:off x="3267075" y="3378200"/>
            <a:ext cx="1117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700" name="Line 12"/>
          <p:cNvSpPr>
            <a:spLocks noChangeShapeType="1"/>
          </p:cNvSpPr>
          <p:nvPr/>
        </p:nvSpPr>
        <p:spPr bwMode="auto">
          <a:xfrm>
            <a:off x="3267075" y="3683000"/>
            <a:ext cx="1117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701" name="Line 13"/>
          <p:cNvSpPr>
            <a:spLocks noChangeShapeType="1"/>
          </p:cNvSpPr>
          <p:nvPr/>
        </p:nvSpPr>
        <p:spPr bwMode="auto">
          <a:xfrm>
            <a:off x="3267075" y="3987800"/>
            <a:ext cx="1117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702" name="Rectangle 14"/>
          <p:cNvSpPr>
            <a:spLocks noChangeArrowheads="1"/>
          </p:cNvSpPr>
          <p:nvPr/>
        </p:nvSpPr>
        <p:spPr bwMode="auto">
          <a:xfrm>
            <a:off x="2935287" y="30543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50703" name="Rectangle 15"/>
          <p:cNvSpPr>
            <a:spLocks noChangeArrowheads="1"/>
          </p:cNvSpPr>
          <p:nvPr/>
        </p:nvSpPr>
        <p:spPr bwMode="auto">
          <a:xfrm>
            <a:off x="2935287" y="33591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650704" name="Rectangle 16"/>
          <p:cNvSpPr>
            <a:spLocks noChangeArrowheads="1"/>
          </p:cNvSpPr>
          <p:nvPr/>
        </p:nvSpPr>
        <p:spPr bwMode="auto">
          <a:xfrm>
            <a:off x="2935287" y="36639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650705" name="Rectangle 17"/>
          <p:cNvSpPr>
            <a:spLocks noChangeArrowheads="1"/>
          </p:cNvSpPr>
          <p:nvPr/>
        </p:nvSpPr>
        <p:spPr bwMode="auto">
          <a:xfrm>
            <a:off x="2935287" y="3968750"/>
            <a:ext cx="3270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650706" name="Rectangle 18"/>
          <p:cNvSpPr>
            <a:spLocks noChangeArrowheads="1"/>
          </p:cNvSpPr>
          <p:nvPr/>
        </p:nvSpPr>
        <p:spPr bwMode="auto">
          <a:xfrm>
            <a:off x="1493837" y="30988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650707" name="Rectangle 19"/>
          <p:cNvSpPr>
            <a:spLocks noChangeArrowheads="1"/>
          </p:cNvSpPr>
          <p:nvPr/>
        </p:nvSpPr>
        <p:spPr bwMode="auto">
          <a:xfrm>
            <a:off x="1493837" y="33909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650708" name="Rectangle 20"/>
          <p:cNvSpPr>
            <a:spLocks noChangeArrowheads="1"/>
          </p:cNvSpPr>
          <p:nvPr/>
        </p:nvSpPr>
        <p:spPr bwMode="auto">
          <a:xfrm>
            <a:off x="1493837" y="37211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2</a:t>
            </a:r>
          </a:p>
        </p:txBody>
      </p:sp>
      <p:sp>
        <p:nvSpPr>
          <p:cNvPr id="1650709" name="Rectangle 21"/>
          <p:cNvSpPr>
            <a:spLocks noChangeArrowheads="1"/>
          </p:cNvSpPr>
          <p:nvPr/>
        </p:nvSpPr>
        <p:spPr bwMode="auto">
          <a:xfrm>
            <a:off x="1493837" y="4000500"/>
            <a:ext cx="307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ea typeface="굴림" charset="-127"/>
                <a:cs typeface="굴림" charset="-127"/>
              </a:rPr>
              <a:t>3</a:t>
            </a:r>
          </a:p>
        </p:txBody>
      </p:sp>
      <p:sp>
        <p:nvSpPr>
          <p:cNvPr id="1650710" name="Rectangle 22"/>
          <p:cNvSpPr>
            <a:spLocks noChangeArrowheads="1"/>
          </p:cNvSpPr>
          <p:nvPr/>
        </p:nvSpPr>
        <p:spPr bwMode="auto">
          <a:xfrm>
            <a:off x="750887" y="4413250"/>
            <a:ext cx="1883893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Address Space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of User-1</a:t>
            </a:r>
          </a:p>
        </p:txBody>
      </p:sp>
      <p:sp>
        <p:nvSpPr>
          <p:cNvPr id="1650711" name="Rectangle 23"/>
          <p:cNvSpPr>
            <a:spLocks noChangeArrowheads="1"/>
          </p:cNvSpPr>
          <p:nvPr/>
        </p:nvSpPr>
        <p:spPr bwMode="auto">
          <a:xfrm>
            <a:off x="3089275" y="4476750"/>
            <a:ext cx="1415916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Page Table </a:t>
            </a:r>
          </a:p>
          <a:p>
            <a:pPr>
              <a:spcBef>
                <a:spcPct val="0"/>
              </a:spcBef>
            </a:pPr>
            <a:r>
              <a:rPr lang="en-US" altLang="ko-KR" sz="18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of User-1</a:t>
            </a:r>
          </a:p>
        </p:txBody>
      </p:sp>
      <p:sp>
        <p:nvSpPr>
          <p:cNvPr id="1650712" name="Line 24"/>
          <p:cNvSpPr>
            <a:spLocks noChangeShapeType="1"/>
          </p:cNvSpPr>
          <p:nvPr/>
        </p:nvSpPr>
        <p:spPr bwMode="auto">
          <a:xfrm>
            <a:off x="4429125" y="3848100"/>
            <a:ext cx="20193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713" name="Line 25"/>
          <p:cNvSpPr>
            <a:spLocks noChangeShapeType="1"/>
          </p:cNvSpPr>
          <p:nvPr/>
        </p:nvSpPr>
        <p:spPr bwMode="auto">
          <a:xfrm flipV="1">
            <a:off x="4418012" y="3111500"/>
            <a:ext cx="205581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714" name="Line 26"/>
          <p:cNvSpPr>
            <a:spLocks noChangeShapeType="1"/>
          </p:cNvSpPr>
          <p:nvPr/>
        </p:nvSpPr>
        <p:spPr bwMode="auto">
          <a:xfrm>
            <a:off x="4418012" y="3225800"/>
            <a:ext cx="2068513" cy="176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50715" name="Line 27"/>
          <p:cNvSpPr>
            <a:spLocks noChangeShapeType="1"/>
          </p:cNvSpPr>
          <p:nvPr/>
        </p:nvSpPr>
        <p:spPr bwMode="auto">
          <a:xfrm>
            <a:off x="4418012" y="4152900"/>
            <a:ext cx="2055813" cy="198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50716" name="Group 28"/>
          <p:cNvGrpSpPr>
            <a:grpSpLocks/>
          </p:cNvGrpSpPr>
          <p:nvPr/>
        </p:nvGrpSpPr>
        <p:grpSpPr bwMode="auto">
          <a:xfrm>
            <a:off x="6473825" y="2565400"/>
            <a:ext cx="1143000" cy="2540000"/>
            <a:chOff x="4240" y="1976"/>
            <a:chExt cx="720" cy="1600"/>
          </a:xfrm>
        </p:grpSpPr>
        <p:grpSp>
          <p:nvGrpSpPr>
            <p:cNvPr id="1650717" name="Group 29"/>
            <p:cNvGrpSpPr>
              <a:grpSpLocks/>
            </p:cNvGrpSpPr>
            <p:nvPr/>
          </p:nvGrpSpPr>
          <p:grpSpPr bwMode="auto">
            <a:xfrm>
              <a:off x="4240" y="1976"/>
              <a:ext cx="720" cy="1600"/>
              <a:chOff x="4240" y="1976"/>
              <a:chExt cx="720" cy="1600"/>
            </a:xfrm>
          </p:grpSpPr>
          <p:sp>
            <p:nvSpPr>
              <p:cNvPr id="1650718" name="Line 30"/>
              <p:cNvSpPr>
                <a:spLocks noChangeShapeType="1"/>
              </p:cNvSpPr>
              <p:nvPr/>
            </p:nvSpPr>
            <p:spPr bwMode="auto">
              <a:xfrm>
                <a:off x="4240" y="1976"/>
                <a:ext cx="0" cy="1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19" name="Line 31"/>
              <p:cNvSpPr>
                <a:spLocks noChangeShapeType="1"/>
              </p:cNvSpPr>
              <p:nvPr/>
            </p:nvSpPr>
            <p:spPr bwMode="auto">
              <a:xfrm>
                <a:off x="4960" y="1976"/>
                <a:ext cx="0" cy="1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0" name="Line 32"/>
              <p:cNvSpPr>
                <a:spLocks noChangeShapeType="1"/>
              </p:cNvSpPr>
              <p:nvPr/>
            </p:nvSpPr>
            <p:spPr bwMode="auto">
              <a:xfrm>
                <a:off x="4248" y="212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1" name="Line 33"/>
              <p:cNvSpPr>
                <a:spLocks noChangeShapeType="1"/>
              </p:cNvSpPr>
              <p:nvPr/>
            </p:nvSpPr>
            <p:spPr bwMode="auto">
              <a:xfrm>
                <a:off x="4248" y="232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2" name="Line 34"/>
              <p:cNvSpPr>
                <a:spLocks noChangeShapeType="1"/>
              </p:cNvSpPr>
              <p:nvPr/>
            </p:nvSpPr>
            <p:spPr bwMode="auto">
              <a:xfrm>
                <a:off x="4248" y="251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3" name="Line 35"/>
              <p:cNvSpPr>
                <a:spLocks noChangeShapeType="1"/>
              </p:cNvSpPr>
              <p:nvPr/>
            </p:nvSpPr>
            <p:spPr bwMode="auto">
              <a:xfrm>
                <a:off x="4248" y="271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4" name="Line 36"/>
              <p:cNvSpPr>
                <a:spLocks noChangeShapeType="1"/>
              </p:cNvSpPr>
              <p:nvPr/>
            </p:nvSpPr>
            <p:spPr bwMode="auto">
              <a:xfrm>
                <a:off x="4248" y="290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5" name="Line 37"/>
              <p:cNvSpPr>
                <a:spLocks noChangeShapeType="1"/>
              </p:cNvSpPr>
              <p:nvPr/>
            </p:nvSpPr>
            <p:spPr bwMode="auto">
              <a:xfrm>
                <a:off x="4248" y="310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6" name="Line 38"/>
              <p:cNvSpPr>
                <a:spLocks noChangeShapeType="1"/>
              </p:cNvSpPr>
              <p:nvPr/>
            </p:nvSpPr>
            <p:spPr bwMode="auto">
              <a:xfrm>
                <a:off x="4248" y="3296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727" name="Line 39"/>
              <p:cNvSpPr>
                <a:spLocks noChangeShapeType="1"/>
              </p:cNvSpPr>
              <p:nvPr/>
            </p:nvSpPr>
            <p:spPr bwMode="auto">
              <a:xfrm>
                <a:off x="4248" y="349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0728" name="Group 40"/>
            <p:cNvGrpSpPr>
              <a:grpSpLocks/>
            </p:cNvGrpSpPr>
            <p:nvPr/>
          </p:nvGrpSpPr>
          <p:grpSpPr bwMode="auto">
            <a:xfrm>
              <a:off x="4475" y="2103"/>
              <a:ext cx="206" cy="1406"/>
              <a:chOff x="4523" y="2119"/>
              <a:chExt cx="206" cy="1406"/>
            </a:xfrm>
          </p:grpSpPr>
          <p:sp>
            <p:nvSpPr>
              <p:cNvPr id="1650729" name="Rectangle 41"/>
              <p:cNvSpPr>
                <a:spLocks noChangeArrowheads="1"/>
              </p:cNvSpPr>
              <p:nvPr/>
            </p:nvSpPr>
            <p:spPr bwMode="auto">
              <a:xfrm>
                <a:off x="4523" y="2119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1</a:t>
                </a:r>
              </a:p>
            </p:txBody>
          </p:sp>
          <p:sp>
            <p:nvSpPr>
              <p:cNvPr id="1650730" name="Rectangle 42"/>
              <p:cNvSpPr>
                <a:spLocks noChangeArrowheads="1"/>
              </p:cNvSpPr>
              <p:nvPr/>
            </p:nvSpPr>
            <p:spPr bwMode="auto">
              <a:xfrm>
                <a:off x="4523" y="2327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0</a:t>
                </a:r>
              </a:p>
            </p:txBody>
          </p:sp>
          <p:sp>
            <p:nvSpPr>
              <p:cNvPr id="1650731" name="Rectangle 43"/>
              <p:cNvSpPr>
                <a:spLocks noChangeArrowheads="1"/>
              </p:cNvSpPr>
              <p:nvPr/>
            </p:nvSpPr>
            <p:spPr bwMode="auto">
              <a:xfrm>
                <a:off x="4523" y="3296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2</a:t>
                </a:r>
              </a:p>
            </p:txBody>
          </p:sp>
          <p:sp>
            <p:nvSpPr>
              <p:cNvPr id="1650732" name="Rectangle 44"/>
              <p:cNvSpPr>
                <a:spLocks noChangeArrowheads="1"/>
              </p:cNvSpPr>
              <p:nvPr/>
            </p:nvSpPr>
            <p:spPr bwMode="auto">
              <a:xfrm>
                <a:off x="4523" y="2906"/>
                <a:ext cx="20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3</a:t>
                </a:r>
              </a:p>
            </p:txBody>
          </p:sp>
        </p:grpSp>
      </p:grpSp>
      <p:grpSp>
        <p:nvGrpSpPr>
          <p:cNvPr id="1650733" name="Group 45"/>
          <p:cNvGrpSpPr>
            <a:grpSpLocks/>
          </p:cNvGrpSpPr>
          <p:nvPr/>
        </p:nvGrpSpPr>
        <p:grpSpPr bwMode="auto">
          <a:xfrm>
            <a:off x="3048000" y="1447800"/>
            <a:ext cx="2919413" cy="412750"/>
            <a:chOff x="1654" y="1312"/>
            <a:chExt cx="1839" cy="260"/>
          </a:xfrm>
        </p:grpSpPr>
        <p:sp>
          <p:nvSpPr>
            <p:cNvPr id="1650734" name="Rectangle 46"/>
            <p:cNvSpPr>
              <a:spLocks noChangeArrowheads="1"/>
            </p:cNvSpPr>
            <p:nvPr/>
          </p:nvSpPr>
          <p:spPr bwMode="auto">
            <a:xfrm>
              <a:off x="1654" y="1316"/>
              <a:ext cx="1839" cy="256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page number      </a:t>
              </a:r>
              <a:r>
                <a:rPr lang="en-US" altLang="ko-KR" sz="20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offset</a:t>
              </a:r>
              <a:endPara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650735" name="Line 47"/>
            <p:cNvSpPr>
              <a:spLocks noChangeShapeType="1"/>
            </p:cNvSpPr>
            <p:nvPr/>
          </p:nvSpPr>
          <p:spPr bwMode="auto">
            <a:xfrm>
              <a:off x="2856" y="1312"/>
              <a:ext cx="0" cy="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7661611" y="3352800"/>
            <a:ext cx="1634789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304800" y="1981200"/>
            <a:ext cx="8839200" cy="533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A page table contains the physical address of the base of each page</a:t>
            </a:r>
            <a:endParaRPr lang="en-US" altLang="ko-KR" sz="2400" dirty="0" smtClean="0">
              <a:solidFill>
                <a:srgbClr val="000000"/>
              </a:solidFill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9876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EAA8-CAA0-EF4B-B3C1-ABB37D263657}" type="slidenum">
              <a:rPr lang="en-US">
                <a:solidFill>
                  <a:srgbClr val="898989"/>
                </a:solidFill>
              </a:rPr>
              <a:pPr/>
              <a:t>43</a:t>
            </a:fld>
            <a:endParaRPr lang="en-US" b="0" dirty="0">
              <a:solidFill>
                <a:srgbClr val="898989"/>
              </a:solidFill>
            </a:endParaRPr>
          </a:p>
        </p:txBody>
      </p:sp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77800"/>
            <a:ext cx="7292975" cy="736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Private Address Space per User</a:t>
            </a:r>
          </a:p>
        </p:txBody>
      </p:sp>
      <p:sp>
        <p:nvSpPr>
          <p:cNvPr id="1599491" name="Rectangle 3"/>
          <p:cNvSpPr>
            <a:spLocks noChangeArrowheads="1"/>
          </p:cNvSpPr>
          <p:nvPr/>
        </p:nvSpPr>
        <p:spPr bwMode="auto">
          <a:xfrm>
            <a:off x="304800" y="5524500"/>
            <a:ext cx="6783388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ko-KR" altLang="en-US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Each user has a page table </a:t>
            </a: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00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 Page table contains an entry for each user page</a:t>
            </a:r>
          </a:p>
        </p:txBody>
      </p:sp>
      <p:grpSp>
        <p:nvGrpSpPr>
          <p:cNvPr id="1599492" name="Group 4"/>
          <p:cNvGrpSpPr>
            <a:grpSpLocks/>
          </p:cNvGrpSpPr>
          <p:nvPr/>
        </p:nvGrpSpPr>
        <p:grpSpPr bwMode="auto">
          <a:xfrm>
            <a:off x="317500" y="1092200"/>
            <a:ext cx="8532813" cy="5029200"/>
            <a:chOff x="88" y="856"/>
            <a:chExt cx="5375" cy="3168"/>
          </a:xfrm>
        </p:grpSpPr>
        <p:sp>
          <p:nvSpPr>
            <p:cNvPr id="1599493" name="Rectangle 5"/>
            <p:cNvSpPr>
              <a:spLocks noChangeArrowheads="1"/>
            </p:cNvSpPr>
            <p:nvPr/>
          </p:nvSpPr>
          <p:spPr bwMode="auto">
            <a:xfrm>
              <a:off x="672" y="2704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494" name="Rectangle 6"/>
            <p:cNvSpPr>
              <a:spLocks noChangeArrowheads="1"/>
            </p:cNvSpPr>
            <p:nvPr/>
          </p:nvSpPr>
          <p:spPr bwMode="auto">
            <a:xfrm>
              <a:off x="672" y="1936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495" name="Rectangle 7"/>
            <p:cNvSpPr>
              <a:spLocks noChangeArrowheads="1"/>
            </p:cNvSpPr>
            <p:nvPr/>
          </p:nvSpPr>
          <p:spPr bwMode="auto">
            <a:xfrm>
              <a:off x="672" y="1104"/>
              <a:ext cx="704" cy="216"/>
            </a:xfrm>
            <a:prstGeom prst="rect">
              <a:avLst/>
            </a:prstGeom>
            <a:solidFill>
              <a:schemeClr val="folHlink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496" name="Rectangle 8" descr="90%"/>
            <p:cNvSpPr>
              <a:spLocks noChangeArrowheads="1"/>
            </p:cNvSpPr>
            <p:nvPr/>
          </p:nvSpPr>
          <p:spPr bwMode="auto">
            <a:xfrm>
              <a:off x="672" y="888"/>
              <a:ext cx="704" cy="65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497" name="Line 9"/>
            <p:cNvSpPr>
              <a:spLocks noChangeShapeType="1"/>
            </p:cNvSpPr>
            <p:nvPr/>
          </p:nvSpPr>
          <p:spPr bwMode="auto">
            <a:xfrm>
              <a:off x="672" y="1103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498" name="Line 10"/>
            <p:cNvSpPr>
              <a:spLocks noChangeShapeType="1"/>
            </p:cNvSpPr>
            <p:nvPr/>
          </p:nvSpPr>
          <p:spPr bwMode="auto">
            <a:xfrm>
              <a:off x="672" y="1325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499" name="Rectangle 11"/>
            <p:cNvSpPr>
              <a:spLocks noChangeArrowheads="1"/>
            </p:cNvSpPr>
            <p:nvPr/>
          </p:nvSpPr>
          <p:spPr bwMode="auto">
            <a:xfrm>
              <a:off x="848" y="1112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00" name="Rectangle 12"/>
            <p:cNvSpPr>
              <a:spLocks noChangeArrowheads="1"/>
            </p:cNvSpPr>
            <p:nvPr/>
          </p:nvSpPr>
          <p:spPr bwMode="auto">
            <a:xfrm>
              <a:off x="88" y="1080"/>
              <a:ext cx="58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1</a:t>
              </a:r>
            </a:p>
          </p:txBody>
        </p:sp>
        <p:sp>
          <p:nvSpPr>
            <p:cNvPr id="1599501" name="Rectangle 13"/>
            <p:cNvSpPr>
              <a:spLocks noChangeArrowheads="1"/>
            </p:cNvSpPr>
            <p:nvPr/>
          </p:nvSpPr>
          <p:spPr bwMode="auto">
            <a:xfrm>
              <a:off x="1911" y="1368"/>
              <a:ext cx="8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Page Table </a:t>
              </a:r>
            </a:p>
          </p:txBody>
        </p:sp>
        <p:grpSp>
          <p:nvGrpSpPr>
            <p:cNvPr id="1599502" name="Group 14"/>
            <p:cNvGrpSpPr>
              <a:grpSpLocks/>
            </p:cNvGrpSpPr>
            <p:nvPr/>
          </p:nvGrpSpPr>
          <p:grpSpPr bwMode="auto">
            <a:xfrm>
              <a:off x="1976" y="889"/>
              <a:ext cx="704" cy="519"/>
              <a:chOff x="1976" y="889"/>
              <a:chExt cx="704" cy="519"/>
            </a:xfrm>
          </p:grpSpPr>
          <p:sp>
            <p:nvSpPr>
              <p:cNvPr id="1599503" name="Rectangle 15"/>
              <p:cNvSpPr>
                <a:spLocks noChangeArrowheads="1"/>
              </p:cNvSpPr>
              <p:nvPr/>
            </p:nvSpPr>
            <p:spPr bwMode="auto">
              <a:xfrm>
                <a:off x="1976" y="889"/>
                <a:ext cx="704" cy="5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04" name="Line 16"/>
              <p:cNvSpPr>
                <a:spLocks noChangeShapeType="1"/>
              </p:cNvSpPr>
              <p:nvPr/>
            </p:nvSpPr>
            <p:spPr bwMode="auto">
              <a:xfrm>
                <a:off x="1976" y="105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05" name="Line 17"/>
              <p:cNvSpPr>
                <a:spLocks noChangeShapeType="1"/>
              </p:cNvSpPr>
              <p:nvPr/>
            </p:nvSpPr>
            <p:spPr bwMode="auto">
              <a:xfrm>
                <a:off x="1976" y="1235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99506" name="Rectangle 18" descr="Dark upward diagonal"/>
            <p:cNvSpPr>
              <a:spLocks noChangeArrowheads="1"/>
            </p:cNvSpPr>
            <p:nvPr/>
          </p:nvSpPr>
          <p:spPr bwMode="auto">
            <a:xfrm>
              <a:off x="672" y="1712"/>
              <a:ext cx="704" cy="65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07" name="Line 19"/>
            <p:cNvSpPr>
              <a:spLocks noChangeShapeType="1"/>
            </p:cNvSpPr>
            <p:nvPr/>
          </p:nvSpPr>
          <p:spPr bwMode="auto">
            <a:xfrm>
              <a:off x="672" y="1927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08" name="Line 20"/>
            <p:cNvSpPr>
              <a:spLocks noChangeShapeType="1"/>
            </p:cNvSpPr>
            <p:nvPr/>
          </p:nvSpPr>
          <p:spPr bwMode="auto">
            <a:xfrm>
              <a:off x="672" y="214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09" name="Rectangle 21"/>
            <p:cNvSpPr>
              <a:spLocks noChangeArrowheads="1"/>
            </p:cNvSpPr>
            <p:nvPr/>
          </p:nvSpPr>
          <p:spPr bwMode="auto">
            <a:xfrm>
              <a:off x="800" y="1928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10" name="Rectangle 22"/>
            <p:cNvSpPr>
              <a:spLocks noChangeArrowheads="1"/>
            </p:cNvSpPr>
            <p:nvPr/>
          </p:nvSpPr>
          <p:spPr bwMode="auto">
            <a:xfrm>
              <a:off x="88" y="1896"/>
              <a:ext cx="58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2</a:t>
              </a:r>
            </a:p>
          </p:txBody>
        </p:sp>
        <p:sp>
          <p:nvSpPr>
            <p:cNvPr id="1599511" name="Rectangle 23"/>
            <p:cNvSpPr>
              <a:spLocks noChangeArrowheads="1"/>
            </p:cNvSpPr>
            <p:nvPr/>
          </p:nvSpPr>
          <p:spPr bwMode="auto">
            <a:xfrm>
              <a:off x="1911" y="2288"/>
              <a:ext cx="8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Page Table </a:t>
              </a:r>
            </a:p>
          </p:txBody>
        </p:sp>
        <p:grpSp>
          <p:nvGrpSpPr>
            <p:cNvPr id="1599512" name="Group 24"/>
            <p:cNvGrpSpPr>
              <a:grpSpLocks/>
            </p:cNvGrpSpPr>
            <p:nvPr/>
          </p:nvGrpSpPr>
          <p:grpSpPr bwMode="auto">
            <a:xfrm>
              <a:off x="1976" y="1801"/>
              <a:ext cx="704" cy="519"/>
              <a:chOff x="1976" y="1801"/>
              <a:chExt cx="704" cy="519"/>
            </a:xfrm>
          </p:grpSpPr>
          <p:sp>
            <p:nvSpPr>
              <p:cNvPr id="1599513" name="Rectangle 25"/>
              <p:cNvSpPr>
                <a:spLocks noChangeArrowheads="1"/>
              </p:cNvSpPr>
              <p:nvPr/>
            </p:nvSpPr>
            <p:spPr bwMode="auto">
              <a:xfrm>
                <a:off x="1976" y="1801"/>
                <a:ext cx="704" cy="51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14" name="Line 26"/>
              <p:cNvSpPr>
                <a:spLocks noChangeShapeType="1"/>
              </p:cNvSpPr>
              <p:nvPr/>
            </p:nvSpPr>
            <p:spPr bwMode="auto">
              <a:xfrm>
                <a:off x="1976" y="197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15" name="Line 27"/>
              <p:cNvSpPr>
                <a:spLocks noChangeShapeType="1"/>
              </p:cNvSpPr>
              <p:nvPr/>
            </p:nvSpPr>
            <p:spPr bwMode="auto">
              <a:xfrm>
                <a:off x="1976" y="214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99516" name="Rectangle 28"/>
            <p:cNvSpPr>
              <a:spLocks noChangeArrowheads="1"/>
            </p:cNvSpPr>
            <p:nvPr/>
          </p:nvSpPr>
          <p:spPr bwMode="auto">
            <a:xfrm>
              <a:off x="672" y="2488"/>
              <a:ext cx="704" cy="87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17" name="Line 29"/>
            <p:cNvSpPr>
              <a:spLocks noChangeShapeType="1"/>
            </p:cNvSpPr>
            <p:nvPr/>
          </p:nvSpPr>
          <p:spPr bwMode="auto">
            <a:xfrm>
              <a:off x="672" y="291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18" name="Line 30"/>
            <p:cNvSpPr>
              <a:spLocks noChangeShapeType="1"/>
            </p:cNvSpPr>
            <p:nvPr/>
          </p:nvSpPr>
          <p:spPr bwMode="auto">
            <a:xfrm>
              <a:off x="672" y="314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19" name="Rectangle 31"/>
            <p:cNvSpPr>
              <a:spLocks noChangeArrowheads="1"/>
            </p:cNvSpPr>
            <p:nvPr/>
          </p:nvSpPr>
          <p:spPr bwMode="auto">
            <a:xfrm>
              <a:off x="800" y="2696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  <p:sp>
          <p:nvSpPr>
            <p:cNvPr id="1599520" name="Rectangle 32"/>
            <p:cNvSpPr>
              <a:spLocks noChangeArrowheads="1"/>
            </p:cNvSpPr>
            <p:nvPr/>
          </p:nvSpPr>
          <p:spPr bwMode="auto">
            <a:xfrm>
              <a:off x="88" y="2760"/>
              <a:ext cx="58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User 3</a:t>
              </a:r>
            </a:p>
          </p:txBody>
        </p:sp>
        <p:sp>
          <p:nvSpPr>
            <p:cNvPr id="1599521" name="Rectangle 33"/>
            <p:cNvSpPr>
              <a:spLocks noChangeArrowheads="1"/>
            </p:cNvSpPr>
            <p:nvPr/>
          </p:nvSpPr>
          <p:spPr bwMode="auto">
            <a:xfrm>
              <a:off x="1903" y="3280"/>
              <a:ext cx="8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Page Table</a:t>
              </a:r>
              <a:r>
                <a:rPr lang="en-US" altLang="ko-KR" sz="1800" b="1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 </a:t>
              </a:r>
            </a:p>
          </p:txBody>
        </p:sp>
        <p:sp>
          <p:nvSpPr>
            <p:cNvPr id="1599522" name="Line 34"/>
            <p:cNvSpPr>
              <a:spLocks noChangeShapeType="1"/>
            </p:cNvSpPr>
            <p:nvPr/>
          </p:nvSpPr>
          <p:spPr bwMode="auto">
            <a:xfrm flipV="1">
              <a:off x="1392" y="1120"/>
              <a:ext cx="568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3" name="Line 35"/>
            <p:cNvSpPr>
              <a:spLocks noChangeShapeType="1"/>
            </p:cNvSpPr>
            <p:nvPr/>
          </p:nvSpPr>
          <p:spPr bwMode="auto">
            <a:xfrm>
              <a:off x="1392" y="2040"/>
              <a:ext cx="5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4" name="Line 36"/>
            <p:cNvSpPr>
              <a:spLocks noChangeShapeType="1"/>
            </p:cNvSpPr>
            <p:nvPr/>
          </p:nvSpPr>
          <p:spPr bwMode="auto">
            <a:xfrm>
              <a:off x="1392" y="2808"/>
              <a:ext cx="5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5" name="Line 37" descr="Dark upward diagonal"/>
            <p:cNvSpPr>
              <a:spLocks noChangeShapeType="1"/>
            </p:cNvSpPr>
            <p:nvPr/>
          </p:nvSpPr>
          <p:spPr bwMode="auto">
            <a:xfrm>
              <a:off x="2688" y="984"/>
              <a:ext cx="1672" cy="119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6" name="Line 38"/>
            <p:cNvSpPr>
              <a:spLocks noChangeShapeType="1"/>
            </p:cNvSpPr>
            <p:nvPr/>
          </p:nvSpPr>
          <p:spPr bwMode="auto">
            <a:xfrm>
              <a:off x="2688" y="1176"/>
              <a:ext cx="1680" cy="1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7" name="Line 39"/>
            <p:cNvSpPr>
              <a:spLocks noChangeShapeType="1"/>
            </p:cNvSpPr>
            <p:nvPr/>
          </p:nvSpPr>
          <p:spPr bwMode="auto">
            <a:xfrm>
              <a:off x="2688" y="1320"/>
              <a:ext cx="1680" cy="182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8" name="Line 40"/>
            <p:cNvSpPr>
              <a:spLocks noChangeShapeType="1"/>
            </p:cNvSpPr>
            <p:nvPr/>
          </p:nvSpPr>
          <p:spPr bwMode="auto">
            <a:xfrm>
              <a:off x="2688" y="1896"/>
              <a:ext cx="1680" cy="67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29" name="Line 41"/>
            <p:cNvSpPr>
              <a:spLocks noChangeShapeType="1"/>
            </p:cNvSpPr>
            <p:nvPr/>
          </p:nvSpPr>
          <p:spPr bwMode="auto">
            <a:xfrm>
              <a:off x="2688" y="2088"/>
              <a:ext cx="1680" cy="163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30" name="Line 42"/>
            <p:cNvSpPr>
              <a:spLocks noChangeShapeType="1"/>
            </p:cNvSpPr>
            <p:nvPr/>
          </p:nvSpPr>
          <p:spPr bwMode="auto">
            <a:xfrm>
              <a:off x="2688" y="2232"/>
              <a:ext cx="1680" cy="110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31" name="Line 43"/>
            <p:cNvSpPr>
              <a:spLocks noChangeShapeType="1"/>
            </p:cNvSpPr>
            <p:nvPr/>
          </p:nvSpPr>
          <p:spPr bwMode="auto">
            <a:xfrm flipV="1">
              <a:off x="2680" y="1968"/>
              <a:ext cx="1704" cy="65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32" name="Line 44"/>
            <p:cNvSpPr>
              <a:spLocks noChangeShapeType="1"/>
            </p:cNvSpPr>
            <p:nvPr/>
          </p:nvSpPr>
          <p:spPr bwMode="auto">
            <a:xfrm flipV="1">
              <a:off x="2688" y="2952"/>
              <a:ext cx="1680" cy="4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33" name="Line 45"/>
            <p:cNvSpPr>
              <a:spLocks noChangeShapeType="1"/>
            </p:cNvSpPr>
            <p:nvPr/>
          </p:nvSpPr>
          <p:spPr bwMode="auto">
            <a:xfrm>
              <a:off x="2688" y="3192"/>
              <a:ext cx="1680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9534" name="Rectangle 46"/>
            <p:cNvSpPr>
              <a:spLocks noChangeArrowheads="1"/>
            </p:cNvSpPr>
            <p:nvPr/>
          </p:nvSpPr>
          <p:spPr bwMode="auto">
            <a:xfrm rot="16200000">
              <a:off x="4616" y="2368"/>
              <a:ext cx="146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ko-KR" sz="1800" dirty="0" smtClean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Physical Memory</a:t>
              </a:r>
              <a:endParaRPr lang="en-US" altLang="ko-KR" sz="1800" dirty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599535" name="Line 47"/>
            <p:cNvSpPr>
              <a:spLocks noChangeShapeType="1"/>
            </p:cNvSpPr>
            <p:nvPr/>
          </p:nvSpPr>
          <p:spPr bwMode="auto">
            <a:xfrm>
              <a:off x="672" y="2695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99536" name="Group 48"/>
            <p:cNvGrpSpPr>
              <a:grpSpLocks/>
            </p:cNvGrpSpPr>
            <p:nvPr/>
          </p:nvGrpSpPr>
          <p:grpSpPr bwMode="auto">
            <a:xfrm>
              <a:off x="1968" y="2536"/>
              <a:ext cx="704" cy="752"/>
              <a:chOff x="1968" y="2512"/>
              <a:chExt cx="704" cy="752"/>
            </a:xfrm>
          </p:grpSpPr>
          <p:sp>
            <p:nvSpPr>
              <p:cNvPr id="1599537" name="Rectangle 49"/>
              <p:cNvSpPr>
                <a:spLocks noChangeArrowheads="1"/>
              </p:cNvSpPr>
              <p:nvPr/>
            </p:nvSpPr>
            <p:spPr bwMode="auto">
              <a:xfrm>
                <a:off x="1968" y="2512"/>
                <a:ext cx="704" cy="75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38" name="Line 50"/>
              <p:cNvSpPr>
                <a:spLocks noChangeShapeType="1"/>
              </p:cNvSpPr>
              <p:nvPr/>
            </p:nvSpPr>
            <p:spPr bwMode="auto">
              <a:xfrm>
                <a:off x="1968" y="289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39" name="Line 51"/>
              <p:cNvSpPr>
                <a:spLocks noChangeShapeType="1"/>
              </p:cNvSpPr>
              <p:nvPr/>
            </p:nvSpPr>
            <p:spPr bwMode="auto">
              <a:xfrm>
                <a:off x="1968" y="3091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0" name="Line 52"/>
              <p:cNvSpPr>
                <a:spLocks noChangeShapeType="1"/>
              </p:cNvSpPr>
              <p:nvPr/>
            </p:nvSpPr>
            <p:spPr bwMode="auto">
              <a:xfrm>
                <a:off x="1968" y="270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99541" name="Line 53"/>
            <p:cNvSpPr>
              <a:spLocks noChangeShapeType="1"/>
            </p:cNvSpPr>
            <p:nvPr/>
          </p:nvSpPr>
          <p:spPr bwMode="auto">
            <a:xfrm flipV="1">
              <a:off x="2680" y="2752"/>
              <a:ext cx="1688" cy="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99542" name="Group 54"/>
            <p:cNvGrpSpPr>
              <a:grpSpLocks/>
            </p:cNvGrpSpPr>
            <p:nvPr/>
          </p:nvGrpSpPr>
          <p:grpSpPr bwMode="auto">
            <a:xfrm>
              <a:off x="4368" y="856"/>
              <a:ext cx="768" cy="3168"/>
              <a:chOff x="4368" y="856"/>
              <a:chExt cx="768" cy="3168"/>
            </a:xfrm>
          </p:grpSpPr>
          <p:sp>
            <p:nvSpPr>
              <p:cNvPr id="1599543" name="Rectangle 55"/>
              <p:cNvSpPr>
                <a:spLocks noChangeArrowheads="1"/>
              </p:cNvSpPr>
              <p:nvPr/>
            </p:nvSpPr>
            <p:spPr bwMode="auto">
              <a:xfrm>
                <a:off x="4368" y="1416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4" name="Rectangle 56"/>
              <p:cNvSpPr>
                <a:spLocks noChangeArrowheads="1"/>
              </p:cNvSpPr>
              <p:nvPr/>
            </p:nvSpPr>
            <p:spPr bwMode="auto">
              <a:xfrm>
                <a:off x="4368" y="1224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5" name="Line 57"/>
              <p:cNvSpPr>
                <a:spLocks noChangeShapeType="1"/>
              </p:cNvSpPr>
              <p:nvPr/>
            </p:nvSpPr>
            <p:spPr bwMode="auto">
              <a:xfrm>
                <a:off x="4368" y="856"/>
                <a:ext cx="0" cy="3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6" name="Oval 58"/>
              <p:cNvSpPr>
                <a:spLocks noChangeArrowheads="1"/>
              </p:cNvSpPr>
              <p:nvPr/>
            </p:nvSpPr>
            <p:spPr bwMode="auto">
              <a:xfrm rot="2700000">
                <a:off x="4763" y="1851"/>
                <a:ext cx="42" cy="47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7" name="Rectangle 59"/>
              <p:cNvSpPr>
                <a:spLocks noChangeArrowheads="1"/>
              </p:cNvSpPr>
              <p:nvPr/>
            </p:nvSpPr>
            <p:spPr bwMode="auto">
              <a:xfrm>
                <a:off x="4368" y="3720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8" name="Rectangle 60" descr="Dark upward diagonal"/>
              <p:cNvSpPr>
                <a:spLocks noChangeArrowheads="1"/>
              </p:cNvSpPr>
              <p:nvPr/>
            </p:nvSpPr>
            <p:spPr bwMode="auto">
              <a:xfrm>
                <a:off x="4368" y="3528"/>
                <a:ext cx="768" cy="19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49" name="Rectangle 61" descr="40%"/>
              <p:cNvSpPr>
                <a:spLocks noChangeArrowheads="1"/>
              </p:cNvSpPr>
              <p:nvPr/>
            </p:nvSpPr>
            <p:spPr bwMode="auto">
              <a:xfrm>
                <a:off x="4368" y="3336"/>
                <a:ext cx="768" cy="192"/>
              </a:xfrm>
              <a:prstGeom prst="rect">
                <a:avLst/>
              </a:prstGeom>
              <a:pattFill prst="pct4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free</a:t>
                </a:r>
              </a:p>
            </p:txBody>
          </p:sp>
          <p:sp>
            <p:nvSpPr>
              <p:cNvPr id="1599550" name="Rectangle 62" descr="Dark upward diagonal"/>
              <p:cNvSpPr>
                <a:spLocks noChangeArrowheads="1"/>
              </p:cNvSpPr>
              <p:nvPr/>
            </p:nvSpPr>
            <p:spPr bwMode="auto">
              <a:xfrm>
                <a:off x="4368" y="3144"/>
                <a:ext cx="768" cy="19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1" name="Rectangle 63" descr="90%"/>
              <p:cNvSpPr>
                <a:spLocks noChangeArrowheads="1"/>
              </p:cNvSpPr>
              <p:nvPr/>
            </p:nvSpPr>
            <p:spPr bwMode="auto">
              <a:xfrm>
                <a:off x="4368" y="2952"/>
                <a:ext cx="768" cy="192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2" name="Rectangle 64"/>
              <p:cNvSpPr>
                <a:spLocks noChangeArrowheads="1"/>
              </p:cNvSpPr>
              <p:nvPr/>
            </p:nvSpPr>
            <p:spPr bwMode="auto">
              <a:xfrm>
                <a:off x="4368" y="2760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3" name="Rectangle 65"/>
              <p:cNvSpPr>
                <a:spLocks noChangeArrowheads="1"/>
              </p:cNvSpPr>
              <p:nvPr/>
            </p:nvSpPr>
            <p:spPr bwMode="auto">
              <a:xfrm>
                <a:off x="4368" y="2568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4" name="Rectangle 66" descr="Dark upward diagonal"/>
              <p:cNvSpPr>
                <a:spLocks noChangeArrowheads="1"/>
              </p:cNvSpPr>
              <p:nvPr/>
            </p:nvSpPr>
            <p:spPr bwMode="auto">
              <a:xfrm>
                <a:off x="4368" y="2376"/>
                <a:ext cx="768" cy="19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5" name="Rectangle 67" descr="90%"/>
              <p:cNvSpPr>
                <a:spLocks noChangeArrowheads="1"/>
              </p:cNvSpPr>
              <p:nvPr/>
            </p:nvSpPr>
            <p:spPr bwMode="auto">
              <a:xfrm>
                <a:off x="4368" y="2184"/>
                <a:ext cx="768" cy="192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6" name="Rectangle 68" descr="90%"/>
              <p:cNvSpPr>
                <a:spLocks noChangeArrowheads="1"/>
              </p:cNvSpPr>
              <p:nvPr/>
            </p:nvSpPr>
            <p:spPr bwMode="auto">
              <a:xfrm>
                <a:off x="4368" y="1992"/>
                <a:ext cx="768" cy="192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7" name="Rectangle 69"/>
              <p:cNvSpPr>
                <a:spLocks noChangeArrowheads="1"/>
              </p:cNvSpPr>
              <p:nvPr/>
            </p:nvSpPr>
            <p:spPr bwMode="auto">
              <a:xfrm>
                <a:off x="4368" y="1032"/>
                <a:ext cx="768" cy="192"/>
              </a:xfrm>
              <a:prstGeom prst="rect">
                <a:avLst/>
              </a:prstGeom>
              <a:solidFill>
                <a:srgbClr val="FFCC6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58" name="Rectangle 70"/>
              <p:cNvSpPr>
                <a:spLocks noChangeArrowheads="1"/>
              </p:cNvSpPr>
              <p:nvPr/>
            </p:nvSpPr>
            <p:spPr bwMode="auto">
              <a:xfrm>
                <a:off x="4483" y="1000"/>
                <a:ext cx="541" cy="40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OS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pages</a:t>
                </a:r>
              </a:p>
            </p:txBody>
          </p:sp>
          <p:sp>
            <p:nvSpPr>
              <p:cNvPr id="1599559" name="Line 71"/>
              <p:cNvSpPr>
                <a:spLocks noChangeShapeType="1"/>
              </p:cNvSpPr>
              <p:nvPr/>
            </p:nvSpPr>
            <p:spPr bwMode="auto">
              <a:xfrm>
                <a:off x="5136" y="856"/>
                <a:ext cx="0" cy="3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9560" name="Rectangle 72"/>
              <p:cNvSpPr>
                <a:spLocks noChangeArrowheads="1"/>
              </p:cNvSpPr>
              <p:nvPr/>
            </p:nvSpPr>
            <p:spPr bwMode="auto">
              <a:xfrm>
                <a:off x="4368" y="1800"/>
                <a:ext cx="768" cy="19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99561" name="Group 73"/>
              <p:cNvGrpSpPr>
                <a:grpSpLocks/>
              </p:cNvGrpSpPr>
              <p:nvPr/>
            </p:nvGrpSpPr>
            <p:grpSpPr bwMode="auto">
              <a:xfrm>
                <a:off x="4624" y="1675"/>
                <a:ext cx="319" cy="42"/>
                <a:chOff x="4760" y="1675"/>
                <a:chExt cx="319" cy="42"/>
              </a:xfrm>
            </p:grpSpPr>
            <p:sp>
              <p:nvSpPr>
                <p:cNvPr id="1599562" name="Oval 74"/>
                <p:cNvSpPr>
                  <a:spLocks noChangeArrowheads="1"/>
                </p:cNvSpPr>
                <p:nvPr/>
              </p:nvSpPr>
              <p:spPr bwMode="auto">
                <a:xfrm rot="2700000">
                  <a:off x="4763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9563" name="Oval 75"/>
                <p:cNvSpPr>
                  <a:spLocks noChangeArrowheads="1"/>
                </p:cNvSpPr>
                <p:nvPr/>
              </p:nvSpPr>
              <p:spPr bwMode="auto">
                <a:xfrm rot="2700000">
                  <a:off x="4899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9564" name="Oval 76"/>
                <p:cNvSpPr>
                  <a:spLocks noChangeArrowheads="1"/>
                </p:cNvSpPr>
                <p:nvPr/>
              </p:nvSpPr>
              <p:spPr bwMode="auto">
                <a:xfrm rot="2700000">
                  <a:off x="5035" y="1672"/>
                  <a:ext cx="42" cy="47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9317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37E-7454-1E43-91F3-29AB02F9CCE3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Where Should Page Tables Reside?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894263"/>
          </a:xfrm>
        </p:spPr>
        <p:txBody>
          <a:bodyPr/>
          <a:lstStyle/>
          <a:p>
            <a:pPr marL="342900" indent="-342900"/>
            <a:r>
              <a:rPr lang="en-US" altLang="ko-KR" sz="2800" dirty="0">
                <a:ea typeface="굴림" charset="-127"/>
                <a:cs typeface="굴림" charset="-127"/>
              </a:rPr>
              <a:t>Space required by the page tables (PT) is proportional to the address space, number of users,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 ...</a:t>
            </a:r>
          </a:p>
          <a:p>
            <a:pPr marL="1200150" lvl="2" indent="-342900">
              <a:buFontTx/>
              <a:buNone/>
            </a:pPr>
            <a:r>
              <a:rPr lang="en-US" altLang="ko-KR" sz="2400" i="1" dirty="0" smtClean="0">
                <a:solidFill>
                  <a:srgbClr val="000000"/>
                </a:solidFill>
                <a:latin typeface="Symbol" charset="2"/>
                <a:ea typeface="굴림" charset="-127"/>
                <a:cs typeface="굴림" charset="-127"/>
              </a:rPr>
              <a:t>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Too large to </a:t>
            </a:r>
            <a:r>
              <a:rPr lang="en-US" altLang="ko-KR" sz="2400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keep 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in </a:t>
            </a:r>
            <a:r>
              <a:rPr lang="en-US" altLang="ko-KR" sz="2400" i="1" dirty="0" err="1" smtClean="0">
                <a:solidFill>
                  <a:srgbClr val="000000"/>
                </a:solidFill>
                <a:ea typeface="굴림" charset="-127"/>
                <a:cs typeface="굴림" charset="-127"/>
              </a:rPr>
              <a:t>cpu</a:t>
            </a:r>
            <a:r>
              <a:rPr lang="en-US" altLang="ko-KR" sz="2400" i="1" dirty="0" smtClean="0">
                <a:solidFill>
                  <a:srgbClr val="000000"/>
                </a:solidFill>
                <a:ea typeface="굴림" charset="-127"/>
                <a:cs typeface="굴림" charset="-127"/>
              </a:rPr>
              <a:t> </a:t>
            </a:r>
            <a:r>
              <a:rPr lang="en-US" altLang="ko-KR" sz="2400" i="1" dirty="0">
                <a:solidFill>
                  <a:srgbClr val="000000"/>
                </a:solidFill>
                <a:ea typeface="굴림" charset="-127"/>
                <a:cs typeface="굴림" charset="-127"/>
              </a:rPr>
              <a:t>registers</a:t>
            </a:r>
          </a:p>
          <a:p>
            <a:pPr marL="342900" indent="-342900">
              <a:buFontTx/>
              <a:buNone/>
            </a:pPr>
            <a:endParaRPr lang="en-US" altLang="ko-KR" dirty="0">
              <a:solidFill>
                <a:srgbClr val="56127A"/>
              </a:solidFill>
              <a:ea typeface="굴림" charset="-127"/>
              <a:cs typeface="굴림" charset="-127"/>
            </a:endParaRPr>
          </a:p>
          <a:p>
            <a:pPr marL="342900" indent="-342900"/>
            <a:r>
              <a:rPr lang="en-US" altLang="ko-KR" sz="2800" dirty="0">
                <a:ea typeface="굴림" charset="-127"/>
                <a:cs typeface="굴림" charset="-127"/>
              </a:rPr>
              <a:t>Idea: Keep </a:t>
            </a:r>
            <a:r>
              <a:rPr lang="en-US" altLang="ko-KR" sz="2800" dirty="0" err="1">
                <a:ea typeface="굴림" charset="-127"/>
                <a:cs typeface="굴림" charset="-127"/>
              </a:rPr>
              <a:t>PTs</a:t>
            </a:r>
            <a:r>
              <a:rPr lang="en-US" altLang="ko-KR" sz="2800" dirty="0">
                <a:ea typeface="굴림" charset="-127"/>
                <a:cs typeface="굴림" charset="-127"/>
              </a:rPr>
              <a:t> in the main memory</a:t>
            </a:r>
          </a:p>
          <a:p>
            <a:pPr marL="742950" lvl="1" indent="-285750"/>
            <a:r>
              <a:rPr lang="en-US" altLang="ko-KR" sz="2400" dirty="0">
                <a:ea typeface="굴림" charset="-127"/>
                <a:cs typeface="굴림" charset="-127"/>
              </a:rPr>
              <a:t>N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eeds </a:t>
            </a:r>
            <a:r>
              <a:rPr lang="en-US" altLang="ko-KR" sz="2400" dirty="0">
                <a:ea typeface="굴림" charset="-127"/>
                <a:cs typeface="굴림" charset="-127"/>
              </a:rPr>
              <a:t>one reference to retrieve the page base address and another to access the data word</a:t>
            </a:r>
          </a:p>
          <a:p>
            <a:pPr marL="742950" lvl="1" indent="-285750">
              <a:buFontTx/>
              <a:buNone/>
            </a:pPr>
            <a:r>
              <a:rPr lang="en-US" altLang="ko-KR" sz="2400" dirty="0">
                <a:ea typeface="굴림" charset="-127"/>
                <a:cs typeface="굴림" charset="-127"/>
              </a:rPr>
              <a:t>	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	</a:t>
            </a:r>
            <a:r>
              <a:rPr lang="en-US" altLang="ko-KR" sz="2400" dirty="0" err="1" smtClean="0">
                <a:latin typeface="Symbol" charset="2"/>
                <a:ea typeface="굴림" charset="-127"/>
                <a:cs typeface="굴림" charset="-127"/>
              </a:rPr>
              <a:t>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400" i="1" dirty="0">
                <a:ea typeface="굴림" charset="-127"/>
                <a:cs typeface="굴림" charset="-127"/>
              </a:rPr>
              <a:t>doubles the number of memory references!</a:t>
            </a:r>
            <a:endParaRPr lang="en-US" altLang="ko-KR" sz="24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189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E94-9524-7646-98F2-B9A4E6AA31B5}" type="slidenum">
              <a:rPr lang="en-US">
                <a:solidFill>
                  <a:srgbClr val="898989"/>
                </a:solidFill>
              </a:rPr>
              <a:pPr/>
              <a:t>45</a:t>
            </a:fld>
            <a:endParaRPr lang="en-US" b="0" dirty="0">
              <a:solidFill>
                <a:srgbClr val="898989"/>
              </a:solidFill>
            </a:endParaRPr>
          </a:p>
        </p:txBody>
      </p:sp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039100" cy="9017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Page Tables in Physical Memory</a:t>
            </a:r>
          </a:p>
        </p:txBody>
      </p:sp>
      <p:grpSp>
        <p:nvGrpSpPr>
          <p:cNvPr id="1603587" name="Group 3"/>
          <p:cNvGrpSpPr>
            <a:grpSpLocks/>
          </p:cNvGrpSpPr>
          <p:nvPr/>
        </p:nvGrpSpPr>
        <p:grpSpPr bwMode="auto">
          <a:xfrm>
            <a:off x="609600" y="914400"/>
            <a:ext cx="7491413" cy="5270500"/>
            <a:chOff x="632" y="848"/>
            <a:chExt cx="4719" cy="3320"/>
          </a:xfrm>
        </p:grpSpPr>
        <p:grpSp>
          <p:nvGrpSpPr>
            <p:cNvPr id="1603588" name="Group 4"/>
            <p:cNvGrpSpPr>
              <a:grpSpLocks/>
            </p:cNvGrpSpPr>
            <p:nvPr/>
          </p:nvGrpSpPr>
          <p:grpSpPr bwMode="auto">
            <a:xfrm>
              <a:off x="632" y="1352"/>
              <a:ext cx="1536" cy="2580"/>
              <a:chOff x="632" y="1352"/>
              <a:chExt cx="1536" cy="2580"/>
            </a:xfrm>
          </p:grpSpPr>
          <p:sp>
            <p:nvSpPr>
              <p:cNvPr id="1603589" name="Rectangle 5"/>
              <p:cNvSpPr>
                <a:spLocks noChangeArrowheads="1"/>
              </p:cNvSpPr>
              <p:nvPr/>
            </p:nvSpPr>
            <p:spPr bwMode="auto">
              <a:xfrm>
                <a:off x="632" y="1568"/>
                <a:ext cx="704" cy="216"/>
              </a:xfrm>
              <a:prstGeom prst="rect">
                <a:avLst/>
              </a:prstGeom>
              <a:solidFill>
                <a:schemeClr val="folHlink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3590" name="Rectangle 6" descr="90%"/>
              <p:cNvSpPr>
                <a:spLocks noChangeArrowheads="1"/>
              </p:cNvSpPr>
              <p:nvPr/>
            </p:nvSpPr>
            <p:spPr bwMode="auto">
              <a:xfrm>
                <a:off x="632" y="1352"/>
                <a:ext cx="704" cy="656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3591" name="Line 7"/>
              <p:cNvSpPr>
                <a:spLocks noChangeShapeType="1"/>
              </p:cNvSpPr>
              <p:nvPr/>
            </p:nvSpPr>
            <p:spPr bwMode="auto">
              <a:xfrm>
                <a:off x="632" y="1567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3592" name="Line 8"/>
              <p:cNvSpPr>
                <a:spLocks noChangeShapeType="1"/>
              </p:cNvSpPr>
              <p:nvPr/>
            </p:nvSpPr>
            <p:spPr bwMode="auto">
              <a:xfrm>
                <a:off x="632" y="1789"/>
                <a:ext cx="7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3593" name="Rectangle 9"/>
              <p:cNvSpPr>
                <a:spLocks noChangeArrowheads="1"/>
              </p:cNvSpPr>
              <p:nvPr/>
            </p:nvSpPr>
            <p:spPr bwMode="auto">
              <a:xfrm>
                <a:off x="783" y="1568"/>
                <a:ext cx="402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VA1</a:t>
                </a:r>
              </a:p>
            </p:txBody>
          </p:sp>
          <p:sp>
            <p:nvSpPr>
              <p:cNvPr id="1603594" name="Rectangle 10"/>
              <p:cNvSpPr>
                <a:spLocks noChangeArrowheads="1"/>
              </p:cNvSpPr>
              <p:nvPr/>
            </p:nvSpPr>
            <p:spPr bwMode="auto">
              <a:xfrm>
                <a:off x="667" y="2016"/>
                <a:ext cx="1501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User 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1 Virtual Address Space</a:t>
                </a:r>
                <a:endParaRPr lang="en-US" altLang="ko-KR" sz="20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632" y="3488"/>
                <a:ext cx="1501" cy="44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User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Verdana" charset="0"/>
                    <a:ea typeface="굴림" charset="-127"/>
                    <a:cs typeface="굴림" charset="-127"/>
                  </a:rPr>
                  <a:t> 2 Virtual Address Space</a:t>
                </a:r>
                <a:endParaRPr lang="en-US" altLang="ko-KR" sz="20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</p:grpSp>
        <p:sp>
          <p:nvSpPr>
            <p:cNvPr id="1603595" name="Line 11"/>
            <p:cNvSpPr>
              <a:spLocks noChangeShapeType="1"/>
            </p:cNvSpPr>
            <p:nvPr/>
          </p:nvSpPr>
          <p:spPr bwMode="auto">
            <a:xfrm flipV="1">
              <a:off x="1296" y="1240"/>
              <a:ext cx="2648" cy="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596" name="Line 12"/>
            <p:cNvSpPr>
              <a:spLocks noChangeShapeType="1"/>
            </p:cNvSpPr>
            <p:nvPr/>
          </p:nvSpPr>
          <p:spPr bwMode="auto">
            <a:xfrm>
              <a:off x="3936" y="856"/>
              <a:ext cx="0" cy="3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597" name="Rectangle 13" descr="Dark upward diagonal"/>
            <p:cNvSpPr>
              <a:spLocks noChangeArrowheads="1"/>
            </p:cNvSpPr>
            <p:nvPr/>
          </p:nvSpPr>
          <p:spPr bwMode="auto">
            <a:xfrm>
              <a:off x="3936" y="3928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598" name="Rectangle 14" descr="Dark upward diagonal"/>
            <p:cNvSpPr>
              <a:spLocks noChangeArrowheads="1"/>
            </p:cNvSpPr>
            <p:nvPr/>
          </p:nvSpPr>
          <p:spPr bwMode="auto">
            <a:xfrm>
              <a:off x="3936" y="3728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599" name="Rectangle 15" descr="90%"/>
            <p:cNvSpPr>
              <a:spLocks noChangeArrowheads="1"/>
            </p:cNvSpPr>
            <p:nvPr/>
          </p:nvSpPr>
          <p:spPr bwMode="auto">
            <a:xfrm>
              <a:off x="3936" y="3536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0" name="Rectangle 16" descr="Dark upward diagonal"/>
            <p:cNvSpPr>
              <a:spLocks noChangeArrowheads="1"/>
            </p:cNvSpPr>
            <p:nvPr/>
          </p:nvSpPr>
          <p:spPr bwMode="auto">
            <a:xfrm>
              <a:off x="3936" y="3344"/>
              <a:ext cx="768" cy="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1" name="Rectangle 17" descr="90%"/>
            <p:cNvSpPr>
              <a:spLocks noChangeArrowheads="1"/>
            </p:cNvSpPr>
            <p:nvPr/>
          </p:nvSpPr>
          <p:spPr bwMode="auto">
            <a:xfrm>
              <a:off x="3936" y="3152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2" name="Rectangle 18" descr="90%"/>
            <p:cNvSpPr>
              <a:spLocks noChangeArrowheads="1"/>
            </p:cNvSpPr>
            <p:nvPr/>
          </p:nvSpPr>
          <p:spPr bwMode="auto">
            <a:xfrm>
              <a:off x="3936" y="2960"/>
              <a:ext cx="768" cy="192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3" name="Line 19"/>
            <p:cNvSpPr>
              <a:spLocks noChangeShapeType="1"/>
            </p:cNvSpPr>
            <p:nvPr/>
          </p:nvSpPr>
          <p:spPr bwMode="auto">
            <a:xfrm>
              <a:off x="4704" y="848"/>
              <a:ext cx="0" cy="3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4" name="Rectangle 20" descr="90%"/>
            <p:cNvSpPr>
              <a:spLocks noChangeArrowheads="1"/>
            </p:cNvSpPr>
            <p:nvPr/>
          </p:nvSpPr>
          <p:spPr bwMode="auto">
            <a:xfrm>
              <a:off x="3936" y="1336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5" name="Rectangle 21" descr="90%"/>
            <p:cNvSpPr>
              <a:spLocks noChangeArrowheads="1"/>
            </p:cNvSpPr>
            <p:nvPr/>
          </p:nvSpPr>
          <p:spPr bwMode="auto">
            <a:xfrm>
              <a:off x="3936" y="1144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6" name="Rectangle 22" descr="90%"/>
            <p:cNvSpPr>
              <a:spLocks noChangeArrowheads="1"/>
            </p:cNvSpPr>
            <p:nvPr/>
          </p:nvSpPr>
          <p:spPr bwMode="auto">
            <a:xfrm>
              <a:off x="3936" y="952"/>
              <a:ext cx="768" cy="192"/>
            </a:xfrm>
            <a:prstGeom prst="rect">
              <a:avLst/>
            </a:prstGeom>
            <a:pattFill prst="pct90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07" name="Rectangle 23"/>
            <p:cNvSpPr>
              <a:spLocks noChangeArrowheads="1"/>
            </p:cNvSpPr>
            <p:nvPr/>
          </p:nvSpPr>
          <p:spPr bwMode="auto">
            <a:xfrm>
              <a:off x="3944" y="944"/>
              <a:ext cx="566" cy="5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PT User 1 </a:t>
              </a:r>
            </a:p>
          </p:txBody>
        </p:sp>
        <p:sp>
          <p:nvSpPr>
            <p:cNvPr id="1603608" name="Rectangle 24"/>
            <p:cNvSpPr>
              <a:spLocks noChangeArrowheads="1"/>
            </p:cNvSpPr>
            <p:nvPr/>
          </p:nvSpPr>
          <p:spPr bwMode="auto">
            <a:xfrm>
              <a:off x="3936" y="1528"/>
              <a:ext cx="768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ko-KR" altLang="en-US" sz="2400" b="1">
                <a:solidFill>
                  <a:srgbClr val="000000"/>
                </a:solidFill>
                <a:ea typeface="굴림" charset="-127"/>
                <a:cs typeface="굴림" charset="-127"/>
              </a:endParaRPr>
            </a:p>
          </p:txBody>
        </p:sp>
        <p:sp>
          <p:nvSpPr>
            <p:cNvPr id="1603609" name="Rectangle 25" descr="Dark upward diagonal"/>
            <p:cNvSpPr>
              <a:spLocks noChangeArrowheads="1"/>
            </p:cNvSpPr>
            <p:nvPr/>
          </p:nvSpPr>
          <p:spPr bwMode="auto">
            <a:xfrm>
              <a:off x="3936" y="2104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0" name="Rectangle 26" descr="Dark upward diagonal"/>
            <p:cNvSpPr>
              <a:spLocks noChangeArrowheads="1"/>
            </p:cNvSpPr>
            <p:nvPr/>
          </p:nvSpPr>
          <p:spPr bwMode="auto">
            <a:xfrm>
              <a:off x="3936" y="1912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1" name="Rectangle 27" descr="Dark upward diagonal"/>
            <p:cNvSpPr>
              <a:spLocks noChangeArrowheads="1"/>
            </p:cNvSpPr>
            <p:nvPr/>
          </p:nvSpPr>
          <p:spPr bwMode="auto">
            <a:xfrm>
              <a:off x="3936" y="1720"/>
              <a:ext cx="768" cy="192"/>
            </a:xfrm>
            <a:prstGeom prst="rect">
              <a:avLst/>
            </a:prstGeom>
            <a:pattFill prst="dkUpDiag">
              <a:fgClr>
                <a:srgbClr val="FFA74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2" name="Rectangle 28"/>
            <p:cNvSpPr>
              <a:spLocks noChangeArrowheads="1"/>
            </p:cNvSpPr>
            <p:nvPr/>
          </p:nvSpPr>
          <p:spPr bwMode="auto">
            <a:xfrm>
              <a:off x="3944" y="1712"/>
              <a:ext cx="576" cy="5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 dirty="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PT User 2 </a:t>
              </a:r>
            </a:p>
          </p:txBody>
        </p:sp>
        <p:sp>
          <p:nvSpPr>
            <p:cNvPr id="1603613" name="Freeform 29"/>
            <p:cNvSpPr>
              <a:spLocks/>
            </p:cNvSpPr>
            <p:nvPr/>
          </p:nvSpPr>
          <p:spPr bwMode="auto">
            <a:xfrm>
              <a:off x="3147" y="1004"/>
              <a:ext cx="914" cy="2225"/>
            </a:xfrm>
            <a:custGeom>
              <a:avLst/>
              <a:gdLst/>
              <a:ahLst/>
              <a:cxnLst>
                <a:cxn ang="0">
                  <a:pos x="914" y="34"/>
                </a:cxn>
                <a:cxn ang="0">
                  <a:pos x="294" y="65"/>
                </a:cxn>
                <a:cxn ang="0">
                  <a:pos x="119" y="240"/>
                </a:cxn>
                <a:cxn ang="0">
                  <a:pos x="0" y="891"/>
                </a:cxn>
                <a:cxn ang="0">
                  <a:pos x="150" y="1467"/>
                </a:cxn>
                <a:cxn ang="0">
                  <a:pos x="301" y="1668"/>
                </a:cxn>
                <a:cxn ang="0">
                  <a:pos x="426" y="1855"/>
                </a:cxn>
                <a:cxn ang="0">
                  <a:pos x="651" y="2106"/>
                </a:cxn>
                <a:cxn ang="0">
                  <a:pos x="733" y="2175"/>
                </a:cxn>
                <a:cxn ang="0">
                  <a:pos x="789" y="2225"/>
                </a:cxn>
              </a:cxnLst>
              <a:rect l="0" t="0" r="r" b="b"/>
              <a:pathLst>
                <a:path w="914" h="2225">
                  <a:moveTo>
                    <a:pt x="914" y="34"/>
                  </a:moveTo>
                  <a:cubicBezTo>
                    <a:pt x="704" y="0"/>
                    <a:pt x="502" y="36"/>
                    <a:pt x="294" y="65"/>
                  </a:cubicBezTo>
                  <a:cubicBezTo>
                    <a:pt x="236" y="123"/>
                    <a:pt x="157" y="167"/>
                    <a:pt x="119" y="240"/>
                  </a:cubicBezTo>
                  <a:cubicBezTo>
                    <a:pt x="6" y="456"/>
                    <a:pt x="15" y="660"/>
                    <a:pt x="0" y="891"/>
                  </a:cubicBezTo>
                  <a:cubicBezTo>
                    <a:pt x="37" y="1096"/>
                    <a:pt x="47" y="1283"/>
                    <a:pt x="150" y="1467"/>
                  </a:cubicBezTo>
                  <a:cubicBezTo>
                    <a:pt x="191" y="1540"/>
                    <a:pt x="252" y="1600"/>
                    <a:pt x="301" y="1668"/>
                  </a:cubicBezTo>
                  <a:cubicBezTo>
                    <a:pt x="344" y="1729"/>
                    <a:pt x="381" y="1795"/>
                    <a:pt x="426" y="1855"/>
                  </a:cubicBezTo>
                  <a:cubicBezTo>
                    <a:pt x="635" y="2133"/>
                    <a:pt x="523" y="2001"/>
                    <a:pt x="651" y="2106"/>
                  </a:cubicBezTo>
                  <a:cubicBezTo>
                    <a:pt x="679" y="2129"/>
                    <a:pt x="706" y="2151"/>
                    <a:pt x="733" y="2175"/>
                  </a:cubicBezTo>
                  <a:cubicBezTo>
                    <a:pt x="752" y="2192"/>
                    <a:pt x="789" y="2225"/>
                    <a:pt x="789" y="222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4" name="Freeform 30"/>
            <p:cNvSpPr>
              <a:spLocks/>
            </p:cNvSpPr>
            <p:nvPr/>
          </p:nvSpPr>
          <p:spPr bwMode="auto">
            <a:xfrm>
              <a:off x="3600" y="1419"/>
              <a:ext cx="384" cy="159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242" y="276"/>
                </a:cxn>
                <a:cxn ang="0">
                  <a:pos x="30" y="940"/>
                </a:cxn>
                <a:cxn ang="0">
                  <a:pos x="55" y="1353"/>
                </a:cxn>
                <a:cxn ang="0">
                  <a:pos x="161" y="1553"/>
                </a:cxn>
                <a:cxn ang="0">
                  <a:pos x="336" y="1616"/>
                </a:cxn>
                <a:cxn ang="0">
                  <a:pos x="393" y="1641"/>
                </a:cxn>
              </a:cxnLst>
              <a:rect l="0" t="0" r="r" b="b"/>
              <a:pathLst>
                <a:path w="474" h="1641">
                  <a:moveTo>
                    <a:pt x="474" y="0"/>
                  </a:moveTo>
                  <a:cubicBezTo>
                    <a:pt x="397" y="92"/>
                    <a:pt x="308" y="175"/>
                    <a:pt x="242" y="276"/>
                  </a:cubicBezTo>
                  <a:cubicBezTo>
                    <a:pt x="82" y="521"/>
                    <a:pt x="88" y="650"/>
                    <a:pt x="30" y="940"/>
                  </a:cubicBezTo>
                  <a:cubicBezTo>
                    <a:pt x="16" y="1182"/>
                    <a:pt x="0" y="1131"/>
                    <a:pt x="55" y="1353"/>
                  </a:cubicBezTo>
                  <a:cubicBezTo>
                    <a:pt x="70" y="1411"/>
                    <a:pt x="98" y="1518"/>
                    <a:pt x="161" y="1553"/>
                  </a:cubicBezTo>
                  <a:cubicBezTo>
                    <a:pt x="210" y="1580"/>
                    <a:pt x="280" y="1605"/>
                    <a:pt x="336" y="1616"/>
                  </a:cubicBezTo>
                  <a:cubicBezTo>
                    <a:pt x="355" y="1625"/>
                    <a:pt x="374" y="1632"/>
                    <a:pt x="393" y="164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5" name="Line 31"/>
            <p:cNvSpPr>
              <a:spLocks noChangeShapeType="1"/>
            </p:cNvSpPr>
            <p:nvPr/>
          </p:nvSpPr>
          <p:spPr bwMode="auto">
            <a:xfrm flipV="1">
              <a:off x="1312" y="2016"/>
              <a:ext cx="2616" cy="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6" name="Freeform 32"/>
            <p:cNvSpPr>
              <a:spLocks/>
            </p:cNvSpPr>
            <p:nvPr/>
          </p:nvSpPr>
          <p:spPr bwMode="auto">
            <a:xfrm>
              <a:off x="4631" y="2021"/>
              <a:ext cx="657" cy="20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4" y="1064"/>
                </a:cxn>
                <a:cxn ang="0">
                  <a:pos x="588" y="1640"/>
                </a:cxn>
                <a:cxn ang="0">
                  <a:pos x="463" y="1828"/>
                </a:cxn>
                <a:cxn ang="0">
                  <a:pos x="275" y="1990"/>
                </a:cxn>
                <a:cxn ang="0">
                  <a:pos x="207" y="2053"/>
                </a:cxn>
                <a:cxn ang="0">
                  <a:pos x="113" y="2116"/>
                </a:cxn>
                <a:cxn ang="0">
                  <a:pos x="75" y="2141"/>
                </a:cxn>
              </a:cxnLst>
              <a:rect l="0" t="0" r="r" b="b"/>
              <a:pathLst>
                <a:path w="657" h="2141">
                  <a:moveTo>
                    <a:pt x="0" y="0"/>
                  </a:moveTo>
                  <a:cubicBezTo>
                    <a:pt x="430" y="296"/>
                    <a:pt x="491" y="592"/>
                    <a:pt x="614" y="1064"/>
                  </a:cubicBezTo>
                  <a:cubicBezTo>
                    <a:pt x="633" y="1260"/>
                    <a:pt x="657" y="1450"/>
                    <a:pt x="588" y="1640"/>
                  </a:cubicBezTo>
                  <a:cubicBezTo>
                    <a:pt x="569" y="1692"/>
                    <a:pt x="494" y="1790"/>
                    <a:pt x="463" y="1828"/>
                  </a:cubicBezTo>
                  <a:cubicBezTo>
                    <a:pt x="410" y="1891"/>
                    <a:pt x="340" y="1941"/>
                    <a:pt x="275" y="1990"/>
                  </a:cubicBezTo>
                  <a:cubicBezTo>
                    <a:pt x="250" y="2009"/>
                    <a:pt x="232" y="2034"/>
                    <a:pt x="207" y="2053"/>
                  </a:cubicBezTo>
                  <a:cubicBezTo>
                    <a:pt x="177" y="2076"/>
                    <a:pt x="143" y="2093"/>
                    <a:pt x="113" y="2116"/>
                  </a:cubicBezTo>
                  <a:cubicBezTo>
                    <a:pt x="101" y="2125"/>
                    <a:pt x="75" y="2141"/>
                    <a:pt x="75" y="214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7" name="Freeform 33"/>
            <p:cNvSpPr>
              <a:spLocks/>
            </p:cNvSpPr>
            <p:nvPr/>
          </p:nvSpPr>
          <p:spPr bwMode="auto">
            <a:xfrm>
              <a:off x="4631" y="1801"/>
              <a:ext cx="720" cy="1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6" y="282"/>
                </a:cxn>
                <a:cxn ang="0">
                  <a:pos x="651" y="1021"/>
                </a:cxn>
                <a:cxn ang="0">
                  <a:pos x="513" y="1321"/>
                </a:cxn>
                <a:cxn ang="0">
                  <a:pos x="288" y="1459"/>
                </a:cxn>
                <a:cxn ang="0">
                  <a:pos x="182" y="1534"/>
                </a:cxn>
                <a:cxn ang="0">
                  <a:pos x="75" y="1603"/>
                </a:cxn>
              </a:cxnLst>
              <a:rect l="0" t="0" r="r" b="b"/>
              <a:pathLst>
                <a:path w="720" h="1603">
                  <a:moveTo>
                    <a:pt x="0" y="0"/>
                  </a:moveTo>
                  <a:cubicBezTo>
                    <a:pt x="338" y="84"/>
                    <a:pt x="406" y="62"/>
                    <a:pt x="626" y="282"/>
                  </a:cubicBezTo>
                  <a:cubicBezTo>
                    <a:pt x="720" y="524"/>
                    <a:pt x="706" y="768"/>
                    <a:pt x="651" y="1021"/>
                  </a:cubicBezTo>
                  <a:cubicBezTo>
                    <a:pt x="628" y="1128"/>
                    <a:pt x="595" y="1243"/>
                    <a:pt x="513" y="1321"/>
                  </a:cubicBezTo>
                  <a:cubicBezTo>
                    <a:pt x="472" y="1360"/>
                    <a:pt x="294" y="1456"/>
                    <a:pt x="288" y="1459"/>
                  </a:cubicBezTo>
                  <a:cubicBezTo>
                    <a:pt x="250" y="1482"/>
                    <a:pt x="220" y="1511"/>
                    <a:pt x="182" y="1534"/>
                  </a:cubicBezTo>
                  <a:cubicBezTo>
                    <a:pt x="149" y="1554"/>
                    <a:pt x="103" y="1575"/>
                    <a:pt x="75" y="160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8" name="Freeform 34"/>
            <p:cNvSpPr>
              <a:spLocks/>
            </p:cNvSpPr>
            <p:nvPr/>
          </p:nvSpPr>
          <p:spPr bwMode="auto">
            <a:xfrm>
              <a:off x="4600" y="2196"/>
              <a:ext cx="464" cy="1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0" y="1002"/>
                </a:cxn>
                <a:cxn ang="0">
                  <a:pos x="400" y="1365"/>
                </a:cxn>
                <a:cxn ang="0">
                  <a:pos x="269" y="1471"/>
                </a:cxn>
                <a:cxn ang="0">
                  <a:pos x="87" y="1609"/>
                </a:cxn>
              </a:cxnLst>
              <a:rect l="0" t="0" r="r" b="b"/>
              <a:pathLst>
                <a:path w="464" h="1609">
                  <a:moveTo>
                    <a:pt x="0" y="0"/>
                  </a:moveTo>
                  <a:cubicBezTo>
                    <a:pt x="301" y="304"/>
                    <a:pt x="396" y="596"/>
                    <a:pt x="450" y="1002"/>
                  </a:cubicBezTo>
                  <a:cubicBezTo>
                    <a:pt x="457" y="1118"/>
                    <a:pt x="464" y="1260"/>
                    <a:pt x="400" y="1365"/>
                  </a:cubicBezTo>
                  <a:cubicBezTo>
                    <a:pt x="379" y="1399"/>
                    <a:pt x="301" y="1446"/>
                    <a:pt x="269" y="1471"/>
                  </a:cubicBezTo>
                  <a:cubicBezTo>
                    <a:pt x="209" y="1517"/>
                    <a:pt x="143" y="1561"/>
                    <a:pt x="87" y="1609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19" name="Freeform 35"/>
            <p:cNvSpPr>
              <a:spLocks/>
            </p:cNvSpPr>
            <p:nvPr/>
          </p:nvSpPr>
          <p:spPr bwMode="auto">
            <a:xfrm>
              <a:off x="3303" y="1250"/>
              <a:ext cx="683" cy="2355"/>
            </a:xfrm>
            <a:custGeom>
              <a:avLst/>
              <a:gdLst/>
              <a:ahLst/>
              <a:cxnLst>
                <a:cxn ang="0">
                  <a:pos x="683" y="0"/>
                </a:cxn>
                <a:cxn ang="0">
                  <a:pos x="276" y="457"/>
                </a:cxn>
                <a:cxn ang="0">
                  <a:pos x="138" y="745"/>
                </a:cxn>
                <a:cxn ang="0">
                  <a:pos x="207" y="2048"/>
                </a:cxn>
                <a:cxn ang="0">
                  <a:pos x="527" y="2286"/>
                </a:cxn>
                <a:cxn ang="0">
                  <a:pos x="608" y="2336"/>
                </a:cxn>
                <a:cxn ang="0">
                  <a:pos x="639" y="2355"/>
                </a:cxn>
              </a:cxnLst>
              <a:rect l="0" t="0" r="r" b="b"/>
              <a:pathLst>
                <a:path w="683" h="2355">
                  <a:moveTo>
                    <a:pt x="683" y="0"/>
                  </a:moveTo>
                  <a:cubicBezTo>
                    <a:pt x="601" y="87"/>
                    <a:pt x="344" y="349"/>
                    <a:pt x="276" y="457"/>
                  </a:cubicBezTo>
                  <a:cubicBezTo>
                    <a:pt x="219" y="547"/>
                    <a:pt x="184" y="649"/>
                    <a:pt x="138" y="745"/>
                  </a:cubicBezTo>
                  <a:cubicBezTo>
                    <a:pt x="73" y="1165"/>
                    <a:pt x="0" y="1652"/>
                    <a:pt x="207" y="2048"/>
                  </a:cubicBezTo>
                  <a:cubicBezTo>
                    <a:pt x="271" y="2171"/>
                    <a:pt x="417" y="2215"/>
                    <a:pt x="527" y="2286"/>
                  </a:cubicBezTo>
                  <a:cubicBezTo>
                    <a:pt x="555" y="2304"/>
                    <a:pt x="579" y="2321"/>
                    <a:pt x="608" y="2336"/>
                  </a:cubicBezTo>
                  <a:cubicBezTo>
                    <a:pt x="619" y="2342"/>
                    <a:pt x="639" y="2355"/>
                    <a:pt x="639" y="2355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20" name="Rectangle 36" descr="Dark upward diagonal"/>
            <p:cNvSpPr>
              <a:spLocks noChangeArrowheads="1"/>
            </p:cNvSpPr>
            <p:nvPr/>
          </p:nvSpPr>
          <p:spPr bwMode="auto">
            <a:xfrm>
              <a:off x="640" y="3000"/>
              <a:ext cx="704" cy="21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21" name="Rectangle 37" descr="Dark upward diagonal"/>
            <p:cNvSpPr>
              <a:spLocks noChangeArrowheads="1"/>
            </p:cNvSpPr>
            <p:nvPr/>
          </p:nvSpPr>
          <p:spPr bwMode="auto">
            <a:xfrm>
              <a:off x="640" y="2784"/>
              <a:ext cx="704" cy="65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22" name="Line 38" descr="Dark upward diagonal"/>
            <p:cNvSpPr>
              <a:spLocks noChangeShapeType="1"/>
            </p:cNvSpPr>
            <p:nvPr/>
          </p:nvSpPr>
          <p:spPr bwMode="auto">
            <a:xfrm>
              <a:off x="640" y="2999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23" name="Line 39" descr="Dark upward diagonal"/>
            <p:cNvSpPr>
              <a:spLocks noChangeShapeType="1"/>
            </p:cNvSpPr>
            <p:nvPr/>
          </p:nvSpPr>
          <p:spPr bwMode="auto">
            <a:xfrm>
              <a:off x="640" y="3221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3624" name="Rectangle 40"/>
            <p:cNvSpPr>
              <a:spLocks noChangeArrowheads="1"/>
            </p:cNvSpPr>
            <p:nvPr/>
          </p:nvSpPr>
          <p:spPr bwMode="auto">
            <a:xfrm>
              <a:off x="791" y="3000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800">
                  <a:solidFill>
                    <a:srgbClr val="000000"/>
                  </a:solidFill>
                  <a:latin typeface="Verdana" charset="0"/>
                  <a:ea typeface="굴림" charset="-127"/>
                  <a:cs typeface="굴림" charset="-127"/>
                </a:rPr>
                <a:t>VA1</a:t>
              </a:r>
            </a:p>
          </p:txBody>
        </p:sp>
      </p:grpSp>
      <p:sp>
        <p:nvSpPr>
          <p:cNvPr id="45" name="Rectangle 46"/>
          <p:cNvSpPr>
            <a:spLocks noChangeArrowheads="1"/>
          </p:cNvSpPr>
          <p:nvPr/>
        </p:nvSpPr>
        <p:spPr bwMode="auto">
          <a:xfrm rot="16200000">
            <a:off x="7404100" y="3111500"/>
            <a:ext cx="23225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800" dirty="0" smtClean="0">
                <a:solidFill>
                  <a:srgbClr val="000000"/>
                </a:solidFill>
                <a:latin typeface="Verdana" charset="0"/>
                <a:ea typeface="굴림" charset="-127"/>
                <a:cs typeface="굴림" charset="-127"/>
              </a:rPr>
              <a:t>Physical Memory</a:t>
            </a:r>
            <a:endParaRPr lang="en-US" altLang="ko-KR" sz="1800" dirty="0">
              <a:solidFill>
                <a:srgbClr val="000000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3901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Once we have a basic machine, it’s mostly up to the OS to use it and define application interfaces.</a:t>
            </a:r>
          </a:p>
          <a:p>
            <a:r>
              <a:rPr lang="en-US" dirty="0" smtClean="0"/>
              <a:t>Hardware helps by providing the right abstractions and features (e.g., Virtual Memory, I/O).</a:t>
            </a:r>
          </a:p>
          <a:p>
            <a:r>
              <a:rPr lang="en-US" dirty="0" smtClean="0"/>
              <a:t>If you want to learn more about operating systems, you should take CS162!</a:t>
            </a:r>
          </a:p>
          <a:p>
            <a:r>
              <a:rPr lang="en-US" dirty="0" smtClean="0"/>
              <a:t>What’s next in CS61C?</a:t>
            </a:r>
          </a:p>
          <a:p>
            <a:pPr lvl="1"/>
            <a:r>
              <a:rPr lang="en-US" dirty="0" smtClean="0"/>
              <a:t>More details on I/O</a:t>
            </a:r>
          </a:p>
          <a:p>
            <a:pPr lvl="1"/>
            <a:r>
              <a:rPr lang="en-US" dirty="0" smtClean="0"/>
              <a:t>More about 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8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rcRect l="-10913" r="-1091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2774286" y="3002758"/>
            <a:ext cx="1511138" cy="137131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CPU+$s, etc.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3891" y="3339344"/>
            <a:ext cx="1399308" cy="9759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($40 on Amazon)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1294" y="3057144"/>
            <a:ext cx="1694554" cy="126943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Storage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(Micro SD Card)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6278" y="1775496"/>
            <a:ext cx="1469859" cy="242128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Serial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(USB)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2504" y="4549986"/>
            <a:ext cx="2163168" cy="11984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(Ethernet)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3979" y="4808209"/>
            <a:ext cx="1634018" cy="11984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 I/O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(HDMI)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222725" y="3027164"/>
            <a:ext cx="2174105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2304741" y="3027166"/>
            <a:ext cx="529149" cy="396130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3414126" y="4332060"/>
            <a:ext cx="279650" cy="500988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Up Arrow 17"/>
          <p:cNvSpPr/>
          <p:nvPr/>
        </p:nvSpPr>
        <p:spPr>
          <a:xfrm flipV="1">
            <a:off x="4256714" y="3727367"/>
            <a:ext cx="2022529" cy="893626"/>
          </a:xfrm>
          <a:prstGeom prst="leftUpArrow">
            <a:avLst>
              <a:gd name="adj1" fmla="val 25000"/>
              <a:gd name="adj2" fmla="val 20394"/>
              <a:gd name="adj3" fmla="val 25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3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real computer!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" r="1035"/>
          <a:stretch/>
        </p:blipFill>
        <p:spPr>
          <a:xfrm>
            <a:off x="1579712" y="1600200"/>
            <a:ext cx="5947150" cy="4525963"/>
          </a:xfrm>
          <a:ln>
            <a:solidFill>
              <a:srgbClr val="00000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1533017"/>
          </a:xfrm>
        </p:spPr>
        <p:txBody>
          <a:bodyPr>
            <a:normAutofit/>
          </a:bodyPr>
          <a:lstStyle/>
          <a:p>
            <a:r>
              <a:rPr lang="en-US" dirty="0" smtClean="0"/>
              <a:t>That’s not the same! When we run MARS, it only executes one program and then stops.</a:t>
            </a:r>
          </a:p>
          <a:p>
            <a:r>
              <a:rPr lang="en-US" dirty="0" smtClean="0"/>
              <a:t>When I switch on my computer, I get this: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217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Yes, but that’s just software! </a:t>
            </a:r>
            <a:r>
              <a:rPr lang="en-US" sz="2800" dirty="0">
                <a:solidFill>
                  <a:srgbClr val="FF0000"/>
                </a:solidFill>
              </a:rPr>
              <a:t>The Operating </a:t>
            </a:r>
            <a:r>
              <a:rPr lang="en-US" sz="2800" dirty="0" smtClean="0">
                <a:solidFill>
                  <a:srgbClr val="FF0000"/>
                </a:solidFill>
              </a:rPr>
              <a:t>System (OS)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47" y="2847850"/>
            <a:ext cx="4241506" cy="26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0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“just software”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piece of software on </a:t>
            </a:r>
            <a:r>
              <a:rPr lang="en-US" dirty="0"/>
              <a:t>your </a:t>
            </a:r>
            <a:r>
              <a:rPr lang="en-US" dirty="0" smtClean="0"/>
              <a:t>machine?</a:t>
            </a:r>
            <a:endParaRPr lang="en-US" dirty="0"/>
          </a:p>
          <a:p>
            <a:r>
              <a:rPr lang="en-US" dirty="0" smtClean="0"/>
              <a:t>How many lines of code? These are guesstimates: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731" b="7643"/>
          <a:stretch/>
        </p:blipFill>
        <p:spPr>
          <a:xfrm>
            <a:off x="884058" y="2764171"/>
            <a:ext cx="7375885" cy="2890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56218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Codebases (in millions </a:t>
            </a:r>
            <a:r>
              <a:rPr lang="en-US" dirty="0"/>
              <a:t>o</a:t>
            </a:r>
            <a:r>
              <a:rPr lang="en-US" dirty="0" smtClean="0"/>
              <a:t>f lines of code). </a:t>
            </a:r>
            <a:r>
              <a:rPr lang="en-US" dirty="0"/>
              <a:t>CC BY-NC 3.0 — David </a:t>
            </a:r>
            <a:r>
              <a:rPr lang="en-US" dirty="0" err="1"/>
              <a:t>McCandless</a:t>
            </a:r>
            <a:r>
              <a:rPr lang="en-US" dirty="0"/>
              <a:t> © 2013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www.informationisbeautiful.net</a:t>
            </a:r>
            <a:r>
              <a:rPr lang="en-US" dirty="0"/>
              <a:t>/visualizations/million-lines-of-code/ </a:t>
            </a:r>
          </a:p>
        </p:txBody>
      </p:sp>
    </p:spTree>
    <p:extLst>
      <p:ext uri="{BB962C8B-B14F-4D97-AF65-F5344CB8AC3E}">
        <p14:creationId xmlns:p14="http://schemas.microsoft.com/office/powerpoint/2010/main" val="386300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OS do?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278473"/>
            <a:ext cx="82287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first things that runs when your computer starts (right after firmware/</a:t>
            </a:r>
            <a:r>
              <a:rPr lang="en-US" dirty="0" err="1" smtClean="0"/>
              <a:t>bootloader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Loads, runs and manages programs:</a:t>
            </a:r>
          </a:p>
          <a:p>
            <a:pPr lvl="1"/>
            <a:r>
              <a:rPr lang="en-US" dirty="0" smtClean="0"/>
              <a:t>Multiple programs at the same time (time-sharing)</a:t>
            </a:r>
          </a:p>
          <a:p>
            <a:pPr lvl="1"/>
            <a:r>
              <a:rPr lang="en-US" dirty="0" smtClean="0"/>
              <a:t>Isolate programs from each other (isolation)</a:t>
            </a:r>
          </a:p>
          <a:p>
            <a:pPr lvl="1"/>
            <a:r>
              <a:rPr lang="en-US" dirty="0" smtClean="0"/>
              <a:t>Multiplex resources between applications (e.g., devices)</a:t>
            </a:r>
          </a:p>
          <a:p>
            <a:r>
              <a:rPr lang="en-US" dirty="0" smtClean="0"/>
              <a:t>Services: File System, </a:t>
            </a:r>
            <a:r>
              <a:rPr lang="en-US" dirty="0"/>
              <a:t>N</a:t>
            </a:r>
            <a:r>
              <a:rPr lang="en-US" dirty="0" smtClean="0"/>
              <a:t>etwork stack, etc.</a:t>
            </a:r>
          </a:p>
          <a:p>
            <a:r>
              <a:rPr lang="en-US" dirty="0"/>
              <a:t>Finds and controls all the devices in the machine in a general way (using “device drivers”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5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32886</TotalTime>
  <Words>2690</Words>
  <Application>Microsoft Macintosh PowerPoint</Application>
  <PresentationFormat>On-screen Show (4:3)</PresentationFormat>
  <Paragraphs>583</Paragraphs>
  <Slides>46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CS 61C: Great Ideas in Computer Architecture (Machine Structures) Operating Systems, Interrupts, Virtual Memory</vt:lpstr>
      <vt:lpstr>CS61C so far…</vt:lpstr>
      <vt:lpstr>So how is this any different?</vt:lpstr>
      <vt:lpstr>Adding I/O</vt:lpstr>
      <vt:lpstr>Raspberry Pi ($40 on Amazon)</vt:lpstr>
      <vt:lpstr>It’s a real computer!</vt:lpstr>
      <vt:lpstr>But wait…</vt:lpstr>
      <vt:lpstr>Well, “just software”</vt:lpstr>
      <vt:lpstr>What does the OS do?</vt:lpstr>
      <vt:lpstr>Agenda</vt:lpstr>
      <vt:lpstr>Agenda</vt:lpstr>
      <vt:lpstr>How to interact with devices?</vt:lpstr>
      <vt:lpstr>Instruction Set Architecture for I/O</vt:lpstr>
      <vt:lpstr>Memory Mapped I/O</vt:lpstr>
      <vt:lpstr>Processor-I/O Speed Mismatch</vt:lpstr>
      <vt:lpstr>Processor Checks Status before Acting</vt:lpstr>
      <vt:lpstr>I/O Example (polling)</vt:lpstr>
      <vt:lpstr>Cost of Polling?</vt:lpstr>
      <vt:lpstr>% Processor time to poll</vt:lpstr>
      <vt:lpstr>Clicker Time</vt:lpstr>
      <vt:lpstr>% Processor time to poll hard disk</vt:lpstr>
      <vt:lpstr>What is the alternative to polling?</vt:lpstr>
      <vt:lpstr>Interrupt-driven I/O</vt:lpstr>
      <vt:lpstr>Administrivia</vt:lpstr>
      <vt:lpstr>Agenda</vt:lpstr>
      <vt:lpstr>What happens at boot?</vt:lpstr>
      <vt:lpstr>What happens at boot?</vt:lpstr>
      <vt:lpstr>Launching Applications</vt:lpstr>
      <vt:lpstr>Supervisor Mode</vt:lpstr>
      <vt:lpstr>Syscalls</vt:lpstr>
      <vt:lpstr>Agenda</vt:lpstr>
      <vt:lpstr>Multiprogramming</vt:lpstr>
      <vt:lpstr>Protection, Translation, Paging</vt:lpstr>
      <vt:lpstr>Agenda</vt:lpstr>
      <vt:lpstr>Modern Virtual Memory Systems  Illusion of a large, private, uniform store</vt:lpstr>
      <vt:lpstr>“Bare” 5-Stage Pipeline</vt:lpstr>
      <vt:lpstr>Dynamic Address Translation</vt:lpstr>
      <vt:lpstr>Simple Base and Bound Translation</vt:lpstr>
      <vt:lpstr>Separate Areas for Program and Data</vt:lpstr>
      <vt:lpstr>Base and Bound Machine</vt:lpstr>
      <vt:lpstr>Memory Fragmentation</vt:lpstr>
      <vt:lpstr>Paged Memory Systems</vt:lpstr>
      <vt:lpstr>Private Address Space per User</vt:lpstr>
      <vt:lpstr>Where Should Page Tables Reside?</vt:lpstr>
      <vt:lpstr>Page Tables in Physical Memory</vt:lpstr>
      <vt:lpstr>In Conclusion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John Wawrzynek</cp:lastModifiedBy>
  <cp:revision>776</cp:revision>
  <cp:lastPrinted>2013-10-22T04:54:04Z</cp:lastPrinted>
  <dcterms:created xsi:type="dcterms:W3CDTF">2012-10-08T01:19:02Z</dcterms:created>
  <dcterms:modified xsi:type="dcterms:W3CDTF">2015-11-17T18:52:11Z</dcterms:modified>
</cp:coreProperties>
</file>