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1.bin" ContentType="audio/unknown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955" r:id="rId2"/>
    <p:sldId id="952" r:id="rId3"/>
    <p:sldId id="950" r:id="rId4"/>
    <p:sldId id="953" r:id="rId5"/>
    <p:sldId id="944" r:id="rId6"/>
    <p:sldId id="948" r:id="rId7"/>
    <p:sldId id="951" r:id="rId8"/>
    <p:sldId id="900" r:id="rId9"/>
    <p:sldId id="901" r:id="rId10"/>
    <p:sldId id="908" r:id="rId11"/>
    <p:sldId id="903" r:id="rId12"/>
    <p:sldId id="904" r:id="rId13"/>
    <p:sldId id="902" r:id="rId14"/>
    <p:sldId id="957" r:id="rId15"/>
    <p:sldId id="905" r:id="rId16"/>
    <p:sldId id="906" r:id="rId17"/>
    <p:sldId id="907" r:id="rId18"/>
    <p:sldId id="925" r:id="rId19"/>
    <p:sldId id="962" r:id="rId20"/>
    <p:sldId id="963" r:id="rId21"/>
    <p:sldId id="909" r:id="rId22"/>
    <p:sldId id="958" r:id="rId23"/>
    <p:sldId id="867" r:id="rId24"/>
    <p:sldId id="868" r:id="rId25"/>
    <p:sldId id="869" r:id="rId26"/>
    <p:sldId id="892" r:id="rId27"/>
    <p:sldId id="888" r:id="rId28"/>
    <p:sldId id="889" r:id="rId29"/>
    <p:sldId id="930" r:id="rId30"/>
    <p:sldId id="872" r:id="rId31"/>
    <p:sldId id="961" r:id="rId32"/>
    <p:sldId id="873" r:id="rId33"/>
    <p:sldId id="960" r:id="rId34"/>
    <p:sldId id="959" r:id="rId35"/>
    <p:sldId id="923" r:id="rId36"/>
    <p:sldId id="931" r:id="rId37"/>
    <p:sldId id="940" r:id="rId38"/>
    <p:sldId id="910" r:id="rId39"/>
    <p:sldId id="911" r:id="rId40"/>
    <p:sldId id="912" r:id="rId41"/>
    <p:sldId id="913" r:id="rId42"/>
    <p:sldId id="914" r:id="rId43"/>
    <p:sldId id="915" r:id="rId44"/>
    <p:sldId id="916" r:id="rId45"/>
    <p:sldId id="922" r:id="rId46"/>
    <p:sldId id="932" r:id="rId47"/>
    <p:sldId id="917" r:id="rId48"/>
    <p:sldId id="918" r:id="rId49"/>
    <p:sldId id="933" r:id="rId50"/>
    <p:sldId id="934" r:id="rId51"/>
    <p:sldId id="935" r:id="rId52"/>
    <p:sldId id="919" r:id="rId53"/>
    <p:sldId id="920" r:id="rId54"/>
    <p:sldId id="921" r:id="rId55"/>
    <p:sldId id="87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5" autoAdjust="0"/>
    <p:restoredTop sz="99681" autoAdjust="0"/>
  </p:normalViewPr>
  <p:slideViewPr>
    <p:cSldViewPr snapToGrid="0">
      <p:cViewPr varScale="1">
        <p:scale>
          <a:sx n="117" d="100"/>
          <a:sy n="117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3265-5E23-BF49-B6BF-1934B9BC786E}" type="datetimeFigureOut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7F38-D411-9B47-AFF4-70C571B83B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66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BC7-CCFC-484A-97F3-979F740C57F6}" type="datetimeFigureOut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7FDFF-7B9F-7D4D-BFC0-AAD1F3D3D3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4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Hookup 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21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r>
              <a:rPr lang="en-US" dirty="0" smtClean="0"/>
              <a:t>arm interaction with platter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9" tIns="45709" rIns="91419" bIns="45709">
            <a:prstTxWarp prst="textNoShape">
              <a:avLst/>
            </a:prstTxWarp>
          </a:bodyPr>
          <a:lstStyle/>
          <a:p>
            <a:r>
              <a:rPr lang="en-US"/>
              <a:t>Use analogy to records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order of 10 million times slower than the </a:t>
            </a:r>
            <a:r>
              <a:rPr lang="en-US" dirty="0" err="1" smtClean="0"/>
              <a:t>cpu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1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Original printers were the size of bathrooms - HAD to share</a:t>
            </a:r>
          </a:p>
          <a:p>
            <a:r>
              <a:rPr lang="en-US"/>
              <a:t>FTP was the first time file sharing happened</a:t>
            </a:r>
          </a:p>
          <a:p>
            <a:r>
              <a:rPr lang="en-US"/>
              <a:t>Communicating between people has become dominant, pervasive, ubiquitous</a:t>
            </a:r>
          </a:p>
          <a:p>
            <a:r>
              <a:rPr lang="en-US"/>
              <a:t> - Also IM</a:t>
            </a:r>
          </a:p>
          <a:p>
            <a:r>
              <a:rPr lang="en-US"/>
              <a:t>Last bullet is where a lot of research is happening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8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581CE-9B63-394C-9788-06C3A0C4654C}" type="slidenum">
              <a:rPr lang="en-US"/>
              <a:pPr/>
              <a:t>3</a:t>
            </a:fld>
            <a:endParaRPr lang="en-US"/>
          </a:p>
        </p:txBody>
      </p:sp>
      <p:sp>
        <p:nvSpPr>
          <p:cNvPr id="161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Portability on machines with different memory configurations.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5788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945" y="4342191"/>
            <a:ext cx="5911453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09" rIns="91420" bIns="45709">
            <a:prstTxWarp prst="textNoShape">
              <a:avLst/>
            </a:prstTxWarp>
          </a:bodyPr>
          <a:lstStyle/>
          <a:p>
            <a:endParaRPr lang="en-US" sz="1900" b="1" dirty="0">
              <a:solidFill>
                <a:schemeClr val="accent1"/>
              </a:solidFill>
              <a:latin typeface="Helvetica" charset="0"/>
            </a:endParaRPr>
          </a:p>
          <a:p>
            <a:r>
              <a:rPr lang="en-US" sz="1900" b="1" dirty="0">
                <a:solidFill>
                  <a:schemeClr val="accent1"/>
                </a:solidFill>
                <a:latin typeface="Helvetica" charset="0"/>
              </a:rPr>
              <a:t>CSMA/CD = Carrier Sense Multiple Access / Collision Detection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Helvetica" charset="0"/>
              </a:rPr>
              <a:t>Bus: On collision, have to wait random amount of time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Helvetica" charset="0"/>
              </a:rPr>
              <a:t>Buses not used very much, inefficient.</a:t>
            </a:r>
          </a:p>
          <a:p>
            <a:endParaRPr lang="en-US" sz="1900" b="1" dirty="0">
              <a:solidFill>
                <a:schemeClr val="accent1"/>
              </a:solidFill>
              <a:latin typeface="Helvetica" charset="0"/>
            </a:endParaRPr>
          </a:p>
          <a:p>
            <a:r>
              <a:rPr lang="en-US" sz="1900" b="1" dirty="0">
                <a:solidFill>
                  <a:schemeClr val="accent1"/>
                </a:solidFill>
                <a:latin typeface="Helvetica" charset="0"/>
              </a:rPr>
              <a:t>Switches are much more efficient</a:t>
            </a:r>
          </a:p>
          <a:p>
            <a:r>
              <a:rPr lang="en-US" sz="1900" b="1" dirty="0">
                <a:solidFill>
                  <a:schemeClr val="accent1"/>
                </a:solidFill>
                <a:latin typeface="Helvetica" charset="0"/>
              </a:rPr>
              <a:t>Bandwidth is like throughput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Computer has Network Interface Card (NIC)</a:t>
            </a:r>
          </a:p>
          <a:p>
            <a:r>
              <a:rPr lang="en-US"/>
              <a:t>Sends message through the series of switches, which get the message to recipient</a:t>
            </a:r>
          </a:p>
          <a:p>
            <a:r>
              <a:rPr lang="en-US"/>
              <a:t>Usually draw the series of switches as the “Internet Cloud”</a:t>
            </a:r>
          </a:p>
          <a:p>
            <a:r>
              <a:rPr lang="en-US"/>
              <a:t>   - Represents an abstraction, “don’t know” implementation</a:t>
            </a:r>
          </a:p>
          <a:p>
            <a:r>
              <a:rPr lang="en-US"/>
              <a:t>   - Send the message through the network, and it will get to where it needs to go</a:t>
            </a:r>
          </a:p>
          <a:p>
            <a:r>
              <a:rPr lang="en-US"/>
              <a:t>Switches use routing tables to know how to get the message to the recipient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Timer is counting down on Time To Live (TTL)</a:t>
            </a:r>
          </a:p>
          <a:p>
            <a:r>
              <a:rPr lang="en-US"/>
              <a:t> - You can see this in Pings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91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434" y="4343704"/>
            <a:ext cx="5908477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53" tIns="44431" rIns="90453" bIns="44431"/>
          <a:lstStyle/>
          <a:p>
            <a:r>
              <a:rPr lang="en-US"/>
              <a:t>WS companies used TCP/IP even over LAN</a:t>
            </a:r>
          </a:p>
          <a:p>
            <a:r>
              <a:rPr lang="en-US"/>
              <a:t>Because early Ethernet controllers were cheap, but not reliable</a:t>
            </a:r>
          </a:p>
        </p:txBody>
      </p:sp>
      <p:sp>
        <p:nvSpPr>
          <p:cNvPr id="284877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7375"/>
            <a:ext cx="4554537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434" y="4343704"/>
            <a:ext cx="5908477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53" tIns="44431" rIns="90453" bIns="44431"/>
          <a:lstStyle/>
          <a:p>
            <a:r>
              <a:rPr lang="en-US"/>
              <a:t>WS companies used TCP/IP even over LAN</a:t>
            </a:r>
          </a:p>
          <a:p>
            <a:r>
              <a:rPr lang="en-US"/>
              <a:t>Because early Ethernet controllers were cheap, but not reliable</a:t>
            </a:r>
          </a:p>
          <a:p>
            <a:endParaRPr lang="en-US"/>
          </a:p>
          <a:p>
            <a:r>
              <a:rPr lang="en-US"/>
              <a:t>TCP and IP fundamentally different but very connected</a:t>
            </a:r>
          </a:p>
          <a:p>
            <a:r>
              <a:rPr lang="en-US"/>
              <a:t>TCP hires IP guys</a:t>
            </a:r>
          </a:p>
          <a:p>
            <a:r>
              <a:rPr lang="en-US"/>
              <a:t> - GO!</a:t>
            </a:r>
          </a:p>
          <a:p>
            <a:r>
              <a:rPr lang="en-US"/>
              <a:t> - IP guy falls into a hole</a:t>
            </a:r>
          </a:p>
          <a:p>
            <a:r>
              <a:rPr lang="en-US"/>
              <a:t> - TCP hires another IP guy</a:t>
            </a:r>
          </a:p>
          <a:p>
            <a:r>
              <a:rPr lang="en-US"/>
              <a:t> - GO!</a:t>
            </a:r>
          </a:p>
          <a:p>
            <a:r>
              <a:rPr lang="en-US"/>
              <a:t> -IP gus falls into a hole</a:t>
            </a:r>
          </a:p>
          <a:p>
            <a:r>
              <a:rPr lang="en-US"/>
              <a:t> - Hire another!</a:t>
            </a:r>
          </a:p>
        </p:txBody>
      </p:sp>
      <p:sp>
        <p:nvSpPr>
          <p:cNvPr id="285286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7375"/>
            <a:ext cx="4554537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463" y="587375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945" y="4342191"/>
            <a:ext cx="5911453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9" tIns="45713" rIns="91429" bIns="45713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58578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660" y="4342777"/>
            <a:ext cx="5910840" cy="41151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1" tIns="45709" rIns="91421" bIns="45709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940C0-2163-554D-A025-836E80DCE361}" type="slidenum">
              <a:rPr lang="en-US"/>
              <a:pPr/>
              <a:t>4</a:t>
            </a:fld>
            <a:endParaRPr lang="en-US"/>
          </a:p>
        </p:txBody>
      </p:sp>
      <p:sp>
        <p:nvSpPr>
          <p:cNvPr id="160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Pages are fixed sized chunks.</a:t>
            </a:r>
            <a:r>
              <a:rPr lang="en-US" altLang="ko-KR" baseline="0" dirty="0" smtClean="0">
                <a:ea typeface="굴림" charset="-127"/>
                <a:cs typeface="굴림" charset="-127"/>
              </a:rPr>
              <a:t> So no fragmentation in terms of pages</a:t>
            </a:r>
            <a:endParaRPr lang="en-US" altLang="ko-KR" dirty="0">
              <a:ea typeface="굴림" charset="-127"/>
              <a:cs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AB26A-2B7A-2044-B0C7-5FD4CB773199}" type="slidenum">
              <a:rPr lang="en-US"/>
              <a:pPr/>
              <a:t>5</a:t>
            </a:fld>
            <a:endParaRPr lang="en-US"/>
          </a:p>
        </p:txBody>
      </p:sp>
      <p:sp>
        <p:nvSpPr>
          <p:cNvPr id="162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136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318" y="4340679"/>
            <a:ext cx="5031878" cy="41169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35" tIns="44968" rIns="89935" bIns="44968">
            <a:prstTxWarp prst="textNoShape">
              <a:avLst/>
            </a:prstTxWarp>
          </a:bodyPr>
          <a:lstStyle/>
          <a:p>
            <a:r>
              <a:rPr lang="en-US" altLang="ko-KR">
                <a:ea typeface="굴림" charset="-127"/>
                <a:cs typeface="굴림" charset="-127"/>
              </a:rPr>
              <a:t>3 memory references</a:t>
            </a:r>
          </a:p>
          <a:p>
            <a:r>
              <a:rPr lang="en-US" altLang="ko-KR">
                <a:ea typeface="굴림" charset="-127"/>
                <a:cs typeface="굴림" charset="-127"/>
              </a:rPr>
              <a:t>2 page faults (disk accesses) + .. </a:t>
            </a:r>
          </a:p>
          <a:p>
            <a:endParaRPr lang="en-US" altLang="ko-KR">
              <a:ea typeface="굴림" charset="-127"/>
              <a:cs typeface="굴림" charset="-127"/>
            </a:endParaRPr>
          </a:p>
          <a:p>
            <a:r>
              <a:rPr lang="en-US" altLang="ko-KR">
                <a:ea typeface="굴림" charset="-127"/>
                <a:cs typeface="굴림" charset="-127"/>
              </a:rPr>
              <a:t>Actually used in IBM before paged memory.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3DD48-7234-7D49-80D8-2564C3784A37}" type="slidenum">
              <a:rPr lang="en-US"/>
              <a:pPr/>
              <a:t>6</a:t>
            </a:fld>
            <a:endParaRPr lang="en-US"/>
          </a:p>
        </p:txBody>
      </p:sp>
      <p:sp>
        <p:nvSpPr>
          <p:cNvPr id="1692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00175" y="879475"/>
            <a:ext cx="4057650" cy="3043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2191"/>
            <a:ext cx="5030391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 it’s the # of virtual pages, which is != to # of physical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8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4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2" tIns="44971" rIns="89942" bIns="4497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422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914400"/>
            <a:ext cx="8153400" cy="23939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Fall 2012 -- Lecture #33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9eMWG3fwiE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audio" Target="../media/audio1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5079"/>
            <a:ext cx="7772400" cy="2179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 61C: Great Ideas in Computer Architecture (Machine Structures)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Lecture 24 </a:t>
            </a:r>
            <a:br>
              <a:rPr lang="en-US" i="1" dirty="0" smtClean="0"/>
            </a:br>
            <a:r>
              <a:rPr lang="en-US" i="1" dirty="0" smtClean="0"/>
              <a:t>More I/O: DMA, Disks, Networking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932" y="3886199"/>
            <a:ext cx="8775037" cy="227689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Instructors: John Wawrzynek &amp; Vladimir </a:t>
            </a:r>
            <a:r>
              <a:rPr lang="en-US" dirty="0" err="1" smtClean="0"/>
              <a:t>Stojanovic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inst.eecs.berkeley.edu</a:t>
            </a:r>
            <a:r>
              <a:rPr lang="en-US" dirty="0" smtClean="0"/>
              <a:t>/~cs61c/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20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Direct Memory Access (DMA)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Disks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Networking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2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wrong with Programmed I/O?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ideal </a:t>
            </a:r>
            <a:r>
              <a:rPr lang="en-US" dirty="0" smtClean="0"/>
              <a:t>because …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CPU has to execute all transfers, could be doing other work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Device speeds don’t align well with CPU speeds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Energy cost of using beefy general-purpose CPU where simpler hardware would suffice</a:t>
            </a:r>
          </a:p>
          <a:p>
            <a:r>
              <a:rPr lang="en-US" dirty="0" smtClean="0"/>
              <a:t>Until now CPU has sole control of main memory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 vs. DMA</a:t>
            </a:r>
            <a:endParaRPr lang="en-US" dirty="0"/>
          </a:p>
        </p:txBody>
      </p:sp>
      <p:pic>
        <p:nvPicPr>
          <p:cNvPr id="5" name="Content Placeholder 4" descr="PIODM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57" r="-985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Memory Access (DMA)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Allows </a:t>
            </a:r>
            <a:r>
              <a:rPr lang="en-US" dirty="0" smtClean="0"/>
              <a:t>I/O </a:t>
            </a:r>
            <a:r>
              <a:rPr lang="en-US" dirty="0" smtClean="0"/>
              <a:t>devices </a:t>
            </a:r>
            <a:r>
              <a:rPr lang="en-US" dirty="0" smtClean="0"/>
              <a:t>to directly read/write main memory</a:t>
            </a:r>
          </a:p>
          <a:p>
            <a:r>
              <a:rPr lang="en-US" dirty="0" smtClean="0"/>
              <a:t>New Hardware: the </a:t>
            </a:r>
            <a:r>
              <a:rPr lang="en-US" u="sng" dirty="0" smtClean="0"/>
              <a:t>DMA Engine</a:t>
            </a:r>
          </a:p>
          <a:p>
            <a:r>
              <a:rPr lang="en-US" dirty="0" smtClean="0"/>
              <a:t>DMA engine contains registers written by CPU:</a:t>
            </a:r>
          </a:p>
          <a:p>
            <a:pPr lvl="1"/>
            <a:r>
              <a:rPr lang="en-US" dirty="0" smtClean="0"/>
              <a:t>Memory address to place data</a:t>
            </a:r>
          </a:p>
          <a:p>
            <a:pPr lvl="1"/>
            <a:r>
              <a:rPr lang="en-US" dirty="0" smtClean="0"/>
              <a:t># of bytes</a:t>
            </a:r>
          </a:p>
          <a:p>
            <a:pPr lvl="1"/>
            <a:r>
              <a:rPr lang="en-US" dirty="0" smtClean="0"/>
              <a:t>I/O </a:t>
            </a:r>
            <a:r>
              <a:rPr lang="en-US" dirty="0" smtClean="0"/>
              <a:t>device </a:t>
            </a:r>
            <a:r>
              <a:rPr lang="en-US" dirty="0" smtClean="0"/>
              <a:t>#, direction of transfer</a:t>
            </a:r>
          </a:p>
          <a:p>
            <a:pPr lvl="1"/>
            <a:r>
              <a:rPr lang="en-US" dirty="0" smtClean="0"/>
              <a:t>unit of transfer, amount to transfer per burst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2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78" y="45798"/>
            <a:ext cx="8229600" cy="1143000"/>
          </a:xfrm>
        </p:spPr>
        <p:txBody>
          <a:bodyPr/>
          <a:lstStyle/>
          <a:p>
            <a:r>
              <a:rPr lang="en-US" dirty="0" smtClean="0"/>
              <a:t>Operation of a DMA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130" y="5949274"/>
            <a:ext cx="5771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[From </a:t>
            </a:r>
            <a:r>
              <a:rPr lang="en-US" sz="1600" dirty="0"/>
              <a:t>Section 5.1.4 Direct Memory Access in </a:t>
            </a:r>
            <a:r>
              <a:rPr lang="en-US" sz="1600" i="1" dirty="0"/>
              <a:t>Modern Operating Systems </a:t>
            </a:r>
            <a:r>
              <a:rPr lang="en-US" sz="1600" dirty="0"/>
              <a:t>by Andrew S. </a:t>
            </a:r>
            <a:r>
              <a:rPr lang="en-US" sz="1600" dirty="0" err="1"/>
              <a:t>Tanenbaum</a:t>
            </a:r>
            <a:r>
              <a:rPr lang="en-US" sz="1600" dirty="0"/>
              <a:t>, Herbert </a:t>
            </a:r>
            <a:r>
              <a:rPr lang="en-US" sz="1600" dirty="0" err="1"/>
              <a:t>Bos</a:t>
            </a:r>
            <a:r>
              <a:rPr lang="en-US" sz="1600" dirty="0"/>
              <a:t>, </a:t>
            </a:r>
            <a:r>
              <a:rPr lang="en-US" sz="1600" dirty="0" smtClean="0"/>
              <a:t>2014]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44" y="1175589"/>
            <a:ext cx="8153779" cy="40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DMA: Incoming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Receive interrupt from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CPU takes interrupt, begins transfer</a:t>
            </a:r>
            <a:endParaRPr lang="en-US" dirty="0"/>
          </a:p>
          <a:p>
            <a:pPr lvl="1"/>
            <a:r>
              <a:rPr lang="en-US" dirty="0"/>
              <a:t>Instructs DMA engine/device to place data @ certain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Device/DMA engine handle the transfer</a:t>
            </a:r>
          </a:p>
          <a:p>
            <a:pPr lvl="1"/>
            <a:r>
              <a:rPr lang="en-US" dirty="0"/>
              <a:t>CPU is free to </a:t>
            </a:r>
            <a:r>
              <a:rPr lang="en-US" dirty="0" smtClean="0"/>
              <a:t>execute other </a:t>
            </a:r>
            <a:r>
              <a:rPr lang="en-US" dirty="0"/>
              <a:t>things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Upon completion, Device/DMA engine interrupt the </a:t>
            </a:r>
            <a:r>
              <a:rPr lang="en-US" dirty="0" smtClean="0"/>
              <a:t>CPU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7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DMA: Outgoing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CPU decides to initiate transfer, confirms that external device is ready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CPU begins transfer</a:t>
            </a:r>
            <a:endParaRPr lang="en-US" dirty="0"/>
          </a:p>
          <a:p>
            <a:pPr lvl="1"/>
            <a:r>
              <a:rPr lang="en-US" dirty="0"/>
              <a:t>Instructs DMA engine/device </a:t>
            </a:r>
            <a:r>
              <a:rPr lang="en-US" dirty="0" smtClean="0"/>
              <a:t>that data is available </a:t>
            </a:r>
            <a:r>
              <a:rPr lang="en-US" dirty="0"/>
              <a:t>@ certain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Device/DMA engine handle the transfer</a:t>
            </a:r>
          </a:p>
          <a:p>
            <a:pPr lvl="1"/>
            <a:r>
              <a:rPr lang="en-US" dirty="0"/>
              <a:t>CPU is free to </a:t>
            </a:r>
            <a:r>
              <a:rPr lang="en-US" dirty="0" smtClean="0"/>
              <a:t>execute other </a:t>
            </a:r>
            <a:r>
              <a:rPr lang="en-US" dirty="0"/>
              <a:t>things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Device</a:t>
            </a:r>
            <a:r>
              <a:rPr lang="en-US" dirty="0"/>
              <a:t>/DMA engine interrupt the </a:t>
            </a:r>
            <a:r>
              <a:rPr lang="en-US" dirty="0" smtClean="0"/>
              <a:t>CPU again to signal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0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DMA: Some new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in the memory hierarchy do we plug in the DMA engine? Two extremes:</a:t>
            </a:r>
          </a:p>
          <a:p>
            <a:pPr lvl="1"/>
            <a:r>
              <a:rPr lang="en-US" dirty="0" smtClean="0"/>
              <a:t>Between L1 and CPU:</a:t>
            </a:r>
          </a:p>
          <a:p>
            <a:pPr lvl="2"/>
            <a:r>
              <a:rPr lang="en-US" dirty="0" smtClean="0"/>
              <a:t>Pro: Free coherency </a:t>
            </a:r>
          </a:p>
          <a:p>
            <a:pPr lvl="2"/>
            <a:r>
              <a:rPr lang="en-US" dirty="0" smtClean="0"/>
              <a:t>Con: Trash the CPU’s working set with transferred data</a:t>
            </a:r>
          </a:p>
          <a:p>
            <a:pPr lvl="1"/>
            <a:r>
              <a:rPr lang="en-US" dirty="0" smtClean="0"/>
              <a:t>Between Last-level cache and main memory:</a:t>
            </a:r>
          </a:p>
          <a:p>
            <a:pPr lvl="2"/>
            <a:r>
              <a:rPr lang="en-US" dirty="0" smtClean="0"/>
              <a:t>Pro: Don’t mess with caches</a:t>
            </a:r>
          </a:p>
          <a:p>
            <a:pPr lvl="2"/>
            <a:r>
              <a:rPr lang="en-US" dirty="0" smtClean="0"/>
              <a:t>Con: Need to explicitly manage coherency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5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DMA: Some new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49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do we arbitrate between CPU and DMA Engine/Device access to memory? Three options:</a:t>
            </a:r>
          </a:p>
          <a:p>
            <a:pPr lvl="1"/>
            <a:r>
              <a:rPr lang="en-US" dirty="0" smtClean="0"/>
              <a:t>Burst Mode</a:t>
            </a:r>
          </a:p>
          <a:p>
            <a:pPr lvl="2"/>
            <a:r>
              <a:rPr lang="en-US" dirty="0" smtClean="0"/>
              <a:t>Start transfer of data block, CPU cannot access memory in the meantime</a:t>
            </a:r>
          </a:p>
          <a:p>
            <a:pPr lvl="1"/>
            <a:r>
              <a:rPr lang="en-US" dirty="0" smtClean="0"/>
              <a:t>Cycle Stealing Mode</a:t>
            </a:r>
          </a:p>
          <a:p>
            <a:pPr lvl="2"/>
            <a:r>
              <a:rPr lang="en-US" dirty="0" smtClean="0"/>
              <a:t>DMA engine transfers a byte, releases control, then repeats - interleaves processor/DMA engine accesses</a:t>
            </a:r>
          </a:p>
          <a:p>
            <a:pPr lvl="1"/>
            <a:r>
              <a:rPr lang="en-US" dirty="0" smtClean="0"/>
              <a:t>Transparent Mode</a:t>
            </a:r>
          </a:p>
          <a:p>
            <a:pPr lvl="2"/>
            <a:r>
              <a:rPr lang="en-US" dirty="0" smtClean="0"/>
              <a:t>DMA transfer only occurs when CPU is not using the system bus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6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25" y="1371600"/>
            <a:ext cx="6097997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Upcoming Lecture Schedule</a:t>
            </a:r>
          </a:p>
          <a:p>
            <a:pPr lvl="1"/>
            <a:r>
              <a:rPr lang="en-US" dirty="0" smtClean="0"/>
              <a:t>11/24: I/O: DMA, Disks, Networking (today)</a:t>
            </a:r>
          </a:p>
          <a:p>
            <a:pPr lvl="1"/>
            <a:r>
              <a:rPr lang="en-US" dirty="0" smtClean="0"/>
              <a:t>11/26: Thanksgiving Holiday</a:t>
            </a:r>
          </a:p>
          <a:p>
            <a:pPr lvl="1"/>
            <a:r>
              <a:rPr lang="en-US" dirty="0" smtClean="0"/>
              <a:t>12/01: Dependability: Parity, ECC, RAID</a:t>
            </a:r>
          </a:p>
          <a:p>
            <a:pPr lvl="2"/>
            <a:r>
              <a:rPr lang="en-US" dirty="0" smtClean="0"/>
              <a:t>Last day of new material</a:t>
            </a:r>
          </a:p>
          <a:p>
            <a:pPr lvl="1"/>
            <a:r>
              <a:rPr lang="en-US" dirty="0" smtClean="0"/>
              <a:t>12/03: Summary, What’s Next?     (+ HKN reviews)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53" y="1943554"/>
            <a:ext cx="2617321" cy="30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9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Virtual Memory Review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0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Last </a:t>
            </a:r>
            <a:r>
              <a:rPr lang="en-US" dirty="0" smtClean="0"/>
              <a:t>HW (5) Virtual Memory</a:t>
            </a:r>
          </a:p>
          <a:p>
            <a:pPr lvl="1"/>
            <a:r>
              <a:rPr lang="en-US" dirty="0" smtClean="0"/>
              <a:t>Due 12/06 (Sunday after end of classes) </a:t>
            </a:r>
          </a:p>
          <a:p>
            <a:r>
              <a:rPr lang="en-US" dirty="0" smtClean="0"/>
              <a:t>Last project (5): Spark</a:t>
            </a:r>
          </a:p>
          <a:p>
            <a:pPr lvl="1"/>
            <a:r>
              <a:rPr lang="en-US" dirty="0" smtClean="0"/>
              <a:t>5-1: posted, due today!</a:t>
            </a:r>
          </a:p>
          <a:p>
            <a:pPr lvl="1"/>
            <a:r>
              <a:rPr lang="en-US" dirty="0" smtClean="0"/>
              <a:t>5-2: due 12/06 (Sunday after end of classes)</a:t>
            </a:r>
          </a:p>
          <a:p>
            <a:r>
              <a:rPr lang="en-US" u="sng" dirty="0" smtClean="0"/>
              <a:t>Final Exam </a:t>
            </a:r>
            <a:r>
              <a:rPr lang="en-US" dirty="0" smtClean="0"/>
              <a:t>is Friday (12/18)</a:t>
            </a:r>
          </a:p>
          <a:p>
            <a:pPr lvl="1"/>
            <a:r>
              <a:rPr lang="en-US" b="1" i="1" u="sng" dirty="0" smtClean="0"/>
              <a:t>7-10PM</a:t>
            </a:r>
            <a:r>
              <a:rPr lang="en-US" dirty="0" smtClean="0"/>
              <a:t>, RSF Field House</a:t>
            </a:r>
          </a:p>
          <a:p>
            <a:pPr lvl="1"/>
            <a:r>
              <a:rPr lang="en-US" dirty="0" smtClean="0"/>
              <a:t>More info soon on review sessions,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Memory Access (DMA)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Disks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Networking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8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6"/>
            <a:ext cx="8229600" cy="926765"/>
          </a:xfrm>
        </p:spPr>
        <p:txBody>
          <a:bodyPr>
            <a:normAutofit/>
          </a:bodyPr>
          <a:lstStyle/>
          <a:p>
            <a:r>
              <a:rPr lang="en-US" dirty="0" smtClean="0"/>
              <a:t>Computer Memory Hierarchy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he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2" y="1280889"/>
            <a:ext cx="8001759" cy="52073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0254" y="4290719"/>
            <a:ext cx="1944925" cy="2387281"/>
            <a:chOff x="240254" y="4290719"/>
            <a:chExt cx="1944925" cy="2387281"/>
          </a:xfrm>
        </p:grpSpPr>
        <p:sp>
          <p:nvSpPr>
            <p:cNvPr id="7" name="Rounded Rectangle 6"/>
            <p:cNvSpPr/>
            <p:nvPr/>
          </p:nvSpPr>
          <p:spPr>
            <a:xfrm>
              <a:off x="240254" y="4290719"/>
              <a:ext cx="1944925" cy="1876475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6832" y="6031669"/>
              <a:ext cx="139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u="sng" dirty="0" smtClean="0">
                  <a:solidFill>
                    <a:srgbClr val="FF0000"/>
                  </a:solidFill>
                </a:rPr>
                <a:t>Today</a:t>
              </a:r>
              <a:endParaRPr lang="en-US" sz="3600" b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09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094"/>
            <a:ext cx="8229600" cy="949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Disk – common I/O device</a:t>
            </a:r>
            <a:endParaRPr lang="en-US" dirty="0"/>
          </a:p>
        </p:txBody>
      </p:sp>
      <p:sp>
        <p:nvSpPr>
          <p:cNvPr id="32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06889"/>
            <a:ext cx="8229600" cy="5595097"/>
          </a:xfrm>
        </p:spPr>
        <p:txBody>
          <a:bodyPr>
            <a:noAutofit/>
          </a:bodyPr>
          <a:lstStyle/>
          <a:p>
            <a:r>
              <a:rPr lang="en-US" sz="2400" dirty="0" smtClean="0"/>
              <a:t>A kind of computer memory</a:t>
            </a:r>
          </a:p>
          <a:p>
            <a:pPr lvl="1"/>
            <a:r>
              <a:rPr lang="en-US" sz="2000" dirty="0" smtClean="0"/>
              <a:t>Information stored by magnetizing ferrite material on surface of rotating disk</a:t>
            </a:r>
          </a:p>
          <a:p>
            <a:pPr lvl="2"/>
            <a:r>
              <a:rPr lang="en-US" sz="1800" dirty="0" smtClean="0"/>
              <a:t>similar to tape recorder except digital rather than analog data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A type of non-volatile storage</a:t>
            </a:r>
          </a:p>
          <a:p>
            <a:pPr lvl="1"/>
            <a:r>
              <a:rPr lang="en-US" sz="2000" dirty="0" smtClean="0"/>
              <a:t>retains its value without applying power to disk.</a:t>
            </a:r>
          </a:p>
          <a:p>
            <a:r>
              <a:rPr lang="en-US" sz="2400" dirty="0" smtClean="0"/>
              <a:t>Two Types of Magnetic Disk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Hard Disk Drives  (HDD) – faster, more dense, non-removable.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Floppy disks – slower, less dense, removable (now replaced by USB “flash drive”).</a:t>
            </a:r>
          </a:p>
          <a:p>
            <a:r>
              <a:rPr lang="en-US" sz="2400" dirty="0" smtClean="0"/>
              <a:t>Purpose in computer systems (Hard Drive):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Working file system + long</a:t>
            </a:r>
            <a:r>
              <a:rPr lang="en-US" sz="2000" dirty="0" smtClean="0"/>
              <a:t>-</a:t>
            </a:r>
            <a:r>
              <a:rPr lang="en-US" sz="2000" dirty="0" smtClean="0"/>
              <a:t>term</a:t>
            </a:r>
            <a:r>
              <a:rPr lang="en-US" sz="2000" dirty="0"/>
              <a:t> </a:t>
            </a:r>
            <a:r>
              <a:rPr lang="en-US" sz="2000" dirty="0" smtClean="0"/>
              <a:t>backup </a:t>
            </a:r>
            <a:r>
              <a:rPr lang="en-US" sz="2000" dirty="0" smtClean="0"/>
              <a:t>for </a:t>
            </a:r>
            <a:r>
              <a:rPr lang="en-US" sz="2000" dirty="0" smtClean="0"/>
              <a:t>files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Secondary “backing store”</a:t>
            </a:r>
            <a:r>
              <a:rPr lang="en-US" sz="2000" dirty="0" smtClean="0"/>
              <a:t> </a:t>
            </a:r>
            <a:r>
              <a:rPr lang="en-US" sz="2000" dirty="0" smtClean="0"/>
              <a:t>for main-memory.  Large, inexpensive, slow level in the memory hierarchy (virtual memory)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53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1611" y="0"/>
            <a:ext cx="8752155" cy="64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of Disk Head, Arm, Actuator</a:t>
            </a:r>
            <a:endParaRPr lang="en-US" dirty="0"/>
          </a:p>
        </p:txBody>
      </p:sp>
      <p:pic>
        <p:nvPicPr>
          <p:cNvPr id="32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28700"/>
            <a:ext cx="7200900" cy="567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238916" name="Text Box 4"/>
          <p:cNvSpPr txBox="1">
            <a:spLocks noChangeArrowheads="1"/>
          </p:cNvSpPr>
          <p:nvPr/>
        </p:nvSpPr>
        <p:spPr bwMode="auto">
          <a:xfrm>
            <a:off x="914400" y="3162300"/>
            <a:ext cx="149271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Actuator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38917" name="Text Box 5"/>
          <p:cNvSpPr txBox="1">
            <a:spLocks noChangeArrowheads="1"/>
          </p:cNvSpPr>
          <p:nvPr/>
        </p:nvSpPr>
        <p:spPr bwMode="auto">
          <a:xfrm>
            <a:off x="3124200" y="1638300"/>
            <a:ext cx="77341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accent4"/>
                </a:solidFill>
              </a:rPr>
              <a:t>Arm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3238918" name="Text Box 6"/>
          <p:cNvSpPr txBox="1">
            <a:spLocks noChangeArrowheads="1"/>
          </p:cNvSpPr>
          <p:nvPr/>
        </p:nvSpPr>
        <p:spPr bwMode="auto">
          <a:xfrm>
            <a:off x="5638800" y="2552700"/>
            <a:ext cx="90456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accent4"/>
                </a:solidFill>
              </a:rPr>
              <a:t>Head</a:t>
            </a:r>
            <a:endParaRPr lang="en-US" sz="2000">
              <a:solidFill>
                <a:schemeClr val="accent4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3162300"/>
            <a:ext cx="3279776" cy="2590800"/>
            <a:chOff x="2112" y="1776"/>
            <a:chExt cx="2066" cy="1632"/>
          </a:xfrm>
        </p:grpSpPr>
        <p:sp>
          <p:nvSpPr>
            <p:cNvPr id="3238920" name="Text Box 8"/>
            <p:cNvSpPr txBox="1">
              <a:spLocks noChangeArrowheads="1"/>
            </p:cNvSpPr>
            <p:nvPr/>
          </p:nvSpPr>
          <p:spPr bwMode="auto">
            <a:xfrm>
              <a:off x="2736" y="2304"/>
              <a:ext cx="1442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Platters (1-12)</a:t>
              </a:r>
              <a:endPara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38921" name="Rectangle 9"/>
            <p:cNvSpPr>
              <a:spLocks noChangeArrowheads="1"/>
            </p:cNvSpPr>
            <p:nvPr/>
          </p:nvSpPr>
          <p:spPr bwMode="auto">
            <a:xfrm rot="-10734569">
              <a:off x="2112" y="1776"/>
              <a:ext cx="672" cy="1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{</a:t>
              </a:r>
              <a:endPara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100" charset="0"/>
              </a:endParaRPr>
            </a:p>
          </p:txBody>
        </p:sp>
      </p:grpSp>
      <p:sp>
        <p:nvSpPr>
          <p:cNvPr id="3238922" name="Text Box 10"/>
          <p:cNvSpPr txBox="1">
            <a:spLocks noChangeArrowheads="1"/>
          </p:cNvSpPr>
          <p:nvPr/>
        </p:nvSpPr>
        <p:spPr bwMode="auto">
          <a:xfrm>
            <a:off x="7543800" y="1600200"/>
            <a:ext cx="124906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accent4"/>
                </a:solidFill>
              </a:rPr>
              <a:t>Spindle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647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8916" grpId="0" build="p" autoUpdateAnimBg="0"/>
      <p:bldP spid="3238917" grpId="0" build="p" autoUpdateAnimBg="0"/>
      <p:bldP spid="3238918" grpId="0" build="p" autoUpdateAnimBg="0"/>
      <p:bldP spid="323892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878" y="0"/>
            <a:ext cx="8229600" cy="1143000"/>
          </a:xfrm>
        </p:spPr>
        <p:txBody>
          <a:bodyPr/>
          <a:lstStyle/>
          <a:p>
            <a:r>
              <a:rPr lang="en-US" dirty="0" smtClean="0"/>
              <a:t>Disk Device Terminology</a:t>
            </a:r>
            <a:endParaRPr lang="en-US" dirty="0"/>
          </a:p>
        </p:txBody>
      </p:sp>
      <p:sp>
        <p:nvSpPr>
          <p:cNvPr id="32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Several platters, with information recorded magnetically on both surfaces (usually)</a:t>
            </a:r>
          </a:p>
          <a:p>
            <a:r>
              <a:rPr lang="en-US" sz="2400" b="1" dirty="0" smtClean="0"/>
              <a:t>Bits recorded in </a:t>
            </a:r>
            <a:r>
              <a:rPr lang="en-US" sz="2400" b="1" u="sng" dirty="0" smtClean="0">
                <a:solidFill>
                  <a:srgbClr val="FF0000"/>
                </a:solidFill>
              </a:rPr>
              <a:t>tracks</a:t>
            </a:r>
            <a:r>
              <a:rPr lang="en-US" sz="2400" b="1" dirty="0" smtClean="0"/>
              <a:t>, which in turn divided into </a:t>
            </a:r>
            <a:r>
              <a:rPr lang="en-US" sz="2400" b="1" u="sng" dirty="0" smtClean="0">
                <a:solidFill>
                  <a:srgbClr val="FF0000"/>
                </a:solidFill>
              </a:rPr>
              <a:t>sectors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(e.g., 512 Bytes)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Actuator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moves </a:t>
            </a:r>
            <a:r>
              <a:rPr lang="en-US" sz="2400" b="1" u="sng" dirty="0" smtClean="0">
                <a:solidFill>
                  <a:srgbClr val="FF0000"/>
                </a:solidFill>
              </a:rPr>
              <a:t>head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(end of </a:t>
            </a:r>
            <a:r>
              <a:rPr lang="en-US" sz="2400" b="1" u="sng" dirty="0" smtClean="0">
                <a:solidFill>
                  <a:srgbClr val="FF0000"/>
                </a:solidFill>
              </a:rPr>
              <a:t>arm</a:t>
            </a:r>
            <a:r>
              <a:rPr lang="en-US" sz="2400" b="1" dirty="0" smtClean="0"/>
              <a:t>) over track (</a:t>
            </a:r>
            <a:r>
              <a:rPr lang="en-US" sz="2400" b="1" u="sng" dirty="0" smtClean="0">
                <a:solidFill>
                  <a:srgbClr val="FF0000"/>
                </a:solidFill>
              </a:rPr>
              <a:t>“seek”</a:t>
            </a:r>
            <a:r>
              <a:rPr lang="en-US" sz="2400" b="1" u="sng" dirty="0" smtClean="0"/>
              <a:t>)</a:t>
            </a:r>
            <a:r>
              <a:rPr lang="en-US" sz="2400" b="1" dirty="0" smtClean="0"/>
              <a:t>, wait for </a:t>
            </a:r>
            <a:r>
              <a:rPr lang="en-US" sz="2400" b="1" u="sng" dirty="0" smtClean="0">
                <a:solidFill>
                  <a:srgbClr val="FF0000"/>
                </a:solidFill>
              </a:rPr>
              <a:t>sector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rotate under </a:t>
            </a:r>
            <a:r>
              <a:rPr lang="en-US" sz="2400" b="1" u="sng" dirty="0" smtClean="0">
                <a:solidFill>
                  <a:srgbClr val="FF0000"/>
                </a:solidFill>
              </a:rPr>
              <a:t>head</a:t>
            </a:r>
            <a:r>
              <a:rPr lang="en-US" sz="2400" b="1" dirty="0" smtClean="0"/>
              <a:t>, then read or write</a:t>
            </a:r>
            <a:endParaRPr lang="en-US" sz="2800" b="1" dirty="0" smtClean="0"/>
          </a:p>
          <a:p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H="1">
            <a:off x="3429000" y="3243262"/>
            <a:ext cx="4787900" cy="490538"/>
            <a:chOff x="1337" y="1535"/>
            <a:chExt cx="3016" cy="309"/>
          </a:xfrm>
        </p:grpSpPr>
        <p:sp>
          <p:nvSpPr>
            <p:cNvPr id="3240968" name="Oval 8"/>
            <p:cNvSpPr>
              <a:spLocks noChangeArrowheads="1"/>
            </p:cNvSpPr>
            <p:nvPr/>
          </p:nvSpPr>
          <p:spPr bwMode="auto">
            <a:xfrm>
              <a:off x="1358" y="1556"/>
              <a:ext cx="2974" cy="26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69" name="Oval 9"/>
            <p:cNvSpPr>
              <a:spLocks noChangeArrowheads="1"/>
            </p:cNvSpPr>
            <p:nvPr/>
          </p:nvSpPr>
          <p:spPr bwMode="auto">
            <a:xfrm>
              <a:off x="1337" y="1535"/>
              <a:ext cx="3016" cy="309"/>
            </a:xfrm>
            <a:prstGeom prst="ellips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flipH="1">
            <a:off x="3352800" y="2590800"/>
            <a:ext cx="4940300" cy="642938"/>
            <a:chOff x="1327" y="1311"/>
            <a:chExt cx="3016" cy="309"/>
          </a:xfrm>
        </p:grpSpPr>
        <p:sp>
          <p:nvSpPr>
            <p:cNvPr id="3240971" name="Oval 11"/>
            <p:cNvSpPr>
              <a:spLocks noChangeArrowheads="1"/>
            </p:cNvSpPr>
            <p:nvPr/>
          </p:nvSpPr>
          <p:spPr bwMode="auto">
            <a:xfrm>
              <a:off x="1327" y="1311"/>
              <a:ext cx="3016" cy="309"/>
            </a:xfrm>
            <a:prstGeom prst="ellips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72" name="Oval 12"/>
            <p:cNvSpPr>
              <a:spLocks noChangeArrowheads="1"/>
            </p:cNvSpPr>
            <p:nvPr/>
          </p:nvSpPr>
          <p:spPr bwMode="auto">
            <a:xfrm>
              <a:off x="1344" y="1344"/>
              <a:ext cx="2974" cy="24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 flipH="1">
            <a:off x="3352800" y="2057400"/>
            <a:ext cx="4864100" cy="685800"/>
            <a:chOff x="1316" y="1108"/>
            <a:chExt cx="3016" cy="309"/>
          </a:xfrm>
        </p:grpSpPr>
        <p:sp>
          <p:nvSpPr>
            <p:cNvPr id="3240974" name="Oval 14"/>
            <p:cNvSpPr>
              <a:spLocks noChangeArrowheads="1"/>
            </p:cNvSpPr>
            <p:nvPr/>
          </p:nvSpPr>
          <p:spPr bwMode="auto">
            <a:xfrm>
              <a:off x="1316" y="1108"/>
              <a:ext cx="3016" cy="309"/>
            </a:xfrm>
            <a:prstGeom prst="ellipse">
              <a:avLst/>
            </a:prstGeom>
            <a:solidFill>
              <a:schemeClr val="bg1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75" name="Oval 15"/>
            <p:cNvSpPr>
              <a:spLocks noChangeArrowheads="1"/>
            </p:cNvSpPr>
            <p:nvPr/>
          </p:nvSpPr>
          <p:spPr bwMode="auto">
            <a:xfrm>
              <a:off x="1344" y="1152"/>
              <a:ext cx="2974" cy="19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sp>
        <p:nvSpPr>
          <p:cNvPr id="3240976" name="Line 16"/>
          <p:cNvSpPr>
            <a:spLocks noChangeShapeType="1"/>
          </p:cNvSpPr>
          <p:nvPr/>
        </p:nvSpPr>
        <p:spPr bwMode="auto">
          <a:xfrm flipH="1">
            <a:off x="7439973" y="2133600"/>
            <a:ext cx="560388" cy="204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0977" name="Text Box 17"/>
          <p:cNvSpPr txBox="1">
            <a:spLocks noChangeArrowheads="1"/>
          </p:cNvSpPr>
          <p:nvPr/>
        </p:nvSpPr>
        <p:spPr bwMode="auto">
          <a:xfrm flipH="1">
            <a:off x="7897173" y="1295400"/>
            <a:ext cx="1018227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18 VAG Rounded Light   02390"/>
              </a:rPr>
              <a:t>Outer</a:t>
            </a:r>
          </a:p>
          <a:p>
            <a:pPr algn="l"/>
            <a:r>
              <a:rPr lang="en-US" sz="2800" dirty="0">
                <a:latin typeface="18 VAG Rounded Light   02390"/>
              </a:rPr>
              <a:t>Track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 flipH="1">
            <a:off x="3783013" y="2786062"/>
            <a:ext cx="3595687" cy="254000"/>
            <a:chOff x="1680" y="1488"/>
            <a:chExt cx="2265" cy="160"/>
          </a:xfrm>
        </p:grpSpPr>
        <p:sp>
          <p:nvSpPr>
            <p:cNvPr id="3240979" name="Oval 19"/>
            <p:cNvSpPr>
              <a:spLocks noChangeArrowheads="1"/>
            </p:cNvSpPr>
            <p:nvPr/>
          </p:nvSpPr>
          <p:spPr bwMode="auto">
            <a:xfrm>
              <a:off x="1680" y="1488"/>
              <a:ext cx="2243" cy="138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0" name="Oval 20"/>
            <p:cNvSpPr>
              <a:spLocks noChangeArrowheads="1"/>
            </p:cNvSpPr>
            <p:nvPr/>
          </p:nvSpPr>
          <p:spPr bwMode="auto">
            <a:xfrm>
              <a:off x="1680" y="1488"/>
              <a:ext cx="2265" cy="16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1" name="Oval 21"/>
            <p:cNvSpPr>
              <a:spLocks noChangeArrowheads="1"/>
            </p:cNvSpPr>
            <p:nvPr/>
          </p:nvSpPr>
          <p:spPr bwMode="auto">
            <a:xfrm>
              <a:off x="2402" y="1536"/>
              <a:ext cx="814" cy="6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flipH="1">
            <a:off x="3797300" y="3378200"/>
            <a:ext cx="3595688" cy="254000"/>
            <a:chOff x="1671" y="1861"/>
            <a:chExt cx="2265" cy="160"/>
          </a:xfrm>
        </p:grpSpPr>
        <p:sp>
          <p:nvSpPr>
            <p:cNvPr id="3240983" name="Oval 23"/>
            <p:cNvSpPr>
              <a:spLocks noChangeArrowheads="1"/>
            </p:cNvSpPr>
            <p:nvPr/>
          </p:nvSpPr>
          <p:spPr bwMode="auto">
            <a:xfrm>
              <a:off x="1682" y="1872"/>
              <a:ext cx="2243" cy="139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4" name="Oval 24"/>
            <p:cNvSpPr>
              <a:spLocks noChangeArrowheads="1"/>
            </p:cNvSpPr>
            <p:nvPr/>
          </p:nvSpPr>
          <p:spPr bwMode="auto">
            <a:xfrm>
              <a:off x="1671" y="1861"/>
              <a:ext cx="2265" cy="16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5" name="Oval 25"/>
            <p:cNvSpPr>
              <a:spLocks noChangeArrowheads="1"/>
            </p:cNvSpPr>
            <p:nvPr/>
          </p:nvSpPr>
          <p:spPr bwMode="auto">
            <a:xfrm>
              <a:off x="2402" y="1920"/>
              <a:ext cx="814" cy="6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flipH="1">
            <a:off x="3783013" y="2252662"/>
            <a:ext cx="3595687" cy="254000"/>
            <a:chOff x="1680" y="1488"/>
            <a:chExt cx="2265" cy="160"/>
          </a:xfrm>
        </p:grpSpPr>
        <p:sp>
          <p:nvSpPr>
            <p:cNvPr id="3240987" name="Oval 27"/>
            <p:cNvSpPr>
              <a:spLocks noChangeArrowheads="1"/>
            </p:cNvSpPr>
            <p:nvPr/>
          </p:nvSpPr>
          <p:spPr bwMode="auto">
            <a:xfrm>
              <a:off x="1680" y="1488"/>
              <a:ext cx="2243" cy="138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8" name="Oval 28"/>
            <p:cNvSpPr>
              <a:spLocks noChangeArrowheads="1"/>
            </p:cNvSpPr>
            <p:nvPr/>
          </p:nvSpPr>
          <p:spPr bwMode="auto">
            <a:xfrm>
              <a:off x="1680" y="1488"/>
              <a:ext cx="2265" cy="16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89" name="Oval 29"/>
            <p:cNvSpPr>
              <a:spLocks noChangeArrowheads="1"/>
            </p:cNvSpPr>
            <p:nvPr/>
          </p:nvSpPr>
          <p:spPr bwMode="auto">
            <a:xfrm>
              <a:off x="2402" y="1536"/>
              <a:ext cx="814" cy="6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sp>
        <p:nvSpPr>
          <p:cNvPr id="3240990" name="Line 30"/>
          <p:cNvSpPr>
            <a:spLocks noChangeShapeType="1"/>
          </p:cNvSpPr>
          <p:nvPr/>
        </p:nvSpPr>
        <p:spPr bwMode="auto">
          <a:xfrm flipH="1">
            <a:off x="6248400" y="1905000"/>
            <a:ext cx="3810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0991" name="Text Box 31"/>
          <p:cNvSpPr txBox="1">
            <a:spLocks noChangeArrowheads="1"/>
          </p:cNvSpPr>
          <p:nvPr/>
        </p:nvSpPr>
        <p:spPr bwMode="auto">
          <a:xfrm flipH="1">
            <a:off x="6553200" y="1109662"/>
            <a:ext cx="954107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18 VAG Rounded Light   02390"/>
              </a:rPr>
              <a:t>Inner</a:t>
            </a:r>
          </a:p>
          <a:p>
            <a:pPr algn="l"/>
            <a:r>
              <a:rPr lang="en-US" sz="2800" dirty="0">
                <a:solidFill>
                  <a:schemeClr val="accent2"/>
                </a:solidFill>
                <a:latin typeface="18 VAG Rounded Light   02390"/>
              </a:rPr>
              <a:t>Track</a:t>
            </a:r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953000" y="1414462"/>
            <a:ext cx="1223963" cy="990600"/>
            <a:chOff x="2496" y="624"/>
            <a:chExt cx="771" cy="624"/>
          </a:xfrm>
        </p:grpSpPr>
        <p:sp>
          <p:nvSpPr>
            <p:cNvPr id="3240993" name="Line 33"/>
            <p:cNvSpPr>
              <a:spLocks noChangeShapeType="1"/>
            </p:cNvSpPr>
            <p:nvPr/>
          </p:nvSpPr>
          <p:spPr bwMode="auto">
            <a:xfrm flipH="1">
              <a:off x="2880" y="912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latin typeface="18 VAG Rounded Light   02390"/>
              </a:endParaRPr>
            </a:p>
          </p:txBody>
        </p:sp>
        <p:sp>
          <p:nvSpPr>
            <p:cNvPr id="3240994" name="Text Box 34"/>
            <p:cNvSpPr txBox="1">
              <a:spLocks noChangeArrowheads="1"/>
            </p:cNvSpPr>
            <p:nvPr/>
          </p:nvSpPr>
          <p:spPr bwMode="auto">
            <a:xfrm>
              <a:off x="2496" y="624"/>
              <a:ext cx="771" cy="3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dirty="0">
                  <a:solidFill>
                    <a:srgbClr val="FF0000"/>
                  </a:solidFill>
                  <a:latin typeface="18 VAG Rounded Light   02390"/>
                </a:rPr>
                <a:t>Sector</a:t>
              </a:r>
            </a:p>
          </p:txBody>
        </p:sp>
        <p:sp>
          <p:nvSpPr>
            <p:cNvPr id="3240995" name="Line 35"/>
            <p:cNvSpPr>
              <a:spLocks noChangeShapeType="1"/>
            </p:cNvSpPr>
            <p:nvPr/>
          </p:nvSpPr>
          <p:spPr bwMode="auto">
            <a:xfrm>
              <a:off x="2784" y="115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latin typeface="18 VAG Rounded Light   02390"/>
              </a:endParaRPr>
            </a:p>
          </p:txBody>
        </p:sp>
        <p:sp>
          <p:nvSpPr>
            <p:cNvPr id="3240996" name="Line 36"/>
            <p:cNvSpPr>
              <a:spLocks noChangeShapeType="1"/>
            </p:cNvSpPr>
            <p:nvPr/>
          </p:nvSpPr>
          <p:spPr bwMode="auto">
            <a:xfrm flipV="1">
              <a:off x="2880" y="1103"/>
              <a:ext cx="146" cy="145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0997" name="Line 37"/>
            <p:cNvSpPr>
              <a:spLocks noChangeShapeType="1"/>
            </p:cNvSpPr>
            <p:nvPr/>
          </p:nvSpPr>
          <p:spPr bwMode="auto">
            <a:xfrm flipH="1" flipV="1">
              <a:off x="2710" y="1091"/>
              <a:ext cx="122" cy="157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sp>
        <p:nvSpPr>
          <p:cNvPr id="3240998" name="Rectangle 38"/>
          <p:cNvSpPr>
            <a:spLocks noChangeArrowheads="1"/>
          </p:cNvSpPr>
          <p:nvPr/>
        </p:nvSpPr>
        <p:spPr bwMode="auto">
          <a:xfrm flipH="1">
            <a:off x="2000250" y="2252662"/>
            <a:ext cx="133350" cy="728663"/>
          </a:xfrm>
          <a:prstGeom prst="rect">
            <a:avLst/>
          </a:prstGeom>
          <a:solidFill>
            <a:schemeClr val="tx1"/>
          </a:solidFill>
          <a:ln w="33338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0999" name="Rectangle 39"/>
          <p:cNvSpPr>
            <a:spLocks noChangeArrowheads="1"/>
          </p:cNvSpPr>
          <p:nvPr/>
        </p:nvSpPr>
        <p:spPr bwMode="auto">
          <a:xfrm flipH="1">
            <a:off x="2000250" y="2895600"/>
            <a:ext cx="133350" cy="728662"/>
          </a:xfrm>
          <a:prstGeom prst="rect">
            <a:avLst/>
          </a:prstGeom>
          <a:solidFill>
            <a:schemeClr val="tx1"/>
          </a:solidFill>
          <a:ln w="33338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0" name="Text Box 40"/>
          <p:cNvSpPr txBox="1">
            <a:spLocks noChangeArrowheads="1"/>
          </p:cNvSpPr>
          <p:nvPr/>
        </p:nvSpPr>
        <p:spPr bwMode="auto">
          <a:xfrm flipH="1">
            <a:off x="334963" y="2754312"/>
            <a:ext cx="145424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latin typeface="18 VAG Rounded Light   02390"/>
              </a:rPr>
              <a:t>Actuator</a:t>
            </a:r>
          </a:p>
        </p:txBody>
      </p:sp>
      <p:sp>
        <p:nvSpPr>
          <p:cNvPr id="3241001" name="Line 41"/>
          <p:cNvSpPr>
            <a:spLocks noChangeShapeType="1"/>
          </p:cNvSpPr>
          <p:nvPr/>
        </p:nvSpPr>
        <p:spPr bwMode="auto">
          <a:xfrm flipH="1">
            <a:off x="3211512" y="1871662"/>
            <a:ext cx="293688" cy="414338"/>
          </a:xfrm>
          <a:prstGeom prst="line">
            <a:avLst/>
          </a:prstGeom>
          <a:noFill/>
          <a:ln w="38100">
            <a:solidFill>
              <a:srgbClr val="FF8DA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2" name="Text Box 42"/>
          <p:cNvSpPr txBox="1">
            <a:spLocks noChangeArrowheads="1"/>
          </p:cNvSpPr>
          <p:nvPr/>
        </p:nvSpPr>
        <p:spPr bwMode="auto">
          <a:xfrm flipH="1">
            <a:off x="2723626" y="1414462"/>
            <a:ext cx="10101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18 VAG Rounded Light   02390"/>
              </a:rPr>
              <a:t>Head</a:t>
            </a:r>
          </a:p>
        </p:txBody>
      </p:sp>
      <p:sp>
        <p:nvSpPr>
          <p:cNvPr id="3241003" name="Text Box 43"/>
          <p:cNvSpPr txBox="1">
            <a:spLocks noChangeArrowheads="1"/>
          </p:cNvSpPr>
          <p:nvPr/>
        </p:nvSpPr>
        <p:spPr bwMode="auto">
          <a:xfrm flipH="1">
            <a:off x="1676400" y="1414462"/>
            <a:ext cx="81699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latin typeface="18 VAG Rounded Light   02390"/>
              </a:rPr>
              <a:t>Arm</a:t>
            </a:r>
          </a:p>
        </p:txBody>
      </p:sp>
      <p:sp>
        <p:nvSpPr>
          <p:cNvPr id="3241004" name="Line 44"/>
          <p:cNvSpPr>
            <a:spLocks noChangeShapeType="1"/>
          </p:cNvSpPr>
          <p:nvPr/>
        </p:nvSpPr>
        <p:spPr bwMode="auto">
          <a:xfrm>
            <a:off x="2190750" y="1871662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5" name="Line 45"/>
          <p:cNvSpPr>
            <a:spLocks noChangeShapeType="1"/>
          </p:cNvSpPr>
          <p:nvPr/>
        </p:nvSpPr>
        <p:spPr bwMode="auto">
          <a:xfrm>
            <a:off x="2114550" y="23288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6" name="Line 46"/>
          <p:cNvSpPr>
            <a:spLocks noChangeShapeType="1"/>
          </p:cNvSpPr>
          <p:nvPr/>
        </p:nvSpPr>
        <p:spPr bwMode="auto">
          <a:xfrm>
            <a:off x="2114550" y="24812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7" name="Line 47"/>
          <p:cNvSpPr>
            <a:spLocks noChangeShapeType="1"/>
          </p:cNvSpPr>
          <p:nvPr/>
        </p:nvSpPr>
        <p:spPr bwMode="auto">
          <a:xfrm>
            <a:off x="2133600" y="28622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8" name="Line 48"/>
          <p:cNvSpPr>
            <a:spLocks noChangeShapeType="1"/>
          </p:cNvSpPr>
          <p:nvPr/>
        </p:nvSpPr>
        <p:spPr bwMode="auto">
          <a:xfrm>
            <a:off x="2133600" y="30146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09" name="Line 49"/>
          <p:cNvSpPr>
            <a:spLocks noChangeShapeType="1"/>
          </p:cNvSpPr>
          <p:nvPr/>
        </p:nvSpPr>
        <p:spPr bwMode="auto">
          <a:xfrm>
            <a:off x="2152650" y="33956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0" name="Line 50"/>
          <p:cNvSpPr>
            <a:spLocks noChangeShapeType="1"/>
          </p:cNvSpPr>
          <p:nvPr/>
        </p:nvSpPr>
        <p:spPr bwMode="auto">
          <a:xfrm>
            <a:off x="2152650" y="3548062"/>
            <a:ext cx="781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1" name="Rectangle 51"/>
          <p:cNvSpPr>
            <a:spLocks noChangeArrowheads="1"/>
          </p:cNvSpPr>
          <p:nvPr/>
        </p:nvSpPr>
        <p:spPr bwMode="auto">
          <a:xfrm flipH="1">
            <a:off x="2895600" y="22907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2" name="Rectangle 52"/>
          <p:cNvSpPr>
            <a:spLocks noChangeArrowheads="1"/>
          </p:cNvSpPr>
          <p:nvPr/>
        </p:nvSpPr>
        <p:spPr bwMode="auto">
          <a:xfrm flipH="1">
            <a:off x="2906713" y="24431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3" name="Rectangle 53"/>
          <p:cNvSpPr>
            <a:spLocks noChangeArrowheads="1"/>
          </p:cNvSpPr>
          <p:nvPr/>
        </p:nvSpPr>
        <p:spPr bwMode="auto">
          <a:xfrm flipH="1">
            <a:off x="2917825" y="28114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4" name="Rectangle 54"/>
          <p:cNvSpPr>
            <a:spLocks noChangeArrowheads="1"/>
          </p:cNvSpPr>
          <p:nvPr/>
        </p:nvSpPr>
        <p:spPr bwMode="auto">
          <a:xfrm flipH="1">
            <a:off x="2921000" y="29638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5" name="Rectangle 55"/>
          <p:cNvSpPr>
            <a:spLocks noChangeArrowheads="1"/>
          </p:cNvSpPr>
          <p:nvPr/>
        </p:nvSpPr>
        <p:spPr bwMode="auto">
          <a:xfrm flipH="1">
            <a:off x="2895600" y="33448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1016" name="Rectangle 56"/>
          <p:cNvSpPr>
            <a:spLocks noChangeArrowheads="1"/>
          </p:cNvSpPr>
          <p:nvPr/>
        </p:nvSpPr>
        <p:spPr bwMode="auto">
          <a:xfrm flipH="1">
            <a:off x="2895600" y="3509962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0966" name="Text Box 6"/>
          <p:cNvSpPr txBox="1">
            <a:spLocks noChangeArrowheads="1"/>
          </p:cNvSpPr>
          <p:nvPr/>
        </p:nvSpPr>
        <p:spPr bwMode="auto">
          <a:xfrm flipH="1">
            <a:off x="3733800" y="1648142"/>
            <a:ext cx="113364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18 VAG Rounded Light   02390"/>
              </a:rPr>
              <a:t>Platter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816547" y="6132869"/>
            <a:ext cx="273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hlinkClick r:id="rId3"/>
              </a:rPr>
              <a:t>Video of hard disk in action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9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75278" y="144158"/>
            <a:ext cx="8229600" cy="95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Hard Drives are Sealed. Why?</a:t>
            </a:r>
            <a:endParaRPr lang="en-US" dirty="0"/>
          </a:p>
        </p:txBody>
      </p:sp>
      <p:sp>
        <p:nvSpPr>
          <p:cNvPr id="32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793" y="1230858"/>
            <a:ext cx="4953000" cy="53657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The closer the head to the disk, the smaller the “spot size” and thus the denser the recording.  </a:t>
            </a:r>
          </a:p>
          <a:p>
            <a:pPr lvl="1"/>
            <a:r>
              <a:rPr lang="en-US" sz="2000" dirty="0" smtClean="0"/>
              <a:t>Measured in Gbit/in^2  </a:t>
            </a:r>
          </a:p>
          <a:p>
            <a:pPr lvl="1"/>
            <a:r>
              <a:rPr lang="en-US" sz="2000" dirty="0" smtClean="0"/>
              <a:t>~900 </a:t>
            </a:r>
            <a:r>
              <a:rPr lang="en-US" sz="2000" dirty="0" err="1" smtClean="0"/>
              <a:t>Gbit</a:t>
            </a:r>
            <a:r>
              <a:rPr lang="en-US" sz="2000" dirty="0" smtClean="0"/>
              <a:t>/in^2 is state of the art</a:t>
            </a:r>
          </a:p>
          <a:p>
            <a:pPr lvl="1"/>
            <a:r>
              <a:rPr lang="en-US" sz="2000" dirty="0" smtClean="0"/>
              <a:t>Started out at 2 Kbit/in^2</a:t>
            </a:r>
          </a:p>
          <a:p>
            <a:pPr lvl="1"/>
            <a:r>
              <a:rPr lang="en-US" sz="2000" dirty="0" smtClean="0"/>
              <a:t>~450,000,000x improvement in ~60 years</a:t>
            </a:r>
          </a:p>
          <a:p>
            <a:r>
              <a:rPr lang="en-US" sz="2400" dirty="0" smtClean="0"/>
              <a:t>Disks are sealed to keep the dust out.</a:t>
            </a:r>
          </a:p>
          <a:p>
            <a:pPr lvl="1"/>
            <a:r>
              <a:rPr lang="en-US" sz="2000" dirty="0" smtClean="0"/>
              <a:t>Heads are designed to “fly” at around </a:t>
            </a:r>
            <a:r>
              <a:rPr lang="en-US" sz="2000" dirty="0" smtClean="0"/>
              <a:t>3-</a:t>
            </a:r>
            <a:r>
              <a:rPr lang="en-US" sz="2000" dirty="0" smtClean="0"/>
              <a:t>20nm above the surface of the disk.</a:t>
            </a:r>
          </a:p>
          <a:p>
            <a:pPr lvl="1"/>
            <a:r>
              <a:rPr lang="en-US" sz="2000" dirty="0" smtClean="0"/>
              <a:t>99.999% of the head/arm weight is supported by the air bearing force (air cushion) developed between the disk and the head.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88" y="3546570"/>
            <a:ext cx="4007712" cy="252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929" y="1210147"/>
            <a:ext cx="3844035" cy="2185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7512" y="2257956"/>
            <a:ext cx="7381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3-20nm </a:t>
            </a:r>
          </a:p>
        </p:txBody>
      </p:sp>
    </p:spTree>
    <p:extLst>
      <p:ext uri="{BB962C8B-B14F-4D97-AF65-F5344CB8AC3E}">
        <p14:creationId xmlns:p14="http://schemas.microsoft.com/office/powerpoint/2010/main" val="3825220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Disk Device Performance (1/2)</a:t>
            </a:r>
            <a:endParaRPr lang="en-US" dirty="0"/>
          </a:p>
        </p:txBody>
      </p:sp>
      <p:sp>
        <p:nvSpPr>
          <p:cNvPr id="3243076" name="Rectangle 68"/>
          <p:cNvSpPr>
            <a:spLocks noGrp="1" noChangeArrowheads="1"/>
          </p:cNvSpPr>
          <p:nvPr>
            <p:ph type="body" idx="1"/>
          </p:nvPr>
        </p:nvSpPr>
        <p:spPr>
          <a:xfrm>
            <a:off x="354567" y="990600"/>
            <a:ext cx="8229600" cy="5365750"/>
          </a:xfrm>
          <a:ln>
            <a:noFill/>
          </a:ln>
        </p:spPr>
        <p:txBody>
          <a:bodyPr/>
          <a:lstStyle/>
          <a:p>
            <a:endParaRPr lang="en-US" sz="2400" dirty="0" smtClean="0">
              <a:latin typeface="18 VAG Rounded Light   02390"/>
            </a:endParaRPr>
          </a:p>
          <a:p>
            <a:endParaRPr lang="en-US" sz="2400" dirty="0" smtClean="0">
              <a:latin typeface="18 VAG Rounded Light   02390"/>
            </a:endParaRPr>
          </a:p>
          <a:p>
            <a:endParaRPr lang="en-US" sz="2400" dirty="0" smtClean="0">
              <a:latin typeface="18 VAG Rounded Light   02390"/>
            </a:endParaRPr>
          </a:p>
          <a:p>
            <a:endParaRPr lang="en-US" sz="2400" dirty="0" smtClean="0">
              <a:latin typeface="18 VAG Rounded Light   02390"/>
            </a:endParaRPr>
          </a:p>
          <a:p>
            <a:pPr>
              <a:buNone/>
            </a:pPr>
            <a:endParaRPr lang="en-US" sz="2400" dirty="0" smtClean="0">
              <a:latin typeface="18 VAG Rounded Light   02390"/>
            </a:endParaRPr>
          </a:p>
          <a:p>
            <a:pPr>
              <a:buNone/>
            </a:pPr>
            <a:endParaRPr lang="en-US" sz="2400" dirty="0" smtClean="0">
              <a:latin typeface="18 VAG Rounded Light   02390"/>
            </a:endParaRPr>
          </a:p>
          <a:p>
            <a:r>
              <a:rPr lang="en-US" sz="2400" b="1" dirty="0" smtClean="0">
                <a:latin typeface="18 VAG Rounded Light   02390"/>
              </a:rPr>
              <a:t>Disk Access Time = Seek Time + Rotation Time + Transfer Time + Controller Overhead</a:t>
            </a:r>
          </a:p>
          <a:p>
            <a:pPr lvl="1"/>
            <a:r>
              <a:rPr lang="en-US" sz="2000" dirty="0" smtClean="0"/>
              <a:t>Seek Time = time to position the head assembly at the proper cylinder</a:t>
            </a:r>
          </a:p>
          <a:p>
            <a:pPr lvl="1"/>
            <a:r>
              <a:rPr lang="en-US" sz="2000" dirty="0" smtClean="0"/>
              <a:t>Rotation Time = time for the disk to rotate to the point where the first sectors of the block to access reach the head </a:t>
            </a:r>
          </a:p>
          <a:p>
            <a:pPr lvl="1"/>
            <a:r>
              <a:rPr lang="en-US" sz="2000" dirty="0" smtClean="0"/>
              <a:t>Transfer Time = time taken by the sectors of the block and any gaps between them to rotate past the head</a:t>
            </a:r>
            <a:endParaRPr lang="en-US" sz="2000" dirty="0"/>
          </a:p>
        </p:txBody>
      </p:sp>
      <p:sp>
        <p:nvSpPr>
          <p:cNvPr id="3243011" name="Oval 3"/>
          <p:cNvSpPr>
            <a:spLocks noChangeArrowheads="1"/>
          </p:cNvSpPr>
          <p:nvPr/>
        </p:nvSpPr>
        <p:spPr bwMode="auto">
          <a:xfrm>
            <a:off x="2670175" y="2076450"/>
            <a:ext cx="3560763" cy="2190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2" name="Oval 4"/>
          <p:cNvSpPr>
            <a:spLocks noChangeArrowheads="1"/>
          </p:cNvSpPr>
          <p:nvPr/>
        </p:nvSpPr>
        <p:spPr bwMode="auto">
          <a:xfrm>
            <a:off x="2139950" y="3055938"/>
            <a:ext cx="4721225" cy="42386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3" name="Oval 5"/>
          <p:cNvSpPr>
            <a:spLocks noChangeArrowheads="1"/>
          </p:cNvSpPr>
          <p:nvPr/>
        </p:nvSpPr>
        <p:spPr bwMode="auto">
          <a:xfrm>
            <a:off x="2106613" y="3022600"/>
            <a:ext cx="4787900" cy="490538"/>
          </a:xfrm>
          <a:prstGeom prst="ellips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4" name="Oval 6"/>
          <p:cNvSpPr>
            <a:spLocks noChangeArrowheads="1"/>
          </p:cNvSpPr>
          <p:nvPr/>
        </p:nvSpPr>
        <p:spPr bwMode="auto">
          <a:xfrm>
            <a:off x="2670175" y="3157538"/>
            <a:ext cx="3560763" cy="220662"/>
          </a:xfrm>
          <a:prstGeom prst="ellipse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5" name="Oval 7"/>
          <p:cNvSpPr>
            <a:spLocks noChangeArrowheads="1"/>
          </p:cNvSpPr>
          <p:nvPr/>
        </p:nvSpPr>
        <p:spPr bwMode="auto">
          <a:xfrm>
            <a:off x="2652713" y="3141663"/>
            <a:ext cx="3595687" cy="2540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6" name="Oval 8"/>
          <p:cNvSpPr>
            <a:spLocks noChangeArrowheads="1"/>
          </p:cNvSpPr>
          <p:nvPr/>
        </p:nvSpPr>
        <p:spPr bwMode="auto">
          <a:xfrm>
            <a:off x="2155825" y="2717800"/>
            <a:ext cx="4721225" cy="423863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7" name="Oval 9"/>
          <p:cNvSpPr>
            <a:spLocks noChangeArrowheads="1"/>
          </p:cNvSpPr>
          <p:nvPr/>
        </p:nvSpPr>
        <p:spPr bwMode="auto">
          <a:xfrm>
            <a:off x="2122488" y="2684463"/>
            <a:ext cx="4787900" cy="490537"/>
          </a:xfrm>
          <a:prstGeom prst="ellips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8" name="Oval 10"/>
          <p:cNvSpPr>
            <a:spLocks noChangeArrowheads="1"/>
          </p:cNvSpPr>
          <p:nvPr/>
        </p:nvSpPr>
        <p:spPr bwMode="auto">
          <a:xfrm>
            <a:off x="2670175" y="2819400"/>
            <a:ext cx="3560763" cy="220663"/>
          </a:xfrm>
          <a:prstGeom prst="ellipse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19" name="Oval 11"/>
          <p:cNvSpPr>
            <a:spLocks noChangeArrowheads="1"/>
          </p:cNvSpPr>
          <p:nvPr/>
        </p:nvSpPr>
        <p:spPr bwMode="auto">
          <a:xfrm>
            <a:off x="2652713" y="2801938"/>
            <a:ext cx="3595687" cy="2540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0" name="Oval 12"/>
          <p:cNvSpPr>
            <a:spLocks noChangeArrowheads="1"/>
          </p:cNvSpPr>
          <p:nvPr/>
        </p:nvSpPr>
        <p:spPr bwMode="auto">
          <a:xfrm>
            <a:off x="2139950" y="2362200"/>
            <a:ext cx="4721225" cy="423863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1" name="Oval 13"/>
          <p:cNvSpPr>
            <a:spLocks noChangeArrowheads="1"/>
          </p:cNvSpPr>
          <p:nvPr/>
        </p:nvSpPr>
        <p:spPr bwMode="auto">
          <a:xfrm>
            <a:off x="2106613" y="2328863"/>
            <a:ext cx="4787900" cy="490537"/>
          </a:xfrm>
          <a:prstGeom prst="ellips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2" name="Oval 14"/>
          <p:cNvSpPr>
            <a:spLocks noChangeArrowheads="1"/>
          </p:cNvSpPr>
          <p:nvPr/>
        </p:nvSpPr>
        <p:spPr bwMode="auto">
          <a:xfrm>
            <a:off x="2670175" y="2430463"/>
            <a:ext cx="3560763" cy="219075"/>
          </a:xfrm>
          <a:prstGeom prst="ellipse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3" name="Oval 15"/>
          <p:cNvSpPr>
            <a:spLocks noChangeArrowheads="1"/>
          </p:cNvSpPr>
          <p:nvPr/>
        </p:nvSpPr>
        <p:spPr bwMode="auto">
          <a:xfrm>
            <a:off x="2652713" y="2413000"/>
            <a:ext cx="3595687" cy="2540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4" name="Oval 16"/>
          <p:cNvSpPr>
            <a:spLocks noChangeArrowheads="1"/>
          </p:cNvSpPr>
          <p:nvPr/>
        </p:nvSpPr>
        <p:spPr bwMode="auto">
          <a:xfrm>
            <a:off x="2122488" y="2039938"/>
            <a:ext cx="4721225" cy="423862"/>
          </a:xfrm>
          <a:prstGeom prst="ellipse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5" name="Oval 17"/>
          <p:cNvSpPr>
            <a:spLocks noChangeArrowheads="1"/>
          </p:cNvSpPr>
          <p:nvPr/>
        </p:nvSpPr>
        <p:spPr bwMode="auto">
          <a:xfrm>
            <a:off x="2089150" y="2006600"/>
            <a:ext cx="4787900" cy="490538"/>
          </a:xfrm>
          <a:prstGeom prst="ellipse">
            <a:avLst/>
          </a:prstGeom>
          <a:solidFill>
            <a:schemeClr val="tx1"/>
          </a:solidFill>
          <a:ln w="333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6" name="Oval 18"/>
          <p:cNvSpPr>
            <a:spLocks noChangeArrowheads="1"/>
          </p:cNvSpPr>
          <p:nvPr/>
        </p:nvSpPr>
        <p:spPr bwMode="auto">
          <a:xfrm>
            <a:off x="2667000" y="2076450"/>
            <a:ext cx="3595688" cy="254000"/>
          </a:xfrm>
          <a:prstGeom prst="ellipse">
            <a:avLst/>
          </a:prstGeom>
          <a:solidFill>
            <a:srgbClr val="C0C0C0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7" name="Oval 19"/>
          <p:cNvSpPr>
            <a:spLocks noChangeArrowheads="1"/>
          </p:cNvSpPr>
          <p:nvPr/>
        </p:nvSpPr>
        <p:spPr bwMode="auto">
          <a:xfrm>
            <a:off x="3829050" y="2209800"/>
            <a:ext cx="1258888" cy="682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8" name="Oval 20"/>
          <p:cNvSpPr>
            <a:spLocks noChangeArrowheads="1"/>
          </p:cNvSpPr>
          <p:nvPr/>
        </p:nvSpPr>
        <p:spPr bwMode="auto">
          <a:xfrm>
            <a:off x="3813175" y="2192338"/>
            <a:ext cx="1292225" cy="101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29" name="Line 21"/>
          <p:cNvSpPr>
            <a:spLocks noChangeShapeType="1"/>
          </p:cNvSpPr>
          <p:nvPr/>
        </p:nvSpPr>
        <p:spPr bwMode="auto">
          <a:xfrm flipH="1">
            <a:off x="4143375" y="2227263"/>
            <a:ext cx="349250" cy="254000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0" name="Line 22"/>
          <p:cNvSpPr>
            <a:spLocks noChangeShapeType="1"/>
          </p:cNvSpPr>
          <p:nvPr/>
        </p:nvSpPr>
        <p:spPr bwMode="auto">
          <a:xfrm flipH="1">
            <a:off x="3657600" y="2209800"/>
            <a:ext cx="795338" cy="236538"/>
          </a:xfrm>
          <a:prstGeom prst="line">
            <a:avLst/>
          </a:prstGeom>
          <a:noFill/>
          <a:ln w="38100">
            <a:solidFill>
              <a:schemeClr val="tx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1" name="Rectangle 23"/>
          <p:cNvSpPr>
            <a:spLocks noChangeArrowheads="1"/>
          </p:cNvSpPr>
          <p:nvPr/>
        </p:nvSpPr>
        <p:spPr bwMode="auto">
          <a:xfrm>
            <a:off x="7086600" y="2141538"/>
            <a:ext cx="66675" cy="6604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2" name="Rectangle 24"/>
          <p:cNvSpPr>
            <a:spLocks noChangeArrowheads="1"/>
          </p:cNvSpPr>
          <p:nvPr/>
        </p:nvSpPr>
        <p:spPr bwMode="auto">
          <a:xfrm>
            <a:off x="7142163" y="2108200"/>
            <a:ext cx="133350" cy="728663"/>
          </a:xfrm>
          <a:prstGeom prst="rect">
            <a:avLst/>
          </a:prstGeom>
          <a:noFill/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3" name="Rectangle 25"/>
          <p:cNvSpPr>
            <a:spLocks noChangeArrowheads="1"/>
          </p:cNvSpPr>
          <p:nvPr/>
        </p:nvSpPr>
        <p:spPr bwMode="auto">
          <a:xfrm>
            <a:off x="7086600" y="2743200"/>
            <a:ext cx="66675" cy="660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4" name="Rectangle 26"/>
          <p:cNvSpPr>
            <a:spLocks noChangeArrowheads="1"/>
          </p:cNvSpPr>
          <p:nvPr/>
        </p:nvSpPr>
        <p:spPr bwMode="auto">
          <a:xfrm>
            <a:off x="7142163" y="2852738"/>
            <a:ext cx="133350" cy="728662"/>
          </a:xfrm>
          <a:prstGeom prst="rect">
            <a:avLst/>
          </a:prstGeom>
          <a:noFill/>
          <a:ln w="33338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5" name="Line 27"/>
          <p:cNvSpPr>
            <a:spLocks noChangeShapeType="1"/>
          </p:cNvSpPr>
          <p:nvPr/>
        </p:nvSpPr>
        <p:spPr bwMode="auto">
          <a:xfrm flipH="1">
            <a:off x="6861175" y="2413000"/>
            <a:ext cx="280988" cy="1588"/>
          </a:xfrm>
          <a:prstGeom prst="line">
            <a:avLst/>
          </a:prstGeom>
          <a:noFill/>
          <a:ln w="33338">
            <a:solidFill>
              <a:srgbClr val="BFBFB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36" name="Line 28"/>
          <p:cNvSpPr>
            <a:spLocks noChangeShapeType="1"/>
          </p:cNvSpPr>
          <p:nvPr/>
        </p:nvSpPr>
        <p:spPr bwMode="auto">
          <a:xfrm flipH="1">
            <a:off x="6943725" y="2598738"/>
            <a:ext cx="182563" cy="1587"/>
          </a:xfrm>
          <a:prstGeom prst="line">
            <a:avLst/>
          </a:prstGeom>
          <a:noFill/>
          <a:ln w="33338">
            <a:solidFill>
              <a:srgbClr val="BFBFB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165850" y="2216150"/>
            <a:ext cx="976313" cy="527050"/>
            <a:chOff x="3884" y="1465"/>
            <a:chExt cx="615" cy="332"/>
          </a:xfrm>
        </p:grpSpPr>
        <p:sp>
          <p:nvSpPr>
            <p:cNvPr id="3243038" name="Line 30"/>
            <p:cNvSpPr>
              <a:spLocks noChangeShapeType="1"/>
            </p:cNvSpPr>
            <p:nvPr/>
          </p:nvSpPr>
          <p:spPr bwMode="auto">
            <a:xfrm flipH="1">
              <a:off x="4374" y="1529"/>
              <a:ext cx="115" cy="1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39" name="Line 31"/>
            <p:cNvSpPr>
              <a:spLocks noChangeShapeType="1"/>
            </p:cNvSpPr>
            <p:nvPr/>
          </p:nvSpPr>
          <p:spPr bwMode="auto">
            <a:xfrm flipH="1" flipV="1">
              <a:off x="3884" y="1465"/>
              <a:ext cx="502" cy="66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0" name="Line 32"/>
            <p:cNvSpPr>
              <a:spLocks noChangeShapeType="1"/>
            </p:cNvSpPr>
            <p:nvPr/>
          </p:nvSpPr>
          <p:spPr bwMode="auto">
            <a:xfrm flipH="1" flipV="1">
              <a:off x="4113" y="1557"/>
              <a:ext cx="209" cy="32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1" name="Line 33"/>
            <p:cNvSpPr>
              <a:spLocks noChangeShapeType="1"/>
            </p:cNvSpPr>
            <p:nvPr/>
          </p:nvSpPr>
          <p:spPr bwMode="auto">
            <a:xfrm flipH="1" flipV="1">
              <a:off x="3884" y="1657"/>
              <a:ext cx="490" cy="52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2" name="Line 34"/>
            <p:cNvSpPr>
              <a:spLocks noChangeShapeType="1"/>
            </p:cNvSpPr>
            <p:nvPr/>
          </p:nvSpPr>
          <p:spPr bwMode="auto">
            <a:xfrm flipH="1" flipV="1">
              <a:off x="4113" y="1764"/>
              <a:ext cx="209" cy="32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3" name="Line 35"/>
            <p:cNvSpPr>
              <a:spLocks noChangeShapeType="1"/>
            </p:cNvSpPr>
            <p:nvPr/>
          </p:nvSpPr>
          <p:spPr bwMode="auto">
            <a:xfrm>
              <a:off x="4322" y="1796"/>
              <a:ext cx="177" cy="1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165850" y="2887663"/>
            <a:ext cx="976313" cy="525462"/>
            <a:chOff x="3884" y="1903"/>
            <a:chExt cx="615" cy="331"/>
          </a:xfrm>
        </p:grpSpPr>
        <p:sp>
          <p:nvSpPr>
            <p:cNvPr id="3243045" name="Line 37"/>
            <p:cNvSpPr>
              <a:spLocks noChangeShapeType="1"/>
            </p:cNvSpPr>
            <p:nvPr/>
          </p:nvSpPr>
          <p:spPr bwMode="auto">
            <a:xfrm flipH="1">
              <a:off x="4374" y="1967"/>
              <a:ext cx="115" cy="1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6" name="Line 38"/>
            <p:cNvSpPr>
              <a:spLocks noChangeShapeType="1"/>
            </p:cNvSpPr>
            <p:nvPr/>
          </p:nvSpPr>
          <p:spPr bwMode="auto">
            <a:xfrm flipH="1" flipV="1">
              <a:off x="3884" y="1903"/>
              <a:ext cx="492" cy="65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7" name="Line 39"/>
            <p:cNvSpPr>
              <a:spLocks noChangeShapeType="1"/>
            </p:cNvSpPr>
            <p:nvPr/>
          </p:nvSpPr>
          <p:spPr bwMode="auto">
            <a:xfrm flipH="1" flipV="1">
              <a:off x="4116" y="2003"/>
              <a:ext cx="198" cy="29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8" name="Line 40"/>
            <p:cNvSpPr>
              <a:spLocks noChangeShapeType="1"/>
            </p:cNvSpPr>
            <p:nvPr/>
          </p:nvSpPr>
          <p:spPr bwMode="auto">
            <a:xfrm flipH="1" flipV="1">
              <a:off x="3884" y="2095"/>
              <a:ext cx="502" cy="63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49" name="Line 41"/>
            <p:cNvSpPr>
              <a:spLocks noChangeShapeType="1"/>
            </p:cNvSpPr>
            <p:nvPr/>
          </p:nvSpPr>
          <p:spPr bwMode="auto">
            <a:xfrm flipH="1" flipV="1">
              <a:off x="4130" y="2202"/>
              <a:ext cx="192" cy="31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  <p:sp>
          <p:nvSpPr>
            <p:cNvPr id="3243050" name="Line 42"/>
            <p:cNvSpPr>
              <a:spLocks noChangeShapeType="1"/>
            </p:cNvSpPr>
            <p:nvPr/>
          </p:nvSpPr>
          <p:spPr bwMode="auto">
            <a:xfrm>
              <a:off x="4322" y="2233"/>
              <a:ext cx="177" cy="1"/>
            </a:xfrm>
            <a:prstGeom prst="line">
              <a:avLst/>
            </a:prstGeom>
            <a:noFill/>
            <a:ln w="33338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18 VAG Rounded Light   02390"/>
              </a:endParaRPr>
            </a:p>
          </p:txBody>
        </p:sp>
      </p:grpSp>
      <p:sp>
        <p:nvSpPr>
          <p:cNvPr id="3243051" name="Line 43"/>
          <p:cNvSpPr>
            <a:spLocks noChangeShapeType="1"/>
          </p:cNvSpPr>
          <p:nvPr/>
        </p:nvSpPr>
        <p:spPr bwMode="auto">
          <a:xfrm>
            <a:off x="6843713" y="3090863"/>
            <a:ext cx="298450" cy="1587"/>
          </a:xfrm>
          <a:prstGeom prst="line">
            <a:avLst/>
          </a:prstGeom>
          <a:noFill/>
          <a:ln w="33338">
            <a:solidFill>
              <a:srgbClr val="BFBFB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2" name="Line 44"/>
          <p:cNvSpPr>
            <a:spLocks noChangeShapeType="1"/>
          </p:cNvSpPr>
          <p:nvPr/>
        </p:nvSpPr>
        <p:spPr bwMode="auto">
          <a:xfrm>
            <a:off x="6959600" y="3294063"/>
            <a:ext cx="166688" cy="1587"/>
          </a:xfrm>
          <a:prstGeom prst="line">
            <a:avLst/>
          </a:prstGeom>
          <a:noFill/>
          <a:ln w="33338">
            <a:solidFill>
              <a:srgbClr val="BFBFB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3" name="Arc 45"/>
          <p:cNvSpPr>
            <a:spLocks/>
          </p:cNvSpPr>
          <p:nvPr/>
        </p:nvSpPr>
        <p:spPr bwMode="auto">
          <a:xfrm>
            <a:off x="3592513" y="2005013"/>
            <a:ext cx="246062" cy="230187"/>
          </a:xfrm>
          <a:custGeom>
            <a:avLst/>
            <a:gdLst>
              <a:gd name="G0" fmla="+- 19420 0 0"/>
              <a:gd name="G1" fmla="+- 17840 0 0"/>
              <a:gd name="G2" fmla="+- 21600 0 0"/>
              <a:gd name="T0" fmla="*/ 0 w 19420"/>
              <a:gd name="T1" fmla="*/ 8385 h 17840"/>
              <a:gd name="T2" fmla="*/ 7244 w 19420"/>
              <a:gd name="T3" fmla="*/ 0 h 17840"/>
              <a:gd name="T4" fmla="*/ 19420 w 19420"/>
              <a:gd name="T5" fmla="*/ 17840 h 17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420" h="17840" fill="none" extrusionOk="0">
                <a:moveTo>
                  <a:pt x="-1" y="8384"/>
                </a:moveTo>
                <a:cubicBezTo>
                  <a:pt x="1643" y="5007"/>
                  <a:pt x="4140" y="2116"/>
                  <a:pt x="7243" y="-1"/>
                </a:cubicBezTo>
              </a:path>
              <a:path w="19420" h="17840" stroke="0" extrusionOk="0">
                <a:moveTo>
                  <a:pt x="-1" y="8384"/>
                </a:moveTo>
                <a:cubicBezTo>
                  <a:pt x="1643" y="5007"/>
                  <a:pt x="4140" y="2116"/>
                  <a:pt x="7243" y="-1"/>
                </a:cubicBezTo>
                <a:lnTo>
                  <a:pt x="19420" y="1784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4" name="Line 46"/>
          <p:cNvSpPr>
            <a:spLocks noChangeShapeType="1"/>
          </p:cNvSpPr>
          <p:nvPr/>
        </p:nvSpPr>
        <p:spPr bwMode="auto">
          <a:xfrm>
            <a:off x="3276600" y="1702430"/>
            <a:ext cx="436563" cy="42323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5" name="Arc 47"/>
          <p:cNvSpPr>
            <a:spLocks/>
          </p:cNvSpPr>
          <p:nvPr/>
        </p:nvSpPr>
        <p:spPr bwMode="auto">
          <a:xfrm>
            <a:off x="2389188" y="2076450"/>
            <a:ext cx="273050" cy="158750"/>
          </a:xfrm>
          <a:custGeom>
            <a:avLst/>
            <a:gdLst>
              <a:gd name="G0" fmla="+- 21531 0 0"/>
              <a:gd name="G1" fmla="+- 12328 0 0"/>
              <a:gd name="G2" fmla="+- 21600 0 0"/>
              <a:gd name="T0" fmla="*/ 0 w 21531"/>
              <a:gd name="T1" fmla="*/ 10611 h 12328"/>
              <a:gd name="T2" fmla="*/ 3795 w 21531"/>
              <a:gd name="T3" fmla="*/ 0 h 12328"/>
              <a:gd name="T4" fmla="*/ 21531 w 21531"/>
              <a:gd name="T5" fmla="*/ 12328 h 1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31" h="12328" fill="none" extrusionOk="0">
                <a:moveTo>
                  <a:pt x="-1" y="10610"/>
                </a:moveTo>
                <a:cubicBezTo>
                  <a:pt x="303" y="6800"/>
                  <a:pt x="1612" y="3138"/>
                  <a:pt x="3794" y="-1"/>
                </a:cubicBezTo>
              </a:path>
              <a:path w="21531" h="12328" stroke="0" extrusionOk="0">
                <a:moveTo>
                  <a:pt x="-1" y="10610"/>
                </a:moveTo>
                <a:cubicBezTo>
                  <a:pt x="303" y="6800"/>
                  <a:pt x="1612" y="3138"/>
                  <a:pt x="3794" y="-1"/>
                </a:cubicBezTo>
                <a:lnTo>
                  <a:pt x="21531" y="12328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6" name="Line 48"/>
          <p:cNvSpPr>
            <a:spLocks noChangeShapeType="1"/>
          </p:cNvSpPr>
          <p:nvPr/>
        </p:nvSpPr>
        <p:spPr bwMode="auto">
          <a:xfrm>
            <a:off x="1981201" y="1828800"/>
            <a:ext cx="539750" cy="3476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7" name="Line 49"/>
          <p:cNvSpPr>
            <a:spLocks noChangeShapeType="1"/>
          </p:cNvSpPr>
          <p:nvPr/>
        </p:nvSpPr>
        <p:spPr bwMode="auto">
          <a:xfrm>
            <a:off x="3965222" y="1340556"/>
            <a:ext cx="149578" cy="964494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8" name="Line 50"/>
          <p:cNvSpPr>
            <a:spLocks noChangeShapeType="1"/>
          </p:cNvSpPr>
          <p:nvPr/>
        </p:nvSpPr>
        <p:spPr bwMode="auto">
          <a:xfrm>
            <a:off x="6081888" y="1411111"/>
            <a:ext cx="90311" cy="722489"/>
          </a:xfrm>
          <a:prstGeom prst="line">
            <a:avLst/>
          </a:prstGeom>
          <a:noFill/>
          <a:ln w="38100">
            <a:solidFill>
              <a:srgbClr val="FF8DA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59" name="Text Box 51"/>
          <p:cNvSpPr txBox="1">
            <a:spLocks noChangeArrowheads="1"/>
          </p:cNvSpPr>
          <p:nvPr/>
        </p:nvSpPr>
        <p:spPr bwMode="auto">
          <a:xfrm>
            <a:off x="304800" y="2533650"/>
            <a:ext cx="127470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18 VAG Rounded Light   02390"/>
              </a:rPr>
              <a:t>Platter</a:t>
            </a:r>
          </a:p>
        </p:txBody>
      </p:sp>
      <p:sp>
        <p:nvSpPr>
          <p:cNvPr id="3243060" name="Text Box 52"/>
          <p:cNvSpPr txBox="1">
            <a:spLocks noChangeArrowheads="1"/>
          </p:cNvSpPr>
          <p:nvPr/>
        </p:nvSpPr>
        <p:spPr bwMode="auto">
          <a:xfrm>
            <a:off x="6745113" y="947561"/>
            <a:ext cx="85151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18 VAG Rounded Light   02390"/>
              </a:rPr>
              <a:t>Arm</a:t>
            </a:r>
          </a:p>
        </p:txBody>
      </p:sp>
      <p:sp>
        <p:nvSpPr>
          <p:cNvPr id="3243061" name="Text Box 53"/>
          <p:cNvSpPr txBox="1">
            <a:spLocks noChangeArrowheads="1"/>
          </p:cNvSpPr>
          <p:nvPr/>
        </p:nvSpPr>
        <p:spPr bwMode="auto">
          <a:xfrm>
            <a:off x="7315200" y="2609850"/>
            <a:ext cx="156966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18 VAG Rounded Light   02390"/>
              </a:rPr>
              <a:t>Actuator</a:t>
            </a:r>
          </a:p>
        </p:txBody>
      </p:sp>
      <p:sp>
        <p:nvSpPr>
          <p:cNvPr id="3243062" name="Text Box 54"/>
          <p:cNvSpPr txBox="1">
            <a:spLocks noChangeArrowheads="1"/>
          </p:cNvSpPr>
          <p:nvPr/>
        </p:nvSpPr>
        <p:spPr bwMode="auto">
          <a:xfrm>
            <a:off x="5534378" y="908052"/>
            <a:ext cx="104931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18 VAG Rounded Light   02390"/>
              </a:rPr>
              <a:t>Head</a:t>
            </a:r>
          </a:p>
        </p:txBody>
      </p:sp>
      <p:sp>
        <p:nvSpPr>
          <p:cNvPr id="3243063" name="Text Box 55"/>
          <p:cNvSpPr txBox="1">
            <a:spLocks noChangeArrowheads="1"/>
          </p:cNvSpPr>
          <p:nvPr/>
        </p:nvSpPr>
        <p:spPr bwMode="auto">
          <a:xfrm>
            <a:off x="3352800" y="889002"/>
            <a:ext cx="12105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accent4"/>
                </a:solidFill>
                <a:latin typeface="18 VAG Rounded Light   02390"/>
              </a:rPr>
              <a:t>Sector</a:t>
            </a:r>
          </a:p>
        </p:txBody>
      </p:sp>
      <p:sp>
        <p:nvSpPr>
          <p:cNvPr id="3243064" name="Text Box 56"/>
          <p:cNvSpPr txBox="1">
            <a:spLocks noChangeArrowheads="1"/>
          </p:cNvSpPr>
          <p:nvPr/>
        </p:nvSpPr>
        <p:spPr bwMode="auto">
          <a:xfrm>
            <a:off x="2243667" y="982134"/>
            <a:ext cx="1018227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18 VAG Rounded Light   02390"/>
              </a:rPr>
              <a:t>Inner</a:t>
            </a:r>
          </a:p>
          <a:p>
            <a:pPr algn="l"/>
            <a:r>
              <a:rPr lang="en-US" sz="2800" b="1" dirty="0">
                <a:solidFill>
                  <a:schemeClr val="tx1"/>
                </a:solidFill>
                <a:latin typeface="18 VAG Rounded Light   02390"/>
              </a:rPr>
              <a:t>Track</a:t>
            </a:r>
          </a:p>
        </p:txBody>
      </p:sp>
      <p:sp>
        <p:nvSpPr>
          <p:cNvPr id="3243065" name="Text Box 57"/>
          <p:cNvSpPr txBox="1">
            <a:spLocks noChangeArrowheads="1"/>
          </p:cNvSpPr>
          <p:nvPr/>
        </p:nvSpPr>
        <p:spPr bwMode="auto">
          <a:xfrm>
            <a:off x="990600" y="1162050"/>
            <a:ext cx="112082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18 VAG Rounded Light   02390"/>
              </a:rPr>
              <a:t>Outer</a:t>
            </a:r>
          </a:p>
          <a:p>
            <a:pPr algn="l"/>
            <a:r>
              <a:rPr lang="en-US" sz="2800" b="1">
                <a:solidFill>
                  <a:schemeClr val="tx1"/>
                </a:solidFill>
                <a:latin typeface="18 VAG Rounded Light   02390"/>
              </a:rPr>
              <a:t>Track</a:t>
            </a:r>
          </a:p>
        </p:txBody>
      </p:sp>
      <p:sp>
        <p:nvSpPr>
          <p:cNvPr id="3243066" name="Line 58"/>
          <p:cNvSpPr>
            <a:spLocks noChangeShapeType="1"/>
          </p:cNvSpPr>
          <p:nvPr/>
        </p:nvSpPr>
        <p:spPr bwMode="auto">
          <a:xfrm>
            <a:off x="3905249" y="2400300"/>
            <a:ext cx="307975" cy="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67" name="Rectangle 59"/>
          <p:cNvSpPr>
            <a:spLocks noChangeArrowheads="1"/>
          </p:cNvSpPr>
          <p:nvPr/>
        </p:nvSpPr>
        <p:spPr bwMode="auto">
          <a:xfrm>
            <a:off x="6096000" y="2152650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68" name="Rectangle 60"/>
          <p:cNvSpPr>
            <a:spLocks noChangeArrowheads="1"/>
          </p:cNvSpPr>
          <p:nvPr/>
        </p:nvSpPr>
        <p:spPr bwMode="auto">
          <a:xfrm>
            <a:off x="6096000" y="2457450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69" name="Rectangle 61"/>
          <p:cNvSpPr>
            <a:spLocks noChangeArrowheads="1"/>
          </p:cNvSpPr>
          <p:nvPr/>
        </p:nvSpPr>
        <p:spPr bwMode="auto">
          <a:xfrm>
            <a:off x="6096000" y="2838450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0" name="Rectangle 62"/>
          <p:cNvSpPr>
            <a:spLocks noChangeArrowheads="1"/>
          </p:cNvSpPr>
          <p:nvPr/>
        </p:nvSpPr>
        <p:spPr bwMode="auto">
          <a:xfrm>
            <a:off x="6096000" y="3143250"/>
            <a:ext cx="228600" cy="762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1" name="Line 63"/>
          <p:cNvSpPr>
            <a:spLocks noChangeShapeType="1"/>
          </p:cNvSpPr>
          <p:nvPr/>
        </p:nvSpPr>
        <p:spPr bwMode="auto">
          <a:xfrm flipH="1">
            <a:off x="6705599" y="1411111"/>
            <a:ext cx="364067" cy="817739"/>
          </a:xfrm>
          <a:prstGeom prst="line">
            <a:avLst/>
          </a:prstGeom>
          <a:noFill/>
          <a:ln w="38100">
            <a:solidFill>
              <a:schemeClr val="tx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2" name="Line 64"/>
          <p:cNvSpPr>
            <a:spLocks noChangeShapeType="1"/>
          </p:cNvSpPr>
          <p:nvPr/>
        </p:nvSpPr>
        <p:spPr bwMode="auto">
          <a:xfrm flipV="1">
            <a:off x="1524000" y="2305050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3" name="Line 65"/>
          <p:cNvSpPr>
            <a:spLocks noChangeShapeType="1"/>
          </p:cNvSpPr>
          <p:nvPr/>
        </p:nvSpPr>
        <p:spPr bwMode="auto">
          <a:xfrm flipV="1">
            <a:off x="1524000" y="2609850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4" name="Line 66"/>
          <p:cNvSpPr>
            <a:spLocks noChangeShapeType="1"/>
          </p:cNvSpPr>
          <p:nvPr/>
        </p:nvSpPr>
        <p:spPr bwMode="auto">
          <a:xfrm>
            <a:off x="1524000" y="2838450"/>
            <a:ext cx="533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5" name="Line 67"/>
          <p:cNvSpPr>
            <a:spLocks noChangeShapeType="1"/>
          </p:cNvSpPr>
          <p:nvPr/>
        </p:nvSpPr>
        <p:spPr bwMode="auto">
          <a:xfrm>
            <a:off x="1524000" y="283845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7" name="Rectangle 69"/>
          <p:cNvSpPr>
            <a:spLocks noChangeArrowheads="1"/>
          </p:cNvSpPr>
          <p:nvPr/>
        </p:nvSpPr>
        <p:spPr bwMode="auto">
          <a:xfrm>
            <a:off x="7593567" y="1847850"/>
            <a:ext cx="685800" cy="609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3243078" name="Text Box 70"/>
          <p:cNvSpPr txBox="1">
            <a:spLocks noChangeArrowheads="1"/>
          </p:cNvSpPr>
          <p:nvPr/>
        </p:nvSpPr>
        <p:spPr bwMode="auto">
          <a:xfrm>
            <a:off x="7255782" y="1351138"/>
            <a:ext cx="190308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18 VAG Rounded Light   02390"/>
              </a:rPr>
              <a:t>Controller</a:t>
            </a:r>
          </a:p>
        </p:txBody>
      </p:sp>
      <p:cxnSp>
        <p:nvCxnSpPr>
          <p:cNvPr id="3243079" name="AutoShape 71"/>
          <p:cNvCxnSpPr>
            <a:cxnSpLocks noChangeShapeType="1"/>
            <a:stCxn id="3243077" idx="1"/>
            <a:endCxn id="3243061" idx="1"/>
          </p:cNvCxnSpPr>
          <p:nvPr/>
        </p:nvCxnSpPr>
        <p:spPr bwMode="auto">
          <a:xfrm rot="10800000" flipV="1">
            <a:off x="7315201" y="2152650"/>
            <a:ext cx="278367" cy="718810"/>
          </a:xfrm>
          <a:prstGeom prst="curvedConnector3">
            <a:avLst>
              <a:gd name="adj1" fmla="val 182122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243080" name="Text Box 72"/>
          <p:cNvSpPr txBox="1">
            <a:spLocks noChangeArrowheads="1"/>
          </p:cNvSpPr>
          <p:nvPr/>
        </p:nvSpPr>
        <p:spPr bwMode="auto">
          <a:xfrm>
            <a:off x="4372529" y="1447800"/>
            <a:ext cx="1481395" cy="52322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18 VAG Rounded Light   02390"/>
              </a:rPr>
              <a:t>Spindle</a:t>
            </a:r>
          </a:p>
        </p:txBody>
      </p:sp>
      <p:sp>
        <p:nvSpPr>
          <p:cNvPr id="3243081" name="Line 73"/>
          <p:cNvSpPr>
            <a:spLocks noChangeShapeType="1"/>
          </p:cNvSpPr>
          <p:nvPr/>
        </p:nvSpPr>
        <p:spPr bwMode="auto">
          <a:xfrm flipV="1">
            <a:off x="4393167" y="1695450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latin typeface="18 VAG Rounded Light   02390"/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97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Disk Device Performance (2/2)</a:t>
            </a:r>
            <a:endParaRPr lang="en-US" dirty="0"/>
          </a:p>
        </p:txBody>
      </p:sp>
      <p:sp>
        <p:nvSpPr>
          <p:cNvPr id="32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Average values to plug into the formula:</a:t>
            </a:r>
          </a:p>
          <a:p>
            <a:r>
              <a:rPr lang="en-US" sz="2800" dirty="0" smtClean="0"/>
              <a:t>Rotation Time: Average distance of sector from head?</a:t>
            </a:r>
          </a:p>
          <a:p>
            <a:pPr lvl="1"/>
            <a:r>
              <a:rPr lang="en-US" sz="2400" dirty="0" smtClean="0"/>
              <a:t>1/2 time of a rotation</a:t>
            </a:r>
          </a:p>
          <a:p>
            <a:pPr lvl="2"/>
            <a:r>
              <a:rPr lang="en-US" sz="2000" dirty="0" smtClean="0"/>
              <a:t>7200 Revolutions Per Minute </a:t>
            </a:r>
            <a:r>
              <a:rPr lang="en-US" sz="2000" dirty="0" err="1" smtClean="0">
                <a:sym typeface="Symbol" pitchFamily="100" charset="2"/>
              </a:rPr>
              <a:t></a:t>
            </a:r>
            <a:r>
              <a:rPr lang="en-US" sz="2000" dirty="0" smtClean="0"/>
              <a:t> 120 Rev/sec</a:t>
            </a:r>
          </a:p>
          <a:p>
            <a:pPr lvl="2"/>
            <a:r>
              <a:rPr lang="en-US" sz="2000" dirty="0" smtClean="0"/>
              <a:t>1 revolution = 1/120 sec </a:t>
            </a:r>
            <a:r>
              <a:rPr lang="en-US" sz="2000" dirty="0" err="1" smtClean="0">
                <a:sym typeface="Symbol" pitchFamily="100" charset="2"/>
              </a:rPr>
              <a:t></a:t>
            </a:r>
            <a:r>
              <a:rPr lang="en-US" sz="2000" dirty="0" smtClean="0"/>
              <a:t> 8.33 milliseconds</a:t>
            </a:r>
          </a:p>
          <a:p>
            <a:pPr lvl="2"/>
            <a:r>
              <a:rPr lang="en-US" sz="2000" dirty="0" smtClean="0"/>
              <a:t>1/2 rotation (revolution) </a:t>
            </a:r>
            <a:r>
              <a:rPr lang="en-US" sz="2000" dirty="0" err="1" smtClean="0">
                <a:sym typeface="Symbol" pitchFamily="100" charset="2"/>
              </a:rPr>
              <a:t></a:t>
            </a:r>
            <a:r>
              <a:rPr lang="en-US" sz="2000" dirty="0" smtClean="0"/>
              <a:t> 4.17 ms</a:t>
            </a:r>
          </a:p>
          <a:p>
            <a:r>
              <a:rPr lang="en-US" sz="2800" dirty="0" smtClean="0"/>
              <a:t>Seek time: Average no. tracks to move arm?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umber of tracks/3 (see CS186 for the math)</a:t>
            </a:r>
          </a:p>
          <a:p>
            <a:pPr lvl="1"/>
            <a:r>
              <a:rPr lang="en-US" sz="2400" dirty="0" smtClean="0"/>
              <a:t>Then, seek time = number of tracks moved </a:t>
            </a:r>
            <a:r>
              <a:rPr lang="en-US" sz="2400" dirty="0" smtClean="0"/>
              <a:t>× </a:t>
            </a:r>
            <a:r>
              <a:rPr lang="en-US" sz="2400" dirty="0" smtClean="0"/>
              <a:t>time to move across one track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87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wait!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estimates are different in </a:t>
            </a:r>
            <a:r>
              <a:rPr lang="en-US" dirty="0" smtClean="0"/>
              <a:t>practice:</a:t>
            </a:r>
          </a:p>
          <a:p>
            <a:r>
              <a:rPr lang="en-US" dirty="0" smtClean="0"/>
              <a:t>Many </a:t>
            </a:r>
            <a:r>
              <a:rPr lang="en-US" dirty="0" smtClean="0"/>
              <a:t>disks have on-disk caches, which are completely hidden from the outside world</a:t>
            </a:r>
          </a:p>
          <a:p>
            <a:pPr lvl="1"/>
            <a:r>
              <a:rPr lang="en-US" dirty="0" smtClean="0"/>
              <a:t>Previous formula completely replaced with on-disk cache access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3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8651-7A1A-AC43-A2E4-9D97FA2003EB}" type="slidenum">
              <a:rPr lang="en-US"/>
              <a:pPr/>
              <a:t>3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617922" name="AutoShape 2"/>
          <p:cNvSpPr>
            <a:spLocks noChangeArrowheads="1"/>
          </p:cNvSpPr>
          <p:nvPr/>
        </p:nvSpPr>
        <p:spPr bwMode="auto">
          <a:xfrm>
            <a:off x="6997700" y="3336925"/>
            <a:ext cx="1219200" cy="2133600"/>
          </a:xfrm>
          <a:prstGeom prst="can">
            <a:avLst>
              <a:gd name="adj" fmla="val 3776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23" name="Rectangle 3"/>
          <p:cNvSpPr>
            <a:spLocks noGrp="1" noChangeArrowheads="1"/>
          </p:cNvSpPr>
          <p:nvPr>
            <p:ph type="title"/>
          </p:nvPr>
        </p:nvSpPr>
        <p:spPr>
          <a:xfrm>
            <a:off x="292100" y="190500"/>
            <a:ext cx="7950200" cy="823231"/>
          </a:xfrm>
          <a:noFill/>
          <a:ln/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ko-KR" dirty="0">
                <a:ea typeface="굴림" charset="-127"/>
                <a:cs typeface="굴림" charset="-127"/>
              </a:rPr>
              <a:t>Modern Virtual Memory Systems</a:t>
            </a:r>
            <a:r>
              <a:rPr lang="en-US" altLang="ko-KR" sz="2000" dirty="0">
                <a:ea typeface="굴림" charset="-127"/>
                <a:cs typeface="굴림" charset="-127"/>
              </a:rPr>
              <a:t/>
            </a:r>
            <a:br>
              <a:rPr lang="en-US" altLang="ko-KR" sz="2000" dirty="0">
                <a:ea typeface="굴림" charset="-127"/>
                <a:cs typeface="굴림" charset="-127"/>
              </a:rPr>
            </a:br>
            <a:r>
              <a:rPr lang="en-US" altLang="ko-KR" sz="2000" dirty="0">
                <a:ea typeface="굴림" charset="-127"/>
                <a:cs typeface="굴림" charset="-127"/>
              </a:rPr>
              <a:t> </a:t>
            </a:r>
            <a:r>
              <a:rPr lang="en-US" altLang="ko-KR" sz="2700" i="1" dirty="0">
                <a:ea typeface="굴림" charset="-127"/>
                <a:cs typeface="굴림" charset="-127"/>
              </a:rPr>
              <a:t>Illusion of a large, private, uniform store</a:t>
            </a:r>
            <a:endParaRPr lang="en-US" altLang="ko-KR" sz="2000" i="1" dirty="0">
              <a:ea typeface="굴림" charset="-127"/>
              <a:cs typeface="굴림" charset="-127"/>
            </a:endParaRPr>
          </a:p>
        </p:txBody>
      </p:sp>
      <p:sp>
        <p:nvSpPr>
          <p:cNvPr id="1617924" name="Rectangle 4"/>
          <p:cNvSpPr>
            <a:spLocks noChangeArrowheads="1"/>
          </p:cNvSpPr>
          <p:nvPr/>
        </p:nvSpPr>
        <p:spPr bwMode="auto">
          <a:xfrm>
            <a:off x="279400" y="1281113"/>
            <a:ext cx="5503863" cy="532196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Protection &amp; Privacy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* Many processes,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each with </a:t>
            </a: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their own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private address space and one or more shared address spaces</a:t>
            </a:r>
          </a:p>
          <a:p>
            <a:pPr algn="l">
              <a:spcBef>
                <a:spcPct val="0"/>
              </a:spcBef>
            </a:pP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		</a:t>
            </a:r>
          </a:p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Demand Paging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* Many processes share DRAM.  </a:t>
            </a: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* Provides ability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to run </a:t>
            </a: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programs with large address space.    Pages that aren’t yet allocated or pages that don’t fit swap to secondary storage.</a:t>
            </a:r>
            <a:endParaRPr lang="en-US" altLang="ko-KR" sz="20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  <a:p>
            <a:pPr lvl="1"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* Hides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differences in machine configurations</a:t>
            </a:r>
          </a:p>
          <a:p>
            <a:pPr lvl="1"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		</a:t>
            </a:r>
          </a:p>
          <a:p>
            <a:pPr algn="l">
              <a:spcBef>
                <a:spcPct val="0"/>
              </a:spcBef>
            </a:pPr>
            <a:r>
              <a:rPr lang="en-US" altLang="ko-KR" sz="2400" i="1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The price is address translation on </a:t>
            </a:r>
          </a:p>
          <a:p>
            <a:pPr algn="l">
              <a:spcBef>
                <a:spcPct val="0"/>
              </a:spcBef>
            </a:pPr>
            <a:r>
              <a:rPr lang="en-US" altLang="ko-KR" sz="2400" i="1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each memory reference</a:t>
            </a:r>
          </a:p>
        </p:txBody>
      </p:sp>
      <p:sp>
        <p:nvSpPr>
          <p:cNvPr id="1617925" name="Rectangle 5"/>
          <p:cNvSpPr>
            <a:spLocks noChangeArrowheads="1"/>
          </p:cNvSpPr>
          <p:nvPr/>
        </p:nvSpPr>
        <p:spPr bwMode="auto">
          <a:xfrm>
            <a:off x="6705600" y="1295400"/>
            <a:ext cx="812800" cy="431800"/>
          </a:xfrm>
          <a:prstGeom prst="rect">
            <a:avLst/>
          </a:prstGeom>
          <a:solidFill>
            <a:srgbClr val="FFA74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26" name="Rectangle 6"/>
          <p:cNvSpPr>
            <a:spLocks noChangeArrowheads="1"/>
          </p:cNvSpPr>
          <p:nvPr/>
        </p:nvSpPr>
        <p:spPr bwMode="auto">
          <a:xfrm>
            <a:off x="6705600" y="1752600"/>
            <a:ext cx="812800" cy="736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27" name="Rectangle 7"/>
          <p:cNvSpPr>
            <a:spLocks noChangeArrowheads="1"/>
          </p:cNvSpPr>
          <p:nvPr/>
        </p:nvSpPr>
        <p:spPr bwMode="auto">
          <a:xfrm>
            <a:off x="6858000" y="1905000"/>
            <a:ext cx="812800" cy="736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28" name="Rectangle 8"/>
          <p:cNvSpPr>
            <a:spLocks noChangeArrowheads="1"/>
          </p:cNvSpPr>
          <p:nvPr/>
        </p:nvSpPr>
        <p:spPr bwMode="auto">
          <a:xfrm>
            <a:off x="7010400" y="2057400"/>
            <a:ext cx="812800" cy="736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29" name="Rectangle 9"/>
          <p:cNvSpPr>
            <a:spLocks noChangeArrowheads="1"/>
          </p:cNvSpPr>
          <p:nvPr/>
        </p:nvSpPr>
        <p:spPr bwMode="auto">
          <a:xfrm>
            <a:off x="6858000" y="1295400"/>
            <a:ext cx="554038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OS</a:t>
            </a:r>
          </a:p>
        </p:txBody>
      </p:sp>
      <p:sp>
        <p:nvSpPr>
          <p:cNvPr id="1617930" name="Rectangle 10"/>
          <p:cNvSpPr>
            <a:spLocks noChangeArrowheads="1"/>
          </p:cNvSpPr>
          <p:nvPr/>
        </p:nvSpPr>
        <p:spPr bwMode="auto">
          <a:xfrm>
            <a:off x="6983413" y="2228850"/>
            <a:ext cx="92538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Prog1</a:t>
            </a:r>
            <a:endParaRPr lang="en-US" altLang="ko-KR" sz="2000" baseline="-250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17931" name="Rectangle 11"/>
          <p:cNvSpPr>
            <a:spLocks noChangeArrowheads="1"/>
          </p:cNvSpPr>
          <p:nvPr/>
        </p:nvSpPr>
        <p:spPr bwMode="auto">
          <a:xfrm>
            <a:off x="5943600" y="4149725"/>
            <a:ext cx="660400" cy="584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32" name="Line 12"/>
          <p:cNvSpPr>
            <a:spLocks noChangeShapeType="1"/>
          </p:cNvSpPr>
          <p:nvPr/>
        </p:nvSpPr>
        <p:spPr bwMode="auto">
          <a:xfrm>
            <a:off x="5943600" y="4289425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33" name="Line 13"/>
          <p:cNvSpPr>
            <a:spLocks noChangeShapeType="1"/>
          </p:cNvSpPr>
          <p:nvPr/>
        </p:nvSpPr>
        <p:spPr bwMode="auto">
          <a:xfrm>
            <a:off x="5943600" y="4441825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17934" name="Group 14"/>
          <p:cNvGrpSpPr>
            <a:grpSpLocks/>
          </p:cNvGrpSpPr>
          <p:nvPr/>
        </p:nvGrpSpPr>
        <p:grpSpPr bwMode="auto">
          <a:xfrm>
            <a:off x="7302500" y="3870325"/>
            <a:ext cx="660400" cy="1346200"/>
            <a:chOff x="5096" y="2384"/>
            <a:chExt cx="416" cy="848"/>
          </a:xfrm>
        </p:grpSpPr>
        <p:sp>
          <p:nvSpPr>
            <p:cNvPr id="1617935" name="Rectangle 15"/>
            <p:cNvSpPr>
              <a:spLocks noChangeArrowheads="1"/>
            </p:cNvSpPr>
            <p:nvPr/>
          </p:nvSpPr>
          <p:spPr bwMode="auto">
            <a:xfrm>
              <a:off x="5096" y="2384"/>
              <a:ext cx="416" cy="84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ko-KR" altLang="en-US" b="1" i="1">
                <a:ea typeface="굴림" charset="-127"/>
                <a:cs typeface="굴림" charset="-127"/>
              </a:endParaRPr>
            </a:p>
          </p:txBody>
        </p:sp>
        <p:sp>
          <p:nvSpPr>
            <p:cNvPr id="1617936" name="Line 16"/>
            <p:cNvSpPr>
              <a:spLocks noChangeShapeType="1"/>
            </p:cNvSpPr>
            <p:nvPr/>
          </p:nvSpPr>
          <p:spPr bwMode="auto">
            <a:xfrm>
              <a:off x="5096" y="2472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37" name="Line 17"/>
            <p:cNvSpPr>
              <a:spLocks noChangeShapeType="1"/>
            </p:cNvSpPr>
            <p:nvPr/>
          </p:nvSpPr>
          <p:spPr bwMode="auto">
            <a:xfrm>
              <a:off x="5096" y="2568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38" name="Line 18"/>
            <p:cNvSpPr>
              <a:spLocks noChangeShapeType="1"/>
            </p:cNvSpPr>
            <p:nvPr/>
          </p:nvSpPr>
          <p:spPr bwMode="auto">
            <a:xfrm>
              <a:off x="5096" y="2664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39" name="Line 19"/>
            <p:cNvSpPr>
              <a:spLocks noChangeShapeType="1"/>
            </p:cNvSpPr>
            <p:nvPr/>
          </p:nvSpPr>
          <p:spPr bwMode="auto">
            <a:xfrm>
              <a:off x="5096" y="2760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0" name="Line 20"/>
            <p:cNvSpPr>
              <a:spLocks noChangeShapeType="1"/>
            </p:cNvSpPr>
            <p:nvPr/>
          </p:nvSpPr>
          <p:spPr bwMode="auto">
            <a:xfrm>
              <a:off x="5096" y="2856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1" name="Line 21"/>
            <p:cNvSpPr>
              <a:spLocks noChangeShapeType="1"/>
            </p:cNvSpPr>
            <p:nvPr/>
          </p:nvSpPr>
          <p:spPr bwMode="auto">
            <a:xfrm>
              <a:off x="5096" y="2952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2" name="Line 22"/>
            <p:cNvSpPr>
              <a:spLocks noChangeShapeType="1"/>
            </p:cNvSpPr>
            <p:nvPr/>
          </p:nvSpPr>
          <p:spPr bwMode="auto">
            <a:xfrm>
              <a:off x="5096" y="3048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3" name="Line 23"/>
            <p:cNvSpPr>
              <a:spLocks noChangeShapeType="1"/>
            </p:cNvSpPr>
            <p:nvPr/>
          </p:nvSpPr>
          <p:spPr bwMode="auto">
            <a:xfrm>
              <a:off x="5096" y="3144"/>
              <a:ext cx="41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7944" name="Line 24"/>
          <p:cNvSpPr>
            <a:spLocks noChangeShapeType="1"/>
          </p:cNvSpPr>
          <p:nvPr/>
        </p:nvSpPr>
        <p:spPr bwMode="auto">
          <a:xfrm>
            <a:off x="5943600" y="4594225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17945" name="Group 25"/>
          <p:cNvGrpSpPr>
            <a:grpSpLocks/>
          </p:cNvGrpSpPr>
          <p:nvPr/>
        </p:nvGrpSpPr>
        <p:grpSpPr bwMode="auto">
          <a:xfrm>
            <a:off x="6553200" y="3962400"/>
            <a:ext cx="833438" cy="892175"/>
            <a:chOff x="4616" y="2602"/>
            <a:chExt cx="525" cy="562"/>
          </a:xfrm>
        </p:grpSpPr>
        <p:sp>
          <p:nvSpPr>
            <p:cNvPr id="1617946" name="Line 26"/>
            <p:cNvSpPr>
              <a:spLocks noChangeShapeType="1"/>
            </p:cNvSpPr>
            <p:nvPr/>
          </p:nvSpPr>
          <p:spPr bwMode="auto">
            <a:xfrm flipV="1">
              <a:off x="4616" y="2602"/>
              <a:ext cx="512" cy="1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7" name="Line 27"/>
            <p:cNvSpPr>
              <a:spLocks noChangeShapeType="1"/>
            </p:cNvSpPr>
            <p:nvPr/>
          </p:nvSpPr>
          <p:spPr bwMode="auto">
            <a:xfrm flipV="1">
              <a:off x="4616" y="2780"/>
              <a:ext cx="512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8" name="Line 28"/>
            <p:cNvSpPr>
              <a:spLocks noChangeShapeType="1"/>
            </p:cNvSpPr>
            <p:nvPr/>
          </p:nvSpPr>
          <p:spPr bwMode="auto">
            <a:xfrm>
              <a:off x="4616" y="2960"/>
              <a:ext cx="525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949" name="Line 29"/>
            <p:cNvSpPr>
              <a:spLocks noChangeShapeType="1"/>
            </p:cNvSpPr>
            <p:nvPr/>
          </p:nvSpPr>
          <p:spPr bwMode="auto">
            <a:xfrm flipV="1">
              <a:off x="4616" y="2979"/>
              <a:ext cx="519" cy="7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7950" name="Rectangle 30"/>
          <p:cNvSpPr>
            <a:spLocks noChangeArrowheads="1"/>
          </p:cNvSpPr>
          <p:nvPr/>
        </p:nvSpPr>
        <p:spPr bwMode="auto">
          <a:xfrm>
            <a:off x="5756275" y="3527425"/>
            <a:ext cx="1103313" cy="638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Primary</a:t>
            </a:r>
          </a:p>
          <a:p>
            <a:pPr>
              <a:spcBef>
                <a:spcPct val="0"/>
              </a:spcBef>
            </a:pPr>
            <a:r>
              <a:rPr lang="en-US" altLang="ko-KR" sz="18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Memory</a:t>
            </a:r>
          </a:p>
        </p:txBody>
      </p:sp>
      <p:sp>
        <p:nvSpPr>
          <p:cNvPr id="1617951" name="Rectangle 31"/>
          <p:cNvSpPr>
            <a:spLocks noChangeArrowheads="1"/>
          </p:cNvSpPr>
          <p:nvPr/>
        </p:nvSpPr>
        <p:spPr bwMode="auto">
          <a:xfrm>
            <a:off x="6149848" y="2985951"/>
            <a:ext cx="2952373" cy="3667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8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Swapping Store </a:t>
            </a:r>
            <a:r>
              <a:rPr lang="en-US" altLang="ko-KR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(Disk)</a:t>
            </a:r>
            <a:endParaRPr lang="en-US" altLang="ko-KR" sz="18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17952" name="Rectangle 32"/>
          <p:cNvSpPr>
            <a:spLocks noChangeArrowheads="1"/>
          </p:cNvSpPr>
          <p:nvPr/>
        </p:nvSpPr>
        <p:spPr bwMode="auto">
          <a:xfrm>
            <a:off x="6630988" y="5759450"/>
            <a:ext cx="1447800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53" name="Line 33"/>
          <p:cNvSpPr>
            <a:spLocks noChangeShapeType="1"/>
          </p:cNvSpPr>
          <p:nvPr/>
        </p:nvSpPr>
        <p:spPr bwMode="auto">
          <a:xfrm>
            <a:off x="6084888" y="6229350"/>
            <a:ext cx="50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54" name="Line 34"/>
          <p:cNvSpPr>
            <a:spLocks noChangeShapeType="1"/>
          </p:cNvSpPr>
          <p:nvPr/>
        </p:nvSpPr>
        <p:spPr bwMode="auto">
          <a:xfrm>
            <a:off x="8091488" y="6229350"/>
            <a:ext cx="50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7955" name="Rectangle 35"/>
          <p:cNvSpPr>
            <a:spLocks noChangeArrowheads="1"/>
          </p:cNvSpPr>
          <p:nvPr/>
        </p:nvSpPr>
        <p:spPr bwMode="auto">
          <a:xfrm>
            <a:off x="5994400" y="5842000"/>
            <a:ext cx="528638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VA</a:t>
            </a:r>
          </a:p>
        </p:txBody>
      </p:sp>
      <p:sp>
        <p:nvSpPr>
          <p:cNvPr id="1617956" name="Rectangle 36"/>
          <p:cNvSpPr>
            <a:spLocks noChangeArrowheads="1"/>
          </p:cNvSpPr>
          <p:nvPr/>
        </p:nvSpPr>
        <p:spPr bwMode="auto">
          <a:xfrm>
            <a:off x="8091488" y="5842000"/>
            <a:ext cx="5080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PA</a:t>
            </a:r>
          </a:p>
        </p:txBody>
      </p:sp>
      <p:sp>
        <p:nvSpPr>
          <p:cNvPr id="1617957" name="Rectangle 37"/>
          <p:cNvSpPr>
            <a:spLocks noChangeArrowheads="1"/>
          </p:cNvSpPr>
          <p:nvPr/>
        </p:nvSpPr>
        <p:spPr bwMode="auto">
          <a:xfrm>
            <a:off x="6637338" y="5727700"/>
            <a:ext cx="12858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mapping</a:t>
            </a:r>
          </a:p>
        </p:txBody>
      </p:sp>
      <p:sp>
        <p:nvSpPr>
          <p:cNvPr id="1617958" name="Rectangle 38"/>
          <p:cNvSpPr>
            <a:spLocks noChangeArrowheads="1"/>
          </p:cNvSpPr>
          <p:nvPr/>
        </p:nvSpPr>
        <p:spPr bwMode="auto">
          <a:xfrm>
            <a:off x="7061200" y="6146800"/>
            <a:ext cx="665163" cy="406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TLB</a:t>
            </a:r>
          </a:p>
        </p:txBody>
      </p:sp>
    </p:spTree>
    <p:extLst>
      <p:ext uri="{BB962C8B-B14F-4D97-AF65-F5344CB8AC3E}">
        <p14:creationId xmlns:p14="http://schemas.microsoft.com/office/powerpoint/2010/main" val="3816691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2834"/>
            <a:ext cx="8229600" cy="7490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does Flash memory come in?</a:t>
            </a:r>
            <a:endParaRPr lang="en-US" dirty="0"/>
          </a:p>
        </p:txBody>
      </p:sp>
      <p:sp>
        <p:nvSpPr>
          <p:cNvPr id="32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679" y="987856"/>
            <a:ext cx="6468306" cy="561232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~10 </a:t>
            </a:r>
            <a:r>
              <a:rPr lang="en-US" sz="2800" dirty="0" smtClean="0"/>
              <a:t>years ago: </a:t>
            </a:r>
            <a:r>
              <a:rPr lang="en-US" sz="2800" dirty="0" err="1" smtClean="0"/>
              <a:t>Microdrives</a:t>
            </a:r>
            <a:r>
              <a:rPr lang="en-US" sz="2800" dirty="0" smtClean="0"/>
              <a:t> and Flash memory (e.g., CompactFlash) went head-to-head</a:t>
            </a:r>
          </a:p>
          <a:p>
            <a:pPr lvl="1"/>
            <a:r>
              <a:rPr lang="en-US" sz="2400" dirty="0" smtClean="0"/>
              <a:t>Both non-volatile (retains contents without power supply)</a:t>
            </a:r>
          </a:p>
          <a:p>
            <a:pPr lvl="1"/>
            <a:r>
              <a:rPr lang="en-US" sz="2400" dirty="0" smtClean="0"/>
              <a:t>Flash benefits: </a:t>
            </a:r>
            <a:r>
              <a:rPr lang="en-US" sz="2400" dirty="0" smtClean="0"/>
              <a:t>lower power, no crashes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(no moving parts, need to spin µdrives up/down)</a:t>
            </a:r>
          </a:p>
          <a:p>
            <a:pPr lvl="1"/>
            <a:r>
              <a:rPr lang="en-US" sz="2400" dirty="0" smtClean="0"/>
              <a:t>Disk cost = fixed cost of motor + arm mechanics, but actual magnetic media cost very low</a:t>
            </a:r>
          </a:p>
          <a:p>
            <a:pPr lvl="1"/>
            <a:r>
              <a:rPr lang="en-US" sz="2400" dirty="0" smtClean="0"/>
              <a:t>Flash cost = most cost/bit of flash chips</a:t>
            </a:r>
          </a:p>
          <a:p>
            <a:pPr lvl="1"/>
            <a:r>
              <a:rPr lang="en-US" sz="2400" dirty="0" smtClean="0"/>
              <a:t>Over time, cost/bit of flash came down, became cost competitive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38" y="4826624"/>
            <a:ext cx="2902362" cy="1312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508" y="2403777"/>
            <a:ext cx="2712492" cy="20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3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0" y="46662"/>
            <a:ext cx="8738294" cy="6263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Flash Memory / SSD Technology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6" y="749542"/>
            <a:ext cx="5003862" cy="449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10" y="1096386"/>
            <a:ext cx="4517628" cy="136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016" y="2453330"/>
            <a:ext cx="2973723" cy="2820081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7987" y="5324871"/>
            <a:ext cx="8931993" cy="14440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NMOS transistor with an additional conductor between gate and source/drain which “traps” electrons. The presence/absence is a 1 or 0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emory cells can </a:t>
            </a:r>
            <a:r>
              <a:rPr lang="en-US" sz="2000" dirty="0"/>
              <a:t>withstand a limited number of program-erase cycles. C</a:t>
            </a:r>
            <a:r>
              <a:rPr lang="en-US" sz="2000" dirty="0" smtClean="0"/>
              <a:t>ontrollers </a:t>
            </a:r>
            <a:r>
              <a:rPr lang="en-US" sz="2000" dirty="0"/>
              <a:t>use a technique called </a:t>
            </a:r>
            <a:r>
              <a:rPr lang="en-US" sz="2000" i="1" dirty="0"/>
              <a:t>wear leveling </a:t>
            </a:r>
            <a:r>
              <a:rPr lang="en-US" sz="2000" dirty="0"/>
              <a:t>to distribute writes as evenly as possible across all the flash blocks in the SSD.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577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793" y="217429"/>
            <a:ext cx="8340718" cy="663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did Apple put in its iPods?</a:t>
            </a:r>
            <a:endParaRPr lang="en-US" dirty="0"/>
          </a:p>
        </p:txBody>
      </p:sp>
      <p:pic>
        <p:nvPicPr>
          <p:cNvPr id="3257347" name="Picture 3"/>
          <p:cNvPicPr>
            <a:picLocks noChangeAspect="1" noChangeArrowheads="1"/>
          </p:cNvPicPr>
          <p:nvPr/>
        </p:nvPicPr>
        <p:blipFill>
          <a:blip r:embed="rId3"/>
          <a:srcRect l="7370" t="3746" r="7933" b="4022"/>
          <a:stretch>
            <a:fillRect/>
          </a:stretch>
        </p:blipFill>
        <p:spPr bwMode="auto">
          <a:xfrm>
            <a:off x="4702048" y="1676400"/>
            <a:ext cx="808037" cy="1143000"/>
          </a:xfrm>
          <a:prstGeom prst="rect">
            <a:avLst/>
          </a:prstGeom>
          <a:noFill/>
        </p:spPr>
      </p:pic>
      <p:sp>
        <p:nvSpPr>
          <p:cNvPr id="3257348" name="Rectangle 4"/>
          <p:cNvSpPr>
            <a:spLocks noChangeArrowheads="1"/>
          </p:cNvSpPr>
          <p:nvPr/>
        </p:nvSpPr>
        <p:spPr bwMode="auto">
          <a:xfrm>
            <a:off x="2332037" y="990600"/>
            <a:ext cx="161536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18 VAG Rounded Light   02390"/>
              </a:rPr>
              <a:t>Samsung flash</a:t>
            </a: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18 VAG Rounded Light   02390"/>
              </a:rPr>
            </a:b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>16 GB</a:t>
            </a:r>
            <a:endParaRPr lang="en-US" sz="1800" dirty="0">
              <a:solidFill>
                <a:schemeClr val="tx1"/>
              </a:solidFill>
              <a:latin typeface="18 VAG Rounded Light   02390"/>
            </a:endParaRPr>
          </a:p>
        </p:txBody>
      </p:sp>
      <p:sp>
        <p:nvSpPr>
          <p:cNvPr id="3257351" name="Rectangle 7"/>
          <p:cNvSpPr>
            <a:spLocks noChangeArrowheads="1"/>
          </p:cNvSpPr>
          <p:nvPr/>
        </p:nvSpPr>
        <p:spPr bwMode="auto">
          <a:xfrm>
            <a:off x="1208855" y="6368803"/>
            <a:ext cx="719290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18 VAG Rounded Light   02390"/>
              </a:rPr>
              <a:t> shuffle     </a:t>
            </a:r>
            <a:r>
              <a:rPr lang="en-US" sz="2400" dirty="0" err="1" smtClean="0">
                <a:solidFill>
                  <a:schemeClr val="tx1"/>
                </a:solidFill>
                <a:latin typeface="18 VAG Rounded Light   02390"/>
              </a:rPr>
              <a:t>nano</a:t>
            </a:r>
            <a:r>
              <a:rPr lang="en-US" sz="2400" dirty="0" smtClean="0">
                <a:solidFill>
                  <a:schemeClr val="tx1"/>
                </a:solidFill>
                <a:latin typeface="18 VAG Rounded Light   02390"/>
              </a:rPr>
              <a:t>           classic             touch</a:t>
            </a:r>
            <a:endParaRPr lang="en-US" sz="2400" dirty="0">
              <a:solidFill>
                <a:schemeClr val="tx1"/>
              </a:solidFill>
              <a:latin typeface="18 VAG Rounded Light   02390"/>
            </a:endParaRPr>
          </a:p>
        </p:txBody>
      </p:sp>
      <p:sp>
        <p:nvSpPr>
          <p:cNvPr id="3257352" name="Rectangle 8"/>
          <p:cNvSpPr>
            <a:spLocks noChangeArrowheads="1"/>
          </p:cNvSpPr>
          <p:nvPr/>
        </p:nvSpPr>
        <p:spPr bwMode="auto">
          <a:xfrm>
            <a:off x="4100914" y="990600"/>
            <a:ext cx="222368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18 VAG Rounded Light   02390"/>
              </a:rPr>
              <a:t>Toshiba 1.8-inch HDD</a:t>
            </a: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18 VAG Rounded Light   02390"/>
              </a:rPr>
            </a:b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>80, 120, 160 GB</a:t>
            </a:r>
            <a:endParaRPr lang="en-US" sz="3600" dirty="0">
              <a:solidFill>
                <a:schemeClr val="tx1"/>
              </a:solidFill>
              <a:latin typeface="18 VAG Rounded Light   02390"/>
            </a:endParaRPr>
          </a:p>
        </p:txBody>
      </p:sp>
      <p:sp>
        <p:nvSpPr>
          <p:cNvPr id="3257353" name="Rectangle 9"/>
          <p:cNvSpPr>
            <a:spLocks noChangeArrowheads="1"/>
          </p:cNvSpPr>
          <p:nvPr/>
        </p:nvSpPr>
        <p:spPr bwMode="auto">
          <a:xfrm>
            <a:off x="693438" y="990600"/>
            <a:ext cx="14401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18 VAG Rounded Light   02390"/>
              </a:rPr>
              <a:t>Toshiba flash</a:t>
            </a:r>
            <a:br>
              <a:rPr lang="en-US" sz="1800" dirty="0">
                <a:solidFill>
                  <a:schemeClr val="tx1"/>
                </a:solidFill>
                <a:latin typeface="18 VAG Rounded Light   02390"/>
              </a:rPr>
            </a:br>
            <a:r>
              <a:rPr lang="en-US" sz="1800" dirty="0">
                <a:solidFill>
                  <a:schemeClr val="tx1"/>
                </a:solidFill>
                <a:latin typeface="18 VAG Rounded Light   0239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>2 GB</a:t>
            </a:r>
            <a:endParaRPr lang="en-US" sz="1800" dirty="0">
              <a:solidFill>
                <a:schemeClr val="tx1"/>
              </a:solidFill>
              <a:latin typeface="18 VAG Rounded Light   02390"/>
            </a:endParaRPr>
          </a:p>
        </p:txBody>
      </p:sp>
      <p:pic>
        <p:nvPicPr>
          <p:cNvPr id="3257354" name="Picture 10"/>
          <p:cNvPicPr>
            <a:picLocks noChangeAspect="1" noChangeArrowheads="1"/>
          </p:cNvPicPr>
          <p:nvPr/>
        </p:nvPicPr>
        <p:blipFill>
          <a:blip r:embed="rId4"/>
          <a:srcRect l="9650" t="19658" r="16106" b="22186"/>
          <a:stretch>
            <a:fillRect/>
          </a:stretch>
        </p:blipFill>
        <p:spPr bwMode="auto">
          <a:xfrm>
            <a:off x="2362200" y="1695450"/>
            <a:ext cx="1524000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25735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63" t="11472" r="15001" b="42682"/>
          <a:stretch>
            <a:fillRect/>
          </a:stretch>
        </p:blipFill>
        <p:spPr bwMode="auto">
          <a:xfrm rot="10800000">
            <a:off x="847427" y="1716086"/>
            <a:ext cx="1219200" cy="72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6" name="Picture 15" descr="17-1.jpg"/>
          <p:cNvPicPr>
            <a:picLocks noChangeAspect="1"/>
          </p:cNvPicPr>
          <p:nvPr/>
        </p:nvPicPr>
        <p:blipFill>
          <a:blip r:embed="rId6"/>
          <a:srcRect l="47000" t="8750" r="35000" b="50625"/>
          <a:stretch>
            <a:fillRect/>
          </a:stretch>
        </p:blipFill>
        <p:spPr>
          <a:xfrm rot="5400000">
            <a:off x="6764275" y="1566611"/>
            <a:ext cx="836559" cy="1258711"/>
          </a:xfrm>
          <a:prstGeom prst="rect">
            <a:avLst/>
          </a:prstGeom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477000" y="990600"/>
            <a:ext cx="14401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18 VAG Rounded Light   02390"/>
              </a:rPr>
              <a:t>Toshiba flash</a:t>
            </a:r>
            <a:br>
              <a:rPr lang="en-US" sz="1800" dirty="0">
                <a:solidFill>
                  <a:schemeClr val="tx1"/>
                </a:solidFill>
                <a:latin typeface="18 VAG Rounded Light   02390"/>
              </a:rPr>
            </a:br>
            <a:r>
              <a:rPr lang="en-US" sz="1800" dirty="0" smtClean="0">
                <a:solidFill>
                  <a:schemeClr val="tx1"/>
                </a:solidFill>
                <a:latin typeface="18 VAG Rounded Light   02390"/>
              </a:rPr>
              <a:t>32, 64 GB</a:t>
            </a:r>
            <a:endParaRPr lang="en-US" sz="1800" dirty="0">
              <a:solidFill>
                <a:schemeClr val="tx1"/>
              </a:solidFill>
              <a:latin typeface="18 VAG Rounded Light   0239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420" y="2661719"/>
            <a:ext cx="6490473" cy="382938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4930953" y="1006889"/>
            <a:ext cx="1441531" cy="320374"/>
          </a:xfrm>
          <a:prstGeom prst="round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68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62"/>
            <a:ext cx="8229600" cy="6589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Flash Memory in Smart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9890"/>
            <a:ext cx="9179733" cy="6119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3540" y="897822"/>
            <a:ext cx="23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Phone 6: up to 128 GB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3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856"/>
            <a:ext cx="9144000" cy="4777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60" y="137335"/>
            <a:ext cx="8229600" cy="7436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Flash Memory in Laptops – Solid State Drive (SSD)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778" y="4605420"/>
            <a:ext cx="4032396" cy="2252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988"/>
            <a:ext cx="3375178" cy="2036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12" y="3690887"/>
            <a:ext cx="3512933" cy="31657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6218" y="6392447"/>
            <a:ext cx="232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capacities up to 512GB</a:t>
            </a:r>
          </a:p>
        </p:txBody>
      </p:sp>
    </p:spTree>
    <p:extLst>
      <p:ext uri="{BB962C8B-B14F-4D97-AF65-F5344CB8AC3E}">
        <p14:creationId xmlns:p14="http://schemas.microsoft.com/office/powerpoint/2010/main" val="226533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52"/>
          </a:xfrm>
        </p:spPr>
        <p:txBody>
          <a:bodyPr/>
          <a:lstStyle/>
          <a:p>
            <a:r>
              <a:rPr lang="en-US" dirty="0" err="1" smtClean="0"/>
              <a:t>iClicker</a:t>
            </a:r>
            <a:r>
              <a:rPr lang="en-US" dirty="0" smtClean="0"/>
              <a:t>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15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 have the following disk:</a:t>
            </a:r>
          </a:p>
          <a:p>
            <a:pPr lvl="1"/>
            <a:r>
              <a:rPr lang="en-US" dirty="0" smtClean="0"/>
              <a:t>15000 Cylinders, 1 </a:t>
            </a:r>
            <a:r>
              <a:rPr lang="en-US" dirty="0" err="1" smtClean="0"/>
              <a:t>ms</a:t>
            </a:r>
            <a:r>
              <a:rPr lang="en-US" dirty="0" smtClean="0"/>
              <a:t> to cross 1000 Cylinders</a:t>
            </a:r>
          </a:p>
          <a:p>
            <a:pPr lvl="1"/>
            <a:r>
              <a:rPr lang="en-US" dirty="0" smtClean="0"/>
              <a:t>15000 RPM = 4 </a:t>
            </a:r>
            <a:r>
              <a:rPr lang="en-US" dirty="0" err="1" smtClean="0"/>
              <a:t>ms</a:t>
            </a:r>
            <a:r>
              <a:rPr lang="en-US" dirty="0" smtClean="0"/>
              <a:t> per rotation</a:t>
            </a:r>
          </a:p>
          <a:p>
            <a:pPr lvl="1"/>
            <a:r>
              <a:rPr lang="en-US" dirty="0" smtClean="0"/>
              <a:t>Want to copy 1 MB, transfer rate of 1000 MB/s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ms</a:t>
            </a:r>
            <a:r>
              <a:rPr lang="en-US" dirty="0" smtClean="0"/>
              <a:t> controller processing time</a:t>
            </a:r>
            <a:endParaRPr lang="en-US" dirty="0"/>
          </a:p>
          <a:p>
            <a:r>
              <a:rPr lang="en-US" dirty="0" smtClean="0"/>
              <a:t>What is the access time using our model?</a:t>
            </a:r>
          </a:p>
          <a:p>
            <a:pPr marL="0" indent="0">
              <a:buNone/>
            </a:pPr>
            <a:endParaRPr lang="en-US" sz="18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000" b="1" dirty="0" smtClean="0">
                <a:latin typeface="+mj-lt"/>
              </a:rPr>
              <a:t>Disk </a:t>
            </a:r>
            <a:r>
              <a:rPr lang="en-US" sz="2000" b="1" dirty="0">
                <a:latin typeface="+mj-lt"/>
              </a:rPr>
              <a:t>Access Time = Seek Time + Rotation Time + Transfer Time + Controller </a:t>
            </a:r>
            <a:r>
              <a:rPr lang="en-US" sz="2000" b="1" dirty="0" smtClean="0">
                <a:latin typeface="+mj-lt"/>
              </a:rPr>
              <a:t>Processing Time</a:t>
            </a:r>
            <a:endParaRPr lang="en-US" sz="2000" b="1" dirty="0">
              <a:latin typeface="+mj-lt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902239"/>
              </p:ext>
            </p:extLst>
          </p:nvPr>
        </p:nvGraphicFramePr>
        <p:xfrm>
          <a:off x="1513675" y="549771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11.4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11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iClicker</a:t>
            </a:r>
            <a:r>
              <a:rPr lang="en-US" dirty="0" smtClean="0"/>
              <a:t>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1899" cy="4976459"/>
          </a:xfrm>
        </p:spPr>
        <p:txBody>
          <a:bodyPr>
            <a:normAutofit/>
          </a:bodyPr>
          <a:lstStyle/>
          <a:p>
            <a:r>
              <a:rPr lang="en-US" dirty="0" smtClean="0"/>
              <a:t>We have the following disk:</a:t>
            </a:r>
          </a:p>
          <a:p>
            <a:pPr lvl="1"/>
            <a:r>
              <a:rPr lang="en-US" sz="1800" dirty="0" smtClean="0"/>
              <a:t>15000 Cylinders, 1 </a:t>
            </a:r>
            <a:r>
              <a:rPr lang="en-US" sz="1800" dirty="0" err="1" smtClean="0"/>
              <a:t>ms</a:t>
            </a:r>
            <a:r>
              <a:rPr lang="en-US" sz="1800" dirty="0" smtClean="0"/>
              <a:t> to cross 1000 Cylinders</a:t>
            </a:r>
          </a:p>
          <a:p>
            <a:pPr lvl="1"/>
            <a:r>
              <a:rPr lang="en-US" sz="1800" dirty="0" smtClean="0"/>
              <a:t>15000 RPM = 4 </a:t>
            </a:r>
            <a:r>
              <a:rPr lang="en-US" sz="1800" dirty="0" err="1" smtClean="0"/>
              <a:t>ms</a:t>
            </a:r>
            <a:r>
              <a:rPr lang="en-US" sz="1800" dirty="0" smtClean="0"/>
              <a:t> per rotation</a:t>
            </a:r>
          </a:p>
          <a:p>
            <a:pPr lvl="1"/>
            <a:r>
              <a:rPr lang="en-US" sz="1800" dirty="0" smtClean="0"/>
              <a:t>Want to copy 1 MB, transfer rate of 1000 MB/s</a:t>
            </a:r>
          </a:p>
          <a:p>
            <a:pPr lvl="1"/>
            <a:r>
              <a:rPr lang="en-US" sz="1800" dirty="0" smtClean="0"/>
              <a:t>1 </a:t>
            </a:r>
            <a:r>
              <a:rPr lang="en-US" sz="1800" dirty="0" err="1" smtClean="0"/>
              <a:t>ms</a:t>
            </a:r>
            <a:r>
              <a:rPr lang="en-US" sz="1800" dirty="0" smtClean="0"/>
              <a:t> controller processing time</a:t>
            </a:r>
            <a:endParaRPr lang="en-US" sz="1800" dirty="0"/>
          </a:p>
          <a:p>
            <a:r>
              <a:rPr lang="en-US" dirty="0" smtClean="0"/>
              <a:t>What is the access time?</a:t>
            </a:r>
          </a:p>
          <a:p>
            <a:pPr marL="0" indent="0">
              <a:buNone/>
            </a:pPr>
            <a:r>
              <a:rPr lang="en-US" sz="2400" dirty="0" smtClean="0"/>
              <a:t>Seek = # cylinders/3 * time = 15000/3 * 1ms/1000 cylinders = 5ms</a:t>
            </a:r>
          </a:p>
          <a:p>
            <a:pPr marL="0" indent="0">
              <a:buNone/>
            </a:pPr>
            <a:r>
              <a:rPr lang="en-US" sz="2400" dirty="0" smtClean="0"/>
              <a:t>Rotation = time for ½ rotation = 4 </a:t>
            </a:r>
            <a:r>
              <a:rPr lang="en-US" sz="2400" dirty="0" err="1" smtClean="0"/>
              <a:t>ms</a:t>
            </a:r>
            <a:r>
              <a:rPr lang="en-US" sz="2400" dirty="0" smtClean="0"/>
              <a:t> / 2 = 2 </a:t>
            </a:r>
            <a:r>
              <a:rPr lang="en-US" sz="2400" dirty="0" err="1" smtClean="0"/>
              <a:t>ms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Transfer = Size / transfer rate = 1 MB / (1000 MB/s) = 1 </a:t>
            </a:r>
            <a:r>
              <a:rPr lang="en-US" sz="2400" dirty="0" err="1" smtClean="0"/>
              <a:t>ms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Controller = 1 </a:t>
            </a:r>
            <a:r>
              <a:rPr lang="en-US" sz="2400" dirty="0" err="1" smtClean="0"/>
              <a:t>ms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Total = 5 + 2 + 1 + 1 = 9 </a:t>
            </a:r>
            <a:r>
              <a:rPr lang="en-US" sz="2400" dirty="0" err="1" smtClean="0"/>
              <a:t>ms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2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3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Memory Access (DMA)</a:t>
            </a:r>
          </a:p>
          <a:p>
            <a:r>
              <a:rPr lang="en-US" dirty="0" smtClean="0"/>
              <a:t>Disks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Networking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6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47" y="274638"/>
            <a:ext cx="887800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Networks: Talking to the Outside World</a:t>
            </a:r>
            <a:endParaRPr lang="en-US" dirty="0"/>
          </a:p>
        </p:txBody>
      </p:sp>
      <p:sp>
        <p:nvSpPr>
          <p:cNvPr id="282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Originally sharing I/O devices between computers </a:t>
            </a:r>
          </a:p>
          <a:p>
            <a:pPr lvl="1"/>
            <a:r>
              <a:rPr lang="en-US"/>
              <a:t>E.g., printers</a:t>
            </a:r>
          </a:p>
          <a:p>
            <a:r>
              <a:rPr lang="en-US"/>
              <a:t>Then communicating between computers</a:t>
            </a:r>
          </a:p>
          <a:p>
            <a:pPr lvl="1"/>
            <a:r>
              <a:rPr lang="en-US"/>
              <a:t>E.g., file transfer protocol</a:t>
            </a:r>
          </a:p>
          <a:p>
            <a:r>
              <a:rPr lang="en-US"/>
              <a:t>Then communicating between people</a:t>
            </a:r>
          </a:p>
          <a:p>
            <a:pPr lvl="1"/>
            <a:r>
              <a:rPr lang="en-US"/>
              <a:t>E.g., e-mail</a:t>
            </a:r>
          </a:p>
          <a:p>
            <a:r>
              <a:rPr lang="en-US"/>
              <a:t>Then communicating between networks of computers</a:t>
            </a:r>
          </a:p>
          <a:p>
            <a:pPr lvl="1"/>
            <a:r>
              <a:rPr lang="en-US"/>
              <a:t>E.g., file sharing, www, …</a:t>
            </a:r>
          </a:p>
        </p:txBody>
      </p:sp>
      <p:sp>
        <p:nvSpPr>
          <p:cNvPr id="4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5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2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35B0EAA8-CAA0-EF4B-B3C1-ABB37D263657}" type="slidenum">
              <a:rPr lang="en-US"/>
              <a:pPr/>
              <a:t>4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59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366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ko-KR" sz="3600" dirty="0">
                <a:ea typeface="굴림" charset="-127"/>
                <a:cs typeface="굴림" charset="-127"/>
              </a:rPr>
              <a:t>Private </a:t>
            </a:r>
            <a:r>
              <a:rPr lang="en-US" altLang="ko-KR" sz="3600" dirty="0" smtClean="0">
                <a:ea typeface="굴림" charset="-127"/>
                <a:cs typeface="굴림" charset="-127"/>
              </a:rPr>
              <a:t>(Virtual) Address </a:t>
            </a:r>
            <a:r>
              <a:rPr lang="en-US" altLang="ko-KR" sz="3600" dirty="0">
                <a:ea typeface="굴림" charset="-127"/>
                <a:cs typeface="굴림" charset="-127"/>
              </a:rPr>
              <a:t>Space per </a:t>
            </a:r>
            <a:r>
              <a:rPr lang="en-US" altLang="ko-KR" sz="3600" dirty="0" smtClean="0">
                <a:ea typeface="굴림" charset="-127"/>
                <a:cs typeface="굴림" charset="-127"/>
              </a:rPr>
              <a:t>Program</a:t>
            </a:r>
            <a:endParaRPr lang="en-US" altLang="ko-KR" sz="3600" dirty="0">
              <a:ea typeface="굴림" charset="-127"/>
              <a:cs typeface="굴림" charset="-127"/>
            </a:endParaRPr>
          </a:p>
        </p:txBody>
      </p:sp>
      <p:sp>
        <p:nvSpPr>
          <p:cNvPr id="1599491" name="Rectangle 3"/>
          <p:cNvSpPr>
            <a:spLocks noChangeArrowheads="1"/>
          </p:cNvSpPr>
          <p:nvPr/>
        </p:nvSpPr>
        <p:spPr bwMode="auto">
          <a:xfrm>
            <a:off x="304800" y="5737225"/>
            <a:ext cx="6783388" cy="698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FontTx/>
              <a:buChar char="•"/>
            </a:pPr>
            <a:r>
              <a:rPr lang="ko-KR" altLang="en-US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Each </a:t>
            </a:r>
            <a:r>
              <a:rPr lang="en-US" altLang="ko-KR" sz="2000" dirty="0" err="1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prog</a:t>
            </a: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 has 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a page table 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 Page table contains an entry for each </a:t>
            </a:r>
            <a:r>
              <a:rPr lang="en-US" altLang="ko-KR" sz="2000" dirty="0" err="1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prog</a:t>
            </a:r>
            <a:r>
              <a:rPr lang="en-US" altLang="ko-KR" sz="20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 page</a:t>
            </a:r>
            <a:endParaRPr lang="en-US" altLang="ko-KR" sz="20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grpSp>
        <p:nvGrpSpPr>
          <p:cNvPr id="1599492" name="Group 4"/>
          <p:cNvGrpSpPr>
            <a:grpSpLocks/>
          </p:cNvGrpSpPr>
          <p:nvPr/>
        </p:nvGrpSpPr>
        <p:grpSpPr bwMode="auto">
          <a:xfrm>
            <a:off x="317500" y="1304925"/>
            <a:ext cx="8532813" cy="5029200"/>
            <a:chOff x="88" y="856"/>
            <a:chExt cx="5375" cy="3168"/>
          </a:xfrm>
        </p:grpSpPr>
        <p:sp>
          <p:nvSpPr>
            <p:cNvPr id="1599493" name="Rectangle 5"/>
            <p:cNvSpPr>
              <a:spLocks noChangeArrowheads="1"/>
            </p:cNvSpPr>
            <p:nvPr/>
          </p:nvSpPr>
          <p:spPr bwMode="auto">
            <a:xfrm>
              <a:off x="672" y="2704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4" name="Rectangle 6"/>
            <p:cNvSpPr>
              <a:spLocks noChangeArrowheads="1"/>
            </p:cNvSpPr>
            <p:nvPr/>
          </p:nvSpPr>
          <p:spPr bwMode="auto">
            <a:xfrm>
              <a:off x="672" y="1936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5" name="Rectangle 7"/>
            <p:cNvSpPr>
              <a:spLocks noChangeArrowheads="1"/>
            </p:cNvSpPr>
            <p:nvPr/>
          </p:nvSpPr>
          <p:spPr bwMode="auto">
            <a:xfrm>
              <a:off x="672" y="1104"/>
              <a:ext cx="704" cy="216"/>
            </a:xfrm>
            <a:prstGeom prst="rect">
              <a:avLst/>
            </a:prstGeom>
            <a:solidFill>
              <a:schemeClr val="folHlink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6" name="Rectangle 8" descr="90%"/>
            <p:cNvSpPr>
              <a:spLocks noChangeArrowheads="1"/>
            </p:cNvSpPr>
            <p:nvPr/>
          </p:nvSpPr>
          <p:spPr bwMode="auto">
            <a:xfrm>
              <a:off x="672" y="888"/>
              <a:ext cx="704" cy="656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7" name="Line 9"/>
            <p:cNvSpPr>
              <a:spLocks noChangeShapeType="1"/>
            </p:cNvSpPr>
            <p:nvPr/>
          </p:nvSpPr>
          <p:spPr bwMode="auto">
            <a:xfrm>
              <a:off x="672" y="1103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8" name="Line 10"/>
            <p:cNvSpPr>
              <a:spLocks noChangeShapeType="1"/>
            </p:cNvSpPr>
            <p:nvPr/>
          </p:nvSpPr>
          <p:spPr bwMode="auto">
            <a:xfrm>
              <a:off x="672" y="1325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499" name="Rectangle 11"/>
            <p:cNvSpPr>
              <a:spLocks noChangeArrowheads="1"/>
            </p:cNvSpPr>
            <p:nvPr/>
          </p:nvSpPr>
          <p:spPr bwMode="auto">
            <a:xfrm>
              <a:off x="848" y="1112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00" name="Rectangle 12"/>
            <p:cNvSpPr>
              <a:spLocks noChangeArrowheads="1"/>
            </p:cNvSpPr>
            <p:nvPr/>
          </p:nvSpPr>
          <p:spPr bwMode="auto">
            <a:xfrm>
              <a:off x="88" y="1080"/>
              <a:ext cx="587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 err="1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Prog</a:t>
              </a:r>
              <a:r>
                <a:rPr lang="en-US" altLang="ko-KR" sz="1800" dirty="0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 1</a:t>
              </a:r>
              <a:endPara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599501" name="Rectangle 13"/>
            <p:cNvSpPr>
              <a:spLocks noChangeArrowheads="1"/>
            </p:cNvSpPr>
            <p:nvPr/>
          </p:nvSpPr>
          <p:spPr bwMode="auto">
            <a:xfrm>
              <a:off x="1911" y="1368"/>
              <a:ext cx="954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Page Table </a:t>
              </a:r>
            </a:p>
          </p:txBody>
        </p:sp>
        <p:grpSp>
          <p:nvGrpSpPr>
            <p:cNvPr id="1599502" name="Group 14"/>
            <p:cNvGrpSpPr>
              <a:grpSpLocks/>
            </p:cNvGrpSpPr>
            <p:nvPr/>
          </p:nvGrpSpPr>
          <p:grpSpPr bwMode="auto">
            <a:xfrm>
              <a:off x="1976" y="889"/>
              <a:ext cx="704" cy="519"/>
              <a:chOff x="1976" y="889"/>
              <a:chExt cx="704" cy="519"/>
            </a:xfrm>
          </p:grpSpPr>
          <p:sp>
            <p:nvSpPr>
              <p:cNvPr id="1599503" name="Rectangle 15"/>
              <p:cNvSpPr>
                <a:spLocks noChangeArrowheads="1"/>
              </p:cNvSpPr>
              <p:nvPr/>
            </p:nvSpPr>
            <p:spPr bwMode="auto">
              <a:xfrm>
                <a:off x="1976" y="889"/>
                <a:ext cx="704" cy="5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04" name="Line 16"/>
              <p:cNvSpPr>
                <a:spLocks noChangeShapeType="1"/>
              </p:cNvSpPr>
              <p:nvPr/>
            </p:nvSpPr>
            <p:spPr bwMode="auto">
              <a:xfrm>
                <a:off x="1976" y="1059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05" name="Line 17"/>
              <p:cNvSpPr>
                <a:spLocks noChangeShapeType="1"/>
              </p:cNvSpPr>
              <p:nvPr/>
            </p:nvSpPr>
            <p:spPr bwMode="auto">
              <a:xfrm>
                <a:off x="1976" y="1235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9506" name="Rectangle 18" descr="Dark upward diagonal"/>
            <p:cNvSpPr>
              <a:spLocks noChangeArrowheads="1"/>
            </p:cNvSpPr>
            <p:nvPr/>
          </p:nvSpPr>
          <p:spPr bwMode="auto">
            <a:xfrm>
              <a:off x="672" y="1712"/>
              <a:ext cx="704" cy="656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07" name="Line 19"/>
            <p:cNvSpPr>
              <a:spLocks noChangeShapeType="1"/>
            </p:cNvSpPr>
            <p:nvPr/>
          </p:nvSpPr>
          <p:spPr bwMode="auto">
            <a:xfrm>
              <a:off x="672" y="1927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08" name="Line 20"/>
            <p:cNvSpPr>
              <a:spLocks noChangeShapeType="1"/>
            </p:cNvSpPr>
            <p:nvPr/>
          </p:nvSpPr>
          <p:spPr bwMode="auto">
            <a:xfrm>
              <a:off x="672" y="2149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09" name="Rectangle 21"/>
            <p:cNvSpPr>
              <a:spLocks noChangeArrowheads="1"/>
            </p:cNvSpPr>
            <p:nvPr/>
          </p:nvSpPr>
          <p:spPr bwMode="auto">
            <a:xfrm>
              <a:off x="800" y="1928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10" name="Rectangle 22"/>
            <p:cNvSpPr>
              <a:spLocks noChangeArrowheads="1"/>
            </p:cNvSpPr>
            <p:nvPr/>
          </p:nvSpPr>
          <p:spPr bwMode="auto">
            <a:xfrm>
              <a:off x="88" y="1896"/>
              <a:ext cx="587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 err="1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Prog</a:t>
              </a:r>
              <a:r>
                <a:rPr lang="en-US" altLang="ko-KR" sz="1800" dirty="0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 2</a:t>
              </a:r>
              <a:endPara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599511" name="Rectangle 23"/>
            <p:cNvSpPr>
              <a:spLocks noChangeArrowheads="1"/>
            </p:cNvSpPr>
            <p:nvPr/>
          </p:nvSpPr>
          <p:spPr bwMode="auto">
            <a:xfrm>
              <a:off x="1911" y="2288"/>
              <a:ext cx="954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Page Table</a:t>
              </a:r>
              <a:r>
                <a:rPr lang="en-US" altLang="ko-KR" sz="1800">
                  <a:latin typeface="Verdana" charset="0"/>
                  <a:ea typeface="굴림" charset="-127"/>
                  <a:cs typeface="굴림" charset="-127"/>
                </a:rPr>
                <a:t> </a:t>
              </a:r>
            </a:p>
          </p:txBody>
        </p:sp>
        <p:grpSp>
          <p:nvGrpSpPr>
            <p:cNvPr id="1599512" name="Group 24"/>
            <p:cNvGrpSpPr>
              <a:grpSpLocks/>
            </p:cNvGrpSpPr>
            <p:nvPr/>
          </p:nvGrpSpPr>
          <p:grpSpPr bwMode="auto">
            <a:xfrm>
              <a:off x="1976" y="1801"/>
              <a:ext cx="704" cy="519"/>
              <a:chOff x="1976" y="1801"/>
              <a:chExt cx="704" cy="519"/>
            </a:xfrm>
          </p:grpSpPr>
          <p:sp>
            <p:nvSpPr>
              <p:cNvPr id="1599513" name="Rectangle 25"/>
              <p:cNvSpPr>
                <a:spLocks noChangeArrowheads="1"/>
              </p:cNvSpPr>
              <p:nvPr/>
            </p:nvSpPr>
            <p:spPr bwMode="auto">
              <a:xfrm>
                <a:off x="1976" y="1801"/>
                <a:ext cx="704" cy="5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14" name="Line 26"/>
              <p:cNvSpPr>
                <a:spLocks noChangeShapeType="1"/>
              </p:cNvSpPr>
              <p:nvPr/>
            </p:nvSpPr>
            <p:spPr bwMode="auto">
              <a:xfrm>
                <a:off x="1976" y="197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15" name="Line 27"/>
              <p:cNvSpPr>
                <a:spLocks noChangeShapeType="1"/>
              </p:cNvSpPr>
              <p:nvPr/>
            </p:nvSpPr>
            <p:spPr bwMode="auto">
              <a:xfrm>
                <a:off x="1976" y="2147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9516" name="Rectangle 28"/>
            <p:cNvSpPr>
              <a:spLocks noChangeArrowheads="1"/>
            </p:cNvSpPr>
            <p:nvPr/>
          </p:nvSpPr>
          <p:spPr bwMode="auto">
            <a:xfrm>
              <a:off x="672" y="2488"/>
              <a:ext cx="704" cy="87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17" name="Line 29"/>
            <p:cNvSpPr>
              <a:spLocks noChangeShapeType="1"/>
            </p:cNvSpPr>
            <p:nvPr/>
          </p:nvSpPr>
          <p:spPr bwMode="auto">
            <a:xfrm>
              <a:off x="672" y="2919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18" name="Line 30"/>
            <p:cNvSpPr>
              <a:spLocks noChangeShapeType="1"/>
            </p:cNvSpPr>
            <p:nvPr/>
          </p:nvSpPr>
          <p:spPr bwMode="auto">
            <a:xfrm>
              <a:off x="672" y="3141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19" name="Rectangle 31"/>
            <p:cNvSpPr>
              <a:spLocks noChangeArrowheads="1"/>
            </p:cNvSpPr>
            <p:nvPr/>
          </p:nvSpPr>
          <p:spPr bwMode="auto">
            <a:xfrm>
              <a:off x="800" y="2696"/>
              <a:ext cx="402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latin typeface="Verdana" charset="0"/>
                  <a:ea typeface="굴림" charset="-127"/>
                  <a:cs typeface="굴림" charset="-127"/>
                </a:rPr>
                <a:t>VA1</a:t>
              </a:r>
            </a:p>
          </p:txBody>
        </p:sp>
        <p:sp>
          <p:nvSpPr>
            <p:cNvPr id="1599520" name="Rectangle 32"/>
            <p:cNvSpPr>
              <a:spLocks noChangeArrowheads="1"/>
            </p:cNvSpPr>
            <p:nvPr/>
          </p:nvSpPr>
          <p:spPr bwMode="auto">
            <a:xfrm>
              <a:off x="88" y="2760"/>
              <a:ext cx="587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 dirty="0" err="1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Prog</a:t>
              </a:r>
              <a:r>
                <a:rPr lang="en-US" altLang="ko-KR" sz="1800" dirty="0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 3</a:t>
              </a:r>
              <a:endPara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599521" name="Rectangle 33"/>
            <p:cNvSpPr>
              <a:spLocks noChangeArrowheads="1"/>
            </p:cNvSpPr>
            <p:nvPr/>
          </p:nvSpPr>
          <p:spPr bwMode="auto">
            <a:xfrm>
              <a:off x="1903" y="3280"/>
              <a:ext cx="953" cy="2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ko-KR" sz="180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Page Table</a:t>
              </a:r>
              <a:r>
                <a:rPr lang="en-US" altLang="ko-KR" sz="1800" b="1">
                  <a:latin typeface="Verdana" charset="0"/>
                  <a:ea typeface="굴림" charset="-127"/>
                  <a:cs typeface="굴림" charset="-127"/>
                </a:rPr>
                <a:t> </a:t>
              </a:r>
            </a:p>
          </p:txBody>
        </p:sp>
        <p:sp>
          <p:nvSpPr>
            <p:cNvPr id="1599522" name="Line 34"/>
            <p:cNvSpPr>
              <a:spLocks noChangeShapeType="1"/>
            </p:cNvSpPr>
            <p:nvPr/>
          </p:nvSpPr>
          <p:spPr bwMode="auto">
            <a:xfrm flipV="1">
              <a:off x="1392" y="1120"/>
              <a:ext cx="568" cy="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3" name="Line 35"/>
            <p:cNvSpPr>
              <a:spLocks noChangeShapeType="1"/>
            </p:cNvSpPr>
            <p:nvPr/>
          </p:nvSpPr>
          <p:spPr bwMode="auto">
            <a:xfrm>
              <a:off x="1392" y="2040"/>
              <a:ext cx="5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4" name="Line 36"/>
            <p:cNvSpPr>
              <a:spLocks noChangeShapeType="1"/>
            </p:cNvSpPr>
            <p:nvPr/>
          </p:nvSpPr>
          <p:spPr bwMode="auto">
            <a:xfrm>
              <a:off x="1392" y="2808"/>
              <a:ext cx="55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5" name="Line 37" descr="Dark upward diagonal"/>
            <p:cNvSpPr>
              <a:spLocks noChangeShapeType="1"/>
            </p:cNvSpPr>
            <p:nvPr/>
          </p:nvSpPr>
          <p:spPr bwMode="auto">
            <a:xfrm>
              <a:off x="2688" y="984"/>
              <a:ext cx="1672" cy="119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6" name="Line 38"/>
            <p:cNvSpPr>
              <a:spLocks noChangeShapeType="1"/>
            </p:cNvSpPr>
            <p:nvPr/>
          </p:nvSpPr>
          <p:spPr bwMode="auto">
            <a:xfrm>
              <a:off x="2688" y="1176"/>
              <a:ext cx="1680" cy="1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7" name="Line 39"/>
            <p:cNvSpPr>
              <a:spLocks noChangeShapeType="1"/>
            </p:cNvSpPr>
            <p:nvPr/>
          </p:nvSpPr>
          <p:spPr bwMode="auto">
            <a:xfrm>
              <a:off x="2688" y="1320"/>
              <a:ext cx="1680" cy="182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8" name="Line 40"/>
            <p:cNvSpPr>
              <a:spLocks noChangeShapeType="1"/>
            </p:cNvSpPr>
            <p:nvPr/>
          </p:nvSpPr>
          <p:spPr bwMode="auto">
            <a:xfrm>
              <a:off x="2688" y="1896"/>
              <a:ext cx="1680" cy="67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29" name="Line 41"/>
            <p:cNvSpPr>
              <a:spLocks noChangeShapeType="1"/>
            </p:cNvSpPr>
            <p:nvPr/>
          </p:nvSpPr>
          <p:spPr bwMode="auto">
            <a:xfrm>
              <a:off x="2688" y="2088"/>
              <a:ext cx="1680" cy="163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30" name="Line 42"/>
            <p:cNvSpPr>
              <a:spLocks noChangeShapeType="1"/>
            </p:cNvSpPr>
            <p:nvPr/>
          </p:nvSpPr>
          <p:spPr bwMode="auto">
            <a:xfrm>
              <a:off x="2688" y="2232"/>
              <a:ext cx="1680" cy="110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31" name="Line 43"/>
            <p:cNvSpPr>
              <a:spLocks noChangeShapeType="1"/>
            </p:cNvSpPr>
            <p:nvPr/>
          </p:nvSpPr>
          <p:spPr bwMode="auto">
            <a:xfrm flipV="1">
              <a:off x="2680" y="1968"/>
              <a:ext cx="1704" cy="65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32" name="Line 44"/>
            <p:cNvSpPr>
              <a:spLocks noChangeShapeType="1"/>
            </p:cNvSpPr>
            <p:nvPr/>
          </p:nvSpPr>
          <p:spPr bwMode="auto">
            <a:xfrm flipV="1">
              <a:off x="2688" y="2952"/>
              <a:ext cx="1680" cy="4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33" name="Line 45"/>
            <p:cNvSpPr>
              <a:spLocks noChangeShapeType="1"/>
            </p:cNvSpPr>
            <p:nvPr/>
          </p:nvSpPr>
          <p:spPr bwMode="auto">
            <a:xfrm>
              <a:off x="2688" y="3192"/>
              <a:ext cx="1680" cy="72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534" name="Rectangle 46"/>
            <p:cNvSpPr>
              <a:spLocks noChangeArrowheads="1"/>
            </p:cNvSpPr>
            <p:nvPr/>
          </p:nvSpPr>
          <p:spPr bwMode="auto">
            <a:xfrm rot="16200000">
              <a:off x="4616" y="2368"/>
              <a:ext cx="1463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800" dirty="0" smtClean="0">
                  <a:solidFill>
                    <a:srgbClr val="56127A"/>
                  </a:solidFill>
                  <a:latin typeface="Verdana" charset="0"/>
                  <a:ea typeface="굴림" charset="-127"/>
                  <a:cs typeface="굴림" charset="-127"/>
                </a:rPr>
                <a:t>Physical Memory</a:t>
              </a:r>
              <a:endPara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endParaRPr>
            </a:p>
          </p:txBody>
        </p:sp>
        <p:sp>
          <p:nvSpPr>
            <p:cNvPr id="1599535" name="Line 47"/>
            <p:cNvSpPr>
              <a:spLocks noChangeShapeType="1"/>
            </p:cNvSpPr>
            <p:nvPr/>
          </p:nvSpPr>
          <p:spPr bwMode="auto">
            <a:xfrm>
              <a:off x="672" y="2695"/>
              <a:ext cx="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99536" name="Group 48"/>
            <p:cNvGrpSpPr>
              <a:grpSpLocks/>
            </p:cNvGrpSpPr>
            <p:nvPr/>
          </p:nvGrpSpPr>
          <p:grpSpPr bwMode="auto">
            <a:xfrm>
              <a:off x="1968" y="2536"/>
              <a:ext cx="704" cy="752"/>
              <a:chOff x="1968" y="2512"/>
              <a:chExt cx="704" cy="752"/>
            </a:xfrm>
          </p:grpSpPr>
          <p:sp>
            <p:nvSpPr>
              <p:cNvPr id="1599537" name="Rectangle 49"/>
              <p:cNvSpPr>
                <a:spLocks noChangeArrowheads="1"/>
              </p:cNvSpPr>
              <p:nvPr/>
            </p:nvSpPr>
            <p:spPr bwMode="auto">
              <a:xfrm>
                <a:off x="1968" y="2512"/>
                <a:ext cx="704" cy="7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38" name="Line 50"/>
              <p:cNvSpPr>
                <a:spLocks noChangeShapeType="1"/>
              </p:cNvSpPr>
              <p:nvPr/>
            </p:nvSpPr>
            <p:spPr bwMode="auto">
              <a:xfrm>
                <a:off x="1968" y="2899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39" name="Line 51"/>
              <p:cNvSpPr>
                <a:spLocks noChangeShapeType="1"/>
              </p:cNvSpPr>
              <p:nvPr/>
            </p:nvSpPr>
            <p:spPr bwMode="auto">
              <a:xfrm>
                <a:off x="1968" y="3091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0" name="Line 52"/>
              <p:cNvSpPr>
                <a:spLocks noChangeShapeType="1"/>
              </p:cNvSpPr>
              <p:nvPr/>
            </p:nvSpPr>
            <p:spPr bwMode="auto">
              <a:xfrm>
                <a:off x="1968" y="2707"/>
                <a:ext cx="7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9541" name="Line 53"/>
            <p:cNvSpPr>
              <a:spLocks noChangeShapeType="1"/>
            </p:cNvSpPr>
            <p:nvPr/>
          </p:nvSpPr>
          <p:spPr bwMode="auto">
            <a:xfrm flipV="1">
              <a:off x="2680" y="2752"/>
              <a:ext cx="1688" cy="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99542" name="Group 54"/>
            <p:cNvGrpSpPr>
              <a:grpSpLocks/>
            </p:cNvGrpSpPr>
            <p:nvPr/>
          </p:nvGrpSpPr>
          <p:grpSpPr bwMode="auto">
            <a:xfrm>
              <a:off x="4368" y="856"/>
              <a:ext cx="768" cy="3168"/>
              <a:chOff x="4368" y="856"/>
              <a:chExt cx="768" cy="3168"/>
            </a:xfrm>
          </p:grpSpPr>
          <p:sp>
            <p:nvSpPr>
              <p:cNvPr id="1599543" name="Rectangle 55"/>
              <p:cNvSpPr>
                <a:spLocks noChangeArrowheads="1"/>
              </p:cNvSpPr>
              <p:nvPr/>
            </p:nvSpPr>
            <p:spPr bwMode="auto">
              <a:xfrm>
                <a:off x="4368" y="1416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4" name="Rectangle 56"/>
              <p:cNvSpPr>
                <a:spLocks noChangeArrowheads="1"/>
              </p:cNvSpPr>
              <p:nvPr/>
            </p:nvSpPr>
            <p:spPr bwMode="auto">
              <a:xfrm>
                <a:off x="4368" y="1224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5" name="Line 57"/>
              <p:cNvSpPr>
                <a:spLocks noChangeShapeType="1"/>
              </p:cNvSpPr>
              <p:nvPr/>
            </p:nvSpPr>
            <p:spPr bwMode="auto">
              <a:xfrm>
                <a:off x="4368" y="856"/>
                <a:ext cx="0" cy="3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6" name="Oval 58"/>
              <p:cNvSpPr>
                <a:spLocks noChangeArrowheads="1"/>
              </p:cNvSpPr>
              <p:nvPr/>
            </p:nvSpPr>
            <p:spPr bwMode="auto">
              <a:xfrm rot="2700000">
                <a:off x="4763" y="1851"/>
                <a:ext cx="42" cy="47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7" name="Rectangle 59"/>
              <p:cNvSpPr>
                <a:spLocks noChangeArrowheads="1"/>
              </p:cNvSpPr>
              <p:nvPr/>
            </p:nvSpPr>
            <p:spPr bwMode="auto">
              <a:xfrm>
                <a:off x="4368" y="372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8" name="Rectangle 60" descr="Dark upward diagonal"/>
              <p:cNvSpPr>
                <a:spLocks noChangeArrowheads="1"/>
              </p:cNvSpPr>
              <p:nvPr/>
            </p:nvSpPr>
            <p:spPr bwMode="auto">
              <a:xfrm>
                <a:off x="4368" y="3528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49" name="Rectangle 61" descr="40%"/>
              <p:cNvSpPr>
                <a:spLocks noChangeArrowheads="1"/>
              </p:cNvSpPr>
              <p:nvPr/>
            </p:nvSpPr>
            <p:spPr bwMode="auto">
              <a:xfrm>
                <a:off x="4368" y="3336"/>
                <a:ext cx="768" cy="192"/>
              </a:xfrm>
              <a:prstGeom prst="rect">
                <a:avLst/>
              </a:prstGeom>
              <a:pattFill prst="pct4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latin typeface="Verdana" charset="0"/>
                    <a:ea typeface="굴림" charset="-127"/>
                    <a:cs typeface="굴림" charset="-127"/>
                  </a:rPr>
                  <a:t>free</a:t>
                </a:r>
              </a:p>
            </p:txBody>
          </p:sp>
          <p:sp>
            <p:nvSpPr>
              <p:cNvPr id="1599550" name="Rectangle 62" descr="Dark upward diagonal"/>
              <p:cNvSpPr>
                <a:spLocks noChangeArrowheads="1"/>
              </p:cNvSpPr>
              <p:nvPr/>
            </p:nvSpPr>
            <p:spPr bwMode="auto">
              <a:xfrm>
                <a:off x="4368" y="3144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1" name="Rectangle 63" descr="90%"/>
              <p:cNvSpPr>
                <a:spLocks noChangeArrowheads="1"/>
              </p:cNvSpPr>
              <p:nvPr/>
            </p:nvSpPr>
            <p:spPr bwMode="auto">
              <a:xfrm>
                <a:off x="4368" y="2952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2" name="Rectangle 64"/>
              <p:cNvSpPr>
                <a:spLocks noChangeArrowheads="1"/>
              </p:cNvSpPr>
              <p:nvPr/>
            </p:nvSpPr>
            <p:spPr bwMode="auto">
              <a:xfrm>
                <a:off x="4368" y="276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3" name="Rectangle 65"/>
              <p:cNvSpPr>
                <a:spLocks noChangeArrowheads="1"/>
              </p:cNvSpPr>
              <p:nvPr/>
            </p:nvSpPr>
            <p:spPr bwMode="auto">
              <a:xfrm>
                <a:off x="4368" y="2568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4" name="Rectangle 66" descr="Dark upward diagonal"/>
              <p:cNvSpPr>
                <a:spLocks noChangeArrowheads="1"/>
              </p:cNvSpPr>
              <p:nvPr/>
            </p:nvSpPr>
            <p:spPr bwMode="auto">
              <a:xfrm>
                <a:off x="4368" y="2376"/>
                <a:ext cx="768" cy="192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5" name="Rectangle 67" descr="90%"/>
              <p:cNvSpPr>
                <a:spLocks noChangeArrowheads="1"/>
              </p:cNvSpPr>
              <p:nvPr/>
            </p:nvSpPr>
            <p:spPr bwMode="auto">
              <a:xfrm>
                <a:off x="4368" y="2184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6" name="Rectangle 68" descr="90%"/>
              <p:cNvSpPr>
                <a:spLocks noChangeArrowheads="1"/>
              </p:cNvSpPr>
              <p:nvPr/>
            </p:nvSpPr>
            <p:spPr bwMode="auto">
              <a:xfrm>
                <a:off x="4368" y="1992"/>
                <a:ext cx="768" cy="192"/>
              </a:xfrm>
              <a:prstGeom prst="rect">
                <a:avLst/>
              </a:prstGeom>
              <a:pattFill prst="pct90">
                <a:fgClr>
                  <a:schemeClr val="accent1"/>
                </a:fgClr>
                <a:bgClr>
                  <a:srgbClr val="FFFFFF"/>
                </a:bgClr>
              </a:patt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7" name="Rectangle 69"/>
              <p:cNvSpPr>
                <a:spLocks noChangeArrowheads="1"/>
              </p:cNvSpPr>
              <p:nvPr/>
            </p:nvSpPr>
            <p:spPr bwMode="auto">
              <a:xfrm>
                <a:off x="4368" y="1032"/>
                <a:ext cx="768" cy="19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58" name="Rectangle 70"/>
              <p:cNvSpPr>
                <a:spLocks noChangeArrowheads="1"/>
              </p:cNvSpPr>
              <p:nvPr/>
            </p:nvSpPr>
            <p:spPr bwMode="auto">
              <a:xfrm>
                <a:off x="4483" y="1000"/>
                <a:ext cx="541" cy="40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FF0000"/>
                    </a:solidFill>
                    <a:latin typeface="Verdana" charset="0"/>
                    <a:ea typeface="굴림" charset="-127"/>
                    <a:cs typeface="굴림" charset="-127"/>
                  </a:rPr>
                  <a:t>OS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ko-KR" sz="1800">
                    <a:solidFill>
                      <a:srgbClr val="FF0000"/>
                    </a:solidFill>
                    <a:latin typeface="Verdana" charset="0"/>
                    <a:ea typeface="굴림" charset="-127"/>
                    <a:cs typeface="굴림" charset="-127"/>
                  </a:rPr>
                  <a:t>pages</a:t>
                </a:r>
              </a:p>
            </p:txBody>
          </p:sp>
          <p:sp>
            <p:nvSpPr>
              <p:cNvPr id="1599559" name="Line 71"/>
              <p:cNvSpPr>
                <a:spLocks noChangeShapeType="1"/>
              </p:cNvSpPr>
              <p:nvPr/>
            </p:nvSpPr>
            <p:spPr bwMode="auto">
              <a:xfrm>
                <a:off x="5136" y="856"/>
                <a:ext cx="0" cy="3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560" name="Rectangle 72"/>
              <p:cNvSpPr>
                <a:spLocks noChangeArrowheads="1"/>
              </p:cNvSpPr>
              <p:nvPr/>
            </p:nvSpPr>
            <p:spPr bwMode="auto">
              <a:xfrm>
                <a:off x="4368" y="1800"/>
                <a:ext cx="768" cy="19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99561" name="Group 73"/>
              <p:cNvGrpSpPr>
                <a:grpSpLocks/>
              </p:cNvGrpSpPr>
              <p:nvPr/>
            </p:nvGrpSpPr>
            <p:grpSpPr bwMode="auto">
              <a:xfrm>
                <a:off x="4624" y="1675"/>
                <a:ext cx="319" cy="42"/>
                <a:chOff x="4760" y="1675"/>
                <a:chExt cx="319" cy="42"/>
              </a:xfrm>
            </p:grpSpPr>
            <p:sp>
              <p:nvSpPr>
                <p:cNvPr id="1599562" name="Oval 74"/>
                <p:cNvSpPr>
                  <a:spLocks noChangeArrowheads="1"/>
                </p:cNvSpPr>
                <p:nvPr/>
              </p:nvSpPr>
              <p:spPr bwMode="auto">
                <a:xfrm rot="2700000">
                  <a:off x="4763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9563" name="Oval 75"/>
                <p:cNvSpPr>
                  <a:spLocks noChangeArrowheads="1"/>
                </p:cNvSpPr>
                <p:nvPr/>
              </p:nvSpPr>
              <p:spPr bwMode="auto">
                <a:xfrm rot="2700000">
                  <a:off x="4899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9564" name="Oval 76"/>
                <p:cNvSpPr>
                  <a:spLocks noChangeArrowheads="1"/>
                </p:cNvSpPr>
                <p:nvPr/>
              </p:nvSpPr>
              <p:spPr bwMode="auto">
                <a:xfrm rot="2700000">
                  <a:off x="5035" y="1672"/>
                  <a:ext cx="42" cy="4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1036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History</a:t>
            </a:r>
            <a:endParaRPr lang="en-US" sz="2400" dirty="0"/>
          </a:p>
          <a:p>
            <a:pPr lvl="1"/>
            <a:r>
              <a:rPr lang="en-US" sz="2000" dirty="0" smtClean="0"/>
              <a:t>1963: JCR </a:t>
            </a:r>
            <a:r>
              <a:rPr lang="en-US" sz="2000" dirty="0" err="1"/>
              <a:t>Licklider</a:t>
            </a:r>
            <a:r>
              <a:rPr lang="en-US" sz="2000" dirty="0"/>
              <a:t>, </a:t>
            </a:r>
            <a:r>
              <a:rPr lang="en-US" sz="2000" dirty="0" smtClean="0"/>
              <a:t>while at </a:t>
            </a:r>
            <a:r>
              <a:rPr lang="en-US" sz="2000" dirty="0" err="1" smtClean="0"/>
              <a:t>DoD’s</a:t>
            </a:r>
            <a:r>
              <a:rPr lang="en-US" sz="2000" dirty="0" smtClean="0"/>
              <a:t> ARPA</a:t>
            </a:r>
            <a:r>
              <a:rPr lang="en-US" sz="2000" dirty="0"/>
              <a:t>, writes </a:t>
            </a:r>
            <a:r>
              <a:rPr lang="en-US" sz="2000" dirty="0" smtClean="0"/>
              <a:t>a memo describing desire to connect the computers at various research universities: Stanford, Berkeley, UCLA, </a:t>
            </a:r>
            <a:r>
              <a:rPr lang="is-IS" sz="2000" dirty="0" smtClean="0"/>
              <a:t>...</a:t>
            </a:r>
            <a:endParaRPr lang="en-US" sz="2000" dirty="0"/>
          </a:p>
          <a:p>
            <a:pPr lvl="1"/>
            <a:r>
              <a:rPr lang="en-US" sz="2000" dirty="0" smtClean="0"/>
              <a:t>1969 </a:t>
            </a:r>
            <a:r>
              <a:rPr lang="en-US" sz="2000" dirty="0"/>
              <a:t>: </a:t>
            </a:r>
            <a:r>
              <a:rPr lang="en-US" sz="2000" dirty="0" smtClean="0"/>
              <a:t>ARPA </a:t>
            </a:r>
            <a:r>
              <a:rPr lang="en-US" sz="2000" dirty="0"/>
              <a:t>deploys 4 “nodes” @ UCLA, SRI, Utah</a:t>
            </a:r>
            <a:r>
              <a:rPr lang="en-US" sz="2000" dirty="0" smtClean="0"/>
              <a:t>, &amp; </a:t>
            </a:r>
            <a:r>
              <a:rPr lang="en-US" sz="2000" dirty="0"/>
              <a:t>UCSB</a:t>
            </a:r>
            <a:endParaRPr lang="en-US" dirty="0"/>
          </a:p>
          <a:p>
            <a:pPr lvl="1"/>
            <a:r>
              <a:rPr lang="en-US" sz="2000" dirty="0"/>
              <a:t>1973 Robert Kahn &amp; </a:t>
            </a:r>
            <a:r>
              <a:rPr lang="en-US" sz="2000" dirty="0" err="1"/>
              <a:t>Vint</a:t>
            </a:r>
            <a:r>
              <a:rPr lang="en-US" sz="2000" dirty="0"/>
              <a:t> Cerf invent </a:t>
            </a:r>
            <a:r>
              <a:rPr lang="en-US" sz="2000" u="sng" dirty="0"/>
              <a:t>TCP</a:t>
            </a:r>
            <a:r>
              <a:rPr lang="en-US" sz="2000" dirty="0"/>
              <a:t>, now part of the </a:t>
            </a:r>
            <a:r>
              <a:rPr lang="en-US" sz="2000" u="sng" dirty="0"/>
              <a:t>Internet Protocol Suite</a:t>
            </a:r>
          </a:p>
          <a:p>
            <a:r>
              <a:rPr lang="en-US" dirty="0"/>
              <a:t>Internet growth rates</a:t>
            </a:r>
          </a:p>
          <a:p>
            <a:pPr lvl="1"/>
            <a:r>
              <a:rPr lang="en-US" dirty="0"/>
              <a:t>Exponential since start!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54000"/>
          </a:blip>
          <a:srcRect t="-2534" b="-2534"/>
          <a:stretch>
            <a:fillRect/>
          </a:stretch>
        </p:blipFill>
        <p:spPr>
          <a:xfrm>
            <a:off x="4865930" y="1267266"/>
            <a:ext cx="3617428" cy="47525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171"/>
          </a:xfrm>
        </p:spPr>
        <p:txBody>
          <a:bodyPr/>
          <a:lstStyle/>
          <a:p>
            <a:r>
              <a:rPr lang="en-US" dirty="0" smtClean="0"/>
              <a:t>The Internet (1962)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internet_history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447800"/>
            <a:ext cx="922090" cy="100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828800"/>
            <a:ext cx="3863112" cy="351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195" y="592449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www.greatachievements.org/?id=3736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en.wikipedia.org/wiki/Internet_Protocol_Suite</a:t>
            </a:r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b="4602"/>
          <a:stretch>
            <a:fillRect/>
          </a:stretch>
        </p:blipFill>
        <p:spPr>
          <a:xfrm>
            <a:off x="5105401" y="4495800"/>
            <a:ext cx="788624" cy="955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 b="3253"/>
          <a:stretch>
            <a:fillRect/>
          </a:stretch>
        </p:blipFill>
        <p:spPr>
          <a:xfrm>
            <a:off x="4953000" y="1447800"/>
            <a:ext cx="1281837" cy="148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29718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“Lick”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Vint Cerf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3426" y="5181600"/>
            <a:ext cx="2888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tx1"/>
                </a:solidFill>
                <a:latin typeface="18 VAG Rounded Thin   55390"/>
              </a:rPr>
              <a:t>“Revolutions </a:t>
            </a:r>
            <a:r>
              <a:rPr lang="en-US" sz="1800" i="1" dirty="0">
                <a:solidFill>
                  <a:schemeClr val="tx1"/>
                </a:solidFill>
                <a:latin typeface="18 VAG Rounded Thin   55390"/>
              </a:rPr>
              <a:t>like this don't come along </a:t>
            </a:r>
            <a:r>
              <a:rPr lang="en-US" sz="1800" i="1" dirty="0" smtClean="0">
                <a:solidFill>
                  <a:schemeClr val="tx1"/>
                </a:solidFill>
                <a:latin typeface="18 VAG Rounded Thin   55390"/>
              </a:rPr>
              <a:t>very often”</a:t>
            </a:r>
            <a:endParaRPr lang="en-US" sz="1800" b="1" i="1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9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20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7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“System of interlinked hypertext documents on the Internet”</a:t>
            </a:r>
          </a:p>
          <a:p>
            <a:r>
              <a:rPr lang="en-US" sz="2400" dirty="0"/>
              <a:t>History</a:t>
            </a:r>
          </a:p>
          <a:p>
            <a:pPr lvl="1"/>
            <a:r>
              <a:rPr lang="en-US" sz="2000" dirty="0"/>
              <a:t>1945: </a:t>
            </a:r>
            <a:r>
              <a:rPr lang="en-US" sz="2000" dirty="0" err="1"/>
              <a:t>Vannevar</a:t>
            </a:r>
            <a:r>
              <a:rPr lang="en-US" sz="2000" dirty="0"/>
              <a:t> Bush describes hypertext system called “</a:t>
            </a:r>
            <a:r>
              <a:rPr lang="en-US" sz="2000" dirty="0" err="1"/>
              <a:t>memex</a:t>
            </a:r>
            <a:r>
              <a:rPr lang="en-US" sz="2000" dirty="0"/>
              <a:t>” in article</a:t>
            </a:r>
          </a:p>
          <a:p>
            <a:pPr lvl="1"/>
            <a:r>
              <a:rPr lang="en-US" sz="2000" dirty="0"/>
              <a:t>1989: </a:t>
            </a:r>
            <a:r>
              <a:rPr lang="en-US" sz="2000" dirty="0" smtClean="0"/>
              <a:t>Sir Tim </a:t>
            </a:r>
            <a:r>
              <a:rPr lang="en-US" sz="2000" dirty="0"/>
              <a:t>Berners-Lee </a:t>
            </a:r>
            <a:r>
              <a:rPr lang="en-US" sz="2000" dirty="0" smtClean="0"/>
              <a:t>proposed and </a:t>
            </a:r>
            <a:r>
              <a:rPr lang="en-US" sz="2000" dirty="0"/>
              <a:t>implemented the first successful communication between a Hypertext Transfer Protocol (HTTP</a:t>
            </a:r>
            <a:r>
              <a:rPr lang="en-US" sz="2000" dirty="0" smtClean="0"/>
              <a:t>) client and server using the internet. </a:t>
            </a:r>
          </a:p>
          <a:p>
            <a:pPr lvl="1"/>
            <a:r>
              <a:rPr lang="en-US" sz="2000" dirty="0" smtClean="0"/>
              <a:t>~</a:t>
            </a:r>
            <a:r>
              <a:rPr lang="en-US" sz="2000" dirty="0"/>
              <a:t>2000 Dot-com entrepreneurs rushed in, 2001 bubble burst</a:t>
            </a:r>
          </a:p>
          <a:p>
            <a:r>
              <a:rPr lang="en-US" sz="2400" dirty="0" smtClean="0"/>
              <a:t>Today </a:t>
            </a:r>
            <a:r>
              <a:rPr lang="en-US" sz="2400" dirty="0"/>
              <a:t>: Access anywhere!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205"/>
          </a:xfrm>
        </p:spPr>
        <p:txBody>
          <a:bodyPr/>
          <a:lstStyle/>
          <a:p>
            <a:r>
              <a:rPr lang="en-US" dirty="0"/>
              <a:t>The World Wide Web (1989)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en.wikipedia.org/wiki/History_of_the_World_Wide_Web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286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25" t="7811" r="7521" b="11798"/>
          <a:stretch>
            <a:fillRect/>
          </a:stretch>
        </p:blipFill>
        <p:spPr>
          <a:xfrm>
            <a:off x="4953000" y="1295400"/>
            <a:ext cx="1285707" cy="1905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 Berners-Lee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8956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World’s First web server in 1990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625" y="4082274"/>
            <a:ext cx="4434760" cy="2549987"/>
          </a:xfrm>
          <a:prstGeom prst="rect">
            <a:avLst/>
          </a:prstGeom>
        </p:spPr>
      </p:pic>
      <p:sp>
        <p:nvSpPr>
          <p:cNvPr id="15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16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0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>
            <a:normAutofit/>
          </a:bodyPr>
          <a:lstStyle/>
          <a:p>
            <a:r>
              <a:rPr lang="en-US" dirty="0"/>
              <a:t>Shared vs. </a:t>
            </a:r>
            <a:r>
              <a:rPr lang="en-US" dirty="0" smtClean="0"/>
              <a:t>Switch-Based </a:t>
            </a:r>
            <a:r>
              <a:rPr lang="en-US" dirty="0"/>
              <a:t>Networks</a:t>
            </a:r>
          </a:p>
        </p:txBody>
      </p:sp>
      <p:sp>
        <p:nvSpPr>
          <p:cNvPr id="282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95411"/>
            <a:ext cx="4681020" cy="5310807"/>
          </a:xfrm>
        </p:spPr>
        <p:txBody>
          <a:bodyPr>
            <a:normAutofit/>
          </a:bodyPr>
          <a:lstStyle/>
          <a:p>
            <a:r>
              <a:rPr lang="en-US" sz="2800" dirty="0"/>
              <a:t>Shared vs. Switched: 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ADDC"/>
                </a:solidFill>
              </a:rPr>
              <a:t>Shared: </a:t>
            </a:r>
            <a:r>
              <a:rPr lang="en-US" sz="2400" dirty="0"/>
              <a:t>1 at a time (CSMA/CD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Switched</a:t>
            </a:r>
            <a:r>
              <a:rPr lang="en-US" sz="2400" dirty="0">
                <a:solidFill>
                  <a:schemeClr val="accent4"/>
                </a:solidFill>
              </a:rPr>
              <a:t>:</a:t>
            </a:r>
            <a:r>
              <a:rPr lang="en-US" sz="2400" b="0" dirty="0"/>
              <a:t> pairs (“</a:t>
            </a:r>
            <a:r>
              <a:rPr lang="en-US" sz="2400" b="0" u="sng" dirty="0">
                <a:solidFill>
                  <a:schemeClr val="accent3"/>
                </a:solidFill>
              </a:rPr>
              <a:t>point-to-point</a:t>
            </a:r>
            <a:r>
              <a:rPr lang="en-US" sz="2400" b="0" dirty="0"/>
              <a:t>” connections) communicate at same time</a:t>
            </a:r>
          </a:p>
          <a:p>
            <a:r>
              <a:rPr lang="en-US" sz="2800" dirty="0" smtClean="0"/>
              <a:t>Aggregate </a:t>
            </a:r>
            <a:r>
              <a:rPr lang="en-US" sz="2800" dirty="0"/>
              <a:t>bandwidth (BW) in switched network is</a:t>
            </a:r>
            <a:br>
              <a:rPr lang="en-US" sz="2800" dirty="0"/>
            </a:br>
            <a:r>
              <a:rPr lang="en-US" sz="2800" dirty="0"/>
              <a:t>many times </a:t>
            </a:r>
            <a:r>
              <a:rPr lang="en-US" sz="2800" dirty="0" smtClean="0"/>
              <a:t>that of shared</a:t>
            </a:r>
            <a:r>
              <a:rPr lang="en-US" sz="2800" dirty="0"/>
              <a:t>:</a:t>
            </a:r>
          </a:p>
          <a:p>
            <a:pPr lvl="1">
              <a:buFont typeface="Arial"/>
              <a:buChar char="•"/>
            </a:pPr>
            <a:r>
              <a:rPr lang="en-US" sz="2400" b="0" dirty="0"/>
              <a:t>point-to-point faster since </a:t>
            </a:r>
            <a:r>
              <a:rPr lang="en-US" sz="2400" dirty="0"/>
              <a:t>no arbitration</a:t>
            </a:r>
            <a:r>
              <a:rPr lang="en-US" sz="2400" b="0" dirty="0"/>
              <a:t>, simpler interface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1412" y="1090612"/>
            <a:ext cx="3582988" cy="1423988"/>
            <a:chOff x="3034" y="528"/>
            <a:chExt cx="2257" cy="897"/>
          </a:xfrm>
        </p:grpSpPr>
        <p:sp>
          <p:nvSpPr>
            <p:cNvPr id="2824197" name="Text Box 5"/>
            <p:cNvSpPr txBox="1">
              <a:spLocks noChangeArrowheads="1"/>
            </p:cNvSpPr>
            <p:nvPr/>
          </p:nvSpPr>
          <p:spPr bwMode="auto">
            <a:xfrm>
              <a:off x="3072" y="912"/>
              <a:ext cx="520" cy="2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</a:rPr>
                <a:t>Node</a:t>
              </a:r>
              <a:endParaRPr lang="en-US" sz="2000"/>
            </a:p>
          </p:txBody>
        </p:sp>
        <p:sp>
          <p:nvSpPr>
            <p:cNvPr id="2824198" name="Text Box 6"/>
            <p:cNvSpPr txBox="1">
              <a:spLocks noChangeArrowheads="1"/>
            </p:cNvSpPr>
            <p:nvPr/>
          </p:nvSpPr>
          <p:spPr bwMode="auto">
            <a:xfrm>
              <a:off x="3754" y="897"/>
              <a:ext cx="520" cy="2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Node</a:t>
              </a:r>
              <a:endParaRPr lang="en-US" sz="2000" dirty="0"/>
            </a:p>
          </p:txBody>
        </p:sp>
        <p:sp>
          <p:nvSpPr>
            <p:cNvPr id="2824199" name="Text Box 7"/>
            <p:cNvSpPr txBox="1">
              <a:spLocks noChangeArrowheads="1"/>
            </p:cNvSpPr>
            <p:nvPr/>
          </p:nvSpPr>
          <p:spPr bwMode="auto">
            <a:xfrm>
              <a:off x="4426" y="897"/>
              <a:ext cx="520" cy="2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</a:rPr>
                <a:t>Node</a:t>
              </a:r>
              <a:endParaRPr lang="en-US"/>
            </a:p>
          </p:txBody>
        </p:sp>
        <p:sp>
          <p:nvSpPr>
            <p:cNvPr id="2824200" name="Line 8"/>
            <p:cNvSpPr>
              <a:spLocks noChangeShapeType="1"/>
            </p:cNvSpPr>
            <p:nvPr/>
          </p:nvSpPr>
          <p:spPr bwMode="auto">
            <a:xfrm>
              <a:off x="3034" y="1425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01" name="Line 9"/>
            <p:cNvSpPr>
              <a:spLocks noChangeShapeType="1"/>
            </p:cNvSpPr>
            <p:nvPr/>
          </p:nvSpPr>
          <p:spPr bwMode="auto">
            <a:xfrm>
              <a:off x="4666" y="1185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02" name="Line 10"/>
            <p:cNvSpPr>
              <a:spLocks noChangeShapeType="1"/>
            </p:cNvSpPr>
            <p:nvPr/>
          </p:nvSpPr>
          <p:spPr bwMode="auto">
            <a:xfrm>
              <a:off x="3994" y="1204"/>
              <a:ext cx="0" cy="2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03" name="Line 11"/>
            <p:cNvSpPr>
              <a:spLocks noChangeShapeType="1"/>
            </p:cNvSpPr>
            <p:nvPr/>
          </p:nvSpPr>
          <p:spPr bwMode="auto">
            <a:xfrm>
              <a:off x="3370" y="1185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04" name="Freeform 12"/>
            <p:cNvSpPr>
              <a:spLocks/>
            </p:cNvSpPr>
            <p:nvPr/>
          </p:nvSpPr>
          <p:spPr bwMode="auto">
            <a:xfrm>
              <a:off x="3372" y="1137"/>
              <a:ext cx="1304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288"/>
                </a:cxn>
                <a:cxn ang="0">
                  <a:pos x="1392" y="288"/>
                </a:cxn>
                <a:cxn ang="0">
                  <a:pos x="1392" y="0"/>
                </a:cxn>
              </a:cxnLst>
              <a:rect l="0" t="0" r="r" b="b"/>
              <a:pathLst>
                <a:path w="1392" h="288">
                  <a:moveTo>
                    <a:pt x="0" y="48"/>
                  </a:moveTo>
                  <a:lnTo>
                    <a:pt x="0" y="288"/>
                  </a:lnTo>
                  <a:lnTo>
                    <a:pt x="1392" y="288"/>
                  </a:lnTo>
                  <a:lnTo>
                    <a:pt x="1392" y="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05" name="Text Box 13"/>
            <p:cNvSpPr txBox="1">
              <a:spLocks noChangeArrowheads="1"/>
            </p:cNvSpPr>
            <p:nvPr/>
          </p:nvSpPr>
          <p:spPr bwMode="auto">
            <a:xfrm>
              <a:off x="4416" y="528"/>
              <a:ext cx="87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chemeClr val="hlink"/>
                  </a:solidFill>
                </a:rPr>
                <a:t>Shared</a:t>
              </a: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62400" y="2895600"/>
            <a:ext cx="5105400" cy="3448050"/>
            <a:chOff x="3962400" y="2895600"/>
            <a:chExt cx="5105400" cy="344805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962400" y="2895600"/>
              <a:ext cx="5105400" cy="3448050"/>
              <a:chOff x="2496" y="1728"/>
              <a:chExt cx="3216" cy="2172"/>
            </a:xfrm>
          </p:grpSpPr>
          <p:sp>
            <p:nvSpPr>
              <p:cNvPr id="2824207" name="Text Box 15"/>
              <p:cNvSpPr txBox="1">
                <a:spLocks noChangeArrowheads="1"/>
              </p:cNvSpPr>
              <p:nvPr/>
            </p:nvSpPr>
            <p:spPr bwMode="auto">
              <a:xfrm>
                <a:off x="4512" y="1824"/>
                <a:ext cx="1200" cy="60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hlink"/>
                    </a:solidFill>
                  </a:rPr>
                  <a:t>Crossbar</a:t>
                </a:r>
              </a:p>
              <a:p>
                <a:pPr algn="ctr"/>
                <a:r>
                  <a:rPr lang="en-US" sz="2800" b="1">
                    <a:solidFill>
                      <a:schemeClr val="hlink"/>
                    </a:solidFill>
                  </a:rPr>
                  <a:t>Switch</a:t>
                </a:r>
                <a:endParaRPr lang="en-US" sz="28700"/>
              </a:p>
            </p:txBody>
          </p:sp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2496" y="1728"/>
                <a:ext cx="2983" cy="2172"/>
                <a:chOff x="2496" y="1728"/>
                <a:chExt cx="2983" cy="2172"/>
              </a:xfrm>
            </p:grpSpPr>
            <p:sp>
              <p:nvSpPr>
                <p:cNvPr id="282420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496" y="2688"/>
                  <a:ext cx="520" cy="25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solidFill>
                        <a:schemeClr val="tx1"/>
                      </a:solidFill>
                    </a:rPr>
                    <a:t>Node</a:t>
                  </a:r>
                  <a:endParaRPr lang="en-US" sz="2000"/>
                </a:p>
              </p:txBody>
            </p:sp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3024" y="1728"/>
                  <a:ext cx="2455" cy="2172"/>
                  <a:chOff x="3024" y="1728"/>
                  <a:chExt cx="2455" cy="2172"/>
                </a:xfrm>
              </p:grpSpPr>
              <p:sp>
                <p:nvSpPr>
                  <p:cNvPr id="2824211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3648"/>
                    <a:ext cx="520" cy="252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b="1">
                        <a:solidFill>
                          <a:schemeClr val="tx1"/>
                        </a:solidFill>
                      </a:rPr>
                      <a:t>Node</a:t>
                    </a:r>
                    <a:endParaRPr lang="en-US" sz="2000"/>
                  </a:p>
                </p:txBody>
              </p:sp>
              <p:sp>
                <p:nvSpPr>
                  <p:cNvPr id="2824212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535" cy="252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b="1">
                        <a:solidFill>
                          <a:schemeClr val="tx1"/>
                        </a:solidFill>
                      </a:rPr>
                      <a:t>Node</a:t>
                    </a:r>
                    <a:endParaRPr lang="en-US" sz="2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4213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4" y="1728"/>
                    <a:ext cx="520" cy="252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b="1">
                        <a:solidFill>
                          <a:schemeClr val="tx1"/>
                        </a:solidFill>
                      </a:rPr>
                      <a:t>Node</a:t>
                    </a:r>
                    <a:endParaRPr lang="en-US" sz="2000"/>
                  </a:p>
                </p:txBody>
              </p:sp>
              <p:sp>
                <p:nvSpPr>
                  <p:cNvPr id="2824214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2400"/>
                    <a:ext cx="1008" cy="816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cxnSp>
                <p:nvCxnSpPr>
                  <p:cNvPr id="2824215" name="AutoShape 23"/>
                  <p:cNvCxnSpPr>
                    <a:cxnSpLocks noChangeShapeType="1"/>
                    <a:stCxn id="2824211" idx="0"/>
                    <a:endCxn id="2824214" idx="2"/>
                  </p:cNvCxnSpPr>
                  <p:nvPr/>
                </p:nvCxnSpPr>
                <p:spPr bwMode="auto">
                  <a:xfrm rot="5400000" flipH="1" flipV="1">
                    <a:off x="3694" y="3382"/>
                    <a:ext cx="432" cy="1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57150">
                    <a:solidFill>
                      <a:schemeClr val="accent1"/>
                    </a:solidFill>
                    <a:miter lim="800000"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2824216" name="AutoShape 24"/>
                  <p:cNvCxnSpPr>
                    <a:cxnSpLocks noChangeShapeType="1"/>
                    <a:stCxn id="2824212" idx="1"/>
                    <a:endCxn id="2824214" idx="3"/>
                  </p:cNvCxnSpPr>
                  <p:nvPr/>
                </p:nvCxnSpPr>
                <p:spPr bwMode="auto">
                  <a:xfrm rot="10800000" flipV="1">
                    <a:off x="4464" y="2718"/>
                    <a:ext cx="480" cy="9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57150">
                    <a:solidFill>
                      <a:schemeClr val="accent1"/>
                    </a:solidFill>
                    <a:miter lim="800000"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2824217" name="AutoShape 25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3024" y="2726"/>
                    <a:ext cx="453" cy="82"/>
                  </a:xfrm>
                  <a:prstGeom prst="bentConnector3">
                    <a:avLst>
                      <a:gd name="adj1" fmla="val 50995"/>
                    </a:avLst>
                  </a:prstGeom>
                  <a:noFill/>
                  <a:ln w="57150">
                    <a:solidFill>
                      <a:schemeClr val="accent1"/>
                    </a:solidFill>
                    <a:miter lim="800000"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2824218" name="AutoShape 26"/>
                  <p:cNvCxnSpPr>
                    <a:cxnSpLocks noChangeShapeType="1"/>
                  </p:cNvCxnSpPr>
                  <p:nvPr/>
                </p:nvCxnSpPr>
                <p:spPr bwMode="auto">
                  <a:xfrm rot="16200000">
                    <a:off x="3779" y="2173"/>
                    <a:ext cx="405" cy="92"/>
                  </a:xfrm>
                  <a:prstGeom prst="bentConnector3">
                    <a:avLst>
                      <a:gd name="adj1" fmla="val 51111"/>
                    </a:avLst>
                  </a:prstGeom>
                  <a:noFill/>
                  <a:ln w="57150">
                    <a:solidFill>
                      <a:schemeClr val="accent1"/>
                    </a:solidFill>
                    <a:miter lim="800000"/>
                    <a:headEnd type="triangle" w="med" len="med"/>
                    <a:tailEnd type="triangle" w="med" len="med"/>
                  </a:ln>
                  <a:effectLst/>
                </p:spPr>
              </p:cxnSp>
              <p:sp>
                <p:nvSpPr>
                  <p:cNvPr id="282421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736"/>
                    <a:ext cx="1008" cy="4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sp>
                <p:nvSpPr>
                  <p:cNvPr id="2824220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400"/>
                    <a:ext cx="480" cy="33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sp>
                <p:nvSpPr>
                  <p:cNvPr id="282422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784"/>
                    <a:ext cx="432" cy="38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sp>
                <p:nvSpPr>
                  <p:cNvPr id="282422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2400"/>
                    <a:ext cx="432" cy="38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sp>
                <p:nvSpPr>
                  <p:cNvPr id="2824223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36" y="2832"/>
                    <a:ext cx="480" cy="33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  <p:sp>
                <p:nvSpPr>
                  <p:cNvPr id="28242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936" y="2400"/>
                    <a:ext cx="0" cy="7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4800"/>
                  </a:p>
                </p:txBody>
              </p:sp>
            </p:grpSp>
          </p:grpSp>
        </p:grpSp>
        <p:sp>
          <p:nvSpPr>
            <p:cNvPr id="2824225" name="Line 33"/>
            <p:cNvSpPr>
              <a:spLocks noChangeShapeType="1"/>
            </p:cNvSpPr>
            <p:nvPr/>
          </p:nvSpPr>
          <p:spPr bwMode="auto">
            <a:xfrm>
              <a:off x="5562600" y="4495800"/>
              <a:ext cx="1524000" cy="7620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4226" name="Line 34"/>
            <p:cNvSpPr>
              <a:spLocks noChangeShapeType="1"/>
            </p:cNvSpPr>
            <p:nvPr/>
          </p:nvSpPr>
          <p:spPr bwMode="auto">
            <a:xfrm rot="5400000">
              <a:off x="5562600" y="4648200"/>
              <a:ext cx="1371600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36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58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1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315200" cy="474663"/>
          </a:xfrm>
        </p:spPr>
        <p:txBody>
          <a:bodyPr>
            <a:normAutofit fontScale="90000"/>
          </a:bodyPr>
          <a:lstStyle/>
          <a:p>
            <a:r>
              <a:rPr lang="en-US"/>
              <a:t>What makes networks work?</a:t>
            </a:r>
          </a:p>
        </p:txBody>
      </p:sp>
      <p:sp>
        <p:nvSpPr>
          <p:cNvPr id="282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848600" cy="7810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links</a:t>
            </a:r>
            <a:r>
              <a:rPr lang="en-US" dirty="0"/>
              <a:t> connecting </a:t>
            </a:r>
            <a:r>
              <a:rPr lang="en-US" dirty="0" smtClean="0">
                <a:solidFill>
                  <a:schemeClr val="accent1"/>
                </a:solidFill>
              </a:rPr>
              <a:t>switches and/or routers</a:t>
            </a:r>
            <a:r>
              <a:rPr lang="en-US" dirty="0" smtClean="0"/>
              <a:t> </a:t>
            </a:r>
            <a:r>
              <a:rPr lang="en-US" dirty="0"/>
              <a:t>to each other and to computers or devices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55725" y="1676400"/>
            <a:ext cx="6950075" cy="2243138"/>
            <a:chOff x="854" y="1056"/>
            <a:chExt cx="4378" cy="1413"/>
          </a:xfrm>
        </p:grpSpPr>
        <p:sp>
          <p:nvSpPr>
            <p:cNvPr id="2829317" name="Rectangle 5"/>
            <p:cNvSpPr>
              <a:spLocks noChangeArrowheads="1"/>
            </p:cNvSpPr>
            <p:nvPr/>
          </p:nvSpPr>
          <p:spPr bwMode="auto">
            <a:xfrm>
              <a:off x="912" y="1488"/>
              <a:ext cx="624" cy="5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18" name="Text Box 6"/>
            <p:cNvSpPr txBox="1">
              <a:spLocks noChangeArrowheads="1"/>
            </p:cNvSpPr>
            <p:nvPr/>
          </p:nvSpPr>
          <p:spPr bwMode="auto">
            <a:xfrm>
              <a:off x="854" y="1207"/>
              <a:ext cx="826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Computer</a:t>
              </a:r>
            </a:p>
          </p:txBody>
        </p:sp>
        <p:sp>
          <p:nvSpPr>
            <p:cNvPr id="2829319" name="Rectangle 7"/>
            <p:cNvSpPr>
              <a:spLocks noChangeArrowheads="1"/>
            </p:cNvSpPr>
            <p:nvPr/>
          </p:nvSpPr>
          <p:spPr bwMode="auto">
            <a:xfrm>
              <a:off x="1440" y="1776"/>
              <a:ext cx="384" cy="1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20" name="Text Box 8"/>
            <p:cNvSpPr txBox="1">
              <a:spLocks noChangeArrowheads="1"/>
            </p:cNvSpPr>
            <p:nvPr/>
          </p:nvSpPr>
          <p:spPr bwMode="auto">
            <a:xfrm>
              <a:off x="1334" y="2023"/>
              <a:ext cx="738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network</a:t>
              </a:r>
            </a:p>
            <a:p>
              <a:r>
                <a:rPr lang="en-US" sz="2000"/>
                <a:t>interface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40" y="1440"/>
              <a:ext cx="576" cy="336"/>
              <a:chOff x="2640" y="1440"/>
              <a:chExt cx="576" cy="336"/>
            </a:xfrm>
          </p:grpSpPr>
          <p:sp>
            <p:nvSpPr>
              <p:cNvPr id="2829322" name="Oval 10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576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323" name="Text Box 11"/>
              <p:cNvSpPr txBox="1">
                <a:spLocks noChangeArrowheads="1"/>
              </p:cNvSpPr>
              <p:nvPr/>
            </p:nvSpPr>
            <p:spPr bwMode="auto">
              <a:xfrm>
                <a:off x="2640" y="1440"/>
                <a:ext cx="565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switch</a:t>
                </a:r>
              </a:p>
            </p:txBody>
          </p:sp>
        </p:grpSp>
        <p:sp>
          <p:nvSpPr>
            <p:cNvPr id="2829324" name="Line 12"/>
            <p:cNvSpPr>
              <a:spLocks noChangeShapeType="1"/>
            </p:cNvSpPr>
            <p:nvPr/>
          </p:nvSpPr>
          <p:spPr bwMode="auto">
            <a:xfrm flipV="1">
              <a:off x="1824" y="1632"/>
              <a:ext cx="81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3264" y="1872"/>
              <a:ext cx="576" cy="336"/>
              <a:chOff x="2640" y="1440"/>
              <a:chExt cx="576" cy="336"/>
            </a:xfrm>
          </p:grpSpPr>
          <p:sp>
            <p:nvSpPr>
              <p:cNvPr id="2829326" name="Oval 14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576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327" name="Text Box 15"/>
              <p:cNvSpPr txBox="1">
                <a:spLocks noChangeArrowheads="1"/>
              </p:cNvSpPr>
              <p:nvPr/>
            </p:nvSpPr>
            <p:spPr bwMode="auto">
              <a:xfrm>
                <a:off x="2640" y="1440"/>
                <a:ext cx="565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switch</a:t>
                </a: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792" y="1344"/>
              <a:ext cx="576" cy="336"/>
              <a:chOff x="2640" y="1440"/>
              <a:chExt cx="576" cy="336"/>
            </a:xfrm>
          </p:grpSpPr>
          <p:sp>
            <p:nvSpPr>
              <p:cNvPr id="2829329" name="Oval 17"/>
              <p:cNvSpPr>
                <a:spLocks noChangeArrowheads="1"/>
              </p:cNvSpPr>
              <p:nvPr/>
            </p:nvSpPr>
            <p:spPr bwMode="auto">
              <a:xfrm>
                <a:off x="2640" y="1440"/>
                <a:ext cx="576" cy="3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330" name="Text Box 18"/>
              <p:cNvSpPr txBox="1">
                <a:spLocks noChangeArrowheads="1"/>
              </p:cNvSpPr>
              <p:nvPr/>
            </p:nvSpPr>
            <p:spPr bwMode="auto">
              <a:xfrm>
                <a:off x="2640" y="1440"/>
                <a:ext cx="565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switch</a:t>
                </a:r>
              </a:p>
            </p:txBody>
          </p:sp>
        </p:grpSp>
        <p:sp>
          <p:nvSpPr>
            <p:cNvPr id="2829331" name="Rectangle 19"/>
            <p:cNvSpPr>
              <a:spLocks noChangeArrowheads="1"/>
            </p:cNvSpPr>
            <p:nvPr/>
          </p:nvSpPr>
          <p:spPr bwMode="auto">
            <a:xfrm>
              <a:off x="4848" y="1872"/>
              <a:ext cx="384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2" name="Rectangle 20"/>
            <p:cNvSpPr>
              <a:spLocks noChangeArrowheads="1"/>
            </p:cNvSpPr>
            <p:nvPr/>
          </p:nvSpPr>
          <p:spPr bwMode="auto">
            <a:xfrm>
              <a:off x="2448" y="2016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3" name="Line 21"/>
            <p:cNvSpPr>
              <a:spLocks noChangeShapeType="1"/>
            </p:cNvSpPr>
            <p:nvPr/>
          </p:nvSpPr>
          <p:spPr bwMode="auto">
            <a:xfrm flipV="1">
              <a:off x="2640" y="1776"/>
              <a:ext cx="192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4" name="Line 22"/>
            <p:cNvSpPr>
              <a:spLocks noChangeShapeType="1"/>
            </p:cNvSpPr>
            <p:nvPr/>
          </p:nvSpPr>
          <p:spPr bwMode="auto">
            <a:xfrm flipV="1">
              <a:off x="3744" y="1680"/>
              <a:ext cx="192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5" name="Line 23"/>
            <p:cNvSpPr>
              <a:spLocks noChangeShapeType="1"/>
            </p:cNvSpPr>
            <p:nvPr/>
          </p:nvSpPr>
          <p:spPr bwMode="auto">
            <a:xfrm flipH="1" flipV="1">
              <a:off x="2448" y="1248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6" name="Line 24"/>
            <p:cNvSpPr>
              <a:spLocks noChangeShapeType="1"/>
            </p:cNvSpPr>
            <p:nvPr/>
          </p:nvSpPr>
          <p:spPr bwMode="auto">
            <a:xfrm flipH="1" flipV="1">
              <a:off x="3120" y="1680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7" name="Line 25"/>
            <p:cNvSpPr>
              <a:spLocks noChangeShapeType="1"/>
            </p:cNvSpPr>
            <p:nvPr/>
          </p:nvSpPr>
          <p:spPr bwMode="auto">
            <a:xfrm flipH="1" flipV="1">
              <a:off x="3744" y="2112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8" name="Line 26"/>
            <p:cNvSpPr>
              <a:spLocks noChangeShapeType="1"/>
            </p:cNvSpPr>
            <p:nvPr/>
          </p:nvSpPr>
          <p:spPr bwMode="auto">
            <a:xfrm flipH="1" flipV="1">
              <a:off x="4320" y="1584"/>
              <a:ext cx="48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39" name="Line 27"/>
            <p:cNvSpPr>
              <a:spLocks noChangeShapeType="1"/>
            </p:cNvSpPr>
            <p:nvPr/>
          </p:nvSpPr>
          <p:spPr bwMode="auto">
            <a:xfrm flipV="1">
              <a:off x="4320" y="1200"/>
              <a:ext cx="192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40" name="Rectangle 28"/>
            <p:cNvSpPr>
              <a:spLocks noChangeArrowheads="1"/>
            </p:cNvSpPr>
            <p:nvPr/>
          </p:nvSpPr>
          <p:spPr bwMode="auto">
            <a:xfrm>
              <a:off x="4512" y="1056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41" name="Line 29"/>
            <p:cNvSpPr>
              <a:spLocks noChangeShapeType="1"/>
            </p:cNvSpPr>
            <p:nvPr/>
          </p:nvSpPr>
          <p:spPr bwMode="auto">
            <a:xfrm flipV="1">
              <a:off x="3168" y="1152"/>
              <a:ext cx="9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42" name="Line 30"/>
            <p:cNvSpPr>
              <a:spLocks noChangeShapeType="1"/>
            </p:cNvSpPr>
            <p:nvPr/>
          </p:nvSpPr>
          <p:spPr bwMode="auto">
            <a:xfrm flipV="1">
              <a:off x="3168" y="2160"/>
              <a:ext cx="192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43" name="Line 31"/>
            <p:cNvSpPr>
              <a:spLocks noChangeShapeType="1"/>
            </p:cNvSpPr>
            <p:nvPr/>
          </p:nvSpPr>
          <p:spPr bwMode="auto">
            <a:xfrm flipH="1" flipV="1">
              <a:off x="3552" y="1152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29344" name="Rectangle 32"/>
          <p:cNvSpPr>
            <a:spLocks noChangeArrowheads="1"/>
          </p:cNvSpPr>
          <p:nvPr/>
        </p:nvSpPr>
        <p:spPr bwMode="auto">
          <a:xfrm>
            <a:off x="498435" y="4022309"/>
            <a:ext cx="7848600" cy="1038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ability to </a:t>
            </a:r>
            <a:r>
              <a:rPr lang="en-US" sz="2800" dirty="0"/>
              <a:t>name</a:t>
            </a:r>
            <a:r>
              <a:rPr lang="en-US" sz="2800" dirty="0">
                <a:solidFill>
                  <a:schemeClr val="tx1"/>
                </a:solidFill>
              </a:rPr>
              <a:t> the components and to </a:t>
            </a:r>
            <a:r>
              <a:rPr lang="en-US" sz="2800" dirty="0"/>
              <a:t>route</a:t>
            </a:r>
            <a:r>
              <a:rPr lang="en-US" sz="2800" dirty="0">
                <a:solidFill>
                  <a:schemeClr val="tx1"/>
                </a:solidFill>
              </a:rPr>
              <a:t> packets of information - messages - from a source to a destination</a:t>
            </a:r>
          </a:p>
        </p:txBody>
      </p:sp>
      <p:sp>
        <p:nvSpPr>
          <p:cNvPr id="2829345" name="Rectangle 33" descr="Light vertical"/>
          <p:cNvSpPr>
            <a:spLocks noChangeArrowheads="1"/>
          </p:cNvSpPr>
          <p:nvPr/>
        </p:nvSpPr>
        <p:spPr bwMode="auto">
          <a:xfrm>
            <a:off x="1600200" y="2971800"/>
            <a:ext cx="381000" cy="15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981200" y="2362200"/>
            <a:ext cx="6172200" cy="1066800"/>
            <a:chOff x="1248" y="1488"/>
            <a:chExt cx="3888" cy="672"/>
          </a:xfrm>
        </p:grpSpPr>
        <p:sp>
          <p:nvSpPr>
            <p:cNvPr id="2829347" name="Freeform 35"/>
            <p:cNvSpPr>
              <a:spLocks/>
            </p:cNvSpPr>
            <p:nvPr/>
          </p:nvSpPr>
          <p:spPr bwMode="auto">
            <a:xfrm>
              <a:off x="1248" y="1488"/>
              <a:ext cx="3648" cy="67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1632" y="0"/>
                </a:cxn>
                <a:cxn ang="0">
                  <a:pos x="2304" y="672"/>
                </a:cxn>
                <a:cxn ang="0">
                  <a:pos x="2880" y="96"/>
                </a:cxn>
                <a:cxn ang="0">
                  <a:pos x="3648" y="624"/>
                </a:cxn>
              </a:cxnLst>
              <a:rect l="0" t="0" r="r" b="b"/>
              <a:pathLst>
                <a:path w="3648" h="672">
                  <a:moveTo>
                    <a:pt x="0" y="432"/>
                  </a:moveTo>
                  <a:lnTo>
                    <a:pt x="1632" y="0"/>
                  </a:lnTo>
                  <a:lnTo>
                    <a:pt x="2304" y="672"/>
                  </a:lnTo>
                  <a:lnTo>
                    <a:pt x="2880" y="96"/>
                  </a:lnTo>
                  <a:lnTo>
                    <a:pt x="3648" y="624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9348" name="Rectangle 36" descr="Light vertical"/>
            <p:cNvSpPr>
              <a:spLocks noChangeArrowheads="1"/>
            </p:cNvSpPr>
            <p:nvPr/>
          </p:nvSpPr>
          <p:spPr bwMode="auto">
            <a:xfrm>
              <a:off x="4896" y="2016"/>
              <a:ext cx="240" cy="96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2829349" name="Rectangle 37"/>
          <p:cNvSpPr>
            <a:spLocks noChangeArrowheads="1"/>
          </p:cNvSpPr>
          <p:nvPr/>
        </p:nvSpPr>
        <p:spPr bwMode="auto">
          <a:xfrm>
            <a:off x="457200" y="5314344"/>
            <a:ext cx="8229600" cy="7155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Layering, redundancy, protocols, and encapsulation as means of </a:t>
            </a:r>
            <a:r>
              <a:rPr lang="en-US" sz="2800" u="sng" dirty="0" smtClean="0"/>
              <a:t>abstraction</a:t>
            </a:r>
            <a:r>
              <a:rPr lang="en-US" sz="2800" dirty="0" smtClean="0"/>
              <a:t> </a:t>
            </a:r>
            <a:r>
              <a:rPr lang="en-US" sz="2800" dirty="0"/>
              <a:t>(61C big idea)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829350" name="Picture 38" descr="cis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350" y="5846762"/>
            <a:ext cx="1524000" cy="1011238"/>
          </a:xfrm>
          <a:prstGeom prst="rect">
            <a:avLst/>
          </a:prstGeom>
          <a:noFill/>
        </p:spPr>
      </p:pic>
      <p:sp>
        <p:nvSpPr>
          <p:cNvPr id="39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40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8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29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9017" y="152400"/>
            <a:ext cx="8534400" cy="474663"/>
          </a:xfrm>
          <a:noFill/>
          <a:ln/>
        </p:spPr>
        <p:txBody>
          <a:bodyPr wrap="square" lIns="90487" tIns="44450" rIns="90487" bIns="44450" anchor="ctr">
            <a:normAutofit fontScale="90000"/>
          </a:bodyPr>
          <a:lstStyle/>
          <a:p>
            <a:r>
              <a:rPr lang="en-US" dirty="0"/>
              <a:t>Software Protocol to Send and Receive</a:t>
            </a:r>
          </a:p>
        </p:txBody>
      </p:sp>
      <p:sp>
        <p:nvSpPr>
          <p:cNvPr id="284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3499"/>
            <a:ext cx="9028242" cy="4114800"/>
          </a:xfrm>
          <a:noFill/>
          <a:ln/>
        </p:spPr>
        <p:txBody>
          <a:bodyPr lIns="90487" tIns="44450" rIns="90487" bIns="44450">
            <a:normAutofit/>
          </a:bodyPr>
          <a:lstStyle/>
          <a:p>
            <a:pPr>
              <a:lnSpc>
                <a:spcPct val="65000"/>
              </a:lnSpc>
            </a:pPr>
            <a:r>
              <a:rPr lang="en-US" dirty="0"/>
              <a:t>SW Send steps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1: Application copies data to OS buffer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2: OS calculates checksum, starts timer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3: OS sends data to network interface HW and says start</a:t>
            </a:r>
          </a:p>
          <a:p>
            <a:pPr>
              <a:lnSpc>
                <a:spcPct val="65000"/>
              </a:lnSpc>
            </a:pPr>
            <a:r>
              <a:rPr lang="en-US" dirty="0"/>
              <a:t>SW Receive steps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3: OS copies data from network interface HW to OS buffer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2: OS calculates checksum, if OK, send ACK; if not, </a:t>
            </a:r>
            <a:r>
              <a:rPr lang="en-US" u="sng" dirty="0">
                <a:solidFill>
                  <a:schemeClr val="accent1"/>
                </a:solidFill>
              </a:rPr>
              <a:t>delete message</a:t>
            </a:r>
            <a:r>
              <a:rPr lang="en-US" i="1" dirty="0">
                <a:solidFill>
                  <a:schemeClr val="hlink"/>
                </a:solidFill>
              </a:rPr>
              <a:t> </a:t>
            </a:r>
            <a:r>
              <a:rPr lang="en-US" dirty="0"/>
              <a:t>(sender resends when timer expires)</a:t>
            </a:r>
          </a:p>
          <a:p>
            <a:pPr lvl="1">
              <a:lnSpc>
                <a:spcPct val="75000"/>
              </a:lnSpc>
              <a:buFontTx/>
              <a:buNone/>
            </a:pPr>
            <a:r>
              <a:rPr lang="en-US" dirty="0"/>
              <a:t>1: If OK, OS copies data to user address space, </a:t>
            </a:r>
            <a:r>
              <a:rPr lang="en-US" dirty="0" smtClean="0"/>
              <a:t>&amp; </a:t>
            </a:r>
            <a:r>
              <a:rPr lang="en-US" dirty="0"/>
              <a:t>signals application to continue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28600" y="4941059"/>
            <a:ext cx="8801100" cy="1736726"/>
            <a:chOff x="144" y="2401"/>
            <a:chExt cx="5544" cy="109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944" y="2784"/>
              <a:ext cx="623" cy="28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92" y="2784"/>
              <a:ext cx="5376" cy="29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28" y="3168"/>
              <a:ext cx="8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hlink"/>
                  </a:solidFill>
                  <a:latin typeface="Arial" charset="0"/>
                </a:rPr>
                <a:t>Header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976" y="3168"/>
              <a:ext cx="97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Arial" charset="0"/>
                </a:rPr>
                <a:t>Payload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45" y="2401"/>
              <a:ext cx="1243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charset="0"/>
                </a:rPr>
                <a:t>Checksum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64" y="3168"/>
              <a:ext cx="80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hlink"/>
                  </a:solidFill>
                  <a:latin typeface="Arial" charset="0"/>
                </a:rPr>
                <a:t>Trailer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92" y="2784"/>
              <a:ext cx="2352" cy="28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736" y="2784"/>
              <a:ext cx="225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  <a:latin typeface="Arial" charset="0"/>
                </a:rPr>
                <a:t>CMD/ Address /Data</a:t>
              </a: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92" y="2784"/>
              <a:ext cx="1968" cy="288"/>
            </a:xfrm>
            <a:prstGeom prst="rect">
              <a:avLst/>
            </a:prstGeom>
            <a:solidFill>
              <a:srgbClr val="A6A6A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44" y="2736"/>
              <a:ext cx="76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charset="0"/>
                </a:rPr>
                <a:t>Net ID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912" y="2736"/>
              <a:ext cx="76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  <a:latin typeface="Arial" charset="0"/>
                </a:rPr>
                <a:t>Net ID</a:t>
              </a: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680" y="2784"/>
              <a:ext cx="0" cy="2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864" y="2784"/>
              <a:ext cx="0" cy="2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680" y="2736"/>
              <a:ext cx="51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charset="0"/>
                </a:rPr>
                <a:t>Len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160" y="2784"/>
              <a:ext cx="38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ACK</a:t>
              </a:r>
            </a:p>
            <a:p>
              <a:r>
                <a:rPr lang="en-US" sz="1400"/>
                <a:t>INFO</a:t>
              </a:r>
            </a:p>
          </p:txBody>
        </p:sp>
      </p:grp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75410" y="5000074"/>
            <a:ext cx="961024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Arial" charset="0"/>
              </a:rPr>
              <a:t>Dest</a:t>
            </a:r>
            <a:endParaRPr lang="en-US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483549" y="5014778"/>
            <a:ext cx="761676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Arial" charset="0"/>
              </a:rPr>
              <a:t>Src</a:t>
            </a:r>
            <a:endParaRPr lang="en-US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23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3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2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are like Ogres</a:t>
            </a:r>
            <a:endParaRPr lang="en-US" dirty="0"/>
          </a:p>
        </p:txBody>
      </p:sp>
      <p:pic>
        <p:nvPicPr>
          <p:cNvPr id="5" name="Ogres Are Like Onions - Analog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518" y="1600200"/>
            <a:ext cx="804545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4705" y="6350464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=_bMcXVe8zIs</a:t>
            </a:r>
          </a:p>
        </p:txBody>
      </p:sp>
    </p:spTree>
    <p:extLst>
      <p:ext uri="{BB962C8B-B14F-4D97-AF65-F5344CB8AC3E}">
        <p14:creationId xmlns:p14="http://schemas.microsoft.com/office/powerpoint/2010/main" val="402763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12245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dirty="0"/>
              <a:t>What does it take to send packets across the globe?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Bits on wire or air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Packets on wire or air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Delivery packets within a single physical network 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Deliver packets across multiple networks </a:t>
            </a: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Ensure the destination received the data</a:t>
            </a:r>
          </a:p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Create data at the sender and make use of the data at the receiver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19803" y="381000"/>
            <a:ext cx="8795597" cy="6858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Arial" charset="0"/>
                <a:ea typeface="ＭＳ Ｐゴシック" charset="0"/>
                <a:cs typeface="ＭＳ Ｐゴシック" charset="0"/>
              </a:rPr>
              <a:t>Protocols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for Networks of Networks?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727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750" name="Rectangle 6"/>
          <p:cNvSpPr>
            <a:spLocks noChangeArrowheads="1"/>
          </p:cNvSpPr>
          <p:nvPr/>
        </p:nvSpPr>
        <p:spPr bwMode="auto">
          <a:xfrm>
            <a:off x="457200" y="1122356"/>
            <a:ext cx="82867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lnSpc>
                <a:spcPct val="95000"/>
              </a:lnSpc>
              <a:spcBef>
                <a:spcPct val="65000"/>
              </a:spcBef>
              <a:buSzPct val="100000"/>
            </a:pPr>
            <a:r>
              <a:rPr lang="en-US" sz="3200" dirty="0" smtClean="0"/>
              <a:t>Lots to do and at multiple levels!</a:t>
            </a:r>
          </a:p>
          <a:p>
            <a:pPr>
              <a:lnSpc>
                <a:spcPct val="95000"/>
              </a:lnSpc>
              <a:spcBef>
                <a:spcPct val="65000"/>
              </a:spcBef>
              <a:buSzPct val="100000"/>
            </a:pPr>
            <a:r>
              <a:rPr lang="en-US" sz="3200" dirty="0" smtClean="0"/>
              <a:t>Use </a:t>
            </a:r>
            <a:r>
              <a:rPr lang="en-US" sz="3200" u="sng" dirty="0" smtClean="0"/>
              <a:t>abstraction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to cope with </a:t>
            </a:r>
            <a:r>
              <a:rPr lang="en-US" sz="3200" u="sng" dirty="0"/>
              <a:t>complexity of </a:t>
            </a:r>
            <a:r>
              <a:rPr lang="en-US" sz="3200" u="sng" dirty="0" smtClean="0"/>
              <a:t>communication</a:t>
            </a:r>
            <a:endParaRPr lang="en-US" u="sng" dirty="0">
              <a:solidFill>
                <a:schemeClr val="bg2"/>
              </a:solidFill>
            </a:endParaRPr>
          </a:p>
          <a:p>
            <a:pPr marL="203200" indent="-203200">
              <a:lnSpc>
                <a:spcPct val="9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Networks are like </a:t>
            </a:r>
            <a:r>
              <a:rPr lang="en-US" sz="3200" strike="sngStrike" dirty="0" smtClean="0">
                <a:solidFill>
                  <a:schemeClr val="tx1"/>
                </a:solidFill>
              </a:rPr>
              <a:t>ogres</a:t>
            </a:r>
            <a:r>
              <a:rPr lang="en-US" sz="3200" dirty="0" smtClean="0">
                <a:solidFill>
                  <a:schemeClr val="tx1"/>
                </a:solidFill>
              </a:rPr>
              <a:t> onions</a:t>
            </a:r>
            <a:endParaRPr lang="en-US" sz="3200" dirty="0">
              <a:solidFill>
                <a:schemeClr val="tx1"/>
              </a:solidFill>
            </a:endParaRPr>
          </a:p>
          <a:p>
            <a:pPr marL="685800" lvl="1" indent="-1905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Hierarchy of layers:</a:t>
            </a:r>
          </a:p>
          <a:p>
            <a:pPr marL="1257300" lvl="2" indent="-3429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Application (chat client, game, etc.)</a:t>
            </a:r>
          </a:p>
          <a:p>
            <a:pPr marL="1257300" lvl="2" indent="-3429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Transport (TCP, UDP)</a:t>
            </a:r>
          </a:p>
          <a:p>
            <a:pPr marL="1257300" lvl="2" indent="-3429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Network (IP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1257300" lvl="2" indent="-3429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dirty="0" smtClean="0"/>
              <a:t>Data Link Layer (</a:t>
            </a:r>
            <a:r>
              <a:rPr lang="en-US" sz="2400" dirty="0" err="1" smtClean="0"/>
              <a:t>ethernet</a:t>
            </a:r>
            <a:r>
              <a:rPr lang="en-US" sz="2400" dirty="0" smtClean="0"/>
              <a:t>)</a:t>
            </a:r>
            <a:endParaRPr lang="en-US" sz="2400" dirty="0">
              <a:solidFill>
                <a:schemeClr val="tx1"/>
              </a:solidFill>
            </a:endParaRPr>
          </a:p>
          <a:p>
            <a:pPr marL="1257300" lvl="2" indent="-342900">
              <a:lnSpc>
                <a:spcPct val="9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Physical Link </a:t>
            </a:r>
            <a:r>
              <a:rPr lang="en-US" sz="2400" dirty="0" smtClean="0">
                <a:solidFill>
                  <a:schemeClr val="tx1"/>
                </a:solidFill>
              </a:rPr>
              <a:t>(copper, </a:t>
            </a:r>
            <a:r>
              <a:rPr lang="en-US" sz="2400" dirty="0">
                <a:solidFill>
                  <a:schemeClr val="tx1"/>
                </a:solidFill>
              </a:rPr>
              <a:t>wireless, etc.)</a:t>
            </a:r>
          </a:p>
        </p:txBody>
      </p:sp>
      <p:sp>
        <p:nvSpPr>
          <p:cNvPr id="284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615"/>
            <a:ext cx="9021201" cy="613177"/>
          </a:xfrm>
          <a:noFill/>
          <a:ln/>
        </p:spPr>
        <p:txBody>
          <a:bodyPr wrap="square" lIns="90487" tIns="44450" rIns="90487" bIns="44450" anchor="ctr">
            <a:noAutofit/>
          </a:bodyPr>
          <a:lstStyle/>
          <a:p>
            <a:r>
              <a:rPr lang="en-US" dirty="0"/>
              <a:t>Protocol for Networks of Networks?</a:t>
            </a:r>
          </a:p>
        </p:txBody>
      </p:sp>
      <p:sp>
        <p:nvSpPr>
          <p:cNvPr id="7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1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9" y="152400"/>
            <a:ext cx="7894869" cy="474663"/>
          </a:xfrm>
          <a:noFill/>
          <a:ln/>
        </p:spPr>
        <p:txBody>
          <a:bodyPr wrap="square" lIns="90487" tIns="44450" rIns="90487" bIns="44450" anchor="ctr">
            <a:normAutofit fontScale="90000"/>
          </a:bodyPr>
          <a:lstStyle/>
          <a:p>
            <a:r>
              <a:rPr lang="en-US" dirty="0"/>
              <a:t>Protocol </a:t>
            </a:r>
            <a:r>
              <a:rPr lang="en-US" dirty="0" smtClean="0"/>
              <a:t>Family Concept</a:t>
            </a:r>
            <a:endParaRPr lang="en-US" dirty="0"/>
          </a:p>
        </p:txBody>
      </p:sp>
      <p:sp>
        <p:nvSpPr>
          <p:cNvPr id="285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58543"/>
            <a:ext cx="8686800" cy="2717142"/>
          </a:xfrm>
          <a:noFill/>
          <a:ln/>
        </p:spPr>
        <p:txBody>
          <a:bodyPr lIns="90487" tIns="44450" rIns="90487" bIns="44450"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i="1" dirty="0"/>
              <a:t>Protocol</a:t>
            </a:r>
            <a:r>
              <a:rPr lang="en-US" sz="2800" dirty="0"/>
              <a:t>: packet structure </a:t>
            </a:r>
            <a:r>
              <a:rPr lang="en-US" sz="2800" dirty="0" smtClean="0"/>
              <a:t>and control commands to manage communication </a:t>
            </a:r>
          </a:p>
          <a:p>
            <a:pPr>
              <a:lnSpc>
                <a:spcPct val="85000"/>
              </a:lnSpc>
            </a:pPr>
            <a:r>
              <a:rPr lang="en-US" sz="2800" i="1" dirty="0" smtClean="0"/>
              <a:t>Protocol families (suites)</a:t>
            </a:r>
            <a:r>
              <a:rPr lang="en-US" sz="2800" dirty="0" smtClean="0"/>
              <a:t>: a set of cooperating protocols that implement the network stack</a:t>
            </a:r>
          </a:p>
          <a:p>
            <a:pPr>
              <a:lnSpc>
                <a:spcPct val="85000"/>
              </a:lnSpc>
            </a:pPr>
            <a:endParaRPr lang="en-US" sz="2800" dirty="0" smtClean="0"/>
          </a:p>
          <a:p>
            <a:pPr>
              <a:lnSpc>
                <a:spcPct val="85000"/>
              </a:lnSpc>
            </a:pPr>
            <a:r>
              <a:rPr lang="en-US" sz="2800" dirty="0" smtClean="0"/>
              <a:t>Key </a:t>
            </a:r>
            <a:r>
              <a:rPr lang="en-US" sz="2800" dirty="0"/>
              <a:t>to </a:t>
            </a:r>
            <a:r>
              <a:rPr lang="en-US" sz="2800" dirty="0">
                <a:solidFill>
                  <a:schemeClr val="accent1"/>
                </a:solidFill>
              </a:rPr>
              <a:t>protocol families</a:t>
            </a: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/>
              <a:t>is that communication occurs </a:t>
            </a:r>
            <a:r>
              <a:rPr lang="en-US" sz="2800" dirty="0">
                <a:solidFill>
                  <a:schemeClr val="accent1"/>
                </a:solidFill>
              </a:rPr>
              <a:t>logically</a:t>
            </a:r>
            <a:r>
              <a:rPr lang="en-US" sz="2800" dirty="0"/>
              <a:t> at the same level of the protocol, called </a:t>
            </a:r>
            <a:r>
              <a:rPr lang="en-US" sz="2800" dirty="0">
                <a:solidFill>
                  <a:schemeClr val="accent1"/>
                </a:solidFill>
              </a:rPr>
              <a:t>peer-to-peer</a:t>
            </a:r>
            <a:r>
              <a:rPr lang="en-US" sz="2800" dirty="0"/>
              <a:t>…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…but is </a:t>
            </a:r>
            <a:r>
              <a:rPr lang="en-US" sz="2800" dirty="0">
                <a:solidFill>
                  <a:schemeClr val="accent1"/>
                </a:solidFill>
              </a:rPr>
              <a:t>implemented via services at the next lower </a:t>
            </a:r>
            <a:r>
              <a:rPr lang="en-US" sz="2800" dirty="0" smtClean="0">
                <a:solidFill>
                  <a:schemeClr val="accent1"/>
                </a:solidFill>
              </a:rPr>
              <a:t>level</a:t>
            </a:r>
          </a:p>
          <a:p>
            <a:pPr marL="0" indent="0">
              <a:lnSpc>
                <a:spcPct val="85000"/>
              </a:lnSpc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800" dirty="0">
                <a:solidFill>
                  <a:schemeClr val="accent1"/>
                </a:solidFill>
              </a:rPr>
              <a:t>Encapsulation: </a:t>
            </a:r>
            <a:r>
              <a:rPr lang="en-US" sz="2800" dirty="0">
                <a:solidFill>
                  <a:srgbClr val="000000"/>
                </a:solidFill>
              </a:rPr>
              <a:t>carry higher level information within lower level </a:t>
            </a:r>
            <a:r>
              <a:rPr lang="ja-JP" altLang="en-US" sz="28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800" dirty="0" smtClean="0">
                <a:solidFill>
                  <a:srgbClr val="000000"/>
                </a:solidFill>
              </a:rPr>
              <a:t>envelope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”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5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03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2362200"/>
            <a:ext cx="7620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600" i="1"/>
              <a:t>Dear John,</a:t>
            </a:r>
          </a:p>
          <a:p>
            <a:pPr algn="l" eaLnBrk="1" hangingPunct="1"/>
            <a:endParaRPr lang="en-US" sz="3600" i="1"/>
          </a:p>
          <a:p>
            <a:pPr algn="l" eaLnBrk="1" hangingPunct="1"/>
            <a:r>
              <a:rPr lang="en-US" sz="3600" i="1"/>
              <a:t>Your days are numbered.</a:t>
            </a:r>
          </a:p>
          <a:p>
            <a:pPr algn="l" eaLnBrk="1" hangingPunct="1"/>
            <a:endParaRPr lang="en-US" sz="3600" i="1"/>
          </a:p>
          <a:p>
            <a:pPr algn="l" eaLnBrk="1" hangingPunct="1"/>
            <a:r>
              <a:rPr lang="en-US" sz="3600" i="1"/>
              <a:t>		--Pat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Inspiration…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9263"/>
            <a:ext cx="8229600" cy="441166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CEO A writes letter to CEO B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Folds letter and hands it to </a:t>
            </a:r>
            <a:r>
              <a:rPr lang="en-US" dirty="0" smtClean="0">
                <a:latin typeface="Arial" charset="0"/>
                <a:ea typeface="ＭＳ Ｐゴシック" charset="0"/>
              </a:rPr>
              <a:t>assistant</a:t>
            </a: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Assistant: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Puts letter in envelope with CEO B’s full name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Takes to FedEx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FedEx Office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Puts letter in larger envelope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Puts name and street address on FedEx envelope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Puts package on FedEx delivery truck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FedEx delivers to other company</a:t>
            </a:r>
          </a:p>
        </p:txBody>
      </p:sp>
    </p:spTree>
    <p:extLst>
      <p:ext uri="{BB962C8B-B14F-4D97-AF65-F5344CB8AC3E}">
        <p14:creationId xmlns:p14="http://schemas.microsoft.com/office/powerpoint/2010/main" val="7477473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6389-10EB-9445-9A72-341816864186}" type="slidenum">
              <a:rPr lang="en-US"/>
              <a:pPr/>
              <a:t>5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62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  <a:noFill/>
          <a:ln/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ko-KR" dirty="0">
                <a:ea typeface="굴림" charset="-127"/>
                <a:cs typeface="굴림" charset="-127"/>
              </a:rPr>
              <a:t>Translation </a:t>
            </a:r>
            <a:r>
              <a:rPr lang="en-US" altLang="ko-KR" dirty="0" err="1">
                <a:ea typeface="굴림" charset="-127"/>
                <a:cs typeface="굴림" charset="-127"/>
              </a:rPr>
              <a:t>Lookaside</a:t>
            </a:r>
            <a:r>
              <a:rPr lang="en-US" altLang="ko-KR" dirty="0">
                <a:ea typeface="굴림" charset="-127"/>
                <a:cs typeface="굴림" charset="-127"/>
              </a:rPr>
              <a:t> </a:t>
            </a:r>
            <a:r>
              <a:rPr lang="en-US" altLang="ko-KR" dirty="0" smtClean="0">
                <a:ea typeface="굴림" charset="-127"/>
                <a:cs typeface="굴림" charset="-127"/>
              </a:rPr>
              <a:t>Buffers (TLB)</a:t>
            </a:r>
            <a:endParaRPr lang="en-US" altLang="ko-KR" sz="2000" i="1" dirty="0">
              <a:ea typeface="굴림" charset="-127"/>
              <a:cs typeface="굴림" charset="-127"/>
            </a:endParaRPr>
          </a:p>
        </p:txBody>
      </p:sp>
      <p:sp>
        <p:nvSpPr>
          <p:cNvPr id="1628163" name="Rectangle 3"/>
          <p:cNvSpPr>
            <a:spLocks noChangeArrowheads="1"/>
          </p:cNvSpPr>
          <p:nvPr/>
        </p:nvSpPr>
        <p:spPr bwMode="auto">
          <a:xfrm>
            <a:off x="457200" y="838200"/>
            <a:ext cx="8305800" cy="242887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Address translation is very expensive!</a:t>
            </a:r>
          </a:p>
          <a:p>
            <a:pPr lvl="1"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In a two-level page table, each reference becomes several memory accesses</a:t>
            </a:r>
            <a:endParaRPr lang="en-US" altLang="ko-KR" sz="2000" i="1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  <a:p>
            <a:pPr algn="l">
              <a:spcBef>
                <a:spcPct val="0"/>
              </a:spcBef>
            </a:pPr>
            <a:endParaRPr lang="en-US" altLang="ko-KR" sz="1200" i="1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Solution: </a:t>
            </a:r>
            <a:r>
              <a:rPr lang="en-US" altLang="ko-KR" sz="2400" i="1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Cache translations in TLB</a:t>
            </a:r>
          </a:p>
          <a:p>
            <a:pPr algn="l">
              <a:spcBef>
                <a:spcPct val="0"/>
              </a:spcBef>
            </a:pPr>
            <a:r>
              <a:rPr lang="en-US" altLang="ko-KR" sz="24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		</a:t>
            </a: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TLB hit		</a:t>
            </a:r>
            <a:r>
              <a:rPr lang="en-US" altLang="ko-KR" sz="2000" dirty="0" err="1">
                <a:solidFill>
                  <a:srgbClr val="56127A"/>
                </a:solidFill>
                <a:latin typeface="Symbol" charset="2"/>
                <a:ea typeface="굴림" charset="-127"/>
                <a:cs typeface="굴림" charset="-127"/>
              </a:rPr>
              <a:t></a:t>
            </a:r>
            <a:r>
              <a:rPr lang="en-US" altLang="ko-KR" sz="2000" dirty="0">
                <a:solidFill>
                  <a:srgbClr val="56127A"/>
                </a:solidFill>
                <a:latin typeface="Symbol" charset="2"/>
                <a:ea typeface="굴림" charset="-127"/>
                <a:cs typeface="굴림" charset="-127"/>
              </a:rPr>
              <a:t> </a:t>
            </a:r>
            <a:r>
              <a:rPr lang="en-US" altLang="ko-KR" sz="2000" i="1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Single-Cycle </a:t>
            </a:r>
            <a:r>
              <a:rPr lang="en-US" altLang="ko-KR" sz="2000" i="1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Translation</a:t>
            </a:r>
            <a:endParaRPr lang="en-US" altLang="ko-KR" sz="20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  <a:p>
            <a:pPr algn="l">
              <a:spcBef>
                <a:spcPct val="0"/>
              </a:spcBef>
            </a:pPr>
            <a:r>
              <a:rPr lang="en-US" altLang="ko-KR" sz="20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	     	TLB miss 	</a:t>
            </a:r>
            <a:r>
              <a:rPr lang="en-US" altLang="ko-KR" sz="2000" dirty="0" err="1">
                <a:solidFill>
                  <a:srgbClr val="56127A"/>
                </a:solidFill>
                <a:latin typeface="Symbol" charset="2"/>
                <a:ea typeface="굴림" charset="-127"/>
                <a:cs typeface="굴림" charset="-127"/>
              </a:rPr>
              <a:t></a:t>
            </a:r>
            <a:r>
              <a:rPr lang="en-US" altLang="ko-KR" sz="2000" dirty="0">
                <a:solidFill>
                  <a:srgbClr val="56127A"/>
                </a:solidFill>
                <a:latin typeface="Symbol" charset="2"/>
                <a:ea typeface="굴림" charset="-127"/>
                <a:cs typeface="굴림" charset="-127"/>
              </a:rPr>
              <a:t> </a:t>
            </a:r>
            <a:r>
              <a:rPr lang="en-US" altLang="ko-KR" sz="2000" i="1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Page-Table </a:t>
            </a:r>
            <a:r>
              <a:rPr lang="en-US" altLang="ko-KR" sz="2000" i="1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Walk to refill </a:t>
            </a:r>
          </a:p>
        </p:txBody>
      </p:sp>
      <p:sp>
        <p:nvSpPr>
          <p:cNvPr id="1628164" name="Rectangle 4"/>
          <p:cNvSpPr>
            <a:spLocks noChangeArrowheads="1"/>
          </p:cNvSpPr>
          <p:nvPr/>
        </p:nvSpPr>
        <p:spPr bwMode="auto">
          <a:xfrm>
            <a:off x="5387975" y="5838825"/>
            <a:ext cx="1600200" cy="279400"/>
          </a:xfrm>
          <a:prstGeom prst="rect">
            <a:avLst/>
          </a:prstGeom>
          <a:solidFill>
            <a:schemeClr val="folHlink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65" name="Rectangle 5"/>
          <p:cNvSpPr>
            <a:spLocks noChangeArrowheads="1"/>
          </p:cNvSpPr>
          <p:nvPr/>
        </p:nvSpPr>
        <p:spPr bwMode="auto">
          <a:xfrm>
            <a:off x="569913" y="4418013"/>
            <a:ext cx="3213100" cy="915987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66" name="Line 6"/>
          <p:cNvSpPr>
            <a:spLocks noChangeShapeType="1"/>
          </p:cNvSpPr>
          <p:nvPr/>
        </p:nvSpPr>
        <p:spPr bwMode="auto">
          <a:xfrm>
            <a:off x="585788" y="4721225"/>
            <a:ext cx="3197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67" name="Line 7"/>
          <p:cNvSpPr>
            <a:spLocks noChangeShapeType="1"/>
          </p:cNvSpPr>
          <p:nvPr/>
        </p:nvSpPr>
        <p:spPr bwMode="auto">
          <a:xfrm>
            <a:off x="569913" y="4418013"/>
            <a:ext cx="0" cy="91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68" name="Line 8"/>
          <p:cNvSpPr>
            <a:spLocks noChangeShapeType="1"/>
          </p:cNvSpPr>
          <p:nvPr/>
        </p:nvSpPr>
        <p:spPr bwMode="auto">
          <a:xfrm>
            <a:off x="823913" y="4418013"/>
            <a:ext cx="0" cy="91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69" name="Line 9"/>
          <p:cNvSpPr>
            <a:spLocks noChangeShapeType="1"/>
          </p:cNvSpPr>
          <p:nvPr/>
        </p:nvSpPr>
        <p:spPr bwMode="auto">
          <a:xfrm>
            <a:off x="1314450" y="4430713"/>
            <a:ext cx="0" cy="903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0" name="Line 10"/>
          <p:cNvSpPr>
            <a:spLocks noChangeShapeType="1"/>
          </p:cNvSpPr>
          <p:nvPr/>
        </p:nvSpPr>
        <p:spPr bwMode="auto">
          <a:xfrm flipH="1">
            <a:off x="1065213" y="4418013"/>
            <a:ext cx="0" cy="91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1" name="Line 11"/>
          <p:cNvSpPr>
            <a:spLocks noChangeShapeType="1"/>
          </p:cNvSpPr>
          <p:nvPr/>
        </p:nvSpPr>
        <p:spPr bwMode="auto">
          <a:xfrm>
            <a:off x="2589213" y="4430713"/>
            <a:ext cx="0" cy="903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2" name="Rectangle 12"/>
          <p:cNvSpPr>
            <a:spLocks noChangeArrowheads="1"/>
          </p:cNvSpPr>
          <p:nvPr/>
        </p:nvSpPr>
        <p:spPr bwMode="auto">
          <a:xfrm>
            <a:off x="5430838" y="3714750"/>
            <a:ext cx="2476500" cy="279400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3" name="Line 13"/>
          <p:cNvSpPr>
            <a:spLocks noChangeShapeType="1"/>
          </p:cNvSpPr>
          <p:nvPr/>
        </p:nvSpPr>
        <p:spPr bwMode="auto">
          <a:xfrm>
            <a:off x="7031038" y="3727450"/>
            <a:ext cx="0" cy="266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4" name="Rectangle 14"/>
          <p:cNvSpPr>
            <a:spLocks noChangeArrowheads="1"/>
          </p:cNvSpPr>
          <p:nvPr/>
        </p:nvSpPr>
        <p:spPr bwMode="auto">
          <a:xfrm>
            <a:off x="5759450" y="3667125"/>
            <a:ext cx="2120900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VPN   </a:t>
            </a:r>
            <a:r>
              <a:rPr lang="en-US" altLang="ko-KR" sz="1800" dirty="0">
                <a:solidFill>
                  <a:schemeClr val="accent2"/>
                </a:solidFill>
                <a:ea typeface="굴림" charset="-127"/>
                <a:cs typeface="굴림" charset="-127"/>
              </a:rPr>
              <a:t>	      </a:t>
            </a:r>
            <a:r>
              <a: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offset</a:t>
            </a:r>
          </a:p>
        </p:txBody>
      </p:sp>
      <p:sp>
        <p:nvSpPr>
          <p:cNvPr id="1628175" name="Rectangle 15"/>
          <p:cNvSpPr>
            <a:spLocks noChangeArrowheads="1"/>
          </p:cNvSpPr>
          <p:nvPr/>
        </p:nvSpPr>
        <p:spPr bwMode="auto">
          <a:xfrm>
            <a:off x="501650" y="4379913"/>
            <a:ext cx="2921000" cy="3635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V R W D    tag        PPN</a:t>
            </a:r>
          </a:p>
        </p:txBody>
      </p:sp>
      <p:sp>
        <p:nvSpPr>
          <p:cNvPr id="1628176" name="Rectangle 16"/>
          <p:cNvSpPr>
            <a:spLocks noChangeArrowheads="1"/>
          </p:cNvSpPr>
          <p:nvPr/>
        </p:nvSpPr>
        <p:spPr bwMode="auto">
          <a:xfrm>
            <a:off x="2819400" y="5715000"/>
            <a:ext cx="22891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physical address</a:t>
            </a:r>
          </a:p>
        </p:txBody>
      </p:sp>
      <p:sp>
        <p:nvSpPr>
          <p:cNvPr id="1628177" name="Rectangle 17"/>
          <p:cNvSpPr>
            <a:spLocks noChangeArrowheads="1"/>
          </p:cNvSpPr>
          <p:nvPr/>
        </p:nvSpPr>
        <p:spPr bwMode="auto">
          <a:xfrm>
            <a:off x="5386388" y="5826125"/>
            <a:ext cx="2476500" cy="279400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8" name="Line 18"/>
          <p:cNvSpPr>
            <a:spLocks noChangeShapeType="1"/>
          </p:cNvSpPr>
          <p:nvPr/>
        </p:nvSpPr>
        <p:spPr bwMode="auto">
          <a:xfrm>
            <a:off x="6986588" y="5838825"/>
            <a:ext cx="0" cy="266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79" name="Rectangle 19"/>
          <p:cNvSpPr>
            <a:spLocks noChangeArrowheads="1"/>
          </p:cNvSpPr>
          <p:nvPr/>
        </p:nvSpPr>
        <p:spPr bwMode="auto">
          <a:xfrm>
            <a:off x="5740400" y="5791200"/>
            <a:ext cx="2081813" cy="3667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dirty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PPN	     </a:t>
            </a:r>
            <a:r>
              <a:rPr lang="en-US" altLang="ko-KR" sz="1800" dirty="0" smtClean="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	    offset</a:t>
            </a:r>
            <a:endParaRPr lang="en-US" altLang="ko-KR" sz="1800" dirty="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28180" name="Rectangle 20"/>
          <p:cNvSpPr>
            <a:spLocks noChangeArrowheads="1"/>
          </p:cNvSpPr>
          <p:nvPr/>
        </p:nvSpPr>
        <p:spPr bwMode="auto">
          <a:xfrm>
            <a:off x="3182938" y="3625850"/>
            <a:ext cx="1885950" cy="363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 i="1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virtual address</a:t>
            </a:r>
          </a:p>
        </p:txBody>
      </p:sp>
      <p:sp>
        <p:nvSpPr>
          <p:cNvPr id="1628181" name="Line 21"/>
          <p:cNvSpPr>
            <a:spLocks noChangeShapeType="1"/>
          </p:cNvSpPr>
          <p:nvPr/>
        </p:nvSpPr>
        <p:spPr bwMode="auto">
          <a:xfrm>
            <a:off x="7661275" y="3990975"/>
            <a:ext cx="0" cy="1800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2" name="Freeform 22"/>
          <p:cNvSpPr>
            <a:spLocks/>
          </p:cNvSpPr>
          <p:nvPr/>
        </p:nvSpPr>
        <p:spPr bwMode="auto">
          <a:xfrm>
            <a:off x="3200400" y="5334000"/>
            <a:ext cx="2979738" cy="4524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1"/>
              </a:cxn>
              <a:cxn ang="0">
                <a:pos x="1876" y="71"/>
              </a:cxn>
              <a:cxn ang="0">
                <a:pos x="1876" y="284"/>
              </a:cxn>
            </a:cxnLst>
            <a:rect l="0" t="0" r="r" b="b"/>
            <a:pathLst>
              <a:path w="1877" h="285">
                <a:moveTo>
                  <a:pt x="0" y="0"/>
                </a:moveTo>
                <a:lnTo>
                  <a:pt x="0" y="71"/>
                </a:lnTo>
                <a:lnTo>
                  <a:pt x="1876" y="71"/>
                </a:lnTo>
                <a:lnTo>
                  <a:pt x="1876" y="284"/>
                </a:lnTo>
              </a:path>
            </a:pathLst>
          </a:custGeom>
          <a:noFill/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3" name="Line 23"/>
          <p:cNvSpPr>
            <a:spLocks noChangeShapeType="1"/>
          </p:cNvSpPr>
          <p:nvPr/>
        </p:nvSpPr>
        <p:spPr bwMode="auto">
          <a:xfrm>
            <a:off x="1557338" y="4424363"/>
            <a:ext cx="0" cy="909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4" name="Line 24"/>
          <p:cNvSpPr>
            <a:spLocks noChangeShapeType="1"/>
          </p:cNvSpPr>
          <p:nvPr/>
        </p:nvSpPr>
        <p:spPr bwMode="auto">
          <a:xfrm flipH="1">
            <a:off x="1981200" y="5334000"/>
            <a:ext cx="0" cy="301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5" name="Rectangle 25"/>
          <p:cNvSpPr>
            <a:spLocks noChangeArrowheads="1"/>
          </p:cNvSpPr>
          <p:nvPr/>
        </p:nvSpPr>
        <p:spPr bwMode="auto">
          <a:xfrm>
            <a:off x="1676400" y="5638800"/>
            <a:ext cx="744538" cy="454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24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hit?</a:t>
            </a:r>
          </a:p>
        </p:txBody>
      </p:sp>
      <p:sp>
        <p:nvSpPr>
          <p:cNvPr id="1628186" name="Line 26"/>
          <p:cNvSpPr>
            <a:spLocks noChangeShapeType="1"/>
          </p:cNvSpPr>
          <p:nvPr/>
        </p:nvSpPr>
        <p:spPr bwMode="auto">
          <a:xfrm>
            <a:off x="576263" y="5011738"/>
            <a:ext cx="3197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7" name="Freeform 27"/>
          <p:cNvSpPr>
            <a:spLocks/>
          </p:cNvSpPr>
          <p:nvPr/>
        </p:nvSpPr>
        <p:spPr bwMode="auto">
          <a:xfrm>
            <a:off x="2022475" y="3981450"/>
            <a:ext cx="4114800" cy="438150"/>
          </a:xfrm>
          <a:custGeom>
            <a:avLst/>
            <a:gdLst/>
            <a:ahLst/>
            <a:cxnLst>
              <a:cxn ang="0">
                <a:pos x="2592" y="0"/>
              </a:cxn>
              <a:cxn ang="0">
                <a:pos x="2592" y="96"/>
              </a:cxn>
              <a:cxn ang="0">
                <a:pos x="0" y="96"/>
              </a:cxn>
              <a:cxn ang="0">
                <a:pos x="0" y="288"/>
              </a:cxn>
            </a:cxnLst>
            <a:rect l="0" t="0" r="r" b="b"/>
            <a:pathLst>
              <a:path w="2592" h="288">
                <a:moveTo>
                  <a:pt x="2592" y="0"/>
                </a:moveTo>
                <a:lnTo>
                  <a:pt x="2592" y="96"/>
                </a:lnTo>
                <a:lnTo>
                  <a:pt x="0" y="96"/>
                </a:lnTo>
                <a:lnTo>
                  <a:pt x="0" y="28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88" name="Text Box 28"/>
          <p:cNvSpPr txBox="1">
            <a:spLocks noChangeArrowheads="1"/>
          </p:cNvSpPr>
          <p:nvPr/>
        </p:nvSpPr>
        <p:spPr bwMode="auto">
          <a:xfrm>
            <a:off x="3851275" y="4357688"/>
            <a:ext cx="3541713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(VPN = virtual page number)</a:t>
            </a:r>
            <a:endParaRPr lang="en-US" altLang="ko-KR" sz="200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628189" name="Text Box 29"/>
          <p:cNvSpPr txBox="1">
            <a:spLocks noChangeArrowheads="1"/>
          </p:cNvSpPr>
          <p:nvPr/>
        </p:nvSpPr>
        <p:spPr bwMode="auto">
          <a:xfrm>
            <a:off x="3810000" y="4953000"/>
            <a:ext cx="371633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ko-KR" sz="1800">
                <a:solidFill>
                  <a:srgbClr val="56127A"/>
                </a:solidFill>
                <a:latin typeface="Verdana" charset="0"/>
                <a:ea typeface="굴림" charset="-127"/>
                <a:cs typeface="굴림" charset="-127"/>
              </a:rPr>
              <a:t>(PPN = physical page number)</a:t>
            </a:r>
            <a:endParaRPr lang="en-US" altLang="ko-KR" sz="2000">
              <a:solidFill>
                <a:srgbClr val="56127A"/>
              </a:solidFill>
              <a:latin typeface="Verdana" charset="0"/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8875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32004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CEO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150" y="4191000"/>
            <a:ext cx="8524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Aide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105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FedEx</a:t>
            </a:r>
          </a:p>
        </p:txBody>
      </p:sp>
      <p:cxnSp>
        <p:nvCxnSpPr>
          <p:cNvPr id="10" name="Straight Arrow Connector 9"/>
          <p:cNvCxnSpPr>
            <a:cxnSpLocks noChangeShapeType="1"/>
            <a:stCxn id="6" idx="2"/>
            <a:endCxn id="7" idx="0"/>
          </p:cNvCxnSpPr>
          <p:nvPr/>
        </p:nvCxnSpPr>
        <p:spPr bwMode="auto">
          <a:xfrm flipH="1">
            <a:off x="1244600" y="3662363"/>
            <a:ext cx="19050" cy="5286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1295400" y="4648200"/>
            <a:ext cx="9525" cy="5286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248400" y="3195638"/>
            <a:ext cx="850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CEO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275" y="4186238"/>
            <a:ext cx="850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Aide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3325" y="5100638"/>
            <a:ext cx="1108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FedEx</a:t>
            </a:r>
          </a:p>
        </p:txBody>
      </p:sp>
      <p:cxnSp>
        <p:nvCxnSpPr>
          <p:cNvPr id="18" name="Straight Arrow Connector 17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6673850" y="3657600"/>
            <a:ext cx="15875" cy="5286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6740525" y="4643438"/>
            <a:ext cx="9525" cy="5286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  <a:stCxn id="8" idx="3"/>
            <a:endCxn id="17" idx="1"/>
          </p:cNvCxnSpPr>
          <p:nvPr/>
        </p:nvCxnSpPr>
        <p:spPr bwMode="auto">
          <a:xfrm flipV="1">
            <a:off x="1946275" y="5332413"/>
            <a:ext cx="4337050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362200" y="5029200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8000"/>
                </a:solidFill>
                <a:latin typeface="+mn-lt"/>
              </a:rPr>
              <a:t>Location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4600" y="5029200"/>
            <a:ext cx="3505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3366FF"/>
                </a:solidFill>
                <a:latin typeface="+mn-lt"/>
              </a:rPr>
              <a:t>Fedex</a:t>
            </a:r>
            <a:r>
              <a:rPr lang="en-US" sz="2800" dirty="0">
                <a:solidFill>
                  <a:srgbClr val="3366FF"/>
                </a:solidFill>
                <a:latin typeface="+mn-lt"/>
              </a:rPr>
              <a:t> Envelope (FE)</a:t>
            </a:r>
          </a:p>
        </p:txBody>
      </p:sp>
      <p:sp>
        <p:nvSpPr>
          <p:cNvPr id="297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Path of the Letter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209925"/>
            <a:ext cx="2057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Letter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0" y="4114800"/>
            <a:ext cx="2057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Envelope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2200" y="3200400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8000"/>
                </a:solidFill>
                <a:latin typeface="+mn-lt"/>
              </a:rPr>
              <a:t>Semantic Content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0" y="4114800"/>
            <a:ext cx="3657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8000"/>
                </a:solidFill>
                <a:latin typeface="+mn-lt"/>
              </a:rPr>
              <a:t>Identity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1295400"/>
            <a:ext cx="84582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0" dirty="0">
                <a:latin typeface="+mn-lt"/>
              </a:rPr>
              <a:t>“Peers” on each side understand the same things</a:t>
            </a:r>
          </a:p>
          <a:p>
            <a:pPr algn="ctr">
              <a:defRPr/>
            </a:pPr>
            <a:r>
              <a:rPr lang="en-US" sz="2800" b="0" dirty="0">
                <a:latin typeface="+mn-lt"/>
              </a:rPr>
              <a:t>No one else needs to</a:t>
            </a:r>
          </a:p>
          <a:p>
            <a:pPr algn="ctr">
              <a:defRPr/>
            </a:pPr>
            <a:r>
              <a:rPr lang="en-US" sz="2800" b="0" dirty="0">
                <a:latin typeface="+mn-lt"/>
              </a:rPr>
              <a:t>Lowest level has most packaging</a:t>
            </a:r>
          </a:p>
        </p:txBody>
      </p:sp>
    </p:spTree>
    <p:extLst>
      <p:ext uri="{BB962C8B-B14F-4D97-AF65-F5344CB8AC3E}">
        <p14:creationId xmlns:p14="http://schemas.microsoft.com/office/powerpoint/2010/main" val="8136243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  <p:bldP spid="24" grpId="1"/>
      <p:bldP spid="22" grpId="0"/>
      <p:bldP spid="22" grpId="1"/>
      <p:bldP spid="23" grpId="0"/>
      <p:bldP spid="23" grpId="1"/>
      <p:bldP spid="25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Path Through FedEx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743200"/>
            <a:ext cx="1006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Truck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738" y="3886200"/>
            <a:ext cx="126206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atin typeface="+mn-lt"/>
              </a:rPr>
              <a:t>Sorting</a:t>
            </a:r>
          </a:p>
          <a:p>
            <a:pPr algn="ctr">
              <a:defRPr/>
            </a:pPr>
            <a:r>
              <a:rPr lang="en-US" sz="2400" dirty="0">
                <a:latin typeface="+mn-lt"/>
              </a:rPr>
              <a:t>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257800"/>
            <a:ext cx="12112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Airport</a:t>
            </a:r>
          </a:p>
        </p:txBody>
      </p:sp>
      <p:cxnSp>
        <p:nvCxnSpPr>
          <p:cNvPr id="10" name="Straight Arrow Connector 9"/>
          <p:cNvCxnSpPr>
            <a:cxnSpLocks noChangeShapeType="1"/>
            <a:stCxn id="6" idx="2"/>
            <a:endCxn id="7" idx="0"/>
          </p:cNvCxnSpPr>
          <p:nvPr/>
        </p:nvCxnSpPr>
        <p:spPr bwMode="auto">
          <a:xfrm>
            <a:off x="1189038" y="3205163"/>
            <a:ext cx="7937" cy="6810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  <a:stCxn id="7" idx="2"/>
            <a:endCxn id="8" idx="0"/>
          </p:cNvCxnSpPr>
          <p:nvPr/>
        </p:nvCxnSpPr>
        <p:spPr bwMode="auto">
          <a:xfrm>
            <a:off x="1196975" y="4716463"/>
            <a:ext cx="17463" cy="5413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897063" y="5487988"/>
            <a:ext cx="1760537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1219200" y="3276600"/>
            <a:ext cx="838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FE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7138" y="3886200"/>
            <a:ext cx="126206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atin typeface="+mn-lt"/>
              </a:rPr>
              <a:t>Sorting</a:t>
            </a:r>
          </a:p>
          <a:p>
            <a:pPr algn="ctr">
              <a:defRPr/>
            </a:pPr>
            <a:r>
              <a:rPr lang="en-US" sz="2400" dirty="0">
                <a:latin typeface="+mn-lt"/>
              </a:rPr>
              <a:t>Office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10000" y="5257800"/>
            <a:ext cx="12112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Airport</a:t>
            </a:r>
          </a:p>
        </p:txBody>
      </p:sp>
      <p:cxnSp>
        <p:nvCxnSpPr>
          <p:cNvPr id="42" name="Straight Arrow Connector 41"/>
          <p:cNvCxnSpPr>
            <a:cxnSpLocks noChangeShapeType="1"/>
          </p:cNvCxnSpPr>
          <p:nvPr/>
        </p:nvCxnSpPr>
        <p:spPr bwMode="auto">
          <a:xfrm>
            <a:off x="4343400" y="4716463"/>
            <a:ext cx="17463" cy="5413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>
            <a:off x="5097463" y="5487988"/>
            <a:ext cx="1760537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>
            <a:off x="4549775" y="4724400"/>
            <a:ext cx="17463" cy="5413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7010400" y="2738438"/>
            <a:ext cx="1006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Truck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896100" y="3881438"/>
            <a:ext cx="126206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atin typeface="+mn-lt"/>
              </a:rPr>
              <a:t>Sorting</a:t>
            </a:r>
          </a:p>
          <a:p>
            <a:pPr algn="ctr">
              <a:defRPr/>
            </a:pPr>
            <a:r>
              <a:rPr lang="en-US" sz="2400" dirty="0">
                <a:latin typeface="+mn-lt"/>
              </a:rPr>
              <a:t>Office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38963" y="5253038"/>
            <a:ext cx="12112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Airport</a:t>
            </a:r>
          </a:p>
        </p:txBody>
      </p:sp>
      <p:cxnSp>
        <p:nvCxnSpPr>
          <p:cNvPr id="64" name="Straight Arrow Connector 63"/>
          <p:cNvCxnSpPr>
            <a:cxnSpLocks noChangeShapeType="1"/>
            <a:stCxn id="61" idx="2"/>
            <a:endCxn id="62" idx="0"/>
          </p:cNvCxnSpPr>
          <p:nvPr/>
        </p:nvCxnSpPr>
        <p:spPr bwMode="auto">
          <a:xfrm>
            <a:off x="7513638" y="3200400"/>
            <a:ext cx="14287" cy="6810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Arrow Connector 64"/>
          <p:cNvCxnSpPr>
            <a:cxnSpLocks noChangeShapeType="1"/>
            <a:stCxn id="62" idx="2"/>
            <a:endCxn id="63" idx="0"/>
          </p:cNvCxnSpPr>
          <p:nvPr/>
        </p:nvCxnSpPr>
        <p:spPr bwMode="auto">
          <a:xfrm>
            <a:off x="7527925" y="4713288"/>
            <a:ext cx="15875" cy="539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Box 66"/>
          <p:cNvSpPr txBox="1"/>
          <p:nvPr/>
        </p:nvSpPr>
        <p:spPr>
          <a:xfrm>
            <a:off x="1143000" y="46482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Crate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48000" y="4648200"/>
            <a:ext cx="1219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Crate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886200" y="3429000"/>
            <a:ext cx="914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FE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24400" y="4495800"/>
            <a:ext cx="1219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New</a:t>
            </a:r>
          </a:p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Crate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48400" y="4724400"/>
            <a:ext cx="1219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Crate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477000" y="3276600"/>
            <a:ext cx="838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3366FF"/>
                </a:solidFill>
                <a:latin typeface="+mn-lt"/>
              </a:rPr>
              <a:t>FE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2763" y="5627688"/>
            <a:ext cx="83264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8000"/>
                </a:solidFill>
                <a:latin typeface="+mn-lt"/>
              </a:rPr>
              <a:t>Deepest Packaging (</a:t>
            </a:r>
            <a:r>
              <a:rPr lang="en-US" sz="3200" dirty="0" err="1">
                <a:solidFill>
                  <a:srgbClr val="008000"/>
                </a:solidFill>
                <a:latin typeface="+mn-lt"/>
              </a:rPr>
              <a:t>Envelope+FE+Crate</a:t>
            </a:r>
            <a:r>
              <a:rPr lang="en-US" sz="3200" dirty="0">
                <a:solidFill>
                  <a:srgbClr val="008000"/>
                </a:solidFill>
                <a:latin typeface="+mn-lt"/>
              </a:rPr>
              <a:t>)</a:t>
            </a:r>
          </a:p>
          <a:p>
            <a:pPr algn="ctr">
              <a:defRPr/>
            </a:pPr>
            <a:r>
              <a:rPr lang="en-US" sz="3200" dirty="0">
                <a:solidFill>
                  <a:srgbClr val="008000"/>
                </a:solidFill>
                <a:latin typeface="+mn-lt"/>
              </a:rPr>
              <a:t>at the Lowest Level of Transport</a:t>
            </a:r>
          </a:p>
        </p:txBody>
      </p:sp>
    </p:spTree>
    <p:extLst>
      <p:ext uri="{BB962C8B-B14F-4D97-AF65-F5344CB8AC3E}">
        <p14:creationId xmlns:p14="http://schemas.microsoft.com/office/powerpoint/2010/main" val="34369037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9" y="488989"/>
            <a:ext cx="7331999" cy="474663"/>
          </a:xfrm>
          <a:noFill/>
          <a:ln/>
        </p:spPr>
        <p:txBody>
          <a:bodyPr wrap="square" lIns="90487" tIns="44450" rIns="90487" bIns="44450" anchor="ctr">
            <a:normAutofit fontScale="90000"/>
          </a:bodyPr>
          <a:lstStyle/>
          <a:p>
            <a:r>
              <a:rPr lang="en-US" dirty="0"/>
              <a:t>Protocol Family Concept</a:t>
            </a:r>
          </a:p>
        </p:txBody>
      </p:sp>
      <p:sp>
        <p:nvSpPr>
          <p:cNvPr id="2849795" name="Text Box 3"/>
          <p:cNvSpPr txBox="1">
            <a:spLocks noChangeArrowheads="1"/>
          </p:cNvSpPr>
          <p:nvPr/>
        </p:nvSpPr>
        <p:spPr bwMode="auto">
          <a:xfrm>
            <a:off x="1510775" y="1447800"/>
            <a:ext cx="1724025" cy="557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Message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49796" name="Text Box 4"/>
          <p:cNvSpPr txBox="1">
            <a:spLocks noChangeArrowheads="1"/>
          </p:cNvSpPr>
          <p:nvPr/>
        </p:nvSpPr>
        <p:spPr bwMode="auto">
          <a:xfrm>
            <a:off x="6006575" y="1447800"/>
            <a:ext cx="1724025" cy="557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Message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49797" name="Group 5"/>
          <p:cNvGrpSpPr>
            <a:grpSpLocks/>
          </p:cNvGrpSpPr>
          <p:nvPr/>
        </p:nvGrpSpPr>
        <p:grpSpPr bwMode="auto">
          <a:xfrm>
            <a:off x="596375" y="3124200"/>
            <a:ext cx="7983538" cy="1166813"/>
            <a:chOff x="96" y="1968"/>
            <a:chExt cx="5029" cy="735"/>
          </a:xfrm>
        </p:grpSpPr>
        <p:grpSp>
          <p:nvGrpSpPr>
            <p:cNvPr id="2849798" name="Group 6"/>
            <p:cNvGrpSpPr>
              <a:grpSpLocks/>
            </p:cNvGrpSpPr>
            <p:nvPr/>
          </p:nvGrpSpPr>
          <p:grpSpPr bwMode="auto">
            <a:xfrm>
              <a:off x="96" y="2352"/>
              <a:ext cx="2197" cy="351"/>
              <a:chOff x="96" y="2352"/>
              <a:chExt cx="2197" cy="351"/>
            </a:xfrm>
          </p:grpSpPr>
          <p:sp>
            <p:nvSpPr>
              <p:cNvPr id="2849799" name="Text Box 7"/>
              <p:cNvSpPr txBox="1">
                <a:spLocks noChangeArrowheads="1"/>
              </p:cNvSpPr>
              <p:nvPr/>
            </p:nvSpPr>
            <p:spPr bwMode="auto">
              <a:xfrm>
                <a:off x="2016" y="2352"/>
                <a:ext cx="277" cy="351"/>
              </a:xfrm>
              <a:prstGeom prst="rect">
                <a:avLst/>
              </a:prstGeom>
              <a:solidFill>
                <a:srgbClr val="FF8DA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00" name="Text Box 8"/>
              <p:cNvSpPr txBox="1">
                <a:spLocks noChangeArrowheads="1"/>
              </p:cNvSpPr>
              <p:nvPr/>
            </p:nvSpPr>
            <p:spPr bwMode="auto">
              <a:xfrm>
                <a:off x="96" y="2352"/>
                <a:ext cx="302" cy="351"/>
              </a:xfrm>
              <a:prstGeom prst="rect">
                <a:avLst/>
              </a:prstGeom>
              <a:solidFill>
                <a:srgbClr val="FF8DA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2849801" name="Group 9"/>
            <p:cNvGrpSpPr>
              <a:grpSpLocks/>
            </p:cNvGrpSpPr>
            <p:nvPr/>
          </p:nvGrpSpPr>
          <p:grpSpPr bwMode="auto">
            <a:xfrm>
              <a:off x="384" y="2352"/>
              <a:ext cx="1621" cy="351"/>
              <a:chOff x="384" y="2352"/>
              <a:chExt cx="1621" cy="351"/>
            </a:xfrm>
          </p:grpSpPr>
          <p:sp>
            <p:nvSpPr>
              <p:cNvPr id="2849802" name="Text Box 10"/>
              <p:cNvSpPr txBox="1">
                <a:spLocks noChangeArrowheads="1"/>
              </p:cNvSpPr>
              <p:nvPr/>
            </p:nvSpPr>
            <p:spPr bwMode="auto">
              <a:xfrm>
                <a:off x="672" y="2352"/>
                <a:ext cx="1086" cy="3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Message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49803" name="Text Box 11"/>
              <p:cNvSpPr txBox="1">
                <a:spLocks noChangeArrowheads="1"/>
              </p:cNvSpPr>
              <p:nvPr/>
            </p:nvSpPr>
            <p:spPr bwMode="auto">
              <a:xfrm>
                <a:off x="1728" y="2352"/>
                <a:ext cx="277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04" name="Text Box 12"/>
              <p:cNvSpPr txBox="1">
                <a:spLocks noChangeArrowheads="1"/>
              </p:cNvSpPr>
              <p:nvPr/>
            </p:nvSpPr>
            <p:spPr bwMode="auto">
              <a:xfrm>
                <a:off x="384" y="2352"/>
                <a:ext cx="302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2849805" name="Group 13"/>
            <p:cNvGrpSpPr>
              <a:grpSpLocks/>
            </p:cNvGrpSpPr>
            <p:nvPr/>
          </p:nvGrpSpPr>
          <p:grpSpPr bwMode="auto">
            <a:xfrm>
              <a:off x="2928" y="2352"/>
              <a:ext cx="2197" cy="351"/>
              <a:chOff x="2928" y="2352"/>
              <a:chExt cx="2197" cy="351"/>
            </a:xfrm>
          </p:grpSpPr>
          <p:sp>
            <p:nvSpPr>
              <p:cNvPr id="2849806" name="Text Box 14"/>
              <p:cNvSpPr txBox="1">
                <a:spLocks noChangeArrowheads="1"/>
              </p:cNvSpPr>
              <p:nvPr/>
            </p:nvSpPr>
            <p:spPr bwMode="auto">
              <a:xfrm>
                <a:off x="3504" y="2352"/>
                <a:ext cx="1086" cy="3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Message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49807" name="Text Box 15"/>
              <p:cNvSpPr txBox="1">
                <a:spLocks noChangeArrowheads="1"/>
              </p:cNvSpPr>
              <p:nvPr/>
            </p:nvSpPr>
            <p:spPr bwMode="auto">
              <a:xfrm>
                <a:off x="4560" y="2352"/>
                <a:ext cx="277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08" name="Text Box 16"/>
              <p:cNvSpPr txBox="1">
                <a:spLocks noChangeArrowheads="1"/>
              </p:cNvSpPr>
              <p:nvPr/>
            </p:nvSpPr>
            <p:spPr bwMode="auto">
              <a:xfrm>
                <a:off x="3216" y="2352"/>
                <a:ext cx="302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2849809" name="Text Box 17"/>
              <p:cNvSpPr txBox="1">
                <a:spLocks noChangeArrowheads="1"/>
              </p:cNvSpPr>
              <p:nvPr/>
            </p:nvSpPr>
            <p:spPr bwMode="auto">
              <a:xfrm>
                <a:off x="4848" y="2352"/>
                <a:ext cx="277" cy="351"/>
              </a:xfrm>
              <a:prstGeom prst="rect">
                <a:avLst/>
              </a:prstGeom>
              <a:solidFill>
                <a:srgbClr val="FF8DA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10" name="Text Box 18"/>
              <p:cNvSpPr txBox="1">
                <a:spLocks noChangeArrowheads="1"/>
              </p:cNvSpPr>
              <p:nvPr/>
            </p:nvSpPr>
            <p:spPr bwMode="auto">
              <a:xfrm>
                <a:off x="2928" y="2352"/>
                <a:ext cx="302" cy="351"/>
              </a:xfrm>
              <a:prstGeom prst="rect">
                <a:avLst/>
              </a:prstGeom>
              <a:solidFill>
                <a:srgbClr val="FF8DA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2849811" name="Group 19"/>
            <p:cNvGrpSpPr>
              <a:grpSpLocks/>
            </p:cNvGrpSpPr>
            <p:nvPr/>
          </p:nvGrpSpPr>
          <p:grpSpPr bwMode="auto">
            <a:xfrm>
              <a:off x="1200" y="1968"/>
              <a:ext cx="849" cy="384"/>
              <a:chOff x="1200" y="1968"/>
              <a:chExt cx="849" cy="384"/>
            </a:xfrm>
          </p:grpSpPr>
          <p:sp>
            <p:nvSpPr>
              <p:cNvPr id="2849812" name="Line 20"/>
              <p:cNvSpPr>
                <a:spLocks noChangeShapeType="1"/>
              </p:cNvSpPr>
              <p:nvPr/>
            </p:nvSpPr>
            <p:spPr bwMode="auto">
              <a:xfrm>
                <a:off x="1200" y="2016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9813" name="Text Box 21"/>
              <p:cNvSpPr txBox="1">
                <a:spLocks noChangeArrowheads="1"/>
              </p:cNvSpPr>
              <p:nvPr/>
            </p:nvSpPr>
            <p:spPr bwMode="auto">
              <a:xfrm>
                <a:off x="1248" y="1968"/>
                <a:ext cx="80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Actual</a:t>
                </a:r>
              </a:p>
            </p:txBody>
          </p:sp>
        </p:grpSp>
        <p:grpSp>
          <p:nvGrpSpPr>
            <p:cNvPr id="2849814" name="Group 22"/>
            <p:cNvGrpSpPr>
              <a:grpSpLocks/>
            </p:cNvGrpSpPr>
            <p:nvPr/>
          </p:nvGrpSpPr>
          <p:grpSpPr bwMode="auto">
            <a:xfrm>
              <a:off x="4032" y="1968"/>
              <a:ext cx="849" cy="384"/>
              <a:chOff x="4032" y="1968"/>
              <a:chExt cx="849" cy="384"/>
            </a:xfrm>
          </p:grpSpPr>
          <p:sp>
            <p:nvSpPr>
              <p:cNvPr id="2849815" name="Line 23"/>
              <p:cNvSpPr>
                <a:spLocks noChangeShapeType="1"/>
              </p:cNvSpPr>
              <p:nvPr/>
            </p:nvSpPr>
            <p:spPr bwMode="auto">
              <a:xfrm>
                <a:off x="4032" y="2016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9816" name="Text Box 24"/>
              <p:cNvSpPr txBox="1">
                <a:spLocks noChangeArrowheads="1"/>
              </p:cNvSpPr>
              <p:nvPr/>
            </p:nvSpPr>
            <p:spPr bwMode="auto">
              <a:xfrm>
                <a:off x="4080" y="1968"/>
                <a:ext cx="80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Actual</a:t>
                </a:r>
              </a:p>
            </p:txBody>
          </p:sp>
        </p:grpSp>
      </p:grpSp>
      <p:grpSp>
        <p:nvGrpSpPr>
          <p:cNvPr id="2849817" name="Group 25"/>
          <p:cNvGrpSpPr>
            <a:grpSpLocks/>
          </p:cNvGrpSpPr>
          <p:nvPr/>
        </p:nvGrpSpPr>
        <p:grpSpPr bwMode="auto">
          <a:xfrm>
            <a:off x="2196575" y="4724400"/>
            <a:ext cx="4495800" cy="595313"/>
            <a:chOff x="1104" y="2976"/>
            <a:chExt cx="2832" cy="375"/>
          </a:xfrm>
        </p:grpSpPr>
        <p:sp>
          <p:nvSpPr>
            <p:cNvPr id="2849818" name="Line 26"/>
            <p:cNvSpPr>
              <a:spLocks noChangeShapeType="1"/>
            </p:cNvSpPr>
            <p:nvPr/>
          </p:nvSpPr>
          <p:spPr bwMode="auto">
            <a:xfrm>
              <a:off x="1104" y="2976"/>
              <a:ext cx="28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9819" name="Text Box 27"/>
            <p:cNvSpPr txBox="1">
              <a:spLocks noChangeArrowheads="1"/>
            </p:cNvSpPr>
            <p:nvPr/>
          </p:nvSpPr>
          <p:spPr bwMode="auto">
            <a:xfrm>
              <a:off x="2160" y="3024"/>
              <a:ext cx="10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</a:rPr>
                <a:t>Physical</a:t>
              </a:r>
            </a:p>
          </p:txBody>
        </p:sp>
      </p:grpSp>
      <p:grpSp>
        <p:nvGrpSpPr>
          <p:cNvPr id="2849820" name="Group 28"/>
          <p:cNvGrpSpPr>
            <a:grpSpLocks/>
          </p:cNvGrpSpPr>
          <p:nvPr/>
        </p:nvGrpSpPr>
        <p:grpSpPr bwMode="auto">
          <a:xfrm>
            <a:off x="1053575" y="2057400"/>
            <a:ext cx="7138988" cy="1090613"/>
            <a:chOff x="384" y="1296"/>
            <a:chExt cx="4497" cy="687"/>
          </a:xfrm>
        </p:grpSpPr>
        <p:sp>
          <p:nvSpPr>
            <p:cNvPr id="2849821" name="Text Box 29"/>
            <p:cNvSpPr txBox="1">
              <a:spLocks noChangeArrowheads="1"/>
            </p:cNvSpPr>
            <p:nvPr/>
          </p:nvSpPr>
          <p:spPr bwMode="auto">
            <a:xfrm>
              <a:off x="672" y="1632"/>
              <a:ext cx="1086" cy="35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</a:rPr>
                <a:t>Message</a:t>
              </a: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849822" name="Group 30"/>
            <p:cNvGrpSpPr>
              <a:grpSpLocks/>
            </p:cNvGrpSpPr>
            <p:nvPr/>
          </p:nvGrpSpPr>
          <p:grpSpPr bwMode="auto">
            <a:xfrm>
              <a:off x="384" y="1632"/>
              <a:ext cx="1621" cy="351"/>
              <a:chOff x="384" y="1632"/>
              <a:chExt cx="1621" cy="351"/>
            </a:xfrm>
          </p:grpSpPr>
          <p:sp>
            <p:nvSpPr>
              <p:cNvPr id="2849823" name="Text Box 31"/>
              <p:cNvSpPr txBox="1">
                <a:spLocks noChangeArrowheads="1"/>
              </p:cNvSpPr>
              <p:nvPr/>
            </p:nvSpPr>
            <p:spPr bwMode="auto">
              <a:xfrm>
                <a:off x="1728" y="1632"/>
                <a:ext cx="277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24" name="Text Box 32"/>
              <p:cNvSpPr txBox="1">
                <a:spLocks noChangeArrowheads="1"/>
              </p:cNvSpPr>
              <p:nvPr/>
            </p:nvSpPr>
            <p:spPr bwMode="auto">
              <a:xfrm>
                <a:off x="384" y="1632"/>
                <a:ext cx="302" cy="351"/>
              </a:xfrm>
              <a:prstGeom prst="rect">
                <a:avLst/>
              </a:prstGeom>
              <a:solidFill>
                <a:srgbClr val="948A54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2849825" name="Group 33"/>
            <p:cNvGrpSpPr>
              <a:grpSpLocks/>
            </p:cNvGrpSpPr>
            <p:nvPr/>
          </p:nvGrpSpPr>
          <p:grpSpPr bwMode="auto">
            <a:xfrm>
              <a:off x="3216" y="1632"/>
              <a:ext cx="1621" cy="351"/>
              <a:chOff x="3216" y="1632"/>
              <a:chExt cx="1621" cy="351"/>
            </a:xfrm>
          </p:grpSpPr>
          <p:sp>
            <p:nvSpPr>
              <p:cNvPr id="2849826" name="Text Box 34"/>
              <p:cNvSpPr txBox="1">
                <a:spLocks noChangeArrowheads="1"/>
              </p:cNvSpPr>
              <p:nvPr/>
            </p:nvSpPr>
            <p:spPr bwMode="auto">
              <a:xfrm>
                <a:off x="3504" y="1632"/>
                <a:ext cx="1086" cy="3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</a:rPr>
                  <a:t>Message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9827" name="Text Box 35"/>
              <p:cNvSpPr txBox="1">
                <a:spLocks noChangeArrowheads="1"/>
              </p:cNvSpPr>
              <p:nvPr/>
            </p:nvSpPr>
            <p:spPr bwMode="auto">
              <a:xfrm>
                <a:off x="4560" y="1632"/>
                <a:ext cx="277" cy="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849828" name="Text Box 36"/>
              <p:cNvSpPr txBox="1">
                <a:spLocks noChangeArrowheads="1"/>
              </p:cNvSpPr>
              <p:nvPr/>
            </p:nvSpPr>
            <p:spPr bwMode="auto">
              <a:xfrm>
                <a:off x="3216" y="1632"/>
                <a:ext cx="302" cy="35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2849829" name="Group 37"/>
            <p:cNvGrpSpPr>
              <a:grpSpLocks/>
            </p:cNvGrpSpPr>
            <p:nvPr/>
          </p:nvGrpSpPr>
          <p:grpSpPr bwMode="auto">
            <a:xfrm>
              <a:off x="1200" y="1296"/>
              <a:ext cx="849" cy="336"/>
              <a:chOff x="1200" y="1296"/>
              <a:chExt cx="849" cy="336"/>
            </a:xfrm>
          </p:grpSpPr>
          <p:sp>
            <p:nvSpPr>
              <p:cNvPr id="2849830" name="Line 38"/>
              <p:cNvSpPr>
                <a:spLocks noChangeShapeType="1"/>
              </p:cNvSpPr>
              <p:nvPr/>
            </p:nvSpPr>
            <p:spPr bwMode="auto">
              <a:xfrm>
                <a:off x="1200" y="1296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9831" name="Text Box 39"/>
              <p:cNvSpPr txBox="1">
                <a:spLocks noChangeArrowheads="1"/>
              </p:cNvSpPr>
              <p:nvPr/>
            </p:nvSpPr>
            <p:spPr bwMode="auto">
              <a:xfrm>
                <a:off x="1248" y="1296"/>
                <a:ext cx="80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Actual</a:t>
                </a:r>
              </a:p>
            </p:txBody>
          </p:sp>
        </p:grpSp>
        <p:grpSp>
          <p:nvGrpSpPr>
            <p:cNvPr id="2849832" name="Group 40"/>
            <p:cNvGrpSpPr>
              <a:grpSpLocks/>
            </p:cNvGrpSpPr>
            <p:nvPr/>
          </p:nvGrpSpPr>
          <p:grpSpPr bwMode="auto">
            <a:xfrm>
              <a:off x="4032" y="1296"/>
              <a:ext cx="849" cy="336"/>
              <a:chOff x="4032" y="1296"/>
              <a:chExt cx="849" cy="336"/>
            </a:xfrm>
          </p:grpSpPr>
          <p:sp>
            <p:nvSpPr>
              <p:cNvPr id="2849833" name="Line 41"/>
              <p:cNvSpPr>
                <a:spLocks noChangeShapeType="1"/>
              </p:cNvSpPr>
              <p:nvPr/>
            </p:nvSpPr>
            <p:spPr bwMode="auto">
              <a:xfrm>
                <a:off x="4032" y="1296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9834" name="Text Box 42"/>
              <p:cNvSpPr txBox="1">
                <a:spLocks noChangeArrowheads="1"/>
              </p:cNvSpPr>
              <p:nvPr/>
            </p:nvSpPr>
            <p:spPr bwMode="auto">
              <a:xfrm>
                <a:off x="4080" y="1296"/>
                <a:ext cx="80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Actual</a:t>
                </a:r>
              </a:p>
            </p:txBody>
          </p:sp>
        </p:grpSp>
        <p:grpSp>
          <p:nvGrpSpPr>
            <p:cNvPr id="2849835" name="Group 43"/>
            <p:cNvGrpSpPr>
              <a:grpSpLocks/>
            </p:cNvGrpSpPr>
            <p:nvPr/>
          </p:nvGrpSpPr>
          <p:grpSpPr bwMode="auto">
            <a:xfrm>
              <a:off x="2112" y="1440"/>
              <a:ext cx="900" cy="384"/>
              <a:chOff x="2112" y="1440"/>
              <a:chExt cx="900" cy="384"/>
            </a:xfrm>
          </p:grpSpPr>
          <p:sp>
            <p:nvSpPr>
              <p:cNvPr id="2849836" name="Line 44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7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9837" name="Text Box 45"/>
              <p:cNvSpPr txBox="1">
                <a:spLocks noChangeArrowheads="1"/>
              </p:cNvSpPr>
              <p:nvPr/>
            </p:nvSpPr>
            <p:spPr bwMode="auto">
              <a:xfrm>
                <a:off x="2112" y="1440"/>
                <a:ext cx="90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</a:rPr>
                  <a:t>Logical</a:t>
                </a:r>
              </a:p>
            </p:txBody>
          </p:sp>
        </p:grpSp>
      </p:grpSp>
      <p:grpSp>
        <p:nvGrpSpPr>
          <p:cNvPr id="2849838" name="Group 46"/>
          <p:cNvGrpSpPr>
            <a:grpSpLocks/>
          </p:cNvGrpSpPr>
          <p:nvPr/>
        </p:nvGrpSpPr>
        <p:grpSpPr bwMode="auto">
          <a:xfrm>
            <a:off x="3796775" y="1447800"/>
            <a:ext cx="1428750" cy="609600"/>
            <a:chOff x="2112" y="912"/>
            <a:chExt cx="900" cy="384"/>
          </a:xfrm>
        </p:grpSpPr>
        <p:sp>
          <p:nvSpPr>
            <p:cNvPr id="2849839" name="Line 47"/>
            <p:cNvSpPr>
              <a:spLocks noChangeShapeType="1"/>
            </p:cNvSpPr>
            <p:nvPr/>
          </p:nvSpPr>
          <p:spPr bwMode="auto">
            <a:xfrm>
              <a:off x="2208" y="1296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9840" name="Text Box 48"/>
            <p:cNvSpPr txBox="1">
              <a:spLocks noChangeArrowheads="1"/>
            </p:cNvSpPr>
            <p:nvPr/>
          </p:nvSpPr>
          <p:spPr bwMode="auto">
            <a:xfrm>
              <a:off x="2112" y="912"/>
              <a:ext cx="9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</a:rPr>
                <a:t>Logical</a:t>
              </a:r>
            </a:p>
          </p:txBody>
        </p:sp>
      </p:grpSp>
      <p:sp>
        <p:nvSpPr>
          <p:cNvPr id="49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50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6938" y="5463632"/>
            <a:ext cx="7907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Each lower level of stack “encapsulates” information from layer above by adding header and trailer.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57103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706" y="191709"/>
            <a:ext cx="6756915" cy="721439"/>
          </a:xfrm>
          <a:noFill/>
          <a:ln/>
        </p:spPr>
        <p:txBody>
          <a:bodyPr wrap="square" lIns="90487" tIns="44450" rIns="90487" bIns="44450" anchor="ctr">
            <a:noAutofit/>
          </a:bodyPr>
          <a:lstStyle/>
          <a:p>
            <a:r>
              <a:rPr lang="en-US" sz="4000" dirty="0" smtClean="0"/>
              <a:t>Most Popular Protocol </a:t>
            </a:r>
            <a:r>
              <a:rPr lang="en-US" sz="4000" dirty="0"/>
              <a:t>for Network of Networks</a:t>
            </a:r>
          </a:p>
        </p:txBody>
      </p:sp>
      <p:sp>
        <p:nvSpPr>
          <p:cNvPr id="285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391" y="1182307"/>
            <a:ext cx="8317356" cy="5491476"/>
          </a:xfrm>
          <a:noFill/>
          <a:ln/>
        </p:spPr>
        <p:txBody>
          <a:bodyPr lIns="90487" tIns="44450" rIns="90487" bIns="44450">
            <a:norm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Transmission Control Protocol/Internet Protocol (TCP/IP)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This </a:t>
            </a:r>
            <a:r>
              <a:rPr lang="en-US" dirty="0"/>
              <a:t>protocol family is the </a:t>
            </a:r>
            <a:r>
              <a:rPr lang="en-US" dirty="0">
                <a:solidFill>
                  <a:schemeClr val="accent2"/>
                </a:solidFill>
              </a:rPr>
              <a:t>basis of the Internet</a:t>
            </a:r>
            <a:r>
              <a:rPr lang="en-US" dirty="0"/>
              <a:t>, a WAN </a:t>
            </a:r>
            <a:r>
              <a:rPr lang="en-US" dirty="0" smtClean="0"/>
              <a:t>(wide area network) protocol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IP makes best effort to deliver </a:t>
            </a:r>
          </a:p>
          <a:p>
            <a:pPr lvl="2"/>
            <a:r>
              <a:rPr lang="en-US" dirty="0"/>
              <a:t>Packets can be lost, corrupted</a:t>
            </a:r>
          </a:p>
          <a:p>
            <a:pPr lvl="1">
              <a:buFont typeface="Arial"/>
              <a:buChar char="•"/>
            </a:pPr>
            <a:r>
              <a:rPr lang="en-US" dirty="0"/>
              <a:t>TCP guarantees delivery</a:t>
            </a:r>
          </a:p>
          <a:p>
            <a:pPr lvl="1">
              <a:buFont typeface="Arial"/>
              <a:buChar char="•"/>
            </a:pPr>
            <a:r>
              <a:rPr lang="en-US" dirty="0"/>
              <a:t>TCP/IP so popular it is used even when communicating locally: even across homogeneous </a:t>
            </a:r>
            <a:r>
              <a:rPr lang="en-US" dirty="0" smtClean="0"/>
              <a:t>LAN (local area network)</a:t>
            </a:r>
            <a:endParaRPr lang="en-US" dirty="0"/>
          </a:p>
        </p:txBody>
      </p:sp>
      <p:sp>
        <p:nvSpPr>
          <p:cNvPr id="4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5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18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3890" name="Group 2"/>
          <p:cNvGrpSpPr>
            <a:grpSpLocks/>
          </p:cNvGrpSpPr>
          <p:nvPr/>
        </p:nvGrpSpPr>
        <p:grpSpPr bwMode="auto">
          <a:xfrm>
            <a:off x="6400800" y="3491966"/>
            <a:ext cx="1838325" cy="1600200"/>
            <a:chOff x="4032" y="1872"/>
            <a:chExt cx="1158" cy="1008"/>
          </a:xfrm>
        </p:grpSpPr>
        <p:sp>
          <p:nvSpPr>
            <p:cNvPr id="2853891" name="Rectangle 3" descr="5%"/>
            <p:cNvSpPr>
              <a:spLocks noChangeArrowheads="1"/>
            </p:cNvSpPr>
            <p:nvPr/>
          </p:nvSpPr>
          <p:spPr bwMode="auto">
            <a:xfrm>
              <a:off x="4032" y="1872"/>
              <a:ext cx="1152" cy="1008"/>
            </a:xfrm>
            <a:prstGeom prst="rect">
              <a:avLst/>
            </a:prstGeom>
            <a:pattFill prst="pct5">
              <a:fgClr>
                <a:schemeClr val="hlink"/>
              </a:fgClr>
              <a:bgClr>
                <a:schemeClr val="bg1"/>
              </a:bgClr>
            </a:patt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892" name="Text Box 4"/>
            <p:cNvSpPr txBox="1">
              <a:spLocks noChangeArrowheads="1"/>
            </p:cNvSpPr>
            <p:nvPr/>
          </p:nvSpPr>
          <p:spPr bwMode="auto">
            <a:xfrm>
              <a:off x="4128" y="2448"/>
              <a:ext cx="10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hlink"/>
                  </a:solidFill>
                </a:rPr>
                <a:t>Message</a:t>
              </a:r>
            </a:p>
          </p:txBody>
        </p:sp>
      </p:grpSp>
      <p:sp>
        <p:nvSpPr>
          <p:cNvPr id="2853893" name="Rectangle 5"/>
          <p:cNvSpPr>
            <a:spLocks noGrp="1" noChangeArrowheads="1"/>
          </p:cNvSpPr>
          <p:nvPr>
            <p:ph type="title"/>
          </p:nvPr>
        </p:nvSpPr>
        <p:spPr>
          <a:xfrm>
            <a:off x="114407" y="340243"/>
            <a:ext cx="8912326" cy="474663"/>
          </a:xfrm>
          <a:noFill/>
          <a:ln/>
        </p:spPr>
        <p:txBody>
          <a:bodyPr wrap="square" lIns="90487" tIns="44450" rIns="90487" bIns="44450" anchor="ctr">
            <a:normAutofit fontScale="90000"/>
          </a:bodyPr>
          <a:lstStyle/>
          <a:p>
            <a:r>
              <a:rPr lang="en-US" dirty="0"/>
              <a:t>TCP/IP packet, Ethernet packet, protocols</a:t>
            </a:r>
          </a:p>
        </p:txBody>
      </p:sp>
      <p:sp>
        <p:nvSpPr>
          <p:cNvPr id="2853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282166"/>
            <a:ext cx="5334000" cy="990600"/>
          </a:xfrm>
          <a:noFill/>
          <a:ln/>
        </p:spPr>
        <p:txBody>
          <a:bodyPr lIns="90487" tIns="44450" rIns="90487" bIns="44450"/>
          <a:lstStyle/>
          <a:p>
            <a:r>
              <a:rPr lang="en-US"/>
              <a:t>Application sends message</a:t>
            </a:r>
          </a:p>
        </p:txBody>
      </p:sp>
      <p:grpSp>
        <p:nvGrpSpPr>
          <p:cNvPr id="2853895" name="Group 7"/>
          <p:cNvGrpSpPr>
            <a:grpSpLocks/>
          </p:cNvGrpSpPr>
          <p:nvPr/>
        </p:nvGrpSpPr>
        <p:grpSpPr bwMode="auto">
          <a:xfrm>
            <a:off x="6248400" y="2806166"/>
            <a:ext cx="2197100" cy="2613025"/>
            <a:chOff x="3936" y="1440"/>
            <a:chExt cx="1384" cy="1646"/>
          </a:xfrm>
        </p:grpSpPr>
        <p:grpSp>
          <p:nvGrpSpPr>
            <p:cNvPr id="2853896" name="Group 8"/>
            <p:cNvGrpSpPr>
              <a:grpSpLocks/>
            </p:cNvGrpSpPr>
            <p:nvPr/>
          </p:nvGrpSpPr>
          <p:grpSpPr bwMode="auto">
            <a:xfrm>
              <a:off x="3977" y="1450"/>
              <a:ext cx="1336" cy="1636"/>
              <a:chOff x="3977" y="1450"/>
              <a:chExt cx="1336" cy="1636"/>
            </a:xfrm>
          </p:grpSpPr>
          <p:sp>
            <p:nvSpPr>
              <p:cNvPr id="2853897" name="Rectangle 9"/>
              <p:cNvSpPr>
                <a:spLocks noChangeArrowheads="1"/>
              </p:cNvSpPr>
              <p:nvPr/>
            </p:nvSpPr>
            <p:spPr bwMode="auto">
              <a:xfrm>
                <a:off x="3977" y="1750"/>
                <a:ext cx="1324" cy="1336"/>
              </a:xfrm>
              <a:prstGeom prst="rect">
                <a:avLst/>
              </a:prstGeom>
              <a:noFill/>
              <a:ln w="50800">
                <a:solidFill>
                  <a:srgbClr val="FE9B0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3898" name="Rectangle 10"/>
              <p:cNvSpPr>
                <a:spLocks noChangeArrowheads="1"/>
              </p:cNvSpPr>
              <p:nvPr/>
            </p:nvSpPr>
            <p:spPr bwMode="auto">
              <a:xfrm>
                <a:off x="4106" y="2160"/>
                <a:ext cx="1085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pattFill prst="narHorz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FF9900"/>
                    </a:solidFill>
                    <a:latin typeface="Arial" charset="0"/>
                  </a:rPr>
                  <a:t>TCP data</a:t>
                </a:r>
                <a:endParaRPr lang="en-US" sz="1800" b="1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853899" name="Rectangle 11"/>
              <p:cNvSpPr>
                <a:spLocks noChangeArrowheads="1"/>
              </p:cNvSpPr>
              <p:nvPr/>
            </p:nvSpPr>
            <p:spPr bwMode="auto">
              <a:xfrm>
                <a:off x="3977" y="1450"/>
                <a:ext cx="1336" cy="292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rgbClr val="FE9B0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53900" name="Rectangle 12"/>
            <p:cNvSpPr>
              <a:spLocks noChangeArrowheads="1"/>
            </p:cNvSpPr>
            <p:nvPr/>
          </p:nvSpPr>
          <p:spPr bwMode="auto">
            <a:xfrm>
              <a:off x="3936" y="1440"/>
              <a:ext cx="138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solidFill>
                    <a:srgbClr val="FF9900"/>
                  </a:solidFill>
                  <a:latin typeface="Arial" charset="0"/>
                </a:rPr>
                <a:t>TCP Header</a:t>
              </a:r>
              <a:endParaRPr lang="en-US" sz="2800" b="1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2853901" name="Group 13"/>
          <p:cNvGrpSpPr>
            <a:grpSpLocks/>
          </p:cNvGrpSpPr>
          <p:nvPr/>
        </p:nvGrpSpPr>
        <p:grpSpPr bwMode="auto">
          <a:xfrm>
            <a:off x="6237288" y="2196566"/>
            <a:ext cx="2273300" cy="3298825"/>
            <a:chOff x="3929" y="1056"/>
            <a:chExt cx="1432" cy="2078"/>
          </a:xfrm>
        </p:grpSpPr>
        <p:grpSp>
          <p:nvGrpSpPr>
            <p:cNvPr id="2853902" name="Group 14"/>
            <p:cNvGrpSpPr>
              <a:grpSpLocks/>
            </p:cNvGrpSpPr>
            <p:nvPr/>
          </p:nvGrpSpPr>
          <p:grpSpPr bwMode="auto">
            <a:xfrm>
              <a:off x="3929" y="1056"/>
              <a:ext cx="1432" cy="2078"/>
              <a:chOff x="3929" y="1056"/>
              <a:chExt cx="1432" cy="2078"/>
            </a:xfrm>
          </p:grpSpPr>
          <p:sp>
            <p:nvSpPr>
              <p:cNvPr id="2853903" name="Rectangle 15"/>
              <p:cNvSpPr>
                <a:spLocks noChangeArrowheads="1"/>
              </p:cNvSpPr>
              <p:nvPr/>
            </p:nvSpPr>
            <p:spPr bwMode="auto">
              <a:xfrm>
                <a:off x="3929" y="1078"/>
                <a:ext cx="1432" cy="292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3904" name="Rectangle 16"/>
              <p:cNvSpPr>
                <a:spLocks noChangeArrowheads="1"/>
              </p:cNvSpPr>
              <p:nvPr/>
            </p:nvSpPr>
            <p:spPr bwMode="auto">
              <a:xfrm>
                <a:off x="4080" y="1056"/>
                <a:ext cx="1147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pattFill prst="narHorz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800" b="1">
                    <a:latin typeface="Arial" charset="0"/>
                  </a:rPr>
                  <a:t>IP Header</a:t>
                </a:r>
                <a:endParaRPr lang="en-US" sz="2400" b="1">
                  <a:latin typeface="Arial" charset="0"/>
                </a:endParaRPr>
              </a:p>
            </p:txBody>
          </p:sp>
          <p:sp>
            <p:nvSpPr>
              <p:cNvPr id="2853905" name="Rectangle 17"/>
              <p:cNvSpPr>
                <a:spLocks noChangeArrowheads="1"/>
              </p:cNvSpPr>
              <p:nvPr/>
            </p:nvSpPr>
            <p:spPr bwMode="auto">
              <a:xfrm>
                <a:off x="3929" y="1402"/>
                <a:ext cx="1432" cy="1732"/>
              </a:xfrm>
              <a:prstGeom prst="rect">
                <a:avLst/>
              </a:prstGeom>
              <a:noFill/>
              <a:ln w="5080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53906" name="Rectangle 18"/>
            <p:cNvSpPr>
              <a:spLocks noChangeArrowheads="1"/>
            </p:cNvSpPr>
            <p:nvPr/>
          </p:nvSpPr>
          <p:spPr bwMode="auto">
            <a:xfrm>
              <a:off x="4176" y="1824"/>
              <a:ext cx="873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pattFill prst="narHorz">
                    <a:fgClr>
                      <a:schemeClr val="tx1"/>
                    </a:fgClr>
                    <a:bgClr>
                      <a:schemeClr val="bg1"/>
                    </a:bgClr>
                  </a:patt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latin typeface="Arial" charset="0"/>
                </a:rPr>
                <a:t>IP Data</a:t>
              </a:r>
              <a:endParaRPr lang="en-US" sz="2400" b="1">
                <a:latin typeface="Arial" charset="0"/>
              </a:endParaRPr>
            </a:p>
          </p:txBody>
        </p:sp>
      </p:grpSp>
      <p:grpSp>
        <p:nvGrpSpPr>
          <p:cNvPr id="2853907" name="Group 19"/>
          <p:cNvGrpSpPr>
            <a:grpSpLocks/>
          </p:cNvGrpSpPr>
          <p:nvPr/>
        </p:nvGrpSpPr>
        <p:grpSpPr bwMode="auto">
          <a:xfrm>
            <a:off x="6091238" y="1663166"/>
            <a:ext cx="2513012" cy="4679950"/>
            <a:chOff x="3837" y="720"/>
            <a:chExt cx="1583" cy="2948"/>
          </a:xfrm>
        </p:grpSpPr>
        <p:sp>
          <p:nvSpPr>
            <p:cNvPr id="2853908" name="Rectangle 20"/>
            <p:cNvSpPr>
              <a:spLocks noChangeArrowheads="1"/>
            </p:cNvSpPr>
            <p:nvPr/>
          </p:nvSpPr>
          <p:spPr bwMode="auto">
            <a:xfrm>
              <a:off x="3837" y="1034"/>
              <a:ext cx="1580" cy="7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09" name="Rectangle 21"/>
            <p:cNvSpPr>
              <a:spLocks noChangeArrowheads="1"/>
            </p:cNvSpPr>
            <p:nvPr/>
          </p:nvSpPr>
          <p:spPr bwMode="auto">
            <a:xfrm>
              <a:off x="3840" y="2064"/>
              <a:ext cx="1580" cy="65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10" name="Rectangle 22"/>
            <p:cNvSpPr>
              <a:spLocks noChangeArrowheads="1"/>
            </p:cNvSpPr>
            <p:nvPr/>
          </p:nvSpPr>
          <p:spPr bwMode="auto">
            <a:xfrm>
              <a:off x="3840" y="2976"/>
              <a:ext cx="1580" cy="6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11" name="Rectangle 23"/>
            <p:cNvSpPr>
              <a:spLocks noChangeArrowheads="1"/>
            </p:cNvSpPr>
            <p:nvPr/>
          </p:nvSpPr>
          <p:spPr bwMode="auto">
            <a:xfrm>
              <a:off x="3888" y="1776"/>
              <a:ext cx="42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  <a:latin typeface="Arial" charset="0"/>
                </a:rPr>
                <a:t>EH</a:t>
              </a:r>
              <a:endParaRPr lang="en-US" sz="18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53912" name="Rectangle 24"/>
            <p:cNvSpPr>
              <a:spLocks noChangeArrowheads="1"/>
            </p:cNvSpPr>
            <p:nvPr/>
          </p:nvSpPr>
          <p:spPr bwMode="auto">
            <a:xfrm>
              <a:off x="3837" y="768"/>
              <a:ext cx="1580" cy="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13" name="Rectangle 25"/>
            <p:cNvSpPr>
              <a:spLocks noChangeArrowheads="1"/>
            </p:cNvSpPr>
            <p:nvPr/>
          </p:nvSpPr>
          <p:spPr bwMode="auto">
            <a:xfrm>
              <a:off x="3837" y="1824"/>
              <a:ext cx="1580" cy="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14" name="Rectangle 26"/>
            <p:cNvSpPr>
              <a:spLocks noChangeArrowheads="1"/>
            </p:cNvSpPr>
            <p:nvPr/>
          </p:nvSpPr>
          <p:spPr bwMode="auto">
            <a:xfrm>
              <a:off x="3888" y="2688"/>
              <a:ext cx="147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charset="0"/>
                </a:rPr>
                <a:t>Ethernet </a:t>
              </a:r>
              <a:r>
                <a:rPr lang="en-US" sz="2800" b="1" dirty="0" err="1">
                  <a:solidFill>
                    <a:schemeClr val="tx1"/>
                  </a:solidFill>
                  <a:latin typeface="Arial" charset="0"/>
                </a:rPr>
                <a:t>Hdr</a:t>
              </a:r>
              <a:endParaRPr lang="en-US" sz="2800" b="1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53915" name="Rectangle 27"/>
            <p:cNvSpPr>
              <a:spLocks noChangeArrowheads="1"/>
            </p:cNvSpPr>
            <p:nvPr/>
          </p:nvSpPr>
          <p:spPr bwMode="auto">
            <a:xfrm>
              <a:off x="3837" y="2736"/>
              <a:ext cx="1580" cy="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3916" name="Rectangle 28"/>
            <p:cNvSpPr>
              <a:spLocks noChangeArrowheads="1"/>
            </p:cNvSpPr>
            <p:nvPr/>
          </p:nvSpPr>
          <p:spPr bwMode="auto">
            <a:xfrm>
              <a:off x="3888" y="720"/>
              <a:ext cx="147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  <a:latin typeface="Arial" charset="0"/>
                </a:rPr>
                <a:t>Ethernet Hdr</a:t>
              </a:r>
              <a:endParaRPr lang="en-US" sz="1800" b="1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2853917" name="Rectangle 29"/>
          <p:cNvSpPr>
            <a:spLocks noChangeArrowheads="1"/>
          </p:cNvSpPr>
          <p:nvPr/>
        </p:nvSpPr>
        <p:spPr bwMode="auto">
          <a:xfrm>
            <a:off x="533400" y="2272766"/>
            <a:ext cx="533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3200" b="1">
                <a:solidFill>
                  <a:schemeClr val="tx1"/>
                </a:solidFill>
              </a:rPr>
              <a:t>TCP breaks into 64KiB segments, adds 20B header</a:t>
            </a:r>
          </a:p>
        </p:txBody>
      </p:sp>
      <p:sp>
        <p:nvSpPr>
          <p:cNvPr id="2853918" name="Rectangle 30"/>
          <p:cNvSpPr>
            <a:spLocks noChangeArrowheads="1"/>
          </p:cNvSpPr>
          <p:nvPr/>
        </p:nvSpPr>
        <p:spPr bwMode="auto">
          <a:xfrm>
            <a:off x="533400" y="3491966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3200" b="1">
                <a:solidFill>
                  <a:schemeClr val="tx1"/>
                </a:solidFill>
              </a:rPr>
              <a:t>IP adds 20B header, sends to network</a:t>
            </a:r>
          </a:p>
        </p:txBody>
      </p:sp>
      <p:sp>
        <p:nvSpPr>
          <p:cNvPr id="2853919" name="Rectangle 31"/>
          <p:cNvSpPr>
            <a:spLocks noChangeArrowheads="1"/>
          </p:cNvSpPr>
          <p:nvPr/>
        </p:nvSpPr>
        <p:spPr bwMode="auto">
          <a:xfrm>
            <a:off x="533400" y="4406366"/>
            <a:ext cx="5334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If Ethernet, broken into 1500B packets with headers, </a:t>
            </a:r>
            <a:r>
              <a:rPr lang="en-US" sz="3200" b="1" dirty="0" smtClean="0">
                <a:solidFill>
                  <a:schemeClr val="tx1"/>
                </a:solidFill>
              </a:rPr>
              <a:t>trailers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3" name="Date Placeholder 19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96B23DA-8CFC-C649-A609-D553C8D8C4F7}" type="datetime1">
              <a:rPr lang="en-US" smtClean="0"/>
              <a:pPr/>
              <a:t>11/24/15</a:t>
            </a:fld>
            <a:endParaRPr lang="en-US" dirty="0"/>
          </a:p>
        </p:txBody>
      </p:sp>
      <p:sp>
        <p:nvSpPr>
          <p:cNvPr id="34" name="Slide Number Placeholder 1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33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3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53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53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3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53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3894" grpId="0" build="p" autoUpdateAnimBg="0"/>
      <p:bldP spid="2853917" grpId="0" build="p" autoUpdateAnimBg="0"/>
      <p:bldP spid="2853918" grpId="0" build="p" autoUpdateAnimBg="0"/>
      <p:bldP spid="285391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451"/>
            <a:ext cx="8229600" cy="903880"/>
          </a:xfrm>
        </p:spPr>
        <p:txBody>
          <a:bodyPr/>
          <a:lstStyle/>
          <a:p>
            <a:r>
              <a:rPr lang="en-US" dirty="0"/>
              <a:t>“And in conclusion…”</a:t>
            </a:r>
          </a:p>
        </p:txBody>
      </p:sp>
      <p:sp>
        <p:nvSpPr>
          <p:cNvPr id="32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609" y="1056626"/>
            <a:ext cx="8864965" cy="5801374"/>
          </a:xfrm>
        </p:spPr>
        <p:txBody>
          <a:bodyPr>
            <a:normAutofit/>
          </a:bodyPr>
          <a:lstStyle/>
          <a:p>
            <a:r>
              <a:rPr lang="en-US" dirty="0"/>
              <a:t>I/O gives computers their 5 senses</a:t>
            </a:r>
          </a:p>
          <a:p>
            <a:r>
              <a:rPr lang="en-US" dirty="0"/>
              <a:t>I/O speed range is 100-million to one</a:t>
            </a:r>
          </a:p>
          <a:p>
            <a:r>
              <a:rPr lang="en-US" dirty="0" smtClean="0"/>
              <a:t>Polling </a:t>
            </a:r>
            <a:r>
              <a:rPr lang="en-US" dirty="0"/>
              <a:t>vs. </a:t>
            </a:r>
            <a:r>
              <a:rPr lang="en-US" dirty="0" smtClean="0"/>
              <a:t>Interrupts</a:t>
            </a:r>
          </a:p>
          <a:p>
            <a:r>
              <a:rPr lang="en-US" dirty="0" smtClean="0"/>
              <a:t>DMA to avoid wasting CPU time on data transfers</a:t>
            </a:r>
          </a:p>
          <a:p>
            <a:r>
              <a:rPr lang="en-US" dirty="0" smtClean="0"/>
              <a:t>Disks for persistent storage, replaced by flash</a:t>
            </a:r>
            <a:endParaRPr lang="en-US" dirty="0"/>
          </a:p>
          <a:p>
            <a:r>
              <a:rPr lang="en-US" dirty="0" smtClean="0"/>
              <a:t>Networks: computer-to-computer I/O</a:t>
            </a:r>
          </a:p>
          <a:p>
            <a:pPr lvl="1"/>
            <a:r>
              <a:rPr lang="en-US" dirty="0" smtClean="0"/>
              <a:t>Protocol </a:t>
            </a:r>
            <a:r>
              <a:rPr lang="en-US" dirty="0"/>
              <a:t>suites allow networking of heterogeneous </a:t>
            </a:r>
            <a:r>
              <a:rPr lang="en-US" dirty="0" smtClean="0"/>
              <a:t>components. Abstraction!!!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Acknowledgement: Some Networking slides adapted from CS168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68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9F8F-B68F-E348-AB5E-213A526F8E08}" type="slidenum">
              <a:rPr lang="en-US"/>
              <a:pPr/>
              <a:t>6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69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39175" cy="831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Page-Based Virtual-Memory </a:t>
            </a:r>
            <a:r>
              <a:rPr lang="en-US" dirty="0"/>
              <a:t>Machine</a:t>
            </a:r>
            <a:br>
              <a:rPr lang="en-US" dirty="0"/>
            </a:br>
            <a:r>
              <a:rPr lang="en-US" sz="2400" dirty="0"/>
              <a:t>(Hardware </a:t>
            </a:r>
            <a:r>
              <a:rPr lang="en-US" sz="2400" dirty="0" smtClean="0"/>
              <a:t>Page-Table </a:t>
            </a:r>
            <a:r>
              <a:rPr lang="en-US" sz="2400" dirty="0"/>
              <a:t>Walk)</a:t>
            </a:r>
            <a:endParaRPr lang="en-US" dirty="0"/>
          </a:p>
        </p:txBody>
      </p:sp>
      <p:sp>
        <p:nvSpPr>
          <p:cNvPr id="1691652" name="Line 4"/>
          <p:cNvSpPr>
            <a:spLocks noChangeShapeType="1"/>
          </p:cNvSpPr>
          <p:nvPr/>
        </p:nvSpPr>
        <p:spPr bwMode="auto">
          <a:xfrm>
            <a:off x="5410200" y="2859087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53" name="Line 5"/>
          <p:cNvSpPr>
            <a:spLocks noChangeShapeType="1"/>
          </p:cNvSpPr>
          <p:nvPr/>
        </p:nvSpPr>
        <p:spPr bwMode="auto">
          <a:xfrm>
            <a:off x="685800" y="2859087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2249487"/>
            <a:ext cx="304800" cy="1219200"/>
            <a:chOff x="336" y="1200"/>
            <a:chExt cx="144" cy="720"/>
          </a:xfrm>
        </p:grpSpPr>
        <p:sp>
          <p:nvSpPr>
            <p:cNvPr id="1691655" name="Rectangle 7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PC</a:t>
              </a:r>
            </a:p>
          </p:txBody>
        </p:sp>
        <p:sp>
          <p:nvSpPr>
            <p:cNvPr id="1691656" name="Freeform 8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1657" name="Rectangle 9"/>
          <p:cNvSpPr>
            <a:spLocks noChangeArrowheads="1"/>
          </p:cNvSpPr>
          <p:nvPr/>
        </p:nvSpPr>
        <p:spPr bwMode="auto">
          <a:xfrm>
            <a:off x="990600" y="2325687"/>
            <a:ext cx="762000" cy="990600"/>
          </a:xfrm>
          <a:prstGeom prst="rect">
            <a:avLst/>
          </a:prstGeom>
          <a:solidFill>
            <a:srgbClr val="FFA74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Inst. TLB</a:t>
            </a:r>
          </a:p>
        </p:txBody>
      </p:sp>
      <p:sp>
        <p:nvSpPr>
          <p:cNvPr id="1691658" name="Rectangle 10"/>
          <p:cNvSpPr>
            <a:spLocks noChangeArrowheads="1"/>
          </p:cNvSpPr>
          <p:nvPr/>
        </p:nvSpPr>
        <p:spPr bwMode="auto">
          <a:xfrm>
            <a:off x="1981200" y="2478087"/>
            <a:ext cx="914400" cy="68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Inst. Cache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2249487"/>
            <a:ext cx="304800" cy="1219200"/>
            <a:chOff x="336" y="1200"/>
            <a:chExt cx="144" cy="720"/>
          </a:xfrm>
        </p:grpSpPr>
        <p:sp>
          <p:nvSpPr>
            <p:cNvPr id="1691660" name="Rectangle 12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D</a:t>
              </a:r>
            </a:p>
          </p:txBody>
        </p:sp>
        <p:sp>
          <p:nvSpPr>
            <p:cNvPr id="1691661" name="Freeform 13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1662" name="Rectangle 14"/>
          <p:cNvSpPr>
            <a:spLocks noChangeArrowheads="1"/>
          </p:cNvSpPr>
          <p:nvPr/>
        </p:nvSpPr>
        <p:spPr bwMode="auto">
          <a:xfrm>
            <a:off x="3429000" y="2325687"/>
            <a:ext cx="1066800" cy="914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Decode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572000" y="2249487"/>
            <a:ext cx="304800" cy="1219200"/>
            <a:chOff x="336" y="1200"/>
            <a:chExt cx="144" cy="720"/>
          </a:xfrm>
        </p:grpSpPr>
        <p:sp>
          <p:nvSpPr>
            <p:cNvPr id="1691664" name="Rectangle 16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E</a:t>
              </a:r>
            </a:p>
          </p:txBody>
        </p:sp>
        <p:sp>
          <p:nvSpPr>
            <p:cNvPr id="1691665" name="Freeform 17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1666" name="Freeform 18"/>
          <p:cNvSpPr>
            <a:spLocks/>
          </p:cNvSpPr>
          <p:nvPr/>
        </p:nvSpPr>
        <p:spPr bwMode="auto">
          <a:xfrm>
            <a:off x="5029200" y="2325687"/>
            <a:ext cx="3810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8"/>
              </a:cxn>
              <a:cxn ang="0">
                <a:pos x="48" y="336"/>
              </a:cxn>
              <a:cxn ang="0">
                <a:pos x="0" y="384"/>
              </a:cxn>
              <a:cxn ang="0">
                <a:pos x="0" y="672"/>
              </a:cxn>
              <a:cxn ang="0">
                <a:pos x="240" y="480"/>
              </a:cxn>
              <a:cxn ang="0">
                <a:pos x="240" y="144"/>
              </a:cxn>
              <a:cxn ang="0">
                <a:pos x="0" y="0"/>
              </a:cxn>
            </a:cxnLst>
            <a:rect l="0" t="0" r="r" b="b"/>
            <a:pathLst>
              <a:path w="240" h="672">
                <a:moveTo>
                  <a:pt x="0" y="0"/>
                </a:moveTo>
                <a:lnTo>
                  <a:pt x="0" y="288"/>
                </a:lnTo>
                <a:lnTo>
                  <a:pt x="48" y="336"/>
                </a:lnTo>
                <a:lnTo>
                  <a:pt x="0" y="384"/>
                </a:lnTo>
                <a:lnTo>
                  <a:pt x="0" y="672"/>
                </a:lnTo>
                <a:lnTo>
                  <a:pt x="240" y="480"/>
                </a:lnTo>
                <a:lnTo>
                  <a:pt x="24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486400" y="2249487"/>
            <a:ext cx="304800" cy="1219200"/>
            <a:chOff x="336" y="1200"/>
            <a:chExt cx="144" cy="720"/>
          </a:xfrm>
        </p:grpSpPr>
        <p:sp>
          <p:nvSpPr>
            <p:cNvPr id="1691668" name="Rectangle 20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M</a:t>
              </a:r>
            </a:p>
          </p:txBody>
        </p:sp>
        <p:sp>
          <p:nvSpPr>
            <p:cNvPr id="1691669" name="Freeform 21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1671" name="Rectangle 23"/>
          <p:cNvSpPr>
            <a:spLocks noChangeArrowheads="1"/>
          </p:cNvSpPr>
          <p:nvPr/>
        </p:nvSpPr>
        <p:spPr bwMode="auto">
          <a:xfrm>
            <a:off x="7162800" y="2478087"/>
            <a:ext cx="914400" cy="68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Data Cache</a:t>
            </a: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8229600" y="2249487"/>
            <a:ext cx="304800" cy="1219200"/>
            <a:chOff x="336" y="1200"/>
            <a:chExt cx="144" cy="720"/>
          </a:xfrm>
        </p:grpSpPr>
        <p:sp>
          <p:nvSpPr>
            <p:cNvPr id="1691673" name="Rectangle 25"/>
            <p:cNvSpPr>
              <a:spLocks noChangeArrowheads="1"/>
            </p:cNvSpPr>
            <p:nvPr/>
          </p:nvSpPr>
          <p:spPr bwMode="auto">
            <a:xfrm>
              <a:off x="336" y="1200"/>
              <a:ext cx="144" cy="7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/>
                <a:t>W</a:t>
              </a:r>
            </a:p>
          </p:txBody>
        </p:sp>
        <p:sp>
          <p:nvSpPr>
            <p:cNvPr id="1691674" name="Freeform 26"/>
            <p:cNvSpPr>
              <a:spLocks/>
            </p:cNvSpPr>
            <p:nvPr/>
          </p:nvSpPr>
          <p:spPr bwMode="auto">
            <a:xfrm>
              <a:off x="336" y="1785"/>
              <a:ext cx="144" cy="13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96" y="0"/>
                </a:cxn>
                <a:cxn ang="0">
                  <a:pos x="192" y="144"/>
                </a:cxn>
              </a:cxnLst>
              <a:rect l="0" t="0" r="r" b="b"/>
              <a:pathLst>
                <a:path w="192" h="144">
                  <a:moveTo>
                    <a:pt x="0" y="144"/>
                  </a:moveTo>
                  <a:lnTo>
                    <a:pt x="96" y="0"/>
                  </a:lnTo>
                  <a:lnTo>
                    <a:pt x="192" y="144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1675" name="Line 27"/>
          <p:cNvSpPr>
            <a:spLocks noChangeShapeType="1"/>
          </p:cNvSpPr>
          <p:nvPr/>
        </p:nvSpPr>
        <p:spPr bwMode="auto">
          <a:xfrm>
            <a:off x="4876800" y="2554287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76" name="Line 28"/>
          <p:cNvSpPr>
            <a:spLocks noChangeShapeType="1"/>
          </p:cNvSpPr>
          <p:nvPr/>
        </p:nvSpPr>
        <p:spPr bwMode="auto">
          <a:xfrm>
            <a:off x="4876800" y="3163887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77" name="Text Box 29"/>
          <p:cNvSpPr txBox="1">
            <a:spLocks noChangeArrowheads="1"/>
          </p:cNvSpPr>
          <p:nvPr/>
        </p:nvSpPr>
        <p:spPr bwMode="auto">
          <a:xfrm>
            <a:off x="5081588" y="2706687"/>
            <a:ext cx="35083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+</a:t>
            </a:r>
          </a:p>
        </p:txBody>
      </p:sp>
      <p:sp>
        <p:nvSpPr>
          <p:cNvPr id="1691678" name="Line 30"/>
          <p:cNvSpPr>
            <a:spLocks noChangeShapeType="1"/>
          </p:cNvSpPr>
          <p:nvPr/>
        </p:nvSpPr>
        <p:spPr bwMode="auto">
          <a:xfrm flipV="1">
            <a:off x="1295400" y="1716087"/>
            <a:ext cx="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79" name="Line 31"/>
          <p:cNvSpPr>
            <a:spLocks noChangeShapeType="1"/>
          </p:cNvSpPr>
          <p:nvPr/>
        </p:nvSpPr>
        <p:spPr bwMode="auto">
          <a:xfrm flipV="1">
            <a:off x="6477000" y="1716087"/>
            <a:ext cx="0" cy="650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80" name="Text Box 32"/>
          <p:cNvSpPr txBox="1">
            <a:spLocks noChangeArrowheads="1"/>
          </p:cNvSpPr>
          <p:nvPr/>
        </p:nvSpPr>
        <p:spPr bwMode="auto">
          <a:xfrm>
            <a:off x="304800" y="1106487"/>
            <a:ext cx="25177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56127A"/>
                </a:solidFill>
              </a:rPr>
              <a:t>Page Fault?</a:t>
            </a:r>
          </a:p>
          <a:p>
            <a:r>
              <a:rPr lang="en-US" i="1" dirty="0">
                <a:solidFill>
                  <a:srgbClr val="56127A"/>
                </a:solidFill>
              </a:rPr>
              <a:t>Protection violation?</a:t>
            </a:r>
            <a:endParaRPr lang="en-US" dirty="0">
              <a:solidFill>
                <a:srgbClr val="56127A"/>
              </a:solidFill>
            </a:endParaRPr>
          </a:p>
        </p:txBody>
      </p:sp>
      <p:sp>
        <p:nvSpPr>
          <p:cNvPr id="1691681" name="Text Box 33"/>
          <p:cNvSpPr txBox="1">
            <a:spLocks noChangeArrowheads="1"/>
          </p:cNvSpPr>
          <p:nvPr/>
        </p:nvSpPr>
        <p:spPr bwMode="auto">
          <a:xfrm>
            <a:off x="5334000" y="1106487"/>
            <a:ext cx="2517775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56127A"/>
                </a:solidFill>
              </a:rPr>
              <a:t>Page Fault?</a:t>
            </a:r>
          </a:p>
          <a:p>
            <a:r>
              <a:rPr lang="en-US" i="1" dirty="0">
                <a:solidFill>
                  <a:srgbClr val="56127A"/>
                </a:solidFill>
              </a:rPr>
              <a:t>Protection violation?</a:t>
            </a:r>
            <a:endParaRPr lang="en-US" dirty="0">
              <a:solidFill>
                <a:srgbClr val="56127A"/>
              </a:solidFill>
            </a:endParaRPr>
          </a:p>
        </p:txBody>
      </p:sp>
      <p:sp>
        <p:nvSpPr>
          <p:cNvPr id="1691682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1003300" y="5943600"/>
            <a:ext cx="7683500" cy="406400"/>
          </a:xfrm>
        </p:spPr>
        <p:txBody>
          <a:bodyPr/>
          <a:lstStyle/>
          <a:p>
            <a:r>
              <a:rPr lang="en-US" sz="2000" dirty="0" smtClean="0"/>
              <a:t>Page tables </a:t>
            </a:r>
            <a:r>
              <a:rPr lang="en-US" sz="2000" dirty="0"/>
              <a:t>held in </a:t>
            </a:r>
            <a:r>
              <a:rPr lang="en-US" sz="2000" dirty="0" err="1"/>
              <a:t>untranslated</a:t>
            </a:r>
            <a:r>
              <a:rPr lang="en-US" sz="2000" dirty="0"/>
              <a:t> physical memory</a:t>
            </a:r>
          </a:p>
        </p:txBody>
      </p:sp>
      <p:sp>
        <p:nvSpPr>
          <p:cNvPr id="1691670" name="Rectangle 22"/>
          <p:cNvSpPr>
            <a:spLocks noChangeArrowheads="1"/>
          </p:cNvSpPr>
          <p:nvPr/>
        </p:nvSpPr>
        <p:spPr bwMode="auto">
          <a:xfrm>
            <a:off x="6096000" y="2325687"/>
            <a:ext cx="762000" cy="990600"/>
          </a:xfrm>
          <a:prstGeom prst="rect">
            <a:avLst/>
          </a:prstGeom>
          <a:solidFill>
            <a:srgbClr val="FFA74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Data TLB</a:t>
            </a:r>
          </a:p>
        </p:txBody>
      </p:sp>
      <p:sp>
        <p:nvSpPr>
          <p:cNvPr id="1691683" name="Rectangle 35"/>
          <p:cNvSpPr>
            <a:spLocks noChangeArrowheads="1"/>
          </p:cNvSpPr>
          <p:nvPr/>
        </p:nvSpPr>
        <p:spPr bwMode="auto">
          <a:xfrm>
            <a:off x="3429000" y="5526087"/>
            <a:ext cx="3276600" cy="381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Main Memory (DRAM)</a:t>
            </a:r>
          </a:p>
        </p:txBody>
      </p:sp>
      <p:sp>
        <p:nvSpPr>
          <p:cNvPr id="1691684" name="Rectangle 36"/>
          <p:cNvSpPr>
            <a:spLocks noChangeArrowheads="1"/>
          </p:cNvSpPr>
          <p:nvPr/>
        </p:nvSpPr>
        <p:spPr bwMode="auto">
          <a:xfrm>
            <a:off x="3733800" y="4459287"/>
            <a:ext cx="2667000" cy="609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Memory Controller</a:t>
            </a:r>
          </a:p>
        </p:txBody>
      </p:sp>
      <p:sp>
        <p:nvSpPr>
          <p:cNvPr id="1691685" name="Freeform 37"/>
          <p:cNvSpPr>
            <a:spLocks/>
          </p:cNvSpPr>
          <p:nvPr/>
        </p:nvSpPr>
        <p:spPr bwMode="auto">
          <a:xfrm>
            <a:off x="6400800" y="3163887"/>
            <a:ext cx="1371600" cy="16002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86" name="Freeform 38"/>
          <p:cNvSpPr>
            <a:spLocks/>
          </p:cNvSpPr>
          <p:nvPr/>
        </p:nvSpPr>
        <p:spPr bwMode="auto">
          <a:xfrm flipH="1">
            <a:off x="2438400" y="3163887"/>
            <a:ext cx="1295400" cy="1600200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16" y="384"/>
              </a:cxn>
              <a:cxn ang="0">
                <a:pos x="0" y="384"/>
              </a:cxn>
            </a:cxnLst>
            <a:rect l="0" t="0" r="r" b="b"/>
            <a:pathLst>
              <a:path w="816" h="384">
                <a:moveTo>
                  <a:pt x="816" y="0"/>
                </a:moveTo>
                <a:lnTo>
                  <a:pt x="816" y="384"/>
                </a:lnTo>
                <a:lnTo>
                  <a:pt x="0" y="384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87" name="Line 39"/>
          <p:cNvSpPr>
            <a:spLocks noChangeShapeType="1"/>
          </p:cNvSpPr>
          <p:nvPr/>
        </p:nvSpPr>
        <p:spPr bwMode="auto">
          <a:xfrm>
            <a:off x="5105400" y="5068887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88" name="Text Box 40"/>
          <p:cNvSpPr txBox="1">
            <a:spLocks noChangeArrowheads="1"/>
          </p:cNvSpPr>
          <p:nvPr/>
        </p:nvSpPr>
        <p:spPr bwMode="auto">
          <a:xfrm>
            <a:off x="7774187" y="448644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691689" name="Text Box 41"/>
          <p:cNvSpPr txBox="1">
            <a:spLocks noChangeArrowheads="1"/>
          </p:cNvSpPr>
          <p:nvPr/>
        </p:nvSpPr>
        <p:spPr bwMode="auto">
          <a:xfrm>
            <a:off x="1474787" y="4495800"/>
            <a:ext cx="111601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691690" name="Text Box 42"/>
          <p:cNvSpPr txBox="1">
            <a:spLocks noChangeArrowheads="1"/>
          </p:cNvSpPr>
          <p:nvPr/>
        </p:nvSpPr>
        <p:spPr bwMode="auto">
          <a:xfrm>
            <a:off x="5181600" y="5105400"/>
            <a:ext cx="24384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dirty="0"/>
              <a:t>Physical Address</a:t>
            </a:r>
          </a:p>
        </p:txBody>
      </p:sp>
      <p:sp>
        <p:nvSpPr>
          <p:cNvPr id="1691694" name="Text Box 46"/>
          <p:cNvSpPr txBox="1">
            <a:spLocks noChangeArrowheads="1"/>
          </p:cNvSpPr>
          <p:nvPr/>
        </p:nvSpPr>
        <p:spPr bwMode="auto">
          <a:xfrm>
            <a:off x="1720964" y="1922407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Physical Address</a:t>
            </a:r>
          </a:p>
        </p:txBody>
      </p:sp>
      <p:sp>
        <p:nvSpPr>
          <p:cNvPr id="1691696" name="Rectangle 48"/>
          <p:cNvSpPr>
            <a:spLocks noChangeArrowheads="1"/>
          </p:cNvSpPr>
          <p:nvPr/>
        </p:nvSpPr>
        <p:spPr bwMode="auto">
          <a:xfrm>
            <a:off x="3429000" y="3544887"/>
            <a:ext cx="1635125" cy="4572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altLang="ko-KR" sz="1600" dirty="0" smtClean="0">
                <a:ea typeface="굴림" charset="-127"/>
                <a:cs typeface="굴림" charset="-127"/>
              </a:rPr>
              <a:t>P</a:t>
            </a:r>
            <a:r>
              <a:rPr lang="en-US" altLang="ko-KR" sz="1600" dirty="0" smtClean="0">
                <a:latin typeface="ヒラギノ角ゴ Pro W3" charset="-128"/>
                <a:ea typeface="굴림" charset="-127"/>
                <a:cs typeface="굴림" charset="-127"/>
              </a:rPr>
              <a:t>age-Table </a:t>
            </a:r>
            <a:r>
              <a:rPr lang="en-US" altLang="ko-KR" sz="1600" dirty="0">
                <a:latin typeface="ヒラギノ角ゴ Pro W3" charset="-128"/>
                <a:ea typeface="굴림" charset="-127"/>
                <a:cs typeface="굴림" charset="-127"/>
              </a:rPr>
              <a:t>Base</a:t>
            </a:r>
            <a:r>
              <a:rPr lang="en-US" altLang="ko-KR" sz="1600" dirty="0">
                <a:ea typeface="굴림" charset="-127"/>
                <a:cs typeface="굴림" charset="-127"/>
              </a:rPr>
              <a:t> Register</a:t>
            </a:r>
            <a:endParaRPr lang="en-US" dirty="0"/>
          </a:p>
        </p:txBody>
      </p:sp>
      <p:sp>
        <p:nvSpPr>
          <p:cNvPr id="1691698" name="Line 50"/>
          <p:cNvSpPr>
            <a:spLocks noChangeShapeType="1"/>
          </p:cNvSpPr>
          <p:nvPr/>
        </p:nvSpPr>
        <p:spPr bwMode="auto">
          <a:xfrm flipH="1">
            <a:off x="1828800" y="2478087"/>
            <a:ext cx="76200" cy="381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699" name="Text Box 51"/>
          <p:cNvSpPr txBox="1">
            <a:spLocks noChangeArrowheads="1"/>
          </p:cNvSpPr>
          <p:nvPr/>
        </p:nvSpPr>
        <p:spPr bwMode="auto">
          <a:xfrm>
            <a:off x="76200" y="1716087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Virtual Address</a:t>
            </a:r>
          </a:p>
        </p:txBody>
      </p:sp>
      <p:sp>
        <p:nvSpPr>
          <p:cNvPr id="1691700" name="Line 52"/>
          <p:cNvSpPr>
            <a:spLocks noChangeShapeType="1"/>
          </p:cNvSpPr>
          <p:nvPr/>
        </p:nvSpPr>
        <p:spPr bwMode="auto">
          <a:xfrm flipH="1" flipV="1">
            <a:off x="762000" y="2249487"/>
            <a:ext cx="76200" cy="533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01" name="Text Box 53"/>
          <p:cNvSpPr txBox="1">
            <a:spLocks noChangeArrowheads="1"/>
          </p:cNvSpPr>
          <p:nvPr/>
        </p:nvSpPr>
        <p:spPr bwMode="auto">
          <a:xfrm>
            <a:off x="6826364" y="1922407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Physical Address</a:t>
            </a:r>
          </a:p>
        </p:txBody>
      </p:sp>
      <p:sp>
        <p:nvSpPr>
          <p:cNvPr id="1691702" name="Line 54"/>
          <p:cNvSpPr>
            <a:spLocks noChangeShapeType="1"/>
          </p:cNvSpPr>
          <p:nvPr/>
        </p:nvSpPr>
        <p:spPr bwMode="auto">
          <a:xfrm flipH="1">
            <a:off x="6961188" y="2478087"/>
            <a:ext cx="49212" cy="4095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03" name="Text Box 55"/>
          <p:cNvSpPr txBox="1">
            <a:spLocks noChangeArrowheads="1"/>
          </p:cNvSpPr>
          <p:nvPr/>
        </p:nvSpPr>
        <p:spPr bwMode="auto">
          <a:xfrm>
            <a:off x="5029200" y="1716087"/>
            <a:ext cx="111601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/>
              <a:t>Virtual Address</a:t>
            </a:r>
          </a:p>
        </p:txBody>
      </p:sp>
      <p:sp>
        <p:nvSpPr>
          <p:cNvPr id="1691704" name="Line 56"/>
          <p:cNvSpPr>
            <a:spLocks noChangeShapeType="1"/>
          </p:cNvSpPr>
          <p:nvPr/>
        </p:nvSpPr>
        <p:spPr bwMode="auto">
          <a:xfrm flipH="1" flipV="1">
            <a:off x="5867400" y="2173287"/>
            <a:ext cx="7620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05" name="Rectangle 57"/>
          <p:cNvSpPr>
            <a:spLocks noChangeArrowheads="1"/>
          </p:cNvSpPr>
          <p:nvPr/>
        </p:nvSpPr>
        <p:spPr bwMode="auto">
          <a:xfrm>
            <a:off x="5257800" y="3621087"/>
            <a:ext cx="2057400" cy="685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/>
              <a:t>Hardware Page Table Walker</a:t>
            </a:r>
          </a:p>
        </p:txBody>
      </p:sp>
      <p:sp>
        <p:nvSpPr>
          <p:cNvPr id="1691706" name="Line 58"/>
          <p:cNvSpPr>
            <a:spLocks noChangeShapeType="1"/>
          </p:cNvSpPr>
          <p:nvPr/>
        </p:nvSpPr>
        <p:spPr bwMode="auto">
          <a:xfrm>
            <a:off x="5029200" y="3697287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07" name="Line 59"/>
          <p:cNvSpPr>
            <a:spLocks noChangeShapeType="1"/>
          </p:cNvSpPr>
          <p:nvPr/>
        </p:nvSpPr>
        <p:spPr bwMode="auto">
          <a:xfrm>
            <a:off x="6629400" y="3316287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08" name="Text Box 60"/>
          <p:cNvSpPr txBox="1">
            <a:spLocks noChangeArrowheads="1"/>
          </p:cNvSpPr>
          <p:nvPr/>
        </p:nvSpPr>
        <p:spPr bwMode="auto">
          <a:xfrm>
            <a:off x="762000" y="3316287"/>
            <a:ext cx="801688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56127A"/>
                </a:solidFill>
              </a:rPr>
              <a:t>Miss?</a:t>
            </a:r>
            <a:endParaRPr lang="en-US"/>
          </a:p>
        </p:txBody>
      </p:sp>
      <p:sp>
        <p:nvSpPr>
          <p:cNvPr id="1691710" name="Freeform 62"/>
          <p:cNvSpPr>
            <a:spLocks/>
          </p:cNvSpPr>
          <p:nvPr/>
        </p:nvSpPr>
        <p:spPr bwMode="auto">
          <a:xfrm>
            <a:off x="7315200" y="3163887"/>
            <a:ext cx="304800" cy="685800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96" y="432"/>
              </a:cxn>
              <a:cxn ang="0">
                <a:pos x="96" y="0"/>
              </a:cxn>
            </a:cxnLst>
            <a:rect l="0" t="0" r="r" b="b"/>
            <a:pathLst>
              <a:path w="96" h="432">
                <a:moveTo>
                  <a:pt x="0" y="432"/>
                </a:moveTo>
                <a:lnTo>
                  <a:pt x="96" y="432"/>
                </a:lnTo>
                <a:lnTo>
                  <a:pt x="96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11" name="Line 63"/>
          <p:cNvSpPr>
            <a:spLocks noChangeShapeType="1"/>
          </p:cNvSpPr>
          <p:nvPr/>
        </p:nvSpPr>
        <p:spPr bwMode="auto">
          <a:xfrm flipV="1">
            <a:off x="6781800" y="3316287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12" name="Freeform 64"/>
          <p:cNvSpPr>
            <a:spLocks/>
          </p:cNvSpPr>
          <p:nvPr/>
        </p:nvSpPr>
        <p:spPr bwMode="auto">
          <a:xfrm>
            <a:off x="1524000" y="3316287"/>
            <a:ext cx="3733800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28"/>
              </a:cxn>
              <a:cxn ang="0">
                <a:pos x="2304" y="528"/>
              </a:cxn>
            </a:cxnLst>
            <a:rect l="0" t="0" r="r" b="b"/>
            <a:pathLst>
              <a:path w="2304" h="528">
                <a:moveTo>
                  <a:pt x="0" y="0"/>
                </a:moveTo>
                <a:lnTo>
                  <a:pt x="0" y="528"/>
                </a:lnTo>
                <a:lnTo>
                  <a:pt x="2304" y="528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1713" name="Text Box 65"/>
          <p:cNvSpPr txBox="1">
            <a:spLocks noChangeArrowheads="1"/>
          </p:cNvSpPr>
          <p:nvPr/>
        </p:nvSpPr>
        <p:spPr bwMode="auto">
          <a:xfrm>
            <a:off x="5867400" y="3240087"/>
            <a:ext cx="801688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56127A"/>
                </a:solidFill>
              </a:rPr>
              <a:t>Miss?</a:t>
            </a:r>
            <a:endParaRPr lang="en-US"/>
          </a:p>
        </p:txBody>
      </p:sp>
      <p:sp>
        <p:nvSpPr>
          <p:cNvPr id="1691714" name="Freeform 66"/>
          <p:cNvSpPr>
            <a:spLocks/>
          </p:cNvSpPr>
          <p:nvPr/>
        </p:nvSpPr>
        <p:spPr bwMode="auto">
          <a:xfrm>
            <a:off x="1676400" y="3316287"/>
            <a:ext cx="35814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28"/>
              </a:cxn>
              <a:cxn ang="0">
                <a:pos x="2304" y="528"/>
              </a:cxn>
            </a:cxnLst>
            <a:rect l="0" t="0" r="r" b="b"/>
            <a:pathLst>
              <a:path w="2304" h="528">
                <a:moveTo>
                  <a:pt x="0" y="0"/>
                </a:moveTo>
                <a:lnTo>
                  <a:pt x="0" y="528"/>
                </a:lnTo>
                <a:lnTo>
                  <a:pt x="2304" y="528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8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 from Last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0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Let’s try to extrapolate from caches… Which one is false?</a:t>
            </a:r>
          </a:p>
          <a:p>
            <a:pPr marL="0" indent="0">
              <a:buNone/>
            </a:pPr>
            <a:r>
              <a:rPr lang="en-US" dirty="0" smtClean="0"/>
              <a:t>A. # offset bits in V.A. = log2(page size)</a:t>
            </a:r>
          </a:p>
          <a:p>
            <a:pPr marL="0" indent="0">
              <a:buNone/>
            </a:pPr>
            <a:r>
              <a:rPr lang="en-US" dirty="0" smtClean="0"/>
              <a:t>B. # offset bits in P.A. = log2(page size)</a:t>
            </a:r>
          </a:p>
          <a:p>
            <a:pPr marL="0" indent="0">
              <a:buNone/>
            </a:pPr>
            <a:r>
              <a:rPr lang="en-US" dirty="0" smtClean="0"/>
              <a:t>C. # VPN bits in V.A. = log2(# of physical pages)</a:t>
            </a:r>
          </a:p>
          <a:p>
            <a:pPr marL="0" indent="0">
              <a:buNone/>
            </a:pPr>
            <a:r>
              <a:rPr lang="en-US" dirty="0" smtClean="0"/>
              <a:t>D. # PPN bits in P.A. = log2(# of physical pages)</a:t>
            </a:r>
          </a:p>
          <a:p>
            <a:pPr marL="0" indent="0">
              <a:buNone/>
            </a:pPr>
            <a:r>
              <a:rPr lang="en-US" dirty="0" smtClean="0"/>
              <a:t>E. A single-level page table contains a PTE for every possible VPN in a particular Virtual Address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1121"/>
          </a:xfrm>
        </p:spPr>
        <p:txBody>
          <a:bodyPr>
            <a:normAutofit/>
          </a:bodyPr>
          <a:lstStyle/>
          <a:p>
            <a:r>
              <a:rPr lang="en-US" dirty="0" smtClean="0"/>
              <a:t>Review: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2750"/>
            <a:ext cx="8229600" cy="50506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“Memory mapped I/O”:  Device control/data registers mapped to CPU address space</a:t>
            </a:r>
          </a:p>
          <a:p>
            <a:r>
              <a:rPr lang="en-US" dirty="0" smtClean="0"/>
              <a:t>CPU </a:t>
            </a:r>
            <a:r>
              <a:rPr lang="en-US" dirty="0"/>
              <a:t>synchronizes with I/O device:</a:t>
            </a:r>
          </a:p>
          <a:p>
            <a:pPr lvl="1"/>
            <a:r>
              <a:rPr lang="en-US" dirty="0"/>
              <a:t>Polling</a:t>
            </a:r>
          </a:p>
          <a:p>
            <a:pPr lvl="1"/>
            <a:r>
              <a:rPr lang="en-US" dirty="0"/>
              <a:t>Interrupts</a:t>
            </a:r>
          </a:p>
          <a:p>
            <a:r>
              <a:rPr lang="en-US" dirty="0" smtClean="0"/>
              <a:t>“Programmed I/O”:</a:t>
            </a:r>
          </a:p>
          <a:p>
            <a:pPr lvl="1"/>
            <a:r>
              <a:rPr lang="en-US" dirty="0" smtClean="0"/>
              <a:t>CPU execs </a:t>
            </a:r>
            <a:r>
              <a:rPr lang="en-US" dirty="0" err="1" smtClean="0"/>
              <a:t>lw</a:t>
            </a:r>
            <a:r>
              <a:rPr lang="en-US" dirty="0" smtClean="0"/>
              <a:t>/</a:t>
            </a:r>
            <a:r>
              <a:rPr lang="en-US" dirty="0" err="1" smtClean="0"/>
              <a:t>sw</a:t>
            </a:r>
            <a:r>
              <a:rPr lang="en-US" dirty="0" smtClean="0"/>
              <a:t> instructions for all data movement to/from devices</a:t>
            </a:r>
          </a:p>
          <a:p>
            <a:pPr lvl="1"/>
            <a:r>
              <a:rPr lang="en-US" dirty="0" smtClean="0"/>
              <a:t>CPU spends time doing </a:t>
            </a:r>
            <a:r>
              <a:rPr lang="en-US" dirty="0" smtClean="0"/>
              <a:t>2 </a:t>
            </a:r>
            <a:r>
              <a:rPr lang="en-US" dirty="0" smtClean="0"/>
              <a:t>things: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Getting data from device to main memory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Using data to compute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8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93"/>
            <a:ext cx="8229600" cy="949680"/>
          </a:xfrm>
        </p:spPr>
        <p:txBody>
          <a:bodyPr>
            <a:normAutofit/>
          </a:bodyPr>
          <a:lstStyle/>
          <a:p>
            <a:r>
              <a:rPr lang="en-US" dirty="0" smtClean="0"/>
              <a:t>Working with real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2750"/>
            <a:ext cx="8229600" cy="49934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“Memory mapped I/O”:  Device control/data registers mapped to CPU address space</a:t>
            </a:r>
          </a:p>
          <a:p>
            <a:r>
              <a:rPr lang="en-US" dirty="0" smtClean="0"/>
              <a:t>CPU </a:t>
            </a:r>
            <a:r>
              <a:rPr lang="en-US" dirty="0"/>
              <a:t>synchronizes with I/O device:</a:t>
            </a:r>
          </a:p>
          <a:p>
            <a:pPr lvl="1"/>
            <a:r>
              <a:rPr lang="en-US" dirty="0"/>
              <a:t>Polling</a:t>
            </a:r>
          </a:p>
          <a:p>
            <a:pPr lvl="1"/>
            <a:r>
              <a:rPr lang="en-US" dirty="0"/>
              <a:t>Interrupts</a:t>
            </a:r>
          </a:p>
          <a:p>
            <a:r>
              <a:rPr lang="en-US" strike="sngStrike" dirty="0" smtClean="0"/>
              <a:t>“Programmed I/O”: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DMA</a:t>
            </a:r>
          </a:p>
          <a:p>
            <a:pPr lvl="1"/>
            <a:r>
              <a:rPr lang="en-US" strike="sngStrike" dirty="0" smtClean="0"/>
              <a:t>CPU execs </a:t>
            </a:r>
            <a:r>
              <a:rPr lang="en-US" strike="sngStrike" dirty="0" err="1" smtClean="0"/>
              <a:t>lw</a:t>
            </a:r>
            <a:r>
              <a:rPr lang="en-US" strike="sngStrike" dirty="0" smtClean="0"/>
              <a:t>/</a:t>
            </a:r>
            <a:r>
              <a:rPr lang="en-US" strike="sngStrike" dirty="0" err="1" smtClean="0"/>
              <a:t>sw</a:t>
            </a:r>
            <a:r>
              <a:rPr lang="en-US" strike="sngStrike" dirty="0" smtClean="0"/>
              <a:t> instructions for all data movement to/from devices</a:t>
            </a:r>
          </a:p>
          <a:p>
            <a:pPr lvl="1"/>
            <a:r>
              <a:rPr lang="en-US" dirty="0" smtClean="0"/>
              <a:t>CPU spends time doing </a:t>
            </a:r>
            <a:r>
              <a:rPr lang="en-US" strike="sngStrike" dirty="0"/>
              <a:t>2</a:t>
            </a:r>
            <a:r>
              <a:rPr lang="en-US" strike="sngStrike" dirty="0" smtClean="0"/>
              <a:t> </a:t>
            </a:r>
            <a:r>
              <a:rPr lang="en-US" strike="sngStrike" dirty="0" smtClean="0"/>
              <a:t>things</a:t>
            </a:r>
            <a:r>
              <a:rPr lang="en-US" dirty="0" smtClean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trike="sngStrike" dirty="0" smtClean="0"/>
              <a:t>Getting data from device to main memory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Using data to compute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1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37908</TotalTime>
  <Words>3483</Words>
  <Application>Microsoft Macintosh PowerPoint</Application>
  <PresentationFormat>On-screen Show (4:3)</PresentationFormat>
  <Paragraphs>663</Paragraphs>
  <Slides>55</Slides>
  <Notes>27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CS 61C: Great Ideas in Computer Architecture (Machine Structures)  Lecture 24  More I/O: DMA, Disks, Networking</vt:lpstr>
      <vt:lpstr>Virtual Memory Review</vt:lpstr>
      <vt:lpstr>Modern Virtual Memory Systems  Illusion of a large, private, uniform store</vt:lpstr>
      <vt:lpstr>Private (Virtual) Address Space per Program</vt:lpstr>
      <vt:lpstr>Translation Lookaside Buffers (TLB)</vt:lpstr>
      <vt:lpstr>Page-Based Virtual-Memory Machine (Hardware Page-Table Walk)</vt:lpstr>
      <vt:lpstr>Clicker Question from Last Week</vt:lpstr>
      <vt:lpstr>Review: I/O</vt:lpstr>
      <vt:lpstr>Working with real devices</vt:lpstr>
      <vt:lpstr>Agenda</vt:lpstr>
      <vt:lpstr>What’s wrong with Programmed I/O?</vt:lpstr>
      <vt:lpstr>PIO vs. DMA</vt:lpstr>
      <vt:lpstr>Direct Memory Access (DMA)</vt:lpstr>
      <vt:lpstr>Operation of a DMA Transfer</vt:lpstr>
      <vt:lpstr>DMA: Incoming Data</vt:lpstr>
      <vt:lpstr>DMA: Outgoing Data</vt:lpstr>
      <vt:lpstr>DMA: Some new problems</vt:lpstr>
      <vt:lpstr>DMA: Some new problems</vt:lpstr>
      <vt:lpstr>Administrivia</vt:lpstr>
      <vt:lpstr>Administrivia</vt:lpstr>
      <vt:lpstr>Agenda</vt:lpstr>
      <vt:lpstr>Computer Memory Hierarchy</vt:lpstr>
      <vt:lpstr>Magnetic Disk – common I/O device</vt:lpstr>
      <vt:lpstr>Photo of Disk Head, Arm, Actuator</vt:lpstr>
      <vt:lpstr>Disk Device Terminology</vt:lpstr>
      <vt:lpstr>PowerPoint Presentation</vt:lpstr>
      <vt:lpstr>Disk Device Performance (1/2)</vt:lpstr>
      <vt:lpstr>Disk Device Performance (2/2)</vt:lpstr>
      <vt:lpstr>But wait! </vt:lpstr>
      <vt:lpstr>Where does Flash memory come in?</vt:lpstr>
      <vt:lpstr>Flash Memory / SSD Technology</vt:lpstr>
      <vt:lpstr>What did Apple put in its iPods?</vt:lpstr>
      <vt:lpstr>Flash Memory in Smart Phones</vt:lpstr>
      <vt:lpstr>Flash Memory in Laptops – Solid State Drive (SSD)</vt:lpstr>
      <vt:lpstr>iClicker Question</vt:lpstr>
      <vt:lpstr>iClicker Question</vt:lpstr>
      <vt:lpstr>Break</vt:lpstr>
      <vt:lpstr>Agenda</vt:lpstr>
      <vt:lpstr>Networks: Talking to the Outside World</vt:lpstr>
      <vt:lpstr>The Internet (1962)</vt:lpstr>
      <vt:lpstr>The World Wide Web (1989)</vt:lpstr>
      <vt:lpstr>Shared vs. Switch-Based Networks</vt:lpstr>
      <vt:lpstr>What makes networks work?</vt:lpstr>
      <vt:lpstr>Software Protocol to Send and Receive</vt:lpstr>
      <vt:lpstr>Networks are like Ogres</vt:lpstr>
      <vt:lpstr>Protocols for Networks of Networks?</vt:lpstr>
      <vt:lpstr>Protocol for Networks of Networks?</vt:lpstr>
      <vt:lpstr>Protocol Family Concept</vt:lpstr>
      <vt:lpstr>Inspiration…</vt:lpstr>
      <vt:lpstr>The Path of the Letter</vt:lpstr>
      <vt:lpstr>The Path Through FedEx</vt:lpstr>
      <vt:lpstr>Protocol Family Concept</vt:lpstr>
      <vt:lpstr>Most Popular Protocol for Network of Networks</vt:lpstr>
      <vt:lpstr>TCP/IP packet, Ethernet packet, protocols</vt:lpstr>
      <vt:lpstr>“And in conclusion…”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John Wawrzynek</cp:lastModifiedBy>
  <cp:revision>566</cp:revision>
  <cp:lastPrinted>2014-04-30T06:10:15Z</cp:lastPrinted>
  <dcterms:created xsi:type="dcterms:W3CDTF">2014-04-30T21:05:52Z</dcterms:created>
  <dcterms:modified xsi:type="dcterms:W3CDTF">2015-11-24T15:09:24Z</dcterms:modified>
</cp:coreProperties>
</file>