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684" r:id="rId2"/>
    <p:sldId id="657" r:id="rId3"/>
    <p:sldId id="690" r:id="rId4"/>
    <p:sldId id="635" r:id="rId5"/>
    <p:sldId id="691" r:id="rId6"/>
    <p:sldId id="636" r:id="rId7"/>
    <p:sldId id="637" r:id="rId8"/>
    <p:sldId id="638" r:id="rId9"/>
    <p:sldId id="639" r:id="rId10"/>
    <p:sldId id="732" r:id="rId11"/>
    <p:sldId id="641" r:id="rId12"/>
    <p:sldId id="642" r:id="rId13"/>
    <p:sldId id="643" r:id="rId14"/>
    <p:sldId id="710" r:id="rId15"/>
    <p:sldId id="733" r:id="rId16"/>
    <p:sldId id="649" r:id="rId17"/>
    <p:sldId id="734" r:id="rId18"/>
    <p:sldId id="735" r:id="rId19"/>
    <p:sldId id="736" r:id="rId20"/>
    <p:sldId id="697" r:id="rId21"/>
    <p:sldId id="699" r:id="rId22"/>
    <p:sldId id="737" r:id="rId23"/>
    <p:sldId id="739" r:id="rId24"/>
    <p:sldId id="738" r:id="rId25"/>
    <p:sldId id="740" r:id="rId26"/>
    <p:sldId id="741" r:id="rId27"/>
    <p:sldId id="742" r:id="rId28"/>
    <p:sldId id="743" r:id="rId29"/>
    <p:sldId id="663" r:id="rId30"/>
    <p:sldId id="664" r:id="rId31"/>
    <p:sldId id="745" r:id="rId32"/>
    <p:sldId id="666" r:id="rId33"/>
    <p:sldId id="746" r:id="rId34"/>
    <p:sldId id="747" r:id="rId35"/>
    <p:sldId id="714" r:id="rId36"/>
    <p:sldId id="749" r:id="rId37"/>
    <p:sldId id="750" r:id="rId38"/>
    <p:sldId id="751" r:id="rId39"/>
    <p:sldId id="752" r:id="rId40"/>
    <p:sldId id="669" r:id="rId41"/>
    <p:sldId id="716" r:id="rId42"/>
    <p:sldId id="701" r:id="rId43"/>
    <p:sldId id="754" r:id="rId44"/>
    <p:sldId id="755" r:id="rId45"/>
    <p:sldId id="756" r:id="rId46"/>
    <p:sldId id="758" r:id="rId47"/>
    <p:sldId id="759" r:id="rId48"/>
    <p:sldId id="753" r:id="rId49"/>
    <p:sldId id="764" r:id="rId50"/>
    <p:sldId id="760" r:id="rId51"/>
    <p:sldId id="761" r:id="rId52"/>
    <p:sldId id="763" r:id="rId53"/>
    <p:sldId id="762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Patterson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1" autoAdjust="0"/>
    <p:restoredTop sz="79857" autoAdjust="0"/>
  </p:normalViewPr>
  <p:slideViewPr>
    <p:cSldViewPr>
      <p:cViewPr varScale="1">
        <p:scale>
          <a:sx n="113" d="100"/>
          <a:sy n="113" d="100"/>
        </p:scale>
        <p:origin x="632" y="1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commentAuthors" Target="commentAuthors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9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4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9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7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4" rIns="91412" bIns="4570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7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7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7375"/>
            <a:ext cx="6070600" cy="3416300"/>
          </a:xfrm>
        </p:spPr>
      </p:sp>
    </p:spTree>
    <p:extLst>
      <p:ext uri="{BB962C8B-B14F-4D97-AF65-F5344CB8AC3E}">
        <p14:creationId xmlns:p14="http://schemas.microsoft.com/office/powerpoint/2010/main" val="2995885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7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 will see, jumping instructions</a:t>
            </a:r>
            <a:r>
              <a:rPr lang="en-US" baseline="0" dirty="0" smtClean="0"/>
              <a:t> can reach farther than branching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7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 will see, jumping instructions</a:t>
            </a:r>
            <a:r>
              <a:rPr lang="en-US" baseline="0" dirty="0" smtClean="0"/>
              <a:t> can reach farther than branching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-Electronic Numerical Integrator and Computer</a:t>
            </a:r>
          </a:p>
          <a:p>
            <a:r>
              <a:rPr lang="en-US" dirty="0" smtClean="0"/>
              <a:t>-Digital (electronic),</a:t>
            </a:r>
            <a:r>
              <a:rPr lang="en-US" baseline="0" dirty="0" smtClean="0"/>
              <a:t> capable of being reprogrammed to solve a variety of mathematical problems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began at the end of WWII, was designed and primarily used to calculate artillery firing tables for the US Army’s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-Very slow to program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-Story about 2 architects who designed it and Von Neumann, how it led to EDSAC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-Slow program entry, I/O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Programming EDSAC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6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87375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9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forms/QH44Iw746pcCxOyH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9" y="1181101"/>
            <a:ext cx="8510631" cy="1519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RISC-V Instruction Formats</a:t>
            </a:r>
            <a:endParaRPr lang="en-US" i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16000" y="2914650"/>
            <a:ext cx="7213600" cy="14287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/>
              <a:t>Krste </a:t>
            </a:r>
            <a:r>
              <a:rPr lang="en-US" dirty="0" err="1"/>
              <a:t>Asanović</a:t>
            </a:r>
            <a:r>
              <a:rPr lang="en-US" dirty="0"/>
              <a:t> </a:t>
            </a:r>
            <a:r>
              <a:rPr lang="en-US" dirty="0" smtClean="0"/>
              <a:t>and Randy H. Katz</a:t>
            </a:r>
          </a:p>
          <a:p>
            <a:r>
              <a:rPr lang="en-US" dirty="0" smtClean="0"/>
              <a:t>http://inst.eecs.Berkeley.edu/~cs61c/fa17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2017 - Lecture #7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RISC-V Instruction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" y="1123950"/>
            <a:ext cx="9098642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Instruction Layout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7200" y="2495550"/>
            <a:ext cx="82296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32-bit instruction word divided into six fields of varying numbers of bits each: 7+5+5+3+5+7 = 32</a:t>
            </a:r>
          </a:p>
          <a:p>
            <a:r>
              <a:rPr lang="en-US" sz="2400" dirty="0" smtClean="0"/>
              <a:t>Examples</a:t>
            </a:r>
          </a:p>
          <a:p>
            <a:pPr lvl="1"/>
            <a:r>
              <a:rPr lang="en-US" sz="1800" dirty="0" err="1" smtClean="0">
                <a:solidFill>
                  <a:schemeClr val="accent2"/>
                </a:solidFill>
              </a:rPr>
              <a:t>opcode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is a 7-bit field that lives in bits 6-0 of the instruction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rs2 </a:t>
            </a:r>
            <a:r>
              <a:rPr lang="en-US" sz="1800" dirty="0" smtClean="0"/>
              <a:t>is </a:t>
            </a:r>
            <a:r>
              <a:rPr lang="en-US" sz="1800" dirty="0"/>
              <a:t>a </a:t>
            </a:r>
            <a:r>
              <a:rPr lang="en-US" sz="1800" dirty="0" smtClean="0"/>
              <a:t>5-</a:t>
            </a:r>
            <a:r>
              <a:rPr lang="en-US" sz="1800" dirty="0"/>
              <a:t>bit field that lives in bits </a:t>
            </a:r>
            <a:r>
              <a:rPr lang="en-US" sz="1800" dirty="0" smtClean="0"/>
              <a:t>24-20 </a:t>
            </a:r>
            <a:r>
              <a:rPr lang="en-US" sz="1800" dirty="0"/>
              <a:t>of the </a:t>
            </a:r>
            <a:r>
              <a:rPr lang="en-US" sz="1800" dirty="0" smtClean="0"/>
              <a:t>instruction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sz="1800" dirty="0" smtClean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49"/>
            <a:ext cx="8991600" cy="914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742950"/>
            <a:ext cx="198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Field’s bit positions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458200" y="1047750"/>
            <a:ext cx="152400" cy="22860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62800" y="1047750"/>
            <a:ext cx="152400" cy="22860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48400" y="2190750"/>
            <a:ext cx="228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bits in field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315200" y="188595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43400" y="2190750"/>
            <a:ext cx="145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of field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715000" y="1581150"/>
            <a:ext cx="1828800" cy="76200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954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8991600" cy="914401"/>
          </a:xfrm>
          <a:prstGeom prst="rect">
            <a:avLst/>
          </a:prstGeom>
        </p:spPr>
      </p:pic>
      <p:sp>
        <p:nvSpPr>
          <p:cNvPr id="211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Instructions </a:t>
            </a:r>
            <a:r>
              <a:rPr lang="en-US" dirty="0" err="1" smtClean="0"/>
              <a:t>opcode</a:t>
            </a:r>
            <a:r>
              <a:rPr lang="en-US" dirty="0"/>
              <a:t>/</a:t>
            </a:r>
            <a:r>
              <a:rPr lang="en-US" dirty="0" err="1" smtClean="0"/>
              <a:t>funct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2111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57350"/>
            <a:ext cx="8229600" cy="3581400"/>
          </a:xfrm>
        </p:spPr>
        <p:txBody>
          <a:bodyPr/>
          <a:lstStyle/>
          <a:p>
            <a:pPr lvl="1">
              <a:buClr>
                <a:schemeClr val="tx1"/>
              </a:buClr>
            </a:pPr>
            <a:r>
              <a:rPr lang="en-US" b="1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opcode</a:t>
            </a:r>
            <a:r>
              <a:rPr lang="en-US" dirty="0" smtClean="0"/>
              <a:t>: partially specifies what instruction it is </a:t>
            </a:r>
          </a:p>
          <a:p>
            <a:pPr lvl="2"/>
            <a:r>
              <a:rPr lang="en-US" dirty="0" smtClean="0"/>
              <a:t>Note: This field is equal to </a:t>
            </a:r>
            <a:r>
              <a:rPr lang="en-US" b="1" dirty="0" smtClean="0">
                <a:solidFill>
                  <a:schemeClr val="accent2"/>
                </a:solidFill>
                <a:latin typeface="Courier New"/>
                <a:cs typeface="Courier New"/>
              </a:rPr>
              <a:t>0110011</a:t>
            </a:r>
            <a:r>
              <a:rPr lang="en-US" sz="2400" b="1" baseline="-25000" dirty="0" smtClean="0">
                <a:solidFill>
                  <a:schemeClr val="accent2"/>
                </a:solidFill>
                <a:latin typeface="Courier New"/>
                <a:cs typeface="Courier New"/>
              </a:rPr>
              <a:t>two</a:t>
            </a:r>
            <a:r>
              <a:rPr lang="en-US" dirty="0" smtClean="0"/>
              <a:t> for all R-Format register-register arithmetic instructions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1"/>
                </a:solidFill>
                <a:latin typeface="Courier New"/>
                <a:cs typeface="Courier New"/>
              </a:rPr>
              <a:t>funct7+funct3</a:t>
            </a:r>
            <a:r>
              <a:rPr lang="en-US" dirty="0" smtClean="0"/>
              <a:t>: combined with </a:t>
            </a:r>
            <a:r>
              <a:rPr lang="en-US" b="1" dirty="0" smtClean="0">
                <a:latin typeface="Courier New"/>
                <a:cs typeface="Courier New"/>
              </a:rPr>
              <a:t>opcode</a:t>
            </a:r>
            <a:r>
              <a:rPr lang="en-US" dirty="0" smtClean="0"/>
              <a:t>, these two fields describe what operation to perform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3066" y="3478113"/>
            <a:ext cx="8229600" cy="2852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Question: Why aren’t </a:t>
            </a:r>
            <a:r>
              <a:rPr lang="en-US" sz="2400" b="1" dirty="0" smtClean="0">
                <a:latin typeface="Courier New"/>
                <a:cs typeface="Courier New"/>
              </a:rPr>
              <a:t>opcode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/>
                <a:cs typeface="Courier New"/>
              </a:rPr>
              <a:t>funct7</a:t>
            </a:r>
            <a:r>
              <a:rPr lang="en-US" sz="2400" dirty="0" smtClean="0"/>
              <a:t> and </a:t>
            </a:r>
            <a:r>
              <a:rPr lang="en-US" sz="2400" b="1" dirty="0" smtClean="0">
                <a:latin typeface="Courier New"/>
                <a:cs typeface="Courier New"/>
              </a:rPr>
              <a:t>funct3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en-US" sz="2400" dirty="0" smtClean="0"/>
              <a:t>a single 17-bit field?</a:t>
            </a:r>
          </a:p>
          <a:p>
            <a:pPr lvl="1"/>
            <a:r>
              <a:rPr lang="en-US" sz="2000" dirty="0" smtClean="0"/>
              <a:t>We’ll answer this later</a:t>
            </a:r>
            <a:endParaRPr lang="en-US" sz="20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0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Instructions register </a:t>
            </a:r>
            <a:r>
              <a:rPr lang="en-US" dirty="0" err="1" smtClean="0"/>
              <a:t>specifiers</a:t>
            </a:r>
            <a:endParaRPr lang="en-US" dirty="0"/>
          </a:p>
        </p:txBody>
      </p:sp>
      <p:sp>
        <p:nvSpPr>
          <p:cNvPr id="2113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62150"/>
            <a:ext cx="8229600" cy="2743200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tx1"/>
              </a:buClr>
            </a:pPr>
            <a:r>
              <a:rPr lang="en-US" b="1" u="sng" dirty="0" smtClean="0">
                <a:solidFill>
                  <a:schemeClr val="accent2"/>
                </a:solidFill>
                <a:latin typeface="Courier New" pitchFamily="-65" charset="0"/>
              </a:rPr>
              <a:t>rs1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/>
              <a:t>ource 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/>
              <a:t>egister #1)</a:t>
            </a:r>
            <a:r>
              <a:rPr lang="en-US" dirty="0"/>
              <a:t>: </a:t>
            </a:r>
            <a:r>
              <a:rPr lang="en-US" dirty="0" smtClean="0"/>
              <a:t>specifies </a:t>
            </a:r>
            <a:r>
              <a:rPr lang="en-US" dirty="0"/>
              <a:t>register containing first </a:t>
            </a:r>
            <a:r>
              <a:rPr lang="en-US" dirty="0" smtClean="0"/>
              <a:t>operand 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b="1" u="sng" dirty="0" smtClean="0">
                <a:solidFill>
                  <a:schemeClr val="accent2"/>
                </a:solidFill>
                <a:latin typeface="Courier New" pitchFamily="-65" charset="0"/>
              </a:rPr>
              <a:t>rs2</a:t>
            </a:r>
            <a:r>
              <a:rPr lang="en-US" dirty="0" smtClean="0"/>
              <a:t> :</a:t>
            </a:r>
            <a:r>
              <a:rPr lang="en-US" dirty="0"/>
              <a:t> </a:t>
            </a:r>
            <a:r>
              <a:rPr lang="en-US" dirty="0" smtClean="0"/>
              <a:t>specifies second register operand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b="1" u="sng" dirty="0">
                <a:solidFill>
                  <a:schemeClr val="accent2"/>
                </a:solidFill>
                <a:latin typeface="Courier New" pitchFamily="-65" charset="0"/>
              </a:rPr>
              <a:t>rd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/>
              <a:t>estination 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/>
              <a:t>egister): </a:t>
            </a:r>
            <a:r>
              <a:rPr lang="en-US" dirty="0" smtClean="0"/>
              <a:t>specifies </a:t>
            </a:r>
            <a:r>
              <a:rPr lang="en-US" dirty="0"/>
              <a:t>register which will receive result of </a:t>
            </a:r>
            <a:r>
              <a:rPr lang="en-US" dirty="0" smtClean="0"/>
              <a:t>computation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Each register field holds a 5-bit unsigned integer (</a:t>
            </a:r>
            <a:r>
              <a:rPr lang="en-US" dirty="0"/>
              <a:t>0-</a:t>
            </a:r>
            <a:r>
              <a:rPr lang="en-US" dirty="0" smtClean="0"/>
              <a:t>31) corresponding to a register number (</a:t>
            </a:r>
            <a:r>
              <a:rPr lang="en-US" b="1" dirty="0" smtClean="0">
                <a:latin typeface="Courier New"/>
                <a:cs typeface="Courier New"/>
              </a:rPr>
              <a:t>x0</a:t>
            </a:r>
            <a:r>
              <a:rPr lang="en-US" dirty="0"/>
              <a:t>-</a:t>
            </a:r>
            <a:r>
              <a:rPr lang="en-US" b="1" dirty="0" smtClean="0">
                <a:latin typeface="Courier New"/>
                <a:cs typeface="Courier New"/>
              </a:rPr>
              <a:t>x31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pic>
        <p:nvPicPr>
          <p:cNvPr id="7" name="Picture 6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89916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0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Example</a:t>
            </a:r>
            <a:endParaRPr lang="en-US" dirty="0"/>
          </a:p>
        </p:txBody>
      </p:sp>
      <p:sp>
        <p:nvSpPr>
          <p:cNvPr id="2119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RISC-V Assembly </a:t>
            </a:r>
            <a:r>
              <a:rPr lang="en-US" dirty="0"/>
              <a:t>Instruction: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65" charset="0"/>
              </a:rPr>
              <a:t>add  </a:t>
            </a:r>
            <a:r>
              <a:rPr lang="en-US" b="1" dirty="0" smtClean="0">
                <a:latin typeface="Courier New" pitchFamily="-65" charset="0"/>
              </a:rPr>
              <a:t>x18,x19,x10</a:t>
            </a:r>
            <a:endParaRPr lang="en-US" b="1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pic>
        <p:nvPicPr>
          <p:cNvPr id="7" name="Picture 6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" y="2114550"/>
            <a:ext cx="8991600" cy="9144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2400" y="3181350"/>
            <a:ext cx="8763000" cy="381000"/>
            <a:chOff x="152400" y="3181350"/>
            <a:chExt cx="8763000" cy="381000"/>
          </a:xfrm>
        </p:grpSpPr>
        <p:sp>
          <p:nvSpPr>
            <p:cNvPr id="2" name="Rectangle 1"/>
            <p:cNvSpPr/>
            <p:nvPr/>
          </p:nvSpPr>
          <p:spPr>
            <a:xfrm>
              <a:off x="152400" y="3181350"/>
              <a:ext cx="16002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0000000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01010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</a:t>
              </a:r>
              <a:r>
                <a:rPr lang="en-US" sz="2400" b="1" dirty="0">
                  <a:solidFill>
                    <a:srgbClr val="000000"/>
                  </a:solidFill>
                  <a:latin typeface="Courier New"/>
                  <a:cs typeface="Courier New"/>
                </a:rPr>
                <a:t>0</a:t>
              </a:r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10010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0110011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3638550"/>
            <a:ext cx="8347095" cy="461665"/>
            <a:chOff x="685800" y="3867150"/>
            <a:chExt cx="8347095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7391400" y="3867150"/>
              <a:ext cx="1641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Reg-Reg</a:t>
              </a:r>
              <a:r>
                <a:rPr lang="en-US" sz="2400" dirty="0" smtClean="0"/>
                <a:t> OP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3867150"/>
              <a:ext cx="918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dirty="0" err="1" smtClean="0"/>
                <a:t>d</a:t>
              </a:r>
              <a:r>
                <a:rPr lang="en-US" sz="2400" dirty="0" smtClean="0"/>
                <a:t>=18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3867150"/>
              <a:ext cx="741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ADD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3867150"/>
              <a:ext cx="741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ADD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33600" y="3867150"/>
              <a:ext cx="1033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dirty="0" smtClean="0"/>
                <a:t>s2=10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800" y="3867150"/>
              <a:ext cx="1033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rs1=19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617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9"/>
            <a:ext cx="9144000" cy="27313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9371"/>
          </a:xfrm>
        </p:spPr>
        <p:txBody>
          <a:bodyPr/>
          <a:lstStyle/>
          <a:p>
            <a:r>
              <a:rPr lang="en-US" dirty="0" smtClean="0"/>
              <a:t>All RV32 R-format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4248150"/>
            <a:ext cx="626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encoding in funct7 + funct3 selects different operations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295400" y="3638550"/>
            <a:ext cx="2362200" cy="68580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4656998" y="3714750"/>
            <a:ext cx="372204" cy="53340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Instructions</a:t>
            </a:r>
            <a:endParaRPr lang="en-US" dirty="0"/>
          </a:p>
        </p:txBody>
      </p:sp>
      <p:sp>
        <p:nvSpPr>
          <p:cNvPr id="212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about instructions with </a:t>
            </a:r>
            <a:r>
              <a:rPr lang="en-US" dirty="0" err="1" smtClean="0"/>
              <a:t>immediates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5-bit field only represents numbers up to the value 31: </a:t>
            </a:r>
            <a:r>
              <a:rPr lang="en-US" dirty="0" err="1" smtClean="0"/>
              <a:t>immediates</a:t>
            </a:r>
            <a:r>
              <a:rPr lang="en-US" dirty="0" smtClean="0"/>
              <a:t> may be much larger than this</a:t>
            </a:r>
          </a:p>
          <a:p>
            <a:pPr lvl="1"/>
            <a:r>
              <a:rPr lang="en-US" dirty="0" smtClean="0"/>
              <a:t>Ideally, RISC-V would have only one instruction format (for simplicity): unfortunately, we need to compromise</a:t>
            </a:r>
          </a:p>
          <a:p>
            <a:r>
              <a:rPr lang="en-US" dirty="0" smtClean="0"/>
              <a:t>Define new instruction format that is mostly consistent with R-format</a:t>
            </a:r>
          </a:p>
          <a:p>
            <a:pPr lvl="1"/>
            <a:r>
              <a:rPr lang="en-US" dirty="0" smtClean="0"/>
              <a:t>Notice if instruction has immediate, then uses at most 2 registers (one source, one destination)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86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58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-Format Instruction Layout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pic>
        <p:nvPicPr>
          <p:cNvPr id="2" name="Picture 1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895350"/>
            <a:ext cx="9040211" cy="7627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85950"/>
            <a:ext cx="8229600" cy="27432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Only </a:t>
            </a:r>
            <a:r>
              <a:rPr lang="en-US" dirty="0"/>
              <a:t>one field is </a:t>
            </a:r>
            <a:r>
              <a:rPr lang="en-US" dirty="0" smtClean="0"/>
              <a:t>different from </a:t>
            </a:r>
            <a:r>
              <a:rPr lang="en-US" dirty="0"/>
              <a:t>R-</a:t>
            </a:r>
            <a:r>
              <a:rPr lang="en-US" dirty="0" smtClean="0"/>
              <a:t>format, rs2 and funct7 replaced by 12-bit signed immediate, </a:t>
            </a:r>
            <a:r>
              <a:rPr lang="en-US" b="1" dirty="0" err="1" smtClean="0">
                <a:latin typeface="Courier New"/>
                <a:cs typeface="Courier New"/>
              </a:rPr>
              <a:t>imm</a:t>
            </a:r>
            <a:r>
              <a:rPr lang="en-US" b="1" dirty="0" smtClean="0">
                <a:latin typeface="Courier New"/>
                <a:cs typeface="Courier New"/>
              </a:rPr>
              <a:t>[11:0]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Remaining fields (rs1, funct3, </a:t>
            </a:r>
            <a:r>
              <a:rPr lang="en-US" dirty="0" err="1" smtClean="0"/>
              <a:t>rd</a:t>
            </a:r>
            <a:r>
              <a:rPr lang="en-US" dirty="0" smtClean="0"/>
              <a:t>, </a:t>
            </a:r>
            <a:r>
              <a:rPr lang="en-US" dirty="0" err="1" smtClean="0"/>
              <a:t>opcode</a:t>
            </a:r>
            <a:r>
              <a:rPr lang="en-US" dirty="0" smtClean="0"/>
              <a:t>) same as before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mm</a:t>
            </a:r>
            <a:r>
              <a:rPr lang="en-US" dirty="0" smtClean="0"/>
              <a:t>[11:0] can hold values in range [-2048</a:t>
            </a:r>
            <a:r>
              <a:rPr lang="en-US" sz="2800" baseline="-25000" dirty="0" smtClean="0"/>
              <a:t>ten</a:t>
            </a:r>
            <a:r>
              <a:rPr lang="en-US" dirty="0" smtClean="0"/>
              <a:t> , +2047</a:t>
            </a:r>
            <a:r>
              <a:rPr lang="en-US" sz="2800" baseline="-25000" dirty="0" smtClean="0"/>
              <a:t>ten </a:t>
            </a:r>
            <a:r>
              <a:rPr lang="en-US" dirty="0" smtClean="0"/>
              <a:t>]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Immediate is always sign-extended to 32-bits before use in an arithmetic operation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e’ll later see how to handle </a:t>
            </a:r>
            <a:r>
              <a:rPr lang="en-US" dirty="0" err="1" smtClean="0"/>
              <a:t>immediates</a:t>
            </a:r>
            <a:r>
              <a:rPr lang="en-US" dirty="0" smtClean="0"/>
              <a:t> &gt; 12 bits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8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-Format Example</a:t>
            </a:r>
            <a:endParaRPr lang="en-US" dirty="0"/>
          </a:p>
        </p:txBody>
      </p:sp>
      <p:sp>
        <p:nvSpPr>
          <p:cNvPr id="2119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RISC-V Assembly </a:t>
            </a:r>
            <a:r>
              <a:rPr lang="en-US" dirty="0"/>
              <a:t>Instruction:</a:t>
            </a:r>
          </a:p>
          <a:p>
            <a:pPr lvl="1">
              <a:buFontTx/>
              <a:buNone/>
            </a:pPr>
            <a:r>
              <a:rPr lang="en-US" b="1" dirty="0" err="1" smtClean="0">
                <a:latin typeface="Courier New" pitchFamily="-65" charset="0"/>
              </a:rPr>
              <a:t>addi</a:t>
            </a:r>
            <a:r>
              <a:rPr lang="en-US" b="1" dirty="0" smtClean="0">
                <a:latin typeface="Courier New" pitchFamily="-65" charset="0"/>
              </a:rPr>
              <a:t>  x15,x1,-50</a:t>
            </a:r>
          </a:p>
          <a:p>
            <a:pPr lvl="1">
              <a:buFontTx/>
              <a:buNone/>
            </a:pPr>
            <a:endParaRPr lang="en-US" b="1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3181350"/>
            <a:ext cx="8763000" cy="381000"/>
            <a:chOff x="152400" y="3181350"/>
            <a:chExt cx="8763000" cy="381000"/>
          </a:xfrm>
        </p:grpSpPr>
        <p:sp>
          <p:nvSpPr>
            <p:cNvPr id="2" name="Rectangle 1"/>
            <p:cNvSpPr/>
            <p:nvPr/>
          </p:nvSpPr>
          <p:spPr>
            <a:xfrm>
              <a:off x="152400" y="3181350"/>
              <a:ext cx="28956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111111001110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00001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01111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0010011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66800" y="3638550"/>
            <a:ext cx="7611738" cy="461665"/>
            <a:chOff x="1295400" y="3867150"/>
            <a:chExt cx="7611738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7696200" y="3867150"/>
              <a:ext cx="1210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OP-</a:t>
              </a:r>
              <a:r>
                <a:rPr lang="en-US" sz="2400" dirty="0" err="1" smtClean="0"/>
                <a:t>Imm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3867150"/>
              <a:ext cx="918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dirty="0" err="1" smtClean="0"/>
                <a:t>d</a:t>
              </a:r>
              <a:r>
                <a:rPr lang="en-US" sz="2400" dirty="0" smtClean="0"/>
                <a:t>=15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3867150"/>
              <a:ext cx="741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ADD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5400" y="3867150"/>
              <a:ext cx="1306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i</a:t>
              </a:r>
              <a:r>
                <a:rPr lang="en-US" sz="2400" dirty="0" err="1" smtClean="0"/>
                <a:t>mm</a:t>
              </a:r>
              <a:r>
                <a:rPr lang="en-US" sz="2400" dirty="0" smtClean="0"/>
                <a:t>=-50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800" y="3867150"/>
              <a:ext cx="877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rs1=1</a:t>
              </a:r>
              <a:endParaRPr lang="en-US" sz="2400" dirty="0"/>
            </a:p>
          </p:txBody>
        </p:sp>
      </p:grpSp>
      <p:pic>
        <p:nvPicPr>
          <p:cNvPr id="21" name="Picture 20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189984"/>
            <a:ext cx="8915401" cy="7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13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89371"/>
          </a:xfrm>
        </p:spPr>
        <p:txBody>
          <a:bodyPr/>
          <a:lstStyle/>
          <a:p>
            <a:r>
              <a:rPr lang="en-US" dirty="0" smtClean="0"/>
              <a:t>All RV32 I-format Arithmetic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243910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48000" y="3333750"/>
            <a:ext cx="4343400" cy="1581329"/>
            <a:chOff x="3048000" y="3333750"/>
            <a:chExt cx="4343400" cy="1581329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3048000" y="3333750"/>
              <a:ext cx="762000" cy="4572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10001" y="3714750"/>
              <a:ext cx="35813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“Shift-by-immediate” instructions only use lower 5 bits of the immediate value for shift amount (can only shift by 0-31 bit positions)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200" y="3105150"/>
            <a:ext cx="3581400" cy="1886129"/>
            <a:chOff x="76200" y="3105150"/>
            <a:chExt cx="3581400" cy="1886129"/>
          </a:xfrm>
        </p:grpSpPr>
        <p:sp>
          <p:nvSpPr>
            <p:cNvPr id="7" name="TextBox 6"/>
            <p:cNvSpPr txBox="1"/>
            <p:nvPr/>
          </p:nvSpPr>
          <p:spPr>
            <a:xfrm>
              <a:off x="76200" y="3790950"/>
              <a:ext cx="3581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 of the higher-order immediate bits is used to distinguish “shift right logical” (SRLI) from “shift right arithmetic” (SRAI)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838200" y="3333750"/>
              <a:ext cx="76200" cy="533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62000" y="3105150"/>
              <a:ext cx="152400" cy="2286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79400" y="2400300"/>
            <a:ext cx="8636000" cy="61596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1651899"/>
            <a:ext cx="3848100" cy="672704"/>
          </a:xfrm>
          <a:noFill/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/>
              <a:t>lw</a:t>
            </a:r>
            <a:r>
              <a:rPr lang="en-US" sz="1600" dirty="0"/>
              <a:t>	 </a:t>
            </a:r>
            <a:r>
              <a:rPr lang="en-US" sz="1600" dirty="0" smtClean="0"/>
              <a:t>x10</a:t>
            </a:r>
            <a:r>
              <a:rPr lang="en-US" sz="1600" dirty="0"/>
              <a:t>, 0</a:t>
            </a:r>
            <a:r>
              <a:rPr lang="en-US" sz="1600" dirty="0" smtClean="0"/>
              <a:t>(x12</a:t>
            </a:r>
            <a:r>
              <a:rPr lang="en-US" sz="16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/>
              <a:t>lw</a:t>
            </a:r>
            <a:r>
              <a:rPr lang="en-US" sz="1600" dirty="0"/>
              <a:t>	  </a:t>
            </a:r>
            <a:r>
              <a:rPr lang="en-US" sz="1600" dirty="0" smtClean="0"/>
              <a:t>x11</a:t>
            </a:r>
            <a:r>
              <a:rPr lang="en-US" sz="1600" dirty="0"/>
              <a:t>, 4</a:t>
            </a:r>
            <a:r>
              <a:rPr lang="en-US" sz="1600" dirty="0" smtClean="0"/>
              <a:t>(x12</a:t>
            </a:r>
            <a:r>
              <a:rPr lang="en-US" sz="16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/>
              <a:t>sw</a:t>
            </a:r>
            <a:r>
              <a:rPr lang="en-US" sz="1600" dirty="0"/>
              <a:t>	  </a:t>
            </a:r>
            <a:r>
              <a:rPr lang="en-US" sz="1600" dirty="0" smtClean="0"/>
              <a:t>x11</a:t>
            </a:r>
            <a:r>
              <a:rPr lang="en-US" sz="1600" dirty="0"/>
              <a:t>, </a:t>
            </a:r>
            <a:r>
              <a:rPr lang="en-US" sz="1600" dirty="0" smtClean="0"/>
              <a:t>0(x12</a:t>
            </a:r>
            <a:r>
              <a:rPr lang="en-US" sz="1600" dirty="0"/>
              <a:t>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/>
              <a:t>sw</a:t>
            </a:r>
            <a:r>
              <a:rPr lang="en-US" sz="1600" dirty="0"/>
              <a:t>	  </a:t>
            </a:r>
            <a:r>
              <a:rPr lang="en-US" sz="1600" dirty="0" smtClean="0"/>
              <a:t>x10</a:t>
            </a:r>
            <a:r>
              <a:rPr lang="en-US" sz="1600" dirty="0"/>
              <a:t>, 4</a:t>
            </a:r>
            <a:r>
              <a:rPr lang="en-US" sz="1600" dirty="0" smtClean="0"/>
              <a:t>(x12</a:t>
            </a:r>
            <a:r>
              <a:rPr lang="en-US" sz="1600" dirty="0"/>
              <a:t>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076468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1786081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Assembly  </a:t>
            </a:r>
            <a:r>
              <a:rPr lang="en-US" sz="1800" b="1" dirty="0" smtClean="0"/>
              <a:t>Language Program </a:t>
            </a:r>
            <a:r>
              <a:rPr lang="en-US" sz="1800" b="1" dirty="0"/>
              <a:t>(</a:t>
            </a:r>
            <a:r>
              <a:rPr lang="en-US" sz="1800" b="1" dirty="0" smtClean="0"/>
              <a:t>e.g., RISC-V)</a:t>
            </a:r>
            <a:endParaRPr lang="en-US" sz="1800" b="1" dirty="0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247188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Machine  Language Program </a:t>
            </a:r>
            <a:r>
              <a:rPr lang="en-US" sz="1800" b="1" dirty="0" smtClean="0">
                <a:solidFill>
                  <a:schemeClr val="bg1"/>
                </a:solidFill>
              </a:rPr>
              <a:t>(RISC-V)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3500580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486042"/>
            <a:ext cx="0" cy="30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155748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24328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 flipH="1">
            <a:off x="2108200" y="3028950"/>
            <a:ext cx="25400" cy="47163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3043380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00275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3224355"/>
            <a:ext cx="298450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6" y="2344087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latin typeface="Courier New" charset="0"/>
              </a:rPr>
              <a:t>0101 1000 0000 1001 1100 0110 1010 1111</a:t>
            </a:r>
            <a:r>
              <a:rPr lang="en-US" sz="1400" dirty="0">
                <a:solidFill>
                  <a:schemeClr val="bg1"/>
                </a:solidFill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38200" y="2952750"/>
            <a:ext cx="2730500" cy="104775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>
            <a:off x="2057400" y="2343150"/>
            <a:ext cx="31262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4019550"/>
            <a:ext cx="0" cy="537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4026837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85" y="3133508"/>
            <a:ext cx="1638300" cy="10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3968748"/>
            <a:ext cx="304800" cy="2524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51607" y="1638329"/>
            <a:ext cx="2599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4162785"/>
          <a:ext cx="1828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4162785"/>
                        <a:ext cx="1828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4553093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32" name="Date Placeholder 3"/>
          <p:cNvSpPr txBox="1">
            <a:spLocks/>
          </p:cNvSpPr>
          <p:nvPr/>
        </p:nvSpPr>
        <p:spPr>
          <a:xfrm>
            <a:off x="457200" y="49268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9268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719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HW0 Grades were released</a:t>
            </a:r>
          </a:p>
          <a:p>
            <a:pPr lvl="1"/>
            <a:r>
              <a:rPr lang="en-US" dirty="0"/>
              <a:t>If you have an issue with them, please fill out this form by tonight: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goo.gl/forms/QH44Iw746pcCxOyH2</a:t>
            </a:r>
            <a:endParaRPr lang="en-US" dirty="0">
              <a:hlinkClick r:id="rId2"/>
            </a:endParaRPr>
          </a:p>
          <a:p>
            <a:r>
              <a:rPr lang="en-US" dirty="0" smtClean="0"/>
              <a:t>HW1 Part 1 Due next Monday, Part 2 Due Friday Sept 22</a:t>
            </a:r>
            <a:endParaRPr lang="en-US" dirty="0"/>
          </a:p>
          <a:p>
            <a:pPr lvl="1"/>
            <a:r>
              <a:rPr lang="en-US" dirty="0" smtClean="0"/>
              <a:t>Homework-oriented office hours next Monday (check the website)</a:t>
            </a:r>
          </a:p>
          <a:p>
            <a:pPr lvl="1"/>
            <a:r>
              <a:rPr lang="en-US" dirty="0"/>
              <a:t>Homework Party on </a:t>
            </a:r>
            <a:r>
              <a:rPr lang="en-US" dirty="0" smtClean="0"/>
              <a:t>next Wednesday (6:30-10pm in 293 Cory)</a:t>
            </a:r>
            <a:endParaRPr lang="en-US" dirty="0"/>
          </a:p>
          <a:p>
            <a:pPr lvl="1"/>
            <a:r>
              <a:rPr lang="en-US" dirty="0" err="1" smtClean="0"/>
              <a:t>Autograded</a:t>
            </a:r>
            <a:r>
              <a:rPr lang="en-US" dirty="0" smtClean="0"/>
              <a:t> results to be released every noon starting this Friday</a:t>
            </a:r>
          </a:p>
          <a:p>
            <a:r>
              <a:rPr lang="en-US" dirty="0" smtClean="0"/>
              <a:t>Midterm #1 in 1.5 weeks: September 26!</a:t>
            </a:r>
          </a:p>
          <a:p>
            <a:pPr lvl="1"/>
            <a:r>
              <a:rPr lang="en-US" dirty="0" smtClean="0"/>
              <a:t>Two sided 8.5” x 11” cheat sheet + RISC-V Green Card that we give you</a:t>
            </a:r>
          </a:p>
          <a:p>
            <a:pPr lvl="1"/>
            <a:r>
              <a:rPr lang="en-US" dirty="0" smtClean="0"/>
              <a:t>DSP students: please make sure we know about your special accommodations (contact Steven Ho the head TA if you haven’t yet)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 Instructions are also I-Type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5350"/>
            <a:ext cx="8445500" cy="10668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12-bit signed immediate is added to the base address in register </a:t>
            </a:r>
            <a:r>
              <a:rPr lang="en-US" sz="2400" dirty="0" smtClean="0">
                <a:solidFill>
                  <a:schemeClr val="accent6"/>
                </a:solidFill>
              </a:rPr>
              <a:t>rs1</a:t>
            </a:r>
            <a:r>
              <a:rPr lang="en-US" sz="2400" dirty="0" smtClean="0"/>
              <a:t> to form the memory address</a:t>
            </a:r>
          </a:p>
          <a:p>
            <a:pPr lvl="1"/>
            <a:r>
              <a:rPr lang="en-US" sz="2000" dirty="0" smtClean="0"/>
              <a:t>This is very similar to the add-immediate operation but used to create address not to create final result</a:t>
            </a:r>
          </a:p>
          <a:p>
            <a:r>
              <a:rPr lang="en-US" sz="2400" dirty="0" smtClean="0"/>
              <a:t>The value loaded from memory is stored in register </a:t>
            </a:r>
            <a:r>
              <a:rPr lang="en-US" sz="2400" dirty="0" err="1" smtClean="0">
                <a:solidFill>
                  <a:srgbClr val="F79646"/>
                </a:solidFill>
              </a:rPr>
              <a:t>rd</a:t>
            </a:r>
            <a:endParaRPr lang="en-US" sz="2400" dirty="0" smtClean="0">
              <a:solidFill>
                <a:srgbClr val="F79646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1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-Format Load Example</a:t>
            </a:r>
            <a:endParaRPr lang="en-US" dirty="0"/>
          </a:p>
        </p:txBody>
      </p:sp>
      <p:sp>
        <p:nvSpPr>
          <p:cNvPr id="2119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RISC-V Assembly </a:t>
            </a:r>
            <a:r>
              <a:rPr lang="en-US" dirty="0"/>
              <a:t>Instruction:</a:t>
            </a:r>
          </a:p>
          <a:p>
            <a:pPr lvl="1">
              <a:buFontTx/>
              <a:buNone/>
            </a:pPr>
            <a:r>
              <a:rPr lang="en-US" b="1" dirty="0" err="1" smtClean="0">
                <a:latin typeface="Courier New" pitchFamily="-65" charset="0"/>
              </a:rPr>
              <a:t>lw</a:t>
            </a:r>
            <a:r>
              <a:rPr lang="en-US" b="1" dirty="0" smtClean="0">
                <a:latin typeface="Courier New" pitchFamily="-65" charset="0"/>
              </a:rPr>
              <a:t> x14, 8(x2)</a:t>
            </a:r>
          </a:p>
          <a:p>
            <a:pPr lvl="1">
              <a:buFontTx/>
              <a:buNone/>
            </a:pPr>
            <a:endParaRPr lang="en-US" b="1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3181350"/>
            <a:ext cx="8763000" cy="381000"/>
            <a:chOff x="152400" y="3181350"/>
            <a:chExt cx="8763000" cy="381000"/>
          </a:xfrm>
        </p:grpSpPr>
        <p:sp>
          <p:nvSpPr>
            <p:cNvPr id="2" name="Rectangle 1"/>
            <p:cNvSpPr/>
            <p:nvPr/>
          </p:nvSpPr>
          <p:spPr>
            <a:xfrm>
              <a:off x="152400" y="3181350"/>
              <a:ext cx="28956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000000001000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00010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01110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0000011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66800" y="3638550"/>
            <a:ext cx="7286078" cy="461665"/>
            <a:chOff x="1295400" y="3867150"/>
            <a:chExt cx="7286078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7696200" y="3867150"/>
              <a:ext cx="885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LOAD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2200" y="3867150"/>
              <a:ext cx="918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dirty="0" err="1" smtClean="0"/>
                <a:t>d</a:t>
              </a:r>
              <a:r>
                <a:rPr lang="en-US" sz="2400" dirty="0" smtClean="0"/>
                <a:t>=14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3867150"/>
              <a:ext cx="587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LW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5400" y="3867150"/>
              <a:ext cx="12095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i</a:t>
              </a:r>
              <a:r>
                <a:rPr lang="en-US" sz="2400" dirty="0" err="1" smtClean="0"/>
                <a:t>mm</a:t>
              </a:r>
              <a:r>
                <a:rPr lang="en-US" sz="2400" dirty="0" smtClean="0"/>
                <a:t>=+8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800" y="3867150"/>
              <a:ext cx="877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rs1=2</a:t>
              </a:r>
              <a:endParaRPr lang="en-US" sz="2400" dirty="0"/>
            </a:p>
          </p:txBody>
        </p:sp>
      </p:grpSp>
      <p:pic>
        <p:nvPicPr>
          <p:cNvPr id="21" name="Picture 20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38350"/>
            <a:ext cx="8915401" cy="7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8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RV32 Load 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76550"/>
            <a:ext cx="8229600" cy="21907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LBU is “load unsigned byte”</a:t>
            </a:r>
          </a:p>
          <a:p>
            <a:r>
              <a:rPr lang="en-US" dirty="0" smtClean="0"/>
              <a:t>LH is “load </a:t>
            </a:r>
            <a:r>
              <a:rPr lang="en-US" dirty="0" err="1" smtClean="0"/>
              <a:t>halfword</a:t>
            </a:r>
            <a:r>
              <a:rPr lang="en-US" dirty="0" smtClean="0"/>
              <a:t>”, which loads 16 bits (2 bytes) and sign-extends to fill destination 32-bit register</a:t>
            </a:r>
          </a:p>
          <a:p>
            <a:r>
              <a:rPr lang="en-US" dirty="0" smtClean="0"/>
              <a:t>LHU is “load unsigned </a:t>
            </a:r>
            <a:r>
              <a:rPr lang="en-US" dirty="0" err="1" smtClean="0"/>
              <a:t>halfword</a:t>
            </a:r>
            <a:r>
              <a:rPr lang="en-US" dirty="0" smtClean="0"/>
              <a:t>”, which zero-extends 16 bits to fill destination 32-bit register</a:t>
            </a:r>
          </a:p>
          <a:p>
            <a:r>
              <a:rPr lang="en-US" dirty="0" smtClean="0"/>
              <a:t>There is no LWU in RV32, because there is no sign/zero extension needed when copying 32 bits from a memory location into a 32-bit register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1550"/>
            <a:ext cx="8893743" cy="1371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57800" y="2343150"/>
            <a:ext cx="2971800" cy="722531"/>
            <a:chOff x="3200400" y="3409950"/>
            <a:chExt cx="2971800" cy="722531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3200400" y="3409950"/>
              <a:ext cx="76200" cy="228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76600" y="348615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funct3 field encodes size and </a:t>
              </a:r>
              <a:r>
                <a:rPr lang="en-US" dirty="0" err="1" smtClean="0"/>
                <a:t>signedness</a:t>
              </a:r>
              <a:r>
                <a:rPr lang="en-US" dirty="0" smtClean="0"/>
                <a:t> of load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1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-Format Used for Stores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14550"/>
            <a:ext cx="8686800" cy="27432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Store needs to read two registers, rs1 for base memory address, and rs2 for data to be stored, as well as need immediate offset!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Can’t have both rs2 and immediate in same place as other instructions!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Note that stores don’t write a value to the register file, </a:t>
            </a:r>
            <a:r>
              <a:rPr lang="en-US" b="1" i="1" dirty="0" smtClean="0"/>
              <a:t>no </a:t>
            </a:r>
            <a:r>
              <a:rPr lang="en-US" b="1" i="1" dirty="0" err="1" smtClean="0"/>
              <a:t>rd</a:t>
            </a:r>
            <a:r>
              <a:rPr lang="en-US" dirty="0" smtClean="0"/>
              <a:t>!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RISC-V design decision is move low </a:t>
            </a:r>
            <a:r>
              <a:rPr lang="en-US" dirty="0"/>
              <a:t>5 bits of </a:t>
            </a:r>
            <a:r>
              <a:rPr lang="en-US" dirty="0" smtClean="0"/>
              <a:t>immediate to where </a:t>
            </a:r>
            <a:r>
              <a:rPr lang="en-US" dirty="0" err="1" smtClean="0"/>
              <a:t>rd</a:t>
            </a:r>
            <a:r>
              <a:rPr lang="en-US" dirty="0" smtClean="0"/>
              <a:t> field was in other instructions </a:t>
            </a:r>
            <a:r>
              <a:rPr lang="mr-IN" dirty="0" smtClean="0"/>
              <a:t>–</a:t>
            </a:r>
            <a:r>
              <a:rPr lang="en-US" dirty="0" smtClean="0"/>
              <a:t> keep rs1/rs2 fields in same place</a:t>
            </a:r>
          </a:p>
          <a:p>
            <a:pPr marL="742950" lvl="2" indent="-342900"/>
            <a:r>
              <a:rPr lang="en-US" dirty="0" smtClean="0"/>
              <a:t>register names more critical than immediate bits in hardware design</a:t>
            </a:r>
          </a:p>
        </p:txBody>
      </p:sp>
      <p:pic>
        <p:nvPicPr>
          <p:cNvPr id="4" name="Picture 3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8369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S-Format Example</a:t>
            </a:r>
            <a:endParaRPr lang="en-US" dirty="0"/>
          </a:p>
        </p:txBody>
      </p:sp>
      <p:sp>
        <p:nvSpPr>
          <p:cNvPr id="2119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RISC-V Assembly </a:t>
            </a:r>
            <a:r>
              <a:rPr lang="en-US" dirty="0"/>
              <a:t>Instruction:</a:t>
            </a:r>
          </a:p>
          <a:p>
            <a:pPr lvl="1">
              <a:buFontTx/>
              <a:buNone/>
            </a:pPr>
            <a:r>
              <a:rPr lang="en-US" b="1" dirty="0" err="1">
                <a:latin typeface="Courier New" pitchFamily="-65" charset="0"/>
              </a:rPr>
              <a:t>s</a:t>
            </a:r>
            <a:r>
              <a:rPr lang="en-US" b="1" dirty="0" err="1" smtClean="0">
                <a:latin typeface="Courier New" pitchFamily="-65" charset="0"/>
              </a:rPr>
              <a:t>w</a:t>
            </a:r>
            <a:r>
              <a:rPr lang="en-US" b="1" dirty="0" smtClean="0">
                <a:latin typeface="Courier New" pitchFamily="-65" charset="0"/>
              </a:rPr>
              <a:t> x14, 8(x2)</a:t>
            </a:r>
          </a:p>
          <a:p>
            <a:pPr lvl="1">
              <a:buFontTx/>
              <a:buNone/>
            </a:pPr>
            <a:endParaRPr lang="en-US" b="1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pic>
        <p:nvPicPr>
          <p:cNvPr id="22" name="Picture 21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62150"/>
            <a:ext cx="8915400" cy="10922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2400" y="3181350"/>
            <a:ext cx="8763000" cy="381000"/>
            <a:chOff x="152400" y="3181350"/>
            <a:chExt cx="8763000" cy="381000"/>
          </a:xfrm>
        </p:grpSpPr>
        <p:sp>
          <p:nvSpPr>
            <p:cNvPr id="24" name="Rectangle 23"/>
            <p:cNvSpPr/>
            <p:nvPr/>
          </p:nvSpPr>
          <p:spPr>
            <a:xfrm>
              <a:off x="152400" y="3181350"/>
              <a:ext cx="16002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0000000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526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01110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00010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91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01000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0100011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8600" y="3638550"/>
            <a:ext cx="8388638" cy="830997"/>
            <a:chOff x="457200" y="3867150"/>
            <a:chExt cx="8388638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7848600" y="3867150"/>
              <a:ext cx="997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STORE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43600" y="3867150"/>
              <a:ext cx="14862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offset[4:0]</a:t>
              </a:r>
            </a:p>
            <a:p>
              <a:pPr algn="ctr"/>
              <a:r>
                <a:rPr lang="en-US" sz="2400" dirty="0" smtClean="0"/>
                <a:t>=8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53000" y="3867150"/>
              <a:ext cx="599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SW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7200" y="3867150"/>
              <a:ext cx="16422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offset[11:5]</a:t>
              </a:r>
            </a:p>
            <a:p>
              <a:pPr algn="ctr"/>
              <a:r>
                <a:rPr lang="en-US" sz="2400" dirty="0" smtClean="0"/>
                <a:t>=0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33600" y="3867150"/>
              <a:ext cx="1033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dirty="0" smtClean="0"/>
                <a:t>s2=14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5200" y="3867150"/>
              <a:ext cx="877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rs1=2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76400" y="4095750"/>
            <a:ext cx="6407071" cy="914400"/>
            <a:chOff x="1676400" y="4095750"/>
            <a:chExt cx="6407071" cy="914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676400" y="4324350"/>
              <a:ext cx="1447800" cy="228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533900" y="4095750"/>
              <a:ext cx="1409700" cy="533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334000" y="4629150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combined 12-bit offset = 8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86000" y="4629150"/>
              <a:ext cx="16002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0000000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86200" y="46291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602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RV32 Store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" y="1809750"/>
            <a:ext cx="9065891" cy="9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Conditional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</a:t>
            </a:r>
            <a:r>
              <a:rPr lang="en-US" b="1" dirty="0" smtClean="0">
                <a:latin typeface="Courier"/>
                <a:cs typeface="Courier"/>
              </a:rPr>
              <a:t>BEQ x1, x2, </a:t>
            </a:r>
            <a:r>
              <a:rPr lang="en-US" b="1" dirty="0">
                <a:latin typeface="Courier"/>
                <a:cs typeface="Courier"/>
              </a:rPr>
              <a:t>L</a:t>
            </a:r>
            <a:r>
              <a:rPr lang="en-US" b="1" dirty="0" smtClean="0">
                <a:latin typeface="Courier"/>
                <a:cs typeface="Courier"/>
              </a:rPr>
              <a:t>abel</a:t>
            </a:r>
          </a:p>
          <a:p>
            <a:r>
              <a:rPr lang="en-US" dirty="0" smtClean="0"/>
              <a:t>Branches read two registers but don’t write a register </a:t>
            </a:r>
            <a:r>
              <a:rPr lang="en-US" dirty="0"/>
              <a:t>(</a:t>
            </a:r>
            <a:r>
              <a:rPr lang="en-US" dirty="0" smtClean="0"/>
              <a:t>similar to stores)</a:t>
            </a:r>
          </a:p>
          <a:p>
            <a:r>
              <a:rPr lang="en-US" dirty="0" smtClean="0"/>
              <a:t>How to encode label, i.e., where to branch to?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Instruction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37033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Branches typically used for loops (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if-else</a:t>
            </a:r>
            <a:r>
              <a:rPr lang="en-US" dirty="0" smtClean="0"/>
              <a:t>,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,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Loops are generally small (&lt; 50 instructions)</a:t>
            </a:r>
          </a:p>
          <a:p>
            <a:pPr lvl="1"/>
            <a:r>
              <a:rPr lang="en-US" dirty="0" smtClean="0"/>
              <a:t>Function calls and unconditional jumps handled with jump instructions (J-Format)</a:t>
            </a:r>
          </a:p>
          <a:p>
            <a:r>
              <a:rPr lang="en-US" b="1" dirty="0" smtClean="0"/>
              <a:t>Recall:</a:t>
            </a:r>
            <a:r>
              <a:rPr lang="en-US" dirty="0" smtClean="0"/>
              <a:t>  Instructions stored in a localized area of memory (Code/Text)</a:t>
            </a:r>
          </a:p>
          <a:p>
            <a:pPr lvl="1"/>
            <a:r>
              <a:rPr lang="en-US" dirty="0" smtClean="0"/>
              <a:t>Largest branch distance limited by size of code</a:t>
            </a:r>
          </a:p>
          <a:p>
            <a:pPr lvl="1"/>
            <a:r>
              <a:rPr lang="en-US" dirty="0" smtClean="0"/>
              <a:t>Address of current instruction stored in the program counter (PC)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2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Eni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>
          <a:xfrm>
            <a:off x="762000" y="0"/>
            <a:ext cx="7659277" cy="5179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47" y="91134"/>
            <a:ext cx="8229600" cy="85725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ENIAC (</a:t>
            </a:r>
            <a:r>
              <a:rPr lang="en-US" sz="2800" dirty="0" err="1" smtClean="0"/>
              <a:t>U.Penn</a:t>
            </a:r>
            <a:r>
              <a:rPr lang="en-US" sz="2800" dirty="0" smtClean="0"/>
              <a:t>., 1946)</a:t>
            </a:r>
            <a:br>
              <a:rPr lang="en-US" sz="2800" dirty="0" smtClean="0"/>
            </a:br>
            <a:r>
              <a:rPr lang="en-US" sz="3200" dirty="0" smtClean="0"/>
              <a:t>First Electronic General-Purpose Computer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724150"/>
            <a:ext cx="8267666" cy="236697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381000">
                    <a:schemeClr val="tx1"/>
                  </a:glow>
                </a:effectLst>
              </a:rPr>
              <a:t>Blazingly fast (multiply in 2.8ms!)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ffectLst>
                  <a:glow rad="381000">
                    <a:schemeClr val="tx1"/>
                  </a:glow>
                </a:effectLst>
              </a:rPr>
              <a:t>10 decimal digits x 10 decimal digits</a:t>
            </a:r>
          </a:p>
          <a:p>
            <a:r>
              <a:rPr lang="en-US" dirty="0">
                <a:solidFill>
                  <a:srgbClr val="FFFFFF"/>
                </a:solidFill>
                <a:effectLst>
                  <a:glow rad="381000">
                    <a:schemeClr val="tx1"/>
                  </a:glow>
                </a:effectLst>
              </a:rPr>
              <a:t>But needed 2-3 days to setup new program, as programmed with patch cords and switches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>
                <a:solidFill>
                  <a:schemeClr val="bg1"/>
                </a:solidFill>
              </a:rPr>
              <a:pPr/>
              <a:t>9/14/17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PC-Relative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PC-Relative Addressing:</a:t>
            </a:r>
            <a:r>
              <a:rPr lang="en-US" dirty="0" smtClean="0"/>
              <a:t>  Use the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immediate</a:t>
            </a:r>
            <a:r>
              <a:rPr lang="en-US" dirty="0" smtClean="0"/>
              <a:t> field as a two’s-complement offset to PC</a:t>
            </a:r>
          </a:p>
          <a:p>
            <a:pPr lvl="1"/>
            <a:r>
              <a:rPr lang="en-US" dirty="0" smtClean="0"/>
              <a:t>Branches generally change the PC by a small amount</a:t>
            </a:r>
          </a:p>
          <a:p>
            <a:pPr lvl="1"/>
            <a:r>
              <a:rPr lang="en-US" dirty="0" smtClean="0"/>
              <a:t>Can specify ± 2</a:t>
            </a:r>
            <a:r>
              <a:rPr lang="en-US" baseline="30000" dirty="0" smtClean="0"/>
              <a:t>11</a:t>
            </a:r>
            <a:r>
              <a:rPr lang="en-US" dirty="0" smtClean="0"/>
              <a:t> addresses from the PC</a:t>
            </a:r>
          </a:p>
          <a:p>
            <a:r>
              <a:rPr lang="en-US" dirty="0" smtClean="0"/>
              <a:t>Why not use byte address offset from PC?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1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Branch Offset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382000" cy="3581400"/>
          </a:xfrm>
        </p:spPr>
        <p:txBody>
          <a:bodyPr/>
          <a:lstStyle/>
          <a:p>
            <a:r>
              <a:rPr lang="en-US" dirty="0" smtClean="0"/>
              <a:t>One idea: To improve the reach of a single branch instruction, multiply the offset by four bytes before adding to PC</a:t>
            </a:r>
          </a:p>
          <a:p>
            <a:r>
              <a:rPr lang="en-US" dirty="0" smtClean="0"/>
              <a:t>This would allow one branch instruction to reach </a:t>
            </a:r>
            <a:r>
              <a:rPr lang="en-US" dirty="0"/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11 </a:t>
            </a:r>
            <a:r>
              <a:rPr lang="en-US" dirty="0" smtClean="0"/>
              <a:t>× 32-bit instructions either side of PC</a:t>
            </a:r>
            <a:endParaRPr lang="en-US" baseline="30000" dirty="0"/>
          </a:p>
          <a:p>
            <a:pPr lvl="1"/>
            <a:r>
              <a:rPr lang="en-US" dirty="0" smtClean="0"/>
              <a:t>Four times greater reach than using byte offset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3703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we </a:t>
            </a:r>
            <a:r>
              <a:rPr lang="en-US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take the branch: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PC = PC + 4 (</a:t>
            </a:r>
            <a:r>
              <a:rPr lang="en-US" dirty="0" smtClean="0"/>
              <a:t>i.e., next instruction)</a:t>
            </a:r>
          </a:p>
          <a:p>
            <a:r>
              <a:rPr lang="en-US" dirty="0" smtClean="0"/>
              <a:t>If we </a:t>
            </a:r>
            <a:r>
              <a:rPr lang="en-US" dirty="0" smtClean="0">
                <a:solidFill>
                  <a:srgbClr val="FF0000"/>
                </a:solidFill>
              </a:rPr>
              <a:t>do</a:t>
            </a:r>
            <a:r>
              <a:rPr lang="en-US" dirty="0" smtClean="0"/>
              <a:t> take the branch: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PC = PC + immediate*4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Observations:</a:t>
            </a:r>
          </a:p>
          <a:p>
            <a:pPr lvl="1"/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immediate</a:t>
            </a:r>
            <a:r>
              <a:rPr lang="en-US" dirty="0" smtClean="0"/>
              <a:t> is number of instructions to jump (remember, specifies words) either forward (+) or backwards (–)</a:t>
            </a:r>
          </a:p>
          <a:p>
            <a:pPr lvl="1"/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1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Feature, n×16-bit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Extensions to RISC-V base ISA support 16-bit compressed instructions and also variable-length instructions that are multiples of 16-bits in length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enable this, RISC-V scales the branch offset by 2 bytes even when there are no 16-bit instructions</a:t>
            </a:r>
          </a:p>
          <a:p>
            <a:r>
              <a:rPr lang="en-US" dirty="0" smtClean="0"/>
              <a:t>Reduces branch reach by half and means that ½ of possible targets will be errors on RISC-V processors that only support 32-bit instructions (as used in this class)</a:t>
            </a:r>
          </a:p>
          <a:p>
            <a:r>
              <a:rPr lang="en-US" dirty="0" smtClean="0"/>
              <a:t>RISC-V conditional branches can only reach ± 2</a:t>
            </a:r>
            <a:r>
              <a:rPr lang="en-US" baseline="30000" dirty="0" smtClean="0"/>
              <a:t>10</a:t>
            </a:r>
            <a:r>
              <a:rPr lang="en-US" dirty="0" smtClean="0"/>
              <a:t> × 32-bit instructions either side of 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B-Format for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85950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B-format is mostly same as S-Format, with two register sources (rs1/rs2) and a 12-bit immediate</a:t>
            </a:r>
          </a:p>
          <a:p>
            <a:r>
              <a:rPr lang="en-US" dirty="0" smtClean="0"/>
              <a:t>But now immediate represents values -4096 to +4094 in 2-byte increments</a:t>
            </a:r>
            <a:endParaRPr lang="en-US" dirty="0"/>
          </a:p>
          <a:p>
            <a:r>
              <a:rPr lang="en-US" dirty="0" smtClean="0"/>
              <a:t>The 12 immediate bits encode </a:t>
            </a:r>
            <a:r>
              <a:rPr lang="en-US" i="1" dirty="0" smtClean="0"/>
              <a:t>even</a:t>
            </a:r>
            <a:r>
              <a:rPr lang="en-US" dirty="0" smtClean="0"/>
              <a:t> 13-bit signed byte offsets (</a:t>
            </a:r>
            <a:r>
              <a:rPr lang="en-US" dirty="0"/>
              <a:t>lowest bit of </a:t>
            </a:r>
            <a:r>
              <a:rPr lang="en-US" dirty="0" smtClean="0"/>
              <a:t>offset </a:t>
            </a:r>
            <a:r>
              <a:rPr lang="en-US" dirty="0"/>
              <a:t>is always zero, so no need to store it</a:t>
            </a:r>
            <a:r>
              <a:rPr lang="en-US" dirty="0" smtClean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2950"/>
            <a:ext cx="8877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Example, determine offset</a:t>
            </a:r>
            <a:endParaRPr lang="en-US" dirty="0"/>
          </a:p>
        </p:txBody>
      </p:sp>
      <p:sp>
        <p:nvSpPr>
          <p:cNvPr id="21647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47750"/>
            <a:ext cx="8229600" cy="3703320"/>
          </a:xfrm>
        </p:spPr>
        <p:txBody>
          <a:bodyPr>
            <a:normAutofit/>
          </a:bodyPr>
          <a:lstStyle/>
          <a:p>
            <a:pPr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smtClean="0"/>
              <a:t>RISC-V </a:t>
            </a:r>
            <a:r>
              <a:rPr lang="en-US" dirty="0"/>
              <a:t>Code:</a:t>
            </a:r>
          </a:p>
          <a:p>
            <a:pPr lvl="1">
              <a:buFontTx/>
              <a:buNone/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smtClean="0">
                <a:latin typeface="Courier New" pitchFamily="24" charset="0"/>
              </a:rPr>
              <a:t>	</a:t>
            </a:r>
            <a:r>
              <a:rPr lang="en-US" dirty="0" smtClean="0">
                <a:solidFill>
                  <a:schemeClr val="accent4"/>
                </a:solidFill>
                <a:latin typeface="Courier New" pitchFamily="24" charset="0"/>
              </a:rPr>
              <a:t>Loop:</a:t>
            </a:r>
            <a:r>
              <a:rPr lang="en-US" sz="2400" dirty="0" smtClean="0">
                <a:solidFill>
                  <a:schemeClr val="accent4"/>
                </a:solidFill>
                <a:latin typeface="Courier New" pitchFamily="2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24" charset="0"/>
              </a:rPr>
              <a:t>beq</a:t>
            </a:r>
            <a:r>
              <a:rPr lang="en-US" b="1" dirty="0" smtClean="0">
                <a:solidFill>
                  <a:srgbClr val="FF0000"/>
                </a:solidFill>
                <a:latin typeface="Courier New" pitchFamily="24" charset="0"/>
              </a:rPr>
              <a:t>  x19,x10</a:t>
            </a:r>
            <a:r>
              <a:rPr lang="en-US" b="1" dirty="0">
                <a:solidFill>
                  <a:srgbClr val="FF0000"/>
                </a:solidFill>
                <a:latin typeface="Courier New" pitchFamily="24" charset="0"/>
              </a:rPr>
              <a:t>,</a:t>
            </a:r>
            <a:r>
              <a:rPr lang="en-US" b="1" dirty="0" smtClean="0">
                <a:solidFill>
                  <a:schemeClr val="accent6"/>
                </a:solidFill>
                <a:latin typeface="Courier New" pitchFamily="24" charset="0"/>
              </a:rPr>
              <a:t>End</a:t>
            </a:r>
            <a: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  <a:t/>
            </a:r>
            <a:b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itchFamily="24" charset="0"/>
              </a:rPr>
              <a:t>      </a:t>
            </a:r>
            <a:r>
              <a:rPr lang="en-US" dirty="0" smtClean="0">
                <a:latin typeface="Courier New" pitchFamily="24" charset="0"/>
              </a:rPr>
              <a:t>add  x18,x18,x10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addi</a:t>
            </a:r>
            <a:r>
              <a:rPr lang="en-US" dirty="0" smtClean="0">
                <a:latin typeface="Courier New" pitchFamily="24" charset="0"/>
              </a:rPr>
              <a:t> x19,x19</a:t>
            </a:r>
            <a:r>
              <a:rPr lang="en-US" dirty="0">
                <a:latin typeface="Courier New" pitchFamily="24" charset="0"/>
              </a:rPr>
              <a:t>,-</a:t>
            </a:r>
            <a:r>
              <a:rPr lang="en-US" dirty="0" smtClean="0">
                <a:latin typeface="Courier New" pitchFamily="24" charset="0"/>
              </a:rPr>
              <a:t>1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j    </a:t>
            </a:r>
            <a:r>
              <a:rPr lang="en-US" dirty="0" smtClean="0">
                <a:solidFill>
                  <a:schemeClr val="accent6"/>
                </a:solidFill>
                <a:latin typeface="Courier New" pitchFamily="24" charset="0"/>
              </a:rPr>
              <a:t>Loop</a:t>
            </a:r>
            <a:r>
              <a:rPr lang="en-US" dirty="0" smtClean="0">
                <a:latin typeface="Courier New" pitchFamily="24" charset="0"/>
              </a:rPr>
              <a:t/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solidFill>
                  <a:schemeClr val="accent4"/>
                </a:solidFill>
                <a:latin typeface="Courier New" pitchFamily="24" charset="0"/>
              </a:rPr>
              <a:t>End:  # target instruction</a:t>
            </a:r>
            <a:endParaRPr lang="en-US" dirty="0">
              <a:solidFill>
                <a:schemeClr val="accent4"/>
              </a:solidFill>
            </a:endParaRPr>
          </a:p>
          <a:p>
            <a:pPr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smtClean="0"/>
              <a:t>Branch offset = </a:t>
            </a:r>
          </a:p>
          <a:p>
            <a:pPr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smtClean="0"/>
              <a:t>(Branch with offset of 0, branches to itself)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3486150"/>
            <a:ext cx="4456181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4</a:t>
            </a:r>
            <a:r>
              <a:rPr lang="en-US" sz="2600" dirty="0" smtClean="0">
                <a:solidFill>
                  <a:srgbClr val="FF0000"/>
                </a:solidFill>
              </a:rPr>
              <a:t>×32-bit instructions = 16 bytes</a:t>
            </a: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096000" y="1809753"/>
            <a:ext cx="2057400" cy="1477379"/>
            <a:chOff x="5181600" y="1726005"/>
            <a:chExt cx="2057400" cy="936149"/>
          </a:xfrm>
        </p:grpSpPr>
        <p:grpSp>
          <p:nvGrpSpPr>
            <p:cNvPr id="16" name="Group 15"/>
            <p:cNvGrpSpPr/>
            <p:nvPr/>
          </p:nvGrpSpPr>
          <p:grpSpPr>
            <a:xfrm>
              <a:off x="5181600" y="1726005"/>
              <a:ext cx="555171" cy="936149"/>
              <a:chOff x="5519057" y="2511795"/>
              <a:chExt cx="555171" cy="1248198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5519057" y="2511795"/>
                <a:ext cx="273957" cy="1223205"/>
              </a:xfrm>
              <a:custGeom>
                <a:avLst/>
                <a:gdLst>
                  <a:gd name="connsiteX0" fmla="*/ 0 w 273957"/>
                  <a:gd name="connsiteY0" fmla="*/ 0 h 1023257"/>
                  <a:gd name="connsiteX1" fmla="*/ 228600 w 273957"/>
                  <a:gd name="connsiteY1" fmla="*/ 195943 h 1023257"/>
                  <a:gd name="connsiteX2" fmla="*/ 32657 w 273957"/>
                  <a:gd name="connsiteY2" fmla="*/ 391886 h 1023257"/>
                  <a:gd name="connsiteX3" fmla="*/ 228600 w 273957"/>
                  <a:gd name="connsiteY3" fmla="*/ 555172 h 1023257"/>
                  <a:gd name="connsiteX4" fmla="*/ 32657 w 273957"/>
                  <a:gd name="connsiteY4" fmla="*/ 740229 h 1023257"/>
                  <a:gd name="connsiteX5" fmla="*/ 272143 w 273957"/>
                  <a:gd name="connsiteY5" fmla="*/ 914400 h 1023257"/>
                  <a:gd name="connsiteX6" fmla="*/ 21772 w 273957"/>
                  <a:gd name="connsiteY6" fmla="*/ 1023257 h 102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957" h="1023257">
                    <a:moveTo>
                      <a:pt x="0" y="0"/>
                    </a:moveTo>
                    <a:cubicBezTo>
                      <a:pt x="111578" y="65314"/>
                      <a:pt x="223157" y="130629"/>
                      <a:pt x="228600" y="195943"/>
                    </a:cubicBezTo>
                    <a:cubicBezTo>
                      <a:pt x="234043" y="261257"/>
                      <a:pt x="32657" y="332015"/>
                      <a:pt x="32657" y="391886"/>
                    </a:cubicBezTo>
                    <a:cubicBezTo>
                      <a:pt x="32657" y="451757"/>
                      <a:pt x="228600" y="497115"/>
                      <a:pt x="228600" y="555172"/>
                    </a:cubicBezTo>
                    <a:cubicBezTo>
                      <a:pt x="228600" y="613229"/>
                      <a:pt x="25400" y="680358"/>
                      <a:pt x="32657" y="740229"/>
                    </a:cubicBezTo>
                    <a:cubicBezTo>
                      <a:pt x="39914" y="800100"/>
                      <a:pt x="273957" y="867229"/>
                      <a:pt x="272143" y="914400"/>
                    </a:cubicBezTo>
                    <a:cubicBezTo>
                      <a:pt x="270329" y="961571"/>
                      <a:pt x="101600" y="996043"/>
                      <a:pt x="21772" y="1023257"/>
                    </a:cubicBezTo>
                  </a:path>
                </a:pathLst>
              </a:cu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47657" y="2640554"/>
                <a:ext cx="326571" cy="111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b="1" dirty="0" smtClean="0"/>
                  <a:t>1</a:t>
                </a: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b="1" dirty="0" smtClean="0"/>
                  <a:t>2</a:t>
                </a: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b="1" dirty="0" smtClean="0"/>
                  <a:t>3</a:t>
                </a: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b="1" dirty="0"/>
                  <a:t>4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715000" y="1774288"/>
              <a:ext cx="1524000" cy="585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Count instructions from branch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0611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Example, encode offset</a:t>
            </a:r>
            <a:endParaRPr lang="en-US" dirty="0"/>
          </a:p>
        </p:txBody>
      </p:sp>
      <p:sp>
        <p:nvSpPr>
          <p:cNvPr id="2166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1752600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smtClean="0"/>
              <a:t>RISC-V Code:</a:t>
            </a:r>
          </a:p>
          <a:p>
            <a:pPr lvl="1">
              <a:buFontTx/>
              <a:buNone/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smtClean="0">
                <a:latin typeface="Courier New" pitchFamily="24" charset="0"/>
              </a:rPr>
              <a:t>	</a:t>
            </a:r>
            <a:r>
              <a:rPr lang="en-US" dirty="0" smtClean="0">
                <a:solidFill>
                  <a:schemeClr val="accent4"/>
                </a:solidFill>
                <a:latin typeface="Courier New" pitchFamily="24" charset="0"/>
              </a:rPr>
              <a:t>Loop:</a:t>
            </a:r>
            <a:r>
              <a:rPr lang="en-US" sz="2400" dirty="0" smtClean="0">
                <a:solidFill>
                  <a:schemeClr val="accent4"/>
                </a:solidFill>
                <a:latin typeface="Courier New" pitchFamily="2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24" charset="0"/>
              </a:rPr>
              <a:t>beq</a:t>
            </a:r>
            <a:r>
              <a:rPr lang="en-US" b="1" dirty="0" smtClean="0">
                <a:solidFill>
                  <a:srgbClr val="FF0000"/>
                </a:solidFill>
                <a:latin typeface="Courier New" pitchFamily="24" charset="0"/>
              </a:rPr>
              <a:t>   x19,x10,</a:t>
            </a:r>
            <a:r>
              <a:rPr lang="en-US" b="1" dirty="0" smtClean="0">
                <a:solidFill>
                  <a:schemeClr val="accent6"/>
                </a:solidFill>
                <a:latin typeface="Courier New" pitchFamily="24" charset="0"/>
              </a:rPr>
              <a:t>End</a:t>
            </a:r>
            <a: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  <a:t/>
            </a:r>
            <a:b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itchFamily="24" charset="0"/>
              </a:rPr>
              <a:t>      </a:t>
            </a:r>
            <a:r>
              <a:rPr lang="en-US" dirty="0" smtClean="0">
                <a:latin typeface="Courier New" pitchFamily="24" charset="0"/>
              </a:rPr>
              <a:t>add   x18,x18,x10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addi</a:t>
            </a:r>
            <a:r>
              <a:rPr lang="en-US" dirty="0" smtClean="0">
                <a:latin typeface="Courier New" pitchFamily="24" charset="0"/>
              </a:rPr>
              <a:t>  x19,x19,-1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j     </a:t>
            </a:r>
            <a:r>
              <a:rPr lang="en-US" dirty="0" smtClean="0">
                <a:solidFill>
                  <a:schemeClr val="accent6"/>
                </a:solidFill>
                <a:latin typeface="Courier New" pitchFamily="24" charset="0"/>
              </a:rPr>
              <a:t>Loop</a:t>
            </a:r>
            <a:r>
              <a:rPr lang="en-US" dirty="0" smtClean="0">
                <a:latin typeface="Courier New" pitchFamily="24" charset="0"/>
              </a:rPr>
              <a:t/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solidFill>
                  <a:schemeClr val="accent4"/>
                </a:solidFill>
                <a:latin typeface="Courier New" pitchFamily="24" charset="0"/>
              </a:rPr>
              <a:t>End: # </a:t>
            </a:r>
            <a:r>
              <a:rPr lang="en-US" dirty="0">
                <a:solidFill>
                  <a:schemeClr val="accent4"/>
                </a:solidFill>
                <a:latin typeface="Courier New" pitchFamily="24" charset="0"/>
              </a:rPr>
              <a:t>target instruction</a:t>
            </a:r>
            <a:endParaRPr lang="en-US" dirty="0" smtClean="0">
              <a:solidFill>
                <a:schemeClr val="accent4"/>
              </a:solidFill>
              <a:latin typeface="Courier New" pitchFamily="24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dirty="0" smtClean="0">
              <a:ea typeface="ＭＳ Ｐゴシック" pitchFamily="-65" charset="-128"/>
            </a:endParaRP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3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400" y="3181350"/>
            <a:ext cx="8763000" cy="381000"/>
            <a:chOff x="152400" y="3181350"/>
            <a:chExt cx="8763000" cy="381000"/>
          </a:xfrm>
        </p:grpSpPr>
        <p:sp>
          <p:nvSpPr>
            <p:cNvPr id="65" name="Rectangle 64"/>
            <p:cNvSpPr/>
            <p:nvPr/>
          </p:nvSpPr>
          <p:spPr>
            <a:xfrm>
              <a:off x="152400" y="3181350"/>
              <a:ext cx="16002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???????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526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01010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10011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91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?????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1100011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76217" y="3638550"/>
            <a:ext cx="7966998" cy="461665"/>
            <a:chOff x="904817" y="3867150"/>
            <a:chExt cx="7966998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7620000" y="3867150"/>
              <a:ext cx="125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BRANCH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313218" y="3867150"/>
              <a:ext cx="747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imm</a:t>
              </a:r>
              <a:endParaRPr lang="en-US" sz="2400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3867150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BEQ</a:t>
              </a:r>
              <a:endParaRPr lang="en-US" sz="2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04817" y="3867150"/>
              <a:ext cx="747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imm</a:t>
              </a:r>
              <a:endParaRPr lang="en-US" sz="2400" dirty="0" smtClean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33600" y="3867150"/>
              <a:ext cx="1033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dirty="0" smtClean="0"/>
                <a:t>s2=10</a:t>
              </a:r>
              <a:endParaRPr lang="en-US" sz="2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505200" y="3867150"/>
              <a:ext cx="1033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rs1=19</a:t>
              </a:r>
              <a:endParaRPr lang="en-US" sz="2400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81600" y="1657349"/>
            <a:ext cx="2743200" cy="919842"/>
            <a:chOff x="5519057" y="2420257"/>
            <a:chExt cx="2743200" cy="1226457"/>
          </a:xfrm>
        </p:grpSpPr>
        <p:sp>
          <p:nvSpPr>
            <p:cNvPr id="87" name="Freeform 86"/>
            <p:cNvSpPr/>
            <p:nvPr/>
          </p:nvSpPr>
          <p:spPr>
            <a:xfrm>
              <a:off x="5519057" y="2420257"/>
              <a:ext cx="273957" cy="1226457"/>
            </a:xfrm>
            <a:custGeom>
              <a:avLst/>
              <a:gdLst>
                <a:gd name="connsiteX0" fmla="*/ 0 w 273957"/>
                <a:gd name="connsiteY0" fmla="*/ 0 h 1023257"/>
                <a:gd name="connsiteX1" fmla="*/ 228600 w 273957"/>
                <a:gd name="connsiteY1" fmla="*/ 195943 h 1023257"/>
                <a:gd name="connsiteX2" fmla="*/ 32657 w 273957"/>
                <a:gd name="connsiteY2" fmla="*/ 391886 h 1023257"/>
                <a:gd name="connsiteX3" fmla="*/ 228600 w 273957"/>
                <a:gd name="connsiteY3" fmla="*/ 555172 h 1023257"/>
                <a:gd name="connsiteX4" fmla="*/ 32657 w 273957"/>
                <a:gd name="connsiteY4" fmla="*/ 740229 h 1023257"/>
                <a:gd name="connsiteX5" fmla="*/ 272143 w 273957"/>
                <a:gd name="connsiteY5" fmla="*/ 914400 h 1023257"/>
                <a:gd name="connsiteX6" fmla="*/ 21772 w 273957"/>
                <a:gd name="connsiteY6" fmla="*/ 1023257 h 102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957" h="1023257">
                  <a:moveTo>
                    <a:pt x="0" y="0"/>
                  </a:moveTo>
                  <a:cubicBezTo>
                    <a:pt x="111578" y="65314"/>
                    <a:pt x="223157" y="130629"/>
                    <a:pt x="228600" y="195943"/>
                  </a:cubicBezTo>
                  <a:cubicBezTo>
                    <a:pt x="234043" y="261257"/>
                    <a:pt x="32657" y="332015"/>
                    <a:pt x="32657" y="391886"/>
                  </a:cubicBezTo>
                  <a:cubicBezTo>
                    <a:pt x="32657" y="451757"/>
                    <a:pt x="228600" y="497115"/>
                    <a:pt x="228600" y="555172"/>
                  </a:cubicBezTo>
                  <a:cubicBezTo>
                    <a:pt x="228600" y="613229"/>
                    <a:pt x="25400" y="680358"/>
                    <a:pt x="32657" y="740229"/>
                  </a:cubicBezTo>
                  <a:cubicBezTo>
                    <a:pt x="39914" y="800100"/>
                    <a:pt x="273957" y="867229"/>
                    <a:pt x="272143" y="914400"/>
                  </a:cubicBezTo>
                  <a:cubicBezTo>
                    <a:pt x="270329" y="961571"/>
                    <a:pt x="101600" y="996043"/>
                    <a:pt x="21772" y="1023257"/>
                  </a:cubicBezTo>
                </a:path>
              </a:pathLst>
            </a:cu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47657" y="2725059"/>
              <a:ext cx="2514600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b="1" dirty="0" smtClean="0"/>
                <a:t>offset = 16 bytes = 8x2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071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5350"/>
            <a:ext cx="8091439" cy="1778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89371"/>
          </a:xfrm>
        </p:spPr>
        <p:txBody>
          <a:bodyPr/>
          <a:lstStyle/>
          <a:p>
            <a:r>
              <a:rPr lang="en-US" dirty="0" smtClean="0"/>
              <a:t>RISC-V Immediate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91063"/>
            <a:ext cx="2133600" cy="273844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876550"/>
            <a:ext cx="9042400" cy="162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590550"/>
            <a:ext cx="336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Instruction Encodings, </a:t>
            </a:r>
            <a:r>
              <a:rPr lang="en-US" u="sng" dirty="0" err="1" smtClean="0"/>
              <a:t>inst</a:t>
            </a:r>
            <a:r>
              <a:rPr lang="en-US" u="sng" dirty="0" smtClean="0"/>
              <a:t>[31:0]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2571750"/>
            <a:ext cx="393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32-bit </a:t>
            </a:r>
            <a:r>
              <a:rPr lang="en-US" u="sng" dirty="0" err="1" smtClean="0"/>
              <a:t>immediates</a:t>
            </a:r>
            <a:r>
              <a:rPr lang="en-US" u="sng" dirty="0" smtClean="0"/>
              <a:t> produced, </a:t>
            </a:r>
            <a:r>
              <a:rPr lang="en-US" u="sng" dirty="0" err="1" smtClean="0"/>
              <a:t>imm</a:t>
            </a:r>
            <a:r>
              <a:rPr lang="en-US" u="sng" dirty="0" smtClean="0"/>
              <a:t>[31:0]</a:t>
            </a:r>
            <a:endParaRPr lang="en-US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2000" y="3943350"/>
            <a:ext cx="4572000" cy="1103531"/>
            <a:chOff x="4572000" y="3943350"/>
            <a:chExt cx="4572000" cy="1103531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572000" y="3943350"/>
              <a:ext cx="27432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29200" y="4400550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Only bit 7 of instruction changes role in immediate between S and 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4552950"/>
            <a:ext cx="4511309" cy="445532"/>
            <a:chOff x="0" y="4629150"/>
            <a:chExt cx="4511309" cy="445532"/>
          </a:xfrm>
        </p:grpSpPr>
        <p:sp>
          <p:nvSpPr>
            <p:cNvPr id="9" name="TextBox 8"/>
            <p:cNvSpPr txBox="1"/>
            <p:nvPr/>
          </p:nvSpPr>
          <p:spPr>
            <a:xfrm>
              <a:off x="0" y="4705350"/>
              <a:ext cx="4511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Upper bits sign-extended from </a:t>
              </a:r>
              <a:r>
                <a:rPr lang="en-US" dirty="0" err="1" smtClean="0">
                  <a:solidFill>
                    <a:srgbClr val="FF0000"/>
                  </a:solidFill>
                </a:rPr>
                <a:t>inst</a:t>
              </a:r>
              <a:r>
                <a:rPr lang="en-US" dirty="0" smtClean="0">
                  <a:solidFill>
                    <a:srgbClr val="FF0000"/>
                  </a:solidFill>
                </a:rPr>
                <a:t>[31] always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52400" y="4629150"/>
              <a:ext cx="3810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23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 Example, complete encoding</a:t>
            </a:r>
            <a:endParaRPr lang="en-US" dirty="0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3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400" y="3181350"/>
            <a:ext cx="8763000" cy="381000"/>
            <a:chOff x="152400" y="3181350"/>
            <a:chExt cx="8763000" cy="381000"/>
          </a:xfrm>
        </p:grpSpPr>
        <p:sp>
          <p:nvSpPr>
            <p:cNvPr id="65" name="Rectangle 64"/>
            <p:cNvSpPr/>
            <p:nvPr/>
          </p:nvSpPr>
          <p:spPr>
            <a:xfrm>
              <a:off x="152400" y="3181350"/>
              <a:ext cx="304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526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01010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480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10011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43400" y="3181350"/>
              <a:ext cx="1447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91200" y="3181350"/>
              <a:ext cx="914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Courier New"/>
                  <a:cs typeface="Courier New"/>
                </a:rPr>
                <a:t>1</a:t>
              </a:r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86600" y="3181350"/>
              <a:ext cx="18288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1100011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05600" y="3181350"/>
              <a:ext cx="3810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7200" y="3181350"/>
              <a:ext cx="1295400" cy="381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000000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391400" y="3638550"/>
            <a:ext cx="125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BRANCH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4724400" y="363855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BEQ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1905000" y="3638550"/>
            <a:ext cx="103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s2=10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3276600" y="3638550"/>
            <a:ext cx="103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rs1=19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00200" y="97155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urier New" pitchFamily="24" charset="0"/>
              </a:rPr>
              <a:t>beq</a:t>
            </a:r>
            <a:r>
              <a:rPr lang="en-US" b="1" dirty="0">
                <a:solidFill>
                  <a:srgbClr val="FF0000"/>
                </a:solidFill>
                <a:latin typeface="Courier New" pitchFamily="24" charset="0"/>
              </a:rPr>
              <a:t>   x19,x10</a:t>
            </a:r>
            <a:r>
              <a:rPr lang="en-US" b="1" dirty="0" smtClean="0">
                <a:solidFill>
                  <a:srgbClr val="FF0000"/>
                </a:solidFill>
                <a:latin typeface="Courier New" pitchFamily="24" charset="0"/>
              </a:rPr>
              <a:t>,</a:t>
            </a:r>
            <a:r>
              <a:rPr lang="en-US" b="1" dirty="0" smtClean="0">
                <a:solidFill>
                  <a:schemeClr val="accent6"/>
                </a:solidFill>
                <a:latin typeface="Courier New" pitchFamily="24" charset="0"/>
              </a:rPr>
              <a:t> offset = 16 bytes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504950"/>
            <a:ext cx="426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13-bit immediate, </a:t>
            </a:r>
            <a:r>
              <a:rPr lang="en-US" dirty="0" err="1" smtClean="0"/>
              <a:t>imm</a:t>
            </a:r>
            <a:r>
              <a:rPr lang="en-US" dirty="0" smtClean="0"/>
              <a:t>[12:0], with value 16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200400" y="1962150"/>
            <a:ext cx="2585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ourier New"/>
                <a:cs typeface="Courier New"/>
              </a:rPr>
              <a:t>000000001000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0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00600" y="2038350"/>
            <a:ext cx="1977404" cy="1924110"/>
            <a:chOff x="4800600" y="2038350"/>
            <a:chExt cx="1977404" cy="1924110"/>
          </a:xfrm>
        </p:grpSpPr>
        <p:sp>
          <p:nvSpPr>
            <p:cNvPr id="73" name="TextBox 72"/>
            <p:cNvSpPr txBox="1"/>
            <p:nvPr/>
          </p:nvSpPr>
          <p:spPr>
            <a:xfrm>
              <a:off x="5638800" y="3562350"/>
              <a:ext cx="11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imm</a:t>
              </a:r>
              <a:r>
                <a:rPr lang="en-US" sz="2000" dirty="0" smtClean="0"/>
                <a:t>[4:1]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00600" y="2038350"/>
              <a:ext cx="685800" cy="381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2"/>
              <a:endCxn id="69" idx="0"/>
            </p:cNvCxnSpPr>
            <p:nvPr/>
          </p:nvCxnSpPr>
          <p:spPr>
            <a:xfrm>
              <a:off x="5143500" y="2419350"/>
              <a:ext cx="1104900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486400" y="1809750"/>
            <a:ext cx="3078003" cy="707886"/>
            <a:chOff x="5486400" y="1809750"/>
            <a:chExt cx="3078003" cy="707886"/>
          </a:xfrm>
        </p:grpSpPr>
        <p:sp>
          <p:nvSpPr>
            <p:cNvPr id="61" name="Rectangle 60"/>
            <p:cNvSpPr/>
            <p:nvPr/>
          </p:nvSpPr>
          <p:spPr>
            <a:xfrm>
              <a:off x="5486400" y="2038350"/>
              <a:ext cx="228600" cy="381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61" idx="3"/>
            </p:cNvCxnSpPr>
            <p:nvPr/>
          </p:nvCxnSpPr>
          <p:spPr>
            <a:xfrm>
              <a:off x="5715000" y="2228850"/>
              <a:ext cx="914400" cy="1143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096000" y="1809750"/>
              <a:ext cx="24684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imm</a:t>
              </a:r>
              <a:r>
                <a:rPr lang="en-US" sz="2000" dirty="0" smtClean="0"/>
                <a:t>[0] discarded, always zero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9356" y="2038350"/>
            <a:ext cx="4331244" cy="1969532"/>
            <a:chOff x="469356" y="2038350"/>
            <a:chExt cx="4331244" cy="1969532"/>
          </a:xfrm>
        </p:grpSpPr>
        <p:sp>
          <p:nvSpPr>
            <p:cNvPr id="75" name="TextBox 74"/>
            <p:cNvSpPr txBox="1"/>
            <p:nvPr/>
          </p:nvSpPr>
          <p:spPr>
            <a:xfrm>
              <a:off x="469356" y="3638550"/>
              <a:ext cx="1160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imm</a:t>
              </a:r>
              <a:r>
                <a:rPr lang="en-US" dirty="0" smtClean="0"/>
                <a:t>[10:5]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657600" y="2038350"/>
              <a:ext cx="1143000" cy="381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9" name="Straight Arrow Connector 88"/>
            <p:cNvCxnSpPr>
              <a:endCxn id="86" idx="0"/>
            </p:cNvCxnSpPr>
            <p:nvPr/>
          </p:nvCxnSpPr>
          <p:spPr>
            <a:xfrm flipH="1">
              <a:off x="1104900" y="2419350"/>
              <a:ext cx="3162300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505200" y="2038350"/>
            <a:ext cx="4182385" cy="1143000"/>
            <a:chOff x="3505200" y="2038350"/>
            <a:chExt cx="4182385" cy="1143000"/>
          </a:xfrm>
        </p:grpSpPr>
        <p:sp>
          <p:nvSpPr>
            <p:cNvPr id="90" name="Rectangle 89"/>
            <p:cNvSpPr/>
            <p:nvPr/>
          </p:nvSpPr>
          <p:spPr>
            <a:xfrm>
              <a:off x="3505200" y="2038350"/>
              <a:ext cx="152400" cy="381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91" name="Straight Arrow Connector 90"/>
            <p:cNvCxnSpPr>
              <a:stCxn id="90" idx="2"/>
              <a:endCxn id="46" idx="0"/>
            </p:cNvCxnSpPr>
            <p:nvPr/>
          </p:nvCxnSpPr>
          <p:spPr>
            <a:xfrm>
              <a:off x="3581400" y="2419350"/>
              <a:ext cx="3314700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705600" y="2800350"/>
              <a:ext cx="981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imm</a:t>
              </a:r>
              <a:r>
                <a:rPr lang="en-US" dirty="0" smtClean="0"/>
                <a:t>[11]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309" y="2038350"/>
            <a:ext cx="3502891" cy="1143000"/>
            <a:chOff x="154709" y="2038350"/>
            <a:chExt cx="3502891" cy="1143000"/>
          </a:xfrm>
        </p:grpSpPr>
        <p:sp>
          <p:nvSpPr>
            <p:cNvPr id="95" name="Rectangle 94"/>
            <p:cNvSpPr/>
            <p:nvPr/>
          </p:nvSpPr>
          <p:spPr>
            <a:xfrm>
              <a:off x="3429000" y="2038350"/>
              <a:ext cx="228600" cy="381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96" name="Straight Arrow Connector 95"/>
            <p:cNvCxnSpPr>
              <a:stCxn id="95" idx="2"/>
              <a:endCxn id="65" idx="0"/>
            </p:cNvCxnSpPr>
            <p:nvPr/>
          </p:nvCxnSpPr>
          <p:spPr>
            <a:xfrm flipH="1">
              <a:off x="457200" y="2419350"/>
              <a:ext cx="3086100" cy="76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54709" y="2647950"/>
              <a:ext cx="981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imm</a:t>
              </a:r>
              <a:r>
                <a:rPr lang="en-US" dirty="0" smtClean="0"/>
                <a:t>[12]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67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RISC-V Branch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" y="1885950"/>
            <a:ext cx="9053095" cy="16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3962400" cy="1965722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Big Idea: </a:t>
            </a:r>
            <a:br>
              <a:rPr lang="en-US" dirty="0" smtClean="0"/>
            </a:br>
            <a:r>
              <a:rPr lang="en-US" dirty="0" smtClean="0"/>
              <a:t>Stored-Program Computer</a:t>
            </a:r>
            <a:endParaRPr lang="en-US" dirty="0"/>
          </a:p>
        </p:txBody>
      </p:sp>
      <p:sp>
        <p:nvSpPr>
          <p:cNvPr id="2097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14550"/>
            <a:ext cx="8763000" cy="2305050"/>
          </a:xfrm>
        </p:spPr>
        <p:txBody>
          <a:bodyPr>
            <a:noAutofit/>
          </a:bodyPr>
          <a:lstStyle/>
          <a:p>
            <a:pPr lvl="1">
              <a:lnSpc>
                <a:spcPct val="95000"/>
              </a:lnSpc>
            </a:pPr>
            <a:r>
              <a:rPr lang="en-US" sz="2000" dirty="0" smtClean="0"/>
              <a:t>Instructions are represented as bit patterns - can think of these as numbers</a:t>
            </a:r>
          </a:p>
          <a:p>
            <a:pPr lvl="1">
              <a:lnSpc>
                <a:spcPct val="95000"/>
              </a:lnSpc>
            </a:pPr>
            <a:r>
              <a:rPr lang="en-US" sz="2000" dirty="0" smtClean="0"/>
              <a:t>Therefore, entire programs can be stored in memory to be read or written just like data</a:t>
            </a:r>
          </a:p>
          <a:p>
            <a:pPr lvl="1">
              <a:lnSpc>
                <a:spcPct val="95000"/>
              </a:lnSpc>
            </a:pPr>
            <a:r>
              <a:rPr lang="en-US" sz="2000" dirty="0" smtClean="0"/>
              <a:t>Can reprogram quickly (seconds), don’t have to rewire computer (days)</a:t>
            </a:r>
          </a:p>
          <a:p>
            <a:pPr lvl="1">
              <a:lnSpc>
                <a:spcPct val="95000"/>
              </a:lnSpc>
            </a:pPr>
            <a:r>
              <a:rPr lang="en-US" sz="2000" dirty="0" smtClean="0"/>
              <a:t>Known as the “von Neumann” computers after widely distributed tech report on EDVAC project</a:t>
            </a:r>
          </a:p>
          <a:p>
            <a:pPr lvl="2">
              <a:lnSpc>
                <a:spcPct val="95000"/>
              </a:lnSpc>
            </a:pPr>
            <a:r>
              <a:rPr lang="en-US" sz="1800" dirty="0" smtClean="0"/>
              <a:t>Wrote-up discussions of Eckert and </a:t>
            </a:r>
            <a:r>
              <a:rPr lang="en-US" sz="1800" dirty="0" err="1" smtClean="0"/>
              <a:t>Mauchly</a:t>
            </a:r>
            <a:endParaRPr lang="en-US" sz="1800" dirty="0" smtClean="0"/>
          </a:p>
          <a:p>
            <a:pPr lvl="2">
              <a:lnSpc>
                <a:spcPct val="95000"/>
              </a:lnSpc>
            </a:pPr>
            <a:r>
              <a:rPr lang="en-US" sz="1800" dirty="0" smtClean="0"/>
              <a:t>Anticipated earlier by Turing and </a:t>
            </a:r>
            <a:r>
              <a:rPr lang="en-US" sz="1800" dirty="0" err="1" smtClean="0"/>
              <a:t>Zuse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191000" y="114301"/>
            <a:ext cx="48006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aseline="30000" dirty="0"/>
              <a:t>First Draft of a Report on the EDVAC</a:t>
            </a:r>
          </a:p>
          <a:p>
            <a:pPr algn="ctr"/>
            <a:r>
              <a:rPr lang="en-US" baseline="30000" dirty="0"/>
              <a:t>by</a:t>
            </a:r>
          </a:p>
          <a:p>
            <a:pPr algn="ctr"/>
            <a:r>
              <a:rPr lang="en-US" baseline="30000" dirty="0"/>
              <a:t>John von Neumann</a:t>
            </a:r>
          </a:p>
          <a:p>
            <a:pPr algn="ctr"/>
            <a:r>
              <a:rPr lang="en-US" baseline="30000" dirty="0"/>
              <a:t>Contract No. W–670–ORD–</a:t>
            </a:r>
            <a:r>
              <a:rPr lang="en-US" baseline="30000" dirty="0" smtClean="0"/>
              <a:t>4926</a:t>
            </a:r>
          </a:p>
          <a:p>
            <a:pPr algn="ctr"/>
            <a:r>
              <a:rPr lang="en-US" baseline="30000" dirty="0" smtClean="0"/>
              <a:t>Between </a:t>
            </a:r>
            <a:r>
              <a:rPr lang="en-US" baseline="30000" dirty="0"/>
              <a:t>the</a:t>
            </a:r>
          </a:p>
          <a:p>
            <a:pPr algn="ctr"/>
            <a:r>
              <a:rPr lang="en-US" baseline="30000" dirty="0"/>
              <a:t>United States Army Ordnance Department and the</a:t>
            </a:r>
          </a:p>
          <a:p>
            <a:pPr algn="ctr"/>
            <a:r>
              <a:rPr lang="en-US" baseline="30000" dirty="0"/>
              <a:t>University of Pennsylvania</a:t>
            </a:r>
          </a:p>
          <a:p>
            <a:pPr algn="ctr"/>
            <a:r>
              <a:rPr lang="en-US" baseline="30000" dirty="0"/>
              <a:t>Moore School of Electrical </a:t>
            </a:r>
            <a:r>
              <a:rPr lang="en-US" baseline="30000" dirty="0" smtClean="0"/>
              <a:t>Engineering</a:t>
            </a:r>
          </a:p>
          <a:p>
            <a:pPr algn="ctr"/>
            <a:r>
              <a:rPr lang="en-US" baseline="30000" dirty="0" smtClean="0"/>
              <a:t>University </a:t>
            </a:r>
            <a:r>
              <a:rPr lang="en-US" baseline="30000" dirty="0"/>
              <a:t>of Pennsylvania</a:t>
            </a:r>
          </a:p>
          <a:p>
            <a:pPr algn="ctr"/>
            <a:r>
              <a:rPr lang="fr-FR" baseline="30000" dirty="0" err="1"/>
              <a:t>June</a:t>
            </a:r>
            <a:r>
              <a:rPr lang="fr-FR" baseline="30000" dirty="0"/>
              <a:t> 30, 1945</a:t>
            </a:r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1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PC-addressing</a:t>
            </a:r>
            <a:endParaRPr lang="en-US" dirty="0"/>
          </a:p>
        </p:txBody>
      </p:sp>
      <p:sp>
        <p:nvSpPr>
          <p:cNvPr id="2167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49"/>
            <a:ext cx="8229600" cy="3703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Does the value in branch immediate field change if we move the code?</a:t>
            </a:r>
          </a:p>
          <a:p>
            <a:pPr lvl="1"/>
            <a:r>
              <a:rPr lang="en-US" dirty="0" smtClean="0"/>
              <a:t>If moving individual lines of code, then yes</a:t>
            </a:r>
          </a:p>
          <a:p>
            <a:pPr lvl="1"/>
            <a:r>
              <a:rPr lang="en-US" dirty="0" smtClean="0"/>
              <a:t>If moving all of code, then no</a:t>
            </a:r>
          </a:p>
          <a:p>
            <a:r>
              <a:rPr lang="en-US" dirty="0" smtClean="0"/>
              <a:t>What do we do if destination is &gt; 2</a:t>
            </a:r>
            <a:r>
              <a:rPr lang="en-US" baseline="30000" dirty="0" smtClean="0"/>
              <a:t>10</a:t>
            </a:r>
            <a:r>
              <a:rPr lang="en-US" dirty="0" smtClean="0"/>
              <a:t> instructions away from branch?</a:t>
            </a:r>
          </a:p>
          <a:p>
            <a:pPr lvl="1"/>
            <a:r>
              <a:rPr lang="en-US" dirty="0" smtClean="0"/>
              <a:t>Other instructions save us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17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PC-addressing</a:t>
            </a:r>
            <a:endParaRPr lang="en-US" dirty="0"/>
          </a:p>
        </p:txBody>
      </p:sp>
      <p:sp>
        <p:nvSpPr>
          <p:cNvPr id="2167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49"/>
            <a:ext cx="8229600" cy="3703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Does the value in branch immediate field change if we move the code?</a:t>
            </a:r>
          </a:p>
          <a:p>
            <a:pPr lvl="1"/>
            <a:r>
              <a:rPr lang="en-US" dirty="0" smtClean="0"/>
              <a:t>If moving individual lines of code, then yes</a:t>
            </a:r>
          </a:p>
          <a:p>
            <a:pPr lvl="1"/>
            <a:r>
              <a:rPr lang="en-US" dirty="0" smtClean="0"/>
              <a:t>If moving all of code, then no (because PC-relative offsets)</a:t>
            </a:r>
          </a:p>
          <a:p>
            <a:r>
              <a:rPr lang="en-US" dirty="0" smtClean="0"/>
              <a:t>What do we do if destination is &gt; 2</a:t>
            </a:r>
            <a:r>
              <a:rPr lang="en-US" baseline="30000" dirty="0" smtClean="0"/>
              <a:t>10</a:t>
            </a:r>
            <a:r>
              <a:rPr lang="en-US" dirty="0" smtClean="0"/>
              <a:t> instructions away from branch?</a:t>
            </a:r>
          </a:p>
          <a:p>
            <a:pPr lvl="1"/>
            <a:r>
              <a:rPr lang="en-US" dirty="0" smtClean="0"/>
              <a:t>Other instructions save us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0,x0,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far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0,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next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instr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/>
              </a:rPr>
              <a:t>    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   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far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2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next: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# next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instr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U-Format for “Upper Immediate” instructions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 20-bit immediate in upper 20 bits of 32-bit instruction word</a:t>
            </a:r>
          </a:p>
          <a:p>
            <a:r>
              <a:rPr lang="en-US" dirty="0" smtClean="0"/>
              <a:t>One destination register, </a:t>
            </a:r>
            <a:r>
              <a:rPr lang="en-US" dirty="0" err="1" smtClean="0"/>
              <a:t>rd</a:t>
            </a:r>
            <a:endParaRPr lang="en-US" dirty="0" smtClean="0"/>
          </a:p>
          <a:p>
            <a:r>
              <a:rPr lang="en-US" dirty="0" smtClean="0"/>
              <a:t>Used for two instructions</a:t>
            </a:r>
          </a:p>
          <a:p>
            <a:pPr lvl="1"/>
            <a:r>
              <a:rPr lang="en-US" dirty="0" smtClean="0"/>
              <a:t>LUI </a:t>
            </a:r>
            <a:r>
              <a:rPr lang="mr-IN" dirty="0" smtClean="0"/>
              <a:t>–</a:t>
            </a:r>
            <a:r>
              <a:rPr lang="en-US" dirty="0" smtClean="0"/>
              <a:t> Load  Upper Immediate</a:t>
            </a:r>
          </a:p>
          <a:p>
            <a:pPr lvl="1"/>
            <a:r>
              <a:rPr lang="en-US" dirty="0" smtClean="0"/>
              <a:t>AUIPC </a:t>
            </a:r>
            <a:r>
              <a:rPr lang="mr-IN" dirty="0" smtClean="0"/>
              <a:t>–</a:t>
            </a:r>
            <a:r>
              <a:rPr lang="en-US" dirty="0" smtClean="0"/>
              <a:t> Add Upper Immediate to PC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5350"/>
            <a:ext cx="82804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LUI to create long </a:t>
            </a:r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LUI writes the upper 20 bits of the destination with the immediate value, and clears the lower 12 bits.</a:t>
            </a:r>
          </a:p>
          <a:p>
            <a:r>
              <a:rPr lang="en-US" sz="2400" dirty="0" smtClean="0">
                <a:latin typeface="Calibri"/>
                <a:cs typeface="Calibri"/>
              </a:rPr>
              <a:t>Together with an ADDI to set low 12 bits, can create any 32-bit value in a register using two instructions (LUI/ADDI).</a:t>
            </a: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LUI x10, 0x87654			# x10 = 0x87654000	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ADDI x10, x10, 0x321	# x10 = 0x87654321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Corner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How to set 0xDEADBEEF?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LUI x10, 0xDEADB			# x10 = 0xDEADB000	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ADDI x10, x10, 0xEEF	# x10 = 0xDEA</a:t>
            </a:r>
            <a:r>
              <a:rPr lang="en-US" sz="2400" b="1" dirty="0">
                <a:latin typeface="Courier New"/>
                <a:cs typeface="Courier New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cs typeface="Courier New"/>
              </a:rPr>
              <a:t>A</a:t>
            </a:r>
            <a:r>
              <a:rPr lang="en-US" sz="2400" b="1" dirty="0" smtClean="0">
                <a:latin typeface="Courier New"/>
                <a:cs typeface="Courier New"/>
              </a:rPr>
              <a:t>EEF</a:t>
            </a:r>
          </a:p>
          <a:p>
            <a:pPr marL="0" indent="0">
              <a:buNone/>
            </a:pPr>
            <a:endParaRPr lang="en-US" sz="24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ADDI 12-bit immediate is always sign-extended, if top bit is set, will subtract -1 from upper 20 bits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305800" cy="3581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How to set 0xDEADBEEF?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LUI x10, 0xDEADC			# x10 = 0xDEADC000	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ADDI x10, x10, 0xEEF	# x10 = 0xDEAD</a:t>
            </a:r>
            <a:r>
              <a:rPr lang="en-US" sz="2400" b="1" dirty="0">
                <a:latin typeface="Courier New"/>
                <a:cs typeface="Courier New"/>
              </a:rPr>
              <a:t>B</a:t>
            </a:r>
            <a:r>
              <a:rPr lang="en-US" sz="2400" b="1" dirty="0" smtClean="0">
                <a:latin typeface="Courier New"/>
                <a:cs typeface="Courier New"/>
              </a:rPr>
              <a:t>EEF</a:t>
            </a:r>
          </a:p>
          <a:p>
            <a:pPr marL="0" indent="0">
              <a:buNone/>
            </a:pPr>
            <a:endParaRPr lang="en-US" sz="24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Pre-increment value placed in upper 20 bits, if sign bit will be set on immediate in lower 12 bits.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Assembler pseudo-op handles all of this: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/>
                <a:cs typeface="Courier New"/>
              </a:rPr>
              <a:t>li x10, 0xDEADBEEF # Creates two instructions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AUIPC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dirty="0" smtClean="0"/>
              <a:t>Adds upper immediate value to PC and places result in destination register</a:t>
            </a:r>
          </a:p>
          <a:p>
            <a:r>
              <a:rPr lang="en-US" sz="2000" dirty="0" smtClean="0"/>
              <a:t>Used for PC-relative addressing </a:t>
            </a:r>
          </a:p>
          <a:p>
            <a:endParaRPr lang="en-US" sz="2000" dirty="0" smtClean="0"/>
          </a:p>
          <a:p>
            <a:r>
              <a:rPr lang="en-US" sz="2000" b="1" dirty="0">
                <a:latin typeface="Courier New"/>
                <a:cs typeface="Courier New"/>
              </a:rPr>
              <a:t>Label: AUIPC x10, 0 # Puts address of label in x10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J-Format for Jump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3150"/>
            <a:ext cx="84582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JAL saves PC+4 in register </a:t>
            </a:r>
            <a:r>
              <a:rPr lang="en-US" dirty="0" err="1" smtClean="0"/>
              <a:t>rd</a:t>
            </a:r>
            <a:r>
              <a:rPr lang="en-US" dirty="0" smtClean="0"/>
              <a:t> (the return address)</a:t>
            </a:r>
          </a:p>
          <a:p>
            <a:pPr lvl="1"/>
            <a:r>
              <a:rPr lang="en-US" dirty="0"/>
              <a:t>Assembler “</a:t>
            </a:r>
            <a:r>
              <a:rPr lang="en-US" b="1" dirty="0">
                <a:latin typeface="Courier New"/>
                <a:cs typeface="Courier New"/>
              </a:rPr>
              <a:t>j</a:t>
            </a:r>
            <a:r>
              <a:rPr lang="en-US" dirty="0"/>
              <a:t>” jump </a:t>
            </a:r>
            <a:r>
              <a:rPr lang="en-US" dirty="0" smtClean="0"/>
              <a:t>is pseudo</a:t>
            </a:r>
            <a:r>
              <a:rPr lang="en-US" dirty="0"/>
              <a:t>-</a:t>
            </a:r>
            <a:r>
              <a:rPr lang="en-US" dirty="0" smtClean="0"/>
              <a:t>instruction, uses JAL but sets </a:t>
            </a:r>
            <a:r>
              <a:rPr lang="en-US" dirty="0" err="1"/>
              <a:t>rd</a:t>
            </a:r>
            <a:r>
              <a:rPr lang="en-US" dirty="0"/>
              <a:t>=x0 </a:t>
            </a:r>
            <a:r>
              <a:rPr lang="en-US" dirty="0" smtClean="0"/>
              <a:t>to discard </a:t>
            </a:r>
            <a:r>
              <a:rPr lang="en-US" dirty="0"/>
              <a:t>return </a:t>
            </a:r>
            <a:r>
              <a:rPr lang="en-US" dirty="0" smtClean="0"/>
              <a:t>address</a:t>
            </a:r>
          </a:p>
          <a:p>
            <a:r>
              <a:rPr lang="en-US" dirty="0" smtClean="0"/>
              <a:t>Set PC = PC + offset (PC-relative jump)</a:t>
            </a:r>
          </a:p>
          <a:p>
            <a:r>
              <a:rPr lang="en-US" dirty="0" smtClean="0"/>
              <a:t>Target somewhere within  ±2</a:t>
            </a:r>
            <a:r>
              <a:rPr lang="en-US" baseline="30000" dirty="0" smtClean="0"/>
              <a:t>19</a:t>
            </a:r>
            <a:r>
              <a:rPr lang="en-US" dirty="0" smtClean="0"/>
              <a:t> locations, 2 bytes apart</a:t>
            </a:r>
          </a:p>
          <a:p>
            <a:pPr lvl="1"/>
            <a:r>
              <a:rPr lang="en-US" dirty="0"/>
              <a:t> ±</a:t>
            </a:r>
            <a:r>
              <a:rPr lang="en-US" dirty="0" smtClean="0"/>
              <a:t>2</a:t>
            </a:r>
            <a:r>
              <a:rPr lang="en-US" baseline="30000" dirty="0" smtClean="0"/>
              <a:t>18</a:t>
            </a:r>
            <a:r>
              <a:rPr lang="en-US" dirty="0" smtClean="0"/>
              <a:t> 32-bit instructions</a:t>
            </a:r>
          </a:p>
          <a:p>
            <a:r>
              <a:rPr lang="en-US" dirty="0" smtClean="0"/>
              <a:t>Immediate encoding optimized similarly to branch instruction to reduce hardware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8394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JAL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 j pseudo-instruction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j Label = </a:t>
            </a:r>
            <a:r>
              <a:rPr lang="en-US" sz="2000" b="1" dirty="0" err="1" smtClean="0">
                <a:latin typeface="Courier New"/>
                <a:cs typeface="Courier New"/>
              </a:rPr>
              <a:t>jal</a:t>
            </a:r>
            <a:r>
              <a:rPr lang="en-US" sz="2000" b="1" dirty="0" smtClean="0">
                <a:latin typeface="Courier New"/>
                <a:cs typeface="Courier New"/>
              </a:rPr>
              <a:t> x0, Label # Discard return address</a:t>
            </a:r>
          </a:p>
          <a:p>
            <a:pPr marL="0" indent="0">
              <a:buNone/>
            </a:pPr>
            <a:endParaRPr lang="en-US" sz="2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 Call function within 2</a:t>
            </a:r>
            <a:r>
              <a:rPr lang="en-US" sz="2000" b="1" baseline="30000" dirty="0" smtClean="0">
                <a:latin typeface="Courier New"/>
                <a:cs typeface="Courier New"/>
              </a:rPr>
              <a:t>18</a:t>
            </a:r>
            <a:r>
              <a:rPr lang="en-US" sz="2000" b="1" dirty="0" smtClean="0">
                <a:latin typeface="Courier New"/>
                <a:cs typeface="Courier New"/>
              </a:rPr>
              <a:t> instructions of PC</a:t>
            </a:r>
            <a:endParaRPr lang="en-US" sz="20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jal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ra</a:t>
            </a:r>
            <a:r>
              <a:rPr lang="en-US" sz="2000" b="1" dirty="0" smtClean="0">
                <a:latin typeface="Courier New"/>
                <a:cs typeface="Courier New"/>
              </a:rPr>
              <a:t>, </a:t>
            </a:r>
            <a:r>
              <a:rPr lang="en-US" sz="2000" b="1" dirty="0" err="1" smtClean="0">
                <a:latin typeface="Courier New"/>
                <a:cs typeface="Courier New"/>
              </a:rPr>
              <a:t>FuncName</a:t>
            </a:r>
            <a:endParaRPr lang="en-US" sz="20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94" y="966103"/>
            <a:ext cx="7832045" cy="417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47" y="91134"/>
            <a:ext cx="82296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EDSAC (Cambridge, 1949)</a:t>
            </a:r>
            <a:br>
              <a:rPr lang="en-US" dirty="0"/>
            </a:br>
            <a:r>
              <a:rPr lang="en-US" sz="4000" dirty="0"/>
              <a:t>First General Stored-Program Computer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90465" y="1010854"/>
            <a:ext cx="8267666" cy="339447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glow rad="381000">
                    <a:schemeClr val="tx1"/>
                  </a:glow>
                </a:effectLst>
              </a:rPr>
              <a:t>Programs </a:t>
            </a:r>
            <a:r>
              <a:rPr lang="en-US" dirty="0">
                <a:solidFill>
                  <a:srgbClr val="FFFFFF"/>
                </a:solidFill>
                <a:effectLst>
                  <a:glow rad="381000">
                    <a:schemeClr val="tx1"/>
                  </a:glow>
                </a:effectLst>
              </a:rPr>
              <a:t>held as numbers in memory</a:t>
            </a:r>
          </a:p>
          <a:p>
            <a:r>
              <a:rPr lang="en-US" dirty="0">
                <a:solidFill>
                  <a:srgbClr val="FFFFFF"/>
                </a:solidFill>
                <a:effectLst>
                  <a:glow rad="381000">
                    <a:schemeClr val="tx1"/>
                  </a:glow>
                </a:effectLst>
              </a:rPr>
              <a:t>35-bit binary 2’s complement words</a:t>
            </a:r>
          </a:p>
          <a:p>
            <a:endParaRPr lang="en-US" dirty="0">
              <a:solidFill>
                <a:srgbClr val="FFFFFF"/>
              </a:solidFill>
              <a:effectLst>
                <a:glow rad="381000">
                  <a:schemeClr val="tx1"/>
                </a:glo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>
                <a:solidFill>
                  <a:srgbClr val="FFFFFF"/>
                </a:solidFill>
              </a:rPr>
              <a:pPr/>
              <a:t>9/14/17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JALR Instruction (I-Format)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9350"/>
            <a:ext cx="8229600" cy="2209800"/>
          </a:xfrm>
        </p:spPr>
        <p:txBody>
          <a:bodyPr/>
          <a:lstStyle/>
          <a:p>
            <a:r>
              <a:rPr lang="en-US" dirty="0" smtClean="0"/>
              <a:t>JALR </a:t>
            </a:r>
            <a:r>
              <a:rPr lang="en-US" dirty="0" err="1" smtClean="0"/>
              <a:t>rd</a:t>
            </a:r>
            <a:r>
              <a:rPr lang="en-US" dirty="0" smtClean="0"/>
              <a:t>, </a:t>
            </a:r>
            <a:r>
              <a:rPr lang="en-US" dirty="0" err="1" smtClean="0"/>
              <a:t>rs</a:t>
            </a:r>
            <a:r>
              <a:rPr lang="en-US" dirty="0" smtClean="0"/>
              <a:t>, immediate</a:t>
            </a:r>
          </a:p>
          <a:p>
            <a:pPr lvl="1"/>
            <a:r>
              <a:rPr lang="en-US" dirty="0" smtClean="0"/>
              <a:t>Writes PC+4 to </a:t>
            </a:r>
            <a:r>
              <a:rPr lang="en-US" dirty="0" err="1" smtClean="0"/>
              <a:t>rd</a:t>
            </a:r>
            <a:r>
              <a:rPr lang="en-US" dirty="0" smtClean="0"/>
              <a:t> (return address)</a:t>
            </a:r>
          </a:p>
          <a:p>
            <a:pPr lvl="1"/>
            <a:r>
              <a:rPr lang="en-US" dirty="0" smtClean="0"/>
              <a:t>Sets PC = </a:t>
            </a:r>
            <a:r>
              <a:rPr lang="en-US" dirty="0" err="1" smtClean="0"/>
              <a:t>rs</a:t>
            </a:r>
            <a:r>
              <a:rPr lang="en-US" dirty="0" smtClean="0"/>
              <a:t> + immediate</a:t>
            </a:r>
          </a:p>
          <a:p>
            <a:pPr lvl="1"/>
            <a:r>
              <a:rPr lang="en-US" dirty="0" smtClean="0"/>
              <a:t>Uses same </a:t>
            </a:r>
            <a:r>
              <a:rPr lang="en-US" dirty="0" err="1" smtClean="0"/>
              <a:t>immediates</a:t>
            </a:r>
            <a:r>
              <a:rPr lang="en-US" dirty="0" smtClean="0"/>
              <a:t> as arithmetic and loads</a:t>
            </a:r>
          </a:p>
          <a:p>
            <a:pPr lvl="2"/>
            <a:r>
              <a:rPr lang="en-US" b="1" i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multiplication by 2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8407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JALR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 ret and </a:t>
            </a:r>
            <a:r>
              <a:rPr lang="en-US" sz="2000" b="1" dirty="0" err="1" smtClean="0">
                <a:latin typeface="Courier New"/>
                <a:cs typeface="Courier New"/>
              </a:rPr>
              <a:t>jr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psuedo</a:t>
            </a:r>
            <a:r>
              <a:rPr lang="en-US" sz="2000" b="1" dirty="0" smtClean="0">
                <a:latin typeface="Courier New"/>
                <a:cs typeface="Courier New"/>
              </a:rPr>
              <a:t>-instructions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ret = </a:t>
            </a:r>
            <a:r>
              <a:rPr lang="en-US" sz="2000" b="1" dirty="0" err="1" smtClean="0">
                <a:latin typeface="Courier New"/>
                <a:cs typeface="Courier New"/>
              </a:rPr>
              <a:t>jr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ra</a:t>
            </a:r>
            <a:r>
              <a:rPr lang="en-US" sz="2000" b="1" dirty="0" smtClean="0">
                <a:latin typeface="Courier New"/>
                <a:cs typeface="Courier New"/>
              </a:rPr>
              <a:t> = </a:t>
            </a:r>
            <a:r>
              <a:rPr lang="en-US" sz="2000" b="1" dirty="0" err="1" smtClean="0">
                <a:latin typeface="Courier New"/>
                <a:cs typeface="Courier New"/>
              </a:rPr>
              <a:t>jalr</a:t>
            </a:r>
            <a:r>
              <a:rPr lang="en-US" sz="2000" b="1" dirty="0" smtClean="0">
                <a:latin typeface="Courier New"/>
                <a:cs typeface="Courier New"/>
              </a:rPr>
              <a:t> x0, </a:t>
            </a:r>
            <a:r>
              <a:rPr lang="en-US" sz="2000" b="1" dirty="0" err="1" smtClean="0">
                <a:latin typeface="Courier New"/>
                <a:cs typeface="Courier New"/>
              </a:rPr>
              <a:t>ra</a:t>
            </a:r>
            <a:r>
              <a:rPr lang="en-US" sz="2000" b="1" dirty="0" smtClean="0">
                <a:latin typeface="Courier New"/>
                <a:cs typeface="Courier New"/>
              </a:rPr>
              <a:t>, 0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 Call function at any 32-bit absolute address</a:t>
            </a:r>
            <a:endParaRPr lang="en-US" sz="20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lui</a:t>
            </a:r>
            <a:r>
              <a:rPr lang="en-US" sz="2000" b="1" dirty="0" smtClean="0">
                <a:latin typeface="Courier New"/>
                <a:cs typeface="Courier New"/>
              </a:rPr>
              <a:t> x1, &lt;hi20bits&gt;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jalr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ra</a:t>
            </a:r>
            <a:r>
              <a:rPr lang="en-US" sz="2000" b="1" dirty="0" smtClean="0">
                <a:latin typeface="Courier New"/>
                <a:cs typeface="Courier New"/>
              </a:rPr>
              <a:t>, x1, &lt;lo12bits&gt;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 Jump PC-relative with 32-bit offset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auipc</a:t>
            </a:r>
            <a:r>
              <a:rPr lang="en-US" sz="2000" b="1" dirty="0" smtClean="0">
                <a:latin typeface="Courier New"/>
                <a:cs typeface="Courier New"/>
              </a:rPr>
              <a:t> x1, &lt;hi20bits&gt;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jalr</a:t>
            </a:r>
            <a:r>
              <a:rPr lang="en-US" sz="2000" b="1" dirty="0" smtClean="0">
                <a:latin typeface="Courier New"/>
                <a:cs typeface="Courier New"/>
              </a:rPr>
              <a:t> x0, x1, &lt;lo12bits&gt;</a:t>
            </a:r>
          </a:p>
          <a:p>
            <a:pPr marL="0" indent="0">
              <a:buNone/>
            </a:pP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RISC-V Instruction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" y="1123950"/>
            <a:ext cx="9098642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RV32I 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 descr="Untit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457050" cy="3105149"/>
          </a:xfrm>
          <a:prstGeom prst="rect">
            <a:avLst/>
          </a:prstGeom>
        </p:spPr>
      </p:pic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23" y="1200150"/>
            <a:ext cx="4562068" cy="2952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2876550"/>
            <a:ext cx="3962400" cy="1295400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Not in CS61C</a:t>
            </a:r>
          </a:p>
        </p:txBody>
      </p:sp>
    </p:spTree>
    <p:extLst>
      <p:ext uri="{BB962C8B-B14F-4D97-AF65-F5344CB8AC3E}">
        <p14:creationId xmlns:p14="http://schemas.microsoft.com/office/powerpoint/2010/main" val="14768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Consequence #1: </a:t>
            </a:r>
            <a:br>
              <a:rPr lang="en-US" dirty="0" smtClean="0"/>
            </a:br>
            <a:r>
              <a:rPr lang="en-US" dirty="0" smtClean="0"/>
              <a:t>Everything Has a Memory Address</a:t>
            </a:r>
            <a:endParaRPr lang="en-US" dirty="0"/>
          </a:p>
        </p:txBody>
      </p:sp>
      <p:sp>
        <p:nvSpPr>
          <p:cNvPr id="2099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en-US" sz="2800" dirty="0" smtClean="0"/>
              <a:t>Since all instructions and data are stored in memory, everything has a memory address: instructions, data words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B</a:t>
            </a:r>
            <a:r>
              <a:rPr lang="en-US" sz="2400" dirty="0" smtClean="0"/>
              <a:t>oth branches and jumps use these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C pointers are just memory addresses: they can point to anything in memory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Unconstrained use of addresses can lead to nasty bugs; </a:t>
            </a:r>
            <a:r>
              <a:rPr lang="en-US" dirty="0" smtClean="0"/>
              <a:t>avoiding errors </a:t>
            </a:r>
            <a:r>
              <a:rPr lang="en-US" sz="2400" dirty="0" smtClean="0"/>
              <a:t>up to you in C; limited in Java by language design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One register keeps address of instruction being executed: </a:t>
            </a:r>
            <a:r>
              <a:rPr lang="en-US" sz="2800" b="1" dirty="0" smtClean="0">
                <a:solidFill>
                  <a:schemeClr val="accent2"/>
                </a:solidFill>
              </a:rPr>
              <a:t>“Program Counter” (PC)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Basically a pointer to memory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sz="2400" dirty="0" smtClean="0"/>
              <a:t>Intel calls it Instruction Pointer (a better name)</a:t>
            </a:r>
            <a:endParaRPr lang="en-US" sz="24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7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Consequence #2: </a:t>
            </a:r>
            <a:br>
              <a:rPr lang="en-US" dirty="0" smtClean="0"/>
            </a:br>
            <a:r>
              <a:rPr lang="en-US" dirty="0" smtClean="0"/>
              <a:t>Binary Compatibility</a:t>
            </a:r>
            <a:endParaRPr lang="en-US" dirty="0"/>
          </a:p>
        </p:txBody>
      </p:sp>
      <p:sp>
        <p:nvSpPr>
          <p:cNvPr id="210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Programs are distributed in binary form</a:t>
            </a:r>
          </a:p>
          <a:p>
            <a:pPr lvl="1"/>
            <a:r>
              <a:rPr lang="en-US" sz="2400" dirty="0" smtClean="0"/>
              <a:t>Programs bound to specific instruction set</a:t>
            </a:r>
          </a:p>
          <a:p>
            <a:pPr lvl="1"/>
            <a:r>
              <a:rPr lang="en-US" sz="2400" dirty="0" smtClean="0"/>
              <a:t>Different version for </a:t>
            </a:r>
            <a:r>
              <a:rPr lang="en-US" sz="2400" dirty="0" smtClean="0">
                <a:solidFill>
                  <a:schemeClr val="accent2"/>
                </a:solidFill>
              </a:rPr>
              <a:t>phones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1"/>
                </a:solidFill>
              </a:rPr>
              <a:t>PC</a:t>
            </a:r>
            <a:r>
              <a:rPr lang="en-US" sz="2400" dirty="0" smtClean="0"/>
              <a:t>s</a:t>
            </a:r>
          </a:p>
          <a:p>
            <a:r>
              <a:rPr lang="en-US" sz="2800" dirty="0" smtClean="0"/>
              <a:t>New machines want to run old programs (“binaries”) as well as programs compiled to new instructions</a:t>
            </a:r>
          </a:p>
          <a:p>
            <a:r>
              <a:rPr lang="en-US" sz="2800" dirty="0" smtClean="0"/>
              <a:t>Leads to “backward-compatible” instruction set evolving over time</a:t>
            </a:r>
          </a:p>
          <a:p>
            <a:r>
              <a:rPr lang="en-US" sz="2800" dirty="0" smtClean="0"/>
              <a:t>Selection of Intel 8088 in 1981 for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IBM PC is major reason latest PCs still use 80x86 instruction set; could still run program from 1981 PC today</a:t>
            </a:r>
            <a:endParaRPr lang="en-US" sz="2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33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12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Instructions as Numbers (1/2)</a:t>
            </a:r>
            <a:endParaRPr lang="en-US"/>
          </a:p>
        </p:txBody>
      </p:sp>
      <p:sp>
        <p:nvSpPr>
          <p:cNvPr id="2103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data we work with is in words (32-bit chunks):</a:t>
            </a:r>
          </a:p>
          <a:p>
            <a:pPr lvl="1"/>
            <a:r>
              <a:rPr lang="en-US" dirty="0" smtClean="0"/>
              <a:t>Each register is a word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lw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 New"/>
                <a:cs typeface="Courier New"/>
              </a:rPr>
              <a:t>sw</a:t>
            </a:r>
            <a:r>
              <a:rPr lang="en-US" dirty="0" smtClean="0"/>
              <a:t> both access memory one word at a time</a:t>
            </a:r>
          </a:p>
          <a:p>
            <a:r>
              <a:rPr lang="en-US" dirty="0" smtClean="0"/>
              <a:t>So how do we represent instructions?</a:t>
            </a:r>
          </a:p>
          <a:p>
            <a:pPr lvl="1"/>
            <a:r>
              <a:rPr lang="en-US" dirty="0" smtClean="0"/>
              <a:t>Remember: Computer only understands 1s and 0s, so assembler string “</a:t>
            </a:r>
            <a:r>
              <a:rPr lang="en-US" b="1" dirty="0" smtClean="0">
                <a:solidFill>
                  <a:schemeClr val="accent2"/>
                </a:solidFill>
                <a:latin typeface="Courier New"/>
                <a:cs typeface="Courier New"/>
              </a:rPr>
              <a:t>add x10,x11,x0</a:t>
            </a:r>
            <a:r>
              <a:rPr lang="en-US" dirty="0" smtClean="0"/>
              <a:t>” is meaningless to hardware</a:t>
            </a:r>
          </a:p>
          <a:p>
            <a:pPr lvl="1"/>
            <a:r>
              <a:rPr lang="en-US" dirty="0" smtClean="0"/>
              <a:t>RISC-V seeks simplicity: since data is in words, make instructions be fixed-size 32-bit words also</a:t>
            </a:r>
          </a:p>
          <a:p>
            <a:pPr lvl="2"/>
            <a:r>
              <a:rPr lang="en-US" dirty="0" smtClean="0"/>
              <a:t>Same 32-bit instructions used for RV32, RV64, RV128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2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Instructions as Numbers (2/2)</a:t>
            </a:r>
            <a:endParaRPr lang="en-US"/>
          </a:p>
        </p:txBody>
      </p:sp>
      <p:sp>
        <p:nvSpPr>
          <p:cNvPr id="2105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word is 32 bits, so divide instruction word into “</a:t>
            </a:r>
            <a:r>
              <a:rPr lang="en-US" dirty="0" smtClean="0">
                <a:solidFill>
                  <a:schemeClr val="accent2"/>
                </a:solidFill>
              </a:rPr>
              <a:t>fields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Each field tells processor something about instruction</a:t>
            </a:r>
          </a:p>
          <a:p>
            <a:r>
              <a:rPr lang="en-US" dirty="0" smtClean="0"/>
              <a:t>We could define different fields for each instruction, but RISC-V seeks simplicity, so define six basic types of instruction formats:</a:t>
            </a:r>
          </a:p>
          <a:p>
            <a:pPr lvl="1"/>
            <a:r>
              <a:rPr lang="en-US" dirty="0" smtClean="0"/>
              <a:t>R-format for register-register arithmetic operations</a:t>
            </a:r>
          </a:p>
          <a:p>
            <a:pPr lvl="1"/>
            <a:r>
              <a:rPr lang="en-US" dirty="0" smtClean="0"/>
              <a:t>I-format for register-immediate arithmetic operations and loads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-format for stores</a:t>
            </a:r>
          </a:p>
          <a:p>
            <a:pPr lvl="1"/>
            <a:r>
              <a:rPr lang="en-US" dirty="0" smtClean="0"/>
              <a:t>B-format for branches (minor variant of S-format, called SB before)</a:t>
            </a:r>
          </a:p>
          <a:p>
            <a:pPr lvl="1"/>
            <a:r>
              <a:rPr lang="en-US" dirty="0" smtClean="0"/>
              <a:t>U-format for 20-bit upper immediate instructions</a:t>
            </a:r>
          </a:p>
          <a:p>
            <a:pPr lvl="1"/>
            <a:r>
              <a:rPr lang="en-US" dirty="0" smtClean="0"/>
              <a:t>J-format </a:t>
            </a:r>
            <a:r>
              <a:rPr lang="en-US" dirty="0"/>
              <a:t>for jumps (minor variant of </a:t>
            </a:r>
            <a:r>
              <a:rPr lang="en-US" dirty="0" smtClean="0"/>
              <a:t>U-</a:t>
            </a:r>
            <a:r>
              <a:rPr lang="en-US" dirty="0"/>
              <a:t>format, called </a:t>
            </a:r>
            <a:r>
              <a:rPr lang="en-US" dirty="0" smtClean="0"/>
              <a:t>UJ </a:t>
            </a:r>
            <a:r>
              <a:rPr lang="en-US" dirty="0"/>
              <a:t>before)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9/14/17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6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534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>
          <a:solidFill>
            <a:srgbClr val="000000"/>
          </a:solidFill>
        </a:ln>
        <a:effectLst/>
      </a:spPr>
      <a:bodyPr bIns="0" rtlCol="0" anchor="ctr"/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lg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10225</TotalTime>
  <Words>2671</Words>
  <Application>Microsoft Macintosh PowerPoint</Application>
  <PresentationFormat>On-screen Show (16:9)</PresentationFormat>
  <Paragraphs>480</Paragraphs>
  <Slides>53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Calibri</vt:lpstr>
      <vt:lpstr>Courier</vt:lpstr>
      <vt:lpstr>Courier New</vt:lpstr>
      <vt:lpstr>Mangal</vt:lpstr>
      <vt:lpstr>ＭＳ Ｐゴシック</vt:lpstr>
      <vt:lpstr>Times</vt:lpstr>
      <vt:lpstr>Wingdings</vt:lpstr>
      <vt:lpstr>Arial</vt:lpstr>
      <vt:lpstr>Office Theme</vt:lpstr>
      <vt:lpstr>Image</vt:lpstr>
      <vt:lpstr>CS 61C:  Great Ideas in Computer Architecture  RISC-V Instruction Formats</vt:lpstr>
      <vt:lpstr>Levels of Representation/Interpretation</vt:lpstr>
      <vt:lpstr>ENIAC (U.Penn., 1946) First Electronic General-Purpose Computer</vt:lpstr>
      <vt:lpstr>Big Idea:  Stored-Program Computer</vt:lpstr>
      <vt:lpstr>EDSAC (Cambridge, 1949) First General Stored-Program Computer</vt:lpstr>
      <vt:lpstr>Consequence #1:  Everything Has a Memory Address</vt:lpstr>
      <vt:lpstr>Consequence #2:  Binary Compatibility</vt:lpstr>
      <vt:lpstr>Instructions as Numbers (1/2)</vt:lpstr>
      <vt:lpstr>Instructions as Numbers (2/2)</vt:lpstr>
      <vt:lpstr>Summary of RISC-V Instruction Formats</vt:lpstr>
      <vt:lpstr>R-Format Instruction Layout</vt:lpstr>
      <vt:lpstr>R-Format Instructions opcode/funct fields</vt:lpstr>
      <vt:lpstr>R-Format Instructions register specifiers</vt:lpstr>
      <vt:lpstr>R-Format Example</vt:lpstr>
      <vt:lpstr>All RV32 R-format instructions</vt:lpstr>
      <vt:lpstr>I-Format Instructions</vt:lpstr>
      <vt:lpstr>I-Format Instruction Layout</vt:lpstr>
      <vt:lpstr>I-Format Example</vt:lpstr>
      <vt:lpstr>All RV32 I-format Arithmetic Instructions</vt:lpstr>
      <vt:lpstr>Administrivia</vt:lpstr>
      <vt:lpstr>Break!</vt:lpstr>
      <vt:lpstr>Load  Instructions are also I-Type</vt:lpstr>
      <vt:lpstr>I-Format Load Example</vt:lpstr>
      <vt:lpstr>All RV32 Load  Instructions</vt:lpstr>
      <vt:lpstr>S-Format Used for Stores</vt:lpstr>
      <vt:lpstr>S-Format Example</vt:lpstr>
      <vt:lpstr>All RV32 Store Instructions</vt:lpstr>
      <vt:lpstr>RISC-V Conditional Branches</vt:lpstr>
      <vt:lpstr>Branching Instruction Usage</vt:lpstr>
      <vt:lpstr>PC-Relative Addressing</vt:lpstr>
      <vt:lpstr>Scaling Branch Offset</vt:lpstr>
      <vt:lpstr>Branch Calculation</vt:lpstr>
      <vt:lpstr>RISC-V Feature, n×16-bit instructions</vt:lpstr>
      <vt:lpstr>RISC-V B-Format for Branches</vt:lpstr>
      <vt:lpstr>Branch Example, determine offset</vt:lpstr>
      <vt:lpstr>Branch Example, encode offset</vt:lpstr>
      <vt:lpstr>RISC-V Immediate Encoding</vt:lpstr>
      <vt:lpstr>Branch Example, complete encoding</vt:lpstr>
      <vt:lpstr>All RISC-V Branch Instructions</vt:lpstr>
      <vt:lpstr>Questions on PC-addressing</vt:lpstr>
      <vt:lpstr>Questions on PC-addressing</vt:lpstr>
      <vt:lpstr>Break!</vt:lpstr>
      <vt:lpstr>U-Format for “Upper Immediate” instructions</vt:lpstr>
      <vt:lpstr>LUI to create long immediates</vt:lpstr>
      <vt:lpstr>One Corner Case</vt:lpstr>
      <vt:lpstr>Solution</vt:lpstr>
      <vt:lpstr>AUIPC</vt:lpstr>
      <vt:lpstr>J-Format for Jump Instructions</vt:lpstr>
      <vt:lpstr>Uses of JAL</vt:lpstr>
      <vt:lpstr>JALR Instruction (I-Format)</vt:lpstr>
      <vt:lpstr>Uses of JALR</vt:lpstr>
      <vt:lpstr>Summary of RISC-V Instruction Formats</vt:lpstr>
      <vt:lpstr>Complete RV32I ISA</vt:lpstr>
    </vt:vector>
  </TitlesOfParts>
  <Company>UC Berkeley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Steven Ho</cp:lastModifiedBy>
  <cp:revision>1260</cp:revision>
  <cp:lastPrinted>2013-09-05T02:40:25Z</cp:lastPrinted>
  <dcterms:created xsi:type="dcterms:W3CDTF">2012-01-23T14:14:16Z</dcterms:created>
  <dcterms:modified xsi:type="dcterms:W3CDTF">2017-09-15T02:27:44Z</dcterms:modified>
</cp:coreProperties>
</file>