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5"/>
  </p:notesMasterIdLst>
  <p:sldIdLst>
    <p:sldId id="256" r:id="rId2"/>
    <p:sldId id="429" r:id="rId3"/>
    <p:sldId id="439" r:id="rId4"/>
    <p:sldId id="430" r:id="rId5"/>
    <p:sldId id="431" r:id="rId6"/>
    <p:sldId id="479" r:id="rId7"/>
    <p:sldId id="433" r:id="rId8"/>
    <p:sldId id="434" r:id="rId9"/>
    <p:sldId id="437" r:id="rId10"/>
    <p:sldId id="435" r:id="rId11"/>
    <p:sldId id="438" r:id="rId12"/>
    <p:sldId id="436" r:id="rId13"/>
    <p:sldId id="451" r:id="rId14"/>
    <p:sldId id="270" r:id="rId15"/>
    <p:sldId id="289" r:id="rId16"/>
    <p:sldId id="288" r:id="rId17"/>
    <p:sldId id="290" r:id="rId18"/>
    <p:sldId id="291" r:id="rId19"/>
    <p:sldId id="292" r:id="rId20"/>
    <p:sldId id="293" r:id="rId21"/>
    <p:sldId id="294" r:id="rId22"/>
    <p:sldId id="45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63" r:id="rId32"/>
    <p:sldId id="503" r:id="rId33"/>
    <p:sldId id="469" r:id="rId34"/>
    <p:sldId id="470" r:id="rId35"/>
    <p:sldId id="471" r:id="rId36"/>
    <p:sldId id="472" r:id="rId37"/>
    <p:sldId id="473" r:id="rId38"/>
    <p:sldId id="474" r:id="rId39"/>
    <p:sldId id="484" r:id="rId40"/>
    <p:sldId id="454" r:id="rId41"/>
    <p:sldId id="455" r:id="rId42"/>
    <p:sldId id="456" r:id="rId43"/>
    <p:sldId id="457" r:id="rId44"/>
    <p:sldId id="458" r:id="rId45"/>
    <p:sldId id="459" r:id="rId46"/>
    <p:sldId id="460" r:id="rId47"/>
    <p:sldId id="461" r:id="rId48"/>
    <p:sldId id="505" r:id="rId49"/>
    <p:sldId id="476" r:id="rId50"/>
    <p:sldId id="498" r:id="rId51"/>
    <p:sldId id="500" r:id="rId52"/>
    <p:sldId id="480" r:id="rId53"/>
    <p:sldId id="485" r:id="rId54"/>
    <p:sldId id="477" r:id="rId55"/>
    <p:sldId id="502" r:id="rId56"/>
    <p:sldId id="341" r:id="rId57"/>
    <p:sldId id="501" r:id="rId58"/>
    <p:sldId id="499" r:id="rId59"/>
    <p:sldId id="428" r:id="rId60"/>
    <p:sldId id="481" r:id="rId61"/>
    <p:sldId id="483" r:id="rId62"/>
    <p:sldId id="478" r:id="rId63"/>
    <p:sldId id="332" r:id="rId6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8"/>
    <p:restoredTop sz="93073"/>
  </p:normalViewPr>
  <p:slideViewPr>
    <p:cSldViewPr>
      <p:cViewPr varScale="1">
        <p:scale>
          <a:sx n="134" d="100"/>
          <a:sy n="134" d="100"/>
        </p:scale>
        <p:origin x="20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085A-4E97-294F-B761-3E1B782AFE9F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BD9A7-939F-844E-AA9E-BD9AA155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2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1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load balancing example here – page 638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4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2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Smaller</a:t>
            </a:r>
            <a:r>
              <a:rPr lang="en-US" baseline="0" dirty="0" smtClean="0"/>
              <a:t> seats </a:t>
            </a:r>
            <a:r>
              <a:rPr lang="is-IS" baseline="0" dirty="0" smtClean="0"/>
              <a:t>…  what kind of Moore’s law is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587375"/>
            <a:ext cx="6070600" cy="3416300"/>
          </a:xfrm>
        </p:spPr>
      </p:sp>
    </p:spTree>
    <p:extLst>
      <p:ext uri="{BB962C8B-B14F-4D97-AF65-F5344CB8AC3E}">
        <p14:creationId xmlns:p14="http://schemas.microsoft.com/office/powerpoint/2010/main" val="385874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9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5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sign-up bonus: supersonic plane for A in 61C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Trip to LA: brief relief from traffic jams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Speedup </a:t>
            </a:r>
            <a:r>
              <a:rPr lang="is-IS" baseline="0" dirty="0" smtClean="0"/>
              <a:t>… it’s still worth it to get an A in 61C. Perhaps for a weekend in Paris?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9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scientists call this Amdahl’s law</a:t>
            </a:r>
          </a:p>
          <a:p>
            <a:endParaRPr lang="en-US" dirty="0" smtClean="0"/>
          </a:p>
          <a:p>
            <a:r>
              <a:rPr lang="en-US" dirty="0" smtClean="0"/>
              <a:t>Don’t forget</a:t>
            </a:r>
            <a:r>
              <a:rPr lang="en-US" baseline="0" dirty="0" smtClean="0"/>
              <a:t>, you may need the jargon for the Google interview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6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infinity? A few more years of Moore’s law</a:t>
            </a:r>
            <a:r>
              <a:rPr lang="en-US" baseline="0" dirty="0" smtClean="0"/>
              <a:t> 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2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2739" y="573207"/>
            <a:ext cx="8628184" cy="21436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222251" y="3183341"/>
            <a:ext cx="8628063" cy="113617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70C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71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mericanTypewriter-Condensed" charset="0"/>
              <a:buChar char="−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Courier New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mericanTypewriter-Condensed" charset="0"/>
              <a:buChar char="−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Courier New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2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0" y="1090247"/>
            <a:ext cx="4292111" cy="3542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90247"/>
            <a:ext cx="4221773" cy="3542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114301"/>
            <a:ext cx="8628185" cy="7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0" y="1056863"/>
            <a:ext cx="4275443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740" y="1698701"/>
            <a:ext cx="4275443" cy="29435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056863"/>
            <a:ext cx="4221773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698701"/>
            <a:ext cx="4221773" cy="29435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114301"/>
            <a:ext cx="8628185" cy="7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0" y="1056863"/>
            <a:ext cx="1508525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8831" y="1056864"/>
            <a:ext cx="6782093" cy="17229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739" y="2951560"/>
            <a:ext cx="1508526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68831" y="2951560"/>
            <a:ext cx="6782093" cy="1739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4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39" y="106792"/>
            <a:ext cx="8628184" cy="79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39" y="1055077"/>
            <a:ext cx="8628184" cy="357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0" y="4767264"/>
            <a:ext cx="2250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34018" y="4767263"/>
            <a:ext cx="39851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Lecture 18: Parallel Processing - SIMD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6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4" r:id="rId4"/>
    <p:sldLayoutId id="2147483665" r:id="rId5"/>
    <p:sldLayoutId id="2147483669" r:id="rId6"/>
    <p:sldLayoutId id="2147483666" r:id="rId7"/>
    <p:sldLayoutId id="2147483667" r:id="rId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hyperlink" Target="https://www.karlrupp.net/2013/06/cpu-gpu-and-mic-hardware-characteristics-over-time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61C: </a:t>
            </a:r>
            <a:br>
              <a:rPr lang="en-US" dirty="0"/>
            </a:br>
            <a:r>
              <a:rPr lang="en-US" dirty="0"/>
              <a:t>Great Ideas in Computer </a:t>
            </a:r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Lecture </a:t>
            </a:r>
            <a:r>
              <a:rPr lang="en-US" dirty="0" smtClean="0"/>
              <a:t>18: </a:t>
            </a:r>
            <a:br>
              <a:rPr lang="en-US" dirty="0" smtClean="0"/>
            </a:br>
            <a:r>
              <a:rPr lang="en-US" i="1" dirty="0" smtClean="0"/>
              <a:t>Parallel Processing – SIMD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Krste </a:t>
            </a:r>
            <a:r>
              <a:rPr lang="en-US" dirty="0" err="1"/>
              <a:t>Asanović</a:t>
            </a:r>
            <a:r>
              <a:rPr lang="en-US" dirty="0"/>
              <a:t> &amp; </a:t>
            </a:r>
            <a:r>
              <a:rPr lang="en-US" dirty="0" smtClean="0"/>
              <a:t>Randy Katz</a:t>
            </a:r>
          </a:p>
          <a:p>
            <a:pPr>
              <a:lnSpc>
                <a:spcPct val="150000"/>
              </a:lnSpc>
            </a:pPr>
            <a:r>
              <a:rPr lang="en-US" dirty="0"/>
              <a:t>http://</a:t>
            </a:r>
            <a:r>
              <a:rPr lang="en-US" dirty="0" err="1"/>
              <a:t>inst.eecs.berkeley.edu</a:t>
            </a:r>
            <a:r>
              <a:rPr lang="en-US" dirty="0"/>
              <a:t>/~cs61c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031" y="1055077"/>
            <a:ext cx="8510893" cy="7157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 = a * b</a:t>
            </a:r>
          </a:p>
          <a:p>
            <a:r>
              <a:rPr lang="en-US" dirty="0" smtClean="0"/>
              <a:t>a, b, c are N x N matrices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54" y="2044692"/>
            <a:ext cx="8510893" cy="27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Program Execution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099" y="1054894"/>
            <a:ext cx="6904364" cy="35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versus Python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96281"/>
              </p:ext>
            </p:extLst>
          </p:nvPr>
        </p:nvGraphicFramePr>
        <p:xfrm>
          <a:off x="803189" y="1267758"/>
          <a:ext cx="6096000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07"/>
                <a:gridCol w="2438400"/>
                <a:gridCol w="2501093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 [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sz="1800" dirty="0" smtClean="0"/>
                        <a:t>FLOPS]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Python [GFLOPS]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/>
                        <a:t>0.0054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/>
                        <a:t>0.0055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1.32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/>
                        <a:t>0.0054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0.91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/>
                        <a:t>0.0053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3692212"/>
            <a:ext cx="8628184" cy="83339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Which class gives you this kind of power?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We could stop here </a:t>
            </a:r>
            <a:r>
              <a:rPr lang="is-IS" sz="3200" b="1" dirty="0" smtClean="0">
                <a:solidFill>
                  <a:srgbClr val="FF0000"/>
                </a:solidFill>
              </a:rPr>
              <a:t>… but why? Let’s do better!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7173098" y="1563616"/>
            <a:ext cx="1822621" cy="1176981"/>
          </a:xfrm>
          <a:prstGeom prst="irregularSeal2">
            <a:avLst/>
          </a:prstGeom>
          <a:solidFill>
            <a:schemeClr val="accent2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240x!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60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61C – the big picture</a:t>
            </a:r>
          </a:p>
          <a:p>
            <a:r>
              <a:rPr lang="en-US" b="1" dirty="0" smtClean="0"/>
              <a:t>Parallel processing</a:t>
            </a:r>
          </a:p>
          <a:p>
            <a:r>
              <a:rPr lang="en-US" dirty="0" smtClean="0"/>
              <a:t>Single instruction, multiple data</a:t>
            </a:r>
          </a:p>
          <a:p>
            <a:r>
              <a:rPr lang="en-US" dirty="0" smtClean="0"/>
              <a:t>SIMD matrix multiplication</a:t>
            </a:r>
          </a:p>
          <a:p>
            <a:r>
              <a:rPr lang="en-US" dirty="0" smtClean="0"/>
              <a:t>Amdahl’s law</a:t>
            </a:r>
          </a:p>
          <a:p>
            <a:r>
              <a:rPr lang="en-US" dirty="0" smtClean="0"/>
              <a:t>Loop unrolling</a:t>
            </a:r>
          </a:p>
          <a:p>
            <a:r>
              <a:rPr lang="en-US" dirty="0" smtClean="0"/>
              <a:t>Memory access strategy - blocking</a:t>
            </a:r>
          </a:p>
          <a:p>
            <a:r>
              <a:rPr lang="en-US" dirty="0" smtClean="0"/>
              <a:t>And in Conclusion, 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Parallel Processing?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739" y="1055077"/>
            <a:ext cx="8628184" cy="357764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CPU Clock Rates are no longer increasing</a:t>
            </a:r>
          </a:p>
          <a:p>
            <a:pPr lvl="1"/>
            <a:r>
              <a:rPr lang="en-US" sz="2800" dirty="0" smtClean="0"/>
              <a:t>Technical &amp; economic challenges</a:t>
            </a:r>
            <a:endParaRPr lang="en-US" sz="2800" baseline="30000" dirty="0" smtClean="0"/>
          </a:p>
          <a:p>
            <a:pPr lvl="2"/>
            <a:r>
              <a:rPr lang="en-US" dirty="0"/>
              <a:t>Advanced cooling technology too </a:t>
            </a:r>
            <a:r>
              <a:rPr lang="en-US" dirty="0" smtClean="0"/>
              <a:t>expensive or impractical </a:t>
            </a:r>
            <a:r>
              <a:rPr lang="en-US" dirty="0"/>
              <a:t>for most </a:t>
            </a:r>
            <a:r>
              <a:rPr lang="en-US" dirty="0" smtClean="0"/>
              <a:t>applications</a:t>
            </a:r>
          </a:p>
          <a:p>
            <a:pPr lvl="2"/>
            <a:r>
              <a:rPr lang="en-US" dirty="0"/>
              <a:t>Energy costs are prohibitive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Parallel processing is only path to higher speed</a:t>
            </a:r>
          </a:p>
          <a:p>
            <a:pPr lvl="1"/>
            <a:r>
              <a:rPr lang="en-US" sz="2800" dirty="0" smtClean="0"/>
              <a:t>Compare airlines:</a:t>
            </a:r>
          </a:p>
          <a:p>
            <a:pPr lvl="2"/>
            <a:r>
              <a:rPr lang="en-US" sz="2400" dirty="0" smtClean="0"/>
              <a:t>Maximum speed limited by speed of sound and economics</a:t>
            </a:r>
          </a:p>
          <a:p>
            <a:pPr lvl="2"/>
            <a:r>
              <a:rPr lang="en-US" sz="2400" dirty="0" smtClean="0"/>
              <a:t>Use more and larger airplanes to increase throughput</a:t>
            </a:r>
          </a:p>
          <a:p>
            <a:pPr lvl="2"/>
            <a:r>
              <a:rPr lang="en-US" sz="2400" dirty="0" smtClean="0"/>
              <a:t>And smaller seats </a:t>
            </a:r>
            <a:r>
              <a:rPr lang="is-IS" sz="2400" dirty="0" smtClean="0"/>
              <a:t>…</a:t>
            </a:r>
            <a:endParaRPr lang="en-US" sz="2400" dirty="0" smtClean="0"/>
          </a:p>
          <a:p>
            <a:pPr lvl="2"/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Parallelism for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Two basic ways:</a:t>
            </a:r>
          </a:p>
          <a:p>
            <a:pPr lvl="1"/>
            <a:r>
              <a:rPr lang="en-US" sz="3200" dirty="0" smtClean="0"/>
              <a:t>Multiprogramming</a:t>
            </a:r>
            <a:endParaRPr lang="en-US" sz="3200" dirty="0"/>
          </a:p>
          <a:p>
            <a:pPr lvl="2"/>
            <a:r>
              <a:rPr lang="en-US" sz="2800" dirty="0" smtClean="0"/>
              <a:t>run multiple independent programs in parallel</a:t>
            </a:r>
          </a:p>
          <a:p>
            <a:pPr lvl="2"/>
            <a:r>
              <a:rPr lang="en-US" sz="2800" dirty="0" smtClean="0"/>
              <a:t>“Easy”</a:t>
            </a:r>
          </a:p>
          <a:p>
            <a:pPr lvl="1"/>
            <a:r>
              <a:rPr lang="en-US" sz="3200" dirty="0" smtClean="0"/>
              <a:t>Parallel computing</a:t>
            </a:r>
          </a:p>
          <a:p>
            <a:pPr lvl="2"/>
            <a:r>
              <a:rPr lang="en-US" sz="2800" dirty="0" smtClean="0"/>
              <a:t>run one program faster</a:t>
            </a:r>
          </a:p>
          <a:p>
            <a:pPr lvl="2"/>
            <a:r>
              <a:rPr lang="en-US" sz="2800" dirty="0" smtClean="0"/>
              <a:t>“Hard”</a:t>
            </a:r>
          </a:p>
          <a:p>
            <a:r>
              <a:rPr lang="en-US" sz="3600" dirty="0" smtClean="0"/>
              <a:t>We’ll focus on parallel computing in the next few lectures</a:t>
            </a:r>
            <a:endParaRPr lang="en-US" sz="3600" dirty="0"/>
          </a:p>
          <a:p>
            <a:pPr marL="0" indent="0">
              <a:buNone/>
            </a:pPr>
            <a:endParaRPr lang="en-US" sz="360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1661146"/>
            <a:ext cx="1023734" cy="5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8182"/>
            <a:ext cx="8229600" cy="85725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040300"/>
            <a:ext cx="3421902" cy="3928365"/>
          </a:xfrm>
        </p:spPr>
        <p:txBody>
          <a:bodyPr>
            <a:noAutofit/>
          </a:bodyPr>
          <a:lstStyle/>
          <a:p>
            <a:pPr marL="0" indent="-13716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Parallel Requests</a:t>
            </a:r>
          </a:p>
          <a:p>
            <a:pPr marL="0" lvl="1" indent="-1371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Assigned to computer</a:t>
            </a:r>
          </a:p>
          <a:p>
            <a:pPr marL="0" lvl="1" indent="-1371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e.g., Search “Katz”</a:t>
            </a:r>
          </a:p>
          <a:p>
            <a:pPr marL="0" indent="-13716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Parallel Threads</a:t>
            </a:r>
          </a:p>
          <a:p>
            <a:pPr marL="0" lvl="1" indent="-1371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Assigned to core</a:t>
            </a:r>
          </a:p>
          <a:p>
            <a:pPr marL="0" lvl="1" indent="-1371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e.g., Lookup, Ads</a:t>
            </a:r>
          </a:p>
          <a:p>
            <a:pPr marL="0" indent="-13716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Parallel Instructions</a:t>
            </a:r>
          </a:p>
          <a:p>
            <a:pPr marL="0" lvl="1" indent="-1371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&gt;1 instruction @ one time</a:t>
            </a:r>
          </a:p>
          <a:p>
            <a:pPr marL="0" lvl="1" indent="-1371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e.g., 5 pipelined instructions</a:t>
            </a:r>
          </a:p>
          <a:p>
            <a:pPr marL="0" indent="-13716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Parallel Data</a:t>
            </a:r>
          </a:p>
          <a:p>
            <a:pPr marL="0" lvl="1" indent="-1371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&gt;1 data item @ one time</a:t>
            </a:r>
          </a:p>
          <a:p>
            <a:pPr marL="0" lvl="1" indent="-1371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e.g., Add of 4 pairs of words</a:t>
            </a:r>
          </a:p>
          <a:p>
            <a:pPr marL="0" indent="-13716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Hardware descriptions</a:t>
            </a:r>
          </a:p>
          <a:p>
            <a:pPr marL="0" lvl="1" indent="-1371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All gates @ one time</a:t>
            </a:r>
          </a:p>
          <a:p>
            <a:pPr marL="0" indent="-13716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Programming Languages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3" y="1249229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9" y="1249458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1392979" y="2875342"/>
            <a:ext cx="3937628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900" y="797145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7634" y="1706752"/>
            <a:ext cx="1623987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4152900"/>
            <a:ext cx="3364508" cy="967365"/>
            <a:chOff x="5831288" y="5537200"/>
            <a:chExt cx="3364508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5"/>
              <a:ext cx="125350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068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449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9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7" y="1001159"/>
            <a:ext cx="2859651" cy="1250721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235200"/>
            <a:ext cx="5143176" cy="12192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57627" y="3049938"/>
              <a:ext cx="11290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0998" y="2590809"/>
            <a:ext cx="5630602" cy="1966904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431614"/>
              <a:chOff x="6108909" y="5194300"/>
              <a:chExt cx="2127517" cy="431614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412564"/>
                <a:chOff x="7499559" y="5194300"/>
                <a:chExt cx="736867" cy="412564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5"/>
                  <a:ext cx="703629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412564"/>
                <a:chOff x="7499559" y="5194300"/>
                <a:chExt cx="736867" cy="412564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5"/>
                  <a:ext cx="703629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412564"/>
                <a:chOff x="7499559" y="5194300"/>
                <a:chExt cx="736867" cy="412564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5"/>
                  <a:ext cx="703629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412564"/>
                <a:chOff x="7499559" y="5194300"/>
                <a:chExt cx="736867" cy="412564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5"/>
                  <a:ext cx="703629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2" name="Group 64"/>
          <p:cNvGrpSpPr/>
          <p:nvPr/>
        </p:nvGrpSpPr>
        <p:grpSpPr>
          <a:xfrm>
            <a:off x="0" y="3181350"/>
            <a:ext cx="8249280" cy="1021496"/>
            <a:chOff x="574463" y="3966954"/>
            <a:chExt cx="8249280" cy="1361995"/>
          </a:xfrm>
        </p:grpSpPr>
        <p:sp>
          <p:nvSpPr>
            <p:cNvPr id="63" name="Rectangle 62"/>
            <p:cNvSpPr/>
            <p:nvPr/>
          </p:nvSpPr>
          <p:spPr>
            <a:xfrm>
              <a:off x="6725133" y="4889318"/>
              <a:ext cx="2098610" cy="403102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78957" y="4220953"/>
              <a:ext cx="116750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Today’s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Lecture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74463" y="3966954"/>
              <a:ext cx="3129264" cy="101600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1379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Single-Instruction/Single-Data Stream</a:t>
            </a:r>
            <a:br>
              <a:rPr lang="en-US" sz="3600" dirty="0" smtClean="0"/>
            </a:br>
            <a:r>
              <a:rPr lang="en-US" sz="3600" dirty="0" smtClean="0"/>
              <a:t>(SISD)</a:t>
            </a:r>
            <a:endParaRPr 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Sequential computer that exploits no parallelism in either the instruction or data streams. Examples of SISD architecture are traditional uniprocessor machines</a:t>
            </a:r>
          </a:p>
          <a:p>
            <a:pPr lvl="1">
              <a:buFont typeface=".PingFangSC-Regular" charset="-122"/>
              <a:buChar char="－"/>
            </a:pPr>
            <a:r>
              <a:rPr lang="en-US" sz="2000" dirty="0" smtClean="0"/>
              <a:t>E.g. our trusted RISC-V pipeline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286271"/>
            <a:ext cx="4110037" cy="308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84401" y="3429000"/>
            <a:ext cx="163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Unit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66729" y="4353744"/>
            <a:ext cx="474525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This is what we did up to now in 61C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9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0" y="232997"/>
            <a:ext cx="8822267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Single-Instruction/Multiple-Data </a:t>
            </a:r>
            <a:r>
              <a:rPr lang="en-US" sz="3600" dirty="0"/>
              <a:t>Stream</a:t>
            </a:r>
            <a:br>
              <a:rPr lang="en-US" sz="3600" dirty="0"/>
            </a:br>
            <a:r>
              <a:rPr lang="en-US" sz="3600" dirty="0"/>
              <a:t>(SIMD or “</a:t>
            </a:r>
            <a:r>
              <a:rPr lang="en-US" sz="3600" dirty="0" err="1"/>
              <a:t>sim-dee</a:t>
            </a:r>
            <a:r>
              <a:rPr lang="en-US" sz="3600" dirty="0"/>
              <a:t>”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SIMD computer exploits multiple data streams against a single instruction stream to operations that may be naturally parallelized, e.g., Intel SIMD instruction extensions or NVIDIA Graphics Processing Unit (GPU)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1298179"/>
            <a:ext cx="3958695" cy="296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44954" y="4329026"/>
            <a:ext cx="191771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Today’s topic.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63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24115"/>
            <a:ext cx="94488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Multiple-Instruction/Multiple-Data </a:t>
            </a:r>
            <a:r>
              <a:rPr lang="en-US" sz="3600" dirty="0"/>
              <a:t>Streams</a:t>
            </a:r>
            <a:br>
              <a:rPr lang="en-US" sz="3600" dirty="0"/>
            </a:br>
            <a:r>
              <a:rPr lang="en-US" sz="3600" dirty="0"/>
              <a:t>(MIMD or “</a:t>
            </a:r>
            <a:r>
              <a:rPr lang="en-US" sz="3600" dirty="0" err="1"/>
              <a:t>mim-dee</a:t>
            </a:r>
            <a:r>
              <a:rPr lang="en-US" sz="3600" dirty="0"/>
              <a:t>”)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Multiple autonomous processors simultaneously executing different instructions on different data. </a:t>
            </a:r>
          </a:p>
          <a:p>
            <a:pPr lvl="1"/>
            <a:r>
              <a:rPr lang="en-US" sz="2000" dirty="0" smtClean="0"/>
              <a:t>MIMD architectures include multicore and Warehouse-Scale Computers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1314450"/>
            <a:ext cx="2438400" cy="342900"/>
          </a:xfrm>
          <a:prstGeom prst="rect">
            <a:avLst/>
          </a:prstGeom>
          <a:solidFill>
            <a:srgbClr val="CCFC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Instruction Pool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171700"/>
            <a:ext cx="457200" cy="28575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628900"/>
            <a:ext cx="457200" cy="28575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3143250"/>
            <a:ext cx="457200" cy="28575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3657600"/>
            <a:ext cx="457200" cy="28575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104775" y="2828925"/>
            <a:ext cx="1771650" cy="457200"/>
          </a:xfrm>
          <a:prstGeom prst="rect">
            <a:avLst/>
          </a:prstGeom>
          <a:solidFill>
            <a:srgbClr val="CCCCFE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 Pool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endCxn id="9" idx="1"/>
          </p:cNvCxnSpPr>
          <p:nvPr/>
        </p:nvCxnSpPr>
        <p:spPr>
          <a:xfrm>
            <a:off x="1219200" y="2314575"/>
            <a:ext cx="609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1"/>
          </p:cNvCxnSpPr>
          <p:nvPr/>
        </p:nvCxnSpPr>
        <p:spPr>
          <a:xfrm>
            <a:off x="1219200" y="2771775"/>
            <a:ext cx="1143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>
            <a:off x="1219200" y="3285531"/>
            <a:ext cx="1676400" cy="5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1"/>
          </p:cNvCxnSpPr>
          <p:nvPr/>
        </p:nvCxnSpPr>
        <p:spPr>
          <a:xfrm>
            <a:off x="1219200" y="3799879"/>
            <a:ext cx="2209800" cy="5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0"/>
          </p:cNvCxnSpPr>
          <p:nvPr/>
        </p:nvCxnSpPr>
        <p:spPr>
          <a:xfrm rot="5400000">
            <a:off x="1800225" y="1914327"/>
            <a:ext cx="51435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2105025" y="2142927"/>
            <a:ext cx="97155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3" idx="0"/>
          </p:cNvCxnSpPr>
          <p:nvPr/>
        </p:nvCxnSpPr>
        <p:spPr>
          <a:xfrm rot="5400000">
            <a:off x="2381250" y="2400102"/>
            <a:ext cx="14859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4" idx="0"/>
          </p:cNvCxnSpPr>
          <p:nvPr/>
        </p:nvCxnSpPr>
        <p:spPr>
          <a:xfrm rot="5400000">
            <a:off x="2657475" y="2657277"/>
            <a:ext cx="200025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79553" y="4329026"/>
            <a:ext cx="420184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Topic of Lecture </a:t>
            </a:r>
            <a:r>
              <a:rPr lang="en-US" sz="2400" dirty="0" smtClean="0"/>
              <a:t>19 and beyond.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6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61C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121" y="1671637"/>
            <a:ext cx="7556158" cy="1765183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It would be nice to have a review lecture every once in a while, actually showing us how things fit in the bigger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2" y="294581"/>
            <a:ext cx="86868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Multiple-Instruction/Single-Data </a:t>
            </a:r>
            <a:r>
              <a:rPr lang="en-US" sz="3600" dirty="0"/>
              <a:t>Stream</a:t>
            </a:r>
            <a:br>
              <a:rPr lang="en-US" sz="3600" dirty="0"/>
            </a:br>
            <a:r>
              <a:rPr lang="en-US" sz="3600" dirty="0"/>
              <a:t>(MISD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709531"/>
            <a:ext cx="4038600" cy="27332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Multiple-Instruction, Single-Data stream </a:t>
            </a:r>
            <a:r>
              <a:rPr lang="en-US" dirty="0"/>
              <a:t> </a:t>
            </a:r>
            <a:r>
              <a:rPr lang="en-US" dirty="0" smtClean="0"/>
              <a:t>computer that exploits multiple instruction streams against a single data stream.</a:t>
            </a:r>
          </a:p>
          <a:p>
            <a:pPr lvl="1"/>
            <a:r>
              <a:rPr lang="en-US" dirty="0" smtClean="0"/>
              <a:t>Historical significance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66" y="1260474"/>
            <a:ext cx="411056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24911" y="4329026"/>
            <a:ext cx="591114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This has few applications. Not covered in 61C.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68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/>
              <a:t>Flynn* Taxonomy, 1966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6594" y="2484837"/>
            <a:ext cx="6683712" cy="241934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SIMD and MIMD are currently the most common parallelism in architectures – usually both in same system!</a:t>
            </a:r>
          </a:p>
          <a:p>
            <a:r>
              <a:rPr lang="en-US" sz="2400" dirty="0" smtClean="0"/>
              <a:t>Most common parallel processing programming style: Single Program Multiple Data (“SPMD”)</a:t>
            </a:r>
          </a:p>
          <a:p>
            <a:pPr lvl="1"/>
            <a:r>
              <a:rPr lang="en-US" sz="2000" dirty="0" smtClean="0"/>
              <a:t>Single program that runs on all processors of a MIMD</a:t>
            </a:r>
          </a:p>
          <a:p>
            <a:pPr lvl="1"/>
            <a:r>
              <a:rPr lang="en-US" sz="2000" dirty="0" smtClean="0"/>
              <a:t>Cross-processor execution coordination using synchronization primitives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" name="Picture 4" descr="f07-06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7553"/>
            <a:ext cx="9158310" cy="15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47266" y="1178323"/>
            <a:ext cx="3428997" cy="100964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61C – the big picture</a:t>
            </a:r>
          </a:p>
          <a:p>
            <a:r>
              <a:rPr lang="en-US" dirty="0" smtClean="0"/>
              <a:t>Parallel processing</a:t>
            </a:r>
          </a:p>
          <a:p>
            <a:r>
              <a:rPr lang="en-US" b="1" dirty="0" smtClean="0"/>
              <a:t>Single instruction, multiple data</a:t>
            </a:r>
          </a:p>
          <a:p>
            <a:r>
              <a:rPr lang="en-US" dirty="0" smtClean="0"/>
              <a:t>SIMD matrix multiplication</a:t>
            </a:r>
          </a:p>
          <a:p>
            <a:r>
              <a:rPr lang="en-US" dirty="0" smtClean="0"/>
              <a:t>Amdahl’s law</a:t>
            </a:r>
          </a:p>
          <a:p>
            <a:r>
              <a:rPr lang="en-US" dirty="0" smtClean="0"/>
              <a:t>Loop unrolling</a:t>
            </a:r>
          </a:p>
          <a:p>
            <a:r>
              <a:rPr lang="en-US" dirty="0" smtClean="0"/>
              <a:t>Memory access strategy - blocking</a:t>
            </a:r>
          </a:p>
          <a:p>
            <a:r>
              <a:rPr lang="en-US" dirty="0" smtClean="0"/>
              <a:t>And in Conclusion, 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205979"/>
            <a:ext cx="8822267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SIMD – “Single Instruction Multiple Data”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1119" y="1249194"/>
            <a:ext cx="3958695" cy="296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06792"/>
            <a:ext cx="9144000" cy="790025"/>
          </a:xfrm>
        </p:spPr>
        <p:txBody>
          <a:bodyPr>
            <a:normAutofit/>
          </a:bodyPr>
          <a:lstStyle/>
          <a:p>
            <a:r>
              <a:rPr lang="en-US" dirty="0" smtClean="0"/>
              <a:t>SIMD Applications </a:t>
            </a:r>
            <a:r>
              <a:rPr lang="en-US" smtClean="0"/>
              <a:t>&amp; Implementations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Scientific computing</a:t>
            </a:r>
          </a:p>
          <a:p>
            <a:pPr lvl="2"/>
            <a:r>
              <a:rPr lang="en-US" dirty="0" err="1" smtClean="0"/>
              <a:t>Matlab</a:t>
            </a:r>
            <a:r>
              <a:rPr lang="en-US" dirty="0" smtClean="0"/>
              <a:t>, </a:t>
            </a:r>
            <a:r>
              <a:rPr lang="en-US" dirty="0" err="1" smtClean="0"/>
              <a:t>NumPy</a:t>
            </a:r>
            <a:endParaRPr lang="en-US" dirty="0" smtClean="0"/>
          </a:p>
          <a:p>
            <a:pPr lvl="1"/>
            <a:r>
              <a:rPr lang="en-US" dirty="0" smtClean="0"/>
              <a:t>Graphics and video processing</a:t>
            </a:r>
          </a:p>
          <a:p>
            <a:pPr lvl="2"/>
            <a:r>
              <a:rPr lang="en-US" dirty="0" smtClean="0"/>
              <a:t>Photoshop, 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Big Data</a:t>
            </a:r>
          </a:p>
          <a:p>
            <a:pPr lvl="2"/>
            <a:r>
              <a:rPr lang="is-IS" dirty="0" smtClean="0"/>
              <a:t>Deep learning</a:t>
            </a:r>
            <a:endParaRPr lang="en-US" dirty="0" smtClean="0"/>
          </a:p>
          <a:p>
            <a:pPr lvl="1"/>
            <a:r>
              <a:rPr lang="en-US" dirty="0" smtClean="0"/>
              <a:t>Gaming</a:t>
            </a:r>
          </a:p>
          <a:p>
            <a:pPr lvl="1"/>
            <a:r>
              <a:rPr lang="is-IS" dirty="0" smtClean="0"/>
              <a:t>…</a:t>
            </a:r>
          </a:p>
          <a:p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x86</a:t>
            </a:r>
          </a:p>
          <a:p>
            <a:pPr lvl="1"/>
            <a:r>
              <a:rPr lang="en-US" dirty="0" smtClean="0"/>
              <a:t>ARM</a:t>
            </a:r>
            <a:endParaRPr lang="en-US" dirty="0"/>
          </a:p>
          <a:p>
            <a:pPr lvl="1"/>
            <a:r>
              <a:rPr lang="en-US" dirty="0" smtClean="0"/>
              <a:t>RISC-V vector extensions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94" y="1257300"/>
            <a:ext cx="5886907" cy="3314700"/>
          </a:xfrm>
          <a:prstGeom prst="rect">
            <a:avLst/>
          </a:prstGeom>
        </p:spPr>
      </p:pic>
      <p:pic>
        <p:nvPicPr>
          <p:cNvPr id="8" name="Picture 7" descr="tx2sim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2950"/>
            <a:ext cx="4695238" cy="438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First SIMD Extensions:</a:t>
            </a:r>
            <a:br>
              <a:rPr lang="en-US" sz="3600" dirty="0" smtClean="0"/>
            </a:br>
            <a:r>
              <a:rPr lang="en-US" sz="3600" dirty="0" smtClean="0"/>
              <a:t>MIT Lincoln Labs TX-2, 1957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SIMD Evolution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162227"/>
            <a:ext cx="7162800" cy="1905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4631" y="4166369"/>
            <a:ext cx="6083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http://</a:t>
            </a:r>
            <a:r>
              <a:rPr lang="en-US" sz="1400" dirty="0" err="1"/>
              <a:t>svmoore.pbworks.com</a:t>
            </a:r>
            <a:r>
              <a:rPr lang="en-US" sz="1400" dirty="0"/>
              <a:t>/w/file/fetch/70583970/</a:t>
            </a:r>
            <a:r>
              <a:rPr lang="en-US" sz="1400" dirty="0" err="1"/>
              <a:t>VectorOps.pdf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6000" y="880776"/>
            <a:ext cx="385233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New instructions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New, wider, more registers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More parallelism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7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Laptop CPU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1055077"/>
            <a:ext cx="8628184" cy="3783623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sysctl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-a | grep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cpu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hw.physicalcpu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: 2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hw.logicalcpu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: 4</a:t>
            </a:r>
          </a:p>
          <a:p>
            <a:pPr marL="0" indent="0">
              <a:spcBef>
                <a:spcPts val="400"/>
              </a:spcBef>
              <a:buNone/>
            </a:pPr>
            <a:endParaRPr lang="de-DE" dirty="0" smtClean="0">
              <a:latin typeface="Courier" charset="0"/>
              <a:ea typeface="Courier" charset="0"/>
              <a:cs typeface="Courier" charset="0"/>
            </a:endParaRPr>
          </a:p>
          <a:p>
            <a:pPr marL="403225" indent="-403225">
              <a:spcBef>
                <a:spcPts val="400"/>
              </a:spcBef>
              <a:buNone/>
            </a:pPr>
            <a:r>
              <a:rPr lang="de-DE" dirty="0" err="1" smtClean="0">
                <a:latin typeface="Courier" charset="0"/>
                <a:ea typeface="Courier" charset="0"/>
                <a:cs typeface="Courier" charset="0"/>
              </a:rPr>
              <a:t>machdep.cpu.brand_string</a:t>
            </a:r>
            <a:r>
              <a:rPr lang="de-DE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de-DE" dirty="0" smtClean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de-DE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de-DE" dirty="0" smtClean="0">
                <a:latin typeface="Courier" charset="0"/>
                <a:ea typeface="Courier" charset="0"/>
                <a:cs typeface="Courier" charset="0"/>
              </a:rPr>
              <a:t>Intel(R</a:t>
            </a:r>
            <a:r>
              <a:rPr lang="de-DE" dirty="0">
                <a:latin typeface="Courier" charset="0"/>
                <a:ea typeface="Courier" charset="0"/>
                <a:cs typeface="Courier" charset="0"/>
              </a:rPr>
              <a:t>) Core(TM) i7-5557U CPU @ 3.10GHz</a:t>
            </a:r>
          </a:p>
          <a:p>
            <a:pPr marL="0" indent="0">
              <a:spcBef>
                <a:spcPts val="400"/>
              </a:spcBef>
              <a:buNone/>
            </a:pPr>
            <a:endParaRPr lang="de-DE" dirty="0" smtClean="0">
              <a:latin typeface="Courier" charset="0"/>
              <a:ea typeface="Courier" charset="0"/>
              <a:cs typeface="Courier" charset="0"/>
            </a:endParaRPr>
          </a:p>
          <a:p>
            <a:pPr marL="403225" indent="-403225">
              <a:spcBef>
                <a:spcPts val="400"/>
              </a:spcBef>
              <a:buNone/>
            </a:pPr>
            <a:r>
              <a:rPr lang="de-DE" dirty="0" err="1" smtClean="0">
                <a:latin typeface="Courier" charset="0"/>
                <a:ea typeface="Courier" charset="0"/>
                <a:cs typeface="Courier" charset="0"/>
              </a:rPr>
              <a:t>machdep.cpu.features</a:t>
            </a:r>
            <a:r>
              <a:rPr lang="de-DE" dirty="0">
                <a:latin typeface="Courier" charset="0"/>
                <a:ea typeface="Courier" charset="0"/>
                <a:cs typeface="Courier" charset="0"/>
              </a:rPr>
              <a:t>: FPU VME DE PSE TSC MSR PAE MCE CX8 APIC SEP MTRR PGE MCA CMOV PAT PSE36 CLFSH DS ACPI MMX FXSR SSE </a:t>
            </a:r>
            <a:r>
              <a:rPr lang="de-DE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SSE2</a:t>
            </a:r>
            <a:r>
              <a:rPr lang="de-DE" dirty="0">
                <a:latin typeface="Courier" charset="0"/>
                <a:ea typeface="Courier" charset="0"/>
                <a:cs typeface="Courier" charset="0"/>
              </a:rPr>
              <a:t> SS HTT TM PBE SSE3 PCLMULQDQ DTES64 MON DSCPL VMX EST TM2 SSSE3 FMA CX16 TPR PDCM SSE4.1 SSE4.2 x2APIC MOVBE POPCNT AES PCID XSAVE OSXSAVE SEGLIM64 TSCTMR </a:t>
            </a:r>
            <a:r>
              <a:rPr lang="de-DE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AVX1.0</a:t>
            </a:r>
            <a:r>
              <a:rPr lang="de-DE" dirty="0">
                <a:latin typeface="Courier" charset="0"/>
                <a:ea typeface="Courier" charset="0"/>
                <a:cs typeface="Courier" charset="0"/>
              </a:rPr>
              <a:t> RDRAND F16C</a:t>
            </a:r>
          </a:p>
          <a:p>
            <a:pPr marL="0" indent="0">
              <a:spcBef>
                <a:spcPts val="400"/>
              </a:spcBef>
              <a:buNone/>
            </a:pPr>
            <a:endParaRPr lang="de-DE" dirty="0" smtClean="0">
              <a:latin typeface="Courier" charset="0"/>
              <a:ea typeface="Courier" charset="0"/>
              <a:cs typeface="Courier" charset="0"/>
            </a:endParaRPr>
          </a:p>
          <a:p>
            <a:pPr marL="403225" indent="-403225">
              <a:spcBef>
                <a:spcPts val="400"/>
              </a:spcBef>
              <a:buNone/>
            </a:pPr>
            <a:r>
              <a:rPr lang="de-DE" dirty="0" smtClean="0">
                <a:latin typeface="Courier" charset="0"/>
                <a:ea typeface="Courier" charset="0"/>
                <a:cs typeface="Courier" charset="0"/>
              </a:rPr>
              <a:t>machdep.cpu.leaf7_features</a:t>
            </a:r>
            <a:r>
              <a:rPr lang="de-DE" dirty="0">
                <a:latin typeface="Courier" charset="0"/>
                <a:ea typeface="Courier" charset="0"/>
                <a:cs typeface="Courier" charset="0"/>
              </a:rPr>
              <a:t>: SMEP ERMS RDWRFSGS TSC_THREAD_OFFSET BMI1 </a:t>
            </a:r>
            <a:r>
              <a:rPr lang="de-DE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AVX2</a:t>
            </a:r>
            <a:r>
              <a:rPr lang="de-DE" dirty="0">
                <a:latin typeface="Courier" charset="0"/>
                <a:ea typeface="Courier" charset="0"/>
                <a:cs typeface="Courier" charset="0"/>
              </a:rPr>
              <a:t> BMI2 INVPCID SMAP RDSEED ADX IPT </a:t>
            </a:r>
            <a:r>
              <a:rPr lang="de-DE" dirty="0" smtClean="0">
                <a:latin typeface="Courier" charset="0"/>
                <a:ea typeface="Courier" charset="0"/>
                <a:cs typeface="Courier" charset="0"/>
              </a:rPr>
              <a:t>FPU_CSDS</a:t>
            </a:r>
            <a:endParaRPr lang="de-DE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Registers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066" y="896816"/>
            <a:ext cx="5565531" cy="37479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Data Types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71550"/>
            <a:ext cx="8468573" cy="302019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248150"/>
            <a:ext cx="29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(Now also AVX-512 available)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61C – the big picture</a:t>
            </a:r>
          </a:p>
          <a:p>
            <a:r>
              <a:rPr lang="en-US" dirty="0" smtClean="0"/>
              <a:t>Parallel processing</a:t>
            </a:r>
          </a:p>
          <a:p>
            <a:r>
              <a:rPr lang="en-US" dirty="0" smtClean="0"/>
              <a:t>Single instruction, multiple data</a:t>
            </a:r>
          </a:p>
          <a:p>
            <a:r>
              <a:rPr lang="en-US" dirty="0" smtClean="0"/>
              <a:t>SIMD matrix multiplication</a:t>
            </a:r>
          </a:p>
          <a:p>
            <a:r>
              <a:rPr lang="en-US" dirty="0" smtClean="0"/>
              <a:t>Amdahl’s law</a:t>
            </a:r>
          </a:p>
          <a:p>
            <a:r>
              <a:rPr lang="en-US" dirty="0" smtClean="0"/>
              <a:t>Loop unrolling</a:t>
            </a:r>
          </a:p>
          <a:p>
            <a:r>
              <a:rPr lang="en-US" dirty="0" smtClean="0"/>
              <a:t>Memory access strategy - blocking</a:t>
            </a:r>
          </a:p>
          <a:p>
            <a:r>
              <a:rPr lang="en-US" dirty="0" smtClean="0"/>
              <a:t>And in Conclusion, 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Vector Mode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231" y="1472208"/>
            <a:ext cx="7912100" cy="2743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61C – the big picture</a:t>
            </a:r>
          </a:p>
          <a:p>
            <a:r>
              <a:rPr lang="en-US" dirty="0" smtClean="0"/>
              <a:t>Parallel processing</a:t>
            </a:r>
          </a:p>
          <a:p>
            <a:r>
              <a:rPr lang="en-US" dirty="0" smtClean="0"/>
              <a:t>Single instruction, multiple data</a:t>
            </a:r>
          </a:p>
          <a:p>
            <a:r>
              <a:rPr lang="en-US" b="1" dirty="0" smtClean="0"/>
              <a:t>SIMD matrix multiplication</a:t>
            </a:r>
          </a:p>
          <a:p>
            <a:r>
              <a:rPr lang="en-US" dirty="0" smtClean="0"/>
              <a:t>Amdahl’s law</a:t>
            </a:r>
          </a:p>
          <a:p>
            <a:r>
              <a:rPr lang="en-US" dirty="0" smtClean="0"/>
              <a:t>Loop unrolling</a:t>
            </a:r>
          </a:p>
          <a:p>
            <a:r>
              <a:rPr lang="en-US" dirty="0" smtClean="0"/>
              <a:t>Memory access strategy - blocking</a:t>
            </a:r>
          </a:p>
          <a:p>
            <a:r>
              <a:rPr lang="en-US" dirty="0" smtClean="0"/>
              <a:t>And in Conclusion, 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Today’s compilers (largely) do not generate SIMD code</a:t>
            </a:r>
          </a:p>
          <a:p>
            <a:r>
              <a:rPr lang="en-US" sz="3600" dirty="0" smtClean="0"/>
              <a:t>Back to assembly …</a:t>
            </a:r>
          </a:p>
          <a:p>
            <a:r>
              <a:rPr lang="en-US" sz="3600" dirty="0" smtClean="0"/>
              <a:t>x86 (not using RISC-V as no vector hardware yet)</a:t>
            </a:r>
          </a:p>
          <a:p>
            <a:pPr lvl="1"/>
            <a:r>
              <a:rPr lang="en-US" sz="3200" dirty="0" smtClean="0"/>
              <a:t>Over 1000 instructions to learn …</a:t>
            </a:r>
          </a:p>
          <a:p>
            <a:pPr lvl="1"/>
            <a:r>
              <a:rPr lang="en-US" sz="3200" dirty="0" smtClean="0"/>
              <a:t>Green Book</a:t>
            </a:r>
            <a:endParaRPr lang="en-US" sz="3600" dirty="0" smtClean="0"/>
          </a:p>
          <a:p>
            <a:r>
              <a:rPr lang="en-US" sz="3600" dirty="0" smtClean="0"/>
              <a:t>Can we use the compiler to generate all non-SIMD instructions?</a:t>
            </a:r>
          </a:p>
          <a:p>
            <a:pPr lvl="1"/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Intrinsics AVX Data Types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169" y="1804897"/>
            <a:ext cx="8628063" cy="26106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584" y="1018508"/>
            <a:ext cx="824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Intrinsics</a:t>
            </a:r>
            <a:r>
              <a:rPr lang="en-US" sz="2800" b="1" dirty="0" smtClean="0"/>
              <a:t>:</a:t>
            </a:r>
            <a:r>
              <a:rPr lang="en-US" sz="2800" dirty="0" smtClean="0"/>
              <a:t>  Direct access to registers &amp; assembly from 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581150"/>
            <a:ext cx="94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Intrinsics AVX Code Nomenclature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331" y="1615083"/>
            <a:ext cx="7835900" cy="24574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629150"/>
            <a:ext cx="8628184" cy="3559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/>
              <a:t>https://</a:t>
            </a:r>
            <a:r>
              <a:rPr lang="en-US" sz="2000" dirty="0" err="1"/>
              <a:t>software.intel.com</a:t>
            </a:r>
            <a:r>
              <a:rPr lang="en-US" sz="2000" dirty="0"/>
              <a:t>/sites/</a:t>
            </a:r>
            <a:r>
              <a:rPr lang="en-US" sz="2000" dirty="0" err="1"/>
              <a:t>landingpage</a:t>
            </a:r>
            <a:r>
              <a:rPr lang="en-US" sz="2000" dirty="0"/>
              <a:t>/</a:t>
            </a:r>
            <a:r>
              <a:rPr lang="en-US" sz="2000" dirty="0" err="1"/>
              <a:t>IntrinsicsGuide</a:t>
            </a:r>
            <a:r>
              <a:rPr lang="en-US" sz="2000" dirty="0"/>
              <a:t>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62" y="666750"/>
            <a:ext cx="8518551" cy="3962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33800" y="2647950"/>
            <a:ext cx="228600" cy="15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81028" y="2433251"/>
            <a:ext cx="202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smtClean="0">
                <a:solidFill>
                  <a:srgbClr val="FF0000"/>
                </a:solidFill>
              </a:rPr>
              <a:t>parallel multiplies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62400" y="2571750"/>
            <a:ext cx="218628" cy="903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306329" y="3846555"/>
            <a:ext cx="271379" cy="1729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71624" y="3617657"/>
            <a:ext cx="387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instructions per clock cycle (CPI = 0.5)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552995" y="3756156"/>
            <a:ext cx="218628" cy="903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54362" y="1591150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assembly instruction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5237207" y="1775816"/>
            <a:ext cx="317155" cy="530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SIMD “Intrinsics”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473" y="742950"/>
            <a:ext cx="5391527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792"/>
            <a:ext cx="9144000" cy="79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Raw Double-Precision Throughput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063848"/>
              </p:ext>
            </p:extLst>
          </p:nvPr>
        </p:nvGraphicFramePr>
        <p:xfrm>
          <a:off x="0" y="1352550"/>
          <a:ext cx="3698630" cy="194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230"/>
                <a:gridCol w="12954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Characteristic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Value</a:t>
                      </a:r>
                      <a:endParaRPr lang="en-US" sz="12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CPU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/>
                        <a:t>i7-5557U</a:t>
                      </a:r>
                      <a:endParaRPr lang="en-US" sz="12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Clock rate (sustained)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3.1 GHz</a:t>
                      </a:r>
                      <a:endParaRPr lang="en-US" sz="12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Instructions</a:t>
                      </a:r>
                      <a:r>
                        <a:rPr lang="en-US" sz="1200" baseline="0" dirty="0" smtClean="0"/>
                        <a:t> per clock (</a:t>
                      </a:r>
                      <a:r>
                        <a:rPr lang="en-US" sz="1200" baseline="0" dirty="0" err="1" smtClean="0"/>
                        <a:t>mul_pd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Parallel</a:t>
                      </a:r>
                      <a:r>
                        <a:rPr lang="en-US" sz="1200" baseline="0" dirty="0" smtClean="0"/>
                        <a:t> multiplies per instruction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Peak double FLOPS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24.8 GFLOPS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6430" y="4256067"/>
            <a:ext cx="639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Actual performance is lower because </a:t>
            </a:r>
            <a:r>
              <a:rPr lang="en-US" sz="2400" smtClean="0">
                <a:solidFill>
                  <a:srgbClr val="FF0000"/>
                </a:solidFill>
              </a:rPr>
              <a:t>of overhead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0947" y="4095750"/>
            <a:ext cx="48685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https://www.karlrupp.net/2013/06/cpu-gpu-and-mic-hardware-characteristics-over-time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91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/>
          <a:srcRect t="1478"/>
          <a:stretch/>
        </p:blipFill>
        <p:spPr>
          <a:xfrm>
            <a:off x="76200" y="1504950"/>
            <a:ext cx="5084789" cy="1542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15"/>
            <a:ext cx="8628184" cy="790025"/>
          </a:xfrm>
        </p:spPr>
        <p:txBody>
          <a:bodyPr/>
          <a:lstStyle/>
          <a:p>
            <a:r>
              <a:rPr lang="en-US" dirty="0" smtClean="0"/>
              <a:t>Vectorized Matrix Multiplication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731529" y="3230543"/>
          <a:ext cx="2450616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</a:tblGrid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/>
          </p:nvPr>
        </p:nvGraphicFramePr>
        <p:xfrm>
          <a:off x="5698762" y="3230543"/>
          <a:ext cx="2450616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</a:tblGrid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/>
          </p:nvPr>
        </p:nvGraphicFramePr>
        <p:xfrm>
          <a:off x="5698762" y="1133932"/>
          <a:ext cx="2450616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</a:tblGrid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2215242" y="3432008"/>
            <a:ext cx="257979" cy="1425870"/>
            <a:chOff x="2215241" y="4576010"/>
            <a:chExt cx="257979" cy="1901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215241" y="5386357"/>
                  <a:ext cx="12824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3064C0"/>
                            </a:solidFill>
                            <a:latin typeface="Cambria Math" charset="0"/>
                          </a:rPr>
                          <m:t>𝑖</m:t>
                        </m:r>
                      </m:oMath>
                    </m:oMathPara>
                  </a14:m>
                  <a:endParaRPr lang="en-US" sz="2000" dirty="0">
                    <a:solidFill>
                      <a:srgbClr val="3064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5241" y="5386356"/>
                  <a:ext cx="147605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6000" r="-32000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2473220" y="4576010"/>
              <a:ext cx="0" cy="19011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135313" y="742949"/>
            <a:ext cx="1686910" cy="287771"/>
            <a:chOff x="6135313" y="990600"/>
            <a:chExt cx="1686910" cy="3836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135313" y="1374295"/>
              <a:ext cx="168691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flipH="1">
                  <a:off x="6934200" y="990600"/>
                  <a:ext cx="19871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3064C0"/>
                            </a:solidFill>
                            <a:latin typeface="Cambria Math" charset="0"/>
                          </a:rPr>
                          <m:t>𝑗</m:t>
                        </m:r>
                      </m:oMath>
                    </m:oMathPara>
                  </a14:m>
                  <a:endParaRPr lang="en-US" i="1" dirty="0">
                    <a:solidFill>
                      <a:srgbClr val="3064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34200" y="990600"/>
                  <a:ext cx="19871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9412" t="-8511"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3113382" y="2800347"/>
            <a:ext cx="1686910" cy="309923"/>
            <a:chOff x="3113382" y="3733799"/>
            <a:chExt cx="1686910" cy="41323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113382" y="4147030"/>
              <a:ext cx="168691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flipH="1">
                  <a:off x="4267200" y="3733799"/>
                  <a:ext cx="19871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3064C0"/>
                            </a:solidFill>
                            <a:latin typeface="Cambria Math" charset="0"/>
                          </a:rPr>
                          <m:t>𝑘</m:t>
                        </m:r>
                      </m:oMath>
                    </m:oMathPara>
                  </a14:m>
                  <a:endParaRPr lang="en-US" sz="2000" i="1" dirty="0">
                    <a:solidFill>
                      <a:srgbClr val="3064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67200" y="3733799"/>
                  <a:ext cx="19871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1212" t="-869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5105400" y="1376528"/>
            <a:ext cx="221915" cy="1425870"/>
            <a:chOff x="5105399" y="1835371"/>
            <a:chExt cx="221915" cy="1901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105399" y="2108200"/>
                  <a:ext cx="16671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3064C0"/>
                            </a:solidFill>
                            <a:latin typeface="Cambria Math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>
                    <a:solidFill>
                      <a:srgbClr val="3064C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399" y="2108200"/>
                  <a:ext cx="16671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1429" t="-8696" r="-7143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>
              <a:off x="5327314" y="1835371"/>
              <a:ext cx="0" cy="19011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-10876" y="1142941"/>
            <a:ext cx="131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Inner Loop:</a:t>
            </a:r>
            <a:endParaRPr lang="en-US" b="1" i="1" u="sng" dirty="0"/>
          </a:p>
        </p:txBody>
      </p:sp>
      <p:sp>
        <p:nvSpPr>
          <p:cNvPr id="27" name="Rectangle 26"/>
          <p:cNvSpPr/>
          <p:nvPr/>
        </p:nvSpPr>
        <p:spPr>
          <a:xfrm>
            <a:off x="2731530" y="3230543"/>
            <a:ext cx="301957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98763" y="3230543"/>
            <a:ext cx="301957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98763" y="1133932"/>
            <a:ext cx="301957" cy="221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-10876" y="676583"/>
            <a:ext cx="1291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is-IS" dirty="0" smtClean="0"/>
              <a:t>…; </a:t>
            </a:r>
            <a:r>
              <a:rPr lang="is-IS" b="1" dirty="0" smtClean="0">
                <a:solidFill>
                  <a:srgbClr val="FF0000"/>
                </a:solidFill>
              </a:rPr>
              <a:t>i+=4</a:t>
            </a:r>
          </a:p>
          <a:p>
            <a:r>
              <a:rPr lang="is-IS" dirty="0"/>
              <a:t> </a:t>
            </a:r>
            <a:r>
              <a:rPr lang="is-IS" dirty="0" smtClean="0"/>
              <a:t>   for j ...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033487" y="3230543"/>
            <a:ext cx="301957" cy="914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98763" y="1355272"/>
            <a:ext cx="301957" cy="2213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98763" y="3230543"/>
            <a:ext cx="301957" cy="914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78566" y="3230543"/>
            <a:ext cx="301957" cy="914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98762" y="2807610"/>
            <a:ext cx="301957" cy="2213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698762" y="3230543"/>
            <a:ext cx="301957" cy="914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28485" y="4144943"/>
            <a:ext cx="301957" cy="914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00719" y="1133932"/>
            <a:ext cx="301957" cy="2213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00719" y="3230543"/>
            <a:ext cx="301957" cy="914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78771" y="4144943"/>
            <a:ext cx="974871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s-IS" sz="2800" b="1" smtClean="0">
                <a:solidFill>
                  <a:srgbClr val="FF0000"/>
                </a:solidFill>
              </a:rPr>
              <a:t>i +=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74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861" y="1054894"/>
            <a:ext cx="7572843" cy="3577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“Vectorized” </a:t>
            </a:r>
            <a:r>
              <a:rPr lang="en-US" dirty="0" err="1" smtClean="0"/>
              <a:t>dgemm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72336" y="1755582"/>
            <a:ext cx="120468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7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600930"/>
              </p:ext>
            </p:extLst>
          </p:nvPr>
        </p:nvGraphicFramePr>
        <p:xfrm>
          <a:off x="2067595" y="1364025"/>
          <a:ext cx="4938473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197"/>
                <a:gridCol w="2091846"/>
                <a:gridCol w="1891430"/>
              </a:tblGrid>
              <a:tr h="3886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N</a:t>
                      </a:r>
                      <a:endParaRPr lang="en-US" sz="2100" dirty="0"/>
                    </a:p>
                  </a:txBody>
                  <a:tcPr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Gflops</a:t>
                      </a:r>
                      <a:endParaRPr lang="en-US" sz="21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6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scalar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/>
                        <a:t>avx</a:t>
                      </a:r>
                      <a:endParaRPr lang="en-US" sz="2100" b="1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32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1.30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4.56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160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1.30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5.47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480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1.32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5.27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960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0.91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3.64</a:t>
                      </a:r>
                      <a:endParaRPr lang="en-US" sz="21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867150"/>
            <a:ext cx="4711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4x faster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But still &lt;&lt; theoretical 25 GFLOPS!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8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61C Topics so far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896816"/>
            <a:ext cx="8628184" cy="373590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we learned: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Binary numbers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Pointers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Assembly language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Datapath</a:t>
            </a:r>
            <a:r>
              <a:rPr lang="en-US" dirty="0" smtClean="0"/>
              <a:t> architecture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Pipelining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Caches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Performance evaluation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Floating point</a:t>
            </a:r>
          </a:p>
          <a:p>
            <a:r>
              <a:rPr lang="en-US" dirty="0" smtClean="0"/>
              <a:t>What does this buy us?</a:t>
            </a:r>
          </a:p>
          <a:p>
            <a:pPr lvl="1"/>
            <a:r>
              <a:rPr lang="en-US" dirty="0" smtClean="0"/>
              <a:t>Promise: execution speed</a:t>
            </a:r>
          </a:p>
          <a:p>
            <a:pPr lvl="1"/>
            <a:r>
              <a:rPr lang="en-US" dirty="0" smtClean="0"/>
              <a:t>Let’s check!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61C – the big picture</a:t>
            </a:r>
          </a:p>
          <a:p>
            <a:r>
              <a:rPr lang="en-US" dirty="0" smtClean="0"/>
              <a:t>Parallel processing</a:t>
            </a:r>
          </a:p>
          <a:p>
            <a:r>
              <a:rPr lang="en-US" dirty="0" smtClean="0"/>
              <a:t>Single instruction, multiple data</a:t>
            </a:r>
          </a:p>
          <a:p>
            <a:r>
              <a:rPr lang="en-US" dirty="0" smtClean="0"/>
              <a:t>SIMD matrix multiplication</a:t>
            </a:r>
          </a:p>
          <a:p>
            <a:r>
              <a:rPr lang="en-US" b="1" dirty="0" smtClean="0"/>
              <a:t>Amdahl’s law</a:t>
            </a:r>
          </a:p>
          <a:p>
            <a:r>
              <a:rPr lang="en-US" dirty="0" smtClean="0"/>
              <a:t>Loop unrolling</a:t>
            </a:r>
          </a:p>
          <a:p>
            <a:r>
              <a:rPr lang="en-US" dirty="0" smtClean="0"/>
              <a:t>Memory access strategy - blocking</a:t>
            </a:r>
          </a:p>
          <a:p>
            <a:r>
              <a:rPr lang="en-US" dirty="0" smtClean="0"/>
              <a:t>And in Conclusion, 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trip to LA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22861" y="1611256"/>
          <a:ext cx="8628063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175"/>
                <a:gridCol w="2053772"/>
                <a:gridCol w="3328116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Get</a:t>
                      </a:r>
                      <a:r>
                        <a:rPr lang="en-US" sz="1400" baseline="0" dirty="0" smtClean="0"/>
                        <a:t> to SFO &amp; check-in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SFO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Wingdings"/>
                        </a:rPr>
                        <a:t> LAX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Get to</a:t>
                      </a:r>
                      <a:r>
                        <a:rPr lang="en-US" sz="1400" dirty="0" smtClean="0">
                          <a:sym typeface="Wingdings"/>
                        </a:rPr>
                        <a:t> destination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hours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hour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</a:t>
                      </a:r>
                      <a:r>
                        <a:rPr lang="en-US" sz="1400" baseline="0" dirty="0" smtClean="0"/>
                        <a:t> hours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2740" y="1115536"/>
            <a:ext cx="2258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/>
              <a:t>Commercial airline:</a:t>
            </a:r>
            <a:endParaRPr lang="en-US" sz="2000" b="1" u="sng"/>
          </a:p>
        </p:txBody>
      </p:sp>
      <p:sp>
        <p:nvSpPr>
          <p:cNvPr id="9" name="TextBox 8"/>
          <p:cNvSpPr txBox="1"/>
          <p:nvPr/>
        </p:nvSpPr>
        <p:spPr>
          <a:xfrm>
            <a:off x="222739" y="2503465"/>
            <a:ext cx="2247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Supersonic aircraft:</a:t>
            </a:r>
            <a:endParaRPr lang="en-US" sz="2000" b="1" u="sng" dirty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/>
          </p:nvPr>
        </p:nvGraphicFramePr>
        <p:xfrm>
          <a:off x="1021086" y="3002285"/>
          <a:ext cx="7031491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175"/>
                <a:gridCol w="457200"/>
                <a:gridCol w="3328116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Get</a:t>
                      </a:r>
                      <a:r>
                        <a:rPr lang="en-US" sz="1400" baseline="0" dirty="0" smtClean="0"/>
                        <a:t> to SFO &amp; check-in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 smtClean="0"/>
                        <a:t>SFO </a:t>
                      </a:r>
                      <a:r>
                        <a:rPr lang="en-US" sz="300" dirty="0" smtClean="0">
                          <a:sym typeface="Wingdings"/>
                        </a:rPr>
                        <a:t> LAX</a:t>
                      </a:r>
                      <a:endParaRPr lang="en-US" sz="300" dirty="0"/>
                    </a:p>
                  </a:txBody>
                  <a:tcPr marT="34290" marB="3429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Get to</a:t>
                      </a:r>
                      <a:r>
                        <a:rPr lang="en-US" sz="1400" dirty="0" smtClean="0">
                          <a:sym typeface="Wingdings"/>
                        </a:rPr>
                        <a:t> destination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hours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aseline="0" dirty="0" smtClean="0"/>
                        <a:t>6 min</a:t>
                      </a:r>
                      <a:endParaRPr lang="en-US" sz="700" dirty="0"/>
                    </a:p>
                  </a:txBody>
                  <a:tcPr marT="34290" marB="3429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</a:t>
                      </a:r>
                      <a:r>
                        <a:rPr lang="en-US" sz="1400" baseline="0" dirty="0" smtClean="0"/>
                        <a:t> hours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42680" y="2226467"/>
            <a:ext cx="201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time:  7 hours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55315" y="3641865"/>
            <a:ext cx="218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time:  6.1 hours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2738" y="3907322"/>
            <a:ext cx="1185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Speedup:</a:t>
            </a:r>
            <a:endParaRPr lang="en-US" sz="20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095750"/>
            <a:ext cx="635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86250" algn="r"/>
                <a:tab pos="5253038" algn="l"/>
              </a:tabLst>
            </a:pPr>
            <a:r>
              <a:rPr lang="en-US" dirty="0" smtClean="0"/>
              <a:t>Flying time 	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flight</a:t>
            </a:r>
            <a:r>
              <a:rPr lang="en-US" i="1" dirty="0" smtClean="0"/>
              <a:t> </a:t>
            </a:r>
            <a:r>
              <a:rPr lang="en-US" dirty="0" smtClean="0"/>
              <a:t>= 60 / 6 = 10x	</a:t>
            </a:r>
          </a:p>
          <a:p>
            <a:pPr>
              <a:tabLst>
                <a:tab pos="4286250" algn="r"/>
                <a:tab pos="5253038" algn="l"/>
              </a:tabLst>
            </a:pPr>
            <a:r>
              <a:rPr lang="en-US" dirty="0" smtClean="0"/>
              <a:t>Trip time 	</a:t>
            </a:r>
            <a:r>
              <a:rPr lang="en-US" i="1" dirty="0" smtClean="0"/>
              <a:t>S</a:t>
            </a:r>
            <a:r>
              <a:rPr lang="en-US" i="1" baseline="-25000" dirty="0" smtClean="0"/>
              <a:t>trip</a:t>
            </a:r>
            <a:r>
              <a:rPr lang="en-US" dirty="0" smtClean="0"/>
              <a:t> = 7 / 6.1 = </a:t>
            </a:r>
            <a:r>
              <a:rPr lang="en-US" dirty="0" smtClean="0">
                <a:solidFill>
                  <a:srgbClr val="FF0000"/>
                </a:solidFill>
              </a:rPr>
              <a:t>1.15x</a:t>
            </a:r>
            <a:r>
              <a:rPr lang="en-US" dirty="0" smtClean="0"/>
              <a:t>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8628184" cy="357764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sz="2400" dirty="0" smtClean="0"/>
              <a:t>Get enhancement </a:t>
            </a:r>
            <a:r>
              <a:rPr lang="en-US" sz="2400" i="1" dirty="0" smtClean="0"/>
              <a:t>E</a:t>
            </a:r>
            <a:r>
              <a:rPr lang="en-US" sz="2400" dirty="0" smtClean="0"/>
              <a:t> for your new PC</a:t>
            </a:r>
          </a:p>
          <a:p>
            <a:pPr marL="0" lvl="1">
              <a:spcBef>
                <a:spcPts val="0"/>
              </a:spcBef>
            </a:pPr>
            <a:r>
              <a:rPr lang="en-US" sz="2000" dirty="0" smtClean="0"/>
              <a:t>E.g. floating-point rocket booster</a:t>
            </a:r>
          </a:p>
          <a:p>
            <a:pPr marL="0">
              <a:spcBef>
                <a:spcPts val="0"/>
              </a:spcBef>
            </a:pPr>
            <a:r>
              <a:rPr lang="en-US" sz="2400" i="1" dirty="0" smtClean="0"/>
              <a:t>E</a:t>
            </a:r>
          </a:p>
          <a:p>
            <a:pPr marL="0" lvl="1">
              <a:spcBef>
                <a:spcPts val="0"/>
              </a:spcBef>
            </a:pPr>
            <a:r>
              <a:rPr lang="en-US" sz="2000" dirty="0" smtClean="0"/>
              <a:t>Speeds up some task (e.g. arithmetic) by factor </a:t>
            </a:r>
            <a:r>
              <a:rPr lang="en-US" sz="2000" i="1" dirty="0" smtClean="0"/>
              <a:t>S</a:t>
            </a:r>
            <a:r>
              <a:rPr lang="en-US" sz="2000" i="1" baseline="-25000" dirty="0" smtClean="0"/>
              <a:t>E</a:t>
            </a:r>
          </a:p>
          <a:p>
            <a:pPr marL="0" lvl="1">
              <a:spcBef>
                <a:spcPts val="0"/>
              </a:spcBef>
            </a:pPr>
            <a:r>
              <a:rPr lang="en-US" sz="2000" i="1" dirty="0" smtClean="0"/>
              <a:t>F</a:t>
            </a:r>
            <a:r>
              <a:rPr lang="en-US" sz="2000" dirty="0" smtClean="0"/>
              <a:t> is fraction of program that uses this ”task”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 61c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570997"/>
              </p:ext>
            </p:extLst>
          </p:nvPr>
        </p:nvGraphicFramePr>
        <p:xfrm>
          <a:off x="2216686" y="2742513"/>
          <a:ext cx="609600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857"/>
                <a:gridCol w="2935143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1-F</a:t>
                      </a:r>
                      <a:endParaRPr lang="en-US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F</a:t>
                      </a:r>
                      <a:endParaRPr lang="en-US" sz="1400" i="1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49034"/>
              </p:ext>
            </p:extLst>
          </p:nvPr>
        </p:nvGraphicFramePr>
        <p:xfrm>
          <a:off x="2216686" y="3105977"/>
          <a:ext cx="4406852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857"/>
                <a:gridCol w="1245995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1-F</a:t>
                      </a:r>
                      <a:endParaRPr lang="en-US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F /</a:t>
                      </a:r>
                      <a:r>
                        <a:rPr lang="en-US" sz="1400" i="1" baseline="0" dirty="0" smtClean="0"/>
                        <a:t> S</a:t>
                      </a:r>
                      <a:r>
                        <a:rPr lang="en-US" sz="1400" i="1" baseline="-25000" dirty="0" smtClean="0"/>
                        <a:t>E</a:t>
                      </a:r>
                      <a:endParaRPr lang="en-US" sz="1400" i="1" baseline="-25000" dirty="0"/>
                    </a:p>
                  </a:txBody>
                  <a:tcPr marT="34290" marB="3429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5600" y="2307890"/>
            <a:ext cx="1927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dirty="0" smtClean="0"/>
              <a:t>Execution Time:</a:t>
            </a:r>
            <a:endParaRPr lang="en-US" sz="20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55598" y="3506037"/>
            <a:ext cx="122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dirty="0" smtClean="0"/>
              <a:t>Speedup:</a:t>
            </a:r>
            <a:endParaRPr lang="en-US" sz="2000" b="1" i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41589" y="2748356"/>
            <a:ext cx="97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(no </a:t>
            </a:r>
            <a:r>
              <a:rPr lang="en-US" i="1" dirty="0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1589" y="3107108"/>
            <a:ext cx="114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E</a:t>
            </a:r>
            <a:r>
              <a:rPr lang="en-US" dirty="0" smtClean="0"/>
              <a:t> (with </a:t>
            </a:r>
            <a:r>
              <a:rPr lang="en-US" i="1" dirty="0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12757" y="2432776"/>
            <a:ext cx="1162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speedup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585" y="2419350"/>
            <a:ext cx="1546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speedup section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3867150"/>
            <a:ext cx="5372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Speedup = T</a:t>
            </a:r>
            <a:r>
              <a:rPr lang="en-US" sz="2800" baseline="-25000" dirty="0" smtClean="0"/>
              <a:t>O</a:t>
            </a:r>
            <a:r>
              <a:rPr lang="en-US" sz="2800" dirty="0" smtClean="0"/>
              <a:t> / T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= 1 / ((1-F) + F/S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9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Idea: Amdahl’s </a:t>
            </a:r>
            <a:r>
              <a:rPr lang="en-US" dirty="0"/>
              <a:t>Law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84302" y="2060528"/>
            <a:ext cx="173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not sped up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698420" y="1914797"/>
            <a:ext cx="136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sped up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6248400" y="1733550"/>
            <a:ext cx="450020" cy="268947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5800" y="2571750"/>
            <a:ext cx="706121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2063" indent="-1262063">
              <a:buNone/>
            </a:pPr>
            <a:r>
              <a:rPr lang="en-US" sz="2400" b="1" u="sng" dirty="0"/>
              <a:t>Example</a:t>
            </a:r>
            <a:r>
              <a:rPr lang="en-US" sz="2400" dirty="0"/>
              <a:t>: </a:t>
            </a:r>
            <a:r>
              <a:rPr lang="en-US" sz="2400" dirty="0" smtClean="0"/>
              <a:t>	The </a:t>
            </a:r>
            <a:r>
              <a:rPr lang="en-US" sz="2400" dirty="0"/>
              <a:t>execution time of </a:t>
            </a:r>
            <a:r>
              <a:rPr lang="en-US" sz="2400" b="1" dirty="0"/>
              <a:t>half</a:t>
            </a:r>
            <a:r>
              <a:rPr lang="en-US" sz="2400" dirty="0"/>
              <a:t> of </a:t>
            </a:r>
            <a:r>
              <a:rPr lang="en-US" sz="2400" dirty="0" smtClean="0"/>
              <a:t>a program </a:t>
            </a:r>
            <a:r>
              <a:rPr lang="en-US" sz="2400" dirty="0"/>
              <a:t>can be accelerated by a factor of </a:t>
            </a:r>
            <a:r>
              <a:rPr lang="en-US" sz="2400" b="1" dirty="0"/>
              <a:t>2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What is the program speed-up overall?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343400" y="1733550"/>
            <a:ext cx="1016000" cy="378599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1200150"/>
            <a:ext cx="5372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Speedup = T</a:t>
            </a:r>
            <a:r>
              <a:rPr lang="en-US" sz="2800" baseline="-25000" dirty="0" smtClean="0"/>
              <a:t>O</a:t>
            </a:r>
            <a:r>
              <a:rPr lang="en-US" sz="2800" dirty="0" smtClean="0"/>
              <a:t> / T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= 1 / ((1-F) + F/S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3867150"/>
            <a:ext cx="8313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</a:t>
            </a:r>
            <a:r>
              <a:rPr lang="en-US" sz="2800" baseline="-25000" dirty="0" smtClean="0"/>
              <a:t>O</a:t>
            </a:r>
            <a:r>
              <a:rPr lang="en-US" sz="2800" dirty="0" smtClean="0"/>
              <a:t> / T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= 1 / ((1-F) + F/S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) = 1/((1- 0.5)+0.5/2) = 1.33 &lt;&lt;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862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83"/>
            <a:ext cx="8229600" cy="857250"/>
          </a:xfrm>
        </p:spPr>
        <p:txBody>
          <a:bodyPr/>
          <a:lstStyle/>
          <a:p>
            <a:r>
              <a:rPr lang="en-US" dirty="0" smtClean="0"/>
              <a:t>Maximum “Achievable” Speed-Up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33550"/>
            <a:ext cx="8845996" cy="2558994"/>
          </a:xfrm>
        </p:spPr>
        <p:txBody>
          <a:bodyPr>
            <a:normAutofit/>
          </a:bodyPr>
          <a:lstStyle/>
          <a:p>
            <a:pPr marL="1543050" indent="-1543050">
              <a:buNone/>
            </a:pPr>
            <a:r>
              <a:rPr lang="en-US" sz="2400" b="1" u="sng" dirty="0" smtClean="0"/>
              <a:t>Question</a:t>
            </a:r>
            <a:r>
              <a:rPr lang="en-US" sz="2400" dirty="0" smtClean="0"/>
              <a:t>: 	What is a reasonable # of parallel processors to speed up an algorithm with </a:t>
            </a:r>
            <a:r>
              <a:rPr lang="en-US" sz="2400" i="1" dirty="0" smtClean="0"/>
              <a:t>F </a:t>
            </a:r>
            <a:r>
              <a:rPr lang="en-US" sz="2400" dirty="0" smtClean="0"/>
              <a:t>= 95%? (i.e. 19/20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can be sped up)</a:t>
            </a:r>
          </a:p>
          <a:p>
            <a:pPr marL="346075" indent="-346075">
              <a:buNone/>
            </a:pPr>
            <a:r>
              <a:rPr lang="en-US" sz="2400" dirty="0" smtClean="0"/>
              <a:t>a) 	Maximum speedup:	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= 1/(1-0.95) = 20</a:t>
            </a:r>
          </a:p>
          <a:p>
            <a:pPr marL="346075" indent="-346075">
              <a:buNone/>
            </a:pPr>
            <a:r>
              <a:rPr lang="en-US" sz="2400" dirty="0" smtClean="0"/>
              <a:t>					but needs S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=∞!</a:t>
            </a:r>
          </a:p>
          <a:p>
            <a:pPr marL="457200" indent="-457200">
              <a:buAutoNum type="alphaLcParenR" startAt="2"/>
            </a:pPr>
            <a:r>
              <a:rPr lang="en-US" sz="2400" dirty="0" smtClean="0"/>
              <a:t>Reasonable “engineering” compromise: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3790950"/>
            <a:ext cx="7076952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075" indent="-346075">
              <a:buNone/>
            </a:pPr>
            <a:r>
              <a:rPr lang="en-US" sz="2400" b="1" i="1" dirty="0"/>
              <a:t>Equal time in sequential and parallel </a:t>
            </a:r>
            <a:r>
              <a:rPr lang="en-US" sz="2400" b="1" i="1" dirty="0" smtClean="0"/>
              <a:t>code: </a:t>
            </a:r>
            <a:r>
              <a:rPr lang="en-US" sz="2400" dirty="0"/>
              <a:t>(1-F) = F/S</a:t>
            </a:r>
            <a:r>
              <a:rPr lang="en-US" sz="2400" baseline="-25000" dirty="0"/>
              <a:t>E</a:t>
            </a:r>
            <a:r>
              <a:rPr lang="en-US" sz="2400" dirty="0"/>
              <a:t> </a:t>
            </a:r>
            <a:endParaRPr lang="en-US" sz="2400" b="1" i="1" dirty="0" smtClean="0"/>
          </a:p>
          <a:p>
            <a:pPr marL="346075" indent="-346075">
              <a:buNone/>
            </a:pPr>
            <a:r>
              <a:rPr lang="en-US" sz="2400" dirty="0"/>
              <a:t>	</a:t>
            </a:r>
            <a:r>
              <a:rPr lang="en-US" sz="2400" dirty="0" smtClean="0"/>
              <a:t>	S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= F/(1-F) = 0.95/0.05 = 20</a:t>
            </a:r>
            <a:endParaRPr lang="en-US" sz="2400" baseline="-25000" dirty="0"/>
          </a:p>
          <a:p>
            <a:pPr marL="346075" indent="-346075">
              <a:buNone/>
            </a:pPr>
            <a:r>
              <a:rPr lang="en-US" sz="2400" dirty="0"/>
              <a:t>	</a:t>
            </a:r>
            <a:r>
              <a:rPr lang="en-US" sz="2400" dirty="0" smtClean="0"/>
              <a:t>	S = 1/(0.05+0.05) =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742950"/>
            <a:ext cx="4104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Speedup = 1 / ((1-F) + F/S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(S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-&gt;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∞</a:t>
            </a:r>
            <a:r>
              <a:rPr lang="en-US" sz="2800" dirty="0" smtClean="0"/>
              <a:t>)   = 1/(1-F)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3782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1111" t="1481" r="1111" b="1481"/>
          <a:stretch>
            <a:fillRect/>
          </a:stretch>
        </p:blipFill>
        <p:spPr bwMode="auto">
          <a:xfrm>
            <a:off x="381001" y="114021"/>
            <a:ext cx="8739613" cy="487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7801" y="571500"/>
            <a:ext cx="2125677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the portion of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the program that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can be parallelized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is small, then the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speedup is limited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7093" y="2571751"/>
            <a:ext cx="2929936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 this region, the sequential </a:t>
            </a:r>
            <a:r>
              <a:rPr lang="en-US" sz="2000" smtClean="0">
                <a:solidFill>
                  <a:srgbClr val="FF0000"/>
                </a:solidFill>
              </a:rPr>
              <a:t>portion limits the </a:t>
            </a:r>
            <a:r>
              <a:rPr lang="en-US" sz="2000" dirty="0" smtClean="0">
                <a:solidFill>
                  <a:srgbClr val="FF0000"/>
                </a:solidFill>
              </a:rPr>
              <a:t>performance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24240" y="767688"/>
            <a:ext cx="2089184" cy="1546597"/>
            <a:chOff x="3824239" y="1023583"/>
            <a:chExt cx="2089184" cy="206213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5227093" y="1023583"/>
              <a:ext cx="0" cy="83251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824239" y="1977717"/>
              <a:ext cx="2089184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500 </a:t>
              </a:r>
              <a:r>
                <a:rPr lang="en-US" sz="2400" b="1" dirty="0">
                  <a:solidFill>
                    <a:srgbClr val="FF0000"/>
                  </a:solidFill>
                </a:rPr>
                <a:t>p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rocessors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for 19x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10595" y="2494755"/>
            <a:ext cx="1933191" cy="1546597"/>
            <a:chOff x="4187096" y="1023583"/>
            <a:chExt cx="1933191" cy="206213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5227093" y="1023583"/>
              <a:ext cx="0" cy="83251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187096" y="1977717"/>
              <a:ext cx="1933191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0 </a:t>
              </a:r>
              <a:r>
                <a:rPr lang="en-US" sz="2400" b="1" dirty="0">
                  <a:solidFill>
                    <a:srgbClr val="FF0000"/>
                  </a:solidFill>
                </a:rPr>
                <a:t>p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rocessors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for 10x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5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and Weak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628184" cy="3810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To get good speedup on a parallel processor while keeping the problem size fixed is harder than getting good speedup by increasing the size of the problem.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Strong scaling</a:t>
            </a:r>
            <a:r>
              <a:rPr lang="en-US" dirty="0" smtClean="0"/>
              <a:t>: when speedup can be achieved on a parallel processor without increasing the size of the problem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Weak scaling</a:t>
            </a:r>
            <a:r>
              <a:rPr lang="en-US" dirty="0" smtClean="0"/>
              <a:t>: when speedup is achieved on a parallel processor by increasing the size of the problem proportionally to the increase in the number of processors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Load balancing </a:t>
            </a:r>
            <a:r>
              <a:rPr lang="en-US" dirty="0" smtClean="0"/>
              <a:t>is another important factor: every processor doing same amount of work 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Just one unit with twice the load of others cuts speedup almost in half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533401" y="971550"/>
            <a:ext cx="78766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Suppose a program spends 80% of its time in a square-root routine. How much must you speedup square root to make the program run 5 times faster?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219075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Speedup = 1 / ((1-F) + F/S</a:t>
            </a:r>
            <a:r>
              <a:rPr lang="en-US" sz="2400" baseline="-25000" dirty="0"/>
              <a:t>E</a:t>
            </a:r>
            <a:r>
              <a:rPr lang="en-US" sz="2400" dirty="0" smtClean="0"/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      RED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 5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8000"/>
                </a:solidFill>
              </a:rPr>
              <a:t>   GREEN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smtClean="0"/>
              <a:t> 20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ORANGE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500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YELLOW: </a:t>
            </a:r>
            <a:r>
              <a:rPr lang="en-US" sz="2400" dirty="0"/>
              <a:t> </a:t>
            </a:r>
            <a:r>
              <a:rPr lang="en-US" sz="2400" dirty="0" smtClean="0"/>
              <a:t>None of above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3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686800" cy="3653070"/>
          </a:xfrm>
        </p:spPr>
        <p:txBody>
          <a:bodyPr>
            <a:normAutofit/>
          </a:bodyPr>
          <a:lstStyle/>
          <a:p>
            <a:r>
              <a:rPr lang="en-US" dirty="0" smtClean="0"/>
              <a:t>Midterm 2 is Tuesday during class time!</a:t>
            </a:r>
          </a:p>
          <a:p>
            <a:pPr lvl="1"/>
            <a:r>
              <a:rPr lang="en-US" dirty="0" smtClean="0"/>
              <a:t>Review Session: Saturday 10-12pm @Hearst Annex A1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double-sided </a:t>
            </a:r>
            <a:r>
              <a:rPr lang="en-US" dirty="0" smtClean="0"/>
              <a:t>crib </a:t>
            </a:r>
            <a:r>
              <a:rPr lang="en-US" dirty="0" smtClean="0"/>
              <a:t>sheet; </a:t>
            </a:r>
            <a:r>
              <a:rPr lang="en-US" dirty="0" smtClean="0"/>
              <a:t>we’ll provide the RISCV card</a:t>
            </a:r>
          </a:p>
          <a:p>
            <a:pPr lvl="1"/>
            <a:r>
              <a:rPr lang="en-US" dirty="0" smtClean="0"/>
              <a:t>Bring your ID! We’ll check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Room assignments posted on Piazza</a:t>
            </a:r>
            <a:endParaRPr lang="en-US" dirty="0" smtClean="0"/>
          </a:p>
          <a:p>
            <a:r>
              <a:rPr lang="en-US" dirty="0" smtClean="0"/>
              <a:t>Project 2 pre-lab due Friday</a:t>
            </a:r>
          </a:p>
          <a:p>
            <a:r>
              <a:rPr lang="en-US" dirty="0" smtClean="0"/>
              <a:t>HW4 due 11/3, but advisable to finish by the midterm</a:t>
            </a:r>
          </a:p>
          <a:p>
            <a:r>
              <a:rPr lang="en-US" dirty="0" smtClean="0"/>
              <a:t>Project 2-2 due 11/6, but also good to finish before MT2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19: Thread Leval Parallel Processing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61C – the big picture</a:t>
            </a:r>
          </a:p>
          <a:p>
            <a:r>
              <a:rPr lang="en-US" dirty="0" smtClean="0"/>
              <a:t>Parallel processing</a:t>
            </a:r>
          </a:p>
          <a:p>
            <a:r>
              <a:rPr lang="en-US" dirty="0" smtClean="0"/>
              <a:t>Single instruction, multiple data</a:t>
            </a:r>
          </a:p>
          <a:p>
            <a:r>
              <a:rPr lang="en-US" dirty="0" smtClean="0"/>
              <a:t>SIMD matrix multiplication</a:t>
            </a:r>
          </a:p>
          <a:p>
            <a:r>
              <a:rPr lang="en-US" dirty="0" smtClean="0"/>
              <a:t>Amdahl’s law</a:t>
            </a:r>
          </a:p>
          <a:p>
            <a:r>
              <a:rPr lang="en-US" b="1" dirty="0" smtClean="0"/>
              <a:t>Loop unrolling</a:t>
            </a:r>
          </a:p>
          <a:p>
            <a:r>
              <a:rPr lang="en-US" dirty="0" smtClean="0"/>
              <a:t>Memory access strategy - blocking</a:t>
            </a:r>
          </a:p>
          <a:p>
            <a:r>
              <a:rPr lang="en-US" dirty="0" smtClean="0"/>
              <a:t>And in Conclusion, 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1080655"/>
            <a:ext cx="8628184" cy="3552068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Matrix multiplication</a:t>
            </a:r>
          </a:p>
          <a:p>
            <a:pPr lvl="1"/>
            <a:r>
              <a:rPr lang="en-US" sz="3200" dirty="0"/>
              <a:t>Basic operation in </a:t>
            </a:r>
            <a:r>
              <a:rPr lang="en-US" sz="3200" dirty="0" smtClean="0"/>
              <a:t>many engineering, data, and </a:t>
            </a:r>
            <a:r>
              <a:rPr lang="en-US" sz="3200" dirty="0"/>
              <a:t>imaging processing tasks</a:t>
            </a:r>
          </a:p>
          <a:p>
            <a:pPr lvl="1"/>
            <a:r>
              <a:rPr lang="en-US" sz="3200" dirty="0" smtClean="0"/>
              <a:t>Image </a:t>
            </a:r>
            <a:r>
              <a:rPr lang="en-US" sz="3200" dirty="0"/>
              <a:t>filtering, noise reduction, </a:t>
            </a:r>
            <a:r>
              <a:rPr lang="is-IS" sz="3200" dirty="0" smtClean="0"/>
              <a:t>…</a:t>
            </a:r>
          </a:p>
          <a:p>
            <a:pPr lvl="1"/>
            <a:r>
              <a:rPr lang="is-IS" sz="3200" dirty="0" smtClean="0"/>
              <a:t>Many closely related operations</a:t>
            </a:r>
          </a:p>
          <a:p>
            <a:pPr lvl="2"/>
            <a:r>
              <a:rPr lang="is-IS" sz="2800" dirty="0" smtClean="0"/>
              <a:t>E.g. stereo vision (project 4)</a:t>
            </a:r>
          </a:p>
          <a:p>
            <a:r>
              <a:rPr lang="en-US" sz="4000" b="1" dirty="0" err="1">
                <a:latin typeface="Courier" charset="0"/>
                <a:ea typeface="Courier" charset="0"/>
                <a:cs typeface="Courier" charset="0"/>
              </a:rPr>
              <a:t>dgemm</a:t>
            </a:r>
            <a:r>
              <a:rPr lang="en-US" sz="4000" b="1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 lvl="1"/>
            <a:r>
              <a:rPr lang="en-US" sz="3600" dirty="0" smtClean="0"/>
              <a:t>double-precision floating-point </a:t>
            </a:r>
            <a:r>
              <a:rPr lang="en-US" sz="3600" dirty="0"/>
              <a:t>matrix multiplication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 applied to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dgemm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1055077"/>
            <a:ext cx="8628184" cy="37686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Measured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dgemm</a:t>
            </a:r>
            <a:r>
              <a:rPr lang="en-US" dirty="0" smtClean="0"/>
              <a:t> performance</a:t>
            </a:r>
          </a:p>
          <a:p>
            <a:pPr lvl="1">
              <a:tabLst>
                <a:tab pos="6854825" algn="r"/>
              </a:tabLst>
            </a:pPr>
            <a:r>
              <a:rPr lang="en-US" dirty="0" smtClean="0"/>
              <a:t>Peak	5.5 GFLOPS</a:t>
            </a:r>
          </a:p>
          <a:p>
            <a:pPr lvl="1">
              <a:tabLst>
                <a:tab pos="6854825" algn="r"/>
              </a:tabLst>
            </a:pPr>
            <a:r>
              <a:rPr lang="en-US" dirty="0" smtClean="0"/>
              <a:t>Large </a:t>
            </a:r>
            <a:r>
              <a:rPr lang="en-US" dirty="0"/>
              <a:t>matrices</a:t>
            </a:r>
            <a:r>
              <a:rPr lang="en-US" dirty="0" smtClean="0"/>
              <a:t> 	3.6 GFLOPS</a:t>
            </a:r>
          </a:p>
          <a:p>
            <a:pPr lvl="1">
              <a:tabLst>
                <a:tab pos="6854825" algn="r"/>
              </a:tabLst>
            </a:pPr>
            <a:r>
              <a:rPr lang="en-US" dirty="0" smtClean="0"/>
              <a:t>Processor	             24.8 GFLOPS </a:t>
            </a:r>
          </a:p>
          <a:p>
            <a:pPr>
              <a:tabLst>
                <a:tab pos="6854825" algn="r"/>
              </a:tabLst>
            </a:pPr>
            <a:endParaRPr lang="en-US" dirty="0" smtClean="0"/>
          </a:p>
          <a:p>
            <a:pPr>
              <a:tabLst>
                <a:tab pos="6854825" algn="r"/>
              </a:tabLst>
            </a:pPr>
            <a:r>
              <a:rPr lang="en-US" dirty="0" smtClean="0"/>
              <a:t>Why are we not getting (close to) 25 GFLOPS?</a:t>
            </a:r>
          </a:p>
          <a:p>
            <a:pPr lvl="1">
              <a:tabLst>
                <a:tab pos="6854825" algn="r"/>
              </a:tabLst>
            </a:pPr>
            <a:r>
              <a:rPr lang="en-US" dirty="0" smtClean="0"/>
              <a:t>Something else (not floating-point ALU) is limiting performance!</a:t>
            </a:r>
          </a:p>
          <a:p>
            <a:pPr lvl="1">
              <a:tabLst>
                <a:tab pos="6854825" algn="r"/>
              </a:tabLst>
            </a:pPr>
            <a:r>
              <a:rPr lang="en-US" dirty="0" smtClean="0"/>
              <a:t>But what? Possible culprits:</a:t>
            </a:r>
          </a:p>
          <a:p>
            <a:pPr lvl="2">
              <a:tabLst>
                <a:tab pos="6854825" algn="r"/>
              </a:tabLst>
            </a:pPr>
            <a:r>
              <a:rPr lang="en-US" dirty="0" smtClean="0"/>
              <a:t>Cache</a:t>
            </a:r>
          </a:p>
          <a:p>
            <a:pPr lvl="2">
              <a:tabLst>
                <a:tab pos="6854825" algn="r"/>
              </a:tabLst>
            </a:pPr>
            <a:r>
              <a:rPr lang="en-US" dirty="0" smtClean="0"/>
              <a:t>Hazards</a:t>
            </a:r>
          </a:p>
          <a:p>
            <a:pPr lvl="2">
              <a:tabLst>
                <a:tab pos="6854825" algn="r"/>
              </a:tabLst>
            </a:pPr>
            <a:r>
              <a:rPr lang="en-US" dirty="0" smtClean="0"/>
              <a:t>Let’s look at both!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3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Hazards –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dgemm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19" y="819150"/>
            <a:ext cx="8888008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03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1" y="819151"/>
            <a:ext cx="8628063" cy="3811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52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58250" y="3104636"/>
            <a:ext cx="5498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55819" y="2876550"/>
            <a:ext cx="278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Compiler does the unrolling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7325" y="4513800"/>
            <a:ext cx="613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you verify that </a:t>
            </a:r>
            <a:r>
              <a:rPr lang="en-US" smtClean="0">
                <a:solidFill>
                  <a:srgbClr val="FF0000"/>
                </a:solidFill>
              </a:rPr>
              <a:t>the generated code is actually unrolled?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76600" y="2038350"/>
            <a:ext cx="5498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0" y="1809750"/>
            <a:ext cx="116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registers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52486"/>
              </p:ext>
            </p:extLst>
          </p:nvPr>
        </p:nvGraphicFramePr>
        <p:xfrm>
          <a:off x="222740" y="1555927"/>
          <a:ext cx="6817377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197"/>
                <a:gridCol w="2091846"/>
                <a:gridCol w="1891430"/>
                <a:gridCol w="1878904"/>
              </a:tblGrid>
              <a:tr h="3886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N</a:t>
                      </a:r>
                      <a:endParaRPr lang="en-US" sz="2100" dirty="0"/>
                    </a:p>
                  </a:txBody>
                  <a:tcPr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Gflops</a:t>
                      </a:r>
                      <a:endParaRPr lang="en-US" sz="21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6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scalar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/>
                        <a:t>avx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unroll</a:t>
                      </a:r>
                      <a:endParaRPr lang="en-US" sz="2100" b="1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32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1.30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4.56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12.95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160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1.30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5.47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19.70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480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1.32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5.27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14.50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960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0.91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3.64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6.91</a:t>
                      </a:r>
                      <a:endParaRPr lang="en-US" sz="21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53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304517" y="2721786"/>
            <a:ext cx="1616765" cy="4373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19515" y="3894052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304486" y="3480326"/>
            <a:ext cx="1616765" cy="4373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77065" y="2489837"/>
            <a:ext cx="2133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WOW!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0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 animBg="1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61C – the big picture</a:t>
            </a:r>
          </a:p>
          <a:p>
            <a:r>
              <a:rPr lang="en-US" dirty="0" smtClean="0"/>
              <a:t>Parallel processing</a:t>
            </a:r>
          </a:p>
          <a:p>
            <a:r>
              <a:rPr lang="en-US" dirty="0" smtClean="0"/>
              <a:t>Single instruction, multiple data</a:t>
            </a:r>
          </a:p>
          <a:p>
            <a:r>
              <a:rPr lang="en-US" dirty="0" smtClean="0"/>
              <a:t>SIMD matrix multiplication</a:t>
            </a:r>
          </a:p>
          <a:p>
            <a:r>
              <a:rPr lang="en-US" dirty="0" smtClean="0"/>
              <a:t>Amdahl’s law</a:t>
            </a:r>
          </a:p>
          <a:p>
            <a:r>
              <a:rPr lang="en-US" dirty="0" smtClean="0"/>
              <a:t>Loop unrolling</a:t>
            </a:r>
          </a:p>
          <a:p>
            <a:r>
              <a:rPr lang="en-US" b="1" dirty="0" smtClean="0"/>
              <a:t>Memory access strategy - blocking</a:t>
            </a:r>
          </a:p>
          <a:p>
            <a:r>
              <a:rPr lang="en-US" dirty="0" smtClean="0"/>
              <a:t>And in Conclusion, 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FPU versus Memory Access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many floating-point operations does matrix multiply take?</a:t>
            </a:r>
          </a:p>
          <a:p>
            <a:pPr lvl="1"/>
            <a:r>
              <a:rPr lang="en-US" dirty="0" smtClean="0"/>
              <a:t>F = 2 x N</a:t>
            </a:r>
            <a:r>
              <a:rPr lang="en-US" baseline="30000" dirty="0" smtClean="0"/>
              <a:t>3</a:t>
            </a:r>
            <a:r>
              <a:rPr lang="en-US" dirty="0" smtClean="0"/>
              <a:t> (N</a:t>
            </a:r>
            <a:r>
              <a:rPr lang="en-US" baseline="30000" dirty="0" smtClean="0"/>
              <a:t>3</a:t>
            </a:r>
            <a:r>
              <a:rPr lang="en-US" dirty="0" smtClean="0"/>
              <a:t> multiplies, N</a:t>
            </a:r>
            <a:r>
              <a:rPr lang="en-US" baseline="30000" dirty="0" smtClean="0"/>
              <a:t>3</a:t>
            </a:r>
            <a:r>
              <a:rPr lang="en-US" dirty="0" smtClean="0"/>
              <a:t> adds)</a:t>
            </a:r>
          </a:p>
          <a:p>
            <a:r>
              <a:rPr lang="en-US" dirty="0" smtClean="0"/>
              <a:t>How many memory load/stores?</a:t>
            </a:r>
          </a:p>
          <a:p>
            <a:pPr lvl="1"/>
            <a:r>
              <a:rPr lang="en-US" dirty="0" smtClean="0"/>
              <a:t>M = 3 </a:t>
            </a:r>
            <a:r>
              <a:rPr lang="en-US" dirty="0"/>
              <a:t>x </a:t>
            </a:r>
            <a:r>
              <a:rPr lang="en-US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 (for A, B, C)</a:t>
            </a:r>
          </a:p>
          <a:p>
            <a:r>
              <a:rPr lang="en-US" dirty="0" smtClean="0"/>
              <a:t>Many more floating-point operations than memory accesses</a:t>
            </a:r>
          </a:p>
          <a:p>
            <a:pPr lvl="1"/>
            <a:r>
              <a:rPr lang="en-US" dirty="0" smtClean="0"/>
              <a:t>q = F/M = 2/3 * N</a:t>
            </a:r>
          </a:p>
          <a:p>
            <a:pPr lvl="1"/>
            <a:r>
              <a:rPr lang="en-US" dirty="0" smtClean="0"/>
              <a:t>Good, since arithmetic is faster than memory access</a:t>
            </a:r>
          </a:p>
          <a:p>
            <a:pPr lvl="1"/>
            <a:r>
              <a:rPr lang="en-US" dirty="0" smtClean="0"/>
              <a:t>Let’s check the code …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memory is accessed repeatedly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3965713"/>
            <a:ext cx="8628184" cy="84033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/>
              <a:t>q = F/M </a:t>
            </a:r>
            <a:r>
              <a:rPr lang="en-US" dirty="0" smtClean="0"/>
              <a:t>= 1!  (2 loads and 2 floating-point operations)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1457509"/>
            <a:ext cx="8090294" cy="1851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42" y="976720"/>
            <a:ext cx="1587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Inner loop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88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57</a:t>
            </a:fld>
            <a:endParaRPr lang="en-US"/>
          </a:p>
        </p:txBody>
      </p:sp>
      <p:sp>
        <p:nvSpPr>
          <p:cNvPr id="5" name="Rectangle 3" descr="10%"/>
          <p:cNvSpPr>
            <a:spLocks noChangeArrowheads="1"/>
          </p:cNvSpPr>
          <p:nvPr/>
        </p:nvSpPr>
        <p:spPr bwMode="auto">
          <a:xfrm>
            <a:off x="3962400" y="1657350"/>
            <a:ext cx="838200" cy="10746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Second-Level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Cache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(SRAM)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Typical Memory Hierarchy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1276350"/>
            <a:ext cx="2716213" cy="25095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0" y="1200150"/>
            <a:ext cx="80370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62375" y="1673094"/>
            <a:ext cx="1422400" cy="101084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11587" y="2073145"/>
            <a:ext cx="95689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Datapath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40987" y="930144"/>
            <a:ext cx="1117600" cy="1824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0" y="1428750"/>
            <a:ext cx="1054777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Secondary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Disk</a:t>
            </a:r>
          </a:p>
          <a:p>
            <a:pPr algn="ctr"/>
            <a:r>
              <a:rPr lang="en-US" sz="1600" dirty="0" smtClean="0"/>
              <a:t>Or </a:t>
            </a:r>
            <a:r>
              <a:rPr lang="en-US" sz="1600" dirty="0" smtClean="0">
                <a:solidFill>
                  <a:schemeClr val="tx1"/>
                </a:solidFill>
              </a:rPr>
              <a:t>Flash)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09974" y="1047750"/>
            <a:ext cx="5133626" cy="1718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28800" y="971550"/>
            <a:ext cx="197189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On-Chip Components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2285999" y="815844"/>
            <a:ext cx="5735987" cy="1222506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327625" y="2652979"/>
            <a:ext cx="5541962" cy="16311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52975" y="2038350"/>
            <a:ext cx="355600" cy="6051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 rot="5400000">
            <a:off x="1754591" y="2188759"/>
            <a:ext cx="75842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RegFile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9" descr="10%"/>
          <p:cNvSpPr>
            <a:spLocks noChangeArrowheads="1"/>
          </p:cNvSpPr>
          <p:nvPr/>
        </p:nvSpPr>
        <p:spPr bwMode="auto">
          <a:xfrm>
            <a:off x="6248400" y="1485901"/>
            <a:ext cx="1041400" cy="10132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324600" y="1581150"/>
            <a:ext cx="896781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Main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Memory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(DRAM)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 rot="5400000">
            <a:off x="3160068" y="2212091"/>
            <a:ext cx="595716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0488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Cache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 rot="5400000">
            <a:off x="3213689" y="1697741"/>
            <a:ext cx="504345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</a:rPr>
              <a:t>Instr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Cache</a:t>
            </a: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173388" y="2930394"/>
            <a:ext cx="8736441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>
                <a:solidFill>
                  <a:schemeClr val="tx1"/>
                </a:solidFill>
              </a:rPr>
              <a:t>Speed </a:t>
            </a:r>
            <a:r>
              <a:rPr lang="en-US" b="1" dirty="0" smtClean="0">
                <a:solidFill>
                  <a:schemeClr val="tx1"/>
                </a:solidFill>
              </a:rPr>
              <a:t>(cycles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r>
              <a:rPr lang="en-US" b="1" dirty="0" smtClean="0">
                <a:solidFill>
                  <a:schemeClr val="tx1"/>
                </a:solidFill>
              </a:rPr>
              <a:t>:       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½</a:t>
            </a:r>
            <a:r>
              <a:rPr lang="en-US" dirty="0">
                <a:solidFill>
                  <a:schemeClr val="tx1"/>
                </a:solidFill>
              </a:rPr>
              <a:t>’s            </a:t>
            </a:r>
            <a:r>
              <a:rPr lang="en-US" dirty="0" smtClean="0">
                <a:solidFill>
                  <a:schemeClr val="tx1"/>
                </a:solidFill>
              </a:rPr>
              <a:t>         1</a:t>
            </a:r>
            <a:r>
              <a:rPr lang="en-US" dirty="0">
                <a:solidFill>
                  <a:schemeClr val="tx1"/>
                </a:solidFill>
              </a:rPr>
              <a:t>’s                 </a:t>
            </a:r>
            <a:r>
              <a:rPr lang="en-US" dirty="0" smtClean="0">
                <a:solidFill>
                  <a:schemeClr val="tx1"/>
                </a:solidFill>
              </a:rPr>
              <a:t>          10</a:t>
            </a:r>
            <a:r>
              <a:rPr lang="en-US" dirty="0">
                <a:solidFill>
                  <a:schemeClr val="tx1"/>
                </a:solidFill>
              </a:rPr>
              <a:t>’s            </a:t>
            </a:r>
            <a:r>
              <a:rPr lang="en-US" dirty="0" smtClean="0">
                <a:solidFill>
                  <a:schemeClr val="tx1"/>
                </a:solidFill>
              </a:rPr>
              <a:t>   100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en-US" dirty="0" smtClean="0">
                <a:solidFill>
                  <a:schemeClr val="tx1"/>
                </a:solidFill>
              </a:rPr>
              <a:t>s-1000        1,000,000’s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173387" y="3216144"/>
            <a:ext cx="8091959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>
                <a:solidFill>
                  <a:schemeClr val="tx1"/>
                </a:solidFill>
              </a:rPr>
              <a:t>Size (bytes):    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   100</a:t>
            </a:r>
            <a:r>
              <a:rPr lang="en-US" dirty="0">
                <a:solidFill>
                  <a:schemeClr val="tx1"/>
                </a:solidFill>
              </a:rPr>
              <a:t>’s   </a:t>
            </a:r>
            <a:r>
              <a:rPr lang="en-US" b="1" dirty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         10K’s                         M’s                    G’s                      T’s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ontent Placeholder 30"/>
          <p:cNvSpPr txBox="1">
            <a:spLocks/>
          </p:cNvSpPr>
          <p:nvPr/>
        </p:nvSpPr>
        <p:spPr>
          <a:xfrm>
            <a:off x="320762" y="3884572"/>
            <a:ext cx="8229600" cy="8953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dirty="0" smtClean="0"/>
              <a:t>Where are the operands (A, B, C) stored?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What happens as N increases?</a:t>
            </a:r>
          </a:p>
          <a:p>
            <a:pPr>
              <a:buClr>
                <a:schemeClr val="tx1"/>
              </a:buClr>
            </a:pPr>
            <a:r>
              <a:rPr lang="en-US" u="sng" dirty="0" smtClean="0">
                <a:solidFill>
                  <a:srgbClr val="FF0000"/>
                </a:solidFill>
              </a:rPr>
              <a:t>Idea</a:t>
            </a:r>
            <a:r>
              <a:rPr lang="en-US" dirty="0" smtClean="0">
                <a:solidFill>
                  <a:srgbClr val="FF0000"/>
                </a:solidFill>
              </a:rPr>
              <a:t>: arrange that most accesses are to fast cache!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1357" y="3494023"/>
            <a:ext cx="7924800" cy="293670"/>
            <a:chOff x="481357" y="4658696"/>
            <a:chExt cx="7924800" cy="391559"/>
          </a:xfrm>
        </p:grpSpPr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481357" y="4658696"/>
              <a:ext cx="7924800" cy="3915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smtClean="0">
                  <a:solidFill>
                    <a:schemeClr val="tx1"/>
                  </a:solidFill>
                </a:rPr>
                <a:t>Cost/bit:         </a:t>
              </a:r>
              <a:r>
                <a:rPr lang="en-US" dirty="0">
                  <a:solidFill>
                    <a:schemeClr val="tx1"/>
                  </a:solidFill>
                </a:rPr>
                <a:t>highest                                                                             </a:t>
              </a:r>
              <a:r>
                <a:rPr lang="en-US" dirty="0" smtClean="0">
                  <a:solidFill>
                    <a:schemeClr val="tx1"/>
                  </a:solidFill>
                </a:rPr>
                <a:t>                    </a:t>
              </a:r>
              <a:r>
                <a:rPr lang="en-US" dirty="0">
                  <a:solidFill>
                    <a:schemeClr val="tx1"/>
                  </a:solidFill>
                </a:rPr>
                <a:t>lowest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739264" y="4817788"/>
              <a:ext cx="4743860" cy="104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3" descr="10%"/>
          <p:cNvSpPr>
            <a:spLocks noChangeArrowheads="1"/>
          </p:cNvSpPr>
          <p:nvPr/>
        </p:nvSpPr>
        <p:spPr bwMode="auto">
          <a:xfrm>
            <a:off x="4953000" y="1428750"/>
            <a:ext cx="914400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0488" tIns="44450" rIns="90488" bIns="0">
            <a:norm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Third-Level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Cache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(SRAM)</a:t>
            </a:r>
          </a:p>
        </p:txBody>
      </p:sp>
    </p:spTree>
    <p:extLst>
      <p:ext uri="{BB962C8B-B14F-4D97-AF65-F5344CB8AC3E}">
        <p14:creationId xmlns:p14="http://schemas.microsoft.com/office/powerpoint/2010/main" val="202422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210002"/>
            <a:ext cx="8628184" cy="79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Sub-Matrix Multiplication</a:t>
            </a:r>
            <a:br>
              <a:rPr lang="en-US" dirty="0" smtClean="0"/>
            </a:br>
            <a:r>
              <a:rPr lang="en-US" i="1" dirty="0" smtClean="0"/>
              <a:t>or: Beating Amdahl’s Law</a:t>
            </a:r>
            <a:endParaRPr lang="en-US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34086"/>
              </p:ext>
            </p:extLst>
          </p:nvPr>
        </p:nvGraphicFramePr>
        <p:xfrm>
          <a:off x="1749898" y="3230543"/>
          <a:ext cx="2450616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</a:tblGrid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047667"/>
              </p:ext>
            </p:extLst>
          </p:nvPr>
        </p:nvGraphicFramePr>
        <p:xfrm>
          <a:off x="4717131" y="3230543"/>
          <a:ext cx="2450616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</a:tblGrid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135751"/>
              </p:ext>
            </p:extLst>
          </p:nvPr>
        </p:nvGraphicFramePr>
        <p:xfrm>
          <a:off x="4717131" y="1133932"/>
          <a:ext cx="2450616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</a:tblGrid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5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1101437"/>
            <a:ext cx="8628184" cy="3531286"/>
          </a:xfrm>
        </p:spPr>
        <p:txBody>
          <a:bodyPr>
            <a:normAutofit/>
          </a:bodyPr>
          <a:lstStyle/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Rearrange code to use values loaded in cache many times</a:t>
            </a:r>
          </a:p>
          <a:p>
            <a:pPr lvl="1"/>
            <a:r>
              <a:rPr lang="en-US" dirty="0" smtClean="0"/>
              <a:t>Only “few” accesses to slow main memory (DRAM) per </a:t>
            </a:r>
            <a:br>
              <a:rPr lang="en-US" dirty="0" smtClean="0"/>
            </a:br>
            <a:r>
              <a:rPr lang="en-US" dirty="0" smtClean="0"/>
              <a:t>floating point operation</a:t>
            </a:r>
          </a:p>
          <a:p>
            <a:pPr lvl="1"/>
            <a:r>
              <a:rPr lang="en-US" dirty="0" smtClean="0">
                <a:sym typeface="Wingdings"/>
              </a:rPr>
              <a:t> throughput limited by FP hardware and cache, not slow DRAM</a:t>
            </a:r>
          </a:p>
          <a:p>
            <a:pPr lvl="1"/>
            <a:r>
              <a:rPr lang="en-US" dirty="0" smtClean="0">
                <a:sym typeface="Wingdings"/>
              </a:rPr>
              <a:t>P&amp;H, RISC-V edition p. 465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Example: Deep Learning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1055077"/>
            <a:ext cx="8296741" cy="357764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Image classification (cats </a:t>
            </a:r>
            <a:r>
              <a:rPr lang="is-IS" sz="4000" dirty="0" smtClean="0"/>
              <a:t>…)</a:t>
            </a:r>
          </a:p>
          <a:p>
            <a:r>
              <a:rPr lang="en-US" sz="4000" dirty="0" smtClean="0"/>
              <a:t>Pick “best” vacation photos</a:t>
            </a:r>
          </a:p>
          <a:p>
            <a:r>
              <a:rPr lang="en-US" sz="4000" dirty="0" smtClean="0"/>
              <a:t>Machine translation</a:t>
            </a:r>
          </a:p>
          <a:p>
            <a:r>
              <a:rPr lang="en-US" sz="4000" dirty="0" smtClean="0"/>
              <a:t>Clean up accent</a:t>
            </a:r>
          </a:p>
          <a:p>
            <a:r>
              <a:rPr lang="en-US" sz="4000" dirty="0" smtClean="0"/>
              <a:t>Fingerprint verification</a:t>
            </a:r>
            <a:endParaRPr lang="en-US" sz="4000" baseline="30000" dirty="0" smtClean="0"/>
          </a:p>
          <a:p>
            <a:r>
              <a:rPr lang="en-US" sz="4000" dirty="0" smtClean="0"/>
              <a:t>Automatic game playing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Blocking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018" y="895350"/>
            <a:ext cx="6976529" cy="37373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2859" y="1299152"/>
          <a:ext cx="8628065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197"/>
                <a:gridCol w="2091846"/>
                <a:gridCol w="1891430"/>
                <a:gridCol w="1878904"/>
                <a:gridCol w="1810688"/>
              </a:tblGrid>
              <a:tr h="3886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N</a:t>
                      </a:r>
                      <a:endParaRPr lang="en-US" sz="2100" dirty="0"/>
                    </a:p>
                  </a:txBody>
                  <a:tcPr marT="34290" marB="3429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Gflops</a:t>
                      </a:r>
                      <a:endParaRPr lang="en-US" sz="21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6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scalar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/>
                        <a:t>avx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unroll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blocking</a:t>
                      </a:r>
                      <a:endParaRPr lang="en-US" sz="2100" b="1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32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1.30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4.56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12.95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13.80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160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1.30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5.47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19.70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21.79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480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1.32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5.27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14.50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20.17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960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0.91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3.64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6.91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15.82</a:t>
                      </a:r>
                      <a:endParaRPr lang="en-US" sz="21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61C – the big picture</a:t>
            </a:r>
          </a:p>
          <a:p>
            <a:r>
              <a:rPr lang="en-US" dirty="0" smtClean="0"/>
              <a:t>Parallel processing</a:t>
            </a:r>
          </a:p>
          <a:p>
            <a:r>
              <a:rPr lang="en-US" dirty="0" smtClean="0"/>
              <a:t>Single instruction, multiple data</a:t>
            </a:r>
          </a:p>
          <a:p>
            <a:r>
              <a:rPr lang="en-US" dirty="0" smtClean="0"/>
              <a:t>SIMD matrix multiplication</a:t>
            </a:r>
          </a:p>
          <a:p>
            <a:r>
              <a:rPr lang="en-US" dirty="0" smtClean="0"/>
              <a:t>Amdahl’s law</a:t>
            </a:r>
          </a:p>
          <a:p>
            <a:r>
              <a:rPr lang="en-US" dirty="0" smtClean="0"/>
              <a:t>Loop unrolling</a:t>
            </a:r>
          </a:p>
          <a:p>
            <a:r>
              <a:rPr lang="en-US" dirty="0" smtClean="0"/>
              <a:t>Memory access strategy - blocking</a:t>
            </a:r>
          </a:p>
          <a:p>
            <a:r>
              <a:rPr lang="en-US" dirty="0" smtClean="0"/>
              <a:t>And in Conclusion, 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Approaches to Parallelism</a:t>
            </a:r>
          </a:p>
          <a:p>
            <a:pPr lvl="1"/>
            <a:r>
              <a:rPr lang="en-US" dirty="0" smtClean="0"/>
              <a:t>SISD, SIMD, MIMD (next lecture)</a:t>
            </a:r>
            <a:endParaRPr lang="en-US" dirty="0"/>
          </a:p>
          <a:p>
            <a:r>
              <a:rPr lang="en-US" dirty="0" smtClean="0"/>
              <a:t>SIMD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instruction operates on multiple operands </a:t>
            </a:r>
            <a:r>
              <a:rPr lang="en-US" dirty="0" smtClean="0"/>
              <a:t>simultaneously</a:t>
            </a:r>
          </a:p>
          <a:p>
            <a:r>
              <a:rPr lang="en-US" dirty="0" smtClean="0"/>
              <a:t>Example: matrix multiplication</a:t>
            </a:r>
          </a:p>
          <a:p>
            <a:pPr lvl="1"/>
            <a:r>
              <a:rPr lang="en-US" dirty="0" smtClean="0"/>
              <a:t>Floating point heavy </a:t>
            </a:r>
            <a:r>
              <a:rPr lang="en-US" dirty="0" smtClean="0">
                <a:sym typeface="Wingdings"/>
              </a:rPr>
              <a:t> exploit Moore’s law to make fast</a:t>
            </a:r>
            <a:endParaRPr lang="en-US" dirty="0">
              <a:sym typeface="Wingdings"/>
            </a:endParaRPr>
          </a:p>
          <a:p>
            <a:r>
              <a:rPr lang="en-US" dirty="0"/>
              <a:t>Amdahl’s Law: </a:t>
            </a:r>
          </a:p>
          <a:p>
            <a:pPr lvl="1"/>
            <a:r>
              <a:rPr lang="en-US" dirty="0"/>
              <a:t>Serial sections limit speedup</a:t>
            </a:r>
          </a:p>
          <a:p>
            <a:pPr lvl="1"/>
            <a:r>
              <a:rPr lang="en-US" dirty="0" smtClean="0"/>
              <a:t>Cache</a:t>
            </a:r>
          </a:p>
          <a:p>
            <a:pPr lvl="2"/>
            <a:r>
              <a:rPr lang="en-US" dirty="0" smtClean="0"/>
              <a:t>Blocking</a:t>
            </a:r>
          </a:p>
          <a:p>
            <a:pPr lvl="1"/>
            <a:r>
              <a:rPr lang="en-US" dirty="0" smtClean="0"/>
              <a:t>Hazards</a:t>
            </a:r>
          </a:p>
          <a:p>
            <a:pPr lvl="2"/>
            <a:r>
              <a:rPr lang="en-US" dirty="0" smtClean="0"/>
              <a:t>Loop unrolling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746498"/>
              </p:ext>
            </p:extLst>
          </p:nvPr>
        </p:nvGraphicFramePr>
        <p:xfrm>
          <a:off x="6400307" y="1658014"/>
          <a:ext cx="2450616" cy="2750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27"/>
                <a:gridCol w="306327"/>
                <a:gridCol w="226039"/>
                <a:gridCol w="457200"/>
                <a:gridCol w="235742"/>
                <a:gridCol w="306327"/>
                <a:gridCol w="306327"/>
                <a:gridCol w="306327"/>
              </a:tblGrid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109728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600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791200" y="2190750"/>
            <a:ext cx="301521" cy="1425870"/>
            <a:chOff x="5797264" y="2915426"/>
            <a:chExt cx="301521" cy="1901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97264" y="3529831"/>
                  <a:ext cx="12824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3064C0"/>
                            </a:solidFill>
                            <a:latin typeface="Cambria Math" charset="0"/>
                          </a:rPr>
                          <m:t>𝑖</m:t>
                        </m:r>
                      </m:oMath>
                    </m:oMathPara>
                  </a14:m>
                  <a:endParaRPr lang="en-US" dirty="0">
                    <a:solidFill>
                      <a:srgbClr val="3064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264" y="3529831"/>
                  <a:ext cx="235834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>
              <a:off x="6098785" y="2915426"/>
              <a:ext cx="0" cy="19011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774917" y="925594"/>
            <a:ext cx="1686910" cy="436726"/>
            <a:chOff x="6782160" y="1809369"/>
            <a:chExt cx="1686910" cy="58230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782160" y="2391670"/>
              <a:ext cx="168691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flipH="1">
                  <a:off x="7526260" y="1809369"/>
                  <a:ext cx="19871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3064C0"/>
                            </a:solidFill>
                            <a:latin typeface="Cambria Math" charset="0"/>
                          </a:rPr>
                          <m:t>𝑗</m:t>
                        </m:r>
                      </m:oMath>
                    </m:oMathPara>
                  </a14:m>
                  <a:endParaRPr lang="en-US" i="1" dirty="0">
                    <a:solidFill>
                      <a:srgbClr val="3064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526260" y="1809369"/>
                  <a:ext cx="198710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/>
          <p:cNvSpPr txBox="1"/>
          <p:nvPr/>
        </p:nvSpPr>
        <p:spPr>
          <a:xfrm>
            <a:off x="8458200" y="1352550"/>
            <a:ext cx="446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064C0"/>
                </a:solidFill>
              </a:rPr>
              <a:t>N-1</a:t>
            </a:r>
            <a:endParaRPr lang="en-US" sz="1400" dirty="0">
              <a:solidFill>
                <a:srgbClr val="3064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4095750"/>
            <a:ext cx="446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064C0"/>
                </a:solidFill>
              </a:rPr>
              <a:t>N-1</a:t>
            </a:r>
            <a:endParaRPr lang="en-US" sz="1400" dirty="0">
              <a:solidFill>
                <a:srgbClr val="3064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135255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064C0"/>
                </a:solidFill>
              </a:rPr>
              <a:t>0</a:t>
            </a:r>
            <a:endParaRPr lang="en-US" sz="1400" dirty="0">
              <a:solidFill>
                <a:srgbClr val="3064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34795" y="165801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064C0"/>
                </a:solidFill>
              </a:rPr>
              <a:t>0</a:t>
            </a:r>
            <a:endParaRPr lang="en-US" sz="1400">
              <a:solidFill>
                <a:srgbClr val="3064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 matrix of dimension </a:t>
            </a:r>
            <a:r>
              <a:rPr lang="en-US" dirty="0" err="1" smtClean="0"/>
              <a:t>NxN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Matrix Multiplication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731529" y="3230543"/>
          <a:ext cx="2450616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</a:tblGrid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 61c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/>
          </p:nvPr>
        </p:nvGraphicFramePr>
        <p:xfrm>
          <a:off x="5698762" y="3230543"/>
          <a:ext cx="2450616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</a:tblGrid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/>
          </p:nvPr>
        </p:nvGraphicFramePr>
        <p:xfrm>
          <a:off x="5698762" y="1133932"/>
          <a:ext cx="2450616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  <a:gridCol w="306327"/>
              </a:tblGrid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71700" y="3432008"/>
            <a:ext cx="301521" cy="1425870"/>
            <a:chOff x="5797264" y="2915426"/>
            <a:chExt cx="301521" cy="1901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797264" y="3529831"/>
                  <a:ext cx="12824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3064C0"/>
                            </a:solidFill>
                            <a:latin typeface="Cambria Math" charset="0"/>
                          </a:rPr>
                          <m:t>𝑖</m:t>
                        </m:r>
                      </m:oMath>
                    </m:oMathPara>
                  </a14:m>
                  <a:endParaRPr lang="en-US" dirty="0">
                    <a:solidFill>
                      <a:srgbClr val="3064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264" y="3529831"/>
                  <a:ext cx="235834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6098785" y="2915426"/>
              <a:ext cx="0" cy="19011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167041" y="534948"/>
            <a:ext cx="1686910" cy="436726"/>
            <a:chOff x="6782160" y="1809369"/>
            <a:chExt cx="1686910" cy="58230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782160" y="2391670"/>
              <a:ext cx="168691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flipH="1">
                  <a:off x="7526260" y="1809369"/>
                  <a:ext cx="19871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3064C0"/>
                            </a:solidFill>
                            <a:latin typeface="Cambria Math" charset="0"/>
                          </a:rPr>
                          <m:t>𝑗</m:t>
                        </m:r>
                      </m:oMath>
                    </m:oMathPara>
                  </a14:m>
                  <a:endParaRPr lang="en-US" i="1" dirty="0">
                    <a:solidFill>
                      <a:srgbClr val="3064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526260" y="1809369"/>
                  <a:ext cx="198710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3113382" y="2613677"/>
            <a:ext cx="1686910" cy="436726"/>
            <a:chOff x="6782160" y="1809369"/>
            <a:chExt cx="1686910" cy="58230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782160" y="2391670"/>
              <a:ext cx="168691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flipH="1">
                  <a:off x="7526260" y="1809369"/>
                  <a:ext cx="19871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3064C0"/>
                            </a:solidFill>
                            <a:latin typeface="Cambria Math" charset="0"/>
                          </a:rPr>
                          <m:t>𝑘</m:t>
                        </m:r>
                      </m:oMath>
                    </m:oMathPara>
                  </a14:m>
                  <a:endParaRPr lang="en-US" i="1" dirty="0">
                    <a:solidFill>
                      <a:srgbClr val="3064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526260" y="1809369"/>
                  <a:ext cx="198710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4810538" y="1376528"/>
            <a:ext cx="516777" cy="1425870"/>
            <a:chOff x="5582008" y="2915426"/>
            <a:chExt cx="516777" cy="1901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582008" y="3531958"/>
                  <a:ext cx="16671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3064C0"/>
                            </a:solidFill>
                            <a:latin typeface="Cambria Math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3064C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008" y="3531958"/>
                  <a:ext cx="331053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>
              <a:off x="6098785" y="2915426"/>
              <a:ext cx="0" cy="19011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62000" y="1123950"/>
            <a:ext cx="3130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 = A*B</a:t>
            </a:r>
          </a:p>
          <a:p>
            <a:r>
              <a:rPr lang="en-US" sz="3600" dirty="0" err="1" smtClean="0"/>
              <a:t>C</a:t>
            </a:r>
            <a:r>
              <a:rPr lang="en-US" sz="3600" baseline="-25000" dirty="0" err="1" smtClean="0"/>
              <a:t>ij</a:t>
            </a:r>
            <a:r>
              <a:rPr lang="en-US" sz="3600" dirty="0" smtClean="0"/>
              <a:t> = </a:t>
            </a:r>
            <a:r>
              <a:rPr lang="en-US" sz="3600" dirty="0" err="1" smtClean="0"/>
              <a:t>Σ</a:t>
            </a:r>
            <a:r>
              <a:rPr lang="en-US" sz="3600" baseline="-25000" dirty="0" err="1" smtClean="0"/>
              <a:t>k</a:t>
            </a:r>
            <a:r>
              <a:rPr lang="en-US" sz="3600" dirty="0" smtClean="0"/>
              <a:t> (</a:t>
            </a:r>
            <a:r>
              <a:rPr lang="en-US" sz="3600" dirty="0" err="1" smtClean="0"/>
              <a:t>A</a:t>
            </a:r>
            <a:r>
              <a:rPr lang="en-US" sz="3600" baseline="-25000" dirty="0" err="1" smtClean="0"/>
              <a:t>ik</a:t>
            </a:r>
            <a:r>
              <a:rPr lang="en-US" sz="3600" dirty="0" smtClean="0"/>
              <a:t> * </a:t>
            </a:r>
            <a:r>
              <a:rPr lang="en-US" sz="3600" dirty="0" err="1" smtClean="0"/>
              <a:t>B</a:t>
            </a:r>
            <a:r>
              <a:rPr lang="en-US" sz="3600" baseline="-25000" dirty="0" err="1" smtClean="0"/>
              <a:t>kj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2286000" y="295275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34000" y="89535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34000" y="3105150"/>
            <a:ext cx="306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Reference: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878426"/>
            <a:ext cx="8628184" cy="644515"/>
          </a:xfrm>
        </p:spPr>
        <p:txBody>
          <a:bodyPr/>
          <a:lstStyle/>
          <a:p>
            <a:r>
              <a:rPr lang="en-US" dirty="0" smtClean="0"/>
              <a:t>Matrix multiplication in Python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18: Parallel Processing - SIMD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88" y="1305314"/>
            <a:ext cx="7582628" cy="16474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555"/>
              </p:ext>
            </p:extLst>
          </p:nvPr>
        </p:nvGraphicFramePr>
        <p:xfrm>
          <a:off x="527538" y="2876550"/>
          <a:ext cx="3657600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07"/>
                <a:gridCol w="2501093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Python [</a:t>
                      </a:r>
                      <a:r>
                        <a:rPr lang="en-US" sz="1800" dirty="0" err="1" smtClean="0"/>
                        <a:t>Mflops</a:t>
                      </a:r>
                      <a:r>
                        <a:rPr lang="en-US" sz="1800" dirty="0" smtClean="0"/>
                        <a:t>]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/>
                        <a:t>5.4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/>
                        <a:t>5.5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/>
                        <a:t>5.4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/>
                        <a:t>5.3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19600" y="2952750"/>
            <a:ext cx="4501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1 MFLOP = 1 Million floating-point operations per second (</a:t>
            </a:r>
            <a:r>
              <a:rPr lang="en-US" sz="2400" dirty="0" err="1" smtClean="0"/>
              <a:t>fadd</a:t>
            </a:r>
            <a:r>
              <a:rPr lang="en-US" sz="2400" dirty="0" smtClean="0"/>
              <a:t>, </a:t>
            </a:r>
            <a:r>
              <a:rPr lang="en-US" sz="2400" dirty="0" err="1" smtClean="0"/>
              <a:t>fmul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/>
              <a:t>dgemm</a:t>
            </a:r>
            <a:r>
              <a:rPr lang="en-US" sz="2400" dirty="0" smtClean="0"/>
              <a:t>(N </a:t>
            </a:r>
            <a:r>
              <a:rPr lang="is-IS" sz="2400" dirty="0" smtClean="0"/>
              <a:t>…) takes 2*N</a:t>
            </a:r>
            <a:r>
              <a:rPr lang="is-IS" sz="2400" baseline="30000" dirty="0" smtClean="0"/>
              <a:t>3</a:t>
            </a:r>
            <a:r>
              <a:rPr lang="is-IS" sz="2400" dirty="0" smtClean="0"/>
              <a:t> flops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208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1c" id="{3D438229-7FE9-D54F-B5B6-0AB840F958BF}" vid="{E8C94A1B-47C3-B341-AD26-AD62246F1A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61c</Template>
  <TotalTime>15288</TotalTime>
  <Words>2681</Words>
  <Application>Microsoft Macintosh PowerPoint</Application>
  <PresentationFormat>On-screen Show (16:9)</PresentationFormat>
  <Paragraphs>752</Paragraphs>
  <Slides>63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.PingFangSC-Regular</vt:lpstr>
      <vt:lpstr>AmericanTypewriter-Condensed</vt:lpstr>
      <vt:lpstr>Calibri</vt:lpstr>
      <vt:lpstr>Calibri Light</vt:lpstr>
      <vt:lpstr>Cambria Math</vt:lpstr>
      <vt:lpstr>Courier</vt:lpstr>
      <vt:lpstr>Courier New</vt:lpstr>
      <vt:lpstr>ＭＳ Ｐゴシック</vt:lpstr>
      <vt:lpstr>Wingdings</vt:lpstr>
      <vt:lpstr>Arial</vt:lpstr>
      <vt:lpstr>Office Theme</vt:lpstr>
      <vt:lpstr>Image</vt:lpstr>
      <vt:lpstr>CS 61C:  Great Ideas in Computer Architecture   Lecture 18:  Parallel Processing – SIMD </vt:lpstr>
      <vt:lpstr>61C Survey</vt:lpstr>
      <vt:lpstr>Agenda</vt:lpstr>
      <vt:lpstr>61C Topics so far …</vt:lpstr>
      <vt:lpstr>Reference Problem</vt:lpstr>
      <vt:lpstr>Application Example: Deep Learning</vt:lpstr>
      <vt:lpstr>Matrices</vt:lpstr>
      <vt:lpstr>Matrix Multiplication</vt:lpstr>
      <vt:lpstr>Reference: Python</vt:lpstr>
      <vt:lpstr>C</vt:lpstr>
      <vt:lpstr>Timing Program Execution</vt:lpstr>
      <vt:lpstr>C versus Python</vt:lpstr>
      <vt:lpstr>Agenda</vt:lpstr>
      <vt:lpstr>Why Parallel Processing?</vt:lpstr>
      <vt:lpstr>Using Parallelism for Performance</vt:lpstr>
      <vt:lpstr>New-School Machine Structures (It’s a bit more complicated!)</vt:lpstr>
      <vt:lpstr>Single-Instruction/Single-Data Stream (SISD)</vt:lpstr>
      <vt:lpstr>Single-Instruction/Multiple-Data Stream (SIMD or “sim-dee”)</vt:lpstr>
      <vt:lpstr>Multiple-Instruction/Multiple-Data Streams (MIMD or “mim-dee”) </vt:lpstr>
      <vt:lpstr>Multiple-Instruction/Single-Data Stream (MISD)</vt:lpstr>
      <vt:lpstr>Flynn* Taxonomy, 1966</vt:lpstr>
      <vt:lpstr>Agenda</vt:lpstr>
      <vt:lpstr>SIMD – “Single Instruction Multiple Data”</vt:lpstr>
      <vt:lpstr>SIMD Applications &amp; Implementations</vt:lpstr>
      <vt:lpstr>First SIMD Extensions: MIT Lincoln Labs TX-2, 1957</vt:lpstr>
      <vt:lpstr>x86 SIMD Evolution</vt:lpstr>
      <vt:lpstr>Laptop CPU Specs</vt:lpstr>
      <vt:lpstr>SIMD Registers</vt:lpstr>
      <vt:lpstr>SIMD Data Types</vt:lpstr>
      <vt:lpstr>SIMD Vector Mode</vt:lpstr>
      <vt:lpstr>Agenda</vt:lpstr>
      <vt:lpstr>Problem</vt:lpstr>
      <vt:lpstr>x86 Intrinsics AVX Data Types</vt:lpstr>
      <vt:lpstr>Intrinsics AVX Code Nomenclature</vt:lpstr>
      <vt:lpstr>x86 SIMD “Intrinsics”</vt:lpstr>
      <vt:lpstr>Raw Double-Precision Throughput</vt:lpstr>
      <vt:lpstr>Vectorized Matrix Multiplication</vt:lpstr>
      <vt:lpstr>“Vectorized” dgemm</vt:lpstr>
      <vt:lpstr>Performance</vt:lpstr>
      <vt:lpstr>Agenda</vt:lpstr>
      <vt:lpstr>A trip to LA</vt:lpstr>
      <vt:lpstr>Amdahl’s Law</vt:lpstr>
      <vt:lpstr>Big Idea: Amdahl’s Law</vt:lpstr>
      <vt:lpstr>Maximum “Achievable” Speed-Up</vt:lpstr>
      <vt:lpstr>PowerPoint Presentation</vt:lpstr>
      <vt:lpstr>Strong and Weak Scaling</vt:lpstr>
      <vt:lpstr>Peer Instruction</vt:lpstr>
      <vt:lpstr>Administrivia</vt:lpstr>
      <vt:lpstr>Agenda</vt:lpstr>
      <vt:lpstr>Amdahl’s Law applied to dgemm</vt:lpstr>
      <vt:lpstr>Pipeline Hazards – dgemm</vt:lpstr>
      <vt:lpstr>Loop Unrolling</vt:lpstr>
      <vt:lpstr>Performance</vt:lpstr>
      <vt:lpstr>Agenda</vt:lpstr>
      <vt:lpstr>FPU versus Memory Access</vt:lpstr>
      <vt:lpstr>But memory is accessed repeatedly</vt:lpstr>
      <vt:lpstr>PowerPoint Presentation</vt:lpstr>
      <vt:lpstr>Sub-Matrix Multiplication or: Beating Amdahl’s Law</vt:lpstr>
      <vt:lpstr>Blocking</vt:lpstr>
      <vt:lpstr>Memory Access Blocking</vt:lpstr>
      <vt:lpstr>Performance</vt:lpstr>
      <vt:lpstr>Agenda</vt:lpstr>
      <vt:lpstr>And in Conclusion, …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 Great Ideas in Computer Architecture   Lecture 1: Introduction</dc:title>
  <dc:subject/>
  <dc:creator>Bernhard E. Boser</dc:creator>
  <cp:keywords/>
  <dc:description/>
  <cp:lastModifiedBy>Steven Ho</cp:lastModifiedBy>
  <cp:revision>722</cp:revision>
  <dcterms:created xsi:type="dcterms:W3CDTF">2016-08-05T18:45:47Z</dcterms:created>
  <dcterms:modified xsi:type="dcterms:W3CDTF">2017-10-25T22:43:41Z</dcterms:modified>
  <cp:category/>
</cp:coreProperties>
</file>