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21" r:id="rId2"/>
    <p:sldId id="448" r:id="rId3"/>
    <p:sldId id="449" r:id="rId4"/>
    <p:sldId id="450" r:id="rId5"/>
    <p:sldId id="451" r:id="rId6"/>
    <p:sldId id="453" r:id="rId7"/>
    <p:sldId id="455" r:id="rId8"/>
    <p:sldId id="456" r:id="rId9"/>
    <p:sldId id="434" r:id="rId10"/>
    <p:sldId id="435" r:id="rId11"/>
    <p:sldId id="444" r:id="rId12"/>
    <p:sldId id="424" r:id="rId13"/>
    <p:sldId id="369" r:id="rId14"/>
    <p:sldId id="439" r:id="rId15"/>
    <p:sldId id="372" r:id="rId16"/>
    <p:sldId id="373" r:id="rId17"/>
    <p:sldId id="440" r:id="rId18"/>
    <p:sldId id="374" r:id="rId19"/>
    <p:sldId id="375" r:id="rId20"/>
    <p:sldId id="457" r:id="rId21"/>
    <p:sldId id="376" r:id="rId22"/>
    <p:sldId id="436" r:id="rId23"/>
    <p:sldId id="377" r:id="rId24"/>
    <p:sldId id="382" r:id="rId25"/>
    <p:sldId id="383" r:id="rId26"/>
    <p:sldId id="384" r:id="rId27"/>
    <p:sldId id="385" r:id="rId28"/>
    <p:sldId id="458" r:id="rId29"/>
    <p:sldId id="379" r:id="rId30"/>
    <p:sldId id="380" r:id="rId31"/>
    <p:sldId id="381" r:id="rId32"/>
    <p:sldId id="445" r:id="rId33"/>
    <p:sldId id="442" r:id="rId34"/>
    <p:sldId id="460" r:id="rId35"/>
    <p:sldId id="388" r:id="rId36"/>
    <p:sldId id="389" r:id="rId37"/>
    <p:sldId id="390" r:id="rId38"/>
    <p:sldId id="393" r:id="rId39"/>
    <p:sldId id="409" r:id="rId40"/>
    <p:sldId id="411" r:id="rId41"/>
    <p:sldId id="416" r:id="rId42"/>
    <p:sldId id="410" r:id="rId43"/>
    <p:sldId id="412" r:id="rId44"/>
    <p:sldId id="398" r:id="rId45"/>
    <p:sldId id="446" r:id="rId46"/>
    <p:sldId id="422" r:id="rId47"/>
    <p:sldId id="437" r:id="rId48"/>
    <p:sldId id="363" r:id="rId49"/>
    <p:sldId id="346" r:id="rId50"/>
    <p:sldId id="348" r:id="rId51"/>
    <p:sldId id="350" r:id="rId52"/>
    <p:sldId id="351" r:id="rId53"/>
    <p:sldId id="352" r:id="rId54"/>
    <p:sldId id="355" r:id="rId55"/>
    <p:sldId id="356" r:id="rId56"/>
    <p:sldId id="357" r:id="rId57"/>
    <p:sldId id="358" r:id="rId58"/>
    <p:sldId id="366" r:id="rId59"/>
    <p:sldId id="361" r:id="rId60"/>
    <p:sldId id="364" r:id="rId61"/>
    <p:sldId id="438" r:id="rId62"/>
    <p:sldId id="408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6" autoAdjust="0"/>
    <p:restoredTop sz="79618" autoAdjust="0"/>
  </p:normalViewPr>
  <p:slideViewPr>
    <p:cSldViewPr snapToGrid="0">
      <p:cViewPr varScale="1">
        <p:scale>
          <a:sx n="85" d="100"/>
          <a:sy n="85" d="100"/>
        </p:scale>
        <p:origin x="55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7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HCA = Host Channel Adapter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58724-4B4C-A242-BBCB-824D9C9C52E7}" type="datetime3">
              <a:rPr lang="en-AU"/>
              <a:pPr/>
              <a:t>27 November, 2017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F47-E4CE-4144-8E0D-72D40DE07E10}" type="slidenum">
              <a:rPr lang="en-AU"/>
              <a:pPr/>
              <a:t>14</a:t>
            </a:fld>
            <a:endParaRPr lang="en-AU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27 November, 2017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16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is 3 of second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</a:t>
            </a:r>
            <a:r>
              <a:rPr lang="en-US" baseline="0" dirty="0" smtClean="0"/>
              <a:t> Great Ideas in Computer Architecture:</a:t>
            </a:r>
          </a:p>
          <a:p>
            <a:r>
              <a:rPr lang="en-US" dirty="0" smtClean="0"/>
              <a:t>1. Layers of Representation/Interpretation</a:t>
            </a:r>
          </a:p>
          <a:p>
            <a:r>
              <a:rPr lang="en-US" dirty="0" smtClean="0"/>
              <a:t>2. Moore’s Law</a:t>
            </a:r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Principle of Locality/Memory Hierarchy</a:t>
            </a:r>
          </a:p>
          <a:p>
            <a:r>
              <a:rPr lang="en-US" dirty="0" smtClean="0"/>
              <a:t>4. Parallelism</a:t>
            </a:r>
          </a:p>
          <a:p>
            <a:r>
              <a:rPr lang="en-US" dirty="0" smtClean="0"/>
              <a:t>5. Performance Measurement &amp; Improvement</a:t>
            </a:r>
          </a:p>
          <a:p>
            <a:r>
              <a:rPr lang="en-US" dirty="0" smtClean="0"/>
              <a:t>6. Dependability via Redundancy</a:t>
            </a:r>
          </a:p>
          <a:p>
            <a:r>
              <a:rPr lang="en-US" dirty="0" smtClean="0"/>
              <a:t>Six Different Kinds of Parallelism</a:t>
            </a:r>
          </a:p>
          <a:p>
            <a:pPr marL="228600" indent="-228600">
              <a:buAutoNum type="arabicPeriod"/>
            </a:pPr>
            <a:r>
              <a:rPr lang="en-US" dirty="0" smtClean="0"/>
              <a:t>Instruction Parallelism (Pipelining)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Parallelism (Fine </a:t>
            </a:r>
            <a:r>
              <a:rPr lang="en-US" baseline="0" dirty="0" err="1" smtClean="0"/>
              <a:t>Graini</a:t>
            </a:r>
            <a:r>
              <a:rPr lang="en-US" baseline="0" dirty="0" smtClean="0"/>
              <a:t>: SIMD, AVX-512; Course Grain: Map Reduce)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Thread</a:t>
            </a:r>
            <a:r>
              <a:rPr lang="en-US" baseline="0" dirty="0" smtClean="0"/>
              <a:t> Parallelism (SMT, Open MP)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Request Parallelism</a:t>
            </a:r>
            <a:r>
              <a:rPr lang="en-US" baseline="0" dirty="0" smtClean="0"/>
              <a:t> (Multiple Web Site Requests)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</a:t>
            </a:r>
            <a:r>
              <a:rPr lang="en-US" baseline="0" dirty="0" smtClean="0"/>
              <a:t> Great Ideas in Computer Architecture:</a:t>
            </a:r>
          </a:p>
          <a:p>
            <a:r>
              <a:rPr lang="en-US" dirty="0" smtClean="0"/>
              <a:t>1. Layers of Representation/Interpretation</a:t>
            </a:r>
          </a:p>
          <a:p>
            <a:r>
              <a:rPr lang="en-US" dirty="0" smtClean="0"/>
              <a:t>2. Moore’s Law</a:t>
            </a:r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Principle of Locality/Memory Hierarchy</a:t>
            </a:r>
          </a:p>
          <a:p>
            <a:r>
              <a:rPr lang="en-US" dirty="0" smtClean="0"/>
              <a:t>4. Parallelism</a:t>
            </a:r>
          </a:p>
          <a:p>
            <a:r>
              <a:rPr lang="en-US" dirty="0" smtClean="0"/>
              <a:t>5. Performance Measurement &amp; Improvement</a:t>
            </a:r>
          </a:p>
          <a:p>
            <a:r>
              <a:rPr lang="en-US" dirty="0" smtClean="0"/>
              <a:t>6. Dependability via Redundancy</a:t>
            </a:r>
          </a:p>
          <a:p>
            <a:r>
              <a:rPr lang="en-US" dirty="0" smtClean="0"/>
              <a:t>Six Different Kinds of Parallelism</a:t>
            </a:r>
          </a:p>
          <a:p>
            <a:pPr marL="228600" indent="-228600">
              <a:buAutoNum type="arabicPeriod"/>
            </a:pPr>
            <a:r>
              <a:rPr lang="en-US" dirty="0" smtClean="0"/>
              <a:t>Instruction Parallelism (Pipelining)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Parallelism (Fine </a:t>
            </a:r>
            <a:r>
              <a:rPr lang="en-US" baseline="0" dirty="0" err="1" smtClean="0"/>
              <a:t>Graini</a:t>
            </a:r>
            <a:r>
              <a:rPr lang="en-US" baseline="0" dirty="0" smtClean="0"/>
              <a:t>: SIMD, AVX-512; Course Grain: Map Reduce)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Thread</a:t>
            </a:r>
            <a:r>
              <a:rPr lang="en-US" baseline="0" dirty="0" smtClean="0"/>
              <a:t> Parallelism (SMT, Open MP)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Request Parallelism</a:t>
            </a:r>
            <a:r>
              <a:rPr lang="en-US" baseline="0" dirty="0" smtClean="0"/>
              <a:t> (Multiple Web Site Requests)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this on the 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on white board.</a:t>
            </a:r>
          </a:p>
          <a:p>
            <a:endParaRPr lang="en-US" dirty="0" smtClean="0"/>
          </a:p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ackblaze.com/blog/hard-drive-failure-rates-q1-2017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-evaluations.berkeley.edu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mming_code" TargetMode="Externa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Lecture </a:t>
            </a:r>
            <a:r>
              <a:rPr lang="en-US" i="1" dirty="0" smtClean="0"/>
              <a:t>25: Dependability </a:t>
            </a:r>
            <a:r>
              <a:rPr lang="en-US" i="1" dirty="0"/>
              <a:t>and </a:t>
            </a:r>
            <a:r>
              <a:rPr lang="en-US" i="1" dirty="0" smtClean="0"/>
              <a:t>RAID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506" y="3886200"/>
            <a:ext cx="8158294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Asanović</a:t>
            </a:r>
            <a:r>
              <a:rPr lang="en-US" dirty="0" smtClean="0"/>
              <a:t> &amp; Randy H. Katz</a:t>
            </a:r>
            <a:endParaRPr lang="en-US" dirty="0"/>
          </a:p>
          <a:p>
            <a:r>
              <a:rPr lang="en-US" dirty="0"/>
              <a:t>http://inst.eecs.berkeley.edu/~</a:t>
            </a:r>
            <a:r>
              <a:rPr lang="en-US" dirty="0" smtClean="0"/>
              <a:t>cs61c/fa17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953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107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Dependability via Redundancy</a:t>
            </a:r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Error Correction/Detection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RAID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And,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143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678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Six Great Ideas in 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for Moore’s Law (Multicore, Parallelism, </a:t>
            </a:r>
            <a:r>
              <a:rPr lang="en-US" dirty="0" err="1" smtClean="0"/>
              <a:t>OpenMP</a:t>
            </a:r>
            <a:r>
              <a:rPr lang="en-US" dirty="0" smtClean="0"/>
              <a:t>, Project #3)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Abstraction to Simplify Design (Everything a number, Machine/Assembler Language, C, Project #1; Logic Gates, </a:t>
            </a:r>
            <a:r>
              <a:rPr lang="en-US" dirty="0" err="1" smtClean="0"/>
              <a:t>Datapaths</a:t>
            </a:r>
            <a:r>
              <a:rPr lang="en-US" dirty="0" smtClean="0"/>
              <a:t>, Project #2)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the Common Case Fast (RISC Architecture, Instruction Pipelining, Project #2)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Memory Hierarchy (Locality, Consistency, False Sharing, Project #3)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via Parallelism/Pipelining/Prediction (the five kinds of parallelism, Project #3, #4)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Dependability via Redundancy (ECC, RAID)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869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8601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2895595" y="4571990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1+1=2</a:t>
            </a:r>
          </a:p>
        </p:txBody>
      </p:sp>
      <p:sp>
        <p:nvSpPr>
          <p:cNvPr id="12" name="Cube 11"/>
          <p:cNvSpPr/>
          <p:nvPr/>
        </p:nvSpPr>
        <p:spPr>
          <a:xfrm>
            <a:off x="5232395" y="4555057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1+1=2</a:t>
            </a:r>
          </a:p>
        </p:txBody>
      </p:sp>
      <p:sp>
        <p:nvSpPr>
          <p:cNvPr id="13" name="Cube 12"/>
          <p:cNvSpPr/>
          <p:nvPr/>
        </p:nvSpPr>
        <p:spPr>
          <a:xfrm>
            <a:off x="7586129" y="4555057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1+1=1</a:t>
            </a:r>
          </a:p>
        </p:txBody>
      </p:sp>
      <p:grpSp>
        <p:nvGrpSpPr>
          <p:cNvPr id="8" name="Group 30"/>
          <p:cNvGrpSpPr/>
          <p:nvPr/>
        </p:nvGrpSpPr>
        <p:grpSpPr>
          <a:xfrm>
            <a:off x="3640668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1+1=2</a:t>
                </a:r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of 3 agree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33728" y="4368791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FAIL!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98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Increasing transistor density reduces the cost of redundancy</a:t>
            </a: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7048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2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73" y="4785146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8601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/>
              <a:t>Applies to everything from datacenters to memory</a:t>
            </a:r>
          </a:p>
          <a:p>
            <a:pPr lvl="1"/>
            <a:r>
              <a:rPr lang="en-US" sz="2400" dirty="0"/>
              <a:t>Redundant datacenters so that can lose one datacenter but Internet service stays online</a:t>
            </a:r>
          </a:p>
          <a:p>
            <a:pPr lvl="1"/>
            <a:r>
              <a:rPr lang="en-US" sz="2400" dirty="0"/>
              <a:t>Redundant routes so can lose nodes but Internet doesn’t fail</a:t>
            </a:r>
          </a:p>
          <a:p>
            <a:pPr lvl="1"/>
            <a:r>
              <a:rPr lang="en-US" sz="2400" dirty="0"/>
              <a:t>Redundant disks so that can lose one disk but not lose data (Redundant Arrays of Independent Disks/RAID)</a:t>
            </a:r>
          </a:p>
          <a:p>
            <a:pPr lvl="1"/>
            <a:r>
              <a:rPr lang="en-US" sz="2400" dirty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5302023"/>
            <a:ext cx="2709334" cy="636074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</a:t>
            </a:r>
            <a:endParaRPr lang="en-AU"/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799139" y="2565400"/>
            <a:ext cx="5783261" cy="3671888"/>
          </a:xfrm>
        </p:spPr>
        <p:txBody>
          <a:bodyPr/>
          <a:lstStyle/>
          <a:p>
            <a:r>
              <a:rPr lang="en-AU" sz="2800" dirty="0"/>
              <a:t>Fault: failure of a component</a:t>
            </a:r>
          </a:p>
          <a:p>
            <a:pPr lvl="1"/>
            <a:r>
              <a:rPr lang="en-AU" sz="2400" dirty="0"/>
              <a:t>May or may not lead to system failure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412875" y="1412876"/>
            <a:ext cx="3024188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accomplishment</a:t>
            </a:r>
          </a:p>
          <a:p>
            <a:pPr algn="ctr"/>
            <a:r>
              <a:rPr lang="en-AU" sz="2000"/>
              <a:t>Service delivered</a:t>
            </a:r>
            <a:br>
              <a:rPr lang="en-AU" sz="2000"/>
            </a:br>
            <a:r>
              <a:rPr lang="en-AU" sz="2000"/>
              <a:t>as specified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484314" y="4724401"/>
            <a:ext cx="3024187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interruption</a:t>
            </a:r>
          </a:p>
          <a:p>
            <a:pPr algn="ctr"/>
            <a:r>
              <a:rPr lang="en-AU" sz="2000"/>
              <a:t>Deviation from</a:t>
            </a:r>
            <a:br>
              <a:rPr lang="en-AU" sz="2000"/>
            </a:br>
            <a:r>
              <a:rPr lang="en-AU" sz="2000"/>
              <a:t>specified service</a:t>
            </a:r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3860801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716338" y="3429000"/>
            <a:ext cx="888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Failure</a:t>
            </a:r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 rot="10800000">
            <a:off x="1590676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933318" y="3429000"/>
            <a:ext cx="13860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/>
              <a:t>Restoration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7048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059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9" grpId="0" build="p"/>
      <p:bldP spid="336903" grpId="0" animBg="1"/>
      <p:bldP spid="336904" grpId="0" animBg="1"/>
      <p:bldP spid="336905" grpId="0" animBg="1"/>
      <p:bldP spid="3369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Dependability via Redundancy: </a:t>
            </a:r>
            <a:br>
              <a:rPr lang="en-US" dirty="0" smtClean="0"/>
            </a:br>
            <a:r>
              <a:rPr lang="en-US" dirty="0" smtClean="0"/>
              <a:t>Time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Spatial Redundancy </a:t>
            </a:r>
            <a:r>
              <a:rPr lang="en-US" dirty="0" smtClean="0"/>
              <a:t>– replicated data or check information or hardware to handle hard and soft (transient) failures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Temporal Redundancy </a:t>
            </a:r>
            <a:r>
              <a:rPr lang="en-US" dirty="0" smtClean="0"/>
              <a:t>– redundancy in time (retry) to handle soft (transient) failures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5905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Reliability: Mean Time To Failure 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 Mean Time To Repair 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failures (</a:t>
            </a:r>
            <a:r>
              <a:rPr lang="en-US" sz="2800" dirty="0">
                <a:solidFill>
                  <a:srgbClr val="0000FF"/>
                </a:solidFill>
              </a:rPr>
              <a:t>MTBF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392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95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5362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65104" y="2297762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</a:t>
            </a:r>
            <a:br>
              <a:rPr lang="en-US" dirty="0"/>
            </a:br>
            <a:r>
              <a:rPr lang="en-US" dirty="0"/>
              <a:t>of Failure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4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2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9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719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pPr lvl="1"/>
            <a:r>
              <a:rPr lang="en-US" dirty="0" smtClean="0"/>
              <a:t>MTTF, MTBF usually measured in hours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239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869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is average number of failures per year: </a:t>
            </a:r>
            <a:r>
              <a:rPr lang="en-US" dirty="0" smtClean="0">
                <a:solidFill>
                  <a:srgbClr val="0000FF"/>
                </a:solidFill>
              </a:rPr>
              <a:t>Annualized Failure Rate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 8760 hours</a:t>
            </a:r>
          </a:p>
          <a:p>
            <a:pPr lvl="1"/>
            <a:r>
              <a:rPr lang="en-US" dirty="0" smtClean="0"/>
              <a:t>(1000 disks * 8760 hrs/year) / 100,000 = 87.6 failed disks per year on average</a:t>
            </a:r>
          </a:p>
          <a:p>
            <a:pPr lvl="1"/>
            <a:r>
              <a:rPr lang="en-US" dirty="0" smtClean="0"/>
              <a:t>87.6/1000 = 8.76% annual failure rate</a:t>
            </a:r>
          </a:p>
          <a:p>
            <a:r>
              <a:rPr lang="en-US" dirty="0" smtClean="0"/>
              <a:t>Google’s 2007 study* found that actual AFRs for individual drives ranged from 1.7% for first year drives to over 8.6% for three-year old drives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0668" y="6028266"/>
            <a:ext cx="4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</a:t>
            </a:r>
            <a:r>
              <a:rPr lang="en-US" i="1" dirty="0" err="1"/>
              <a:t>research.</a:t>
            </a:r>
            <a:r>
              <a:rPr lang="en-US" b="1" i="1" dirty="0" err="1"/>
              <a:t>google</a:t>
            </a:r>
            <a:r>
              <a:rPr lang="en-US" i="1" dirty="0" err="1"/>
              <a:t>.com/archive/disk_failures.pdf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15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Attachment Evolution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22" y="1622821"/>
            <a:ext cx="3926045" cy="26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685" y="2149783"/>
            <a:ext cx="6673098" cy="441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744" y="4165737"/>
            <a:ext cx="190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Attachment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7305" y="229324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Server Attachment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6859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B4DA7D-D3D9-8F41-ABD0-B83C73F4D371}" type="datetime1">
              <a:rPr lang="en-US" sz="1200" smtClean="0"/>
              <a:pPr/>
              <a:t>11/27/17</a:t>
            </a:fld>
            <a:endParaRPr lang="en-US" sz="12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-- Lecture #25</a:t>
            </a:r>
            <a:endParaRPr lang="en-US" sz="12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8293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News, 1Q17, </a:t>
            </a:r>
            <a:r>
              <a:rPr lang="en-US" dirty="0" err="1" smtClean="0"/>
              <a:t>BackBlaze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hlinkClick r:id="rId2"/>
              </a:rPr>
              <a:t>https://www.backblaze.com/blog/hard-drive-failure-rates-q1-2017</a:t>
            </a:r>
            <a:r>
              <a:rPr lang="en-US" sz="2700" dirty="0" smtClean="0">
                <a:hlinkClick r:id="rId2"/>
              </a:rPr>
              <a:t>/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96250" cy="6864472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15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2088-502E-B745-AF8F-2E7085FDFD33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3" y="0"/>
            <a:ext cx="710588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9" y="2203450"/>
            <a:ext cx="7569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pPr lvl="1"/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107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Dependability via Redundancy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/>
              <a:t>Error Correction/Detection</a:t>
            </a:r>
            <a:endParaRPr lang="en-US" dirty="0"/>
          </a:p>
          <a:p>
            <a:r>
              <a:rPr lang="en-US" dirty="0" smtClean="0">
                <a:solidFill>
                  <a:srgbClr val="D9D9D9"/>
                </a:solidFill>
              </a:rPr>
              <a:t>RAID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And,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429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535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87451"/>
            <a:ext cx="10972800" cy="5243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Memory systems generate errors (accidentally flipped-bits)</a:t>
            </a:r>
          </a:p>
          <a:p>
            <a:pPr lvl="1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“Soft” errors </a:t>
            </a:r>
            <a:r>
              <a:rPr lang="en-US" dirty="0"/>
              <a:t>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“Hard</a:t>
            </a:r>
            <a:r>
              <a:rPr lang="en-US" dirty="0">
                <a:solidFill>
                  <a:srgbClr val="0000FF"/>
                </a:solidFill>
              </a:rPr>
              <a:t>” errors </a:t>
            </a:r>
            <a:r>
              <a:rPr lang="en-US" dirty="0"/>
              <a:t>can occur when chips permanently </a:t>
            </a:r>
            <a:r>
              <a:rPr lang="en-US" dirty="0" smtClean="0"/>
              <a:t>fail</a:t>
            </a:r>
            <a:endParaRPr lang="en-US" dirty="0"/>
          </a:p>
          <a:p>
            <a:pPr lvl="1"/>
            <a:r>
              <a:rPr lang="en-US" dirty="0"/>
              <a:t>Problem gets worse as memories get denser and larger</a:t>
            </a:r>
            <a:endParaRPr lang="en-US" dirty="0" smtClean="0"/>
          </a:p>
          <a:p>
            <a:r>
              <a:rPr lang="en-US" dirty="0" smtClean="0"/>
              <a:t>Memories protected </a:t>
            </a:r>
            <a:r>
              <a:rPr lang="en-US" dirty="0"/>
              <a:t>against failures with </a:t>
            </a:r>
            <a:r>
              <a:rPr lang="en-US" dirty="0" smtClean="0">
                <a:solidFill>
                  <a:srgbClr val="0000FF"/>
                </a:solidFill>
              </a:rPr>
              <a:t>EDC/ECC</a:t>
            </a:r>
          </a:p>
          <a:p>
            <a:r>
              <a:rPr lang="en-US" dirty="0"/>
              <a:t>Extra bits are added to each data-word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detect and/or correct faults in the memory system</a:t>
            </a:r>
            <a:endParaRPr lang="en-US" dirty="0" smtClean="0"/>
          </a:p>
          <a:p>
            <a:pPr lvl="1"/>
            <a:r>
              <a:rPr lang="en-US" dirty="0" smtClean="0"/>
              <a:t>Each data </a:t>
            </a:r>
            <a:r>
              <a:rPr lang="en-US" dirty="0"/>
              <a:t>word value</a:t>
            </a:r>
            <a:r>
              <a:rPr lang="en-US" dirty="0" smtClean="0"/>
              <a:t> mapped </a:t>
            </a:r>
            <a:r>
              <a:rPr lang="en-US" dirty="0"/>
              <a:t>to</a:t>
            </a:r>
            <a:r>
              <a:rPr lang="en-US" dirty="0" smtClean="0"/>
              <a:t> unique </a:t>
            </a:r>
            <a:r>
              <a:rPr lang="en-US" i="1" dirty="0" smtClean="0">
                <a:solidFill>
                  <a:srgbClr val="0000FF"/>
                </a:solidFill>
              </a:rPr>
              <a:t>code word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fault </a:t>
            </a:r>
            <a:r>
              <a:rPr lang="en-US" dirty="0" smtClean="0"/>
              <a:t>changes valid </a:t>
            </a:r>
            <a:r>
              <a:rPr lang="en-US" dirty="0"/>
              <a:t>code word to</a:t>
            </a:r>
            <a:r>
              <a:rPr lang="en-US" dirty="0" smtClean="0"/>
              <a:t> invalid one, which can </a:t>
            </a:r>
            <a:r>
              <a:rPr lang="en-US" dirty="0"/>
              <a:t>be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8001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5466"/>
            <a:ext cx="98298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1-bit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720" y="2624671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9497" y="5757341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Richard Hamming, 1915-98</a:t>
            </a:r>
          </a:p>
          <a:p>
            <a:r>
              <a:rPr lang="en-US" dirty="0"/>
              <a:t>Turing Award Winner 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8001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15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Parity: Simple Error-Detection </a:t>
            </a:r>
            <a:r>
              <a:rPr lang="en-US" dirty="0"/>
              <a:t>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7050" y="1328738"/>
            <a:ext cx="4383088" cy="1871662"/>
          </a:xfrm>
        </p:spPr>
        <p:txBody>
          <a:bodyPr>
            <a:noAutofit/>
          </a:bodyPr>
          <a:lstStyle/>
          <a:p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46801" y="1328739"/>
            <a:ext cx="4048125" cy="1643063"/>
          </a:xfrm>
        </p:spPr>
        <p:txBody>
          <a:bodyPr>
            <a:normAutofit/>
          </a:bodyPr>
          <a:lstStyle/>
          <a:p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4601" y="3107262"/>
            <a:ext cx="2309813" cy="1387476"/>
            <a:chOff x="624" y="1920"/>
            <a:chExt cx="1455" cy="874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/>
                <a:t>b</a:t>
              </a:r>
              <a:r>
                <a:rPr lang="en-US" sz="2400" baseline="-25000" dirty="0"/>
                <a:t>7</a:t>
              </a:r>
              <a:r>
                <a:rPr lang="en-US" sz="2400" dirty="0"/>
                <a:t>b</a:t>
              </a:r>
              <a:r>
                <a:rPr lang="en-US" sz="2400" baseline="-25000" dirty="0"/>
                <a:t>6</a:t>
              </a:r>
              <a:r>
                <a:rPr lang="en-US" sz="2400" dirty="0"/>
                <a:t>b</a:t>
              </a:r>
              <a:r>
                <a:rPr lang="en-US" sz="2400" baseline="-25000" dirty="0"/>
                <a:t>5</a:t>
              </a:r>
              <a:r>
                <a:rPr lang="en-US" sz="2400" dirty="0"/>
                <a:t>b</a:t>
              </a:r>
              <a:r>
                <a:rPr lang="en-US" sz="2400" baseline="-25000" dirty="0"/>
                <a:t>4</a:t>
              </a:r>
              <a:r>
                <a:rPr lang="en-US" sz="2400" dirty="0"/>
                <a:t>b</a:t>
              </a:r>
              <a:r>
                <a:rPr lang="en-US" sz="2400" baseline="-25000" dirty="0"/>
                <a:t>3</a:t>
              </a:r>
              <a:r>
                <a:rPr lang="en-US" sz="2400" dirty="0"/>
                <a:t>b</a:t>
              </a:r>
              <a:r>
                <a:rPr lang="en-US" sz="2400" baseline="-25000" dirty="0"/>
                <a:t>2</a:t>
              </a:r>
              <a:r>
                <a:rPr lang="en-US" sz="2400" dirty="0"/>
                <a:t>b</a:t>
              </a:r>
              <a:r>
                <a:rPr lang="en-US" sz="2400" baseline="-25000" dirty="0"/>
                <a:t>1</a:t>
              </a:r>
              <a:r>
                <a:rPr lang="en-US" sz="2400" dirty="0"/>
                <a:t>b</a:t>
              </a:r>
              <a:r>
                <a:rPr lang="en-US" sz="2400" baseline="-25000" dirty="0"/>
                <a:t>0</a:t>
              </a:r>
              <a:endParaRPr lang="en-US" sz="2400" dirty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58" y="2426"/>
              <a:ext cx="247" cy="368"/>
              <a:chOff x="1296" y="2292"/>
              <a:chExt cx="247" cy="368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4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dirty="0"/>
                  <a:t>+</a:t>
                </a:r>
                <a:endParaRPr lang="en-US" sz="2400" dirty="0"/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>
              <a:off x="1536" y="2640"/>
              <a:ext cx="4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34201" y="2904066"/>
            <a:ext cx="2614613" cy="1949153"/>
            <a:chOff x="5410200" y="3107261"/>
            <a:chExt cx="2614613" cy="1949153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/>
                <a:t>b</a:t>
              </a:r>
              <a:r>
                <a:rPr lang="en-US" sz="2400" baseline="-25000" dirty="0"/>
                <a:t>7</a:t>
              </a:r>
              <a:r>
                <a:rPr lang="en-US" sz="2400" dirty="0"/>
                <a:t>b</a:t>
              </a:r>
              <a:r>
                <a:rPr lang="en-US" sz="2400" baseline="-25000" dirty="0"/>
                <a:t>6</a:t>
              </a:r>
              <a:r>
                <a:rPr lang="en-US" sz="2400" dirty="0"/>
                <a:t>b</a:t>
              </a:r>
              <a:r>
                <a:rPr lang="en-US" sz="2400" baseline="-25000" dirty="0"/>
                <a:t>5</a:t>
              </a:r>
              <a:r>
                <a:rPr lang="en-US" sz="2400" dirty="0"/>
                <a:t>b</a:t>
              </a:r>
              <a:r>
                <a:rPr lang="en-US" sz="2400" baseline="-25000" dirty="0"/>
                <a:t>4</a:t>
              </a:r>
              <a:r>
                <a:rPr lang="en-US" sz="2400" dirty="0"/>
                <a:t>b</a:t>
              </a:r>
              <a:r>
                <a:rPr lang="en-US" sz="2400" baseline="-25000" dirty="0"/>
                <a:t>3</a:t>
              </a:r>
              <a:r>
                <a:rPr lang="en-US" sz="2400" dirty="0"/>
                <a:t>b</a:t>
              </a:r>
              <a:r>
                <a:rPr lang="en-US" sz="2400" baseline="-25000" dirty="0"/>
                <a:t>2</a:t>
              </a:r>
              <a:r>
                <a:rPr lang="en-US" sz="2400" dirty="0"/>
                <a:t>b</a:t>
              </a:r>
              <a:r>
                <a:rPr lang="en-US" sz="2400" baseline="-25000" dirty="0"/>
                <a:t>1</a:t>
              </a:r>
              <a:r>
                <a:rPr lang="en-US" sz="2400" dirty="0"/>
                <a:t>b</a:t>
              </a:r>
              <a:r>
                <a:rPr lang="en-US" sz="2400" baseline="-25000" dirty="0"/>
                <a:t>0   </a:t>
              </a:r>
              <a:r>
                <a:rPr lang="en-US" sz="2400" dirty="0"/>
                <a:t>p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16677" y="3910538"/>
              <a:ext cx="392113" cy="584201"/>
              <a:chOff x="1296" y="2292"/>
              <a:chExt cx="247" cy="368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4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dirty="0"/>
                  <a:t>+</a:t>
                </a:r>
                <a:endParaRPr lang="en-US" sz="2400" dirty="0"/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145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/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152400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/>
              <a:t>Minimum Hamming distance of parity code is 2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/>
              <a:t>A non-zero parity check indicates an error occurred: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>
                <a:ea typeface="ＭＳ Ｐゴシック" charset="-128"/>
              </a:rPr>
              <a:t>2 errors (on different bits) are not detected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>
                <a:ea typeface="ＭＳ Ｐゴシック" charset="-128"/>
              </a:rPr>
              <a:t>Nor any even number of errors, just odd numbers of errors are detected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7550" y="404761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2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43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15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Want to Correct One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08555"/>
          </a:xfrm>
        </p:spPr>
        <p:txBody>
          <a:bodyPr>
            <a:normAutofit/>
          </a:bodyPr>
          <a:lstStyle/>
          <a:p>
            <a:r>
              <a:rPr lang="en-US" dirty="0" smtClean="0"/>
              <a:t>Hamming came up with simple to understand mapping to allow Error Correction at minimum distance of three</a:t>
            </a:r>
          </a:p>
          <a:p>
            <a:pPr lvl="1"/>
            <a:r>
              <a:rPr lang="en-US" dirty="0" smtClean="0"/>
              <a:t>Single error correction, double error detection </a:t>
            </a:r>
          </a:p>
          <a:p>
            <a:r>
              <a:rPr lang="en-US" dirty="0" smtClean="0"/>
              <a:t>Called “Hamming ECC” </a:t>
            </a:r>
          </a:p>
          <a:p>
            <a:pPr lvl="1"/>
            <a:r>
              <a:rPr lang="en-US" dirty="0" smtClean="0"/>
              <a:t>Worked weekends on relay computer with unreliable card reader, frustrated with manual restarting</a:t>
            </a:r>
          </a:p>
          <a:p>
            <a:pPr lvl="1"/>
            <a:r>
              <a:rPr lang="en-US" dirty="0" smtClean="0"/>
              <a:t>Got interested in error correction; published 1950</a:t>
            </a:r>
          </a:p>
          <a:p>
            <a:pPr lvl="1"/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Hamming</a:t>
            </a:r>
            <a:r>
              <a:rPr lang="en-US" dirty="0"/>
              <a:t>, “Error Detecting and Correcting Codes,” </a:t>
            </a:r>
            <a:r>
              <a:rPr lang="en-US" i="1" dirty="0"/>
              <a:t>The Bell System Technical Journal</a:t>
            </a:r>
            <a:r>
              <a:rPr lang="en-US" dirty="0"/>
              <a:t>, Vol. XXVI, No 2 (April 1950) </a:t>
            </a:r>
            <a:r>
              <a:rPr lang="en-US" dirty="0" err="1"/>
              <a:t>pp</a:t>
            </a:r>
            <a:r>
              <a:rPr lang="en-US" dirty="0"/>
              <a:t> 147-160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964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5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8214" y="5230814"/>
            <a:ext cx="7697787" cy="89058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Detection</a:t>
            </a:r>
            <a:r>
              <a:rPr lang="en-US" dirty="0"/>
              <a:t>: bit pattern fails codeword check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Correction</a:t>
            </a:r>
            <a:r>
              <a:rPr lang="en-US" dirty="0"/>
              <a:t>: map to </a:t>
            </a:r>
            <a:r>
              <a:rPr lang="en-US" dirty="0" smtClean="0"/>
              <a:t>nearest </a:t>
            </a:r>
            <a:r>
              <a:rPr lang="en-US" dirty="0"/>
              <a:t>valid code word</a:t>
            </a: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8191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en-US" dirty="0" smtClean="0"/>
              <a:t>2017 </a:t>
            </a:r>
            <a:r>
              <a:rPr lang="en-US" dirty="0"/>
              <a:t>– Lecture #25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44951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93687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2747963" y="1876955"/>
            <a:ext cx="6499225" cy="3227388"/>
            <a:chOff x="968" y="1718"/>
            <a:chExt cx="4094" cy="2033"/>
          </a:xfrm>
        </p:grpSpPr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3218921" y="2155827"/>
            <a:ext cx="5638799" cy="993776"/>
            <a:chOff x="1501" y="1422"/>
            <a:chExt cx="3552" cy="626"/>
          </a:xfrm>
        </p:grpSpPr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1501" y="1718"/>
              <a:ext cx="3552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</a:t>
              </a:r>
              <a:r>
                <a:rPr lang="en-US" sz="2800">
                  <a:solidFill>
                    <a:srgbClr val="0332B7"/>
                  </a:solidFill>
                </a:rPr>
                <a:t>to </a:t>
              </a:r>
              <a:r>
                <a:rPr lang="en-US" sz="2800" smtClean="0">
                  <a:solidFill>
                    <a:srgbClr val="0332B7"/>
                  </a:solidFill>
                </a:rPr>
                <a:t>non-code </a:t>
              </a:r>
              <a:endParaRPr lang="en-US" sz="2800" dirty="0">
                <a:solidFill>
                  <a:srgbClr val="0332B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15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Eight Code Words</a:t>
            </a:r>
            <a:endParaRPr lang="en-US" dirty="0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56" y="1405467"/>
            <a:ext cx="5540145" cy="436880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7239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Attachment Evolution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93" y="2020529"/>
            <a:ext cx="5659449" cy="46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794" y="1297450"/>
            <a:ext cx="5219031" cy="37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3343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B4DA7D-D3D9-8F41-ABD0-B83C73F4D371}" type="datetime1">
              <a:rPr lang="en-US" sz="1200" smtClean="0"/>
              <a:pPr/>
              <a:t>11/27/17</a:t>
            </a:fld>
            <a:endParaRPr lang="en-US" sz="12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-- Lecture #25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7291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51863" y="4652635"/>
            <a:ext cx="189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Attached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969" y="1594942"/>
            <a:ext cx="184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Attached</a:t>
            </a:r>
          </a:p>
        </p:txBody>
      </p:sp>
    </p:spTree>
    <p:extLst>
      <p:ext uri="{BB962C8B-B14F-4D97-AF65-F5344CB8AC3E}">
        <p14:creationId xmlns:p14="http://schemas.microsoft.com/office/powerpoint/2010/main" val="1404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56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95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167466" y="571454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No 1 bit error goes to another valid </a:t>
            </a:r>
            <a:r>
              <a:rPr lang="en-US" sz="3200" dirty="0" err="1"/>
              <a:t>codeword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½ </a:t>
            </a:r>
            <a:r>
              <a:rPr lang="en-US" sz="3200" dirty="0" err="1"/>
              <a:t>codewords</a:t>
            </a:r>
            <a:r>
              <a:rPr lang="en-US" sz="3200" dirty="0"/>
              <a:t> are valid</a:t>
            </a:r>
          </a:p>
        </p:txBody>
      </p:sp>
      <p:sp>
        <p:nvSpPr>
          <p:cNvPr id="10" name="Oval 9"/>
          <p:cNvSpPr/>
          <p:nvPr/>
        </p:nvSpPr>
        <p:spPr>
          <a:xfrm>
            <a:off x="3945467" y="4876801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2268" y="1693333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79736" y="3877731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3737" y="2709329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978080" y="1293045"/>
            <a:ext cx="7165920" cy="4467251"/>
            <a:chOff x="454080" y="1293044"/>
            <a:chExt cx="7165920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454080" y="2139710"/>
              <a:ext cx="5828187" cy="3620585"/>
              <a:chOff x="454080" y="2139710"/>
              <a:chExt cx="5828187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4080" y="3759199"/>
                <a:ext cx="203049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err="1">
                    <a:solidFill>
                      <a:srgbClr val="FF0000"/>
                    </a:solidFill>
                  </a:rPr>
                  <a:t>Codewords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91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/>
              <a:t>Correct Single Bit Errors, Detect Double Bit Errors</a:t>
            </a:r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56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2167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/>
              <a:t> No 2 bit error goes to another valid </a:t>
            </a:r>
            <a:r>
              <a:rPr lang="en-US" sz="2800" dirty="0" err="1"/>
              <a:t>codeword</a:t>
            </a:r>
            <a:r>
              <a:rPr lang="en-US" sz="2800" dirty="0"/>
              <a:t>; 1 bit error near</a:t>
            </a:r>
          </a:p>
          <a:p>
            <a:pPr>
              <a:buFont typeface="Arial"/>
              <a:buChar char="•"/>
            </a:pPr>
            <a:r>
              <a:rPr lang="en-US" sz="2800" dirty="0"/>
              <a:t> 1/4 </a:t>
            </a:r>
            <a:r>
              <a:rPr lang="en-US" sz="2800" dirty="0" err="1"/>
              <a:t>codewords</a:t>
            </a:r>
            <a:r>
              <a:rPr lang="en-US" sz="2800" dirty="0"/>
              <a:t> are valid</a:t>
            </a:r>
          </a:p>
        </p:txBody>
      </p:sp>
      <p:sp>
        <p:nvSpPr>
          <p:cNvPr id="10" name="Oval 9"/>
          <p:cNvSpPr/>
          <p:nvPr/>
        </p:nvSpPr>
        <p:spPr>
          <a:xfrm>
            <a:off x="3945467" y="4876801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13602" y="1676397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15529" y="2139711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>
                  <a:solidFill>
                    <a:srgbClr val="FF0000"/>
                  </a:solidFill>
                </a:rPr>
              </a:br>
              <a:r>
                <a:rPr lang="en-US" sz="3200" i="1" dirty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>
                  <a:solidFill>
                    <a:srgbClr val="FF0000"/>
                  </a:solidFill>
                </a:rPr>
                <a:t>(one 1)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82532" y="1089844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>
                  <a:solidFill>
                    <a:srgbClr val="0000FF"/>
                  </a:solidFill>
                </a:rPr>
              </a:br>
              <a:r>
                <a:rPr lang="en-US" sz="3200" i="1" dirty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>
                  <a:solidFill>
                    <a:srgbClr val="0000FF"/>
                  </a:solidFill>
                </a:rPr>
                <a:t>(one 0)</a:t>
              </a:r>
            </a:p>
          </p:txBody>
        </p:sp>
      </p:grpSp>
      <p:sp>
        <p:nvSpPr>
          <p:cNvPr id="17" name="Date Placeholder 3"/>
          <p:cNvSpPr txBox="1">
            <a:spLocks/>
          </p:cNvSpPr>
          <p:nvPr/>
        </p:nvSpPr>
        <p:spPr>
          <a:xfrm>
            <a:off x="5905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91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6" y="0"/>
            <a:ext cx="10958660" cy="6858000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>
                <a:solidFill>
                  <a:schemeClr val="bg1">
                    <a:lumMod val="75000"/>
                  </a:schemeClr>
                </a:solidFill>
              </a:rPr>
              <a:pPr/>
              <a:t>11/27/17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Fall </a:t>
            </a:r>
            <a:r>
              <a:rPr lang="is-IS" sz="1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Lecture </a:t>
            </a:r>
            <a:r>
              <a:rPr lang="uk-UA" sz="1200" dirty="0">
                <a:solidFill>
                  <a:schemeClr val="bg1">
                    <a:lumMod val="75000"/>
                  </a:schemeClr>
                </a:solidFill>
              </a:rPr>
              <a:t>#25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32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508508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Final </a:t>
            </a:r>
            <a:r>
              <a:rPr lang="en-US" dirty="0" smtClean="0"/>
              <a:t>exam: the last Thursday examination slot!</a:t>
            </a:r>
            <a:endParaRPr lang="en-US" dirty="0" smtClean="0"/>
          </a:p>
          <a:p>
            <a:pPr lvl="1"/>
            <a:r>
              <a:rPr lang="en-US" dirty="0" smtClean="0"/>
              <a:t>14 </a:t>
            </a:r>
            <a:r>
              <a:rPr lang="en-US" dirty="0" smtClean="0"/>
              <a:t>December, 7-10 PM, Room TBD</a:t>
            </a:r>
          </a:p>
          <a:p>
            <a:pPr lvl="1"/>
            <a:r>
              <a:rPr lang="en-US" dirty="0" smtClean="0"/>
              <a:t>Contact us about </a:t>
            </a:r>
            <a:r>
              <a:rPr lang="en-US" dirty="0" smtClean="0"/>
              <a:t>conflicts</a:t>
            </a:r>
            <a:endParaRPr lang="en-US" dirty="0" smtClean="0"/>
          </a:p>
          <a:p>
            <a:pPr lvl="1"/>
            <a:r>
              <a:rPr lang="en-US" dirty="0" smtClean="0"/>
              <a:t>Review Lectures and Book with eye on the important concepts of the course, e.g., the Great Ideas in Computer Architecture and </a:t>
            </a:r>
            <a:br>
              <a:rPr lang="en-US" dirty="0" smtClean="0"/>
            </a:br>
            <a:r>
              <a:rPr lang="en-US" dirty="0" smtClean="0"/>
              <a:t>the Different Kinds of Parallelism</a:t>
            </a:r>
          </a:p>
          <a:p>
            <a:pPr>
              <a:lnSpc>
                <a:spcPct val="110000"/>
              </a:lnSpc>
            </a:pPr>
            <a:r>
              <a:rPr lang="en-US" dirty="0"/>
              <a:t>Review Session Fri Dec 8, 5-8 PM @TBA</a:t>
            </a:r>
          </a:p>
          <a:p>
            <a:r>
              <a:rPr lang="en-US" dirty="0" smtClean="0"/>
              <a:t>Electronic Course Evaluations this week! See </a:t>
            </a:r>
            <a:r>
              <a:rPr lang="en-US" u="sng" dirty="0">
                <a:hlinkClick r:id="rId3"/>
              </a:rPr>
              <a:t>https://course-</a:t>
            </a:r>
            <a:r>
              <a:rPr lang="en-US" u="sng" dirty="0" smtClean="0">
                <a:hlinkClick r:id="rId3"/>
              </a:rPr>
              <a:t>evaluations.berkeley.edu</a:t>
            </a:r>
            <a:r>
              <a:rPr lang="en-US" u="sng" dirty="0" smtClean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644" y="2064015"/>
            <a:ext cx="3945739" cy="2959304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6858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</a:t>
            </a:r>
            <a:r>
              <a:rPr lang="uk-UA" sz="1200" dirty="0"/>
              <a:t>#25</a:t>
            </a:r>
            <a:endParaRPr lang="en-US" sz="12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59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600199"/>
            <a:ext cx="10438151" cy="5085086"/>
          </a:xfrm>
        </p:spPr>
        <p:txBody>
          <a:bodyPr>
            <a:normAutofit/>
          </a:bodyPr>
          <a:lstStyle/>
          <a:p>
            <a:r>
              <a:rPr lang="en-US" dirty="0" smtClean="0"/>
              <a:t>Project 3 Contest results to be announced during Thursday’s lecture</a:t>
            </a:r>
            <a:endParaRPr lang="en-US" dirty="0" smtClean="0"/>
          </a:p>
          <a:p>
            <a:r>
              <a:rPr lang="en-US" dirty="0" smtClean="0"/>
              <a:t>Lab 11 (Spark) is due any day this week</a:t>
            </a:r>
          </a:p>
          <a:p>
            <a:r>
              <a:rPr lang="en-US" dirty="0" smtClean="0"/>
              <a:t>Lab 13 (VM) is due any day next week</a:t>
            </a:r>
          </a:p>
          <a:p>
            <a:r>
              <a:rPr lang="en-US" dirty="0" smtClean="0"/>
              <a:t>VM Guerrilla Session tonight!</a:t>
            </a:r>
          </a:p>
          <a:p>
            <a:pPr lvl="1"/>
            <a:r>
              <a:rPr lang="en-US" dirty="0" smtClean="0"/>
              <a:t>7-9pm @Cory 293 (unless bigger room found)</a:t>
            </a:r>
          </a:p>
          <a:p>
            <a:pPr lvl="1"/>
            <a:r>
              <a:rPr lang="en-US" dirty="0" smtClean="0"/>
              <a:t>Last Guerrilla Session is next Tuesday, same time and place</a:t>
            </a:r>
          </a:p>
          <a:p>
            <a:pPr lvl="2"/>
            <a:r>
              <a:rPr lang="en-US" dirty="0" smtClean="0"/>
              <a:t>Will go over the most difficult topics this semester</a:t>
            </a:r>
          </a:p>
          <a:p>
            <a:r>
              <a:rPr lang="en-US" dirty="0" smtClean="0"/>
              <a:t>Project 4 Party tomorrow night 7-9pm @Cory 293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6858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</a:t>
            </a:r>
            <a:r>
              <a:rPr lang="uk-UA" sz="1200" dirty="0"/>
              <a:t>#25</a:t>
            </a:r>
            <a:endParaRPr lang="en-US" sz="12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59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01" y="2329349"/>
            <a:ext cx="3095385" cy="19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of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21867"/>
            <a:ext cx="8229600" cy="5042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Hamming_code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4285"/>
            <a:ext cx="9180564" cy="3558117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8001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</a:t>
            </a:r>
            <a:r>
              <a:rPr lang="uk-UA" sz="1200" dirty="0"/>
              <a:t>#25</a:t>
            </a:r>
            <a:endParaRPr lang="en-US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16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594521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Set 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 2 3 4 5 6 7 8 9 a b c – bit position </a:t>
            </a:r>
          </a:p>
          <a:p>
            <a:endParaRPr lang="en-US" dirty="0"/>
          </a:p>
          <a:p>
            <a:r>
              <a:rPr lang="en-US" dirty="0" smtClean="0"/>
              <a:t>Calculate 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858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</a:t>
            </a:r>
            <a:r>
              <a:rPr lang="uk-UA" sz="1200" dirty="0"/>
              <a:t>#25</a:t>
            </a:r>
            <a:endParaRPr lang="en-US" sz="1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97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96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</a:t>
            </a:r>
            <a:r>
              <a:rPr lang="en-US" b="1" dirty="0" smtClean="0">
                <a:solidFill>
                  <a:srgbClr val="0000FF"/>
                </a:solidFill>
              </a:rPr>
              <a:t>1,3,5,7,9,11</a:t>
            </a:r>
            <a:r>
              <a:rPr lang="en-US" dirty="0" smtClean="0"/>
              <a:t>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Position 2 checks bits </a:t>
            </a:r>
            <a:r>
              <a:rPr lang="en-US" b="1" dirty="0" smtClean="0">
                <a:solidFill>
                  <a:srgbClr val="0000FF"/>
                </a:solidFill>
              </a:rPr>
              <a:t>2,3,6,7,10,11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>
                <a:solidFill>
                  <a:srgbClr val="0000FF"/>
                </a:solidFill>
              </a:rPr>
              <a:t>? 1 </a:t>
            </a:r>
            <a:r>
              <a:rPr lang="en-US" dirty="0"/>
              <a:t>_ 0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_ 1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Position 4 checks bits </a:t>
            </a:r>
            <a:r>
              <a:rPr lang="en-US" b="1" dirty="0" smtClean="0">
                <a:solidFill>
                  <a:srgbClr val="0000FF"/>
                </a:solidFill>
              </a:rPr>
              <a:t>4,5,6,7,12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>
                <a:solidFill>
                  <a:srgbClr val="0000FF"/>
                </a:solidFill>
              </a:rPr>
              <a:t>? 0 0 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_ 1 0 1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Position 8 checks bits </a:t>
            </a:r>
            <a:r>
              <a:rPr lang="en-US" b="1" dirty="0" smtClean="0">
                <a:solidFill>
                  <a:srgbClr val="0000FF"/>
                </a:solidFill>
              </a:rPr>
              <a:t>8,9,10,11,12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0 1 1 1 0 0 1 </a:t>
            </a:r>
            <a:r>
              <a:rPr lang="en-US" b="1" dirty="0" smtClean="0">
                <a:solidFill>
                  <a:srgbClr val="0000FF"/>
                </a:solidFill>
              </a:rPr>
              <a:t>? 1 0 1 0</a:t>
            </a:r>
            <a:r>
              <a:rPr lang="en-US" dirty="0" smtClean="0"/>
              <a:t>. set position 8 to a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2865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</a:t>
            </a:r>
            <a:r>
              <a:rPr lang="uk-UA" sz="1200" dirty="0"/>
              <a:t>#25</a:t>
            </a:r>
            <a:endParaRPr lang="en-US" sz="1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97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4545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  <a:endParaRPr lang="en-US" dirty="0"/>
          </a:p>
          <a:p>
            <a:r>
              <a:rPr lang="en-US" dirty="0"/>
              <a:t>Data word: 	</a:t>
            </a:r>
            <a:r>
              <a:rPr lang="en-US" dirty="0" smtClean="0"/>
              <a:t>              1   001  1010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74295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</a:t>
            </a:r>
            <a:r>
              <a:rPr lang="uk-UA" sz="1200" dirty="0"/>
              <a:t>#25</a:t>
            </a:r>
            <a:endParaRPr lang="en-US" sz="1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97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1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i="1" dirty="0">
                <a:latin typeface="+mj-lt"/>
                <a:cs typeface="Courier"/>
              </a:rPr>
              <a:t/>
            </a:r>
            <a:br>
              <a:rPr lang="en-US" i="1" dirty="0">
                <a:latin typeface="+mj-lt"/>
                <a:cs typeface="Courier"/>
              </a:rPr>
            </a:br>
            <a:r>
              <a:rPr lang="en-US" sz="2800" i="1" dirty="0">
                <a:latin typeface="+mj-lt"/>
                <a:cs typeface="Courier"/>
              </a:rPr>
              <a:t>                   </a:t>
            </a:r>
            <a:r>
              <a:rPr lang="en-US" sz="2800" b="1" i="1" dirty="0">
                <a:latin typeface="+mj-lt"/>
                <a:cs typeface="Courier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>
                <a:latin typeface="Courier"/>
                <a:cs typeface="Courier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>
                <a:latin typeface="Courier"/>
                <a:cs typeface="Courier"/>
              </a:rPr>
              <a:t> 1 </a:t>
            </a:r>
            <a:r>
              <a:rPr lang="en-US" sz="2800" b="1" dirty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>
                <a:latin typeface="Courier"/>
                <a:cs typeface="Courier"/>
              </a:rPr>
              <a:t> 0 0 1 </a:t>
            </a:r>
            <a:r>
              <a:rPr lang="en-US" sz="2800" b="1" dirty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>
                <a:latin typeface="Courier"/>
                <a:cs typeface="Courier"/>
              </a:rPr>
              <a:t> 1 1 1 0</a:t>
            </a:r>
            <a:endParaRPr lang="en-US" sz="2800" b="1" i="1" dirty="0">
              <a:latin typeface="Courier"/>
              <a:cs typeface="Couri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45673"/>
            <a:ext cx="9180564" cy="355811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477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/>
              <a:pPr/>
              <a:t>11/27/17</a:t>
            </a:fld>
            <a:endParaRPr lang="en-US" sz="12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</a:t>
            </a:r>
            <a:r>
              <a:rPr lang="en-US" sz="1200" dirty="0"/>
              <a:t>-- Lecture #25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165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936" y="829880"/>
            <a:ext cx="8376299" cy="60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Attachment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B4DA7D-D3D9-8F41-ABD0-B83C73F4D371}" type="datetime1">
              <a:rPr lang="en-US" sz="1200" smtClean="0"/>
              <a:pPr/>
              <a:t>11/27/17</a:t>
            </a:fld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-- Lecture #25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5108" y="2382949"/>
            <a:ext cx="293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Area Networks (SAN)</a:t>
            </a:r>
          </a:p>
        </p:txBody>
      </p:sp>
    </p:spTree>
    <p:extLst>
      <p:ext uri="{BB962C8B-B14F-4D97-AF65-F5344CB8AC3E}">
        <p14:creationId xmlns:p14="http://schemas.microsoft.com/office/powerpoint/2010/main" val="2120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91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</a:t>
            </a:r>
            <a:r>
              <a:rPr lang="en-US" dirty="0" smtClean="0"/>
              <a:t>√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11  X</a:t>
            </a:r>
            <a:r>
              <a:rPr lang="en-US" dirty="0" smtClean="0">
                <a:latin typeface="+mj-lt"/>
                <a:cs typeface="Courier"/>
              </a:rPr>
              <a:t>-Parity 2 in error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 X</a:t>
            </a:r>
            <a:r>
              <a:rPr lang="en-US" dirty="0" smtClean="0">
                <a:latin typeface="+mj-lt"/>
                <a:cs typeface="Courier"/>
              </a:rPr>
              <a:t>-Parity 8 in error</a:t>
            </a:r>
          </a:p>
          <a:p>
            <a:r>
              <a:rPr lang="en-US" i="1" dirty="0" smtClean="0">
                <a:latin typeface="+mj-lt"/>
                <a:cs typeface="Courier"/>
              </a:rPr>
              <a:t>Implies position 8+2=10 is in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latin typeface="Courier"/>
                <a:cs typeface="Courier"/>
              </a:rPr>
              <a:t>01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u="sng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001</a:t>
            </a:r>
            <a:r>
              <a:rPr lang="en-US" u="sng" dirty="0">
                <a:latin typeface="Courier"/>
                <a:cs typeface="Courier"/>
              </a:rPr>
              <a:t>0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535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the incorrect bit …</a:t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477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72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  √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 √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440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2-Bit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Contiguous </a:t>
            </a:r>
            <a:r>
              <a:rPr kumimoji="1" lang="en-GB" sz="2400" dirty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>
                <a:solidFill>
                  <a:srgbClr val="0000FF"/>
                </a:solidFill>
              </a:rPr>
              <a:t>B</a:t>
            </a:r>
            <a:r>
              <a:rPr kumimoji="1" lang="en-GB" sz="2400" dirty="0">
                <a:solidFill>
                  <a:srgbClr val="0000FF"/>
                </a:solidFill>
              </a:rPr>
              <a:t> </a:t>
            </a:r>
            <a:r>
              <a:rPr kumimoji="1" lang="en-GB" sz="2400" dirty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Effect is greater at higher data rates</a:t>
            </a:r>
          </a:p>
          <a:p>
            <a:pPr>
              <a:lnSpc>
                <a:spcPct val="90000"/>
              </a:lnSpc>
              <a:defRPr/>
            </a:pPr>
            <a:r>
              <a:rPr kumimoji="1" lang="en-GB" dirty="0" smtClean="0"/>
              <a:t>Solve with Cyclic Redundancy Check (CRC), interleaving or other more advanced codes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631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6" y="0"/>
            <a:ext cx="10958660" cy="6858000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5715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>
                <a:solidFill>
                  <a:schemeClr val="bg1">
                    <a:lumMod val="75000"/>
                  </a:schemeClr>
                </a:solidFill>
              </a:rPr>
              <a:pPr/>
              <a:t>11/27/17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Fall </a:t>
            </a:r>
            <a:r>
              <a:rPr lang="is-IS" sz="1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Lecture </a:t>
            </a:r>
            <a:r>
              <a:rPr lang="uk-UA" sz="1200" dirty="0">
                <a:solidFill>
                  <a:schemeClr val="bg1">
                    <a:lumMod val="75000"/>
                  </a:schemeClr>
                </a:solidFill>
              </a:rPr>
              <a:t>#25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1200" y="6356351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45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531557"/>
            <a:ext cx="9810750" cy="51584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following word is received, encoded with Hamming code:</a:t>
            </a:r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1</a:t>
            </a:r>
            <a:r>
              <a:rPr lang="en-US" dirty="0" smtClean="0"/>
              <a:t> 1 </a:t>
            </a:r>
            <a:r>
              <a:rPr lang="en-US" u="sng" dirty="0" smtClean="0"/>
              <a:t>0</a:t>
            </a:r>
            <a:r>
              <a:rPr lang="en-US" dirty="0" smtClean="0"/>
              <a:t> 0 0 1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corrected data bit sequence?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  1 1 1 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</a:t>
            </a:r>
            <a:r>
              <a:rPr lang="en-US" dirty="0" smtClean="0"/>
              <a:t>.  0 0 0 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.  1 1 0 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</a:t>
            </a:r>
            <a:r>
              <a:rPr lang="en-US" dirty="0" smtClean="0"/>
              <a:t>.  1 0 1 1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25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Dependability via Redundancy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Error Correction/Detection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/>
              <a:t>RAID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And,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6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40959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IBM RAMAC 305, 1956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56823" y="1260183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IBM 3390K, 1986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11543" y="3727450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Apple SCSI, 1986</a:t>
              </a:r>
            </a:p>
          </p:txBody>
        </p:sp>
      </p:grpSp>
      <p:sp>
        <p:nvSpPr>
          <p:cNvPr id="19" name="Date Placeholder 3"/>
          <p:cNvSpPr txBox="1">
            <a:spLocks/>
          </p:cNvSpPr>
          <p:nvPr/>
        </p:nvSpPr>
        <p:spPr>
          <a:xfrm>
            <a:off x="7429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15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1981200" y="1405455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/>
              <a:t>Can 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7" tIns="45720" rIns="90487" bIns="45720" rtlCol="0" anchor="ctr">
            <a:normAutofit/>
          </a:bodyPr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5294314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5284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5291138" y="5968999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6089651" y="5978524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6070600" y="6137274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76889" y="5965824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6376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6411914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7653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11939" y="5819774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7691439" y="6164262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6364289" y="3000374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6364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6370638" y="2870199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7612063" y="2876549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635751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7650163" y="3168649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527551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467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216526" y="3065462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8039101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8397876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9671050" y="4995862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9297988" y="5003799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8005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8086726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8086725" y="2533649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8410576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9645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8093075" y="2339974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9285288" y="2346324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9310688" y="3368674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8229601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6611939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5178426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4278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2887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2344739" y="5056187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 </a:t>
            </a:r>
            <a:br>
              <a:rPr lang="en-US" sz="2800" dirty="0">
                <a:solidFill>
                  <a:srgbClr val="114FFB"/>
                </a:solidFill>
              </a:rPr>
            </a:br>
            <a:r>
              <a:rPr lang="en-US" sz="2800" dirty="0">
                <a:solidFill>
                  <a:srgbClr val="114FFB"/>
                </a:solidFill>
              </a:rPr>
              <a:t>1 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2287589" y="2579687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4268789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7983539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6026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4197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4171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9829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4197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8094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8096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8096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8089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8091489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8091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8089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8585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8586789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8586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8580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8582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8582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8580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9070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9053514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9072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9066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9067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9067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9066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6442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6434139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6904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6905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7370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7372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5357814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5815014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4551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5284788" y="3281362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12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726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1" name="Line 63"/>
          <p:cNvSpPr>
            <a:spLocks noChangeShapeType="1"/>
          </p:cNvSpPr>
          <p:nvPr/>
        </p:nvSpPr>
        <p:spPr bwMode="auto">
          <a:xfrm flipH="1">
            <a:off x="9366252" y="6280941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83" y="1124723"/>
            <a:ext cx="7051792" cy="55173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Storage Class Memory</a:t>
            </a:r>
            <a:br>
              <a:rPr lang="en-US" dirty="0" smtClean="0"/>
            </a:br>
            <a:r>
              <a:rPr lang="en-US" dirty="0" smtClean="0"/>
              <a:t>aka Rack-Scale Memory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0273" y="6508751"/>
            <a:ext cx="2133600" cy="365125"/>
          </a:xfrm>
          <a:prstGeom prst="rect">
            <a:avLst/>
          </a:prstGeom>
        </p:spPr>
        <p:txBody>
          <a:bodyPr/>
          <a:lstStyle/>
          <a:p>
            <a:fld id="{8AB4DA7D-D3D9-8F41-ABD0-B83C73F4D371}" type="datetime1">
              <a:rPr lang="en-US" sz="1200" smtClean="0"/>
              <a:pPr/>
              <a:t>11/27/17</a:t>
            </a:fld>
            <a:endParaRPr lang="en-US" sz="12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00600" y="6508751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-- Lecture #25</a:t>
            </a:r>
            <a:endParaRPr lang="en-US" sz="12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527457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6107"/>
            <a:ext cx="8229600" cy="1143000"/>
          </a:xfrm>
          <a:noFill/>
          <a:ln/>
        </p:spPr>
        <p:txBody>
          <a:bodyPr vert="horz" lIns="90487" tIns="45720" rIns="90487" bIns="45720" rtlCol="0" anchor="ctr">
            <a:normAutofit/>
          </a:bodyPr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1828800" y="1769536"/>
            <a:ext cx="1681678" cy="345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3810001" y="1236137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5765800" y="1236137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8305800" y="1236137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3657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3657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8314268" y="3141136"/>
            <a:ext cx="1710265" cy="1084496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1811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reliability?</a:t>
            </a:r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9982201" y="2150537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9982201" y="2607737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9982201" y="3141137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9982201" y="3674537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7048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Font typeface=".AppleSystemUIFont" charset="-120"/>
              <a:buChar char="−"/>
            </a:pPr>
            <a:r>
              <a:rPr lang="en-US" dirty="0" smtClean="0"/>
              <a:t>Capacity penalty to store redundant info</a:t>
            </a:r>
          </a:p>
          <a:p>
            <a:pPr lvl="1">
              <a:buFont typeface=".AppleSystemUIFont" charset="-120"/>
              <a:buChar char="−"/>
            </a:pPr>
            <a:r>
              <a:rPr lang="en-US" dirty="0" smtClean="0"/>
              <a:t>Bandwidth penalty to update redundant info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678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7" tIns="45720" rIns="90487" bIns="45720" rtlCol="0" anchor="ctr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</a:t>
            </a:r>
            <a:br>
              <a:rPr lang="en-US" dirty="0">
                <a:solidFill>
                  <a:srgbClr val="FC0128"/>
                </a:solidFill>
              </a:rPr>
            </a:br>
            <a:r>
              <a:rPr lang="en-US" dirty="0">
                <a:solidFill>
                  <a:srgbClr val="FC0128"/>
                </a:solidFill>
              </a:rPr>
              <a:t>RAID 1: Disk Mirroring/Shadowing</a:t>
            </a:r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7664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7664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7651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8528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8820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8820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8807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9683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7397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2635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2635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622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3498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3790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3790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3778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4654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2368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2247891" y="3301993"/>
            <a:ext cx="7445692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Writes limited by single-disk speed</a:t>
            </a:r>
          </a:p>
          <a:p>
            <a:r>
              <a:rPr lang="en-US" sz="2800" dirty="0"/>
              <a:t>• Reads may be optimized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Most expensive solution: 100% capacity 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5657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6089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6508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5029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5393265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6934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552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7" tIns="45720" rIns="90487" bIns="45720" rtlCol="0" anchor="ctr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68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828800" y="1450440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713415" y="2755898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1828801" y="4267198"/>
            <a:ext cx="4921869" cy="2298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information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828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536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Date Placeholder 3"/>
          <p:cNvSpPr txBox="1">
            <a:spLocks/>
          </p:cNvSpPr>
          <p:nvPr/>
        </p:nvSpPr>
        <p:spPr>
          <a:xfrm>
            <a:off x="7429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47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5618"/>
            <a:ext cx="8153400" cy="1143000"/>
          </a:xfrm>
          <a:noFill/>
          <a:ln/>
        </p:spPr>
        <p:txBody>
          <a:bodyPr vert="horz" lIns="90487" tIns="45720" rIns="90487" bIns="45720" rtlCol="0" anchor="ctr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1739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4191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714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3886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3886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4337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5194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6115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7067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7994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4337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5194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6115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7994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7067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4337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5194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7994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6115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7067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4337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7994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5194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115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7067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7994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4337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5194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6115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7067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4337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5194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6115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7067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7994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4545014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5408614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6323014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7250114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8202614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5342463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8976779" y="1405458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Address</a:t>
            </a:r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9601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292601" y="3683001"/>
            <a:ext cx="5775325" cy="862013"/>
            <a:chOff x="1744" y="2320"/>
            <a:chExt cx="3638" cy="543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646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1727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2209800" y="1981201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4267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5105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1752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Example: small read D0 &amp; D5, large write D12-D15</a:t>
            </a:r>
            <a:endParaRPr lang="en-US" dirty="0"/>
          </a:p>
        </p:txBody>
      </p:sp>
      <p:sp>
        <p:nvSpPr>
          <p:cNvPr id="65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6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14396"/>
            <a:ext cx="10953750" cy="30395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0" y="4401533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" name="Date Placeholder 3"/>
          <p:cNvSpPr txBox="1">
            <a:spLocks/>
          </p:cNvSpPr>
          <p:nvPr/>
        </p:nvSpPr>
        <p:spPr>
          <a:xfrm>
            <a:off x="7620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 dirty="0"/>
          </a:p>
        </p:txBody>
      </p:sp>
      <p:sp>
        <p:nvSpPr>
          <p:cNvPr id="46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1062" y="274638"/>
            <a:ext cx="8686800" cy="1143000"/>
          </a:xfrm>
          <a:noFill/>
          <a:ln/>
        </p:spPr>
        <p:txBody>
          <a:bodyPr vert="horz" lIns="90487" tIns="45720" rIns="90487" bIns="45720" rtlCol="0" anchor="ctr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905000" y="1989663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7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1993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4445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1968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4140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4140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4597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5473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6375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7302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8255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4597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5473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6375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7302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8255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4597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5473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6375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7302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8255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4597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5473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6375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7302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8255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4597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5473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6375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7302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8255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4610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5486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6388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7315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8267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4799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5662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6577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7504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8456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6024564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9205913" y="1530351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9893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4114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1993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4572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8229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5486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7315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1981200" y="4741325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  <p:sp>
        <p:nvSpPr>
          <p:cNvPr id="64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65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678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4216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5092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5994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6921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7874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2806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3911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3897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3124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4102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5842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5827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4191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6121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4114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4991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5892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6819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7772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6134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3124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2513014" y="2851154"/>
            <a:ext cx="625813" cy="560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4405314" y="2825754"/>
            <a:ext cx="625813" cy="560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7821613" y="2889254"/>
            <a:ext cx="753412" cy="560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6170614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4176714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5014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8596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4329114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7656514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2462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2817814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40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4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034" y="1339545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Tech Report Read ‘Round the World</a:t>
            </a:r>
            <a:br>
              <a:rPr lang="en-US" dirty="0" smtClean="0"/>
            </a:br>
            <a:r>
              <a:rPr lang="en-US" sz="3556" dirty="0"/>
              <a:t>(December 1987)</a:t>
            </a:r>
          </a:p>
        </p:txBody>
      </p:sp>
      <p:pic>
        <p:nvPicPr>
          <p:cNvPr id="4" name="Picture 3" descr="Screen Shot 2016-11-17 at 15.4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28" y="2624078"/>
            <a:ext cx="7886700" cy="2146300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685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334" y="329470"/>
            <a:ext cx="3753380" cy="6052812"/>
          </a:xfrm>
          <a:prstGeom prst="rect">
            <a:avLst/>
          </a:prstGeom>
          <a:noFill/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5524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Storage Class Memory</a:t>
            </a:r>
            <a:br>
              <a:rPr lang="en-US" dirty="0"/>
            </a:br>
            <a:r>
              <a:rPr lang="en-US" dirty="0"/>
              <a:t>aka Rack-Scale Memory</a:t>
            </a:r>
          </a:p>
        </p:txBody>
      </p:sp>
      <p:pic>
        <p:nvPicPr>
          <p:cNvPr id="5" name="Picture 4" descr="Screen Shot 2016-11-17 at 13.5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1019"/>
            <a:ext cx="9144000" cy="413894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8760" y="6508751"/>
            <a:ext cx="2133600" cy="365125"/>
          </a:xfrm>
          <a:prstGeom prst="rect">
            <a:avLst/>
          </a:prstGeom>
        </p:spPr>
        <p:txBody>
          <a:bodyPr/>
          <a:lstStyle/>
          <a:p>
            <a:fld id="{8AB4DA7D-D3D9-8F41-ABD0-B83C73F4D371}" type="datetime1">
              <a:rPr lang="en-US" sz="1200" smtClean="0"/>
              <a:pPr/>
              <a:t>11/27/17</a:t>
            </a:fld>
            <a:endParaRPr lang="en-US" sz="12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00600" y="6508751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/>
              <a:t>Fall </a:t>
            </a:r>
            <a:r>
              <a:rPr lang="is-IS" sz="1200" dirty="0" smtClean="0"/>
              <a:t>2017</a:t>
            </a:r>
            <a:r>
              <a:rPr lang="en-US" sz="1200" dirty="0" smtClean="0"/>
              <a:t> -- Lecture #25</a:t>
            </a:r>
            <a:endParaRPr lang="en-US" sz="12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468454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9271" y="5638528"/>
            <a:ext cx="3265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Cheaper than DRAM</a:t>
            </a:r>
          </a:p>
          <a:p>
            <a:r>
              <a:rPr lang="en-US" dirty="0"/>
              <a:t>More expensive than disk</a:t>
            </a:r>
          </a:p>
          <a:p>
            <a:r>
              <a:rPr lang="en-US" dirty="0"/>
              <a:t>Non-Volatile and faster than disk</a:t>
            </a:r>
          </a:p>
        </p:txBody>
      </p:sp>
    </p:spTree>
    <p:extLst>
      <p:ext uri="{BB962C8B-B14F-4D97-AF65-F5344CB8AC3E}">
        <p14:creationId xmlns:p14="http://schemas.microsoft.com/office/powerpoint/2010/main" val="17651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7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/>
              <a:t>Impact:</a:t>
            </a:r>
          </a:p>
          <a:p>
            <a:pPr lvl="1"/>
            <a:r>
              <a:rPr lang="en-US" sz="2843" dirty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>
                <a:ea typeface="ＭＳ Ｐゴシック" charset="-128"/>
                <a:sym typeface="Wingdings" charset="2"/>
              </a:rPr>
              <a:t>OSs</a:t>
            </a:r>
            <a:endParaRPr lang="en-US" sz="2843" dirty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4588933" cy="6502465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5905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Dependability via Redundancy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Error Correction/Detection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RAID</a:t>
            </a:r>
          </a:p>
          <a:p>
            <a:r>
              <a:rPr lang="en-US" dirty="0" smtClean="0"/>
              <a:t>And,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715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7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Great Idea: Redundancy to Get Dependability</a:t>
            </a:r>
          </a:p>
          <a:p>
            <a:pPr lvl="1"/>
            <a:r>
              <a:rPr lang="en-US" dirty="0" smtClean="0"/>
              <a:t>Spatial (extra hardware) and Temporal (retry if error)</a:t>
            </a:r>
          </a:p>
          <a:p>
            <a:r>
              <a:rPr lang="en-US" dirty="0" smtClean="0"/>
              <a:t>Reliability: MTTF &amp; Annualized Failure Rate (AFR)</a:t>
            </a:r>
          </a:p>
          <a:p>
            <a:r>
              <a:rPr lang="en-US" dirty="0" smtClean="0"/>
              <a:t>Availability: % uptime (MTTF/MTTF+MTTR)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5905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Direct Memory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561" y="1684854"/>
            <a:ext cx="9039815" cy="323703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658760" y="65087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4DA7D-D3D9-8F41-ABD0-B83C73F4D371}" type="datetime1">
              <a:rPr lang="en-US" sz="1200" smtClean="0"/>
              <a:pPr/>
              <a:t>11/27/17</a:t>
            </a:fld>
            <a:endParaRPr lang="en-US" sz="12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800600" y="65087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/>
              <a:t>Fall </a:t>
            </a:r>
            <a:r>
              <a:rPr lang="is-IS" sz="1200" smtClean="0"/>
              <a:t>2017</a:t>
            </a:r>
            <a:r>
              <a:rPr lang="en-US" sz="1200" smtClean="0"/>
              <a:t> -- Lecture #25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99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Direct Memory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73" y="1246115"/>
            <a:ext cx="5775338" cy="5594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549" y="2330778"/>
            <a:ext cx="142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  <a:p>
            <a:r>
              <a:rPr lang="en-US" dirty="0"/>
              <a:t>Networking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8584" y="2343610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Cut-through</a:t>
            </a:r>
          </a:p>
          <a:p>
            <a:r>
              <a:rPr lang="en-US" dirty="0"/>
              <a:t>Memory access</a:t>
            </a:r>
          </a:p>
          <a:p>
            <a:r>
              <a:rPr lang="en-US" dirty="0"/>
              <a:t>Over network</a:t>
            </a:r>
          </a:p>
        </p:txBody>
      </p:sp>
    </p:spTree>
    <p:extLst>
      <p:ext uri="{BB962C8B-B14F-4D97-AF65-F5344CB8AC3E}">
        <p14:creationId xmlns:p14="http://schemas.microsoft.com/office/powerpoint/2010/main" val="4784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Dependability via Redundancy</a:t>
            </a:r>
            <a:endParaRPr lang="en-US" dirty="0"/>
          </a:p>
          <a:p>
            <a:r>
              <a:rPr lang="en-US" dirty="0" smtClean="0"/>
              <a:t>Error Correction/Detection</a:t>
            </a:r>
            <a:endParaRPr lang="en-US" dirty="0"/>
          </a:p>
          <a:p>
            <a:r>
              <a:rPr lang="en-US" dirty="0" smtClean="0"/>
              <a:t>RAID</a:t>
            </a:r>
          </a:p>
          <a:p>
            <a:r>
              <a:rPr lang="en-US" dirty="0" smtClean="0"/>
              <a:t>And,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286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/>
              <a:pPr/>
              <a:t>11/27/17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48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</a:t>
            </a:r>
            <a:r>
              <a:rPr lang="en-US" dirty="0"/>
              <a:t>– Lecture #25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8215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45978</TotalTime>
  <Words>3001</Words>
  <Application>Microsoft Macintosh PowerPoint</Application>
  <PresentationFormat>Widescreen</PresentationFormat>
  <Paragraphs>803</Paragraphs>
  <Slides>62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.AppleSystemUIFont</vt:lpstr>
      <vt:lpstr>Calibri</vt:lpstr>
      <vt:lpstr>Courier</vt:lpstr>
      <vt:lpstr>Helvetica</vt:lpstr>
      <vt:lpstr>ＭＳ Ｐゴシック</vt:lpstr>
      <vt:lpstr>Wingdings</vt:lpstr>
      <vt:lpstr>Arial</vt:lpstr>
      <vt:lpstr>Office Theme</vt:lpstr>
      <vt:lpstr>CS 61C:  Great Ideas in Computer Architecture   Lecture 25: Dependability and RAID</vt:lpstr>
      <vt:lpstr>Storage Attachment Evolution</vt:lpstr>
      <vt:lpstr>Storage Attachment Evolution</vt:lpstr>
      <vt:lpstr>Storage Attachment Evolution</vt:lpstr>
      <vt:lpstr>Storage Class Memory aka Rack-Scale Memory</vt:lpstr>
      <vt:lpstr>Storage Class Memory aka Rack-Scale Memory</vt:lpstr>
      <vt:lpstr>Remote Direct Memory Access</vt:lpstr>
      <vt:lpstr>Remote Direct Memory Access</vt:lpstr>
      <vt:lpstr>Outline</vt:lpstr>
      <vt:lpstr>Outline</vt:lpstr>
      <vt:lpstr>Six Great Ideas in Computer Architecture</vt:lpstr>
      <vt:lpstr>Great Idea #6:  Dependability via Redundancy</vt:lpstr>
      <vt:lpstr>Great Idea #6:  Dependability via Redundancy</vt:lpstr>
      <vt:lpstr>Dependability</vt:lpstr>
      <vt:lpstr>Dependability via Redundancy:  Time vs. Space</vt:lpstr>
      <vt:lpstr>Dependability Measures</vt:lpstr>
      <vt:lpstr>Understanding MTTF</vt:lpstr>
      <vt:lpstr>Availability Measures</vt:lpstr>
      <vt:lpstr>Reliability Measures</vt:lpstr>
      <vt:lpstr>Breaking News, 1Q17, BackBlaze https://www.backblaze.com/blog/hard-drive-failure-rates-q1-2017/ </vt:lpstr>
      <vt:lpstr>Dependability Design Principle</vt:lpstr>
      <vt:lpstr>Outline</vt:lpstr>
      <vt:lpstr>Error Detection/Correction Codes</vt:lpstr>
      <vt:lpstr>Block Code Principles</vt:lpstr>
      <vt:lpstr>Parity: Simple Error-Detection Coding</vt:lpstr>
      <vt:lpstr>Parity Example</vt:lpstr>
      <vt:lpstr>Suppose Want to Correct One Error?</vt:lpstr>
      <vt:lpstr>Detecting/Correcting Code Concept</vt:lpstr>
      <vt:lpstr>Hamming Distance: Eight Code Words</vt:lpstr>
      <vt:lpstr>Hamming Distance 2: Detection Detect Single Bit Errors</vt:lpstr>
      <vt:lpstr>Hamming Distance 3: Correction Correct Single Bit Errors, Detect Double Bit Errors</vt:lpstr>
      <vt:lpstr>PowerPoint Presentation</vt:lpstr>
      <vt:lpstr>Administrivia (1/2)</vt:lpstr>
      <vt:lpstr>Administrivia (2/2)</vt:lpstr>
      <vt:lpstr>Graphic of Hamming Code</vt:lpstr>
      <vt:lpstr>Hamming ECC</vt:lpstr>
      <vt:lpstr>Hamming ECC</vt:lpstr>
      <vt:lpstr>Hamming ECC</vt:lpstr>
      <vt:lpstr>Hamming ECC Error Check</vt:lpstr>
      <vt:lpstr>Hamming ECC Error Check</vt:lpstr>
      <vt:lpstr>Hamming ECC Error Check</vt:lpstr>
      <vt:lpstr>Hamming ECC Error Correct</vt:lpstr>
      <vt:lpstr>Hamming ECC Error Correct</vt:lpstr>
      <vt:lpstr>What if More Than 2-Bit Errors?</vt:lpstr>
      <vt:lpstr>PowerPoint Presentation</vt:lpstr>
      <vt:lpstr>Peer Instruction Question</vt:lpstr>
      <vt:lpstr>Outline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Outline</vt:lpstr>
      <vt:lpstr>And, in Conclusion, …</vt:lpstr>
    </vt:vector>
  </TitlesOfParts>
  <Company>UC Berkeley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Steven Ho</cp:lastModifiedBy>
  <cp:revision>199</cp:revision>
  <cp:lastPrinted>2013-11-21T05:15:56Z</cp:lastPrinted>
  <dcterms:created xsi:type="dcterms:W3CDTF">2010-12-01T16:08:43Z</dcterms:created>
  <dcterms:modified xsi:type="dcterms:W3CDTF">2017-11-28T06:09:10Z</dcterms:modified>
</cp:coreProperties>
</file>