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32.xml" ContentType="application/vnd.openxmlformats-officedocument.presentationml.notes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6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media/audio1.bin" ContentType="audio/unknown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notesSlides/notesSlide33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42"/>
  </p:notesMasterIdLst>
  <p:handoutMasterIdLst>
    <p:handoutMasterId r:id="rId43"/>
  </p:handoutMasterIdLst>
  <p:sldIdLst>
    <p:sldId id="933" r:id="rId2"/>
    <p:sldId id="983" r:id="rId3"/>
    <p:sldId id="984" r:id="rId4"/>
    <p:sldId id="985" r:id="rId5"/>
    <p:sldId id="986" r:id="rId6"/>
    <p:sldId id="987" r:id="rId7"/>
    <p:sldId id="988" r:id="rId8"/>
    <p:sldId id="989" r:id="rId9"/>
    <p:sldId id="990" r:id="rId10"/>
    <p:sldId id="991" r:id="rId11"/>
    <p:sldId id="992" r:id="rId12"/>
    <p:sldId id="994" r:id="rId13"/>
    <p:sldId id="995" r:id="rId14"/>
    <p:sldId id="996" r:id="rId15"/>
    <p:sldId id="997" r:id="rId16"/>
    <p:sldId id="998" r:id="rId17"/>
    <p:sldId id="999" r:id="rId18"/>
    <p:sldId id="1000" r:id="rId19"/>
    <p:sldId id="1001" r:id="rId20"/>
    <p:sldId id="1002" r:id="rId21"/>
    <p:sldId id="1003" r:id="rId22"/>
    <p:sldId id="1004" r:id="rId23"/>
    <p:sldId id="1005" r:id="rId24"/>
    <p:sldId id="1022" r:id="rId25"/>
    <p:sldId id="1007" r:id="rId26"/>
    <p:sldId id="1008" r:id="rId27"/>
    <p:sldId id="1009" r:id="rId28"/>
    <p:sldId id="1010" r:id="rId29"/>
    <p:sldId id="1011" r:id="rId30"/>
    <p:sldId id="1012" r:id="rId31"/>
    <p:sldId id="1013" r:id="rId32"/>
    <p:sldId id="1014" r:id="rId33"/>
    <p:sldId id="1015" r:id="rId34"/>
    <p:sldId id="1016" r:id="rId35"/>
    <p:sldId id="1017" r:id="rId36"/>
    <p:sldId id="1018" r:id="rId37"/>
    <p:sldId id="1019" r:id="rId38"/>
    <p:sldId id="1020" r:id="rId39"/>
    <p:sldId id="1021" r:id="rId40"/>
    <p:sldId id="993" r:id="rId41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showPr showNarration="1" useTimings="0">
    <p:present/>
    <p:sldAll/>
    <p:penClr>
      <a:schemeClr val="tx1"/>
    </p:penClr>
  </p:showPr>
  <p:clrMru>
    <a:srgbClr val="5771A0"/>
    <a:srgbClr val="800080"/>
    <a:srgbClr val="66FF33"/>
    <a:srgbClr val="FF0000"/>
    <a:srgbClr val="3333CC"/>
    <a:srgbClr val="FF8DA0"/>
    <a:srgbClr val="008000"/>
    <a:srgbClr val="810A52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showOutlineIcons="0" snapVertSplitter="1" vertBarState="minimized" horzBarState="maximized">
    <p:restoredLeft sz="15620"/>
    <p:restoredTop sz="81191" autoAdjust="0"/>
  </p:normalViewPr>
  <p:slideViewPr>
    <p:cSldViewPr>
      <p:cViewPr varScale="1">
        <p:scale>
          <a:sx n="232" d="100"/>
          <a:sy n="232" d="100"/>
        </p:scale>
        <p:origin x="-8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presProps" Target="presProp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notesMaster" Target="notesMasters/notesMaster1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printerSettings" Target="printerSettings/printerSettings1.bin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54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54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5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95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16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16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36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36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57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57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98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98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18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18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39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39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59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59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90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90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0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0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0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0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0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0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0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1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61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48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48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2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02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3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23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3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43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11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11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43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64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4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5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05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5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25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6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46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6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66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07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07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8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28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31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31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523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52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2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93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93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13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13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34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34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44601BE-1874-5548-A792-BFB77CD508A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tx1"/>
                </a:solidFill>
                <a:latin typeface="Corbel" charset="0"/>
              </a:rPr>
              <a:t>CS61C </a:t>
            </a:r>
            <a:r>
              <a:rPr lang="en-US" sz="1000" b="1" dirty="0" smtClean="0">
                <a:solidFill>
                  <a:schemeClr val="accent3"/>
                </a:solidFill>
                <a:latin typeface="Corbel" charset="0"/>
              </a:rPr>
              <a:t>L12 </a:t>
            </a:r>
            <a:r>
              <a:rPr lang="en-US" sz="1000" b="1" dirty="0">
                <a:solidFill>
                  <a:schemeClr val="accent3"/>
                </a:solidFill>
                <a:latin typeface="Corbel" charset="0"/>
              </a:rPr>
              <a:t>Introduction to MIPS :</a:t>
            </a:r>
            <a:r>
              <a:rPr lang="en-US" sz="1000" b="1" dirty="0" smtClean="0">
                <a:solidFill>
                  <a:schemeClr val="accent3"/>
                </a:solidFill>
                <a:latin typeface="Corbel" charset="0"/>
              </a:rPr>
              <a:t> Procedures </a:t>
            </a:r>
            <a:r>
              <a:rPr lang="en-US" sz="1000" b="1" dirty="0" smtClean="0">
                <a:solidFill>
                  <a:schemeClr val="accent3"/>
                </a:solidFill>
                <a:latin typeface="Corbel" charset="0"/>
              </a:rPr>
              <a:t>II &amp; Logical</a:t>
            </a:r>
            <a:r>
              <a:rPr lang="en-US" sz="1000" b="1" baseline="0" dirty="0" smtClean="0">
                <a:solidFill>
                  <a:schemeClr val="accent3"/>
                </a:solidFill>
                <a:latin typeface="Corbel" charset="0"/>
              </a:rPr>
              <a:t> Ops</a:t>
            </a:r>
            <a:r>
              <a:rPr lang="en-US" sz="1000" b="1" dirty="0" smtClean="0">
                <a:solidFill>
                  <a:schemeClr val="accent3"/>
                </a:solidFill>
                <a:latin typeface="Corbel" charset="0"/>
              </a:rPr>
              <a:t> </a:t>
            </a:r>
            <a:r>
              <a:rPr lang="en-US" sz="1000" b="1" dirty="0" smtClean="0">
                <a:solidFill>
                  <a:schemeClr val="tx1"/>
                </a:solidFill>
                <a:latin typeface="Corbel" charset="0"/>
              </a:rPr>
              <a:t>(</a:t>
            </a:r>
            <a:fld id="{0382F9D6-1C8F-9447-89CA-9F506CE985D4}" type="slidenum">
              <a:rPr lang="en-US" sz="1000" b="1">
                <a:solidFill>
                  <a:schemeClr val="tx1"/>
                </a:solidFill>
                <a:latin typeface="Corbel" charset="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Corbel" charset="0"/>
              </a:rPr>
              <a:t>)</a:t>
            </a: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>
            <a:off x="7550150" y="6651625"/>
            <a:ext cx="159702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Corbel" charset="0"/>
              </a:rPr>
              <a:t>Garcia, Spring 2008 © UCB</a:t>
            </a:r>
          </a:p>
        </p:txBody>
      </p:sp>
      <p:pic>
        <p:nvPicPr>
          <p:cNvPr id="1034" name="Picture 14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11414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 spc="-100">
          <a:solidFill>
            <a:srgbClr val="C1EEFF"/>
          </a:solidFill>
          <a:latin typeface="+mn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1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1" kern="1200">
          <a:solidFill>
            <a:schemeClr val="accent3">
              <a:lumMod val="40000"/>
              <a:lumOff val="60000"/>
            </a:schemeClr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1" kern="1200">
          <a:solidFill>
            <a:srgbClr val="94F0E4"/>
          </a:solidFill>
          <a:latin typeface="+mn-lt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1" kern="1200">
          <a:solidFill>
            <a:srgbClr val="F273AF"/>
          </a:solidFill>
          <a:latin typeface="+mn-lt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1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3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200"/>
            <a:ext cx="7162800" cy="2771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Corbel" pitchFamily="-65" charset="0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Corbel" pitchFamily="-65" charset="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Corbel" pitchFamily="-65" charset="0"/>
              </a:rPr>
            </a:br>
            <a:r>
              <a:rPr lang="en-US" sz="3200" b="1" dirty="0">
                <a:solidFill>
                  <a:schemeClr val="tx2"/>
                </a:solidFill>
                <a:latin typeface="Corbel" pitchFamily="-65" charset="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Corbel" pitchFamily="-65" charset="0"/>
              </a:rPr>
            </a:br>
            <a:r>
              <a:rPr lang="en-US" sz="3200" b="1" dirty="0">
                <a:solidFill>
                  <a:schemeClr val="tx2"/>
                </a:solidFill>
                <a:latin typeface="Corbel" pitchFamily="-65" charset="0"/>
              </a:rPr>
              <a:t> </a:t>
            </a:r>
            <a:r>
              <a:rPr lang="en-US" sz="3200" b="1" dirty="0">
                <a:latin typeface="Corbel" pitchFamily="-65" charset="0"/>
              </a:rPr>
              <a:t>Lecture</a:t>
            </a:r>
            <a:r>
              <a:rPr lang="en-US" sz="3200" b="1" dirty="0" smtClean="0">
                <a:latin typeface="Corbel" pitchFamily="-65" charset="0"/>
              </a:rPr>
              <a:t> </a:t>
            </a:r>
            <a:r>
              <a:rPr lang="en-US" sz="3200" b="1" dirty="0" smtClean="0">
                <a:latin typeface="Corbel" pitchFamily="-65" charset="0"/>
              </a:rPr>
              <a:t>12 </a:t>
            </a:r>
            <a:r>
              <a:rPr lang="en-US" sz="3200" b="1" dirty="0">
                <a:latin typeface="Corbel" pitchFamily="-65" charset="0"/>
              </a:rPr>
              <a:t>– Introduction to MIPS</a:t>
            </a:r>
            <a:br>
              <a:rPr lang="en-US" sz="3200" b="1" dirty="0">
                <a:latin typeface="Corbel" pitchFamily="-65" charset="0"/>
              </a:rPr>
            </a:br>
            <a:r>
              <a:rPr lang="en-US" sz="3200" b="1" dirty="0" smtClean="0">
                <a:latin typeface="Corbel" pitchFamily="-65" charset="0"/>
              </a:rPr>
              <a:t> Procedures </a:t>
            </a:r>
            <a:r>
              <a:rPr lang="en-US" sz="3200" b="1" dirty="0" smtClean="0">
                <a:latin typeface="Corbel" pitchFamily="-65" charset="0"/>
              </a:rPr>
              <a:t>II &amp; Logical Ops</a:t>
            </a:r>
            <a:r>
              <a:rPr lang="en-US" sz="3200" b="1" dirty="0" smtClean="0">
                <a:solidFill>
                  <a:schemeClr val="tx2"/>
                </a:solidFill>
                <a:latin typeface="Corbel" pitchFamily="-65" charset="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Corbel" pitchFamily="-65" charset="0"/>
              </a:rPr>
            </a:br>
            <a:r>
              <a:rPr lang="en-US" sz="3200" b="1" dirty="0" smtClean="0">
                <a:solidFill>
                  <a:schemeClr val="tx2"/>
                </a:solidFill>
                <a:latin typeface="Corbel" pitchFamily="-65" charset="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Corbel" pitchFamily="-65" charset="0"/>
              </a:rPr>
            </a:br>
            <a:r>
              <a:rPr lang="en-US" sz="3200" b="1" dirty="0" smtClean="0">
                <a:solidFill>
                  <a:schemeClr val="tx2"/>
                </a:solidFill>
                <a:latin typeface="Corbel" pitchFamily="-65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Corbel" pitchFamily="-65" charset="0"/>
              </a:rPr>
              <a:t>2008-02</a:t>
            </a:r>
            <a:r>
              <a:rPr lang="en-US" sz="3200" b="1" dirty="0" smtClean="0">
                <a:solidFill>
                  <a:schemeClr val="tx1"/>
                </a:solidFill>
                <a:latin typeface="Corbel" pitchFamily="-65" charset="0"/>
              </a:rPr>
              <a:t>-20</a:t>
            </a:r>
            <a:endParaRPr lang="en-US" sz="3200" b="1" dirty="0">
              <a:solidFill>
                <a:schemeClr val="tx1"/>
              </a:solidFill>
              <a:latin typeface="Corbel" pitchFamily="-65" charset="0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rgbClr val="FFFF00"/>
                </a:solidFill>
                <a:ea typeface="+mj-ea"/>
                <a:cs typeface="+mj-cs"/>
              </a:rPr>
              <a:t>Hd-dvd</a:t>
            </a:r>
            <a:r>
              <a:rPr lang="en-US" sz="3200" dirty="0" smtClean="0">
                <a:solidFill>
                  <a:srgbClr val="FFFF00"/>
                </a:solidFill>
                <a:ea typeface="+mj-ea"/>
                <a:cs typeface="+mj-cs"/>
              </a:rPr>
              <a:t> just about dead, go </a:t>
            </a:r>
            <a:r>
              <a:rPr lang="en-US" sz="3200" dirty="0" err="1" smtClean="0">
                <a:solidFill>
                  <a:srgbClr val="FFFF00"/>
                </a:solidFill>
                <a:ea typeface="+mj-ea"/>
                <a:cs typeface="+mj-cs"/>
              </a:rPr>
              <a:t>blu</a:t>
            </a:r>
            <a:r>
              <a:rPr lang="en-US" sz="3200" dirty="0" smtClean="0">
                <a:solidFill>
                  <a:srgbClr val="FFFF00"/>
                </a:solidFill>
                <a:ea typeface="+mj-ea"/>
                <a:cs typeface="+mj-cs"/>
              </a:rPr>
              <a:t>!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5181600" cy="19050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As of mid-2007,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Blu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-ray and HD-DVD were arguably neck and neck. Then one by one (Blockbuster, Warner Bros,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Netflix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, Best Buy) they left the HD-DVD camp. On Friday, Wal-Mart (which had previously touted the low prices of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the players) went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Blu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-only. 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>Finally!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ea typeface="ＭＳ Ｐゴシック" pitchFamily="-65" charset="-128"/>
                <a:cs typeface="ＭＳ Ｐゴシック" pitchFamily="-65" charset="-128"/>
              </a:rPr>
              <a:t>   </a:t>
            </a:r>
            <a:endParaRPr lang="en-US" dirty="0" smtClean="0">
              <a:solidFill>
                <a:schemeClr val="accent3">
                  <a:lumMod val="40000"/>
                  <a:lumOff val="60000"/>
                </a:schemeClr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+mn-lt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609600" y="5867400"/>
            <a:ext cx="807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18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arstechnica.com/news.ars/post/20080215-report-toshiba-making-funeral-plans-for-hd-dvd.html</a:t>
            </a:r>
            <a:endParaRPr lang="en-US" sz="18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121402" y="5477682"/>
            <a:ext cx="3022598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1" name="Picture 10" descr="BD_logo_blue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4600" y="4191000"/>
            <a:ext cx="2583180" cy="1362882"/>
          </a:xfrm>
          <a:prstGeom prst="rect">
            <a:avLst/>
          </a:prstGeom>
        </p:spPr>
      </p:pic>
      <p:pic>
        <p:nvPicPr>
          <p:cNvPr id="12" name="Picture 11" descr="tombston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6200" y="3200400"/>
            <a:ext cx="11430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1450"/>
          </a:xfrm>
        </p:spPr>
        <p:txBody>
          <a:bodyPr/>
          <a:lstStyle/>
          <a:p>
            <a:r>
              <a:rPr lang="en-US" dirty="0"/>
              <a:t>If kid had data in </a:t>
            </a:r>
            <a:r>
              <a:rPr lang="en-US" dirty="0">
                <a:solidFill>
                  <a:schemeClr val="accent1"/>
                </a:solidFill>
              </a:rPr>
              <a:t>temporary rooms </a:t>
            </a:r>
            <a:r>
              <a:rPr lang="en-US" dirty="0"/>
              <a:t>(which were going to be trashed), there are three options:</a:t>
            </a:r>
          </a:p>
          <a:p>
            <a:pPr lvl="1"/>
            <a:r>
              <a:rPr lang="en-US" dirty="0"/>
              <a:t>Move items directly to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Move items to </a:t>
            </a:r>
            <a:r>
              <a:rPr lang="en-US" dirty="0">
                <a:solidFill>
                  <a:schemeClr val="accent1"/>
                </a:solidFill>
              </a:rPr>
              <a:t>saved rooms</a:t>
            </a:r>
            <a:r>
              <a:rPr lang="en-US" dirty="0"/>
              <a:t> whose contents have already been moved to the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Optimize lifestyle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code</a:t>
            </a:r>
            <a:r>
              <a:rPr lang="en-US" dirty="0"/>
              <a:t>) so that the amount you’ve got to </a:t>
            </a:r>
            <a:r>
              <a:rPr lang="en-US" dirty="0" err="1"/>
              <a:t>shlep</a:t>
            </a:r>
            <a:r>
              <a:rPr lang="en-US" dirty="0"/>
              <a:t> stuff back and forth from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 is </a:t>
            </a:r>
            <a:r>
              <a:rPr lang="en-US" dirty="0" smtClean="0"/>
              <a:t>minimized.</a:t>
            </a:r>
          </a:p>
          <a:p>
            <a:pPr lvl="2"/>
            <a:r>
              <a:rPr lang="en-US" dirty="0" smtClean="0"/>
              <a:t>Mantra: “Minimize register footprint”</a:t>
            </a:r>
          </a:p>
          <a:p>
            <a:r>
              <a:rPr lang="en-US" dirty="0"/>
              <a:t>Otherwise: “Dude, where’s my data?!”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600" dirty="0" smtClean="0"/>
              <a:t>Parents leaving for weekend analogy </a:t>
            </a:r>
            <a:r>
              <a:rPr lang="en-US" sz="3600" dirty="0" smtClean="0"/>
              <a:t>(4/</a:t>
            </a:r>
            <a:r>
              <a:rPr lang="en-US" sz="3600" dirty="0" smtClean="0"/>
              <a:t>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68950"/>
          </a:xfrm>
        </p:spPr>
        <p:txBody>
          <a:bodyPr/>
          <a:lstStyle/>
          <a:p>
            <a:r>
              <a:rPr lang="en-US" u="sng" dirty="0"/>
              <a:t>Friend</a:t>
            </a:r>
            <a:r>
              <a:rPr lang="en-US" dirty="0"/>
              <a:t> now “owns” rooms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registers</a:t>
            </a:r>
            <a:r>
              <a:rPr lang="en-US" dirty="0"/>
              <a:t>)</a:t>
            </a:r>
          </a:p>
          <a:p>
            <a:r>
              <a:rPr lang="en-US" dirty="0"/>
              <a:t>Friend wants to use the </a:t>
            </a:r>
            <a:r>
              <a:rPr lang="en-US" dirty="0">
                <a:solidFill>
                  <a:schemeClr val="accent1"/>
                </a:solidFill>
              </a:rPr>
              <a:t>saved</a:t>
            </a:r>
            <a:r>
              <a:rPr lang="en-US" dirty="0"/>
              <a:t> rooms for a wild, wild party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computation</a:t>
            </a:r>
            <a:r>
              <a:rPr lang="en-US" dirty="0"/>
              <a:t>)</a:t>
            </a:r>
          </a:p>
          <a:p>
            <a:r>
              <a:rPr lang="en-US" dirty="0"/>
              <a:t>What does friend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do?</a:t>
            </a:r>
          </a:p>
          <a:p>
            <a:pPr lvl="1"/>
            <a:r>
              <a:rPr lang="en-US" dirty="0"/>
              <a:t>Friend takes what was in these rooms and puts them in the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Friend throws the party, </a:t>
            </a:r>
            <a:r>
              <a:rPr lang="en-US" dirty="0">
                <a:solidFill>
                  <a:schemeClr val="accent1"/>
                </a:solidFill>
              </a:rPr>
              <a:t>trashes everything </a:t>
            </a:r>
            <a:r>
              <a:rPr lang="en-US" dirty="0"/>
              <a:t>(except garage)</a:t>
            </a:r>
          </a:p>
          <a:p>
            <a:pPr lvl="1"/>
            <a:r>
              <a:rPr lang="en-US" dirty="0"/>
              <a:t>Friend restores the rooms the kid wanted</a:t>
            </a:r>
            <a:r>
              <a:rPr lang="en-US" dirty="0">
                <a:solidFill>
                  <a:schemeClr val="accent1"/>
                </a:solidFill>
              </a:rPr>
              <a:t> saved after the party</a:t>
            </a:r>
            <a:r>
              <a:rPr lang="en-US" dirty="0"/>
              <a:t> by </a:t>
            </a:r>
            <a:r>
              <a:rPr lang="en-US" dirty="0">
                <a:solidFill>
                  <a:schemeClr val="accent1"/>
                </a:solidFill>
              </a:rPr>
              <a:t>replacing the items from the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>
                <a:solidFill>
                  <a:schemeClr val="accent1"/>
                </a:solidFill>
              </a:rPr>
              <a:t>) back into those saved rooms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600" dirty="0" smtClean="0"/>
              <a:t>Parents leaving for weekend analogy </a:t>
            </a:r>
            <a:r>
              <a:rPr lang="en-US" sz="3600" dirty="0" smtClean="0"/>
              <a:t>(5/</a:t>
            </a:r>
            <a:r>
              <a:rPr lang="en-US" sz="3600" dirty="0" smtClean="0"/>
              <a:t>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21300"/>
          </a:xfrm>
        </p:spPr>
        <p:txBody>
          <a:bodyPr/>
          <a:lstStyle/>
          <a:p>
            <a:r>
              <a:rPr lang="en-US" sz="2800" dirty="0" smtClean="0"/>
              <a:t>So far, </a:t>
            </a:r>
            <a:r>
              <a:rPr lang="en-US" sz="2800" dirty="0"/>
              <a:t>we’ve done arithmetic (</a:t>
            </a:r>
            <a:r>
              <a:rPr lang="en-US" sz="2800" dirty="0">
                <a:latin typeface="Courier New" pitchFamily="-112" charset="0"/>
              </a:rPr>
              <a:t>add</a:t>
            </a:r>
            <a:r>
              <a:rPr lang="en-US" sz="2800" dirty="0"/>
              <a:t>, </a:t>
            </a:r>
            <a:r>
              <a:rPr lang="en-US" sz="2800" dirty="0" err="1">
                <a:latin typeface="Courier New" pitchFamily="-112" charset="0"/>
              </a:rPr>
              <a:t>sub,addi</a:t>
            </a:r>
            <a:r>
              <a:rPr lang="en-US" sz="2800" dirty="0"/>
              <a:t> ), </a:t>
            </a:r>
            <a:r>
              <a:rPr lang="en-US" sz="2800" dirty="0" err="1" smtClean="0"/>
              <a:t>mem</a:t>
            </a:r>
            <a:r>
              <a:rPr lang="en-US" sz="2800" dirty="0" smtClean="0"/>
              <a:t> </a:t>
            </a:r>
            <a:r>
              <a:rPr lang="en-US" sz="2800" dirty="0"/>
              <a:t>access (</a:t>
            </a:r>
            <a:r>
              <a:rPr lang="en-US" sz="2800" dirty="0" err="1">
                <a:latin typeface="Courier New" pitchFamily="-112" charset="0"/>
              </a:rPr>
              <a:t>lw</a:t>
            </a:r>
            <a:r>
              <a:rPr lang="en-US" sz="2800" dirty="0"/>
              <a:t> and </a:t>
            </a:r>
            <a:r>
              <a:rPr lang="en-US" sz="2800" dirty="0" err="1">
                <a:latin typeface="Courier New" pitchFamily="-112" charset="0"/>
              </a:rPr>
              <a:t>sw</a:t>
            </a:r>
            <a:r>
              <a:rPr lang="en-US" sz="2800" dirty="0"/>
              <a:t>),</a:t>
            </a:r>
            <a:r>
              <a:rPr lang="en-US" sz="2800" dirty="0" smtClean="0"/>
              <a:t> &amp; branches </a:t>
            </a:r>
            <a:r>
              <a:rPr lang="en-US" sz="2800" dirty="0"/>
              <a:t>and jumps.</a:t>
            </a:r>
          </a:p>
          <a:p>
            <a:r>
              <a:rPr lang="en-US" sz="2800" dirty="0"/>
              <a:t>All of these instructions view contents of register as a single quantity </a:t>
            </a:r>
            <a:r>
              <a:rPr lang="en-US" sz="2800" dirty="0" smtClean="0"/>
              <a:t>(e.g., signed </a:t>
            </a:r>
            <a:r>
              <a:rPr lang="en-US" sz="2800" dirty="0"/>
              <a:t>or unsigned </a:t>
            </a:r>
            <a:r>
              <a:rPr lang="en-US" sz="2800" dirty="0" err="1" smtClean="0"/>
              <a:t>int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>
                <a:solidFill>
                  <a:schemeClr val="accent1"/>
                </a:solidFill>
              </a:rPr>
              <a:t>New Perspective</a:t>
            </a:r>
            <a:r>
              <a:rPr lang="en-US" sz="2800" dirty="0"/>
              <a:t>: View register as 32 raw bits rather than as a single 32-bit number</a:t>
            </a:r>
          </a:p>
          <a:p>
            <a:pPr lvl="1"/>
            <a:r>
              <a:rPr lang="en-US" sz="2400" dirty="0"/>
              <a:t>Since registers are composed of 32 bits,</a:t>
            </a:r>
            <a:r>
              <a:rPr lang="en-US" sz="2400" dirty="0" smtClean="0"/>
              <a:t> wish to </a:t>
            </a:r>
            <a:r>
              <a:rPr lang="en-US" sz="2400" dirty="0"/>
              <a:t>access individual bits (or groups of bits) rather than the whole.</a:t>
            </a:r>
          </a:p>
          <a:p>
            <a:r>
              <a:rPr lang="en-US" sz="2800" dirty="0"/>
              <a:t>Introduce two new classes of </a:t>
            </a:r>
            <a:r>
              <a:rPr lang="en-US" sz="2800" dirty="0" smtClean="0"/>
              <a:t>instructions</a:t>
            </a:r>
          </a:p>
          <a:p>
            <a:pPr lvl="1"/>
            <a:r>
              <a:rPr lang="en-US" sz="2400" dirty="0" smtClean="0"/>
              <a:t>Logical </a:t>
            </a:r>
            <a:r>
              <a:rPr lang="en-US" sz="2000" dirty="0"/>
              <a:t>&amp; Shift Ops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73712"/>
          </a:xfrm>
        </p:spPr>
        <p:txBody>
          <a:bodyPr/>
          <a:lstStyle/>
          <a:p>
            <a:r>
              <a:rPr lang="en-US" dirty="0"/>
              <a:t>Two basic logical operators:</a:t>
            </a:r>
          </a:p>
          <a:p>
            <a:pPr lvl="1"/>
            <a:r>
              <a:rPr lang="en-US" dirty="0"/>
              <a:t>AND: outputs 1 only if </a:t>
            </a:r>
            <a:r>
              <a:rPr lang="en-US" dirty="0">
                <a:solidFill>
                  <a:schemeClr val="accent2"/>
                </a:solidFill>
              </a:rPr>
              <a:t>both</a:t>
            </a:r>
            <a:r>
              <a:rPr lang="en-US" dirty="0"/>
              <a:t> inputs are 1</a:t>
            </a:r>
          </a:p>
          <a:p>
            <a:pPr lvl="1"/>
            <a:r>
              <a:rPr lang="en-US" dirty="0"/>
              <a:t>OR: outputs 1 if </a:t>
            </a:r>
            <a:r>
              <a:rPr lang="en-US" dirty="0">
                <a:solidFill>
                  <a:schemeClr val="accent2"/>
                </a:solidFill>
              </a:rPr>
              <a:t>at least one</a:t>
            </a:r>
            <a:r>
              <a:rPr lang="en-US" dirty="0"/>
              <a:t> input is 1 </a:t>
            </a:r>
          </a:p>
          <a:p>
            <a:r>
              <a:rPr lang="en-US" dirty="0"/>
              <a:t>Truth Table: standard table listing all possible combinations of inputs and resultant </a:t>
            </a:r>
            <a:r>
              <a:rPr lang="en-US" dirty="0" smtClean="0"/>
              <a:t>output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(1/3)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362200" y="3733800"/>
          <a:ext cx="4495800" cy="27432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479552"/>
                <a:gridCol w="599440"/>
                <a:gridCol w="1738376"/>
                <a:gridCol w="1678432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 AND 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 OR B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6650"/>
            <a:ext cx="8229600" cy="5721350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dirty="0"/>
              <a:t>Logical Instruction Syntax: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1   2,3,4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where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	1) operation name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	2) register that will receive value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	3) first operand (register)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	4) second operand (register) </a:t>
            </a:r>
            <a:r>
              <a:rPr lang="en-US" dirty="0" smtClean="0"/>
              <a:t>or immediate </a:t>
            </a:r>
            <a:r>
              <a:rPr lang="en-US" dirty="0"/>
              <a:t>(numerical constant)</a:t>
            </a:r>
          </a:p>
          <a:p>
            <a:pPr>
              <a:lnSpc>
                <a:spcPct val="65000"/>
              </a:lnSpc>
            </a:pPr>
            <a:r>
              <a:rPr lang="en-US" dirty="0"/>
              <a:t>In general, can define them to accept &gt; 2 inputs, but in the case of MIPS assembly, these accept exactly 2 inputs and produce 1 output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Again, rigid syntax, simpler hardware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</a:t>
            </a:r>
            <a:r>
              <a:rPr lang="en-US" dirty="0" smtClean="0"/>
              <a:t>(2/</a:t>
            </a:r>
            <a:r>
              <a:rPr lang="en-US" dirty="0" smtClean="0"/>
              <a:t>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060950"/>
          </a:xfrm>
        </p:spPr>
        <p:txBody>
          <a:bodyPr/>
          <a:lstStyle/>
          <a:p>
            <a:r>
              <a:rPr lang="en-US" dirty="0"/>
              <a:t>Instruction Names: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Courier New" pitchFamily="-112" charset="0"/>
              </a:rPr>
              <a:t>and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>
                <a:solidFill>
                  <a:schemeClr val="accent2"/>
                </a:solidFill>
                <a:latin typeface="Courier New" pitchFamily="-112" charset="0"/>
              </a:rPr>
              <a:t>or</a:t>
            </a: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dirty="0"/>
              <a:t>Both of these expect the third argument to be a register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  <a:latin typeface="Courier New" pitchFamily="-112" charset="0"/>
              </a:rPr>
              <a:t>andi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  <a:latin typeface="Courier New" pitchFamily="-112" charset="0"/>
              </a:rPr>
              <a:t>ori</a:t>
            </a:r>
            <a:r>
              <a:rPr lang="en-US" dirty="0"/>
              <a:t>: Both of these expect the third argument to be an immediate</a:t>
            </a:r>
          </a:p>
          <a:p>
            <a:r>
              <a:rPr lang="en-US" dirty="0"/>
              <a:t>MIPS Logical Operators are all </a:t>
            </a:r>
            <a:r>
              <a:rPr lang="en-US" dirty="0">
                <a:solidFill>
                  <a:schemeClr val="accent1"/>
                </a:solidFill>
              </a:rPr>
              <a:t>bitwise</a:t>
            </a:r>
            <a:r>
              <a:rPr lang="en-US" dirty="0"/>
              <a:t>, meaning that bit 0 of the output is produced by the respective bit 0’s of the inputs, bit 1 by the bit 1’s, etc.</a:t>
            </a:r>
          </a:p>
          <a:p>
            <a:pPr lvl="1"/>
            <a:r>
              <a:rPr lang="en-US" dirty="0"/>
              <a:t>C: Bitwise AND is </a:t>
            </a:r>
            <a:r>
              <a:rPr lang="en-US" dirty="0">
                <a:latin typeface="Courier New" pitchFamily="-112" charset="0"/>
              </a:rPr>
              <a:t>&amp;</a:t>
            </a:r>
            <a:r>
              <a:rPr lang="en-US" dirty="0"/>
              <a:t> (e.g., </a:t>
            </a:r>
            <a:r>
              <a:rPr lang="en-US" dirty="0" err="1">
                <a:solidFill>
                  <a:schemeClr val="accent2"/>
                </a:solidFill>
                <a:latin typeface="Courier New" pitchFamily="-112" charset="0"/>
              </a:rPr>
              <a:t>z</a:t>
            </a:r>
            <a:r>
              <a:rPr lang="en-US" dirty="0">
                <a:solidFill>
                  <a:schemeClr val="accent2"/>
                </a:solidFill>
                <a:latin typeface="Courier New" pitchFamily="-112" charset="0"/>
              </a:rPr>
              <a:t> = </a:t>
            </a:r>
            <a:r>
              <a:rPr lang="en-US" dirty="0" err="1">
                <a:solidFill>
                  <a:schemeClr val="accent2"/>
                </a:solidFill>
                <a:latin typeface="Courier New" pitchFamily="-112" charset="0"/>
              </a:rPr>
              <a:t>x</a:t>
            </a:r>
            <a:r>
              <a:rPr lang="en-US" dirty="0">
                <a:solidFill>
                  <a:schemeClr val="accent2"/>
                </a:solidFill>
                <a:latin typeface="Courier New" pitchFamily="-112" charset="0"/>
              </a:rPr>
              <a:t> &amp; </a:t>
            </a:r>
            <a:r>
              <a:rPr lang="en-US" dirty="0" err="1">
                <a:solidFill>
                  <a:schemeClr val="accent2"/>
                </a:solidFill>
                <a:latin typeface="Courier New" pitchFamily="-112" charset="0"/>
              </a:rPr>
              <a:t>y</a:t>
            </a:r>
            <a:r>
              <a:rPr lang="en-US" dirty="0">
                <a:solidFill>
                  <a:schemeClr val="accent2"/>
                </a:solidFill>
                <a:latin typeface="Courier New" pitchFamily="-112" charset="0"/>
              </a:rPr>
              <a:t>;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C: Bitwise OR is </a:t>
            </a:r>
            <a:r>
              <a:rPr lang="en-US" dirty="0">
                <a:latin typeface="Courier New" pitchFamily="-112" charset="0"/>
              </a:rPr>
              <a:t>|</a:t>
            </a:r>
            <a:r>
              <a:rPr lang="en-US" dirty="0"/>
              <a:t> (e.g., </a:t>
            </a:r>
            <a:r>
              <a:rPr lang="en-US" dirty="0" err="1">
                <a:solidFill>
                  <a:schemeClr val="accent2"/>
                </a:solidFill>
                <a:latin typeface="Courier New" pitchFamily="-112" charset="0"/>
              </a:rPr>
              <a:t>z</a:t>
            </a:r>
            <a:r>
              <a:rPr lang="en-US" dirty="0">
                <a:solidFill>
                  <a:schemeClr val="accent2"/>
                </a:solidFill>
                <a:latin typeface="Courier New" pitchFamily="-112" charset="0"/>
              </a:rPr>
              <a:t> = </a:t>
            </a:r>
            <a:r>
              <a:rPr lang="en-US" dirty="0" err="1">
                <a:solidFill>
                  <a:schemeClr val="accent2"/>
                </a:solidFill>
                <a:latin typeface="Courier New" pitchFamily="-112" charset="0"/>
              </a:rPr>
              <a:t>x</a:t>
            </a:r>
            <a:r>
              <a:rPr lang="en-US" dirty="0">
                <a:solidFill>
                  <a:schemeClr val="accent2"/>
                </a:solidFill>
                <a:latin typeface="Courier New" pitchFamily="-112" charset="0"/>
              </a:rPr>
              <a:t> | </a:t>
            </a:r>
            <a:r>
              <a:rPr lang="en-US" dirty="0" err="1">
                <a:solidFill>
                  <a:schemeClr val="accent2"/>
                </a:solidFill>
                <a:latin typeface="Courier New" pitchFamily="-112" charset="0"/>
              </a:rPr>
              <a:t>y</a:t>
            </a:r>
            <a:r>
              <a:rPr lang="en-US" dirty="0">
                <a:solidFill>
                  <a:schemeClr val="accent2"/>
                </a:solidFill>
                <a:latin typeface="Courier New" pitchFamily="-112" charset="0"/>
              </a:rPr>
              <a:t>;</a:t>
            </a:r>
            <a:r>
              <a:rPr lang="en-US" dirty="0"/>
              <a:t>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(3/3)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6738" name="Rectangle 2"/>
          <p:cNvSpPr>
            <a:spLocks noChangeArrowheads="1"/>
          </p:cNvSpPr>
          <p:nvPr/>
        </p:nvSpPr>
        <p:spPr bwMode="auto">
          <a:xfrm>
            <a:off x="5943600" y="3810000"/>
            <a:ext cx="2743200" cy="20574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67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4800600"/>
          </a:xfrm>
        </p:spPr>
        <p:txBody>
          <a:bodyPr/>
          <a:lstStyle/>
          <a:p>
            <a:r>
              <a:rPr lang="en-US" dirty="0"/>
              <a:t>Note that </a:t>
            </a:r>
            <a:r>
              <a:rPr lang="en-US" sz="3600" dirty="0" err="1">
                <a:latin typeface="Courier New" pitchFamily="-112" charset="0"/>
              </a:rPr>
              <a:t>and</a:t>
            </a:r>
            <a:r>
              <a:rPr lang="en-US" dirty="0" err="1"/>
              <a:t>ing</a:t>
            </a:r>
            <a:r>
              <a:rPr lang="en-US" dirty="0"/>
              <a:t> a bit with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r>
              <a:rPr lang="en-US" dirty="0" smtClean="0"/>
              <a:t> produces </a:t>
            </a:r>
            <a:r>
              <a:rPr lang="en-US" dirty="0"/>
              <a:t>a </a:t>
            </a:r>
            <a:r>
              <a:rPr lang="en-US" dirty="0">
                <a:latin typeface="Courier New"/>
                <a:cs typeface="Courier New"/>
              </a:rPr>
              <a:t>0</a:t>
            </a:r>
            <a:r>
              <a:rPr lang="en-US" dirty="0"/>
              <a:t> </a:t>
            </a:r>
            <a:r>
              <a:rPr lang="en-US" dirty="0" smtClean="0"/>
              <a:t>at the </a:t>
            </a:r>
            <a:r>
              <a:rPr lang="en-US" dirty="0"/>
              <a:t>output while </a:t>
            </a:r>
            <a:r>
              <a:rPr lang="en-US" sz="3600" dirty="0" err="1">
                <a:latin typeface="Courier New" pitchFamily="-112" charset="0"/>
              </a:rPr>
              <a:t>and</a:t>
            </a:r>
            <a:r>
              <a:rPr lang="en-US" dirty="0" err="1"/>
              <a:t>ing</a:t>
            </a:r>
            <a:r>
              <a:rPr lang="en-US" dirty="0"/>
              <a:t> a bit </a:t>
            </a:r>
            <a:r>
              <a:rPr lang="en-US" dirty="0" smtClean="0"/>
              <a:t>with </a:t>
            </a:r>
            <a:r>
              <a:rPr lang="en-US" dirty="0" smtClean="0">
                <a:latin typeface="Courier New"/>
                <a:cs typeface="Courier New"/>
              </a:rPr>
              <a:t>1</a:t>
            </a:r>
            <a:r>
              <a:rPr lang="en-US" dirty="0" smtClean="0"/>
              <a:t> produces </a:t>
            </a:r>
            <a:r>
              <a:rPr lang="en-US" dirty="0"/>
              <a:t>the original bit.</a:t>
            </a:r>
          </a:p>
          <a:p>
            <a:r>
              <a:rPr lang="en-US" dirty="0"/>
              <a:t>This can be used to create a </a:t>
            </a:r>
            <a:r>
              <a:rPr lang="en-US" dirty="0">
                <a:solidFill>
                  <a:schemeClr val="accent1"/>
                </a:solidFill>
              </a:rPr>
              <a:t>mask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</a:t>
            </a:r>
          </a:p>
          <a:p>
            <a:pPr>
              <a:buFont typeface="Times" pitchFamily="-112" charset="0"/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400" dirty="0" smtClean="0">
                <a:latin typeface="Courier New"/>
                <a:cs typeface="Courier New"/>
              </a:rPr>
              <a:t>1011 </a:t>
            </a:r>
            <a:r>
              <a:rPr lang="en-US" sz="2400" dirty="0">
                <a:latin typeface="Courier New"/>
                <a:cs typeface="Courier New"/>
              </a:rPr>
              <a:t>0110 1010 0100 0011 1101 1001 1010</a:t>
            </a:r>
          </a:p>
          <a:p>
            <a:pPr>
              <a:buFont typeface="Times" pitchFamily="-112" charset="0"/>
              <a:buNone/>
            </a:pPr>
            <a:r>
              <a:rPr lang="en-US" sz="2400" dirty="0">
                <a:latin typeface="Courier New"/>
                <a:cs typeface="Courier New"/>
              </a:rPr>
              <a:t>		0000 0000 0000 0000 0000 1111 1111 1111</a:t>
            </a:r>
            <a:endParaRPr lang="en-US" sz="2800" dirty="0">
              <a:latin typeface="Courier New"/>
              <a:cs typeface="Courier New"/>
            </a:endParaRPr>
          </a:p>
          <a:p>
            <a:pPr lvl="1"/>
            <a:r>
              <a:rPr lang="en-US" dirty="0"/>
              <a:t>The result of </a:t>
            </a:r>
            <a:r>
              <a:rPr lang="en-US" sz="3200" dirty="0" err="1">
                <a:latin typeface="Courier New" pitchFamily="-112" charset="0"/>
              </a:rPr>
              <a:t>and</a:t>
            </a:r>
            <a:r>
              <a:rPr lang="en-US" dirty="0" err="1"/>
              <a:t>ing</a:t>
            </a:r>
            <a:r>
              <a:rPr lang="en-US" dirty="0"/>
              <a:t> these: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sz="2400" dirty="0">
                <a:latin typeface="Courier New"/>
                <a:cs typeface="Courier New"/>
              </a:rPr>
              <a:t>0000 0000 0000 0000 0000 1101 1001 1010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036741" name="Text Box 5"/>
          <p:cNvSpPr txBox="1">
            <a:spLocks noChangeArrowheads="1"/>
          </p:cNvSpPr>
          <p:nvPr/>
        </p:nvSpPr>
        <p:spPr bwMode="auto">
          <a:xfrm>
            <a:off x="304800" y="4267200"/>
            <a:ext cx="11179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Corbel"/>
                <a:cs typeface="Corbel"/>
              </a:rPr>
              <a:t>mask:</a:t>
            </a:r>
          </a:p>
        </p:txBody>
      </p:sp>
      <p:sp>
        <p:nvSpPr>
          <p:cNvPr id="2036742" name="Text Box 6"/>
          <p:cNvSpPr txBox="1">
            <a:spLocks noChangeArrowheads="1"/>
          </p:cNvSpPr>
          <p:nvPr/>
        </p:nvSpPr>
        <p:spPr bwMode="auto">
          <a:xfrm>
            <a:off x="5943600" y="5867400"/>
            <a:ext cx="2733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Corbel"/>
                <a:cs typeface="Corbel"/>
              </a:rPr>
              <a:t>mask last 12 bits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Logical Operators (1/3)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73663"/>
          </a:xfrm>
        </p:spPr>
        <p:txBody>
          <a:bodyPr/>
          <a:lstStyle/>
          <a:p>
            <a:r>
              <a:rPr lang="en-US" dirty="0"/>
              <a:t>The second </a:t>
            </a:r>
            <a:r>
              <a:rPr lang="en-US" dirty="0" err="1"/>
              <a:t>bitstring</a:t>
            </a:r>
            <a:r>
              <a:rPr lang="en-US" dirty="0"/>
              <a:t> in the example is called a </a:t>
            </a:r>
            <a:r>
              <a:rPr lang="en-US" dirty="0">
                <a:solidFill>
                  <a:schemeClr val="accent1"/>
                </a:solidFill>
              </a:rPr>
              <a:t>mask</a:t>
            </a:r>
            <a:r>
              <a:rPr lang="en-US" dirty="0"/>
              <a:t>.  It is used to isolate the rightmost 12 bits of the first </a:t>
            </a:r>
            <a:r>
              <a:rPr lang="en-US" dirty="0" err="1"/>
              <a:t>bitstring</a:t>
            </a:r>
            <a:r>
              <a:rPr lang="en-US" dirty="0"/>
              <a:t> by masking out the rest of the string (e.g. setting</a:t>
            </a:r>
            <a:r>
              <a:rPr lang="en-US" dirty="0" smtClean="0"/>
              <a:t> to all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r>
              <a:rPr lang="en-US" dirty="0" smtClean="0"/>
              <a:t>s</a:t>
            </a:r>
            <a:r>
              <a:rPr lang="en-US" dirty="0"/>
              <a:t>).</a:t>
            </a:r>
          </a:p>
          <a:p>
            <a:r>
              <a:rPr lang="en-US" dirty="0"/>
              <a:t>Thus, the </a:t>
            </a:r>
            <a:r>
              <a:rPr lang="en-US" sz="3600" dirty="0">
                <a:latin typeface="Courier New" pitchFamily="-112" charset="0"/>
              </a:rPr>
              <a:t>and</a:t>
            </a:r>
            <a:r>
              <a:rPr lang="en-US" dirty="0"/>
              <a:t> operator can be used to set certain portions of a </a:t>
            </a:r>
            <a:r>
              <a:rPr lang="en-US" dirty="0" err="1"/>
              <a:t>bitstring</a:t>
            </a:r>
            <a:r>
              <a:rPr lang="en-US" dirty="0"/>
              <a:t> to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r>
              <a:rPr lang="en-US" dirty="0" smtClean="0"/>
              <a:t>s</a:t>
            </a:r>
            <a:r>
              <a:rPr lang="en-US" dirty="0"/>
              <a:t>, while leaving the rest alone.</a:t>
            </a:r>
          </a:p>
          <a:p>
            <a:pPr lvl="1"/>
            <a:r>
              <a:rPr lang="en-US" dirty="0"/>
              <a:t>In particular, if the first </a:t>
            </a:r>
            <a:r>
              <a:rPr lang="en-US" dirty="0" err="1"/>
              <a:t>bitstring</a:t>
            </a:r>
            <a:r>
              <a:rPr lang="en-US" dirty="0"/>
              <a:t> in the above example were in </a:t>
            </a:r>
            <a:r>
              <a:rPr lang="en-US" dirty="0">
                <a:latin typeface="Courier New" pitchFamily="-112" charset="0"/>
              </a:rPr>
              <a:t>$t0</a:t>
            </a:r>
            <a:r>
              <a:rPr lang="en-US" dirty="0"/>
              <a:t>, then the following instruction would mask it: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chemeClr val="accent2"/>
                </a:solidFill>
                <a:latin typeface="Courier New" pitchFamily="-112" charset="0"/>
              </a:rPr>
              <a:t>andi</a:t>
            </a:r>
            <a:r>
              <a:rPr lang="en-US" dirty="0">
                <a:solidFill>
                  <a:schemeClr val="accent2"/>
                </a:solidFill>
                <a:latin typeface="Courier New" pitchFamily="-112" charset="0"/>
              </a:rPr>
              <a:t>	  $t0,$t0,0xFFF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Logical Operators (2/3)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984750"/>
          </a:xfrm>
        </p:spPr>
        <p:txBody>
          <a:bodyPr/>
          <a:lstStyle/>
          <a:p>
            <a:r>
              <a:rPr lang="en-US" dirty="0"/>
              <a:t>Similarly, note that </a:t>
            </a:r>
            <a:r>
              <a:rPr lang="en-US" sz="3600" dirty="0" err="1">
                <a:latin typeface="Courier New" pitchFamily="-112" charset="0"/>
              </a:rPr>
              <a:t>or</a:t>
            </a:r>
            <a:r>
              <a:rPr lang="en-US" dirty="0" err="1"/>
              <a:t>ing</a:t>
            </a:r>
            <a:r>
              <a:rPr lang="en-US" dirty="0"/>
              <a:t> a bit with</a:t>
            </a:r>
            <a:r>
              <a:rPr lang="en-US" dirty="0" smtClean="0"/>
              <a:t> </a:t>
            </a:r>
            <a:r>
              <a:rPr lang="en-US" sz="3200" dirty="0" smtClean="0">
                <a:latin typeface="Courier New" pitchFamily="-112" charset="0"/>
              </a:rPr>
              <a:t>1</a:t>
            </a:r>
            <a:r>
              <a:rPr lang="en-US" dirty="0" smtClean="0"/>
              <a:t> </a:t>
            </a:r>
            <a:r>
              <a:rPr lang="en-US" dirty="0"/>
              <a:t>produces a</a:t>
            </a:r>
            <a:r>
              <a:rPr lang="en-US" dirty="0" smtClean="0"/>
              <a:t> </a:t>
            </a:r>
            <a:r>
              <a:rPr lang="en-US" sz="3200" dirty="0" smtClean="0">
                <a:latin typeface="Courier New" pitchFamily="-112" charset="0"/>
              </a:rPr>
              <a:t>1</a:t>
            </a:r>
            <a:r>
              <a:rPr lang="en-US" dirty="0" smtClean="0"/>
              <a:t> </a:t>
            </a:r>
            <a:r>
              <a:rPr lang="en-US" dirty="0"/>
              <a:t>at the output while </a:t>
            </a:r>
            <a:r>
              <a:rPr lang="en-US" sz="3600" dirty="0" err="1">
                <a:latin typeface="Courier New" pitchFamily="-112" charset="0"/>
              </a:rPr>
              <a:t>or</a:t>
            </a:r>
            <a:r>
              <a:rPr lang="en-US" dirty="0" err="1"/>
              <a:t>ing</a:t>
            </a:r>
            <a:r>
              <a:rPr lang="en-US" dirty="0"/>
              <a:t> a bit with</a:t>
            </a:r>
            <a:r>
              <a:rPr lang="en-US" dirty="0" smtClean="0"/>
              <a:t> </a:t>
            </a:r>
            <a:r>
              <a:rPr lang="en-US" sz="3200" dirty="0" smtClean="0">
                <a:latin typeface="Courier New" pitchFamily="-112" charset="0"/>
              </a:rPr>
              <a:t>0</a:t>
            </a:r>
            <a:r>
              <a:rPr lang="en-US" dirty="0" smtClean="0"/>
              <a:t> </a:t>
            </a:r>
            <a:r>
              <a:rPr lang="en-US" dirty="0"/>
              <a:t>produces the original bit.</a:t>
            </a:r>
            <a:endParaRPr lang="en-US" dirty="0" smtClean="0"/>
          </a:p>
          <a:p>
            <a:r>
              <a:rPr lang="en-US" dirty="0" smtClean="0"/>
              <a:t>Often used </a:t>
            </a:r>
            <a:r>
              <a:rPr lang="en-US" dirty="0"/>
              <a:t>to force certain bits</a:t>
            </a:r>
            <a:r>
              <a:rPr lang="en-US" dirty="0" smtClean="0"/>
              <a:t> to </a:t>
            </a:r>
            <a:r>
              <a:rPr lang="en-US" dirty="0">
                <a:latin typeface="Courier New"/>
                <a:cs typeface="Courier New"/>
              </a:rPr>
              <a:t>1</a:t>
            </a:r>
            <a:r>
              <a:rPr lang="en-US" dirty="0"/>
              <a:t>s.</a:t>
            </a:r>
          </a:p>
          <a:p>
            <a:pPr lvl="1"/>
            <a:r>
              <a:rPr lang="en-US" dirty="0"/>
              <a:t>For example, if </a:t>
            </a:r>
            <a:r>
              <a:rPr lang="en-US" dirty="0">
                <a:latin typeface="Courier New" pitchFamily="-112" charset="0"/>
              </a:rPr>
              <a:t>$t0</a:t>
            </a:r>
            <a:r>
              <a:rPr lang="en-US" dirty="0"/>
              <a:t> contains </a:t>
            </a:r>
            <a:r>
              <a:rPr lang="en-US" dirty="0">
                <a:latin typeface="Courier New" pitchFamily="-112" charset="0"/>
              </a:rPr>
              <a:t>0x</a:t>
            </a:r>
            <a:r>
              <a:rPr lang="en-US" dirty="0">
                <a:solidFill>
                  <a:schemeClr val="accent2"/>
                </a:solidFill>
                <a:latin typeface="Courier New" pitchFamily="-112" charset="0"/>
              </a:rPr>
              <a:t>12345678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then </a:t>
            </a:r>
            <a:r>
              <a:rPr lang="en-US" dirty="0"/>
              <a:t>after this instruction:</a:t>
            </a:r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		</a:t>
            </a:r>
            <a:r>
              <a:rPr lang="en-US" dirty="0" err="1" smtClean="0">
                <a:latin typeface="Courier New" pitchFamily="-112" charset="0"/>
              </a:rPr>
              <a:t>ori</a:t>
            </a:r>
            <a:r>
              <a:rPr lang="en-US" dirty="0">
                <a:latin typeface="Courier New" pitchFamily="-112" charset="0"/>
              </a:rPr>
              <a:t>	$t0, $t0, </a:t>
            </a:r>
            <a:r>
              <a:rPr lang="en-US" dirty="0" smtClean="0">
                <a:latin typeface="Courier New" pitchFamily="-112" charset="0"/>
              </a:rPr>
              <a:t>0x</a:t>
            </a:r>
            <a:r>
              <a:rPr lang="en-US" dirty="0" smtClean="0">
                <a:solidFill>
                  <a:schemeClr val="accent1"/>
                </a:solidFill>
                <a:latin typeface="Courier New" pitchFamily="-112" charset="0"/>
              </a:rPr>
              <a:t>FFFF</a:t>
            </a:r>
            <a:endParaRPr lang="en-US" dirty="0" smtClean="0">
              <a:solidFill>
                <a:schemeClr val="accent1"/>
              </a:solidFill>
              <a:latin typeface="Courier New" pitchFamily="-112" charset="0"/>
            </a:endParaRPr>
          </a:p>
          <a:p>
            <a:pPr lvl="1">
              <a:buNone/>
            </a:pPr>
            <a:r>
              <a:rPr lang="en-US" dirty="0" smtClean="0"/>
              <a:t>… </a:t>
            </a:r>
            <a:r>
              <a:rPr lang="en-US" dirty="0">
                <a:latin typeface="Courier New" pitchFamily="-112" charset="0"/>
              </a:rPr>
              <a:t>$t0</a:t>
            </a:r>
            <a:r>
              <a:rPr lang="en-US" dirty="0" smtClean="0"/>
              <a:t> will contain </a:t>
            </a:r>
            <a:r>
              <a:rPr lang="en-US" dirty="0">
                <a:latin typeface="Courier New" pitchFamily="-112" charset="0"/>
              </a:rPr>
              <a:t>0x</a:t>
            </a:r>
            <a:r>
              <a:rPr lang="en-US" dirty="0">
                <a:solidFill>
                  <a:schemeClr val="accent2"/>
                </a:solidFill>
                <a:latin typeface="Courier New" pitchFamily="-112" charset="0"/>
              </a:rPr>
              <a:t>1234</a:t>
            </a:r>
            <a:r>
              <a:rPr lang="en-US" dirty="0">
                <a:solidFill>
                  <a:schemeClr val="accent1"/>
                </a:solidFill>
                <a:latin typeface="Courier New" pitchFamily="-112" charset="0"/>
              </a:rPr>
              <a:t>FFFF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(i.e., </a:t>
            </a:r>
            <a:r>
              <a:rPr lang="en-US" dirty="0"/>
              <a:t>the high-order 16 bits are untouched, while the low-order 16 bits are forced to </a:t>
            </a:r>
            <a:r>
              <a:rPr lang="en-US" dirty="0">
                <a:latin typeface="Courier New"/>
                <a:cs typeface="Courier New"/>
              </a:rPr>
              <a:t>1</a:t>
            </a:r>
            <a:r>
              <a:rPr lang="en-US" dirty="0"/>
              <a:t>s).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Logical Operators (3/3)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1851025"/>
          </a:xfrm>
        </p:spPr>
        <p:txBody>
          <a:bodyPr/>
          <a:lstStyle/>
          <a:p>
            <a:r>
              <a:rPr lang="en-US" dirty="0"/>
              <a:t>Move (shift) all the bits in a word to the left or right by a number of bits.</a:t>
            </a:r>
          </a:p>
          <a:p>
            <a:pPr lvl="1"/>
            <a:r>
              <a:rPr lang="en-US" dirty="0"/>
              <a:t>Example: shift right by 8 bits</a:t>
            </a:r>
          </a:p>
          <a:p>
            <a:pPr lvl="1">
              <a:buFontTx/>
              <a:buNone/>
            </a:pPr>
            <a:r>
              <a:rPr lang="en-US" sz="2400" dirty="0">
                <a:solidFill>
                  <a:schemeClr val="accent2"/>
                </a:solidFill>
                <a:latin typeface="Courier New"/>
                <a:cs typeface="Courier New"/>
              </a:rPr>
              <a:t>0001 0010 0011 0100 0101 0110</a:t>
            </a:r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>
                <a:solidFill>
                  <a:schemeClr val="bg2"/>
                </a:solidFill>
                <a:latin typeface="Courier New"/>
                <a:cs typeface="Courier New"/>
              </a:rPr>
              <a:t>0111 1000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5257800"/>
            <a:ext cx="7010400" cy="762000"/>
            <a:chOff x="672" y="3312"/>
            <a:chExt cx="4416" cy="480"/>
          </a:xfrm>
        </p:grpSpPr>
        <p:sp>
          <p:nvSpPr>
            <p:cNvPr id="2042885" name="Line 5"/>
            <p:cNvSpPr>
              <a:spLocks noChangeShapeType="1"/>
            </p:cNvSpPr>
            <p:nvPr/>
          </p:nvSpPr>
          <p:spPr bwMode="auto">
            <a:xfrm flipH="1">
              <a:off x="672" y="3312"/>
              <a:ext cx="1056" cy="48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2886" name="Line 6"/>
            <p:cNvSpPr>
              <a:spLocks noChangeShapeType="1"/>
            </p:cNvSpPr>
            <p:nvPr/>
          </p:nvSpPr>
          <p:spPr bwMode="auto">
            <a:xfrm flipH="1">
              <a:off x="3984" y="3312"/>
              <a:ext cx="1104" cy="48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42888" name="Line 8"/>
          <p:cNvSpPr>
            <a:spLocks noChangeShapeType="1"/>
          </p:cNvSpPr>
          <p:nvPr/>
        </p:nvSpPr>
        <p:spPr bwMode="auto">
          <a:xfrm>
            <a:off x="990600" y="3048000"/>
            <a:ext cx="1809345" cy="838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2889" name="Line 9"/>
          <p:cNvSpPr>
            <a:spLocks noChangeShapeType="1"/>
          </p:cNvSpPr>
          <p:nvPr/>
        </p:nvSpPr>
        <p:spPr bwMode="auto">
          <a:xfrm>
            <a:off x="6343245" y="3048000"/>
            <a:ext cx="1733955" cy="838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2890" name="Rectangle 10"/>
          <p:cNvSpPr>
            <a:spLocks noChangeArrowheads="1"/>
          </p:cNvSpPr>
          <p:nvPr/>
        </p:nvSpPr>
        <p:spPr bwMode="auto">
          <a:xfrm>
            <a:off x="457200" y="3886200"/>
            <a:ext cx="8077200" cy="1327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latin typeface="Courier New"/>
                <a:ea typeface="ＭＳ Ｐゴシック" pitchFamily="-112" charset="-128"/>
                <a:cs typeface="Courier New"/>
              </a:rPr>
              <a:t>0000 0000</a:t>
            </a:r>
            <a:r>
              <a:rPr lang="en-US" sz="2400" b="1" dirty="0">
                <a:solidFill>
                  <a:srgbClr val="0D407F"/>
                </a:solidFill>
                <a:latin typeface="Courier New"/>
                <a:ea typeface="ＭＳ Ｐゴシック" pitchFamily="-112" charset="-128"/>
                <a:cs typeface="Courier New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ＭＳ Ｐゴシック" pitchFamily="-112" charset="-128"/>
                <a:cs typeface="Courier New"/>
              </a:rPr>
              <a:t>0001 0010 0011 0100 0101 0110</a:t>
            </a:r>
            <a:endParaRPr lang="en-US" sz="2400" b="1" dirty="0">
              <a:solidFill>
                <a:srgbClr val="0D407F"/>
              </a:solidFill>
              <a:latin typeface="Courier New"/>
              <a:ea typeface="ＭＳ Ｐゴシック" pitchFamily="-112" charset="-128"/>
              <a:cs typeface="Courier New"/>
            </a:endParaRP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 typeface="Wingdings" charset="2"/>
              <a:buChar char="§"/>
            </a:pP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rbel"/>
                <a:ea typeface="ＭＳ Ｐゴシック" pitchFamily="-112" charset="-128"/>
                <a:cs typeface="Corbel"/>
              </a:rPr>
              <a:t>Example: shift left by 8 bits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solidFill>
                  <a:schemeClr val="bg2"/>
                </a:solidFill>
                <a:latin typeface="Courier New"/>
                <a:ea typeface="ＭＳ Ｐゴシック" pitchFamily="-112" charset="-128"/>
                <a:cs typeface="Courier New"/>
              </a:rPr>
              <a:t>0001 0010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ＭＳ Ｐゴシック" pitchFamily="-112" charset="-128"/>
                <a:cs typeface="Courier New"/>
              </a:rPr>
              <a:t>0011 0100 0101 0110 0111 1000</a:t>
            </a:r>
            <a:endParaRPr lang="en-US" sz="2400" b="1" dirty="0">
              <a:solidFill>
                <a:srgbClr val="0D407F"/>
              </a:solidFill>
              <a:latin typeface="Courier New"/>
              <a:ea typeface="ＭＳ Ｐゴシック" pitchFamily="-112" charset="-128"/>
              <a:cs typeface="Courier New"/>
            </a:endParaRPr>
          </a:p>
        </p:txBody>
      </p:sp>
      <p:sp>
        <p:nvSpPr>
          <p:cNvPr id="2042891" name="Rectangle 11"/>
          <p:cNvSpPr>
            <a:spLocks noChangeArrowheads="1"/>
          </p:cNvSpPr>
          <p:nvPr/>
        </p:nvSpPr>
        <p:spPr bwMode="auto">
          <a:xfrm>
            <a:off x="457200" y="6062663"/>
            <a:ext cx="8077200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solidFill>
                  <a:schemeClr val="accent2"/>
                </a:solidFill>
                <a:latin typeface="Courier New"/>
                <a:ea typeface="ＭＳ Ｐゴシック" pitchFamily="-112" charset="-128"/>
                <a:cs typeface="Courier New"/>
              </a:rPr>
              <a:t>0011 0100 0101 0110 0111 1000</a:t>
            </a:r>
            <a:r>
              <a:rPr lang="en-US" sz="2400" b="1" dirty="0">
                <a:solidFill>
                  <a:srgbClr val="0D407F"/>
                </a:solidFill>
                <a:latin typeface="Courier New"/>
                <a:ea typeface="ＭＳ Ｐゴシック" pitchFamily="-112" charset="-128"/>
                <a:cs typeface="Courier New"/>
              </a:rPr>
              <a:t> </a:t>
            </a:r>
            <a:r>
              <a:rPr lang="en-US" sz="2400" b="1" dirty="0">
                <a:latin typeface="Courier New"/>
                <a:ea typeface="ＭＳ Ｐゴシック" pitchFamily="-112" charset="-128"/>
                <a:cs typeface="Courier New"/>
              </a:rPr>
              <a:t>0000 0000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Instructions (review) (1/4)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551488"/>
          </a:xfrm>
        </p:spPr>
        <p:txBody>
          <a:bodyPr/>
          <a:lstStyle/>
          <a:p>
            <a:r>
              <a:rPr lang="en-US" sz="2800" dirty="0"/>
              <a:t>Functions called with </a:t>
            </a:r>
            <a:r>
              <a:rPr lang="en-US" sz="2800" dirty="0" err="1">
                <a:latin typeface="Courier New" pitchFamily="-112" charset="0"/>
              </a:rPr>
              <a:t>jal</a:t>
            </a:r>
            <a:r>
              <a:rPr lang="en-US" sz="2800" dirty="0"/>
              <a:t>, return with </a:t>
            </a:r>
            <a:r>
              <a:rPr lang="en-US" sz="2800" dirty="0" err="1">
                <a:latin typeface="Courier New" pitchFamily="-112" charset="0"/>
              </a:rPr>
              <a:t>jr</a:t>
            </a:r>
            <a:r>
              <a:rPr lang="en-US" sz="2800" dirty="0">
                <a:latin typeface="Courier New" pitchFamily="-112" charset="0"/>
              </a:rPr>
              <a:t> $</a:t>
            </a:r>
            <a:r>
              <a:rPr lang="en-US" sz="2800" dirty="0" err="1">
                <a:latin typeface="Courier New" pitchFamily="-112" charset="0"/>
              </a:rPr>
              <a:t>ra</a:t>
            </a:r>
            <a:r>
              <a:rPr lang="en-US" sz="2800" dirty="0"/>
              <a:t>.</a:t>
            </a:r>
          </a:p>
          <a:p>
            <a:r>
              <a:rPr lang="en-US" sz="2800" dirty="0"/>
              <a:t>The stack is your friend: Use it to save anything you need.  Just</a:t>
            </a:r>
            <a:r>
              <a:rPr lang="en-US" sz="2800" dirty="0" smtClean="0"/>
              <a:t> leave </a:t>
            </a:r>
            <a:r>
              <a:rPr lang="en-US" sz="2800" dirty="0"/>
              <a:t>it the way you found it.</a:t>
            </a:r>
          </a:p>
          <a:p>
            <a:r>
              <a:rPr lang="en-US" sz="2800" dirty="0"/>
              <a:t>Instructions we know so far</a:t>
            </a:r>
          </a:p>
          <a:p>
            <a:pPr lvl="1">
              <a:buFontTx/>
              <a:buNone/>
            </a:pPr>
            <a:r>
              <a:rPr lang="en-US" sz="2400" dirty="0"/>
              <a:t>Arithmetic: </a:t>
            </a:r>
            <a:r>
              <a:rPr lang="en-US" sz="2400" dirty="0">
                <a:latin typeface="Courier New" pitchFamily="-112" charset="0"/>
              </a:rPr>
              <a:t>add, </a:t>
            </a:r>
            <a:r>
              <a:rPr lang="en-US" sz="2400" dirty="0" err="1">
                <a:latin typeface="Courier New" pitchFamily="-112" charset="0"/>
              </a:rPr>
              <a:t>addi</a:t>
            </a:r>
            <a:r>
              <a:rPr lang="en-US" sz="2400" dirty="0">
                <a:latin typeface="Courier New" pitchFamily="-112" charset="0"/>
              </a:rPr>
              <a:t>, sub, </a:t>
            </a:r>
            <a:r>
              <a:rPr lang="en-US" sz="2400" dirty="0" err="1">
                <a:latin typeface="Courier New" pitchFamily="-112" charset="0"/>
              </a:rPr>
              <a:t>addu</a:t>
            </a:r>
            <a:r>
              <a:rPr lang="en-US" sz="2400" dirty="0">
                <a:latin typeface="Courier New" pitchFamily="-112" charset="0"/>
              </a:rPr>
              <a:t>, </a:t>
            </a:r>
            <a:r>
              <a:rPr lang="en-US" sz="2400" dirty="0" err="1">
                <a:latin typeface="Courier New" pitchFamily="-112" charset="0"/>
              </a:rPr>
              <a:t>addiu</a:t>
            </a:r>
            <a:r>
              <a:rPr lang="en-US" sz="2400" dirty="0">
                <a:latin typeface="Courier New" pitchFamily="-112" charset="0"/>
              </a:rPr>
              <a:t>, </a:t>
            </a:r>
            <a:r>
              <a:rPr lang="en-US" sz="2400" dirty="0" err="1">
                <a:latin typeface="Courier New" pitchFamily="-112" charset="0"/>
              </a:rPr>
              <a:t>subu</a:t>
            </a:r>
            <a:endParaRPr lang="en-US" sz="2400" dirty="0">
              <a:latin typeface="Courier New" pitchFamily="-112" charset="0"/>
            </a:endParaRPr>
          </a:p>
          <a:p>
            <a:pPr lvl="1">
              <a:buFontTx/>
              <a:buNone/>
            </a:pPr>
            <a:r>
              <a:rPr lang="en-US" sz="2400" dirty="0"/>
              <a:t>Memory:	    </a:t>
            </a:r>
            <a:r>
              <a:rPr lang="en-US" sz="2400" dirty="0" err="1">
                <a:latin typeface="Courier New" pitchFamily="-112" charset="0"/>
              </a:rPr>
              <a:t>lw</a:t>
            </a:r>
            <a:r>
              <a:rPr lang="en-US" sz="2400" dirty="0">
                <a:latin typeface="Courier New" pitchFamily="-112" charset="0"/>
              </a:rPr>
              <a:t>, </a:t>
            </a:r>
            <a:r>
              <a:rPr lang="en-US" sz="2400" dirty="0" err="1">
                <a:latin typeface="Courier New" pitchFamily="-112" charset="0"/>
              </a:rPr>
              <a:t>sw</a:t>
            </a:r>
            <a:endParaRPr lang="en-US" sz="2400" dirty="0"/>
          </a:p>
          <a:p>
            <a:pPr lvl="1">
              <a:buFontTx/>
              <a:buNone/>
            </a:pPr>
            <a:r>
              <a:rPr lang="en-US" sz="2400" dirty="0"/>
              <a:t>Decision:   </a:t>
            </a:r>
            <a:r>
              <a:rPr lang="en-US" sz="2400" dirty="0" err="1">
                <a:latin typeface="Courier New" pitchFamily="-112" charset="0"/>
              </a:rPr>
              <a:t>beq</a:t>
            </a:r>
            <a:r>
              <a:rPr lang="en-US" sz="2400" dirty="0">
                <a:latin typeface="Courier New" pitchFamily="-112" charset="0"/>
              </a:rPr>
              <a:t>, </a:t>
            </a:r>
            <a:r>
              <a:rPr lang="en-US" sz="2400" dirty="0" err="1">
                <a:latin typeface="Courier New" pitchFamily="-112" charset="0"/>
              </a:rPr>
              <a:t>bne</a:t>
            </a:r>
            <a:r>
              <a:rPr lang="en-US" sz="2400" dirty="0">
                <a:latin typeface="Courier New" pitchFamily="-112" charset="0"/>
              </a:rPr>
              <a:t>, </a:t>
            </a:r>
            <a:r>
              <a:rPr lang="en-US" sz="2400" dirty="0" err="1">
                <a:latin typeface="Courier New" pitchFamily="-112" charset="0"/>
              </a:rPr>
              <a:t>slt</a:t>
            </a:r>
            <a:r>
              <a:rPr lang="en-US" sz="2400" dirty="0">
                <a:latin typeface="Courier New" pitchFamily="-112" charset="0"/>
              </a:rPr>
              <a:t>, </a:t>
            </a:r>
            <a:r>
              <a:rPr lang="en-US" sz="2400" dirty="0" err="1">
                <a:latin typeface="Courier New" pitchFamily="-112" charset="0"/>
              </a:rPr>
              <a:t>slti</a:t>
            </a:r>
            <a:r>
              <a:rPr lang="en-US" sz="2400" dirty="0">
                <a:latin typeface="Courier New" pitchFamily="-112" charset="0"/>
              </a:rPr>
              <a:t>, </a:t>
            </a:r>
            <a:r>
              <a:rPr lang="en-US" sz="2400" dirty="0" err="1">
                <a:latin typeface="Courier New" pitchFamily="-112" charset="0"/>
              </a:rPr>
              <a:t>sltu</a:t>
            </a:r>
            <a:r>
              <a:rPr lang="en-US" sz="2400" dirty="0">
                <a:latin typeface="Courier New" pitchFamily="-112" charset="0"/>
              </a:rPr>
              <a:t>, </a:t>
            </a:r>
            <a:r>
              <a:rPr lang="en-US" sz="2400" dirty="0" err="1">
                <a:latin typeface="Courier New" pitchFamily="-112" charset="0"/>
              </a:rPr>
              <a:t>sltiu</a:t>
            </a:r>
            <a:endParaRPr lang="en-US" sz="2400" dirty="0"/>
          </a:p>
          <a:p>
            <a:pPr lvl="1">
              <a:buFontTx/>
              <a:buNone/>
            </a:pPr>
            <a:r>
              <a:rPr lang="en-US" sz="2400" dirty="0"/>
              <a:t>Unconditional Branches (Jumps)</a:t>
            </a:r>
            <a:r>
              <a:rPr lang="en-US" sz="2400" dirty="0" smtClean="0"/>
              <a:t>:  </a:t>
            </a:r>
            <a:r>
              <a:rPr lang="en-US" sz="2400" dirty="0" err="1" smtClean="0">
                <a:latin typeface="Courier New" pitchFamily="-112" charset="0"/>
              </a:rPr>
              <a:t>j</a:t>
            </a:r>
            <a:r>
              <a:rPr lang="en-US" sz="2400" dirty="0">
                <a:latin typeface="Courier New" pitchFamily="-112" charset="0"/>
              </a:rPr>
              <a:t>, </a:t>
            </a:r>
            <a:r>
              <a:rPr lang="en-US" sz="2400" dirty="0" err="1">
                <a:latin typeface="Courier New" pitchFamily="-112" charset="0"/>
              </a:rPr>
              <a:t>jal</a:t>
            </a:r>
            <a:r>
              <a:rPr lang="en-US" sz="2400" dirty="0">
                <a:latin typeface="Courier New" pitchFamily="-112" charset="0"/>
              </a:rPr>
              <a:t>, </a:t>
            </a:r>
            <a:r>
              <a:rPr lang="en-US" sz="2400" dirty="0" err="1">
                <a:latin typeface="Courier New" pitchFamily="-112" charset="0"/>
              </a:rPr>
              <a:t>jr</a:t>
            </a:r>
            <a:endParaRPr lang="en-US" sz="2400" dirty="0"/>
          </a:p>
          <a:p>
            <a:r>
              <a:rPr lang="en-US" sz="2800" dirty="0"/>
              <a:t>Registers we know so far</a:t>
            </a:r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All of them!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There are CONVENTIONS when calling procedures!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494338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800" dirty="0"/>
              <a:t>Shift Instruction Syntax: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1   2,3,4</a:t>
            </a:r>
            <a:endParaRPr lang="en-US" sz="2400" dirty="0" smtClean="0"/>
          </a:p>
          <a:p>
            <a:pPr lvl="1">
              <a:lnSpc>
                <a:spcPct val="75000"/>
              </a:lnSpc>
              <a:buNone/>
            </a:pPr>
            <a:r>
              <a:rPr lang="en-US" sz="2400" dirty="0" smtClean="0"/>
              <a:t>…where</a:t>
            </a:r>
            <a:endParaRPr lang="en-US" sz="2400" dirty="0"/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	1) operation name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	2) register that will receive value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	3) first operand (register)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	4) shift amount (constant &lt; 32)</a:t>
            </a:r>
          </a:p>
          <a:p>
            <a:pPr>
              <a:lnSpc>
                <a:spcPct val="65000"/>
              </a:lnSpc>
            </a:pPr>
            <a:r>
              <a:rPr lang="en-US" sz="2800" dirty="0"/>
              <a:t>MIPS shift instructions: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1. </a:t>
            </a:r>
            <a:r>
              <a:rPr lang="en-US" sz="2400" dirty="0" err="1">
                <a:solidFill>
                  <a:schemeClr val="accent2"/>
                </a:solidFill>
                <a:latin typeface="Courier New" pitchFamily="-112" charset="0"/>
              </a:rPr>
              <a:t>sll</a:t>
            </a:r>
            <a:r>
              <a:rPr lang="en-US" sz="2400" dirty="0"/>
              <a:t> (shift left logical): shifts left and </a:t>
            </a:r>
            <a:r>
              <a:rPr lang="en-US" sz="2400" u="sng" dirty="0"/>
              <a:t>fills emptied bits with 0s</a:t>
            </a:r>
            <a:endParaRPr lang="en-US" sz="2400" dirty="0"/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2. </a:t>
            </a:r>
            <a:r>
              <a:rPr lang="en-US" sz="2400" dirty="0" err="1">
                <a:solidFill>
                  <a:schemeClr val="accent2"/>
                </a:solidFill>
                <a:latin typeface="Courier New" pitchFamily="-112" charset="0"/>
              </a:rPr>
              <a:t>srl</a:t>
            </a:r>
            <a:r>
              <a:rPr lang="en-US" sz="2400" dirty="0"/>
              <a:t> (shift right logical): shifts right and </a:t>
            </a:r>
            <a:r>
              <a:rPr lang="en-US" sz="2400" u="sng" dirty="0"/>
              <a:t>fills emptied bits with 0s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3. </a:t>
            </a:r>
            <a:r>
              <a:rPr lang="en-US" sz="2400" dirty="0" err="1">
                <a:solidFill>
                  <a:schemeClr val="accent2"/>
                </a:solidFill>
                <a:latin typeface="Courier New" pitchFamily="-112" charset="0"/>
              </a:rPr>
              <a:t>sra</a:t>
            </a:r>
            <a:r>
              <a:rPr lang="en-US" sz="2400" dirty="0"/>
              <a:t> (shift right arithmetic): shifts right and </a:t>
            </a:r>
            <a:r>
              <a:rPr lang="en-US" sz="2400" u="sng" dirty="0">
                <a:solidFill>
                  <a:schemeClr val="accent1"/>
                </a:solidFill>
              </a:rPr>
              <a:t>fills emptied bits by sign extending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Instructions (2/4)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950913"/>
          </a:xfrm>
        </p:spPr>
        <p:txBody>
          <a:bodyPr/>
          <a:lstStyle/>
          <a:p>
            <a:r>
              <a:rPr lang="en-US" dirty="0"/>
              <a:t>Example: shift right </a:t>
            </a:r>
            <a:r>
              <a:rPr lang="en-US" dirty="0" smtClean="0"/>
              <a:t>arithmetic </a:t>
            </a:r>
            <a:r>
              <a:rPr lang="en-US" dirty="0"/>
              <a:t>by 8 bits</a:t>
            </a:r>
          </a:p>
          <a:p>
            <a:pPr lvl="1">
              <a:buFontTx/>
              <a:buNone/>
            </a:pPr>
            <a:r>
              <a:rPr lang="en-US" sz="2400" dirty="0">
                <a:solidFill>
                  <a:schemeClr val="accent1"/>
                </a:solidFill>
                <a:latin typeface="Courier New"/>
                <a:cs typeface="Courier New"/>
              </a:rPr>
              <a:t>0</a:t>
            </a:r>
            <a:r>
              <a:rPr lang="en-US" sz="2400" dirty="0">
                <a:solidFill>
                  <a:schemeClr val="accent2"/>
                </a:solidFill>
                <a:latin typeface="Courier New"/>
                <a:cs typeface="Courier New"/>
              </a:rPr>
              <a:t>001 0010 0011 0100 0101 0110</a:t>
            </a:r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>
                <a:solidFill>
                  <a:schemeClr val="bg2"/>
                </a:solidFill>
                <a:latin typeface="Courier New"/>
                <a:cs typeface="Courier New"/>
              </a:rPr>
              <a:t>0111 1000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19200" y="4572000"/>
            <a:ext cx="7086600" cy="838200"/>
            <a:chOff x="672" y="2592"/>
            <a:chExt cx="4464" cy="528"/>
          </a:xfrm>
        </p:grpSpPr>
        <p:sp>
          <p:nvSpPr>
            <p:cNvPr id="2046981" name="Line 5"/>
            <p:cNvSpPr>
              <a:spLocks noChangeShapeType="1"/>
            </p:cNvSpPr>
            <p:nvPr/>
          </p:nvSpPr>
          <p:spPr bwMode="auto">
            <a:xfrm>
              <a:off x="672" y="2592"/>
              <a:ext cx="1104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6982" name="Line 6"/>
            <p:cNvSpPr>
              <a:spLocks noChangeShapeType="1"/>
            </p:cNvSpPr>
            <p:nvPr/>
          </p:nvSpPr>
          <p:spPr bwMode="auto">
            <a:xfrm>
              <a:off x="4032" y="2592"/>
              <a:ext cx="1104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066800" y="2133600"/>
            <a:ext cx="7086600" cy="838200"/>
            <a:chOff x="672" y="1152"/>
            <a:chExt cx="4464" cy="528"/>
          </a:xfrm>
        </p:grpSpPr>
        <p:sp>
          <p:nvSpPr>
            <p:cNvPr id="2046984" name="Line 8"/>
            <p:cNvSpPr>
              <a:spLocks noChangeShapeType="1"/>
            </p:cNvSpPr>
            <p:nvPr/>
          </p:nvSpPr>
          <p:spPr bwMode="auto">
            <a:xfrm>
              <a:off x="672" y="1152"/>
              <a:ext cx="1104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6985" name="Line 9"/>
            <p:cNvSpPr>
              <a:spLocks noChangeShapeType="1"/>
            </p:cNvSpPr>
            <p:nvPr/>
          </p:nvSpPr>
          <p:spPr bwMode="auto">
            <a:xfrm>
              <a:off x="4032" y="1152"/>
              <a:ext cx="1104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46986" name="Rectangle 10"/>
          <p:cNvSpPr>
            <a:spLocks noChangeArrowheads="1"/>
          </p:cNvSpPr>
          <p:nvPr/>
        </p:nvSpPr>
        <p:spPr bwMode="auto">
          <a:xfrm>
            <a:off x="533400" y="2971800"/>
            <a:ext cx="7848600" cy="1589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latin typeface="Courier New"/>
                <a:ea typeface="ＭＳ Ｐゴシック" pitchFamily="-112" charset="-128"/>
                <a:cs typeface="Courier New"/>
              </a:rPr>
              <a:t>0000 0000</a:t>
            </a:r>
            <a:r>
              <a:rPr lang="en-US" sz="2400" b="1" dirty="0">
                <a:solidFill>
                  <a:srgbClr val="0D407F"/>
                </a:solidFill>
                <a:latin typeface="Courier New"/>
                <a:ea typeface="ＭＳ Ｐゴシック" pitchFamily="-112" charset="-128"/>
                <a:cs typeface="Courier New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ＭＳ Ｐゴシック" pitchFamily="-112" charset="-128"/>
                <a:cs typeface="Courier New"/>
              </a:rPr>
              <a:t>0001 0010 0011 0100 0101 0110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Char char="•"/>
            </a:pPr>
            <a:r>
              <a:rPr lang="en-US" sz="3000" b="1" dirty="0">
                <a:solidFill>
                  <a:schemeClr val="tx1"/>
                </a:solidFill>
                <a:latin typeface="Corbel"/>
                <a:cs typeface="Corbel"/>
              </a:rPr>
              <a:t>Example: shift right </a:t>
            </a:r>
            <a:r>
              <a:rPr lang="en-US" sz="3000" b="1" dirty="0" smtClean="0">
                <a:solidFill>
                  <a:schemeClr val="tx1"/>
                </a:solidFill>
                <a:latin typeface="Corbel"/>
                <a:cs typeface="Corbel"/>
              </a:rPr>
              <a:t>arithmetic </a:t>
            </a:r>
            <a:r>
              <a:rPr lang="en-US" sz="3000" b="1" dirty="0">
                <a:solidFill>
                  <a:schemeClr val="tx1"/>
                </a:solidFill>
                <a:latin typeface="Corbel"/>
                <a:cs typeface="Corbel"/>
              </a:rPr>
              <a:t>by 8 bits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latin typeface="Courier New"/>
                <a:ea typeface="ＭＳ Ｐゴシック" pitchFamily="-112" charset="-128"/>
                <a:cs typeface="Courier New"/>
              </a:rPr>
              <a:t>1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ＭＳ Ｐゴシック" pitchFamily="-112" charset="-128"/>
                <a:cs typeface="Courier New"/>
              </a:rPr>
              <a:t>001 0010 0011 0100 0101 0110</a:t>
            </a:r>
            <a:r>
              <a:rPr lang="en-US" sz="2400" b="1" dirty="0">
                <a:solidFill>
                  <a:srgbClr val="0D407F"/>
                </a:solidFill>
                <a:latin typeface="Courier New"/>
                <a:ea typeface="ＭＳ Ｐゴシック" pitchFamily="-112" charset="-128"/>
                <a:cs typeface="Courier New"/>
              </a:rPr>
              <a:t> </a:t>
            </a:r>
            <a:r>
              <a:rPr lang="en-US" sz="2400" b="1" dirty="0">
                <a:solidFill>
                  <a:schemeClr val="bg2"/>
                </a:solidFill>
                <a:latin typeface="Courier New"/>
                <a:ea typeface="ＭＳ Ｐゴシック" pitchFamily="-112" charset="-128"/>
                <a:cs typeface="Courier New"/>
              </a:rPr>
              <a:t>0111 1000</a:t>
            </a:r>
          </a:p>
        </p:txBody>
      </p:sp>
      <p:sp>
        <p:nvSpPr>
          <p:cNvPr id="2046987" name="Rectangle 11"/>
          <p:cNvSpPr>
            <a:spLocks noChangeArrowheads="1"/>
          </p:cNvSpPr>
          <p:nvPr/>
        </p:nvSpPr>
        <p:spPr bwMode="auto">
          <a:xfrm>
            <a:off x="533400" y="5410200"/>
            <a:ext cx="7848600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latin typeface="Courier New"/>
                <a:ea typeface="ＭＳ Ｐゴシック" pitchFamily="-112" charset="-128"/>
                <a:cs typeface="Courier New"/>
              </a:rPr>
              <a:t>1111 1111</a:t>
            </a:r>
            <a:r>
              <a:rPr lang="en-US" sz="2400" b="1" dirty="0">
                <a:solidFill>
                  <a:srgbClr val="0D407F"/>
                </a:solidFill>
                <a:latin typeface="Courier New"/>
                <a:ea typeface="ＭＳ Ｐゴシック" pitchFamily="-112" charset="-128"/>
                <a:cs typeface="Courier New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ＭＳ Ｐゴシック" pitchFamily="-112" charset="-128"/>
                <a:cs typeface="Courier New"/>
              </a:rPr>
              <a:t>1001 0010 0011 0100 0101 0110</a:t>
            </a:r>
          </a:p>
        </p:txBody>
      </p:sp>
      <p:sp>
        <p:nvSpPr>
          <p:cNvPr id="2046988" name="AutoShape 12"/>
          <p:cNvSpPr>
            <a:spLocks noChangeArrowheads="1"/>
          </p:cNvSpPr>
          <p:nvPr/>
        </p:nvSpPr>
        <p:spPr bwMode="auto">
          <a:xfrm>
            <a:off x="457200" y="414655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6989" name="AutoShape 13"/>
          <p:cNvSpPr>
            <a:spLocks noChangeArrowheads="1"/>
          </p:cNvSpPr>
          <p:nvPr/>
        </p:nvSpPr>
        <p:spPr bwMode="auto">
          <a:xfrm>
            <a:off x="304800" y="17526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Instructions (3/4)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156200"/>
          </a:xfrm>
        </p:spPr>
        <p:txBody>
          <a:bodyPr/>
          <a:lstStyle/>
          <a:p>
            <a:r>
              <a:rPr lang="en-US" dirty="0"/>
              <a:t>Since shifting may be faster than multiplication, a good compiler usually notices when C code multiplies by a power of 2 and compiles it to a shift instruction:</a:t>
            </a:r>
          </a:p>
          <a:p>
            <a:pPr lvl="1"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Courier New" pitchFamily="-112" charset="0"/>
              </a:rPr>
              <a:t>a *= 8;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(in C)</a:t>
            </a:r>
          </a:p>
          <a:p>
            <a:pPr lvl="1">
              <a:buFontTx/>
              <a:buNone/>
            </a:pPr>
            <a:r>
              <a:rPr lang="en-US" dirty="0"/>
              <a:t>would compile to:</a:t>
            </a:r>
          </a:p>
          <a:p>
            <a:pPr lvl="1">
              <a:buFontTx/>
              <a:buNone/>
            </a:pPr>
            <a:r>
              <a:rPr lang="en-US" dirty="0" err="1">
                <a:solidFill>
                  <a:schemeClr val="accent2"/>
                </a:solidFill>
                <a:latin typeface="Courier New" pitchFamily="-112" charset="0"/>
              </a:rPr>
              <a:t>sll</a:t>
            </a:r>
            <a:r>
              <a:rPr lang="en-US" dirty="0">
                <a:solidFill>
                  <a:schemeClr val="accent2"/>
                </a:solidFill>
                <a:latin typeface="Courier New" pitchFamily="-112" charset="0"/>
              </a:rPr>
              <a:t>   $s0,$s0,3 </a:t>
            </a:r>
            <a:r>
              <a:rPr lang="en-US" dirty="0"/>
              <a:t>(in MIPS)</a:t>
            </a:r>
          </a:p>
          <a:p>
            <a:r>
              <a:rPr lang="en-US" dirty="0"/>
              <a:t>Likewise, shift right to divide by powers of 2 (rounds towards -</a:t>
            </a:r>
            <a:r>
              <a:rPr lang="en-US" sz="4000" dirty="0" err="1">
                <a:sym typeface="Symbol" pitchFamily="-112" charset="2"/>
              </a:rPr>
              <a:t>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remember to use </a:t>
            </a:r>
            <a:r>
              <a:rPr lang="en-US" dirty="0" err="1">
                <a:solidFill>
                  <a:schemeClr val="accent2"/>
                </a:solidFill>
                <a:latin typeface="Courier New" pitchFamily="-112" charset="0"/>
              </a:rPr>
              <a:t>sra</a:t>
            </a:r>
            <a:endParaRPr lang="en-US" dirty="0">
              <a:solidFill>
                <a:schemeClr val="accent2"/>
              </a:solidFill>
              <a:latin typeface="Courier New" pitchFamily="-11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Instructions (4/4)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079" name="Rectangle 7"/>
          <p:cNvSpPr>
            <a:spLocks noChangeArrowheads="1"/>
          </p:cNvSpPr>
          <p:nvPr/>
        </p:nvSpPr>
        <p:spPr bwMode="auto">
          <a:xfrm>
            <a:off x="381000" y="3516312"/>
            <a:ext cx="8305800" cy="2981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8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What does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" pitchFamily="-112" charset="0"/>
              </a:rPr>
              <a:t>r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have to push on the stack before “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" pitchFamily="-112" charset="0"/>
              </a:rPr>
              <a:t>jal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" pitchFamily="-112" charset="0"/>
              </a:rPr>
              <a:t>e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”?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	0: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0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1: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1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2: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2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3: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3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4: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4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5: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5 of ($s0,$sp,$v0,$t0,$a0,$ra)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6: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6 of ($s0,$sp,$v0,$t0,$a0,$ra)</a:t>
            </a:r>
            <a:endParaRPr lang="en-US" sz="2800" b="1" dirty="0">
              <a:solidFill>
                <a:schemeClr val="tx1"/>
              </a:solidFill>
              <a:latin typeface="Courier New" pitchFamily="-112" charset="0"/>
            </a:endParaRPr>
          </a:p>
        </p:txBody>
      </p:sp>
      <p:sp>
        <p:nvSpPr>
          <p:cNvPr id="2051076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8305800" cy="2289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  <a:tabLst>
                <a:tab pos="744538" algn="l"/>
                <a:tab pos="2913063" algn="l"/>
              </a:tabLst>
            </a:pP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: ...    # R/W $s0,$v0,$t0,$a0,$sp,$ra,mem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...    </a:t>
            </a:r>
            <a:r>
              <a:rPr lang="en-US" sz="2400" b="1" dirty="0">
                <a:latin typeface="Courier New" pitchFamily="-112" charset="0"/>
              </a:rPr>
              <a:t>### PUSH REGISTER(S) TO STACK?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jal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# Call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...    # R/W $s0,$v0,$t0,$a0,$sp,$ra,mem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jr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$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# Return to caller of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: ...    # R/W $s0,$v0,$t0,$a0,$sp,$ra,mem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jr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$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# Return to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</a:t>
            </a:r>
            <a:endParaRPr lang="en-US" sz="2400" b="1" dirty="0">
              <a:solidFill>
                <a:schemeClr val="tx1"/>
              </a:solidFill>
              <a:latin typeface="Courier New" pitchFamily="-112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079" name="Rectangle 7"/>
          <p:cNvSpPr>
            <a:spLocks noChangeArrowheads="1"/>
          </p:cNvSpPr>
          <p:nvPr/>
        </p:nvSpPr>
        <p:spPr bwMode="auto">
          <a:xfrm>
            <a:off x="381000" y="3516312"/>
            <a:ext cx="8305800" cy="2981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8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What does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" pitchFamily="-112" charset="0"/>
              </a:rPr>
              <a:t>r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have to push on the stack before “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" pitchFamily="-112" charset="0"/>
              </a:rPr>
              <a:t>jal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" pitchFamily="-112" charset="0"/>
              </a:rPr>
              <a:t>e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”?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	0: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0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1: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1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2: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2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3: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3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4: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4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5: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5 of ($s0,$sp,$v0,$t0,$a0,$ra)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6: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6 of ($s0,$sp,$v0,$t0,$a0,$ra)</a:t>
            </a:r>
            <a:endParaRPr lang="en-US" sz="2800" b="1" dirty="0">
              <a:solidFill>
                <a:schemeClr val="tx1"/>
              </a:solidFill>
              <a:latin typeface="Courier New" pitchFamily="-112" charset="0"/>
            </a:endParaRPr>
          </a:p>
        </p:txBody>
      </p:sp>
      <p:sp>
        <p:nvSpPr>
          <p:cNvPr id="2051076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8305800" cy="2289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  <a:tabLst>
                <a:tab pos="744538" algn="l"/>
                <a:tab pos="2913063" algn="l"/>
              </a:tabLst>
            </a:pP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: ...    # R/W $s0,$v0,$t0,$a0,$sp,$ra,mem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...    </a:t>
            </a:r>
            <a:r>
              <a:rPr lang="en-US" sz="2400" b="1" dirty="0">
                <a:latin typeface="Courier New" pitchFamily="-112" charset="0"/>
              </a:rPr>
              <a:t>### PUSH REGISTER(S) TO STACK?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jal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# Call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...    # R/W $s0,$v0,$t0,$a0,$sp,$ra,mem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jr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$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# Return to caller of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: ...    # R/W $s0,$v0,$t0,$a0,$sp,$ra,mem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jr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$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# Return to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</a:t>
            </a:r>
            <a:endParaRPr lang="en-US" sz="2400" b="1" dirty="0">
              <a:solidFill>
                <a:schemeClr val="tx1"/>
              </a:solidFill>
              <a:latin typeface="Courier New" pitchFamily="-112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</a:t>
            </a:r>
            <a:r>
              <a:rPr lang="en-US" dirty="0" smtClean="0"/>
              <a:t>Instruction Answer</a:t>
            </a: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689225" y="4191000"/>
            <a:ext cx="1524000" cy="2286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365625" y="4191000"/>
            <a:ext cx="3276600" cy="22860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289425" y="3733800"/>
            <a:ext cx="38556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Corbel"/>
                <a:cs typeface="Corbel"/>
              </a:rPr>
              <a:t>Volatile! -- need to push</a:t>
            </a:r>
            <a:endParaRPr lang="en-US" sz="2800" b="1">
              <a:solidFill>
                <a:schemeClr val="tx1"/>
              </a:solidFill>
              <a:latin typeface="Corbel"/>
              <a:cs typeface="Corbel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994025" y="3733800"/>
            <a:ext cx="11374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  <a:latin typeface="Corbel"/>
                <a:cs typeface="Corbel"/>
              </a:rPr>
              <a:t>Saved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228600" y="5562600"/>
            <a:ext cx="304800" cy="304800"/>
          </a:xfrm>
          <a:prstGeom prst="smileyFace">
            <a:avLst>
              <a:gd name="adj" fmla="val 465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ping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418138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800" dirty="0">
                <a:solidFill>
                  <a:schemeClr val="accent1"/>
                </a:solidFill>
              </a:rPr>
              <a:t>Register Conventions</a:t>
            </a:r>
            <a:r>
              <a:rPr lang="en-US" sz="2800" dirty="0"/>
              <a:t>: Each register has a purpose and limits to its usage.  Learn these and follow them, even if you’re writing all the code yourself.</a:t>
            </a:r>
          </a:p>
          <a:p>
            <a:pPr>
              <a:lnSpc>
                <a:spcPct val="85000"/>
              </a:lnSpc>
            </a:pPr>
            <a:r>
              <a:rPr lang="en-US" sz="2800" dirty="0"/>
              <a:t>Logical and Shift Instructions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Operate on bits individually, unlike arithmetic, which operate on entire word.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to isolate fields, either by masking or by shifting back and forth.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>
                <a:solidFill>
                  <a:schemeClr val="accent1"/>
                </a:solidFill>
              </a:rPr>
              <a:t>shift left logical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accent2"/>
                </a:solidFill>
                <a:latin typeface="Courier New" pitchFamily="-112" charset="0"/>
              </a:rPr>
              <a:t>sll</a:t>
            </a:r>
            <a:r>
              <a:rPr lang="en-US" sz="2400" dirty="0" err="1">
                <a:latin typeface="Courier New" pitchFamily="-112" charset="0"/>
              </a:rPr>
              <a:t>,</a:t>
            </a:r>
            <a:r>
              <a:rPr lang="en-US" sz="2400" dirty="0" err="1"/>
              <a:t>for</a:t>
            </a:r>
            <a:r>
              <a:rPr lang="en-US" sz="2400" dirty="0"/>
              <a:t> multiplication by powers of 2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/>
              <a:t>shift right arithmetic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accent2"/>
                </a:solidFill>
                <a:latin typeface="Courier New" pitchFamily="-112" charset="0"/>
              </a:rPr>
              <a:t>sra</a:t>
            </a:r>
            <a:r>
              <a:rPr lang="en-US" sz="2400" dirty="0" err="1">
                <a:latin typeface="Courier New" pitchFamily="-112" charset="0"/>
              </a:rPr>
              <a:t>,</a:t>
            </a:r>
            <a:r>
              <a:rPr lang="en-US" sz="2400" dirty="0" err="1"/>
              <a:t>for</a:t>
            </a:r>
            <a:r>
              <a:rPr lang="en-US" sz="2400" dirty="0">
                <a:latin typeface="Courier New" pitchFamily="-112" charset="0"/>
              </a:rPr>
              <a:t> </a:t>
            </a:r>
            <a:r>
              <a:rPr lang="en-US" sz="2400" dirty="0"/>
              <a:t>division by powers of 2.</a:t>
            </a:r>
          </a:p>
          <a:p>
            <a:pPr>
              <a:lnSpc>
                <a:spcPct val="65000"/>
              </a:lnSpc>
            </a:pPr>
            <a:r>
              <a:rPr lang="en-US" sz="2800" dirty="0"/>
              <a:t>New Instructions:</a:t>
            </a:r>
            <a:br>
              <a:rPr lang="en-US" sz="2800" dirty="0"/>
            </a:br>
            <a:r>
              <a:rPr lang="en-US" sz="2800" dirty="0">
                <a:solidFill>
                  <a:schemeClr val="accent2"/>
                </a:solidFill>
                <a:latin typeface="Courier New" pitchFamily="-112" charset="0"/>
              </a:rPr>
              <a:t>and</a:t>
            </a:r>
            <a:r>
              <a:rPr lang="en-US" sz="2800" dirty="0" smtClean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Courier New" pitchFamily="-112" charset="0"/>
              </a:rPr>
              <a:t>andi</a:t>
            </a:r>
            <a:r>
              <a:rPr lang="en-US" sz="2800" dirty="0">
                <a:solidFill>
                  <a:schemeClr val="accent2"/>
                </a:solidFill>
                <a:latin typeface="Courier New" pitchFamily="-112" charset="0"/>
              </a:rPr>
              <a:t>, or</a:t>
            </a:r>
            <a:r>
              <a:rPr lang="en-US" sz="2800" dirty="0" smtClean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Courier New" pitchFamily="-112" charset="0"/>
              </a:rPr>
              <a:t>ori</a:t>
            </a:r>
            <a:r>
              <a:rPr lang="en-US" sz="2800" dirty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dirty="0" err="1">
                <a:solidFill>
                  <a:schemeClr val="accent2"/>
                </a:solidFill>
                <a:latin typeface="Courier New" pitchFamily="-112" charset="0"/>
              </a:rPr>
              <a:t>sll</a:t>
            </a:r>
            <a:r>
              <a:rPr lang="en-US" sz="2800" dirty="0" smtClean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Courier New" pitchFamily="-112" charset="0"/>
              </a:rPr>
              <a:t>srl</a:t>
            </a:r>
            <a:r>
              <a:rPr lang="en-US" sz="2800" dirty="0" smtClean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Courier New" pitchFamily="-112" charset="0"/>
              </a:rPr>
              <a:t>sra</a:t>
            </a:r>
            <a:endParaRPr lang="en-US" sz="2800" dirty="0">
              <a:solidFill>
                <a:schemeClr val="accent2"/>
              </a:solidFill>
              <a:latin typeface="Courier New" pitchFamily="-11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“And in Conclusion…”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3962400" cy="474663"/>
          </a:xfrm>
        </p:spPr>
        <p:txBody>
          <a:bodyPr/>
          <a:lstStyle/>
          <a:p>
            <a:r>
              <a:rPr lang="en-US" dirty="0"/>
              <a:t>Bonus slides</a:t>
            </a:r>
          </a:p>
        </p:txBody>
      </p:sp>
      <p:sp>
        <p:nvSpPr>
          <p:cNvPr id="208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2559050"/>
          </a:xfrm>
        </p:spPr>
        <p:txBody>
          <a:bodyPr/>
          <a:lstStyle/>
          <a:p>
            <a:r>
              <a:rPr lang="en-US"/>
              <a:t>These are extra slides that used to be included in lecture notes, but have been moved to this, the “bonus” area to serve as a supplement.</a:t>
            </a:r>
          </a:p>
          <a:p>
            <a:r>
              <a:rPr lang="en-US"/>
              <a:t>The slides will appear in the order they would have in the normal presentation</a:t>
            </a:r>
          </a:p>
        </p:txBody>
      </p:sp>
      <p:sp>
        <p:nvSpPr>
          <p:cNvPr id="2083844" name="WordArt 4"/>
          <p:cNvSpPr>
            <a:spLocks noChangeArrowheads="1" noChangeShapeType="1" noTextEdit="1"/>
          </p:cNvSpPr>
          <p:nvPr/>
        </p:nvSpPr>
        <p:spPr bwMode="auto">
          <a:xfrm>
            <a:off x="1905000" y="4114800"/>
            <a:ext cx="5486400" cy="2390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Fibonacci Numbers 1/8</a:t>
            </a:r>
            <a:endParaRPr lang="en-US" dirty="0"/>
          </a:p>
        </p:txBody>
      </p:sp>
      <p:sp>
        <p:nvSpPr>
          <p:cNvPr id="205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Fibonacci </a:t>
            </a:r>
            <a:r>
              <a:rPr lang="en-US" dirty="0" smtClean="0"/>
              <a:t>numbers are defined as follows: </a:t>
            </a:r>
            <a:r>
              <a:rPr lang="en-US" dirty="0" err="1" smtClean="0">
                <a:solidFill>
                  <a:schemeClr val="accent2"/>
                </a:solidFill>
              </a:rPr>
              <a:t>F(n</a:t>
            </a:r>
            <a:r>
              <a:rPr lang="en-US" dirty="0" smtClean="0">
                <a:solidFill>
                  <a:schemeClr val="accent2"/>
                </a:solidFill>
              </a:rPr>
              <a:t>) = </a:t>
            </a:r>
            <a:r>
              <a:rPr lang="en-US" dirty="0" err="1" smtClean="0">
                <a:solidFill>
                  <a:schemeClr val="accent2"/>
                </a:solidFill>
              </a:rPr>
              <a:t>F(n</a:t>
            </a:r>
            <a:r>
              <a:rPr lang="en-US" dirty="0" smtClean="0">
                <a:solidFill>
                  <a:schemeClr val="accent2"/>
                </a:solidFill>
              </a:rPr>
              <a:t> – 1) + </a:t>
            </a:r>
            <a:r>
              <a:rPr lang="en-US" dirty="0" err="1" smtClean="0">
                <a:solidFill>
                  <a:schemeClr val="accent2"/>
                </a:solidFill>
              </a:rPr>
              <a:t>F(n</a:t>
            </a:r>
            <a:r>
              <a:rPr lang="en-US" dirty="0" smtClean="0">
                <a:solidFill>
                  <a:schemeClr val="accent2"/>
                </a:solidFill>
              </a:rPr>
              <a:t> – 2)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F(0) and F(1) are defined to be 1</a:t>
            </a:r>
          </a:p>
          <a:p>
            <a:r>
              <a:rPr lang="en-US" dirty="0" smtClean="0"/>
              <a:t>In scheme, this could be written:</a:t>
            </a:r>
          </a:p>
          <a:p>
            <a:pPr>
              <a:buFont typeface="Times" pitchFamily="-112" charset="0"/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(define (Fib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)                  (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cond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	((=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0) 1)</a:t>
            </a:r>
            <a:b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      ((=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1) 1)</a:t>
            </a:r>
            <a:b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      (else (+	(Fib (-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1))</a:t>
            </a:r>
            <a:b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               (Fib (-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2)))))</a:t>
            </a:r>
            <a:endParaRPr lang="en-US" sz="2800" dirty="0">
              <a:solidFill>
                <a:schemeClr val="accent1"/>
              </a:solidFill>
              <a:latin typeface="Courier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Fibonacci Numbers 2/8</a:t>
            </a:r>
            <a:endParaRPr lang="en-US" dirty="0"/>
          </a:p>
        </p:txBody>
      </p:sp>
      <p:sp>
        <p:nvSpPr>
          <p:cNvPr id="205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Rewriting this in C we have:</a:t>
            </a:r>
          </a:p>
          <a:p>
            <a:pPr>
              <a:buFont typeface="Times" pitchFamily="-112" charset="0"/>
              <a:buNone/>
            </a:pPr>
            <a:endParaRPr lang="en-US" sz="2800" dirty="0" smtClean="0">
              <a:solidFill>
                <a:schemeClr val="accent2"/>
              </a:solidFill>
              <a:latin typeface="Courier" pitchFamily="-112" charset="0"/>
            </a:endParaRPr>
          </a:p>
          <a:p>
            <a:pPr>
              <a:buFont typeface="Times" pitchFamily="-112" charset="0"/>
              <a:buNone/>
            </a:pP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int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fib(int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) {				       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if(n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== 0) { return 1; }		    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if(n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== 1) { return 1; }		  return (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- 1) +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- 2));</a:t>
            </a:r>
          </a:p>
          <a:p>
            <a:pPr>
              <a:buFont typeface="Times" pitchFamily="-112" charset="0"/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}</a:t>
            </a:r>
            <a:endParaRPr lang="en-US" sz="2800" dirty="0">
              <a:solidFill>
                <a:schemeClr val="accent2"/>
              </a:solidFill>
              <a:latin typeface="Courier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Fibonacci Numbers 3/8</a:t>
            </a:r>
            <a:endParaRPr lang="en-US" dirty="0"/>
          </a:p>
        </p:txBody>
      </p:sp>
      <p:sp>
        <p:nvSpPr>
          <p:cNvPr id="20613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let’s translate this to MIPS!</a:t>
            </a:r>
          </a:p>
          <a:p>
            <a:r>
              <a:rPr lang="en-US" dirty="0" smtClean="0"/>
              <a:t>You will need space for three words on the stack</a:t>
            </a:r>
          </a:p>
          <a:p>
            <a:r>
              <a:rPr lang="en-US" dirty="0" smtClean="0"/>
              <a:t>The function will use one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s</a:t>
            </a:r>
            <a:r>
              <a:rPr lang="en-US" dirty="0" smtClean="0"/>
              <a:t> register, 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</a:p>
          <a:p>
            <a:r>
              <a:rPr lang="en-US" dirty="0" smtClean="0"/>
              <a:t>Write the Prologue: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fib:</a:t>
            </a:r>
          </a:p>
          <a:p>
            <a:pPr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addi</a:t>
            </a:r>
            <a:r>
              <a:rPr lang="en-US" sz="2400" dirty="0" smtClean="0">
                <a:latin typeface="Courier New"/>
                <a:cs typeface="Courier New"/>
              </a:rPr>
              <a:t> $sp, $sp, -12	</a:t>
            </a:r>
            <a:r>
              <a:rPr lang="en-US" sz="2400" dirty="0" smtClean="0">
                <a:solidFill>
                  <a:schemeClr val="bg2"/>
                </a:solidFill>
                <a:latin typeface="Courier New"/>
                <a:cs typeface="Courier New"/>
              </a:rPr>
              <a:t># Space for three words</a:t>
            </a:r>
          </a:p>
          <a:p>
            <a:pPr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sw</a:t>
            </a:r>
            <a:r>
              <a:rPr lang="en-US" sz="2400" dirty="0" smtClean="0">
                <a:latin typeface="Courier New"/>
                <a:cs typeface="Courier New"/>
              </a:rPr>
              <a:t> $</a:t>
            </a:r>
            <a:r>
              <a:rPr lang="en-US" sz="2400" dirty="0" err="1" smtClean="0">
                <a:latin typeface="Courier New"/>
                <a:cs typeface="Courier New"/>
              </a:rPr>
              <a:t>ra</a:t>
            </a:r>
            <a:r>
              <a:rPr lang="en-US" sz="2400" dirty="0" smtClean="0">
                <a:latin typeface="Courier New"/>
                <a:cs typeface="Courier New"/>
              </a:rPr>
              <a:t>, 8($sp)		</a:t>
            </a:r>
            <a:r>
              <a:rPr lang="en-US" sz="2400" dirty="0" smtClean="0">
                <a:solidFill>
                  <a:schemeClr val="bg2"/>
                </a:solidFill>
                <a:latin typeface="Courier New"/>
                <a:cs typeface="Courier New"/>
              </a:rPr>
              <a:t># Save return address</a:t>
            </a:r>
          </a:p>
          <a:p>
            <a:pPr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sw</a:t>
            </a:r>
            <a:r>
              <a:rPr lang="en-US" sz="2400" dirty="0" smtClean="0">
                <a:latin typeface="Courier New"/>
                <a:cs typeface="Courier New"/>
              </a:rPr>
              <a:t> $s0, 4($sp)		</a:t>
            </a:r>
            <a:r>
              <a:rPr lang="en-US" sz="2400" dirty="0" smtClean="0">
                <a:solidFill>
                  <a:schemeClr val="bg2"/>
                </a:solidFill>
                <a:latin typeface="Courier New"/>
                <a:cs typeface="Courier New"/>
              </a:rPr>
              <a:t># Save s0</a:t>
            </a:r>
            <a:endParaRPr lang="en-US" sz="2400" dirty="0">
              <a:solidFill>
                <a:schemeClr val="bg2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31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01000" cy="5019675"/>
          </a:xfrm>
        </p:spPr>
        <p:txBody>
          <a:bodyPr/>
          <a:lstStyle/>
          <a:p>
            <a:r>
              <a:rPr lang="en-US" dirty="0" err="1"/>
              <a:t>Calle</a:t>
            </a:r>
            <a:r>
              <a:rPr lang="en-US" u="sng" dirty="0" err="1">
                <a:solidFill>
                  <a:schemeClr val="accent2"/>
                </a:solidFill>
              </a:rPr>
              <a:t>R</a:t>
            </a:r>
            <a:r>
              <a:rPr lang="en-US" dirty="0"/>
              <a:t>: the calling function</a:t>
            </a:r>
          </a:p>
          <a:p>
            <a:r>
              <a:rPr lang="en-US" dirty="0" err="1"/>
              <a:t>Calle</a:t>
            </a:r>
            <a:r>
              <a:rPr lang="en-US" u="sng" dirty="0" err="1">
                <a:solidFill>
                  <a:schemeClr val="accent1"/>
                </a:solidFill>
              </a:rPr>
              <a:t>E</a:t>
            </a:r>
            <a:r>
              <a:rPr lang="en-US" dirty="0"/>
              <a:t>: the function being called</a:t>
            </a:r>
          </a:p>
          <a:p>
            <a:r>
              <a:rPr lang="en-US" dirty="0"/>
              <a:t>When </a:t>
            </a:r>
            <a:r>
              <a:rPr lang="en-US" dirty="0" err="1"/>
              <a:t>callee</a:t>
            </a:r>
            <a:r>
              <a:rPr lang="en-US" dirty="0"/>
              <a:t> returns from executing, the caller needs to know which registers may have changed and which are guaranteed to be unchanged.</a:t>
            </a:r>
          </a:p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Register Conventions</a:t>
            </a:r>
            <a:r>
              <a:rPr lang="en-US" dirty="0"/>
              <a:t>: A set of generally accepted rules as to which registers will be unchanged after a procedure call (</a:t>
            </a:r>
            <a:r>
              <a:rPr lang="en-US" dirty="0" err="1">
                <a:latin typeface="Courier New" pitchFamily="-112" charset="0"/>
              </a:rPr>
              <a:t>jal</a:t>
            </a:r>
            <a:r>
              <a:rPr lang="en-US" dirty="0"/>
              <a:t>) and which may be changed.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(1/4)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09725"/>
            <a:ext cx="8077200" cy="2889250"/>
          </a:xfrm>
        </p:spPr>
        <p:txBody>
          <a:bodyPr/>
          <a:lstStyle/>
          <a:p>
            <a:pPr>
              <a:buFont typeface="Times" pitchFamily="-112" charset="0"/>
              <a:buNone/>
            </a:pPr>
            <a:endParaRPr lang="en-US" sz="2400">
              <a:latin typeface="Courier New" pitchFamily="-112" charset="0"/>
            </a:endParaRPr>
          </a:p>
          <a:p>
            <a:pPr>
              <a:buFont typeface="Times" pitchFamily="-112" charset="0"/>
              <a:buNone/>
            </a:pPr>
            <a:r>
              <a:rPr lang="en-US" sz="2400">
                <a:latin typeface="Courier New" pitchFamily="-112" charset="0"/>
              </a:rPr>
              <a:t>fin:</a:t>
            </a:r>
            <a:endParaRPr lang="en-US" sz="2400">
              <a:solidFill>
                <a:schemeClr val="accent1"/>
              </a:solidFill>
              <a:latin typeface="Courier New" pitchFamily="-112" charset="0"/>
            </a:endParaRPr>
          </a:p>
          <a:p>
            <a:pPr>
              <a:buFont typeface="Times" pitchFamily="-112" charset="0"/>
              <a:buNone/>
            </a:pPr>
            <a:r>
              <a:rPr lang="en-US" sz="2400">
                <a:solidFill>
                  <a:schemeClr val="accent1"/>
                </a:solidFill>
                <a:latin typeface="Courier New" pitchFamily="-112" charset="0"/>
              </a:rPr>
              <a:t>lw $s0, 4($sp) </a:t>
            </a:r>
          </a:p>
          <a:p>
            <a:pPr>
              <a:buFont typeface="Times" pitchFamily="-112" charset="0"/>
              <a:buNone/>
            </a:pPr>
            <a:r>
              <a:rPr lang="en-US" sz="2400">
                <a:solidFill>
                  <a:schemeClr val="accent1"/>
                </a:solidFill>
                <a:latin typeface="Courier New" pitchFamily="-112" charset="0"/>
              </a:rPr>
              <a:t>lw $ra, 8($sp)</a:t>
            </a:r>
          </a:p>
          <a:p>
            <a:pPr>
              <a:buFont typeface="Times" pitchFamily="-112" charset="0"/>
              <a:buNone/>
            </a:pPr>
            <a:r>
              <a:rPr lang="en-US" sz="2400">
                <a:solidFill>
                  <a:schemeClr val="accent1"/>
                </a:solidFill>
                <a:latin typeface="Courier New" pitchFamily="-112" charset="0"/>
              </a:rPr>
              <a:t>addi $sp, $sp, 12</a:t>
            </a:r>
          </a:p>
          <a:p>
            <a:pPr>
              <a:buFont typeface="Times" pitchFamily="-112" charset="0"/>
              <a:buNone/>
            </a:pPr>
            <a:r>
              <a:rPr lang="en-US" sz="2400">
                <a:solidFill>
                  <a:schemeClr val="accent1"/>
                </a:solidFill>
                <a:latin typeface="Courier New" pitchFamily="-112" charset="0"/>
              </a:rPr>
              <a:t>jr $ra</a:t>
            </a:r>
          </a:p>
        </p:txBody>
      </p:sp>
      <p:sp>
        <p:nvSpPr>
          <p:cNvPr id="20633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133600"/>
            <a:ext cx="4038600" cy="237648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endParaRPr lang="en-US" sz="2400"/>
          </a:p>
          <a:p>
            <a:pPr>
              <a:buFont typeface="Times" pitchFamily="-112" charset="0"/>
              <a:buNone/>
            </a:pPr>
            <a:r>
              <a:rPr lang="en-US" sz="2400"/>
              <a:t># Restore $s0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Restore return address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Pop the stack frame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Return to caller</a:t>
            </a:r>
          </a:p>
        </p:txBody>
      </p:sp>
      <p:sp>
        <p:nvSpPr>
          <p:cNvPr id="2063364" name="Rectangle 4"/>
          <p:cNvSpPr>
            <a:spLocks noChangeArrowheads="1"/>
          </p:cNvSpPr>
          <p:nvPr/>
        </p:nvSpPr>
        <p:spPr bwMode="auto">
          <a:xfrm>
            <a:off x="685800" y="1143000"/>
            <a:ext cx="7848600" cy="3924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800" b="1" dirty="0">
                <a:solidFill>
                  <a:schemeClr val="tx1"/>
                </a:solidFill>
                <a:latin typeface="Corbel"/>
                <a:cs typeface="Corbel"/>
              </a:rPr>
              <a:t>Now write the Epilogue:</a:t>
            </a:r>
          </a:p>
        </p:txBody>
      </p:sp>
      <p:sp>
        <p:nvSpPr>
          <p:cNvPr id="2063365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20000" cy="458788"/>
          </a:xfrm>
        </p:spPr>
        <p:txBody>
          <a:bodyPr wrap="square"/>
          <a:lstStyle/>
          <a:p>
            <a:r>
              <a:rPr lang="en-US" dirty="0"/>
              <a:t>Example: Fibonacci Numbers 4/8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410" name="Rectangle 2"/>
          <p:cNvSpPr>
            <a:spLocks noChangeArrowheads="1"/>
          </p:cNvSpPr>
          <p:nvPr/>
        </p:nvSpPr>
        <p:spPr bwMode="auto">
          <a:xfrm>
            <a:off x="1143000" y="3581400"/>
            <a:ext cx="5715000" cy="2376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addi	$v0, $zero, 1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beq	$a0, $zero, fin</a:t>
            </a:r>
            <a:endParaRPr lang="en-US" sz="2400" b="1" u="sng"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addi $t0, $zero, 1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beq 	$a0, $t0, fin</a:t>
            </a:r>
            <a:endParaRPr lang="en-US" sz="2400" b="1" u="sng"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solidFill>
                  <a:schemeClr val="tx1"/>
                </a:solidFill>
                <a:latin typeface="Courier New" pitchFamily="-112" charset="0"/>
              </a:rPr>
              <a:t>Continued on next slide.  .  .  </a:t>
            </a:r>
          </a:p>
        </p:txBody>
      </p:sp>
      <p:sp>
        <p:nvSpPr>
          <p:cNvPr id="20654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562600" y="3581400"/>
            <a:ext cx="2438400" cy="237648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/>
              <a:t># $v0 = 1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$t0 = 1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</a:t>
            </a:r>
          </a:p>
          <a:p>
            <a:pPr>
              <a:buFont typeface="Times" pitchFamily="-112" charset="0"/>
              <a:buNone/>
            </a:pPr>
            <a:endParaRPr lang="en-US" sz="2400"/>
          </a:p>
        </p:txBody>
      </p:sp>
      <p:sp>
        <p:nvSpPr>
          <p:cNvPr id="2065412" name="Rectangle 4"/>
          <p:cNvSpPr>
            <a:spLocks noChangeArrowheads="1"/>
          </p:cNvSpPr>
          <p:nvPr/>
        </p:nvSpPr>
        <p:spPr bwMode="auto">
          <a:xfrm>
            <a:off x="685800" y="1143000"/>
            <a:ext cx="8077200" cy="22937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Finally, write the body.  The C code is below.  Start by translating the lines indicated in the comments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) {				    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if(n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== 0) { return 1; } </a:t>
            </a:r>
            <a:r>
              <a:rPr lang="en-US" sz="2400" b="1" dirty="0">
                <a:solidFill>
                  <a:schemeClr val="bg2"/>
                </a:solidFill>
                <a:latin typeface="Courier" pitchFamily="-112" charset="0"/>
              </a:rPr>
              <a:t>/*Translate Me!*/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if(n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== 1) { return 1; } </a:t>
            </a:r>
            <a:r>
              <a:rPr lang="en-US" sz="2400" b="1" dirty="0">
                <a:solidFill>
                  <a:schemeClr val="bg2"/>
                </a:solidFill>
                <a:latin typeface="Courier" pitchFamily="-112" charset="0"/>
              </a:rPr>
              <a:t>/*Translate Me!*/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return (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- 1) +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- 2))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;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}</a:t>
            </a:r>
            <a:endParaRPr lang="en-US" sz="2400" b="1" dirty="0">
              <a:solidFill>
                <a:schemeClr val="accent2"/>
              </a:solidFill>
              <a:latin typeface="Courier" pitchFamily="-112" charset="0"/>
            </a:endParaRPr>
          </a:p>
        </p:txBody>
      </p:sp>
      <p:sp>
        <p:nvSpPr>
          <p:cNvPr id="2065413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20000" cy="458788"/>
          </a:xfrm>
        </p:spPr>
        <p:txBody>
          <a:bodyPr wrap="square"/>
          <a:lstStyle/>
          <a:p>
            <a:r>
              <a:rPr lang="en-US" dirty="0"/>
              <a:t>Example: Fibonacci Numbers 5/8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411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45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3338513"/>
            <a:ext cx="3505200" cy="2376487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/>
              <a:t># $a0 = n - 1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 Need $a0 after jal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 fib(n - 1)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 restore $a0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 $a0 = n - 2</a:t>
            </a:r>
          </a:p>
        </p:txBody>
      </p:sp>
      <p:sp>
        <p:nvSpPr>
          <p:cNvPr id="2067459" name="Rectangle 3"/>
          <p:cNvSpPr>
            <a:spLocks noChangeArrowheads="1"/>
          </p:cNvSpPr>
          <p:nvPr/>
        </p:nvSpPr>
        <p:spPr bwMode="auto">
          <a:xfrm>
            <a:off x="914400" y="3338513"/>
            <a:ext cx="5715000" cy="2376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addi $a0, $a0, -1</a:t>
            </a:r>
            <a:endParaRPr lang="en-US" sz="2400" b="1" u="sng"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sw $a0, 0($sp)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jal fib</a:t>
            </a:r>
            <a:endParaRPr lang="en-US" sz="2400" b="1" u="sng">
              <a:solidFill>
                <a:schemeClr val="tx1"/>
              </a:solidFill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lw $a0, 0($sp)</a:t>
            </a:r>
            <a:endParaRPr lang="en-US" sz="2400" b="1" u="sng">
              <a:solidFill>
                <a:schemeClr val="tx1"/>
              </a:solidFill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addi $a0, $a0, -1</a:t>
            </a:r>
            <a:endParaRPr lang="en-US" sz="2400" b="1" u="sng">
              <a:solidFill>
                <a:schemeClr val="tx1"/>
              </a:solidFill>
              <a:latin typeface="Courier New" pitchFamily="-112" charset="0"/>
            </a:endParaRPr>
          </a:p>
        </p:txBody>
      </p:sp>
      <p:sp>
        <p:nvSpPr>
          <p:cNvPr id="2067460" name="Rectangle 4"/>
          <p:cNvSpPr>
            <a:spLocks noChangeArrowheads="1"/>
          </p:cNvSpPr>
          <p:nvPr/>
        </p:nvSpPr>
        <p:spPr bwMode="auto">
          <a:xfrm>
            <a:off x="685800" y="914400"/>
            <a:ext cx="8077200" cy="1739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Almost there, but be careful, this part is tricky!</a:t>
            </a:r>
            <a:endParaRPr lang="en-US" sz="2000" b="1" dirty="0">
              <a:solidFill>
                <a:schemeClr val="tx1"/>
              </a:solidFill>
              <a:latin typeface="Corbel"/>
              <a:cs typeface="Corbel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) {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  .  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.  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.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  return 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(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- 1) +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- 2))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;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}</a:t>
            </a:r>
            <a:endParaRPr lang="en-US" sz="2400" b="1" dirty="0">
              <a:solidFill>
                <a:schemeClr val="accent2"/>
              </a:solidFill>
              <a:latin typeface="Courier" pitchFamily="-112" charset="0"/>
            </a:endParaRPr>
          </a:p>
        </p:txBody>
      </p:sp>
      <p:sp>
        <p:nvSpPr>
          <p:cNvPr id="2067461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924800" cy="474663"/>
          </a:xfrm>
        </p:spPr>
        <p:txBody>
          <a:bodyPr/>
          <a:lstStyle/>
          <a:p>
            <a:r>
              <a:rPr lang="en-US" dirty="0"/>
              <a:t>Example: Fibonacci Numbers 6/8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458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506" name="Rectangle 2"/>
          <p:cNvSpPr>
            <a:spLocks noChangeArrowheads="1"/>
          </p:cNvSpPr>
          <p:nvPr/>
        </p:nvSpPr>
        <p:spPr bwMode="auto">
          <a:xfrm>
            <a:off x="762000" y="3276600"/>
            <a:ext cx="6172200" cy="288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>
                <a:latin typeface="Courier New" pitchFamily="-112" charset="0"/>
              </a:rPr>
              <a:t>add $s0, $v0, $zero</a:t>
            </a:r>
            <a:endParaRPr lang="en-US" sz="2400" b="1" u="sng" dirty="0"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endParaRPr lang="en-US" sz="2400" b="1" u="sng" dirty="0">
              <a:solidFill>
                <a:schemeClr val="tx1"/>
              </a:solidFill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endParaRPr lang="en-US" sz="2400" b="1" u="sng" dirty="0">
              <a:solidFill>
                <a:schemeClr val="tx1"/>
              </a:solidFill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err="1">
                <a:latin typeface="Courier New" pitchFamily="-112" charset="0"/>
              </a:rPr>
              <a:t>jal</a:t>
            </a:r>
            <a:r>
              <a:rPr lang="en-US" sz="2400" b="1" dirty="0">
                <a:latin typeface="Courier New" pitchFamily="-112" charset="0"/>
              </a:rPr>
              <a:t> fib</a:t>
            </a:r>
            <a:endParaRPr lang="en-US" sz="2400" b="1" dirty="0">
              <a:solidFill>
                <a:schemeClr val="tx1"/>
              </a:solidFill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>
                <a:latin typeface="Courier New" pitchFamily="-112" charset="0"/>
              </a:rPr>
              <a:t>add $v0, $v0, $s0</a:t>
            </a:r>
            <a:endParaRPr lang="en-US" sz="2400" b="1" u="sng" dirty="0"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To the epilogue and beyond.  .  .</a:t>
            </a:r>
            <a:endParaRPr lang="en-US" sz="2400" b="1" u="sng" dirty="0">
              <a:solidFill>
                <a:schemeClr val="tx1"/>
              </a:solidFill>
              <a:latin typeface="Courier New" pitchFamily="-112" charset="0"/>
            </a:endParaRPr>
          </a:p>
        </p:txBody>
      </p:sp>
      <p:sp>
        <p:nvSpPr>
          <p:cNvPr id="20695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3276600"/>
            <a:ext cx="4038600" cy="237648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/>
              <a:t># Place fib(n – 1)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somewhere it won’t get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clobbered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fib(n - 2) 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$v0 = fib(n-1) + fib(n-2)</a:t>
            </a:r>
          </a:p>
        </p:txBody>
      </p:sp>
      <p:sp>
        <p:nvSpPr>
          <p:cNvPr id="2069508" name="Rectangle 4"/>
          <p:cNvSpPr>
            <a:spLocks noChangeArrowheads="1"/>
          </p:cNvSpPr>
          <p:nvPr/>
        </p:nvSpPr>
        <p:spPr bwMode="auto">
          <a:xfrm>
            <a:off x="685800" y="914400"/>
            <a:ext cx="8077200" cy="1739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Remember that $v0 is caller saved!</a:t>
            </a:r>
            <a:endParaRPr lang="en-US" sz="2000" b="1" dirty="0">
              <a:solidFill>
                <a:schemeClr val="tx1"/>
              </a:solidFill>
              <a:latin typeface="Corbel"/>
              <a:cs typeface="Corbel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) 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{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  .  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.  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.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  return 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(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- 1) +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- 2))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;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}</a:t>
            </a:r>
            <a:endParaRPr lang="en-US" sz="2400" b="1" dirty="0">
              <a:solidFill>
                <a:schemeClr val="accent2"/>
              </a:solidFill>
              <a:latin typeface="Courier" pitchFamily="-112" charset="0"/>
            </a:endParaRPr>
          </a:p>
        </p:txBody>
      </p:sp>
      <p:sp>
        <p:nvSpPr>
          <p:cNvPr id="2069509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543800" cy="474663"/>
          </a:xfrm>
        </p:spPr>
        <p:txBody>
          <a:bodyPr/>
          <a:lstStyle/>
          <a:p>
            <a:r>
              <a:rPr lang="en-US" dirty="0"/>
              <a:t>Example: Fibonacci Numbers 7/8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9507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554" name="Rectangle 2"/>
          <p:cNvSpPr>
            <a:spLocks noChangeArrowheads="1"/>
          </p:cNvSpPr>
          <p:nvPr/>
        </p:nvSpPr>
        <p:spPr bwMode="auto">
          <a:xfrm>
            <a:off x="685800" y="914400"/>
            <a:ext cx="8077200" cy="3436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Here’s the complete code for reference:</a:t>
            </a:r>
            <a:endParaRPr lang="en-US" sz="2000" b="1" dirty="0">
              <a:solidFill>
                <a:schemeClr val="tx1"/>
              </a:solidFill>
              <a:latin typeface="Corbel"/>
              <a:cs typeface="Corbel"/>
            </a:endParaRPr>
          </a:p>
        </p:txBody>
      </p:sp>
      <p:sp>
        <p:nvSpPr>
          <p:cNvPr id="207155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01000" cy="474663"/>
          </a:xfrm>
        </p:spPr>
        <p:txBody>
          <a:bodyPr/>
          <a:lstStyle/>
          <a:p>
            <a:r>
              <a:rPr lang="en-US" dirty="0"/>
              <a:t>Example: Fibonacci Numbers 8/8</a:t>
            </a:r>
          </a:p>
        </p:txBody>
      </p:sp>
      <p:sp>
        <p:nvSpPr>
          <p:cNvPr id="2071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447800"/>
            <a:ext cx="4572000" cy="412273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000">
                <a:latin typeface="Courier New" pitchFamily="-112" charset="0"/>
              </a:rPr>
              <a:t>fib:	addi $sp, $sp, -12</a:t>
            </a:r>
          </a:p>
          <a:p>
            <a:pPr>
              <a:buFont typeface="Times" pitchFamily="-112" charset="0"/>
              <a:buNone/>
            </a:pPr>
            <a:r>
              <a:rPr lang="en-US" sz="2000">
                <a:latin typeface="Courier New" pitchFamily="-112" charset="0"/>
              </a:rPr>
              <a:t>		sw $ra, 8($sp)</a:t>
            </a:r>
          </a:p>
          <a:p>
            <a:pPr>
              <a:buFont typeface="Times" pitchFamily="-112" charset="0"/>
              <a:buNone/>
            </a:pPr>
            <a:r>
              <a:rPr lang="en-US" sz="2000">
                <a:latin typeface="Courier New" pitchFamily="-112" charset="0"/>
              </a:rPr>
              <a:t>		sw $s0, 4($sp)</a:t>
            </a:r>
          </a:p>
          <a:p>
            <a:pPr>
              <a:buFont typeface="Times" pitchFamily="-112" charset="0"/>
              <a:buNone/>
            </a:pPr>
            <a:r>
              <a:rPr lang="en-US" sz="2000">
                <a:latin typeface="Courier New" pitchFamily="-112" charset="0"/>
              </a:rPr>
              <a:t>		addi $v0, $zero, 1</a:t>
            </a:r>
          </a:p>
          <a:p>
            <a:pPr>
              <a:buFont typeface="Times" pitchFamily="-112" charset="0"/>
              <a:buNone/>
            </a:pPr>
            <a:r>
              <a:rPr lang="en-US" sz="2000">
                <a:latin typeface="Courier New" pitchFamily="-112" charset="0"/>
              </a:rPr>
              <a:t>		beq $a0, $zero, fin</a:t>
            </a:r>
          </a:p>
          <a:p>
            <a:pPr>
              <a:buFont typeface="Times" pitchFamily="-112" charset="0"/>
              <a:buNone/>
            </a:pPr>
            <a:r>
              <a:rPr lang="en-US" sz="2000">
                <a:latin typeface="Courier New" pitchFamily="-112" charset="0"/>
              </a:rPr>
              <a:t>		addi $t0, $zero, 1</a:t>
            </a:r>
          </a:p>
          <a:p>
            <a:pPr>
              <a:buFont typeface="Times" pitchFamily="-112" charset="0"/>
              <a:buNone/>
            </a:pPr>
            <a:r>
              <a:rPr lang="en-US" sz="2000">
                <a:latin typeface="Courier New" pitchFamily="-112" charset="0"/>
              </a:rPr>
              <a:t>		beq $a0, $t0, fin</a:t>
            </a:r>
          </a:p>
          <a:p>
            <a:pPr>
              <a:buFont typeface="Times" pitchFamily="-112" charset="0"/>
              <a:buNone/>
            </a:pPr>
            <a:r>
              <a:rPr lang="en-US" sz="2000">
                <a:latin typeface="Courier New" pitchFamily="-112" charset="0"/>
              </a:rPr>
              <a:t>		addi $a0, $a0, -1</a:t>
            </a:r>
          </a:p>
          <a:p>
            <a:pPr>
              <a:buFont typeface="Times" pitchFamily="-112" charset="0"/>
              <a:buNone/>
            </a:pPr>
            <a:r>
              <a:rPr lang="en-US" sz="2000">
                <a:latin typeface="Courier New" pitchFamily="-112" charset="0"/>
              </a:rPr>
              <a:t>		sw $a0, 0($sp)</a:t>
            </a:r>
          </a:p>
          <a:p>
            <a:pPr>
              <a:buFont typeface="Times" pitchFamily="-112" charset="0"/>
              <a:buNone/>
            </a:pPr>
            <a:r>
              <a:rPr lang="en-US" sz="2000">
                <a:latin typeface="Courier New" pitchFamily="-112" charset="0"/>
              </a:rPr>
              <a:t>		jal fib</a:t>
            </a:r>
          </a:p>
        </p:txBody>
      </p:sp>
      <p:sp>
        <p:nvSpPr>
          <p:cNvPr id="2071557" name="Rectangle 5"/>
          <p:cNvSpPr>
            <a:spLocks noChangeArrowheads="1"/>
          </p:cNvSpPr>
          <p:nvPr/>
        </p:nvSpPr>
        <p:spPr bwMode="auto">
          <a:xfrm>
            <a:off x="4419600" y="2124075"/>
            <a:ext cx="4495800" cy="4048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lw $a0, 0($sp)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addi $a0, $a0, -1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add $s0, $v0, $zero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jal fib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add $v0, $v0, $s0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fin:	lw $s0, 4($sp)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lw $ra, 8($sp)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addi $sp, $sp, 12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jr $ra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848600" cy="474662"/>
          </a:xfrm>
        </p:spPr>
        <p:txBody>
          <a:bodyPr/>
          <a:lstStyle/>
          <a:p>
            <a:r>
              <a:rPr lang="en-US" dirty="0"/>
              <a:t>Bonus Example: Compile This (1/5)</a:t>
            </a:r>
          </a:p>
        </p:txBody>
      </p:sp>
      <p:sp>
        <p:nvSpPr>
          <p:cNvPr id="207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37368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 dirty="0">
                <a:latin typeface="Courier New" pitchFamily="-112" charset="0"/>
              </a:rPr>
              <a:t>main() {</a:t>
            </a:r>
            <a:br>
              <a:rPr lang="en-US" sz="2400" dirty="0">
                <a:latin typeface="Courier New" pitchFamily="-112" charset="0"/>
              </a:rPr>
            </a:br>
            <a:r>
              <a:rPr lang="en-US" sz="2400" dirty="0" err="1">
                <a:latin typeface="Courier New" pitchFamily="-112" charset="0"/>
              </a:rPr>
              <a:t>int</a:t>
            </a:r>
            <a:r>
              <a:rPr lang="en-US" sz="2400" dirty="0">
                <a:latin typeface="Courier New" pitchFamily="-112" charset="0"/>
              </a:rPr>
              <a:t> </a:t>
            </a:r>
            <a:r>
              <a:rPr lang="en-US" sz="2400" dirty="0" err="1">
                <a:latin typeface="Courier New" pitchFamily="-112" charset="0"/>
              </a:rPr>
              <a:t>i,j,k,m</a:t>
            </a:r>
            <a:r>
              <a:rPr lang="en-US" sz="2400" dirty="0">
                <a:latin typeface="Courier New" pitchFamily="-112" charset="0"/>
              </a:rPr>
              <a:t>; </a:t>
            </a:r>
            <a:r>
              <a:rPr lang="en-US" sz="2400" dirty="0">
                <a:solidFill>
                  <a:schemeClr val="bg2"/>
                </a:solidFill>
                <a:latin typeface="Courier New" pitchFamily="-112" charset="0"/>
              </a:rPr>
              <a:t>/* i-m:$s0-$s3 */</a:t>
            </a:r>
            <a:br>
              <a:rPr lang="en-US" sz="2400" dirty="0">
                <a:solidFill>
                  <a:schemeClr val="bg2"/>
                </a:solidFill>
                <a:latin typeface="Courier New" pitchFamily="-112" charset="0"/>
              </a:rPr>
            </a:br>
            <a:r>
              <a:rPr lang="en-US" sz="2400" dirty="0">
                <a:latin typeface="Courier New" pitchFamily="-112" charset="0"/>
              </a:rPr>
              <a:t>...</a:t>
            </a:r>
            <a:r>
              <a:rPr lang="en-US" sz="2400" dirty="0">
                <a:solidFill>
                  <a:schemeClr val="bg2"/>
                </a:solidFill>
                <a:latin typeface="Courier New" pitchFamily="-112" charset="0"/>
              </a:rPr>
              <a:t/>
            </a:r>
            <a:br>
              <a:rPr lang="en-US" sz="2400" dirty="0">
                <a:solidFill>
                  <a:schemeClr val="bg2"/>
                </a:solidFill>
                <a:latin typeface="Courier New" pitchFamily="-112" charset="0"/>
              </a:rPr>
            </a:br>
            <a:r>
              <a:rPr lang="en-US" sz="2400" dirty="0" err="1">
                <a:latin typeface="Courier New" pitchFamily="-112" charset="0"/>
              </a:rPr>
              <a:t>i</a:t>
            </a:r>
            <a:r>
              <a:rPr lang="en-US" sz="2400" dirty="0">
                <a:latin typeface="Courier New" pitchFamily="-112" charset="0"/>
              </a:rPr>
              <a:t> = </a:t>
            </a:r>
            <a:r>
              <a:rPr lang="en-US" sz="2400" dirty="0" err="1">
                <a:latin typeface="Courier New" pitchFamily="-112" charset="0"/>
              </a:rPr>
              <a:t>mult(j,k</a:t>
            </a:r>
            <a:r>
              <a:rPr lang="en-US" sz="2400" dirty="0">
                <a:latin typeface="Courier New" pitchFamily="-112" charset="0"/>
              </a:rPr>
              <a:t>); ... </a:t>
            </a:r>
            <a:br>
              <a:rPr lang="en-US" sz="2400" dirty="0">
                <a:latin typeface="Courier New" pitchFamily="-112" charset="0"/>
              </a:rPr>
            </a:br>
            <a:r>
              <a:rPr lang="en-US" sz="2400" dirty="0" err="1">
                <a:latin typeface="Courier New" pitchFamily="-112" charset="0"/>
              </a:rPr>
              <a:t>m</a:t>
            </a:r>
            <a:r>
              <a:rPr lang="en-US" sz="2400" dirty="0">
                <a:latin typeface="Courier New" pitchFamily="-112" charset="0"/>
              </a:rPr>
              <a:t> = </a:t>
            </a:r>
            <a:r>
              <a:rPr lang="en-US" sz="2400" dirty="0" err="1">
                <a:latin typeface="Courier New" pitchFamily="-112" charset="0"/>
              </a:rPr>
              <a:t>mult(i,i</a:t>
            </a:r>
            <a:r>
              <a:rPr lang="en-US" sz="2400" dirty="0">
                <a:latin typeface="Courier New" pitchFamily="-112" charset="0"/>
              </a:rPr>
              <a:t>); ...</a:t>
            </a:r>
          </a:p>
          <a:p>
            <a:pPr>
              <a:buFont typeface="Times" pitchFamily="-112" charset="0"/>
              <a:buNone/>
            </a:pPr>
            <a:r>
              <a:rPr lang="en-US" sz="2400" dirty="0">
                <a:latin typeface="Courier New" pitchFamily="-112" charset="0"/>
              </a:rPr>
              <a:t>}</a:t>
            </a:r>
          </a:p>
          <a:p>
            <a:pPr>
              <a:buFont typeface="Times" pitchFamily="-112" charset="0"/>
              <a:buNone/>
            </a:pPr>
            <a:r>
              <a:rPr lang="en-US" sz="2400" dirty="0" err="1">
                <a:latin typeface="Courier New" pitchFamily="-112" charset="0"/>
              </a:rPr>
              <a:t>int</a:t>
            </a:r>
            <a:r>
              <a:rPr lang="en-US" sz="2400" dirty="0">
                <a:latin typeface="Courier New" pitchFamily="-112" charset="0"/>
              </a:rPr>
              <a:t> </a:t>
            </a:r>
            <a:r>
              <a:rPr lang="en-US" sz="2400" dirty="0" err="1">
                <a:latin typeface="Courier New" pitchFamily="-112" charset="0"/>
              </a:rPr>
              <a:t>mult</a:t>
            </a:r>
            <a:r>
              <a:rPr lang="en-US" sz="2400" dirty="0">
                <a:latin typeface="Courier New" pitchFamily="-112" charset="0"/>
              </a:rPr>
              <a:t> (</a:t>
            </a:r>
            <a:r>
              <a:rPr lang="en-US" sz="2400" dirty="0" err="1">
                <a:latin typeface="Courier New" pitchFamily="-112" charset="0"/>
              </a:rPr>
              <a:t>int</a:t>
            </a:r>
            <a:r>
              <a:rPr lang="en-US" sz="2400" dirty="0">
                <a:latin typeface="Courier New" pitchFamily="-112" charset="0"/>
              </a:rPr>
              <a:t> </a:t>
            </a:r>
            <a:r>
              <a:rPr lang="en-US" sz="2400" dirty="0" err="1">
                <a:latin typeface="Courier New" pitchFamily="-112" charset="0"/>
              </a:rPr>
              <a:t>mcand</a:t>
            </a:r>
            <a:r>
              <a:rPr lang="en-US" sz="2400" dirty="0">
                <a:latin typeface="Courier New" pitchFamily="-112" charset="0"/>
              </a:rPr>
              <a:t>, </a:t>
            </a:r>
            <a:r>
              <a:rPr lang="en-US" sz="2400" dirty="0" err="1">
                <a:latin typeface="Courier New" pitchFamily="-112" charset="0"/>
              </a:rPr>
              <a:t>int</a:t>
            </a:r>
            <a:r>
              <a:rPr lang="en-US" sz="2400" dirty="0">
                <a:latin typeface="Courier New" pitchFamily="-112" charset="0"/>
              </a:rPr>
              <a:t> </a:t>
            </a:r>
            <a:r>
              <a:rPr lang="en-US" sz="2400" dirty="0" err="1">
                <a:latin typeface="Courier New" pitchFamily="-112" charset="0"/>
              </a:rPr>
              <a:t>mlier</a:t>
            </a:r>
            <a:r>
              <a:rPr lang="en-US" sz="2400" dirty="0">
                <a:latin typeface="Courier New" pitchFamily="-112" charset="0"/>
              </a:rPr>
              <a:t>){</a:t>
            </a:r>
            <a:br>
              <a:rPr lang="en-US" sz="2400" dirty="0">
                <a:latin typeface="Courier New" pitchFamily="-112" charset="0"/>
              </a:rPr>
            </a:br>
            <a:r>
              <a:rPr lang="en-US" sz="2400" dirty="0" err="1">
                <a:latin typeface="Courier New" pitchFamily="-112" charset="0"/>
              </a:rPr>
              <a:t>int</a:t>
            </a:r>
            <a:r>
              <a:rPr lang="en-US" sz="2400" dirty="0">
                <a:latin typeface="Courier New" pitchFamily="-112" charset="0"/>
              </a:rPr>
              <a:t> product;</a:t>
            </a:r>
          </a:p>
          <a:p>
            <a:pPr>
              <a:buFont typeface="Times" pitchFamily="-112" charset="0"/>
              <a:buNone/>
            </a:pPr>
            <a:r>
              <a:rPr lang="en-US" sz="2400" dirty="0">
                <a:latin typeface="Courier New" pitchFamily="-112" charset="0"/>
              </a:rPr>
              <a:t> product = 0;</a:t>
            </a:r>
            <a:br>
              <a:rPr lang="en-US" sz="2400" dirty="0">
                <a:latin typeface="Courier New" pitchFamily="-112" charset="0"/>
              </a:rPr>
            </a:br>
            <a:r>
              <a:rPr lang="en-US" sz="2400" dirty="0">
                <a:latin typeface="Courier New" pitchFamily="-112" charset="0"/>
              </a:rPr>
              <a:t>while (</a:t>
            </a:r>
            <a:r>
              <a:rPr lang="en-US" sz="2400" dirty="0" err="1">
                <a:latin typeface="Courier New" pitchFamily="-112" charset="0"/>
              </a:rPr>
              <a:t>mlier</a:t>
            </a:r>
            <a:r>
              <a:rPr lang="en-US" sz="2400" dirty="0">
                <a:latin typeface="Courier New" pitchFamily="-112" charset="0"/>
              </a:rPr>
              <a:t> &gt; 0)  {</a:t>
            </a:r>
            <a:br>
              <a:rPr lang="en-US" sz="2400" dirty="0">
                <a:latin typeface="Courier New" pitchFamily="-112" charset="0"/>
              </a:rPr>
            </a:br>
            <a:r>
              <a:rPr lang="en-US" sz="2400" dirty="0">
                <a:latin typeface="Courier New" pitchFamily="-112" charset="0"/>
              </a:rPr>
              <a:t> product += </a:t>
            </a:r>
            <a:r>
              <a:rPr lang="en-US" sz="2400" dirty="0" err="1">
                <a:latin typeface="Courier New" pitchFamily="-112" charset="0"/>
              </a:rPr>
              <a:t>mcand</a:t>
            </a:r>
            <a:r>
              <a:rPr lang="en-US" sz="2400" dirty="0">
                <a:latin typeface="Courier New" pitchFamily="-112" charset="0"/>
              </a:rPr>
              <a:t>;</a:t>
            </a:r>
            <a:br>
              <a:rPr lang="en-US" sz="2400" dirty="0">
                <a:latin typeface="Courier New" pitchFamily="-112" charset="0"/>
              </a:rPr>
            </a:br>
            <a:r>
              <a:rPr lang="en-US" sz="2400" dirty="0">
                <a:latin typeface="Courier New" pitchFamily="-112" charset="0"/>
              </a:rPr>
              <a:t> </a:t>
            </a:r>
            <a:r>
              <a:rPr lang="en-US" sz="2400" dirty="0" err="1">
                <a:latin typeface="Courier New" pitchFamily="-112" charset="0"/>
              </a:rPr>
              <a:t>mlier</a:t>
            </a:r>
            <a:r>
              <a:rPr lang="en-US" sz="2400" dirty="0">
                <a:latin typeface="Courier New" pitchFamily="-112" charset="0"/>
              </a:rPr>
              <a:t> -= 1; }</a:t>
            </a:r>
            <a:br>
              <a:rPr lang="en-US" sz="2400" dirty="0">
                <a:latin typeface="Courier New" pitchFamily="-112" charset="0"/>
              </a:rPr>
            </a:br>
            <a:r>
              <a:rPr lang="en-US" sz="2400" dirty="0">
                <a:latin typeface="Courier New" pitchFamily="-112" charset="0"/>
              </a:rPr>
              <a:t>return product;</a:t>
            </a:r>
            <a:br>
              <a:rPr lang="en-US" sz="2400" dirty="0">
                <a:latin typeface="Courier New" pitchFamily="-112" charset="0"/>
              </a:rPr>
            </a:br>
            <a:r>
              <a:rPr lang="en-US" sz="2400" dirty="0">
                <a:latin typeface="Courier New" pitchFamily="-112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Bonus Example: Compile This (2/5)</a:t>
            </a:r>
          </a:p>
        </p:txBody>
      </p:sp>
      <p:sp>
        <p:nvSpPr>
          <p:cNvPr id="207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2851150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 dirty="0">
                <a:latin typeface="Courier New" pitchFamily="-112" charset="0"/>
              </a:rPr>
              <a:t>__start:</a:t>
            </a:r>
          </a:p>
          <a:p>
            <a:pPr>
              <a:buFont typeface="Times" pitchFamily="-112" charset="0"/>
              <a:buNone/>
            </a:pPr>
            <a:r>
              <a:rPr lang="en-US" sz="2400" dirty="0">
                <a:latin typeface="Courier New" pitchFamily="-112" charset="0"/>
              </a:rPr>
              <a:t>... </a:t>
            </a:r>
          </a:p>
          <a:p>
            <a:pPr>
              <a:buFont typeface="Times" pitchFamily="-112" charset="0"/>
              <a:buNone/>
            </a:pPr>
            <a:r>
              <a:rPr lang="en-US" sz="2400" dirty="0">
                <a:latin typeface="Courier New" pitchFamily="-112" charset="0"/>
              </a:rPr>
              <a:t>add $a0,$s1,$0		</a:t>
            </a:r>
            <a:r>
              <a:rPr lang="en-US" sz="2400" i="1" dirty="0">
                <a:solidFill>
                  <a:schemeClr val="bg2"/>
                </a:solidFill>
                <a:latin typeface="Courier New" pitchFamily="-112" charset="0"/>
              </a:rPr>
              <a:t># arg0 = </a:t>
            </a:r>
            <a:r>
              <a:rPr lang="en-US" sz="2400" i="1" dirty="0" err="1">
                <a:solidFill>
                  <a:schemeClr val="bg2"/>
                </a:solidFill>
                <a:latin typeface="Courier New" pitchFamily="-112" charset="0"/>
              </a:rPr>
              <a:t>j</a:t>
            </a:r>
            <a:r>
              <a:rPr lang="en-US" sz="2400" dirty="0">
                <a:solidFill>
                  <a:schemeClr val="bg2"/>
                </a:solidFill>
                <a:latin typeface="Courier New" pitchFamily="-112" charset="0"/>
              </a:rPr>
              <a:t/>
            </a:r>
            <a:br>
              <a:rPr lang="en-US" sz="2400" dirty="0">
                <a:solidFill>
                  <a:schemeClr val="bg2"/>
                </a:solidFill>
                <a:latin typeface="Courier New" pitchFamily="-112" charset="0"/>
              </a:rPr>
            </a:br>
            <a:r>
              <a:rPr lang="en-US" sz="2400" dirty="0">
                <a:latin typeface="Courier New" pitchFamily="-112" charset="0"/>
              </a:rPr>
              <a:t>add $a1,$s2,$0		</a:t>
            </a:r>
            <a:r>
              <a:rPr lang="en-US" sz="2400" i="1" dirty="0">
                <a:solidFill>
                  <a:schemeClr val="bg2"/>
                </a:solidFill>
                <a:latin typeface="Courier New" pitchFamily="-112" charset="0"/>
              </a:rPr>
              <a:t># arg1 = </a:t>
            </a:r>
            <a:r>
              <a:rPr lang="en-US" sz="2400" i="1" dirty="0" err="1">
                <a:solidFill>
                  <a:schemeClr val="bg2"/>
                </a:solidFill>
                <a:latin typeface="Courier New" pitchFamily="-112" charset="0"/>
              </a:rPr>
              <a:t>k</a:t>
            </a:r>
            <a:r>
              <a:rPr lang="en-US" sz="2400" i="1" dirty="0">
                <a:latin typeface="Courier New" pitchFamily="-112" charset="0"/>
              </a:rPr>
              <a:t> </a:t>
            </a:r>
            <a:r>
              <a:rPr lang="en-US" sz="2400" dirty="0">
                <a:latin typeface="Courier New" pitchFamily="-112" charset="0"/>
              </a:rPr>
              <a:t/>
            </a:r>
            <a:br>
              <a:rPr lang="en-US" sz="2400" dirty="0">
                <a:latin typeface="Courier New" pitchFamily="-112" charset="0"/>
              </a:rPr>
            </a:br>
            <a:r>
              <a:rPr lang="en-US" sz="2400" dirty="0" err="1">
                <a:latin typeface="Courier New" pitchFamily="-112" charset="0"/>
              </a:rPr>
              <a:t>jal</a:t>
            </a:r>
            <a:r>
              <a:rPr lang="en-US" sz="2400" dirty="0">
                <a:latin typeface="Courier New" pitchFamily="-112" charset="0"/>
              </a:rPr>
              <a:t> </a:t>
            </a:r>
            <a:r>
              <a:rPr lang="en-US" sz="2400" dirty="0" err="1">
                <a:latin typeface="Courier New" pitchFamily="-112" charset="0"/>
              </a:rPr>
              <a:t>mult</a:t>
            </a:r>
            <a:r>
              <a:rPr lang="en-US" sz="2400" dirty="0">
                <a:latin typeface="Courier New" pitchFamily="-112" charset="0"/>
              </a:rPr>
              <a:t>			</a:t>
            </a:r>
            <a:r>
              <a:rPr lang="en-US" sz="2400" i="1" dirty="0">
                <a:solidFill>
                  <a:schemeClr val="bg2"/>
                </a:solidFill>
                <a:latin typeface="Courier New" pitchFamily="-112" charset="0"/>
              </a:rPr>
              <a:t># call </a:t>
            </a:r>
            <a:r>
              <a:rPr lang="en-US" sz="2400" i="1" dirty="0" err="1">
                <a:solidFill>
                  <a:schemeClr val="bg2"/>
                </a:solidFill>
                <a:latin typeface="Courier New" pitchFamily="-112" charset="0"/>
              </a:rPr>
              <a:t>mult</a:t>
            </a:r>
            <a:r>
              <a:rPr lang="en-US" sz="2400" dirty="0">
                <a:latin typeface="Courier New" pitchFamily="-112" charset="0"/>
              </a:rPr>
              <a:t/>
            </a:r>
            <a:br>
              <a:rPr lang="en-US" sz="2400" dirty="0">
                <a:latin typeface="Courier New" pitchFamily="-112" charset="0"/>
              </a:rPr>
            </a:br>
            <a:r>
              <a:rPr lang="en-US" sz="2400" dirty="0">
                <a:latin typeface="Courier New" pitchFamily="-112" charset="0"/>
              </a:rPr>
              <a:t>add $s0,$v0,$0		</a:t>
            </a:r>
            <a:r>
              <a:rPr lang="en-US" sz="2400" i="1" dirty="0">
                <a:solidFill>
                  <a:schemeClr val="bg2"/>
                </a:solidFill>
                <a:latin typeface="Courier New" pitchFamily="-112" charset="0"/>
              </a:rPr>
              <a:t># </a:t>
            </a:r>
            <a:r>
              <a:rPr lang="en-US" sz="2400" i="1" dirty="0" err="1">
                <a:solidFill>
                  <a:schemeClr val="bg2"/>
                </a:solidFill>
                <a:latin typeface="Courier New" pitchFamily="-112" charset="0"/>
              </a:rPr>
              <a:t>i</a:t>
            </a:r>
            <a:r>
              <a:rPr lang="en-US" sz="2400" i="1" dirty="0">
                <a:solidFill>
                  <a:schemeClr val="bg2"/>
                </a:solidFill>
                <a:latin typeface="Courier New" pitchFamily="-112" charset="0"/>
              </a:rPr>
              <a:t> = </a:t>
            </a:r>
            <a:r>
              <a:rPr lang="en-US" sz="2400" i="1" dirty="0" err="1">
                <a:solidFill>
                  <a:schemeClr val="bg2"/>
                </a:solidFill>
                <a:latin typeface="Courier New" pitchFamily="-112" charset="0"/>
              </a:rPr>
              <a:t>mult</a:t>
            </a:r>
            <a:r>
              <a:rPr lang="en-US" sz="2400" i="1" dirty="0">
                <a:solidFill>
                  <a:schemeClr val="bg2"/>
                </a:solidFill>
                <a:latin typeface="Courier New" pitchFamily="-112" charset="0"/>
              </a:rPr>
              <a:t>()</a:t>
            </a:r>
            <a:r>
              <a:rPr lang="en-US" sz="2400" i="1" dirty="0">
                <a:latin typeface="Courier New" pitchFamily="-112" charset="0"/>
              </a:rPr>
              <a:t/>
            </a:r>
            <a:br>
              <a:rPr lang="en-US" sz="2400" i="1" dirty="0">
                <a:latin typeface="Courier New" pitchFamily="-112" charset="0"/>
              </a:rPr>
            </a:br>
            <a:r>
              <a:rPr lang="en-US" sz="2400" dirty="0">
                <a:latin typeface="Courier New" pitchFamily="-112" charset="0"/>
              </a:rPr>
              <a:t>...</a:t>
            </a:r>
          </a:p>
        </p:txBody>
      </p:sp>
      <p:sp>
        <p:nvSpPr>
          <p:cNvPr id="2075652" name="Rectangle 4"/>
          <p:cNvSpPr>
            <a:spLocks noChangeArrowheads="1"/>
          </p:cNvSpPr>
          <p:nvPr/>
        </p:nvSpPr>
        <p:spPr bwMode="auto">
          <a:xfrm>
            <a:off x="609600" y="3832225"/>
            <a:ext cx="7848600" cy="1654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 add $a0,$s0,$0		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arg0 = i</a:t>
            </a: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add $a1,$s0,$0		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arg1 = i</a:t>
            </a:r>
            <a:r>
              <a:rPr lang="en-US" sz="2800" b="1" i="1">
                <a:solidFill>
                  <a:schemeClr val="tx1"/>
                </a:solidFill>
                <a:latin typeface="Courier New" pitchFamily="-112" charset="0"/>
              </a:rPr>
              <a:t> </a:t>
            </a: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jal mult			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call mult</a:t>
            </a: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add $s3,$v0,$0		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m = mult()</a:t>
            </a:r>
            <a:r>
              <a:rPr lang="en-US" sz="2800" b="1" i="1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i="1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...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075653" name="Rectangle 5"/>
          <p:cNvSpPr>
            <a:spLocks noChangeArrowheads="1"/>
          </p:cNvSpPr>
          <p:nvPr/>
        </p:nvSpPr>
        <p:spPr bwMode="auto">
          <a:xfrm>
            <a:off x="228600" y="5572125"/>
            <a:ext cx="7848600" cy="37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	</a:t>
            </a:r>
            <a:r>
              <a:rPr lang="en-US" sz="2400" b="1">
                <a:solidFill>
                  <a:schemeClr val="tx1"/>
                </a:solidFill>
                <a:latin typeface="Courier New" pitchFamily="-112" charset="0"/>
              </a:rPr>
              <a:t>  j __exit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2075654" name="Rectangle 6"/>
          <p:cNvSpPr>
            <a:spLocks noChangeArrowheads="1"/>
          </p:cNvSpPr>
          <p:nvPr/>
        </p:nvSpPr>
        <p:spPr bwMode="auto">
          <a:xfrm>
            <a:off x="2895600" y="5257800"/>
            <a:ext cx="5672138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solidFill>
                  <a:schemeClr val="accent2"/>
                </a:solidFill>
                <a:latin typeface="Courier New" pitchFamily="-112" charset="0"/>
              </a:rPr>
              <a:t>main() {</a:t>
            </a:r>
            <a:br>
              <a:rPr lang="en-US" sz="24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400" b="1">
                <a:solidFill>
                  <a:schemeClr val="accent2"/>
                </a:solidFill>
                <a:latin typeface="Courier New" pitchFamily="-112" charset="0"/>
              </a:rPr>
              <a:t>int i,j,k,m;</a:t>
            </a:r>
            <a:r>
              <a:rPr lang="en-US" sz="2400" b="1">
                <a:solidFill>
                  <a:schemeClr val="tx1"/>
                </a:solidFill>
                <a:latin typeface="Courier New" pitchFamily="-112" charset="0"/>
              </a:rPr>
              <a:t> </a:t>
            </a:r>
            <a:r>
              <a:rPr lang="en-US" sz="2400" b="1">
                <a:solidFill>
                  <a:schemeClr val="bg2"/>
                </a:solidFill>
                <a:latin typeface="Courier New" pitchFamily="-112" charset="0"/>
              </a:rPr>
              <a:t>/* i-m:$s0-$s3 */</a:t>
            </a:r>
            <a:br>
              <a:rPr lang="en-US" sz="2400" b="1">
                <a:solidFill>
                  <a:schemeClr val="bg2"/>
                </a:solidFill>
                <a:latin typeface="Courier New" pitchFamily="-112" charset="0"/>
              </a:rPr>
            </a:br>
            <a:r>
              <a:rPr lang="en-US" sz="2400" b="1">
                <a:solidFill>
                  <a:schemeClr val="accent2"/>
                </a:solidFill>
                <a:latin typeface="Courier New" pitchFamily="-112" charset="0"/>
              </a:rPr>
              <a:t>...</a:t>
            </a:r>
            <a:br>
              <a:rPr lang="en-US" sz="24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400" b="1">
                <a:solidFill>
                  <a:schemeClr val="accent2"/>
                </a:solidFill>
                <a:latin typeface="Courier New" pitchFamily="-112" charset="0"/>
              </a:rPr>
              <a:t>i = mult(j,k); ... </a:t>
            </a:r>
            <a:br>
              <a:rPr lang="en-US" sz="24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400" b="1">
                <a:solidFill>
                  <a:schemeClr val="accent2"/>
                </a:solidFill>
                <a:latin typeface="Courier New" pitchFamily="-112" charset="0"/>
              </a:rPr>
              <a:t>m = mult(i,i); ... }</a:t>
            </a:r>
            <a:endParaRPr lang="en-US" sz="2400" b="1">
              <a:solidFill>
                <a:schemeClr val="tx1"/>
              </a:solidFill>
              <a:latin typeface="Courier New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001000" cy="474662"/>
          </a:xfrm>
        </p:spPr>
        <p:txBody>
          <a:bodyPr/>
          <a:lstStyle/>
          <a:p>
            <a:r>
              <a:rPr lang="en-US" dirty="0"/>
              <a:t>Bonus Example: Compile This (3/5)</a:t>
            </a:r>
          </a:p>
        </p:txBody>
      </p:sp>
      <p:sp>
        <p:nvSpPr>
          <p:cNvPr id="207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2940050"/>
          </a:xfrm>
        </p:spPr>
        <p:txBody>
          <a:bodyPr/>
          <a:lstStyle/>
          <a:p>
            <a:r>
              <a:rPr lang="en-US" dirty="0"/>
              <a:t>Notes:</a:t>
            </a:r>
          </a:p>
          <a:p>
            <a:pPr lvl="1"/>
            <a:r>
              <a:rPr lang="en-US" dirty="0">
                <a:latin typeface="Courier New" pitchFamily="-112" charset="0"/>
              </a:rPr>
              <a:t>main</a:t>
            </a:r>
            <a:r>
              <a:rPr lang="en-US" dirty="0"/>
              <a:t> function ends with </a:t>
            </a:r>
            <a:r>
              <a:rPr lang="en-US" dirty="0">
                <a:latin typeface="Courier New" pitchFamily="-112" charset="0"/>
              </a:rPr>
              <a:t>a jump to __exit</a:t>
            </a:r>
            <a:r>
              <a:rPr lang="en-US" dirty="0"/>
              <a:t>, </a:t>
            </a:r>
            <a:r>
              <a:rPr lang="en-US" dirty="0" smtClean="0"/>
              <a:t>not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 pitchFamily="-112" charset="0"/>
              </a:rPr>
              <a:t>jr</a:t>
            </a:r>
            <a:r>
              <a:rPr lang="en-US" dirty="0" smtClean="0">
                <a:latin typeface="Courier New" pitchFamily="-112" charset="0"/>
              </a:rPr>
              <a:t> </a:t>
            </a:r>
            <a:r>
              <a:rPr lang="en-US" dirty="0">
                <a:latin typeface="Courier New" pitchFamily="-112" charset="0"/>
              </a:rPr>
              <a:t>$</a:t>
            </a:r>
            <a:r>
              <a:rPr lang="en-US" dirty="0" err="1">
                <a:latin typeface="Courier New" pitchFamily="-112" charset="0"/>
              </a:rPr>
              <a:t>ra</a:t>
            </a:r>
            <a:r>
              <a:rPr lang="en-US" dirty="0"/>
              <a:t>, so there’s no need to save $</a:t>
            </a:r>
            <a:r>
              <a:rPr lang="en-US" dirty="0" err="1"/>
              <a:t>ra</a:t>
            </a:r>
            <a:r>
              <a:rPr lang="en-US" dirty="0"/>
              <a:t> onto stack</a:t>
            </a:r>
          </a:p>
          <a:p>
            <a:pPr lvl="1"/>
            <a:r>
              <a:rPr lang="en-US" dirty="0"/>
              <a:t>all variables used in </a:t>
            </a:r>
            <a:r>
              <a:rPr lang="en-US" dirty="0">
                <a:latin typeface="Courier New" pitchFamily="-112" charset="0"/>
              </a:rPr>
              <a:t>main</a:t>
            </a:r>
            <a:r>
              <a:rPr lang="en-US" dirty="0"/>
              <a:t> function are saved registers, so there’s no need to save these onto stack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848600" cy="474662"/>
          </a:xfrm>
        </p:spPr>
        <p:txBody>
          <a:bodyPr/>
          <a:lstStyle/>
          <a:p>
            <a:r>
              <a:rPr lang="en-US" dirty="0"/>
              <a:t>Bonus Example: Compile This (4/5)</a:t>
            </a:r>
          </a:p>
        </p:txBody>
      </p:sp>
      <p:sp>
        <p:nvSpPr>
          <p:cNvPr id="207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22216"/>
            <a:ext cx="8458200" cy="781050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800">
                <a:solidFill>
                  <a:schemeClr val="accent2"/>
                </a:solidFill>
                <a:latin typeface="Courier New" pitchFamily="-112" charset="0"/>
              </a:rPr>
              <a:t>mult:</a:t>
            </a:r>
            <a:r>
              <a:rPr lang="en-US" sz="2800">
                <a:latin typeface="Courier New" pitchFamily="-112" charset="0"/>
              </a:rPr>
              <a:t>									add  $t0,$0,$0   	</a:t>
            </a:r>
            <a:r>
              <a:rPr lang="en-US" sz="2800" i="1">
                <a:solidFill>
                  <a:schemeClr val="bg2"/>
                </a:solidFill>
                <a:latin typeface="Courier New" pitchFamily="-112" charset="0"/>
              </a:rPr>
              <a:t># prod=0</a:t>
            </a:r>
            <a:endParaRPr lang="en-US" sz="2800"/>
          </a:p>
        </p:txBody>
      </p:sp>
      <p:sp>
        <p:nvSpPr>
          <p:cNvPr id="2079748" name="Rectangle 4"/>
          <p:cNvSpPr>
            <a:spLocks noChangeArrowheads="1"/>
          </p:cNvSpPr>
          <p:nvPr/>
        </p:nvSpPr>
        <p:spPr bwMode="auto">
          <a:xfrm>
            <a:off x="381000" y="1708016"/>
            <a:ext cx="8458200" cy="2008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800" b="1" dirty="0">
                <a:solidFill>
                  <a:schemeClr val="accent2"/>
                </a:solidFill>
                <a:latin typeface="Courier New" pitchFamily="-112" charset="0"/>
              </a:rPr>
              <a:t>Loop: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-112" charset="0"/>
              </a:rPr>
              <a:t>slt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  $t1,$0,$a1 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112" charset="0"/>
              </a:rPr>
              <a:t>mlr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 &gt; 0?</a:t>
            </a:r>
            <a:r>
              <a:rPr lang="en-US" sz="2800" b="1" i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i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 i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-112" charset="0"/>
              </a:rPr>
              <a:t>beq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  $t1,$0,Fin 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# no=&gt;Fin</a:t>
            </a:r>
            <a:r>
              <a:rPr lang="en-US" sz="2800" b="1" dirty="0">
                <a:solidFill>
                  <a:schemeClr val="bg2"/>
                </a:solidFill>
                <a:latin typeface="Courier New" pitchFamily="-112" charset="0"/>
              </a:rPr>
              <a:t/>
            </a:r>
            <a:br>
              <a:rPr lang="en-US" sz="2800" b="1" dirty="0">
                <a:solidFill>
                  <a:schemeClr val="bg2"/>
                </a:solidFill>
                <a:latin typeface="Courier New" pitchFamily="-112" charset="0"/>
              </a:rPr>
            </a:br>
            <a:r>
              <a:rPr lang="en-US" sz="2800" b="1" dirty="0">
                <a:solidFill>
                  <a:schemeClr val="bg2"/>
                </a:solidFill>
                <a:latin typeface="Courier New" pitchFamily="-112" charset="0"/>
              </a:rPr>
              <a:t>   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add  $t0,$t0,$a0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# prod+=mc</a:t>
            </a:r>
            <a:b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</a:b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-112" charset="0"/>
              </a:rPr>
              <a:t>addi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 $a1,$a1,-1 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112" charset="0"/>
              </a:rPr>
              <a:t>mlr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-=1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-112" charset="0"/>
              </a:rPr>
              <a:t>j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    Loop       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112" charset="0"/>
              </a:rPr>
              <a:t>goto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 Loop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79749" name="Rectangle 5"/>
          <p:cNvSpPr>
            <a:spLocks noChangeArrowheads="1"/>
          </p:cNvSpPr>
          <p:nvPr/>
        </p:nvSpPr>
        <p:spPr bwMode="auto">
          <a:xfrm>
            <a:off x="304800" y="3841616"/>
            <a:ext cx="8458200" cy="10387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800" b="1">
                <a:solidFill>
                  <a:schemeClr val="accent2"/>
                </a:solidFill>
                <a:latin typeface="Courier New" pitchFamily="-112" charset="0"/>
              </a:rPr>
              <a:t>Fin:</a:t>
            </a: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   add  $v0,$t0,$0    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$v0=prod</a:t>
            </a:r>
            <a:r>
              <a:rPr lang="en-US" sz="2800" b="1" i="1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i="1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 i="1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jr   $ra           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return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079750" name="Rectangle 6"/>
          <p:cNvSpPr>
            <a:spLocks noChangeArrowheads="1"/>
          </p:cNvSpPr>
          <p:nvPr/>
        </p:nvSpPr>
        <p:spPr bwMode="auto">
          <a:xfrm>
            <a:off x="2667000" y="4984616"/>
            <a:ext cx="5109893" cy="1720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int mult (int mcand, int mlier){</a:t>
            </a:r>
            <a:br>
              <a:rPr lang="en-US" sz="20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int product = 0;</a:t>
            </a:r>
            <a:br>
              <a:rPr lang="en-US" sz="20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while (mlier &gt; 0)  {</a:t>
            </a:r>
            <a:br>
              <a:rPr lang="en-US" sz="20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 product += mcand;</a:t>
            </a:r>
            <a:br>
              <a:rPr lang="en-US" sz="20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 mlier -= 1; }</a:t>
            </a:r>
            <a:br>
              <a:rPr lang="en-US" sz="20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return product;</a:t>
            </a:r>
            <a:br>
              <a:rPr lang="en-US" sz="20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}</a:t>
            </a:r>
            <a:endParaRPr lang="en-US" sz="2000" b="1">
              <a:solidFill>
                <a:schemeClr val="tx1"/>
              </a:solidFill>
              <a:latin typeface="Courier New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696200" cy="474662"/>
          </a:xfrm>
        </p:spPr>
        <p:txBody>
          <a:bodyPr/>
          <a:lstStyle/>
          <a:p>
            <a:r>
              <a:rPr lang="en-US" dirty="0"/>
              <a:t>Bonus Example: Compile This (5/5)</a:t>
            </a:r>
          </a:p>
        </p:txBody>
      </p:sp>
      <p:sp>
        <p:nvSpPr>
          <p:cNvPr id="208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464175"/>
          </a:xfrm>
        </p:spPr>
        <p:txBody>
          <a:bodyPr/>
          <a:lstStyle/>
          <a:p>
            <a:r>
              <a:rPr lang="en-US" dirty="0"/>
              <a:t>Notes:</a:t>
            </a:r>
          </a:p>
          <a:p>
            <a:pPr lvl="1"/>
            <a:r>
              <a:rPr lang="en-US" dirty="0"/>
              <a:t>no </a:t>
            </a:r>
            <a:r>
              <a:rPr lang="en-US" dirty="0" err="1">
                <a:latin typeface="Courier New" pitchFamily="-112" charset="0"/>
              </a:rPr>
              <a:t>jal</a:t>
            </a:r>
            <a:r>
              <a:rPr lang="en-US" dirty="0"/>
              <a:t> calls are made from </a:t>
            </a:r>
            <a:r>
              <a:rPr lang="en-US" dirty="0" err="1">
                <a:latin typeface="Courier New" pitchFamily="-112" charset="0"/>
              </a:rPr>
              <a:t>mult</a:t>
            </a:r>
            <a:r>
              <a:rPr lang="en-US" dirty="0"/>
              <a:t> and we don’t use any saved registers, so we don’t need to save anything onto stack</a:t>
            </a:r>
          </a:p>
          <a:p>
            <a:pPr lvl="1"/>
            <a:r>
              <a:rPr lang="en-US" dirty="0"/>
              <a:t>temp registers are used for intermediate calculations (could have used </a:t>
            </a:r>
            <a:r>
              <a:rPr lang="en-US" dirty="0" err="1"/>
              <a:t>s</a:t>
            </a:r>
            <a:r>
              <a:rPr lang="en-US" dirty="0"/>
              <a:t> registers, but would have to save the caller’s on the stack.)</a:t>
            </a:r>
          </a:p>
          <a:p>
            <a:pPr lvl="1"/>
            <a:r>
              <a:rPr lang="en-US" dirty="0">
                <a:latin typeface="Courier New" pitchFamily="-112" charset="0"/>
              </a:rPr>
              <a:t>$a1</a:t>
            </a:r>
            <a:r>
              <a:rPr lang="en-US" dirty="0"/>
              <a:t> is modified directly (instead of copying into a temp register) since we are free to change it</a:t>
            </a:r>
          </a:p>
          <a:p>
            <a:pPr lvl="1"/>
            <a:r>
              <a:rPr lang="en-US" dirty="0"/>
              <a:t>result is put into </a:t>
            </a:r>
            <a:r>
              <a:rPr lang="en-US" dirty="0">
                <a:latin typeface="Courier New" pitchFamily="-112" charset="0"/>
              </a:rPr>
              <a:t>$v0</a:t>
            </a:r>
            <a:r>
              <a:rPr lang="en-US" dirty="0"/>
              <a:t> before returning (could also have modified </a:t>
            </a:r>
            <a:r>
              <a:rPr lang="en-US" dirty="0">
                <a:latin typeface="Courier New" pitchFamily="-112" charset="0"/>
              </a:rPr>
              <a:t>$v0</a:t>
            </a:r>
            <a:r>
              <a:rPr lang="en-US" dirty="0"/>
              <a:t> directly)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384800"/>
          </a:xfrm>
        </p:spPr>
        <p:txBody>
          <a:bodyPr/>
          <a:lstStyle/>
          <a:p>
            <a:r>
              <a:rPr lang="en-US" dirty="0">
                <a:latin typeface="Courier New" pitchFamily="-112" charset="0"/>
              </a:rPr>
              <a:t>$0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No Change</a:t>
            </a:r>
            <a:r>
              <a:rPr lang="en-US" dirty="0"/>
              <a:t>.  Always </a:t>
            </a:r>
            <a:r>
              <a:rPr lang="en-US" dirty="0">
                <a:latin typeface="Courier New"/>
                <a:cs typeface="Courier New"/>
              </a:rPr>
              <a:t>0</a:t>
            </a:r>
            <a:r>
              <a:rPr lang="en-US" dirty="0"/>
              <a:t>.</a:t>
            </a:r>
          </a:p>
          <a:p>
            <a:r>
              <a:rPr lang="en-US" dirty="0">
                <a:latin typeface="Courier New" pitchFamily="-112" charset="0"/>
              </a:rPr>
              <a:t>$s0</a:t>
            </a:r>
            <a:r>
              <a:rPr lang="en-US" dirty="0"/>
              <a:t>-</a:t>
            </a:r>
            <a:r>
              <a:rPr lang="en-US" dirty="0">
                <a:latin typeface="Courier New" pitchFamily="-112" charset="0"/>
              </a:rPr>
              <a:t>$s7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Restore if you change</a:t>
            </a:r>
            <a:r>
              <a:rPr lang="en-US" dirty="0"/>
              <a:t>. Very important, that’s why they’re called </a:t>
            </a:r>
            <a:r>
              <a:rPr lang="en-US" u="sng" dirty="0"/>
              <a:t>saved </a:t>
            </a:r>
            <a:r>
              <a:rPr lang="en-US" dirty="0"/>
              <a:t>registers.  If the </a:t>
            </a:r>
            <a:r>
              <a:rPr lang="en-US" u="sng" dirty="0" err="1"/>
              <a:t>callee</a:t>
            </a:r>
            <a:r>
              <a:rPr lang="en-US" dirty="0"/>
              <a:t> changes these in any way, it must restore the original values before returning.</a:t>
            </a:r>
          </a:p>
          <a:p>
            <a:r>
              <a:rPr lang="en-US" dirty="0">
                <a:latin typeface="Courier New" pitchFamily="-112" charset="0"/>
              </a:rPr>
              <a:t>$sp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Restore if you change</a:t>
            </a:r>
            <a:r>
              <a:rPr lang="en-US" dirty="0"/>
              <a:t>. The stack pointer must point to the same place before and after the </a:t>
            </a:r>
            <a:r>
              <a:rPr lang="en-US" dirty="0" err="1">
                <a:latin typeface="Courier New" pitchFamily="-112" charset="0"/>
              </a:rPr>
              <a:t>jal</a:t>
            </a:r>
            <a:r>
              <a:rPr lang="en-US" dirty="0"/>
              <a:t> call, or else the caller won’t be able to restore values from the stack.</a:t>
            </a:r>
          </a:p>
          <a:p>
            <a:r>
              <a:rPr lang="en-US" dirty="0"/>
              <a:t>HINT -- All saved registers start with </a:t>
            </a: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</a:t>
            </a:r>
            <a:r>
              <a:rPr lang="en-US" dirty="0" smtClean="0"/>
              <a:t>(2/</a:t>
            </a:r>
            <a:r>
              <a:rPr lang="en-US" dirty="0" smtClean="0"/>
              <a:t>4</a:t>
            </a:r>
            <a:r>
              <a:rPr lang="en-US" dirty="0" smtClean="0"/>
              <a:t>) – </a:t>
            </a:r>
            <a:r>
              <a:rPr lang="en-US" dirty="0" smtClean="0">
                <a:solidFill>
                  <a:schemeClr val="accent1"/>
                </a:solidFill>
              </a:rPr>
              <a:t>saved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endParaRPr lang="en-US" dirty="0"/>
          </a:p>
        </p:txBody>
      </p:sp>
      <p:sp>
        <p:nvSpPr>
          <p:cNvPr id="202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Homework 3 due </a:t>
            </a:r>
            <a:r>
              <a:rPr lang="en-US" dirty="0" err="1" smtClean="0"/>
              <a:t>wednesday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448300"/>
          </a:xfrm>
        </p:spPr>
        <p:txBody>
          <a:bodyPr/>
          <a:lstStyle/>
          <a:p>
            <a:pPr>
              <a:lnSpc>
                <a:spcPct val="65000"/>
              </a:lnSpc>
              <a:spcAft>
                <a:spcPts val="1800"/>
              </a:spcAft>
            </a:pPr>
            <a:r>
              <a:rPr lang="en-US" dirty="0">
                <a:latin typeface="Courier New" pitchFamily="-112" charset="0"/>
              </a:rPr>
              <a:t>$</a:t>
            </a:r>
            <a:r>
              <a:rPr lang="en-US" dirty="0" err="1">
                <a:latin typeface="Courier New" pitchFamily="-112" charset="0"/>
              </a:rPr>
              <a:t>ra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The </a:t>
            </a:r>
            <a:r>
              <a:rPr lang="en-US" dirty="0" err="1">
                <a:latin typeface="Courier New" pitchFamily="-112" charset="0"/>
              </a:rPr>
              <a:t>jal</a:t>
            </a:r>
            <a:r>
              <a:rPr lang="en-US" dirty="0"/>
              <a:t> call itself will change this register. </a:t>
            </a:r>
            <a:r>
              <a:rPr lang="en-US" u="sng" dirty="0"/>
              <a:t>Caller</a:t>
            </a:r>
            <a:r>
              <a:rPr lang="en-US" dirty="0"/>
              <a:t> needs to save on stack if nested call. </a:t>
            </a:r>
          </a:p>
          <a:p>
            <a:pPr>
              <a:lnSpc>
                <a:spcPct val="65000"/>
              </a:lnSpc>
              <a:spcAft>
                <a:spcPts val="1800"/>
              </a:spcAft>
            </a:pPr>
            <a:r>
              <a:rPr lang="en-US" dirty="0">
                <a:latin typeface="Courier New" pitchFamily="-112" charset="0"/>
              </a:rPr>
              <a:t>$v0</a:t>
            </a:r>
            <a:r>
              <a:rPr lang="en-US" dirty="0"/>
              <a:t>-</a:t>
            </a:r>
            <a:r>
              <a:rPr lang="en-US" dirty="0">
                <a:latin typeface="Courier New" pitchFamily="-112" charset="0"/>
              </a:rPr>
              <a:t>$v1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 These will contain the new returned values. </a:t>
            </a:r>
          </a:p>
          <a:p>
            <a:pPr>
              <a:lnSpc>
                <a:spcPct val="65000"/>
              </a:lnSpc>
              <a:spcAft>
                <a:spcPts val="1800"/>
              </a:spcAft>
            </a:pPr>
            <a:r>
              <a:rPr lang="en-US" dirty="0">
                <a:latin typeface="Courier New" pitchFamily="-112" charset="0"/>
              </a:rPr>
              <a:t>$a0</a:t>
            </a:r>
            <a:r>
              <a:rPr lang="en-US" dirty="0"/>
              <a:t>-</a:t>
            </a:r>
            <a:r>
              <a:rPr lang="en-US" dirty="0">
                <a:latin typeface="Courier New" pitchFamily="-112" charset="0"/>
              </a:rPr>
              <a:t>$a3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 These are volatile argument registers. </a:t>
            </a:r>
            <a:r>
              <a:rPr lang="en-US" u="sng" dirty="0"/>
              <a:t>Caller</a:t>
            </a:r>
            <a:r>
              <a:rPr lang="en-US" dirty="0"/>
              <a:t> needs to save if they are needed after the call.</a:t>
            </a:r>
          </a:p>
          <a:p>
            <a:pPr>
              <a:lnSpc>
                <a:spcPct val="65000"/>
              </a:lnSpc>
              <a:spcAft>
                <a:spcPts val="1800"/>
              </a:spcAft>
            </a:pPr>
            <a:r>
              <a:rPr lang="en-US" dirty="0">
                <a:latin typeface="Courier New" pitchFamily="-112" charset="0"/>
              </a:rPr>
              <a:t>$t0</a:t>
            </a:r>
            <a:r>
              <a:rPr lang="en-US" dirty="0"/>
              <a:t>-</a:t>
            </a:r>
            <a:r>
              <a:rPr lang="en-US" dirty="0">
                <a:latin typeface="Courier New" pitchFamily="-112" charset="0"/>
              </a:rPr>
              <a:t>$t9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 That’s why they’re called temporary: any procedure may change them at any time. </a:t>
            </a:r>
            <a:r>
              <a:rPr lang="en-US" u="sng" dirty="0"/>
              <a:t>Caller</a:t>
            </a:r>
            <a:r>
              <a:rPr lang="en-US" dirty="0"/>
              <a:t> needs to save if they’ll need them afterwards.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(2/4</a:t>
            </a:r>
            <a:r>
              <a:rPr lang="en-US" dirty="0" smtClean="0"/>
              <a:t>) – </a:t>
            </a:r>
            <a:r>
              <a:rPr lang="en-US" dirty="0" smtClean="0">
                <a:solidFill>
                  <a:schemeClr val="accent2"/>
                </a:solidFill>
              </a:rPr>
              <a:t>volatile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65650"/>
          </a:xfrm>
        </p:spPr>
        <p:txBody>
          <a:bodyPr/>
          <a:lstStyle/>
          <a:p>
            <a:r>
              <a:rPr lang="en-US" dirty="0"/>
              <a:t>What do these conventions mean?</a:t>
            </a:r>
          </a:p>
          <a:p>
            <a:pPr lvl="1"/>
            <a:r>
              <a:rPr lang="en-US" dirty="0"/>
              <a:t>If function R calls function E, then function R must save any temporary registers that it may be using onto the stack before making a </a:t>
            </a:r>
            <a:r>
              <a:rPr lang="en-US" dirty="0" err="1">
                <a:latin typeface="Courier New" pitchFamily="-112" charset="0"/>
              </a:rPr>
              <a:t>jal</a:t>
            </a:r>
            <a:r>
              <a:rPr lang="en-US" dirty="0"/>
              <a:t> call.</a:t>
            </a:r>
          </a:p>
          <a:p>
            <a:pPr lvl="1"/>
            <a:r>
              <a:rPr lang="en-US" dirty="0"/>
              <a:t>Function E must save any S (saved) registers it intends to use before garbling up their values</a:t>
            </a:r>
          </a:p>
          <a:p>
            <a:r>
              <a:rPr lang="en-US" dirty="0"/>
              <a:t>Remember:</a:t>
            </a:r>
            <a:r>
              <a:rPr lang="en-US" dirty="0" smtClean="0"/>
              <a:t> calle</a:t>
            </a:r>
            <a:r>
              <a:rPr lang="en-US" u="sng" dirty="0" smtClean="0"/>
              <a:t>r</a:t>
            </a:r>
            <a:r>
              <a:rPr lang="en-US" dirty="0"/>
              <a:t>/</a:t>
            </a:r>
            <a:r>
              <a:rPr lang="en-US" dirty="0" err="1"/>
              <a:t>calle</a:t>
            </a:r>
            <a:r>
              <a:rPr lang="en-US" u="sng" dirty="0" err="1"/>
              <a:t>e</a:t>
            </a:r>
            <a:r>
              <a:rPr lang="en-US" dirty="0"/>
              <a:t> need to save only temporary/saved registers </a:t>
            </a:r>
            <a:r>
              <a:rPr lang="en-US" dirty="0">
                <a:solidFill>
                  <a:schemeClr val="accent2"/>
                </a:solidFill>
              </a:rPr>
              <a:t>they are using</a:t>
            </a:r>
            <a:r>
              <a:rPr lang="en-US" dirty="0"/>
              <a:t>, not all registers.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(4/4)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99088"/>
          </a:xfrm>
        </p:spPr>
        <p:txBody>
          <a:bodyPr/>
          <a:lstStyle/>
          <a:p>
            <a:r>
              <a:rPr lang="en-US" dirty="0"/>
              <a:t>Parents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main</a:t>
            </a:r>
            <a:r>
              <a:rPr lang="en-US" dirty="0"/>
              <a:t>) leaving for weekend</a:t>
            </a:r>
          </a:p>
          <a:p>
            <a:r>
              <a:rPr lang="en-US" dirty="0"/>
              <a:t>They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caller</a:t>
            </a:r>
            <a:r>
              <a:rPr lang="en-US" dirty="0"/>
              <a:t>) give keys to the house to kid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with the rules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calling conventions</a:t>
            </a:r>
            <a:r>
              <a:rPr lang="en-US" dirty="0"/>
              <a:t>):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You can trash </a:t>
            </a:r>
            <a:r>
              <a:rPr lang="en-US" u="sng" dirty="0">
                <a:solidFill>
                  <a:schemeClr val="accent1"/>
                </a:solidFill>
              </a:rPr>
              <a:t>the temporary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room(s</a:t>
            </a:r>
            <a:r>
              <a:rPr lang="en-US" dirty="0">
                <a:solidFill>
                  <a:schemeClr val="accent1"/>
                </a:solidFill>
              </a:rPr>
              <a:t>), like the den and basement 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registers</a:t>
            </a:r>
            <a:r>
              <a:rPr lang="en-US" dirty="0"/>
              <a:t>) if you want, we don’t care about it</a:t>
            </a:r>
          </a:p>
          <a:p>
            <a:pPr lvl="1"/>
            <a:r>
              <a:rPr lang="en-US" u="sng" dirty="0"/>
              <a:t>BUT</a:t>
            </a:r>
            <a:r>
              <a:rPr lang="en-US" dirty="0"/>
              <a:t> you’d better leave the rooms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registers</a:t>
            </a:r>
            <a:r>
              <a:rPr lang="en-US" dirty="0"/>
              <a:t>) that we want to </a:t>
            </a:r>
            <a:r>
              <a:rPr lang="en-US" dirty="0">
                <a:solidFill>
                  <a:schemeClr val="accent1"/>
                </a:solidFill>
              </a:rPr>
              <a:t>save</a:t>
            </a:r>
            <a:r>
              <a:rPr lang="en-US" dirty="0"/>
              <a:t> for the guests untouched. </a:t>
            </a:r>
            <a:r>
              <a:rPr lang="en-US" dirty="0">
                <a:solidFill>
                  <a:schemeClr val="accent1"/>
                </a:solidFill>
              </a:rPr>
              <a:t>“these rooms better look the same when we return!”</a:t>
            </a:r>
          </a:p>
          <a:p>
            <a:r>
              <a:rPr lang="en-US" dirty="0"/>
              <a:t>Who hasn’t heard this in their life?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Parents leaving for weekend analogy (1/5)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568950"/>
          </a:xfrm>
        </p:spPr>
        <p:txBody>
          <a:bodyPr/>
          <a:lstStyle/>
          <a:p>
            <a:r>
              <a:rPr lang="en-US"/>
              <a:t>Kid now “owns” rooms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registers</a:t>
            </a:r>
            <a:r>
              <a:rPr lang="en-US"/>
              <a:t>)</a:t>
            </a:r>
          </a:p>
          <a:p>
            <a:r>
              <a:rPr lang="en-US"/>
              <a:t>Kid wants to use the </a:t>
            </a:r>
            <a:r>
              <a:rPr lang="en-US">
                <a:solidFill>
                  <a:schemeClr val="accent1"/>
                </a:solidFill>
              </a:rPr>
              <a:t>saved</a:t>
            </a:r>
            <a:r>
              <a:rPr lang="en-US"/>
              <a:t> rooms for a wild, wild party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computation</a:t>
            </a:r>
            <a:r>
              <a:rPr lang="en-US"/>
              <a:t>)</a:t>
            </a:r>
          </a:p>
          <a:p>
            <a:r>
              <a:rPr lang="en-US"/>
              <a:t>What does kid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/>
              <a:t>) do?</a:t>
            </a:r>
          </a:p>
          <a:p>
            <a:pPr lvl="1"/>
            <a:r>
              <a:rPr lang="en-US"/>
              <a:t>Kid takes what was in these rooms and puts them in the garage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/>
              <a:t>)</a:t>
            </a:r>
          </a:p>
          <a:p>
            <a:pPr lvl="1"/>
            <a:r>
              <a:rPr lang="en-US"/>
              <a:t>Kid throws the party, </a:t>
            </a:r>
            <a:r>
              <a:rPr lang="en-US">
                <a:solidFill>
                  <a:srgbClr val="008000"/>
                </a:solidFill>
              </a:rPr>
              <a:t>trashes everything</a:t>
            </a:r>
            <a:r>
              <a:rPr lang="en-US"/>
              <a:t> (except garage, who ever goes in there?)</a:t>
            </a:r>
          </a:p>
          <a:p>
            <a:pPr lvl="1"/>
            <a:r>
              <a:rPr lang="en-US"/>
              <a:t>Kid restores the rooms the parents wanted</a:t>
            </a:r>
            <a:r>
              <a:rPr lang="en-US">
                <a:solidFill>
                  <a:schemeClr val="accent1"/>
                </a:solidFill>
              </a:rPr>
              <a:t> saved after the party</a:t>
            </a:r>
            <a:r>
              <a:rPr lang="en-US"/>
              <a:t> by </a:t>
            </a:r>
            <a:r>
              <a:rPr lang="en-US">
                <a:solidFill>
                  <a:schemeClr val="accent1"/>
                </a:solidFill>
              </a:rPr>
              <a:t>replacing the items from the garage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>
                <a:solidFill>
                  <a:schemeClr val="accent1"/>
                </a:solidFill>
              </a:rPr>
              <a:t>) back into those saved rooms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600" dirty="0" smtClean="0"/>
              <a:t>Parents leaving for weekend analogy </a:t>
            </a:r>
            <a:r>
              <a:rPr lang="en-US" sz="3600" dirty="0" smtClean="0"/>
              <a:t>(2/</a:t>
            </a:r>
            <a:r>
              <a:rPr lang="en-US" sz="3600" dirty="0" smtClean="0"/>
              <a:t>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251450"/>
          </a:xfrm>
        </p:spPr>
        <p:txBody>
          <a:bodyPr/>
          <a:lstStyle/>
          <a:p>
            <a:r>
              <a:rPr lang="en-US" dirty="0"/>
              <a:t>Same scenario, except </a:t>
            </a:r>
            <a:r>
              <a:rPr lang="en-US" u="sng" dirty="0"/>
              <a:t>before</a:t>
            </a:r>
            <a:r>
              <a:rPr lang="en-US" dirty="0"/>
              <a:t> parents return and kid replaces </a:t>
            </a:r>
            <a:r>
              <a:rPr lang="en-US" dirty="0">
                <a:solidFill>
                  <a:schemeClr val="accent1"/>
                </a:solidFill>
              </a:rPr>
              <a:t>saved</a:t>
            </a:r>
            <a:r>
              <a:rPr lang="en-US" dirty="0"/>
              <a:t> rooms…</a:t>
            </a:r>
          </a:p>
          <a:p>
            <a:r>
              <a:rPr lang="en-US" dirty="0"/>
              <a:t>Kid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has left valuable stuff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data</a:t>
            </a:r>
            <a:r>
              <a:rPr lang="en-US" dirty="0"/>
              <a:t>) all over.</a:t>
            </a:r>
          </a:p>
          <a:p>
            <a:pPr lvl="1"/>
            <a:r>
              <a:rPr lang="en-US" dirty="0"/>
              <a:t>Kid’s friend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another 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wants the house for a party when the </a:t>
            </a:r>
            <a:r>
              <a:rPr lang="en-US" u="sng" dirty="0"/>
              <a:t>kid</a:t>
            </a:r>
            <a:r>
              <a:rPr lang="en-US" dirty="0"/>
              <a:t> is away</a:t>
            </a:r>
          </a:p>
          <a:p>
            <a:pPr lvl="1"/>
            <a:r>
              <a:rPr lang="en-US" dirty="0"/>
              <a:t>Kid knows that friend might </a:t>
            </a:r>
            <a:r>
              <a:rPr lang="en-US" dirty="0">
                <a:solidFill>
                  <a:schemeClr val="accent1"/>
                </a:solidFill>
              </a:rPr>
              <a:t>trash the place </a:t>
            </a:r>
            <a:r>
              <a:rPr lang="en-US" dirty="0"/>
              <a:t>destroying valuable stuff!</a:t>
            </a:r>
          </a:p>
          <a:p>
            <a:pPr lvl="1"/>
            <a:r>
              <a:rPr lang="en-US" dirty="0"/>
              <a:t>Kid remembers rule parents taught and now becomes the “heavy”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caller</a:t>
            </a:r>
            <a:r>
              <a:rPr lang="en-US" dirty="0"/>
              <a:t>), instructing friend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on good rules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conventions</a:t>
            </a:r>
            <a:r>
              <a:rPr lang="en-US" dirty="0"/>
              <a:t>) of house.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600" dirty="0" smtClean="0"/>
              <a:t>Parents leaving for weekend analogy </a:t>
            </a:r>
            <a:r>
              <a:rPr lang="en-US" sz="3600" dirty="0" smtClean="0"/>
              <a:t>(3/</a:t>
            </a:r>
            <a:r>
              <a:rPr lang="en-US" sz="3600" dirty="0" smtClean="0"/>
              <a:t>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25692</TotalTime>
  <Pages>47</Pages>
  <Words>4500</Words>
  <Application>Microsoft PowerPoint 4.0</Application>
  <PresentationFormat>Letter Paper (8.5x11 in)</PresentationFormat>
  <Paragraphs>317</Paragraphs>
  <Slides>40</Slides>
  <Notes>39</Notes>
  <HiddenSlides>2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Metro</vt:lpstr>
      <vt:lpstr>Hd-dvd just about dead, go blu!</vt:lpstr>
      <vt:lpstr>Review</vt:lpstr>
      <vt:lpstr>Register Conventions (1/4)</vt:lpstr>
      <vt:lpstr>Register Conventions (2/4) – saved</vt:lpstr>
      <vt:lpstr>Register Conventions (2/4) – volatile</vt:lpstr>
      <vt:lpstr>Register Conventions (4/4)</vt:lpstr>
      <vt:lpstr>Parents leaving for weekend analogy (1/5)</vt:lpstr>
      <vt:lpstr>Parents leaving for weekend analogy (2/5)</vt:lpstr>
      <vt:lpstr>Parents leaving for weekend analogy (3/5)</vt:lpstr>
      <vt:lpstr>Parents leaving for weekend analogy (4/5)</vt:lpstr>
      <vt:lpstr>Parents leaving for weekend analogy (5/5)</vt:lpstr>
      <vt:lpstr>Bitwise Operations</vt:lpstr>
      <vt:lpstr>Logical Operators (1/3)</vt:lpstr>
      <vt:lpstr>Logical Operators (2/3)</vt:lpstr>
      <vt:lpstr>Logical Operators (3/3)</vt:lpstr>
      <vt:lpstr>Uses for Logical Operators (1/3)</vt:lpstr>
      <vt:lpstr>Uses for Logical Operators (2/3)</vt:lpstr>
      <vt:lpstr>Uses for Logical Operators (3/3)</vt:lpstr>
      <vt:lpstr>Shift Instructions (review) (1/4)</vt:lpstr>
      <vt:lpstr>Shift Instructions (2/4)</vt:lpstr>
      <vt:lpstr>Shift Instructions (3/4)</vt:lpstr>
      <vt:lpstr>Shift Instructions (4/4)</vt:lpstr>
      <vt:lpstr>Peer Instruction</vt:lpstr>
      <vt:lpstr>Peer Instruction Answer</vt:lpstr>
      <vt:lpstr>“And in Conclusion…”</vt:lpstr>
      <vt:lpstr>Bonus slides</vt:lpstr>
      <vt:lpstr>Example: Fibonacci Numbers 1/8</vt:lpstr>
      <vt:lpstr>Example: Fibonacci Numbers 2/8</vt:lpstr>
      <vt:lpstr>Example: Fibonacci Numbers 3/8</vt:lpstr>
      <vt:lpstr>Example: Fibonacci Numbers 4/8</vt:lpstr>
      <vt:lpstr>Example: Fibonacci Numbers 5/8</vt:lpstr>
      <vt:lpstr>Example: Fibonacci Numbers 6/8</vt:lpstr>
      <vt:lpstr>Example: Fibonacci Numbers 7/8</vt:lpstr>
      <vt:lpstr>Example: Fibonacci Numbers 8/8</vt:lpstr>
      <vt:lpstr>Bonus Example: Compile This (1/5)</vt:lpstr>
      <vt:lpstr>Bonus Example: Compile This (2/5)</vt:lpstr>
      <vt:lpstr>Bonus Example: Compile This (3/5)</vt:lpstr>
      <vt:lpstr>Bonus Example: Compile This (4/5)</vt:lpstr>
      <vt:lpstr>Bonus Example: Compile This (5/5)</vt:lpstr>
      <vt:lpstr>Administrivia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1803</cp:revision>
  <cp:lastPrinted>2008-02-15T01:48:41Z</cp:lastPrinted>
  <dcterms:created xsi:type="dcterms:W3CDTF">2008-02-16T06:42:18Z</dcterms:created>
  <dcterms:modified xsi:type="dcterms:W3CDTF">2008-02-16T08:59:02Z</dcterms:modified>
</cp:coreProperties>
</file>