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0"/>
  </p:notesMasterIdLst>
  <p:handoutMasterIdLst>
    <p:handoutMasterId r:id="rId21"/>
  </p:handoutMasterIdLst>
  <p:sldIdLst>
    <p:sldId id="275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68" r:id="rId12"/>
    <p:sldId id="269" r:id="rId13"/>
    <p:sldId id="276" r:id="rId14"/>
    <p:sldId id="271" r:id="rId15"/>
    <p:sldId id="272" r:id="rId16"/>
    <p:sldId id="273" r:id="rId17"/>
    <p:sldId id="278" r:id="rId18"/>
    <p:sldId id="274" r:id="rId19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 horzBarState="minimized" preferSingleView="1">
    <p:restoredLeft sz="15620"/>
    <p:restoredTop sz="72727" autoAdjust="0"/>
  </p:normalViewPr>
  <p:slideViewPr>
    <p:cSldViewPr>
      <p:cViewPr varScale="1">
        <p:scale>
          <a:sx n="111" d="100"/>
          <a:sy n="111" d="100"/>
        </p:scale>
        <p:origin x="-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3137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20" tIns="45350" rIns="92320" bIns="45350">
            <a:prstTxWarp prst="textNoShape">
              <a:avLst/>
            </a:prstTxWarp>
          </a:bodyPr>
          <a:lstStyle/>
          <a:p>
            <a:r>
              <a:rPr lang="en-US"/>
              <a:t>Greet class</a:t>
            </a:r>
          </a:p>
        </p:txBody>
      </p:sp>
      <p:sp>
        <p:nvSpPr>
          <p:cNvPr id="2341891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37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25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2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45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4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86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8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07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0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2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27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8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48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00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0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6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2" tIns="45361" rIns="92342" bIns="4536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6163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1738" y="711200"/>
            <a:ext cx="4621212" cy="34655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8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712788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82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19600"/>
            <a:ext cx="6051550" cy="4189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091" tIns="46545" rIns="93091" bIns="46545">
            <a:prstTxWarp prst="textNoShape">
              <a:avLst/>
            </a:prstTxWarp>
          </a:bodyPr>
          <a:lstStyle/>
          <a:p>
            <a:r>
              <a:rPr lang="en-US"/>
              <a:t>For lecture</a:t>
            </a:r>
          </a:p>
          <a:p>
            <a:endParaRPr lang="en-US"/>
          </a:p>
          <a:p>
            <a:r>
              <a:rPr lang="en-US"/>
              <a:t>Computer only understands zeros and ones – instructions of 0’s and 1’s</a:t>
            </a:r>
          </a:p>
          <a:p>
            <a:endParaRPr lang="en-US"/>
          </a:p>
          <a:p>
            <a:r>
              <a:rPr lang="en-US"/>
              <a:t>Early programmers found representing machine instructions in a symbolic notation – assembly language</a:t>
            </a:r>
          </a:p>
          <a:p>
            <a:r>
              <a:rPr lang="en-US"/>
              <a:t>And developed programs that translate from assembler to machine code</a:t>
            </a:r>
          </a:p>
          <a:p>
            <a:endParaRPr lang="en-US"/>
          </a:p>
          <a:p>
            <a:r>
              <a:rPr lang="en-US"/>
              <a:t>Eventually, programmers found working even in assembler too tedious so migrated to higher-level languages and developed compilers that would translate from the higher-level languages to assembler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2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02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2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43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43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4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8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CS61C </a:t>
            </a:r>
            <a:r>
              <a:rPr lang="en-US" sz="1000" b="1">
                <a:solidFill>
                  <a:schemeClr val="accent2"/>
                </a:solidFill>
              </a:rPr>
              <a:t>L20 Synchronous Digital Systems </a:t>
            </a:r>
            <a:r>
              <a:rPr lang="en-US" sz="1000" b="1">
                <a:solidFill>
                  <a:schemeClr val="tx1"/>
                </a:solidFill>
              </a:rPr>
              <a:t>(</a:t>
            </a:r>
            <a:fld id="{CDF1598C-2338-5947-AEB4-A37BD5EB8AEC}" type="slidenum">
              <a:rPr lang="en-US" sz="1000" b="1">
                <a:solidFill>
                  <a:schemeClr val="tx1"/>
                </a:solidFill>
              </a:rPr>
              <a:pPr/>
              <a:t>‹#›</a:t>
            </a:fld>
            <a:r>
              <a:rPr lang="en-US" sz="10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27637" y="6651625"/>
            <a:ext cx="183383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b="1" dirty="0" smtClean="0">
                <a:solidFill>
                  <a:schemeClr val="tx1"/>
                </a:solidFill>
              </a:rPr>
              <a:t>Beamer, </a:t>
            </a:r>
            <a:r>
              <a:rPr lang="en-US" sz="1000" b="1" dirty="0">
                <a:solidFill>
                  <a:schemeClr val="tx1"/>
                </a:solidFill>
              </a:rPr>
              <a:t>Spring </a:t>
            </a:r>
            <a:r>
              <a:rPr lang="en-US" sz="1000" b="1" dirty="0" smtClean="0">
                <a:solidFill>
                  <a:schemeClr val="tx1"/>
                </a:solidFill>
              </a:rPr>
              <a:t>2008 </a:t>
            </a:r>
            <a:r>
              <a:rPr lang="en-US" sz="1000" b="1" dirty="0">
                <a:solidFill>
                  <a:schemeClr val="tx1"/>
                </a:solidFill>
              </a:rPr>
              <a:t>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5" Type="http://schemas.openxmlformats.org/officeDocument/2006/relationships/image" Target="../media/image4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d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Relationship Id="rId5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ChangeArrowheads="1"/>
          </p:cNvSpPr>
          <p:nvPr/>
        </p:nvSpPr>
        <p:spPr bwMode="auto">
          <a:xfrm>
            <a:off x="762000" y="3152715"/>
            <a:ext cx="8077200" cy="464230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		Scott Beamer,</a:t>
            </a:r>
            <a:r>
              <a:rPr lang="en-US" sz="2800" b="1" dirty="0" smtClean="0">
                <a:solidFill>
                  <a:schemeClr val="bg1"/>
                </a:solidFill>
              </a:rPr>
              <a:t> Guest Lecturer</a:t>
            </a:r>
            <a:endParaRPr lang="en-US" sz="2800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2340867" name="Rectangle 3"/>
          <p:cNvSpPr>
            <a:spLocks noChangeArrowheads="1"/>
          </p:cNvSpPr>
          <p:nvPr/>
        </p:nvSpPr>
        <p:spPr bwMode="auto">
          <a:xfrm>
            <a:off x="0" y="-30480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0868" name="Rectangle 4"/>
          <p:cNvSpPr>
            <a:spLocks noChangeArrowheads="1"/>
          </p:cNvSpPr>
          <p:nvPr/>
        </p:nvSpPr>
        <p:spPr bwMode="auto">
          <a:xfrm>
            <a:off x="0" y="199965"/>
            <a:ext cx="91440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charset="0"/>
              </a:rPr>
              <a:t>inst.eecs.berkeley.edu/~cs61c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accent2"/>
                </a:solidFill>
              </a:rPr>
              <a:t>CS61C : Machine Structures</a:t>
            </a: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Lecture </a:t>
            </a:r>
            <a:r>
              <a:rPr lang="en-US" sz="3200" b="1" dirty="0" smtClean="0">
                <a:solidFill>
                  <a:schemeClr val="accent2"/>
                </a:solidFill>
              </a:rPr>
              <a:t>#20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Introduction to Synchronous Digital Systems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2008-</a:t>
            </a:r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-12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40869" name="Rectangle 5"/>
          <p:cNvSpPr>
            <a:spLocks noChangeArrowheads="1"/>
          </p:cNvSpPr>
          <p:nvPr/>
        </p:nvSpPr>
        <p:spPr bwMode="auto">
          <a:xfrm>
            <a:off x="228600" y="2282765"/>
            <a:ext cx="2057400" cy="2819400"/>
          </a:xfrm>
          <a:prstGeom prst="rect">
            <a:avLst/>
          </a:prstGeom>
          <a:noFill/>
          <a:ln w="57150">
            <a:solidFill>
              <a:srgbClr val="00055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40870" name="Picture 6" descr="ScottBea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2765"/>
            <a:ext cx="2058988" cy="2819400"/>
          </a:xfrm>
          <a:prstGeom prst="rect">
            <a:avLst/>
          </a:prstGeom>
          <a:noFill/>
        </p:spPr>
      </p:pic>
      <p:pic>
        <p:nvPicPr>
          <p:cNvPr id="7" name="Picture 6" descr="solutions-ca-womanonlapt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300" y="4229100"/>
            <a:ext cx="3492500" cy="2095500"/>
          </a:xfrm>
          <a:prstGeom prst="rect">
            <a:avLst/>
          </a:prstGeom>
        </p:spPr>
      </p:pic>
      <p:pic>
        <p:nvPicPr>
          <p:cNvPr id="8" name="Picture 7" descr="aircell.tif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4876800"/>
            <a:ext cx="990600" cy="6858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47568" y="3657600"/>
            <a:ext cx="447723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6A900"/>
                </a:solidFill>
                <a:ea typeface="ＭＳ Ｐゴシック" charset="-128"/>
                <a:cs typeface="ＭＳ Ｐゴシック" charset="-128"/>
              </a:rPr>
              <a:t>Wifi</a:t>
            </a:r>
            <a:r>
              <a:rPr lang="en-US" sz="2800" b="1" dirty="0" smtClean="0">
                <a:solidFill>
                  <a:srgbClr val="06A900"/>
                </a:solidFill>
                <a:ea typeface="ＭＳ Ｐゴシック" charset="-128"/>
                <a:cs typeface="ＭＳ Ｐゴシック" charset="-128"/>
              </a:rPr>
              <a:t> in Air Coast to Coast</a:t>
            </a:r>
            <a:endParaRPr lang="en-US" sz="2800" b="1" dirty="0">
              <a:solidFill>
                <a:srgbClr val="06A9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20437" y="6400800"/>
            <a:ext cx="218516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err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www</a:t>
            </a:r>
            <a:r>
              <a:rPr lang="en-US" sz="2000" b="1" dirty="0" err="1" smtClean="0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.aircell.</a:t>
            </a:r>
            <a:r>
              <a:rPr lang="en-US" sz="2000" b="1" dirty="0" err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com</a:t>
            </a:r>
            <a:endParaRPr lang="en-US" sz="2000" b="1" dirty="0">
              <a:solidFill>
                <a:srgbClr val="800080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292850" cy="474663"/>
          </a:xfrm>
        </p:spPr>
        <p:txBody>
          <a:bodyPr/>
          <a:lstStyle/>
          <a:p>
            <a:r>
              <a:rPr lang="en-US"/>
              <a:t>Signals and Waveforms: Clocks</a:t>
            </a:r>
          </a:p>
        </p:txBody>
      </p:sp>
      <p:pic>
        <p:nvPicPr>
          <p:cNvPr id="22681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893" t="13617" r="6250" b="5759"/>
          <a:stretch>
            <a:fillRect/>
          </a:stretch>
        </p:blipFill>
        <p:spPr>
          <a:xfrm>
            <a:off x="152400" y="1143000"/>
            <a:ext cx="8991600" cy="2420938"/>
          </a:xfrm>
        </p:spPr>
      </p:pic>
      <p:sp>
        <p:nvSpPr>
          <p:cNvPr id="2268164" name="Rectangle 4"/>
          <p:cNvSpPr>
            <a:spLocks noChangeArrowheads="1"/>
          </p:cNvSpPr>
          <p:nvPr/>
        </p:nvSpPr>
        <p:spPr bwMode="auto">
          <a:xfrm>
            <a:off x="685800" y="3505200"/>
            <a:ext cx="7848600" cy="29542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 dirty="0">
                <a:solidFill>
                  <a:srgbClr val="22A700"/>
                </a:solidFill>
              </a:rPr>
              <a:t>Signals</a:t>
            </a:r>
            <a:endParaRPr lang="en-US" sz="3200" b="1" dirty="0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  <a:ea typeface="ＭＳ Ｐゴシック" charset="-128"/>
              </a:rPr>
              <a:t>When </a:t>
            </a:r>
            <a:r>
              <a:rPr lang="en-US" sz="2800" b="1" dirty="0">
                <a:solidFill>
                  <a:srgbClr val="800080"/>
                </a:solidFill>
                <a:ea typeface="ＭＳ Ｐゴシック" charset="-128"/>
              </a:rPr>
              <a:t>digital</a:t>
            </a:r>
            <a:r>
              <a:rPr lang="en-US" sz="2800" b="1" dirty="0" smtClean="0">
                <a:solidFill>
                  <a:schemeClr val="tx1"/>
                </a:solidFill>
                <a:ea typeface="ＭＳ Ｐゴシック" charset="-128"/>
              </a:rPr>
              <a:t> is </a:t>
            </a:r>
            <a:r>
              <a:rPr lang="en-US" sz="2800" b="1" dirty="0">
                <a:solidFill>
                  <a:schemeClr val="tx1"/>
                </a:solidFill>
                <a:ea typeface="ＭＳ Ｐゴシック" charset="-128"/>
              </a:rPr>
              <a:t>only treated as 1 or 0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  <a:ea typeface="ＭＳ Ｐゴシック" charset="-128"/>
              </a:rPr>
              <a:t>Is transmitted over wires continuously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  <a:ea typeface="ＭＳ Ｐゴシック" charset="-128"/>
              </a:rPr>
              <a:t>Transmission is effectively instant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  <a:ea typeface="ＭＳ Ｐゴシック" charset="-128"/>
              </a:rPr>
              <a:t>Implies that any wire only contains 1 value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11700" cy="474663"/>
          </a:xfrm>
        </p:spPr>
        <p:txBody>
          <a:bodyPr/>
          <a:lstStyle/>
          <a:p>
            <a:r>
              <a:rPr lang="en-US"/>
              <a:t>Signals and Waveforms</a:t>
            </a:r>
          </a:p>
        </p:txBody>
      </p:sp>
      <p:pic>
        <p:nvPicPr>
          <p:cNvPr id="24115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70" r="4587" b="5209"/>
          <a:stretch>
            <a:fillRect/>
          </a:stretch>
        </p:blipFill>
        <p:spPr>
          <a:xfrm>
            <a:off x="381000" y="822325"/>
            <a:ext cx="8305800" cy="5730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8150" cy="474663"/>
          </a:xfrm>
        </p:spPr>
        <p:txBody>
          <a:bodyPr/>
          <a:lstStyle/>
          <a:p>
            <a:r>
              <a:rPr lang="en-US"/>
              <a:t>Signals and Waveforms: Grouping</a:t>
            </a:r>
          </a:p>
        </p:txBody>
      </p:sp>
      <p:pic>
        <p:nvPicPr>
          <p:cNvPr id="24135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655" r="6195" b="9038"/>
          <a:stretch>
            <a:fillRect/>
          </a:stretch>
        </p:blipFill>
        <p:spPr>
          <a:xfrm>
            <a:off x="152400" y="846138"/>
            <a:ext cx="8839200" cy="5326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43788" cy="474663"/>
          </a:xfrm>
        </p:spPr>
        <p:txBody>
          <a:bodyPr/>
          <a:lstStyle/>
          <a:p>
            <a:r>
              <a:rPr lang="en-US"/>
              <a:t>Signals and Waveforms: Circuit Delay</a:t>
            </a:r>
          </a:p>
        </p:txBody>
      </p:sp>
      <p:pic>
        <p:nvPicPr>
          <p:cNvPr id="2271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7059" t="3917" r="7059" b="2068"/>
          <a:stretch>
            <a:fillRect/>
          </a:stretch>
        </p:blipFill>
        <p:spPr>
          <a:xfrm>
            <a:off x="1676400" y="762000"/>
            <a:ext cx="5943600" cy="5862638"/>
          </a:xfrm>
        </p:spPr>
      </p:pic>
      <p:sp>
        <p:nvSpPr>
          <p:cNvPr id="2271236" name="Rectangle 4"/>
          <p:cNvSpPr>
            <a:spLocks noChangeArrowheads="1"/>
          </p:cNvSpPr>
          <p:nvPr/>
        </p:nvSpPr>
        <p:spPr bwMode="auto">
          <a:xfrm>
            <a:off x="2590800" y="3429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271237" name="Rectangle 5"/>
          <p:cNvSpPr>
            <a:spLocks noChangeArrowheads="1"/>
          </p:cNvSpPr>
          <p:nvPr/>
        </p:nvSpPr>
        <p:spPr bwMode="auto">
          <a:xfrm>
            <a:off x="2590800" y="42672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2271238" name="Rectangle 6"/>
          <p:cNvSpPr>
            <a:spLocks noChangeArrowheads="1"/>
          </p:cNvSpPr>
          <p:nvPr/>
        </p:nvSpPr>
        <p:spPr bwMode="auto">
          <a:xfrm>
            <a:off x="3352800" y="3429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271239" name="Rectangle 7"/>
          <p:cNvSpPr>
            <a:spLocks noChangeArrowheads="1"/>
          </p:cNvSpPr>
          <p:nvPr/>
        </p:nvSpPr>
        <p:spPr bwMode="auto">
          <a:xfrm>
            <a:off x="4114800" y="3429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271240" name="Rectangle 8"/>
          <p:cNvSpPr>
            <a:spLocks noChangeArrowheads="1"/>
          </p:cNvSpPr>
          <p:nvPr/>
        </p:nvSpPr>
        <p:spPr bwMode="auto">
          <a:xfrm>
            <a:off x="4800600" y="3429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271241" name="Rectangle 9"/>
          <p:cNvSpPr>
            <a:spLocks noChangeArrowheads="1"/>
          </p:cNvSpPr>
          <p:nvPr/>
        </p:nvSpPr>
        <p:spPr bwMode="auto">
          <a:xfrm>
            <a:off x="3352800" y="42672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2271242" name="Rectangle 10"/>
          <p:cNvSpPr>
            <a:spLocks noChangeArrowheads="1"/>
          </p:cNvSpPr>
          <p:nvPr/>
        </p:nvSpPr>
        <p:spPr bwMode="auto">
          <a:xfrm>
            <a:off x="4114800" y="42672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2271243" name="Rectangle 11"/>
          <p:cNvSpPr>
            <a:spLocks noChangeArrowheads="1"/>
          </p:cNvSpPr>
          <p:nvPr/>
        </p:nvSpPr>
        <p:spPr bwMode="auto">
          <a:xfrm>
            <a:off x="4800600" y="42672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6</a:t>
            </a:r>
          </a:p>
        </p:txBody>
      </p:sp>
      <p:sp>
        <p:nvSpPr>
          <p:cNvPr id="2271244" name="Rectangle 12"/>
          <p:cNvSpPr>
            <a:spLocks noChangeArrowheads="1"/>
          </p:cNvSpPr>
          <p:nvPr/>
        </p:nvSpPr>
        <p:spPr bwMode="auto">
          <a:xfrm>
            <a:off x="2590800" y="51196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80"/>
                </a:solidFill>
              </a:rPr>
              <a:t>5</a:t>
            </a:r>
          </a:p>
        </p:txBody>
      </p:sp>
      <p:sp>
        <p:nvSpPr>
          <p:cNvPr id="2271245" name="Rectangle 13"/>
          <p:cNvSpPr>
            <a:spLocks noChangeArrowheads="1"/>
          </p:cNvSpPr>
          <p:nvPr/>
        </p:nvSpPr>
        <p:spPr bwMode="auto">
          <a:xfrm>
            <a:off x="3429000" y="5105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80"/>
                </a:solidFill>
              </a:rPr>
              <a:t>7</a:t>
            </a:r>
          </a:p>
        </p:txBody>
      </p:sp>
      <p:sp>
        <p:nvSpPr>
          <p:cNvPr id="2271246" name="Rectangle 14"/>
          <p:cNvSpPr>
            <a:spLocks noChangeArrowheads="1"/>
          </p:cNvSpPr>
          <p:nvPr/>
        </p:nvSpPr>
        <p:spPr bwMode="auto">
          <a:xfrm>
            <a:off x="4267200" y="51196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80"/>
                </a:solidFill>
              </a:rPr>
              <a:t>9</a:t>
            </a:r>
          </a:p>
        </p:txBody>
      </p:sp>
      <p:sp>
        <p:nvSpPr>
          <p:cNvPr id="2271247" name="Rectangle 15"/>
          <p:cNvSpPr>
            <a:spLocks noChangeArrowheads="1"/>
          </p:cNvSpPr>
          <p:nvPr/>
        </p:nvSpPr>
        <p:spPr bwMode="auto">
          <a:xfrm>
            <a:off x="5105400" y="5105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80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198813" cy="474663"/>
          </a:xfrm>
        </p:spPr>
        <p:txBody>
          <a:bodyPr/>
          <a:lstStyle/>
          <a:p>
            <a:r>
              <a:rPr lang="en-US"/>
              <a:t>Type of Circuits</a:t>
            </a:r>
          </a:p>
        </p:txBody>
      </p:sp>
      <p:sp>
        <p:nvSpPr>
          <p:cNvPr id="241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207000"/>
          </a:xfrm>
        </p:spPr>
        <p:txBody>
          <a:bodyPr/>
          <a:lstStyle/>
          <a:p>
            <a:r>
              <a:rPr lang="en-US"/>
              <a:t>Synchronous Digital Systems are made up of two basic types of circuits:</a:t>
            </a:r>
          </a:p>
          <a:p>
            <a:r>
              <a:rPr lang="en-US" u="sng">
                <a:solidFill>
                  <a:schemeClr val="accent2"/>
                </a:solidFill>
              </a:rPr>
              <a:t>Combinational Logic (CL) circuits</a:t>
            </a:r>
            <a:endParaRPr lang="en-US"/>
          </a:p>
          <a:p>
            <a:pPr lvl="1"/>
            <a:r>
              <a:rPr lang="en-US"/>
              <a:t>Our previous adder circuit is an example.</a:t>
            </a:r>
          </a:p>
          <a:p>
            <a:pPr lvl="1"/>
            <a:r>
              <a:rPr lang="en-US">
                <a:solidFill>
                  <a:srgbClr val="800080"/>
                </a:solidFill>
              </a:rPr>
              <a:t>Output is a function of the inputs only.</a:t>
            </a:r>
            <a:endParaRPr lang="en-US"/>
          </a:p>
          <a:p>
            <a:pPr lvl="1"/>
            <a:r>
              <a:rPr lang="en-US"/>
              <a:t>Similar to a pure function in mathematics, y = f(x). (No way to store information from one invocation to the next.  No side effects) </a:t>
            </a:r>
          </a:p>
          <a:p>
            <a:r>
              <a:rPr lang="en-US" u="sng">
                <a:solidFill>
                  <a:schemeClr val="accent2"/>
                </a:solidFill>
              </a:rPr>
              <a:t>State Elements</a:t>
            </a:r>
            <a:r>
              <a:rPr lang="en-US"/>
              <a:t>: circuits that store information.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810375" cy="474663"/>
          </a:xfrm>
        </p:spPr>
        <p:txBody>
          <a:bodyPr/>
          <a:lstStyle/>
          <a:p>
            <a:r>
              <a:rPr lang="en-US"/>
              <a:t>Circuits with STATE (e.g., register)</a:t>
            </a:r>
          </a:p>
        </p:txBody>
      </p:sp>
      <p:pic>
        <p:nvPicPr>
          <p:cNvPr id="24197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14400"/>
            <a:ext cx="4876800" cy="2613025"/>
          </a:xfrm>
          <a:prstGeom prst="rect">
            <a:avLst/>
          </a:prstGeom>
          <a:noFill/>
        </p:spPr>
      </p:pic>
      <p:pic>
        <p:nvPicPr>
          <p:cNvPr id="24197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371600" y="3657600"/>
            <a:ext cx="5105400" cy="24717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221038" cy="474663"/>
          </a:xfrm>
        </p:spPr>
        <p:txBody>
          <a:bodyPr/>
          <a:lstStyle/>
          <a:p>
            <a:r>
              <a:rPr lang="en-US"/>
              <a:t>Peer Instruction</a:t>
            </a:r>
          </a:p>
        </p:txBody>
      </p:sp>
      <p:sp>
        <p:nvSpPr>
          <p:cNvPr id="242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05200"/>
            <a:ext cx="7467600" cy="2616200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charset="0"/>
              <a:buAutoNum type="alphaUcPeriod"/>
              <a:tabLst>
                <a:tab pos="738188" algn="l"/>
              </a:tabLst>
            </a:pPr>
            <a:r>
              <a:rPr lang="en-US" sz="2800" dirty="0"/>
              <a:t>SW </a:t>
            </a:r>
            <a:r>
              <a:rPr lang="en-US" sz="2800" dirty="0">
                <a:solidFill>
                  <a:srgbClr val="800080"/>
                </a:solidFill>
              </a:rPr>
              <a:t>can peek</a:t>
            </a:r>
            <a:r>
              <a:rPr lang="en-US" sz="2800" dirty="0"/>
              <a:t> at HW (past ISA abstraction boundary) for optimizations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charset="0"/>
              <a:buAutoNum type="alphaUcPeriod"/>
              <a:tabLst>
                <a:tab pos="738188" algn="l"/>
              </a:tabLst>
            </a:pPr>
            <a:r>
              <a:rPr lang="en-US" sz="2800" dirty="0"/>
              <a:t>SW </a:t>
            </a:r>
            <a:r>
              <a:rPr lang="en-US" sz="2800" dirty="0">
                <a:solidFill>
                  <a:srgbClr val="800080"/>
                </a:solidFill>
              </a:rPr>
              <a:t>can depend</a:t>
            </a:r>
            <a:r>
              <a:rPr lang="en-US" sz="2800" dirty="0"/>
              <a:t> on particular HW implementation of ISA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charset="0"/>
              <a:buAutoNum type="alphaUcPeriod"/>
              <a:tabLst>
                <a:tab pos="738188" algn="l"/>
              </a:tabLst>
            </a:pPr>
            <a:r>
              <a:rPr lang="en-US" sz="2800" dirty="0"/>
              <a:t>Timing diagrams serve as a </a:t>
            </a:r>
            <a:r>
              <a:rPr lang="en-US" sz="2800" dirty="0">
                <a:solidFill>
                  <a:srgbClr val="800080"/>
                </a:solidFill>
              </a:rPr>
              <a:t>critical debugging tool</a:t>
            </a:r>
            <a:r>
              <a:rPr lang="en-US" sz="2800" dirty="0"/>
              <a:t> in the EE toolkit</a:t>
            </a:r>
          </a:p>
        </p:txBody>
      </p:sp>
      <p:sp>
        <p:nvSpPr>
          <p:cNvPr id="2421764" name="Rectangle 4"/>
          <p:cNvSpPr>
            <a:spLocks noChangeArrowheads="1"/>
          </p:cNvSpPr>
          <p:nvPr/>
        </p:nvSpPr>
        <p:spPr bwMode="auto">
          <a:xfrm>
            <a:off x="75771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0: </a:t>
            </a:r>
            <a:r>
              <a:rPr lang="en-US" sz="2400" b="1">
                <a:latin typeface="Courier New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1: </a:t>
            </a:r>
            <a:r>
              <a:rPr lang="en-US" sz="2400" b="1">
                <a:latin typeface="Courier New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2: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3: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4: T</a:t>
            </a:r>
            <a:r>
              <a:rPr lang="en-US" sz="2400" b="1">
                <a:latin typeface="Courier New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5: T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6: TT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7: TTT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884863" cy="474663"/>
          </a:xfrm>
        </p:spPr>
        <p:txBody>
          <a:bodyPr/>
          <a:lstStyle/>
          <a:p>
            <a:r>
              <a:rPr lang="en-US"/>
              <a:t>Sample Debugging Waveform</a:t>
            </a:r>
          </a:p>
        </p:txBody>
      </p:sp>
      <p:pic>
        <p:nvPicPr>
          <p:cNvPr id="2349060" name="Picture 4" descr="models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838200"/>
            <a:ext cx="7848600" cy="570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056063" cy="474663"/>
          </a:xfrm>
        </p:spPr>
        <p:txBody>
          <a:bodyPr/>
          <a:lstStyle/>
          <a:p>
            <a:r>
              <a:rPr lang="en-US"/>
              <a:t>And in conclusion…</a:t>
            </a:r>
          </a:p>
        </p:txBody>
      </p:sp>
      <p:sp>
        <p:nvSpPr>
          <p:cNvPr id="242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751388"/>
          </a:xfrm>
        </p:spPr>
        <p:txBody>
          <a:bodyPr/>
          <a:lstStyle/>
          <a:p>
            <a:r>
              <a:rPr lang="en-US"/>
              <a:t>ISA is very important abstraction layer</a:t>
            </a:r>
          </a:p>
          <a:p>
            <a:pPr lvl="1"/>
            <a:r>
              <a:rPr lang="en-US"/>
              <a:t>Contract between HW and SW</a:t>
            </a:r>
            <a:endParaRPr lang="en-US" i="1">
              <a:solidFill>
                <a:schemeClr val="accent2"/>
              </a:solidFill>
            </a:endParaRPr>
          </a:p>
          <a:p>
            <a:r>
              <a:rPr lang="en-US"/>
              <a:t>Clocks control pulse of our circuits</a:t>
            </a:r>
          </a:p>
          <a:p>
            <a:r>
              <a:rPr lang="en-US"/>
              <a:t>Voltages are analog, quantized to 0/1</a:t>
            </a:r>
          </a:p>
          <a:p>
            <a:r>
              <a:rPr lang="en-US"/>
              <a:t>Circuit delays are fact of life</a:t>
            </a:r>
          </a:p>
          <a:p>
            <a:r>
              <a:rPr lang="en-US"/>
              <a:t>Two types of circuits:</a:t>
            </a:r>
          </a:p>
          <a:p>
            <a:pPr lvl="1"/>
            <a:r>
              <a:rPr lang="en-US"/>
              <a:t>Stateless Combinational Logic (&amp;,|,~)</a:t>
            </a:r>
          </a:p>
          <a:p>
            <a:pPr lvl="1"/>
            <a:r>
              <a:rPr lang="en-US"/>
              <a:t>State circuits (e.g., registers)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88" y="211138"/>
            <a:ext cx="1527175" cy="474662"/>
          </a:xfrm>
        </p:spPr>
        <p:txBody>
          <a:bodyPr/>
          <a:lstStyle/>
          <a:p>
            <a:r>
              <a:rPr lang="en-US"/>
              <a:t>Review</a:t>
            </a:r>
          </a:p>
        </p:txBody>
      </p:sp>
      <p:grpSp>
        <p:nvGrpSpPr>
          <p:cNvPr id="2388995" name="Group 3"/>
          <p:cNvGrpSpPr>
            <a:grpSpLocks/>
          </p:cNvGrpSpPr>
          <p:nvPr/>
        </p:nvGrpSpPr>
        <p:grpSpPr bwMode="auto">
          <a:xfrm>
            <a:off x="1123950" y="838200"/>
            <a:ext cx="6819900" cy="5867400"/>
            <a:chOff x="708" y="528"/>
            <a:chExt cx="4296" cy="3696"/>
          </a:xfrm>
        </p:grpSpPr>
        <p:sp>
          <p:nvSpPr>
            <p:cNvPr id="2388996" name="Rectangle 4"/>
            <p:cNvSpPr>
              <a:spLocks noChangeArrowheads="1"/>
            </p:cNvSpPr>
            <p:nvPr/>
          </p:nvSpPr>
          <p:spPr bwMode="auto">
            <a:xfrm>
              <a:off x="1776" y="528"/>
              <a:ext cx="2208" cy="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tx1"/>
                  </a:solidFill>
                </a:rPr>
                <a:t>C program: foo.c</a:t>
              </a:r>
            </a:p>
          </p:txBody>
        </p:sp>
        <p:sp>
          <p:nvSpPr>
            <p:cNvPr id="2388997" name="Rectangle 5"/>
            <p:cNvSpPr>
              <a:spLocks noChangeArrowheads="1"/>
            </p:cNvSpPr>
            <p:nvPr/>
          </p:nvSpPr>
          <p:spPr bwMode="auto">
            <a:xfrm>
              <a:off x="1248" y="1346"/>
              <a:ext cx="3216" cy="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tx1"/>
                  </a:solidFill>
                </a:rPr>
                <a:t>Assembly program: foo.s</a:t>
              </a:r>
            </a:p>
          </p:txBody>
        </p:sp>
        <p:sp>
          <p:nvSpPr>
            <p:cNvPr id="2388998" name="Rectangle 6"/>
            <p:cNvSpPr>
              <a:spLocks noChangeArrowheads="1"/>
            </p:cNvSpPr>
            <p:nvPr/>
          </p:nvSpPr>
          <p:spPr bwMode="auto">
            <a:xfrm>
              <a:off x="720" y="3072"/>
              <a:ext cx="4272" cy="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tx1"/>
                  </a:solidFill>
                </a:rPr>
                <a:t>Executable(mach lang pgm): a.out</a:t>
              </a:r>
            </a:p>
          </p:txBody>
        </p:sp>
        <p:sp>
          <p:nvSpPr>
            <p:cNvPr id="2388999" name="Rectangle 7"/>
            <p:cNvSpPr>
              <a:spLocks noChangeArrowheads="1"/>
            </p:cNvSpPr>
            <p:nvPr/>
          </p:nvSpPr>
          <p:spPr bwMode="auto">
            <a:xfrm>
              <a:off x="2064" y="912"/>
              <a:ext cx="1440" cy="286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accent2"/>
                  </a:solidFill>
                </a:rPr>
                <a:t>Compiler</a:t>
              </a:r>
            </a:p>
          </p:txBody>
        </p:sp>
        <p:sp>
          <p:nvSpPr>
            <p:cNvPr id="2389000" name="Rectangle 8"/>
            <p:cNvSpPr>
              <a:spLocks noChangeArrowheads="1"/>
            </p:cNvSpPr>
            <p:nvPr/>
          </p:nvSpPr>
          <p:spPr bwMode="auto">
            <a:xfrm>
              <a:off x="2160" y="1728"/>
              <a:ext cx="1440" cy="286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accent2"/>
                  </a:solidFill>
                </a:rPr>
                <a:t>Assembler</a:t>
              </a:r>
            </a:p>
          </p:txBody>
        </p:sp>
        <p:cxnSp>
          <p:nvCxnSpPr>
            <p:cNvPr id="2389001" name="AutoShape 9"/>
            <p:cNvCxnSpPr>
              <a:cxnSpLocks noChangeShapeType="1"/>
              <a:stCxn id="2388996" idx="3"/>
              <a:endCxn id="2388999" idx="3"/>
            </p:cNvCxnSpPr>
            <p:nvPr/>
          </p:nvCxnSpPr>
          <p:spPr bwMode="auto">
            <a:xfrm flipH="1">
              <a:off x="3516" y="671"/>
              <a:ext cx="480" cy="384"/>
            </a:xfrm>
            <a:prstGeom prst="curvedConnector3">
              <a:avLst>
                <a:gd name="adj1" fmla="val -275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89002" name="AutoShape 10"/>
            <p:cNvCxnSpPr>
              <a:cxnSpLocks noChangeShapeType="1"/>
              <a:stCxn id="2388999" idx="2"/>
              <a:endCxn id="2388997" idx="1"/>
            </p:cNvCxnSpPr>
            <p:nvPr/>
          </p:nvCxnSpPr>
          <p:spPr bwMode="auto">
            <a:xfrm rot="5400000">
              <a:off x="1870" y="576"/>
              <a:ext cx="279" cy="1548"/>
            </a:xfrm>
            <a:prstGeom prst="curvedConnector4">
              <a:avLst>
                <a:gd name="adj1" fmla="val 22222"/>
                <a:gd name="adj2" fmla="val 108528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89003" name="AutoShape 11"/>
            <p:cNvCxnSpPr>
              <a:cxnSpLocks noChangeShapeType="1"/>
              <a:stCxn id="2388997" idx="3"/>
              <a:endCxn id="2389000" idx="3"/>
            </p:cNvCxnSpPr>
            <p:nvPr/>
          </p:nvCxnSpPr>
          <p:spPr bwMode="auto">
            <a:xfrm flipH="1">
              <a:off x="3612" y="1489"/>
              <a:ext cx="864" cy="382"/>
            </a:xfrm>
            <a:prstGeom prst="curvedConnector3">
              <a:avLst>
                <a:gd name="adj1" fmla="val -15278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89004" name="AutoShape 12"/>
            <p:cNvCxnSpPr>
              <a:cxnSpLocks noChangeShapeType="1"/>
              <a:stCxn id="2389000" idx="1"/>
              <a:endCxn id="2389012" idx="1"/>
            </p:cNvCxnSpPr>
            <p:nvPr/>
          </p:nvCxnSpPr>
          <p:spPr bwMode="auto">
            <a:xfrm rot="10800000" flipV="1">
              <a:off x="804" y="1871"/>
              <a:ext cx="1344" cy="432"/>
            </a:xfrm>
            <a:prstGeom prst="curvedConnector3">
              <a:avLst>
                <a:gd name="adj1" fmla="val 109819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89005" name="Rectangle 13"/>
            <p:cNvSpPr>
              <a:spLocks noChangeArrowheads="1"/>
            </p:cNvSpPr>
            <p:nvPr/>
          </p:nvSpPr>
          <p:spPr bwMode="auto">
            <a:xfrm>
              <a:off x="2160" y="2594"/>
              <a:ext cx="1440" cy="286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accent2"/>
                  </a:solidFill>
                </a:rPr>
                <a:t>Linker</a:t>
              </a:r>
            </a:p>
          </p:txBody>
        </p:sp>
        <p:cxnSp>
          <p:nvCxnSpPr>
            <p:cNvPr id="2389006" name="AutoShape 14"/>
            <p:cNvCxnSpPr>
              <a:cxnSpLocks noChangeShapeType="1"/>
              <a:stCxn id="2389012" idx="3"/>
              <a:endCxn id="2389005" idx="3"/>
            </p:cNvCxnSpPr>
            <p:nvPr/>
          </p:nvCxnSpPr>
          <p:spPr bwMode="auto">
            <a:xfrm flipH="1">
              <a:off x="3612" y="2303"/>
              <a:ext cx="1344" cy="434"/>
            </a:xfrm>
            <a:prstGeom prst="curvedConnector3">
              <a:avLst>
                <a:gd name="adj1" fmla="val -9819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89007" name="AutoShape 15"/>
            <p:cNvCxnSpPr>
              <a:cxnSpLocks noChangeShapeType="1"/>
              <a:stCxn id="2389005" idx="1"/>
              <a:endCxn id="2388998" idx="1"/>
            </p:cNvCxnSpPr>
            <p:nvPr/>
          </p:nvCxnSpPr>
          <p:spPr bwMode="auto">
            <a:xfrm rot="10800000" flipV="1">
              <a:off x="708" y="2737"/>
              <a:ext cx="1440" cy="478"/>
            </a:xfrm>
            <a:prstGeom prst="curvedConnector3">
              <a:avLst>
                <a:gd name="adj1" fmla="val 1091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89008" name="Rectangle 16"/>
            <p:cNvSpPr>
              <a:spLocks noChangeArrowheads="1"/>
            </p:cNvSpPr>
            <p:nvPr/>
          </p:nvSpPr>
          <p:spPr bwMode="auto">
            <a:xfrm>
              <a:off x="2160" y="3504"/>
              <a:ext cx="1440" cy="286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accent2"/>
                  </a:solidFill>
                </a:rPr>
                <a:t>Loader</a:t>
              </a:r>
            </a:p>
          </p:txBody>
        </p:sp>
        <p:cxnSp>
          <p:nvCxnSpPr>
            <p:cNvPr id="2389009" name="AutoShape 17"/>
            <p:cNvCxnSpPr>
              <a:cxnSpLocks noChangeShapeType="1"/>
              <a:stCxn id="2388998" idx="3"/>
              <a:endCxn id="2389008" idx="3"/>
            </p:cNvCxnSpPr>
            <p:nvPr/>
          </p:nvCxnSpPr>
          <p:spPr bwMode="auto">
            <a:xfrm flipH="1">
              <a:off x="3612" y="3215"/>
              <a:ext cx="1392" cy="432"/>
            </a:xfrm>
            <a:prstGeom prst="curvedConnector3">
              <a:avLst>
                <a:gd name="adj1" fmla="val -9481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89010" name="AutoShape 18"/>
            <p:cNvCxnSpPr>
              <a:cxnSpLocks noChangeShapeType="1"/>
              <a:stCxn id="2389008" idx="1"/>
              <a:endCxn id="2389011" idx="1"/>
            </p:cNvCxnSpPr>
            <p:nvPr/>
          </p:nvCxnSpPr>
          <p:spPr bwMode="auto">
            <a:xfrm rot="10800000" flipH="1" flipV="1">
              <a:off x="2148" y="3647"/>
              <a:ext cx="96" cy="434"/>
            </a:xfrm>
            <a:prstGeom prst="curvedConnector3">
              <a:avLst>
                <a:gd name="adj1" fmla="val -1375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89011" name="Rectangle 19"/>
            <p:cNvSpPr>
              <a:spLocks noChangeArrowheads="1"/>
            </p:cNvSpPr>
            <p:nvPr/>
          </p:nvSpPr>
          <p:spPr bwMode="auto">
            <a:xfrm>
              <a:off x="2256" y="3938"/>
              <a:ext cx="1200" cy="28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2389012" name="Rectangle 20"/>
            <p:cNvSpPr>
              <a:spLocks noChangeArrowheads="1"/>
            </p:cNvSpPr>
            <p:nvPr/>
          </p:nvSpPr>
          <p:spPr bwMode="auto">
            <a:xfrm>
              <a:off x="816" y="2160"/>
              <a:ext cx="4128" cy="28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chemeClr val="tx1"/>
                  </a:solidFill>
                </a:rPr>
                <a:t>Object(mach lang module): foo.o</a:t>
              </a:r>
            </a:p>
          </p:txBody>
        </p:sp>
        <p:grpSp>
          <p:nvGrpSpPr>
            <p:cNvPr id="2389013" name="Group 21"/>
            <p:cNvGrpSpPr>
              <a:grpSpLocks/>
            </p:cNvGrpSpPr>
            <p:nvPr/>
          </p:nvGrpSpPr>
          <p:grpSpPr bwMode="auto">
            <a:xfrm>
              <a:off x="3600" y="2688"/>
              <a:ext cx="1296" cy="286"/>
              <a:chOff x="3648" y="2688"/>
              <a:chExt cx="1296" cy="286"/>
            </a:xfrm>
          </p:grpSpPr>
          <p:sp>
            <p:nvSpPr>
              <p:cNvPr id="2389014" name="Rectangle 22"/>
              <p:cNvSpPr>
                <a:spLocks noChangeArrowheads="1"/>
              </p:cNvSpPr>
              <p:nvPr/>
            </p:nvSpPr>
            <p:spPr bwMode="auto">
              <a:xfrm>
                <a:off x="4296" y="2688"/>
                <a:ext cx="648" cy="286"/>
              </a:xfrm>
              <a:prstGeom prst="rect">
                <a:avLst/>
              </a:prstGeom>
              <a:noFill/>
              <a:ln w="38100">
                <a:solidFill>
                  <a:srgbClr val="666699"/>
                </a:solidFill>
                <a:miter lim="800000"/>
                <a:headEnd/>
                <a:tailEnd/>
              </a:ln>
              <a:effectLst/>
            </p:spPr>
            <p:txBody>
              <a:bodyPr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marL="203200" indent="-203200">
                  <a:lnSpc>
                    <a:spcPct val="75000"/>
                  </a:lnSpc>
                  <a:spcBef>
                    <a:spcPct val="65000"/>
                  </a:spcBef>
                  <a:buSzPct val="100000"/>
                  <a:buFont typeface="Times" charset="0"/>
                  <a:buNone/>
                </a:pPr>
                <a:r>
                  <a:rPr lang="en-US" sz="3200" b="1">
                    <a:solidFill>
                      <a:srgbClr val="3333CC"/>
                    </a:solidFill>
                  </a:rPr>
                  <a:t>lib.o</a:t>
                </a:r>
              </a:p>
            </p:txBody>
          </p:sp>
          <p:sp>
            <p:nvSpPr>
              <p:cNvPr id="2389015" name="Line 23"/>
              <p:cNvSpPr>
                <a:spLocks noChangeShapeType="1"/>
              </p:cNvSpPr>
              <p:nvPr/>
            </p:nvSpPr>
            <p:spPr bwMode="auto">
              <a:xfrm flipH="1">
                <a:off x="3648" y="28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5138" name="Group 2"/>
          <p:cNvGrpSpPr>
            <a:grpSpLocks/>
          </p:cNvGrpSpPr>
          <p:nvPr/>
        </p:nvGrpSpPr>
        <p:grpSpPr bwMode="auto">
          <a:xfrm>
            <a:off x="152400" y="1219200"/>
            <a:ext cx="8305800" cy="2362200"/>
            <a:chOff x="96" y="872"/>
            <a:chExt cx="5232" cy="1384"/>
          </a:xfrm>
        </p:grpSpPr>
        <p:sp>
          <p:nvSpPr>
            <p:cNvPr id="2395139" name="Oval 3" descr="5%"/>
            <p:cNvSpPr>
              <a:spLocks noChangeArrowheads="1"/>
            </p:cNvSpPr>
            <p:nvPr/>
          </p:nvSpPr>
          <p:spPr bwMode="auto">
            <a:xfrm>
              <a:off x="96" y="1200"/>
              <a:ext cx="5232" cy="1056"/>
            </a:xfrm>
            <a:prstGeom prst="ellipse">
              <a:avLst/>
            </a:prstGeom>
            <a:pattFill prst="pct5">
              <a:fgClr>
                <a:schemeClr val="hlink"/>
              </a:fgClr>
              <a:bgClr>
                <a:srgbClr val="FFFFFF"/>
              </a:bgClr>
            </a:patt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5140" name="Text Box 4"/>
            <p:cNvSpPr txBox="1">
              <a:spLocks noChangeArrowheads="1"/>
            </p:cNvSpPr>
            <p:nvPr/>
          </p:nvSpPr>
          <p:spPr bwMode="auto">
            <a:xfrm>
              <a:off x="4608" y="872"/>
              <a:ext cx="586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hlink"/>
                  </a:solidFill>
                </a:rPr>
                <a:t>61C</a:t>
              </a:r>
              <a:endParaRPr lang="en-US" sz="3200"/>
            </a:p>
          </p:txBody>
        </p:sp>
      </p:grpSp>
      <p:sp>
        <p:nvSpPr>
          <p:cNvPr id="239514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373813" cy="474663"/>
          </a:xfrm>
          <a:noFill/>
          <a:ln/>
        </p:spPr>
        <p:txBody>
          <a:bodyPr/>
          <a:lstStyle/>
          <a:p>
            <a:r>
              <a:rPr lang="en-US"/>
              <a:t>What are “Machine Structures”?</a:t>
            </a:r>
          </a:p>
        </p:txBody>
      </p:sp>
      <p:sp>
        <p:nvSpPr>
          <p:cNvPr id="2395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724400"/>
            <a:ext cx="8610600" cy="41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Coordination of many </a:t>
            </a:r>
            <a:r>
              <a:rPr lang="en-US" i="1">
                <a:solidFill>
                  <a:schemeClr val="accent1"/>
                </a:solidFill>
              </a:rPr>
              <a:t>levels of abstraction</a:t>
            </a:r>
            <a:endParaRPr lang="en-US"/>
          </a:p>
        </p:txBody>
      </p:sp>
      <p:sp>
        <p:nvSpPr>
          <p:cNvPr id="2395143" name="Rectangle 7"/>
          <p:cNvSpPr>
            <a:spLocks noChangeArrowheads="1"/>
          </p:cNvSpPr>
          <p:nvPr/>
        </p:nvSpPr>
        <p:spPr bwMode="auto">
          <a:xfrm>
            <a:off x="4572000" y="2667000"/>
            <a:ext cx="1282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I/O system</a:t>
            </a:r>
          </a:p>
        </p:txBody>
      </p:sp>
      <p:sp>
        <p:nvSpPr>
          <p:cNvPr id="2395144" name="Rectangle 8"/>
          <p:cNvSpPr>
            <a:spLocks noChangeArrowheads="1"/>
          </p:cNvSpPr>
          <p:nvPr/>
        </p:nvSpPr>
        <p:spPr bwMode="auto">
          <a:xfrm>
            <a:off x="2908300" y="4089400"/>
            <a:ext cx="25400" cy="2794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45" name="Rectangle 9"/>
          <p:cNvSpPr>
            <a:spLocks noChangeArrowheads="1"/>
          </p:cNvSpPr>
          <p:nvPr/>
        </p:nvSpPr>
        <p:spPr bwMode="auto">
          <a:xfrm>
            <a:off x="2362200" y="2667000"/>
            <a:ext cx="12446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2395146" name="Rectangle 10"/>
          <p:cNvSpPr>
            <a:spLocks noChangeArrowheads="1"/>
          </p:cNvSpPr>
          <p:nvPr/>
        </p:nvSpPr>
        <p:spPr bwMode="auto">
          <a:xfrm>
            <a:off x="2286000" y="2660650"/>
            <a:ext cx="3810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47" name="Line 11"/>
          <p:cNvSpPr>
            <a:spLocks noChangeShapeType="1"/>
          </p:cNvSpPr>
          <p:nvPr/>
        </p:nvSpPr>
        <p:spPr bwMode="auto">
          <a:xfrm>
            <a:off x="4572000" y="266700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48" name="Rectangle 12"/>
          <p:cNvSpPr>
            <a:spLocks noChangeArrowheads="1"/>
          </p:cNvSpPr>
          <p:nvPr/>
        </p:nvSpPr>
        <p:spPr bwMode="auto">
          <a:xfrm>
            <a:off x="2743200" y="1752600"/>
            <a:ext cx="11176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395149" name="Rectangle 13"/>
          <p:cNvSpPr>
            <a:spLocks noChangeArrowheads="1"/>
          </p:cNvSpPr>
          <p:nvPr/>
        </p:nvSpPr>
        <p:spPr bwMode="auto">
          <a:xfrm>
            <a:off x="2743200" y="2133600"/>
            <a:ext cx="1295400" cy="33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50" name="Rectangle 14"/>
          <p:cNvSpPr>
            <a:spLocks noChangeArrowheads="1"/>
          </p:cNvSpPr>
          <p:nvPr/>
        </p:nvSpPr>
        <p:spPr bwMode="auto">
          <a:xfrm>
            <a:off x="4267200" y="1447800"/>
            <a:ext cx="12065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Operating</a:t>
            </a:r>
          </a:p>
        </p:txBody>
      </p:sp>
      <p:sp>
        <p:nvSpPr>
          <p:cNvPr id="2395151" name="Rectangle 15"/>
          <p:cNvSpPr>
            <a:spLocks noChangeArrowheads="1"/>
          </p:cNvSpPr>
          <p:nvPr/>
        </p:nvSpPr>
        <p:spPr bwMode="auto">
          <a:xfrm>
            <a:off x="4279900" y="1752600"/>
            <a:ext cx="1270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System</a:t>
            </a:r>
          </a:p>
          <a:p>
            <a:pPr algn="ctr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(MacOS X)</a:t>
            </a:r>
          </a:p>
        </p:txBody>
      </p:sp>
      <p:sp>
        <p:nvSpPr>
          <p:cNvPr id="2395152" name="Line 16"/>
          <p:cNvSpPr>
            <a:spLocks noChangeShapeType="1"/>
          </p:cNvSpPr>
          <p:nvPr/>
        </p:nvSpPr>
        <p:spPr bwMode="auto">
          <a:xfrm flipV="1">
            <a:off x="3505200" y="144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53" name="Line 17"/>
          <p:cNvSpPr>
            <a:spLocks noChangeShapeType="1"/>
          </p:cNvSpPr>
          <p:nvPr/>
        </p:nvSpPr>
        <p:spPr bwMode="auto">
          <a:xfrm>
            <a:off x="3511550" y="1447800"/>
            <a:ext cx="2203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54" name="Line 18"/>
          <p:cNvSpPr>
            <a:spLocks noChangeShapeType="1"/>
          </p:cNvSpPr>
          <p:nvPr/>
        </p:nvSpPr>
        <p:spPr bwMode="auto">
          <a:xfrm>
            <a:off x="5715000" y="1447800"/>
            <a:ext cx="0" cy="1054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55" name="Rectangle 19"/>
          <p:cNvSpPr>
            <a:spLocks noChangeArrowheads="1"/>
          </p:cNvSpPr>
          <p:nvPr/>
        </p:nvSpPr>
        <p:spPr bwMode="auto">
          <a:xfrm>
            <a:off x="2667000" y="1092200"/>
            <a:ext cx="26035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Application (Netscape)</a:t>
            </a:r>
          </a:p>
        </p:txBody>
      </p:sp>
      <p:sp>
        <p:nvSpPr>
          <p:cNvPr id="2395156" name="Line 20"/>
          <p:cNvSpPr>
            <a:spLocks noChangeShapeType="1"/>
          </p:cNvSpPr>
          <p:nvPr/>
        </p:nvSpPr>
        <p:spPr bwMode="auto">
          <a:xfrm flipV="1">
            <a:off x="2438400" y="9906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57" name="Line 21"/>
          <p:cNvSpPr>
            <a:spLocks noChangeShapeType="1"/>
          </p:cNvSpPr>
          <p:nvPr/>
        </p:nvSpPr>
        <p:spPr bwMode="auto">
          <a:xfrm>
            <a:off x="5257800" y="996950"/>
            <a:ext cx="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58" name="Rectangle 22"/>
          <p:cNvSpPr>
            <a:spLocks noChangeArrowheads="1"/>
          </p:cNvSpPr>
          <p:nvPr/>
        </p:nvSpPr>
        <p:spPr bwMode="auto">
          <a:xfrm>
            <a:off x="3187700" y="3568700"/>
            <a:ext cx="1651000" cy="330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Digital Design</a:t>
            </a:r>
          </a:p>
        </p:txBody>
      </p:sp>
      <p:sp>
        <p:nvSpPr>
          <p:cNvPr id="2395159" name="Rectangle 23"/>
          <p:cNvSpPr>
            <a:spLocks noChangeArrowheads="1"/>
          </p:cNvSpPr>
          <p:nvPr/>
        </p:nvSpPr>
        <p:spPr bwMode="auto">
          <a:xfrm>
            <a:off x="2724150" y="3536950"/>
            <a:ext cx="2654300" cy="342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60" name="Rectangle 24"/>
          <p:cNvSpPr>
            <a:spLocks noChangeArrowheads="1"/>
          </p:cNvSpPr>
          <p:nvPr/>
        </p:nvSpPr>
        <p:spPr bwMode="auto">
          <a:xfrm>
            <a:off x="3124200" y="3860800"/>
            <a:ext cx="1676400" cy="330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Circuit Design</a:t>
            </a:r>
          </a:p>
        </p:txBody>
      </p:sp>
      <p:sp>
        <p:nvSpPr>
          <p:cNvPr id="2395161" name="Rectangle 25"/>
          <p:cNvSpPr>
            <a:spLocks noChangeArrowheads="1"/>
          </p:cNvSpPr>
          <p:nvPr/>
        </p:nvSpPr>
        <p:spPr bwMode="auto">
          <a:xfrm>
            <a:off x="2895600" y="3886200"/>
            <a:ext cx="22479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62" name="Rectangle 26" descr="50%"/>
          <p:cNvSpPr>
            <a:spLocks noChangeArrowheads="1"/>
          </p:cNvSpPr>
          <p:nvPr/>
        </p:nvSpPr>
        <p:spPr bwMode="auto">
          <a:xfrm>
            <a:off x="838200" y="2438400"/>
            <a:ext cx="5372100" cy="192088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63" name="Rectangle 27"/>
          <p:cNvSpPr>
            <a:spLocks noChangeArrowheads="1"/>
          </p:cNvSpPr>
          <p:nvPr/>
        </p:nvSpPr>
        <p:spPr bwMode="auto">
          <a:xfrm>
            <a:off x="6172200" y="2438400"/>
            <a:ext cx="1727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</a:rPr>
              <a:t>Instruction Set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</a:rPr>
              <a:t> Architecture</a:t>
            </a:r>
          </a:p>
        </p:txBody>
      </p:sp>
      <p:sp>
        <p:nvSpPr>
          <p:cNvPr id="2395164" name="Line 28"/>
          <p:cNvSpPr>
            <a:spLocks noChangeShapeType="1"/>
          </p:cNvSpPr>
          <p:nvPr/>
        </p:nvSpPr>
        <p:spPr bwMode="auto">
          <a:xfrm>
            <a:off x="2444750" y="990600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65" name="Rectangle 29"/>
          <p:cNvSpPr>
            <a:spLocks noChangeArrowheads="1"/>
          </p:cNvSpPr>
          <p:nvPr/>
        </p:nvSpPr>
        <p:spPr bwMode="auto">
          <a:xfrm>
            <a:off x="2881313" y="3101975"/>
            <a:ext cx="2327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</a:rPr>
              <a:t>Datapath &amp; Control </a:t>
            </a:r>
          </a:p>
        </p:txBody>
      </p:sp>
      <p:sp>
        <p:nvSpPr>
          <p:cNvPr id="2395166" name="Rectangle 30"/>
          <p:cNvSpPr>
            <a:spLocks noChangeArrowheads="1"/>
          </p:cNvSpPr>
          <p:nvPr/>
        </p:nvSpPr>
        <p:spPr bwMode="auto">
          <a:xfrm>
            <a:off x="2597150" y="3054350"/>
            <a:ext cx="2882900" cy="444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67" name="Rectangle 31"/>
          <p:cNvSpPr>
            <a:spLocks noChangeArrowheads="1"/>
          </p:cNvSpPr>
          <p:nvPr/>
        </p:nvSpPr>
        <p:spPr bwMode="auto">
          <a:xfrm>
            <a:off x="3276600" y="4162425"/>
            <a:ext cx="1295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transistors</a:t>
            </a:r>
          </a:p>
        </p:txBody>
      </p:sp>
      <p:sp>
        <p:nvSpPr>
          <p:cNvPr id="2395168" name="Rectangle 32"/>
          <p:cNvSpPr>
            <a:spLocks noChangeArrowheads="1"/>
          </p:cNvSpPr>
          <p:nvPr/>
        </p:nvSpPr>
        <p:spPr bwMode="auto">
          <a:xfrm>
            <a:off x="2978150" y="4197350"/>
            <a:ext cx="2044700" cy="298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69" name="Line 33"/>
          <p:cNvSpPr>
            <a:spLocks noChangeShapeType="1"/>
          </p:cNvSpPr>
          <p:nvPr/>
        </p:nvSpPr>
        <p:spPr bwMode="auto">
          <a:xfrm>
            <a:off x="3581400" y="266700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70" name="Rectangle 34"/>
          <p:cNvSpPr>
            <a:spLocks noChangeArrowheads="1"/>
          </p:cNvSpPr>
          <p:nvPr/>
        </p:nvSpPr>
        <p:spPr bwMode="auto">
          <a:xfrm>
            <a:off x="3568700" y="2667000"/>
            <a:ext cx="10033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395171" name="Text Box 35"/>
          <p:cNvSpPr txBox="1">
            <a:spLocks noChangeArrowheads="1"/>
          </p:cNvSpPr>
          <p:nvPr/>
        </p:nvSpPr>
        <p:spPr bwMode="auto">
          <a:xfrm>
            <a:off x="762000" y="2590800"/>
            <a:ext cx="1341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Hardware</a:t>
            </a:r>
          </a:p>
        </p:txBody>
      </p:sp>
      <p:sp>
        <p:nvSpPr>
          <p:cNvPr id="2395172" name="Text Box 36"/>
          <p:cNvSpPr txBox="1">
            <a:spLocks noChangeArrowheads="1"/>
          </p:cNvSpPr>
          <p:nvPr/>
        </p:nvSpPr>
        <p:spPr bwMode="auto">
          <a:xfrm>
            <a:off x="762000" y="2057400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Software</a:t>
            </a:r>
          </a:p>
        </p:txBody>
      </p:sp>
      <p:sp>
        <p:nvSpPr>
          <p:cNvPr id="2395173" name="Line 37"/>
          <p:cNvSpPr>
            <a:spLocks noChangeShapeType="1"/>
          </p:cNvSpPr>
          <p:nvPr/>
        </p:nvSpPr>
        <p:spPr bwMode="auto">
          <a:xfrm flipV="1">
            <a:off x="2133600" y="1447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74" name="Line 38"/>
          <p:cNvSpPr>
            <a:spLocks noChangeShapeType="1"/>
          </p:cNvSpPr>
          <p:nvPr/>
        </p:nvSpPr>
        <p:spPr bwMode="auto">
          <a:xfrm>
            <a:off x="2133600" y="2641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75" name="Rectangle 39"/>
          <p:cNvSpPr>
            <a:spLocks noChangeArrowheads="1"/>
          </p:cNvSpPr>
          <p:nvPr/>
        </p:nvSpPr>
        <p:spPr bwMode="auto">
          <a:xfrm>
            <a:off x="2755900" y="1752600"/>
            <a:ext cx="1143000" cy="33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176" name="Rectangle 40"/>
          <p:cNvSpPr>
            <a:spLocks noChangeArrowheads="1"/>
          </p:cNvSpPr>
          <p:nvPr/>
        </p:nvSpPr>
        <p:spPr bwMode="auto">
          <a:xfrm>
            <a:off x="2743200" y="2133600"/>
            <a:ext cx="13716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Assembler</a:t>
            </a:r>
          </a:p>
        </p:txBody>
      </p:sp>
      <p:grpSp>
        <p:nvGrpSpPr>
          <p:cNvPr id="2395177" name="Group 41"/>
          <p:cNvGrpSpPr>
            <a:grpSpLocks/>
          </p:cNvGrpSpPr>
          <p:nvPr/>
        </p:nvGrpSpPr>
        <p:grpSpPr bwMode="auto">
          <a:xfrm>
            <a:off x="304800" y="2209800"/>
            <a:ext cx="8610600" cy="4210050"/>
            <a:chOff x="192" y="1392"/>
            <a:chExt cx="5424" cy="2652"/>
          </a:xfrm>
        </p:grpSpPr>
        <p:sp>
          <p:nvSpPr>
            <p:cNvPr id="2395178" name="Rectangle 42"/>
            <p:cNvSpPr>
              <a:spLocks noChangeArrowheads="1"/>
            </p:cNvSpPr>
            <p:nvPr/>
          </p:nvSpPr>
          <p:spPr bwMode="auto">
            <a:xfrm>
              <a:off x="192" y="3552"/>
              <a:ext cx="5424" cy="4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3200" b="1">
                  <a:solidFill>
                    <a:srgbClr val="800080"/>
                  </a:solidFill>
                </a:rPr>
                <a:t>ISA is an important abstraction level:</a:t>
              </a:r>
              <a:br>
                <a:rPr lang="en-US" sz="3200" b="1">
                  <a:solidFill>
                    <a:srgbClr val="800080"/>
                  </a:solidFill>
                </a:rPr>
              </a:br>
              <a:r>
                <a:rPr lang="en-US" sz="3200" b="1">
                  <a:solidFill>
                    <a:srgbClr val="800080"/>
                  </a:solidFill>
                </a:rPr>
                <a:t>contract between HW &amp; SW</a:t>
              </a:r>
            </a:p>
          </p:txBody>
        </p:sp>
        <p:sp>
          <p:nvSpPr>
            <p:cNvPr id="2395179" name="Oval 43"/>
            <p:cNvSpPr>
              <a:spLocks noChangeArrowheads="1"/>
            </p:cNvSpPr>
            <p:nvPr/>
          </p:nvSpPr>
          <p:spPr bwMode="auto">
            <a:xfrm>
              <a:off x="3792" y="1392"/>
              <a:ext cx="1296" cy="576"/>
            </a:xfrm>
            <a:prstGeom prst="ellipse">
              <a:avLst/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3827463" cy="474663"/>
          </a:xfrm>
        </p:spPr>
        <p:txBody>
          <a:bodyPr/>
          <a:lstStyle/>
          <a:p>
            <a:r>
              <a:rPr lang="en-US"/>
              <a:t>Below the Program</a:t>
            </a:r>
          </a:p>
        </p:txBody>
      </p:sp>
      <p:sp>
        <p:nvSpPr>
          <p:cNvPr id="239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305800" cy="5613400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ct val="40000"/>
              </a:spcBef>
            </a:pPr>
            <a:r>
              <a:rPr lang="en-US"/>
              <a:t>High-level language program (in C)</a:t>
            </a:r>
          </a:p>
          <a:p>
            <a:pPr marL="508000" lvl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/>
              <a:t>		</a:t>
            </a:r>
            <a:br>
              <a:rPr lang="en-US"/>
            </a:br>
            <a:r>
              <a:rPr lang="en-US"/>
              <a:t>    </a:t>
            </a:r>
            <a:r>
              <a:rPr lang="en-US" sz="2000">
                <a:latin typeface="Courier New" charset="0"/>
              </a:rPr>
              <a:t>swap  int v[], int k){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int temp;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temp = v[k];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v[k] = v[k+1];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v[k+1] = temp;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}</a:t>
            </a:r>
            <a:endParaRPr lang="en-US" sz="2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40000"/>
              </a:spcBef>
            </a:pPr>
            <a:r>
              <a:rPr lang="en-US"/>
              <a:t>Assembly language program (for MIPS)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>
                <a:latin typeface="Courier New" charset="0"/>
              </a:rPr>
              <a:t>		</a:t>
            </a:r>
            <a:r>
              <a:rPr lang="en-US" sz="2000">
                <a:latin typeface="Courier New" charset="0"/>
              </a:rPr>
              <a:t>swap: sll	$2, $5, 2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add	$2, $4,$2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lw	$15, 0($2)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lw	$16, 4($2)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sw	$16, 0($2)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sw	$15, 4($2)</a:t>
            </a:r>
          </a:p>
          <a:p>
            <a:pPr marL="508000" lvl="1">
              <a:lnSpc>
                <a:spcPct val="50000"/>
              </a:lnSpc>
              <a:buFontTx/>
              <a:buNone/>
            </a:pPr>
            <a:r>
              <a:rPr lang="en-US" sz="2000">
                <a:latin typeface="Courier New" charset="0"/>
              </a:rPr>
              <a:t>			jr	$31</a:t>
            </a:r>
            <a:endParaRPr lang="en-US" sz="2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40000"/>
              </a:spcBef>
            </a:pPr>
            <a:r>
              <a:rPr lang="en-US"/>
              <a:t>Machine (object) code (for MIPS)</a:t>
            </a:r>
          </a:p>
          <a:p>
            <a:pPr marL="508000" lvl="1">
              <a:lnSpc>
                <a:spcPct val="50000"/>
              </a:lnSpc>
              <a:buSzTx/>
              <a:buFontTx/>
              <a:buNone/>
            </a:pPr>
            <a:r>
              <a:rPr lang="en-US" sz="2000">
                <a:latin typeface="Courier New" charset="0"/>
              </a:rPr>
              <a:t>   000000 00000 00101 0001000010000000</a:t>
            </a:r>
          </a:p>
          <a:p>
            <a:pPr marL="508000" lvl="1">
              <a:lnSpc>
                <a:spcPct val="50000"/>
              </a:lnSpc>
              <a:buSzTx/>
              <a:buFontTx/>
              <a:buNone/>
            </a:pPr>
            <a:r>
              <a:rPr lang="en-US" sz="2000">
                <a:latin typeface="Courier New" charset="0"/>
              </a:rPr>
              <a:t>   000000 00100 00010 0001000000100000 </a:t>
            </a:r>
            <a:r>
              <a:rPr lang="en-US" sz="2400">
                <a:latin typeface="Courier New" charset="0"/>
              </a:rPr>
              <a:t>. . .</a:t>
            </a:r>
          </a:p>
        </p:txBody>
      </p:sp>
      <p:grpSp>
        <p:nvGrpSpPr>
          <p:cNvPr id="2397188" name="Group 4"/>
          <p:cNvGrpSpPr>
            <a:grpSpLocks/>
          </p:cNvGrpSpPr>
          <p:nvPr/>
        </p:nvGrpSpPr>
        <p:grpSpPr bwMode="auto">
          <a:xfrm>
            <a:off x="7086600" y="685800"/>
            <a:ext cx="1947863" cy="2133600"/>
            <a:chOff x="4272" y="1488"/>
            <a:chExt cx="1008" cy="1104"/>
          </a:xfrm>
        </p:grpSpPr>
        <p:sp>
          <p:nvSpPr>
            <p:cNvPr id="2397189" name="Oval 5"/>
            <p:cNvSpPr>
              <a:spLocks noChangeArrowheads="1"/>
            </p:cNvSpPr>
            <p:nvPr/>
          </p:nvSpPr>
          <p:spPr bwMode="auto">
            <a:xfrm>
              <a:off x="4272" y="1824"/>
              <a:ext cx="1008" cy="43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7190" name="Text Box 6"/>
            <p:cNvSpPr txBox="1">
              <a:spLocks noChangeArrowheads="1"/>
            </p:cNvSpPr>
            <p:nvPr/>
          </p:nvSpPr>
          <p:spPr bwMode="auto">
            <a:xfrm>
              <a:off x="4368" y="1920"/>
              <a:ext cx="680" cy="21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Arial" charset="0"/>
                </a:rPr>
                <a:t>C compiler</a:t>
              </a:r>
            </a:p>
          </p:txBody>
        </p:sp>
        <p:sp>
          <p:nvSpPr>
            <p:cNvPr id="2397191" name="Arc 7"/>
            <p:cNvSpPr>
              <a:spLocks/>
            </p:cNvSpPr>
            <p:nvPr/>
          </p:nvSpPr>
          <p:spPr bwMode="auto">
            <a:xfrm>
              <a:off x="4416" y="1488"/>
              <a:ext cx="43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7192" name="Arc 8"/>
            <p:cNvSpPr>
              <a:spLocks/>
            </p:cNvSpPr>
            <p:nvPr/>
          </p:nvSpPr>
          <p:spPr bwMode="auto">
            <a:xfrm flipV="1">
              <a:off x="4416" y="2256"/>
              <a:ext cx="43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 type="arrow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97193" name="Group 9"/>
          <p:cNvGrpSpPr>
            <a:grpSpLocks/>
          </p:cNvGrpSpPr>
          <p:nvPr/>
        </p:nvGrpSpPr>
        <p:grpSpPr bwMode="auto">
          <a:xfrm>
            <a:off x="7086600" y="3581400"/>
            <a:ext cx="1947863" cy="2133600"/>
            <a:chOff x="4656" y="3024"/>
            <a:chExt cx="1008" cy="1104"/>
          </a:xfrm>
        </p:grpSpPr>
        <p:sp>
          <p:nvSpPr>
            <p:cNvPr id="2397194" name="Oval 10"/>
            <p:cNvSpPr>
              <a:spLocks noChangeArrowheads="1"/>
            </p:cNvSpPr>
            <p:nvPr/>
          </p:nvSpPr>
          <p:spPr bwMode="auto">
            <a:xfrm>
              <a:off x="4656" y="3360"/>
              <a:ext cx="1008" cy="43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7195" name="Text Box 11"/>
            <p:cNvSpPr txBox="1">
              <a:spLocks noChangeArrowheads="1"/>
            </p:cNvSpPr>
            <p:nvPr/>
          </p:nvSpPr>
          <p:spPr bwMode="auto">
            <a:xfrm>
              <a:off x="4752" y="3456"/>
              <a:ext cx="661" cy="21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Arial" charset="0"/>
                </a:rPr>
                <a:t>assembler</a:t>
              </a:r>
            </a:p>
          </p:txBody>
        </p:sp>
        <p:sp>
          <p:nvSpPr>
            <p:cNvPr id="2397196" name="Arc 12"/>
            <p:cNvSpPr>
              <a:spLocks/>
            </p:cNvSpPr>
            <p:nvPr/>
          </p:nvSpPr>
          <p:spPr bwMode="auto">
            <a:xfrm>
              <a:off x="4800" y="3024"/>
              <a:ext cx="43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7197" name="Arc 13"/>
            <p:cNvSpPr>
              <a:spLocks/>
            </p:cNvSpPr>
            <p:nvPr/>
          </p:nvSpPr>
          <p:spPr bwMode="auto">
            <a:xfrm flipV="1">
              <a:off x="4800" y="3792"/>
              <a:ext cx="43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 type="arrow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97198" name="Group 14"/>
          <p:cNvGrpSpPr>
            <a:grpSpLocks/>
          </p:cNvGrpSpPr>
          <p:nvPr/>
        </p:nvGrpSpPr>
        <p:grpSpPr bwMode="auto">
          <a:xfrm>
            <a:off x="7493000" y="5867400"/>
            <a:ext cx="1041400" cy="715963"/>
            <a:chOff x="4656" y="3744"/>
            <a:chExt cx="656" cy="451"/>
          </a:xfrm>
        </p:grpSpPr>
        <p:sp>
          <p:nvSpPr>
            <p:cNvPr id="2397199" name="AutoShape 15"/>
            <p:cNvSpPr>
              <a:spLocks noChangeArrowheads="1"/>
            </p:cNvSpPr>
            <p:nvPr/>
          </p:nvSpPr>
          <p:spPr bwMode="auto">
            <a:xfrm rot="5400000">
              <a:off x="4670" y="3730"/>
              <a:ext cx="451" cy="4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97200" name="Rectangle 16"/>
            <p:cNvSpPr>
              <a:spLocks noChangeArrowheads="1"/>
            </p:cNvSpPr>
            <p:nvPr/>
          </p:nvSpPr>
          <p:spPr bwMode="auto">
            <a:xfrm>
              <a:off x="5040" y="3763"/>
              <a:ext cx="27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</a:rPr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862638" cy="474663"/>
          </a:xfrm>
        </p:spPr>
        <p:txBody>
          <a:bodyPr/>
          <a:lstStyle/>
          <a:p>
            <a:r>
              <a:rPr lang="en-US"/>
              <a:t>Synchronous Digital Systems</a:t>
            </a:r>
          </a:p>
        </p:txBody>
      </p:sp>
      <p:sp>
        <p:nvSpPr>
          <p:cNvPr id="239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848600" cy="4251325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u="sng"/>
              <a:t>Synchronous:</a:t>
            </a:r>
          </a:p>
          <a:p>
            <a:pPr lvl="1"/>
            <a:r>
              <a:rPr lang="en-US"/>
              <a:t>Means all operations are coordinated by a central </a:t>
            </a:r>
            <a:r>
              <a:rPr lang="en-US">
                <a:solidFill>
                  <a:srgbClr val="800080"/>
                </a:solidFill>
              </a:rPr>
              <a:t>clock</a:t>
            </a:r>
            <a:r>
              <a:rPr lang="en-US"/>
              <a:t>.</a:t>
            </a:r>
          </a:p>
          <a:p>
            <a:pPr lvl="2"/>
            <a:r>
              <a:rPr lang="en-US"/>
              <a:t>It keeps the “heartbeat” of the system!</a:t>
            </a:r>
          </a:p>
          <a:p>
            <a:pPr>
              <a:buFont typeface="Times" charset="0"/>
              <a:buNone/>
            </a:pPr>
            <a:r>
              <a:rPr lang="en-US" u="sng"/>
              <a:t>Digital:</a:t>
            </a:r>
            <a:endParaRPr lang="en-US"/>
          </a:p>
          <a:p>
            <a:pPr lvl="1"/>
            <a:r>
              <a:rPr lang="en-US"/>
              <a:t>Mean all values are represented by discrete values</a:t>
            </a:r>
          </a:p>
          <a:p>
            <a:pPr lvl="1"/>
            <a:r>
              <a:rPr lang="en-US"/>
              <a:t>Electrical signals are treated as 1’s and 0’s and grouped together to form words.</a:t>
            </a:r>
          </a:p>
        </p:txBody>
      </p:sp>
      <p:sp>
        <p:nvSpPr>
          <p:cNvPr id="2399236" name="Text Box 4"/>
          <p:cNvSpPr txBox="1">
            <a:spLocks noChangeArrowheads="1"/>
          </p:cNvSpPr>
          <p:nvPr/>
        </p:nvSpPr>
        <p:spPr bwMode="auto">
          <a:xfrm>
            <a:off x="822325" y="862013"/>
            <a:ext cx="76358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/>
              <a:t>The hardware of a processor, such as the MIPS, is an example of a Synchronous Digital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678113" cy="474663"/>
          </a:xfrm>
        </p:spPr>
        <p:txBody>
          <a:bodyPr/>
          <a:lstStyle/>
          <a:p>
            <a:r>
              <a:rPr lang="en-US"/>
              <a:t>Logic Design</a:t>
            </a:r>
          </a:p>
        </p:txBody>
      </p:sp>
      <p:sp>
        <p:nvSpPr>
          <p:cNvPr id="240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618163"/>
          </a:xfrm>
        </p:spPr>
        <p:txBody>
          <a:bodyPr/>
          <a:lstStyle/>
          <a:p>
            <a:r>
              <a:rPr lang="en-US" sz="2800"/>
              <a:t>Next 4 weeks: we’ll study how a modern processor is built; starting with basic elements as building blocks.</a:t>
            </a:r>
          </a:p>
          <a:p>
            <a:r>
              <a:rPr lang="en-US" sz="2800"/>
              <a:t>Why study hardware design?</a:t>
            </a:r>
          </a:p>
          <a:p>
            <a:pPr lvl="1"/>
            <a:r>
              <a:rPr lang="en-US" sz="2400"/>
              <a:t>Understand capabilities and limitations of hardware in general and processors in particular.</a:t>
            </a:r>
          </a:p>
          <a:p>
            <a:pPr lvl="1"/>
            <a:r>
              <a:rPr lang="en-US" sz="2400"/>
              <a:t>What processors can do fast and what they can’t do fast (avoid slow things if you want your code to run fast!)</a:t>
            </a:r>
          </a:p>
          <a:p>
            <a:pPr lvl="1"/>
            <a:r>
              <a:rPr lang="en-US" sz="2400"/>
              <a:t>Background for more detailed hardware courses (CS 150, CS 152)</a:t>
            </a:r>
          </a:p>
          <a:p>
            <a:pPr lvl="1"/>
            <a:r>
              <a:rPr lang="en-US" sz="2400"/>
              <a:t>There is just so much you can do with processors.  At some point you may need to design your own custom hardware.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049838" cy="474663"/>
          </a:xfrm>
        </p:spPr>
        <p:txBody>
          <a:bodyPr/>
          <a:lstStyle/>
          <a:p>
            <a:r>
              <a:rPr lang="en-US"/>
              <a:t>PowerPC Die Photograph</a:t>
            </a:r>
          </a:p>
        </p:txBody>
      </p:sp>
      <p:pic>
        <p:nvPicPr>
          <p:cNvPr id="24033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838200"/>
            <a:ext cx="4791075" cy="5638800"/>
          </a:xfrm>
        </p:spPr>
      </p:pic>
      <p:grpSp>
        <p:nvGrpSpPr>
          <p:cNvPr id="2403332" name="Group 4"/>
          <p:cNvGrpSpPr>
            <a:grpSpLocks/>
          </p:cNvGrpSpPr>
          <p:nvPr/>
        </p:nvGrpSpPr>
        <p:grpSpPr bwMode="auto">
          <a:xfrm>
            <a:off x="609600" y="1447800"/>
            <a:ext cx="2514600" cy="3670300"/>
            <a:chOff x="384" y="912"/>
            <a:chExt cx="2696" cy="3699"/>
          </a:xfrm>
        </p:grpSpPr>
        <p:pic>
          <p:nvPicPr>
            <p:cNvPr id="2403333" name="Picture 5"/>
            <p:cNvPicPr>
              <a:picLocks noChangeAspect="1" noChangeArrowheads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4"/>
                <a:srcRect/>
                <a:stretch>
                  <a:fillRect/>
                </a:stretch>
              </p:blipFill>
            </mc:Choice>
            <mc:Fallback>
              <p:blipFill>
                <a:blip r:embed="rId5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624" y="912"/>
              <a:ext cx="2456" cy="2736"/>
            </a:xfrm>
            <a:prstGeom prst="rect">
              <a:avLst/>
            </a:prstGeom>
            <a:noFill/>
          </p:spPr>
        </p:pic>
        <p:sp>
          <p:nvSpPr>
            <p:cNvPr id="2403334" name="Rectangle 6"/>
            <p:cNvSpPr>
              <a:spLocks noChangeArrowheads="1"/>
            </p:cNvSpPr>
            <p:nvPr/>
          </p:nvSpPr>
          <p:spPr bwMode="auto">
            <a:xfrm>
              <a:off x="384" y="3658"/>
              <a:ext cx="2159" cy="9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Let’s look closer…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132138" cy="474663"/>
          </a:xfrm>
        </p:spPr>
        <p:txBody>
          <a:bodyPr/>
          <a:lstStyle/>
          <a:p>
            <a:r>
              <a:rPr lang="en-US"/>
              <a:t>Transistors 101</a:t>
            </a:r>
          </a:p>
        </p:txBody>
      </p:sp>
      <p:pic>
        <p:nvPicPr>
          <p:cNvPr id="240537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4252" t="16612" r="77435" b="57483"/>
          <a:stretch>
            <a:fillRect/>
          </a:stretch>
        </p:blipFill>
        <p:spPr>
          <a:xfrm>
            <a:off x="7543800" y="990600"/>
            <a:ext cx="1190625" cy="2590800"/>
          </a:xfrm>
          <a:ln/>
        </p:spPr>
      </p:pic>
      <p:sp>
        <p:nvSpPr>
          <p:cNvPr id="24053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63600"/>
            <a:ext cx="6400800" cy="5080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/>
              <a:t>MOSFET</a:t>
            </a:r>
          </a:p>
          <a:p>
            <a:pPr lvl="1"/>
            <a:r>
              <a:rPr lang="en-US" sz="2400" dirty="0">
                <a:latin typeface="Arial" charset="0"/>
              </a:rPr>
              <a:t>Metal-Oxide-Semiconductor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Field-Effect Transistor</a:t>
            </a:r>
          </a:p>
          <a:p>
            <a:pPr lvl="1"/>
            <a:r>
              <a:rPr lang="en-US" sz="2400" dirty="0">
                <a:latin typeface="Arial" charset="0"/>
              </a:rPr>
              <a:t>Come in two types:</a:t>
            </a:r>
          </a:p>
          <a:p>
            <a:pPr lvl="2"/>
            <a:r>
              <a:rPr lang="en-US" sz="2000" dirty="0" err="1"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-type NMOSFET</a:t>
            </a:r>
          </a:p>
          <a:p>
            <a:pPr lvl="2">
              <a:lnSpc>
                <a:spcPct val="45000"/>
              </a:lnSpc>
            </a:pPr>
            <a:r>
              <a:rPr lang="en-US" sz="2000" dirty="0" err="1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-type PMOSFET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For </a:t>
            </a:r>
            <a:r>
              <a:rPr lang="en-US" sz="2800" dirty="0" err="1">
                <a:solidFill>
                  <a:schemeClr val="accent2"/>
                </a:solidFill>
              </a:rPr>
              <a:t>n</a:t>
            </a:r>
            <a:r>
              <a:rPr lang="en-US" sz="2800" dirty="0">
                <a:solidFill>
                  <a:schemeClr val="accent2"/>
                </a:solidFill>
              </a:rPr>
              <a:t>-type</a:t>
            </a:r>
            <a:r>
              <a:rPr lang="en-US" sz="2800" dirty="0"/>
              <a:t> (</a:t>
            </a:r>
            <a:r>
              <a:rPr lang="en-US" sz="2800" dirty="0" err="1">
                <a:solidFill>
                  <a:schemeClr val="accent1"/>
                </a:solidFill>
              </a:rPr>
              <a:t>p</a:t>
            </a:r>
            <a:r>
              <a:rPr lang="en-US" sz="2800" dirty="0">
                <a:solidFill>
                  <a:schemeClr val="accent1"/>
                </a:solidFill>
              </a:rPr>
              <a:t>-type</a:t>
            </a:r>
            <a:r>
              <a:rPr lang="en-US" sz="2800" dirty="0"/>
              <a:t> opposite)</a:t>
            </a:r>
          </a:p>
          <a:p>
            <a:pPr lvl="1"/>
            <a:r>
              <a:rPr lang="en-US" sz="2400" dirty="0"/>
              <a:t>If voltage not enough between G &amp; S,</a:t>
            </a:r>
            <a:br>
              <a:rPr lang="en-US" sz="2400" dirty="0"/>
            </a:br>
            <a:r>
              <a:rPr lang="en-US" sz="2400" dirty="0"/>
              <a:t>transistor turns “off” (cut-off)</a:t>
            </a:r>
            <a:br>
              <a:rPr lang="en-US" sz="2400" dirty="0"/>
            </a:br>
            <a:r>
              <a:rPr lang="en-US" sz="2400" dirty="0"/>
              <a:t>and Drain-Source NOT connected</a:t>
            </a:r>
          </a:p>
          <a:p>
            <a:pPr lvl="1"/>
            <a:r>
              <a:rPr lang="en-US" sz="2400" dirty="0"/>
              <a:t>If the G &amp; S voltage is high enough,</a:t>
            </a:r>
            <a:br>
              <a:rPr lang="en-US" sz="2400" dirty="0"/>
            </a:br>
            <a:r>
              <a:rPr lang="en-US" sz="2400" dirty="0"/>
              <a:t>transistor turns “on” (saturation)</a:t>
            </a:r>
            <a:br>
              <a:rPr lang="en-US" sz="2400" dirty="0"/>
            </a:br>
            <a:r>
              <a:rPr lang="en-US" sz="2400" dirty="0"/>
              <a:t>and Drain-Source ARE connected</a:t>
            </a:r>
          </a:p>
        </p:txBody>
      </p:sp>
      <p:sp>
        <p:nvSpPr>
          <p:cNvPr id="2405381" name="Rectangle 5"/>
          <p:cNvSpPr>
            <a:spLocks noChangeArrowheads="1"/>
          </p:cNvSpPr>
          <p:nvPr/>
        </p:nvSpPr>
        <p:spPr bwMode="auto">
          <a:xfrm>
            <a:off x="7696200" y="3200400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Arial" charset="0"/>
              </a:rPr>
              <a:t>p-type</a:t>
            </a:r>
          </a:p>
        </p:txBody>
      </p:sp>
      <p:pic>
        <p:nvPicPr>
          <p:cNvPr id="2405382" name="Picture 6" descr="FET_cross_sec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810000"/>
            <a:ext cx="2052638" cy="1773238"/>
          </a:xfrm>
          <a:prstGeom prst="rect">
            <a:avLst/>
          </a:prstGeom>
          <a:noFill/>
        </p:spPr>
      </p:pic>
      <p:pic>
        <p:nvPicPr>
          <p:cNvPr id="2405383" name="Picture 7"/>
          <p:cNvPicPr>
            <a:picLocks noChangeAspect="1" noChangeArrowheads="1"/>
          </p:cNvPicPr>
          <p:nvPr/>
        </p:nvPicPr>
        <p:blipFill>
          <a:blip r:embed="rId3"/>
          <a:srcRect l="19803" t="46326" r="73083" b="32294"/>
          <a:stretch>
            <a:fillRect/>
          </a:stretch>
        </p:blipFill>
        <p:spPr bwMode="auto">
          <a:xfrm>
            <a:off x="5943600" y="1066800"/>
            <a:ext cx="15621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405384" name="Rectangle 8"/>
          <p:cNvSpPr>
            <a:spLocks noChangeArrowheads="1"/>
          </p:cNvSpPr>
          <p:nvPr/>
        </p:nvSpPr>
        <p:spPr bwMode="auto">
          <a:xfrm>
            <a:off x="6134100" y="3214688"/>
            <a:ext cx="12509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n-type</a:t>
            </a:r>
          </a:p>
        </p:txBody>
      </p:sp>
      <p:sp>
        <p:nvSpPr>
          <p:cNvPr id="2405385" name="Rectangle 9"/>
          <p:cNvSpPr>
            <a:spLocks noChangeArrowheads="1"/>
          </p:cNvSpPr>
          <p:nvPr/>
        </p:nvSpPr>
        <p:spPr bwMode="auto">
          <a:xfrm>
            <a:off x="7010400" y="7620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D</a:t>
            </a:r>
          </a:p>
        </p:txBody>
      </p:sp>
      <p:sp>
        <p:nvSpPr>
          <p:cNvPr id="2405386" name="Rectangle 10"/>
          <p:cNvSpPr>
            <a:spLocks noChangeArrowheads="1"/>
          </p:cNvSpPr>
          <p:nvPr/>
        </p:nvSpPr>
        <p:spPr bwMode="auto">
          <a:xfrm>
            <a:off x="5486400" y="1828800"/>
            <a:ext cx="4603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G</a:t>
            </a:r>
          </a:p>
        </p:txBody>
      </p:sp>
      <p:sp>
        <p:nvSpPr>
          <p:cNvPr id="2405387" name="Rectangle 11"/>
          <p:cNvSpPr>
            <a:spLocks noChangeArrowheads="1"/>
          </p:cNvSpPr>
          <p:nvPr/>
        </p:nvSpPr>
        <p:spPr bwMode="auto">
          <a:xfrm>
            <a:off x="7086600" y="2819400"/>
            <a:ext cx="4206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S</a:t>
            </a:r>
          </a:p>
        </p:txBody>
      </p:sp>
      <p:sp>
        <p:nvSpPr>
          <p:cNvPr id="2405388" name="Rectangle 12"/>
          <p:cNvSpPr>
            <a:spLocks noChangeArrowheads="1"/>
          </p:cNvSpPr>
          <p:nvPr/>
        </p:nvSpPr>
        <p:spPr bwMode="auto">
          <a:xfrm>
            <a:off x="8702675" y="685800"/>
            <a:ext cx="42416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Arial" charset="0"/>
              </a:rPr>
              <a:t>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405389" name="Rectangle 13"/>
          <p:cNvSpPr>
            <a:spLocks noChangeArrowheads="1"/>
          </p:cNvSpPr>
          <p:nvPr/>
        </p:nvSpPr>
        <p:spPr bwMode="auto">
          <a:xfrm>
            <a:off x="7086600" y="1828800"/>
            <a:ext cx="4603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Arial" charset="0"/>
              </a:rPr>
              <a:t>G</a:t>
            </a:r>
          </a:p>
        </p:txBody>
      </p:sp>
      <p:sp>
        <p:nvSpPr>
          <p:cNvPr id="2405390" name="Rectangle 14"/>
          <p:cNvSpPr>
            <a:spLocks noChangeArrowheads="1"/>
          </p:cNvSpPr>
          <p:nvPr/>
        </p:nvSpPr>
        <p:spPr bwMode="auto">
          <a:xfrm>
            <a:off x="8723313" y="2743200"/>
            <a:ext cx="443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Arial" charset="0"/>
              </a:rPr>
              <a:t>D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405391" name="Rectangle 15"/>
          <p:cNvSpPr>
            <a:spLocks noChangeArrowheads="1"/>
          </p:cNvSpPr>
          <p:nvPr/>
        </p:nvSpPr>
        <p:spPr bwMode="auto">
          <a:xfrm>
            <a:off x="6934200" y="5562600"/>
            <a:ext cx="18049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bg2"/>
                </a:solidFill>
              </a:rPr>
              <a:t>Side view</a:t>
            </a:r>
          </a:p>
        </p:txBody>
      </p:sp>
      <p:sp>
        <p:nvSpPr>
          <p:cNvPr id="2405392" name="Rectangle 16"/>
          <p:cNvSpPr>
            <a:spLocks noChangeArrowheads="1"/>
          </p:cNvSpPr>
          <p:nvPr/>
        </p:nvSpPr>
        <p:spPr bwMode="auto">
          <a:xfrm>
            <a:off x="914400" y="6232525"/>
            <a:ext cx="54879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800080"/>
                </a:solidFill>
                <a:latin typeface="Courier New" charset="0"/>
              </a:rPr>
              <a:t>www.wikipedia.org/wiki/Mosfet</a:t>
            </a:r>
            <a:endParaRPr lang="en-US" sz="2400" dirty="0">
              <a:solidFill>
                <a:srgbClr val="80008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99425" cy="474663"/>
          </a:xfrm>
        </p:spPr>
        <p:txBody>
          <a:bodyPr/>
          <a:lstStyle/>
          <a:p>
            <a:r>
              <a:rPr lang="en-US"/>
              <a:t>Transistor Circuit Rep. vs. Block diagram</a:t>
            </a:r>
          </a:p>
        </p:txBody>
      </p:sp>
      <p:pic>
        <p:nvPicPr>
          <p:cNvPr id="24074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7207" r="1802"/>
          <a:stretch>
            <a:fillRect/>
          </a:stretch>
        </p:blipFill>
        <p:spPr>
          <a:xfrm>
            <a:off x="1143000" y="2606675"/>
            <a:ext cx="5334000" cy="2924175"/>
          </a:xfrm>
        </p:spPr>
      </p:pic>
      <p:sp>
        <p:nvSpPr>
          <p:cNvPr id="2407428" name="Rectangle 4"/>
          <p:cNvSpPr>
            <a:spLocks noChangeArrowheads="1"/>
          </p:cNvSpPr>
          <p:nvPr/>
        </p:nvSpPr>
        <p:spPr bwMode="auto">
          <a:xfrm>
            <a:off x="685800" y="685800"/>
            <a:ext cx="7848600" cy="5522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Chips is composed of nothing but transistors and wires.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Small groups of transistors form useful building blocks.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28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28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28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28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28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Block are organized in a hierarchy to build higher-level blocks: ex: adders.</a:t>
            </a:r>
          </a:p>
        </p:txBody>
      </p:sp>
      <p:grpSp>
        <p:nvGrpSpPr>
          <p:cNvPr id="2407429" name="Group 5"/>
          <p:cNvGrpSpPr>
            <a:grpSpLocks/>
          </p:cNvGrpSpPr>
          <p:nvPr/>
        </p:nvGrpSpPr>
        <p:grpSpPr bwMode="auto">
          <a:xfrm>
            <a:off x="6553200" y="2743200"/>
            <a:ext cx="2005013" cy="2505075"/>
            <a:chOff x="2640" y="1696"/>
            <a:chExt cx="1865" cy="2330"/>
          </a:xfrm>
        </p:grpSpPr>
        <p:sp>
          <p:nvSpPr>
            <p:cNvPr id="2407430" name="Line 6"/>
            <p:cNvSpPr>
              <a:spLocks noChangeShapeType="1"/>
            </p:cNvSpPr>
            <p:nvPr/>
          </p:nvSpPr>
          <p:spPr bwMode="auto">
            <a:xfrm>
              <a:off x="2640" y="1696"/>
              <a:ext cx="1849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31" name="Line 7"/>
            <p:cNvSpPr>
              <a:spLocks noChangeShapeType="1"/>
            </p:cNvSpPr>
            <p:nvPr/>
          </p:nvSpPr>
          <p:spPr bwMode="auto">
            <a:xfrm>
              <a:off x="2640" y="1696"/>
              <a:ext cx="1" cy="2312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32" name="Rectangle 8"/>
            <p:cNvSpPr>
              <a:spLocks noChangeArrowheads="1"/>
            </p:cNvSpPr>
            <p:nvPr/>
          </p:nvSpPr>
          <p:spPr bwMode="auto">
            <a:xfrm>
              <a:off x="2739" y="1720"/>
              <a:ext cx="210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a</a:t>
              </a:r>
              <a:endParaRPr lang="en-US" sz="1400"/>
            </a:p>
          </p:txBody>
        </p:sp>
        <p:sp>
          <p:nvSpPr>
            <p:cNvPr id="2407433" name="Rectangle 9"/>
            <p:cNvSpPr>
              <a:spLocks noChangeArrowheads="1"/>
            </p:cNvSpPr>
            <p:nvPr/>
          </p:nvSpPr>
          <p:spPr bwMode="auto">
            <a:xfrm>
              <a:off x="3211" y="1720"/>
              <a:ext cx="231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b</a:t>
              </a:r>
              <a:endParaRPr lang="en-US" sz="1400"/>
            </a:p>
          </p:txBody>
        </p:sp>
        <p:sp>
          <p:nvSpPr>
            <p:cNvPr id="2407434" name="Rectangle 10"/>
            <p:cNvSpPr>
              <a:spLocks noChangeArrowheads="1"/>
            </p:cNvSpPr>
            <p:nvPr/>
          </p:nvSpPr>
          <p:spPr bwMode="auto">
            <a:xfrm>
              <a:off x="3900" y="1720"/>
              <a:ext cx="209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c</a:t>
              </a:r>
              <a:endParaRPr lang="en-US" sz="1400"/>
            </a:p>
          </p:txBody>
        </p:sp>
        <p:sp>
          <p:nvSpPr>
            <p:cNvPr id="2407435" name="Rectangle 11"/>
            <p:cNvSpPr>
              <a:spLocks noChangeArrowheads="1"/>
            </p:cNvSpPr>
            <p:nvPr/>
          </p:nvSpPr>
          <p:spPr bwMode="auto">
            <a:xfrm>
              <a:off x="2768" y="2195"/>
              <a:ext cx="21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2407436" name="Rectangle 12"/>
            <p:cNvSpPr>
              <a:spLocks noChangeArrowheads="1"/>
            </p:cNvSpPr>
            <p:nvPr/>
          </p:nvSpPr>
          <p:spPr bwMode="auto">
            <a:xfrm>
              <a:off x="3242" y="2195"/>
              <a:ext cx="21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2407437" name="Rectangle 13"/>
            <p:cNvSpPr>
              <a:spLocks noChangeArrowheads="1"/>
            </p:cNvSpPr>
            <p:nvPr/>
          </p:nvSpPr>
          <p:spPr bwMode="auto">
            <a:xfrm>
              <a:off x="3931" y="2195"/>
              <a:ext cx="20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38" name="Rectangle 14"/>
            <p:cNvSpPr>
              <a:spLocks noChangeArrowheads="1"/>
            </p:cNvSpPr>
            <p:nvPr/>
          </p:nvSpPr>
          <p:spPr bwMode="auto">
            <a:xfrm>
              <a:off x="2768" y="2654"/>
              <a:ext cx="21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2407439" name="Rectangle 15"/>
            <p:cNvSpPr>
              <a:spLocks noChangeArrowheads="1"/>
            </p:cNvSpPr>
            <p:nvPr/>
          </p:nvSpPr>
          <p:spPr bwMode="auto">
            <a:xfrm>
              <a:off x="3242" y="2654"/>
              <a:ext cx="21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40" name="Rectangle 16"/>
            <p:cNvSpPr>
              <a:spLocks noChangeArrowheads="1"/>
            </p:cNvSpPr>
            <p:nvPr/>
          </p:nvSpPr>
          <p:spPr bwMode="auto">
            <a:xfrm>
              <a:off x="3931" y="2654"/>
              <a:ext cx="20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41" name="Rectangle 17"/>
            <p:cNvSpPr>
              <a:spLocks noChangeArrowheads="1"/>
            </p:cNvSpPr>
            <p:nvPr/>
          </p:nvSpPr>
          <p:spPr bwMode="auto">
            <a:xfrm>
              <a:off x="2768" y="3114"/>
              <a:ext cx="210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42" name="Rectangle 18"/>
            <p:cNvSpPr>
              <a:spLocks noChangeArrowheads="1"/>
            </p:cNvSpPr>
            <p:nvPr/>
          </p:nvSpPr>
          <p:spPr bwMode="auto">
            <a:xfrm>
              <a:off x="3242" y="3114"/>
              <a:ext cx="210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2407443" name="Rectangle 19"/>
            <p:cNvSpPr>
              <a:spLocks noChangeArrowheads="1"/>
            </p:cNvSpPr>
            <p:nvPr/>
          </p:nvSpPr>
          <p:spPr bwMode="auto">
            <a:xfrm>
              <a:off x="3931" y="3114"/>
              <a:ext cx="209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44" name="Rectangle 20"/>
            <p:cNvSpPr>
              <a:spLocks noChangeArrowheads="1"/>
            </p:cNvSpPr>
            <p:nvPr/>
          </p:nvSpPr>
          <p:spPr bwMode="auto">
            <a:xfrm>
              <a:off x="2768" y="3573"/>
              <a:ext cx="489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45" name="Rectangle 21"/>
            <p:cNvSpPr>
              <a:spLocks noChangeArrowheads="1"/>
            </p:cNvSpPr>
            <p:nvPr/>
          </p:nvSpPr>
          <p:spPr bwMode="auto">
            <a:xfrm>
              <a:off x="3242" y="3573"/>
              <a:ext cx="489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1</a:t>
              </a:r>
              <a:endParaRPr lang="en-US" sz="1400"/>
            </a:p>
          </p:txBody>
        </p:sp>
        <p:sp>
          <p:nvSpPr>
            <p:cNvPr id="2407446" name="Rectangle 22"/>
            <p:cNvSpPr>
              <a:spLocks noChangeArrowheads="1"/>
            </p:cNvSpPr>
            <p:nvPr/>
          </p:nvSpPr>
          <p:spPr bwMode="auto">
            <a:xfrm>
              <a:off x="3931" y="3573"/>
              <a:ext cx="48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0</a:t>
              </a:r>
              <a:endParaRPr lang="en-US" sz="1400"/>
            </a:p>
          </p:txBody>
        </p:sp>
        <p:sp>
          <p:nvSpPr>
            <p:cNvPr id="2407447" name="Line 23"/>
            <p:cNvSpPr>
              <a:spLocks noChangeShapeType="1"/>
            </p:cNvSpPr>
            <p:nvPr/>
          </p:nvSpPr>
          <p:spPr bwMode="auto">
            <a:xfrm>
              <a:off x="2640" y="1712"/>
              <a:ext cx="1" cy="427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48" name="Line 24"/>
            <p:cNvSpPr>
              <a:spLocks noChangeShapeType="1"/>
            </p:cNvSpPr>
            <p:nvPr/>
          </p:nvSpPr>
          <p:spPr bwMode="auto">
            <a:xfrm>
              <a:off x="3114" y="1712"/>
              <a:ext cx="1" cy="427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49" name="Rectangle 25"/>
            <p:cNvSpPr>
              <a:spLocks noChangeArrowheads="1"/>
            </p:cNvSpPr>
            <p:nvPr/>
          </p:nvSpPr>
          <p:spPr bwMode="auto">
            <a:xfrm>
              <a:off x="2640" y="2155"/>
              <a:ext cx="932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0" name="Rectangle 26"/>
            <p:cNvSpPr>
              <a:spLocks noChangeArrowheads="1"/>
            </p:cNvSpPr>
            <p:nvPr/>
          </p:nvSpPr>
          <p:spPr bwMode="auto">
            <a:xfrm>
              <a:off x="3618" y="2155"/>
              <a:ext cx="886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1" name="Line 27"/>
            <p:cNvSpPr>
              <a:spLocks noChangeShapeType="1"/>
            </p:cNvSpPr>
            <p:nvPr/>
          </p:nvSpPr>
          <p:spPr bwMode="auto">
            <a:xfrm>
              <a:off x="4489" y="1696"/>
              <a:ext cx="1" cy="443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2" name="Line 28"/>
            <p:cNvSpPr>
              <a:spLocks noChangeShapeType="1"/>
            </p:cNvSpPr>
            <p:nvPr/>
          </p:nvSpPr>
          <p:spPr bwMode="auto">
            <a:xfrm>
              <a:off x="2640" y="2630"/>
              <a:ext cx="917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3" name="Line 29"/>
            <p:cNvSpPr>
              <a:spLocks noChangeShapeType="1"/>
            </p:cNvSpPr>
            <p:nvPr/>
          </p:nvSpPr>
          <p:spPr bwMode="auto">
            <a:xfrm>
              <a:off x="2640" y="3090"/>
              <a:ext cx="917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4" name="Line 30"/>
            <p:cNvSpPr>
              <a:spLocks noChangeShapeType="1"/>
            </p:cNvSpPr>
            <p:nvPr/>
          </p:nvSpPr>
          <p:spPr bwMode="auto">
            <a:xfrm>
              <a:off x="2640" y="3549"/>
              <a:ext cx="917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5" name="Rectangle 31"/>
            <p:cNvSpPr>
              <a:spLocks noChangeArrowheads="1"/>
            </p:cNvSpPr>
            <p:nvPr/>
          </p:nvSpPr>
          <p:spPr bwMode="auto">
            <a:xfrm>
              <a:off x="3572" y="1696"/>
              <a:ext cx="46" cy="232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6" name="Line 32"/>
            <p:cNvSpPr>
              <a:spLocks noChangeShapeType="1"/>
            </p:cNvSpPr>
            <p:nvPr/>
          </p:nvSpPr>
          <p:spPr bwMode="auto">
            <a:xfrm>
              <a:off x="2640" y="4008"/>
              <a:ext cx="917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7" name="Line 33"/>
            <p:cNvSpPr>
              <a:spLocks noChangeShapeType="1"/>
            </p:cNvSpPr>
            <p:nvPr/>
          </p:nvSpPr>
          <p:spPr bwMode="auto">
            <a:xfrm>
              <a:off x="2640" y="2187"/>
              <a:ext cx="1" cy="1837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8" name="Line 34"/>
            <p:cNvSpPr>
              <a:spLocks noChangeShapeType="1"/>
            </p:cNvSpPr>
            <p:nvPr/>
          </p:nvSpPr>
          <p:spPr bwMode="auto">
            <a:xfrm>
              <a:off x="3114" y="2187"/>
              <a:ext cx="1" cy="1837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59" name="Line 35"/>
            <p:cNvSpPr>
              <a:spLocks noChangeShapeType="1"/>
            </p:cNvSpPr>
            <p:nvPr/>
          </p:nvSpPr>
          <p:spPr bwMode="auto">
            <a:xfrm>
              <a:off x="3587" y="4024"/>
              <a:ext cx="1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0" name="Line 36"/>
            <p:cNvSpPr>
              <a:spLocks noChangeShapeType="1"/>
            </p:cNvSpPr>
            <p:nvPr/>
          </p:nvSpPr>
          <p:spPr bwMode="auto">
            <a:xfrm>
              <a:off x="4489" y="2187"/>
              <a:ext cx="1" cy="1837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1" name="Line 37"/>
            <p:cNvSpPr>
              <a:spLocks noChangeShapeType="1"/>
            </p:cNvSpPr>
            <p:nvPr/>
          </p:nvSpPr>
          <p:spPr bwMode="auto">
            <a:xfrm>
              <a:off x="3618" y="1696"/>
              <a:ext cx="886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2" name="Line 38"/>
            <p:cNvSpPr>
              <a:spLocks noChangeShapeType="1"/>
            </p:cNvSpPr>
            <p:nvPr/>
          </p:nvSpPr>
          <p:spPr bwMode="auto">
            <a:xfrm>
              <a:off x="4504" y="2171"/>
              <a:ext cx="1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3" name="Line 39"/>
            <p:cNvSpPr>
              <a:spLocks noChangeShapeType="1"/>
            </p:cNvSpPr>
            <p:nvPr/>
          </p:nvSpPr>
          <p:spPr bwMode="auto">
            <a:xfrm>
              <a:off x="3618" y="2630"/>
              <a:ext cx="886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4" name="Line 40"/>
            <p:cNvSpPr>
              <a:spLocks noChangeShapeType="1"/>
            </p:cNvSpPr>
            <p:nvPr/>
          </p:nvSpPr>
          <p:spPr bwMode="auto">
            <a:xfrm>
              <a:off x="3618" y="3090"/>
              <a:ext cx="886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5" name="Line 41"/>
            <p:cNvSpPr>
              <a:spLocks noChangeShapeType="1"/>
            </p:cNvSpPr>
            <p:nvPr/>
          </p:nvSpPr>
          <p:spPr bwMode="auto">
            <a:xfrm>
              <a:off x="3618" y="3549"/>
              <a:ext cx="886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466" name="Line 42"/>
            <p:cNvSpPr>
              <a:spLocks noChangeShapeType="1"/>
            </p:cNvSpPr>
            <p:nvPr/>
          </p:nvSpPr>
          <p:spPr bwMode="auto">
            <a:xfrm>
              <a:off x="3618" y="4008"/>
              <a:ext cx="886" cy="1"/>
            </a:xfrm>
            <a:prstGeom prst="line">
              <a:avLst/>
            </a:prstGeom>
            <a:noFill/>
            <a:ln w="23813">
              <a:solidFill>
                <a:srgbClr val="CECEC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07467" name="Rectangle 43"/>
          <p:cNvSpPr>
            <a:spLocks noChangeArrowheads="1"/>
          </p:cNvSpPr>
          <p:nvPr/>
        </p:nvSpPr>
        <p:spPr bwMode="auto">
          <a:xfrm>
            <a:off x="2209800" y="2438400"/>
            <a:ext cx="35829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Arial" charset="0"/>
              </a:rPr>
              <a:t>“1” (voltage source)</a:t>
            </a:r>
          </a:p>
        </p:txBody>
      </p:sp>
      <p:sp>
        <p:nvSpPr>
          <p:cNvPr id="2407468" name="Rectangle 44"/>
          <p:cNvSpPr>
            <a:spLocks noChangeArrowheads="1"/>
          </p:cNvSpPr>
          <p:nvPr/>
        </p:nvSpPr>
        <p:spPr bwMode="auto">
          <a:xfrm>
            <a:off x="2286000" y="5181600"/>
            <a:ext cx="22971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10A52"/>
                </a:solidFill>
                <a:latin typeface="Arial" charset="0"/>
              </a:rPr>
              <a:t>“0” (ground)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26077</TotalTime>
  <Pages>47</Pages>
  <Words>1205</Words>
  <Application>Microsoft PowerPoint 4.0</Application>
  <PresentationFormat>Letter Paper (8.5x11 in)</PresentationFormat>
  <Paragraphs>185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Times</vt:lpstr>
      <vt:lpstr>Helvetica</vt:lpstr>
      <vt:lpstr>Wingdings</vt:lpstr>
      <vt:lpstr>Arial</vt:lpstr>
      <vt:lpstr>ＭＳ Ｐゴシック</vt:lpstr>
      <vt:lpstr>Symbol</vt:lpstr>
      <vt:lpstr>Courier New</vt:lpstr>
      <vt:lpstr>Times New Roman</vt:lpstr>
      <vt:lpstr>Microsoft Office 98</vt:lpstr>
      <vt:lpstr>Slide 1</vt:lpstr>
      <vt:lpstr>Review</vt:lpstr>
      <vt:lpstr>What are “Machine Structures”?</vt:lpstr>
      <vt:lpstr>Below the Program</vt:lpstr>
      <vt:lpstr>Synchronous Digital Systems</vt:lpstr>
      <vt:lpstr>Logic Design</vt:lpstr>
      <vt:lpstr>PowerPC Die Photograph</vt:lpstr>
      <vt:lpstr>Transistors 101</vt:lpstr>
      <vt:lpstr>Transistor Circuit Rep. vs. Block diagram</vt:lpstr>
      <vt:lpstr>Signals and Waveforms: Clocks</vt:lpstr>
      <vt:lpstr>Signals and Waveforms</vt:lpstr>
      <vt:lpstr>Signals and Waveforms: Grouping</vt:lpstr>
      <vt:lpstr>Signals and Waveforms: Circuit Delay</vt:lpstr>
      <vt:lpstr>Type of Circuits</vt:lpstr>
      <vt:lpstr>Circuits with STATE (e.g., register)</vt:lpstr>
      <vt:lpstr>Peer Instruction</vt:lpstr>
      <vt:lpstr>Sample Debugging Waveform</vt:lpstr>
      <vt:lpstr>And in conclusion…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Screw You</cp:lastModifiedBy>
  <cp:revision>1565</cp:revision>
  <cp:lastPrinted>2008-03-12T21:01:29Z</cp:lastPrinted>
  <dcterms:created xsi:type="dcterms:W3CDTF">2008-03-12T17:29:57Z</dcterms:created>
  <dcterms:modified xsi:type="dcterms:W3CDTF">2008-03-13T17:33:38Z</dcterms:modified>
</cp:coreProperties>
</file>