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25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80" r:id="rId13"/>
    <p:sldId id="268" r:id="rId14"/>
    <p:sldId id="269" r:id="rId15"/>
    <p:sldId id="27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983413" cy="9280525"/>
  <p:defaultTextStyle>
    <a:defPPr>
      <a:defRPr lang="en-GB"/>
    </a:defPPr>
    <a:lvl1pPr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l" defTabSz="457200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456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850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92213" y="595313"/>
            <a:ext cx="4622800" cy="3467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525463" y="4411663"/>
            <a:ext cx="6016625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800" tIns="45000" rIns="91800" bIns="450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8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525651" y="4407617"/>
            <a:ext cx="6018931" cy="417655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1932" tIns="45160" rIns="91932" bIns="45160">
            <a:prstTxWarp prst="textNoShape">
              <a:avLst/>
            </a:prstTxWarp>
          </a:bodyPr>
          <a:lstStyle/>
          <a:p>
            <a:r>
              <a:rPr lang="en-US"/>
              <a:t>Greet class</a:t>
            </a:r>
          </a:p>
        </p:txBody>
      </p:sp>
      <p:sp>
        <p:nvSpPr>
          <p:cNvPr id="2341891" name="Rectangle 3"/>
          <p:cNvSpPr>
            <a:spLocks noChangeArrowheads="1"/>
          </p:cNvSpPr>
          <p:nvPr>
            <p:ph type="sldImg"/>
          </p:nvPr>
        </p:nvSpPr>
        <p:spPr bwMode="auto">
          <a:xfrm>
            <a:off x="1189038" y="596900"/>
            <a:ext cx="4618037" cy="3465513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0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92213" y="59531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00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25651" y="4410783"/>
            <a:ext cx="6015774" cy="4173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492500" y="2435225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30275" y="6370638"/>
            <a:ext cx="5502275" cy="15017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7840" tIns="43920" rIns="87840" bIns="43920">
            <a:prstTxWarp prst="textNoShape">
              <a:avLst/>
            </a:prstTxWarp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Answer: [correct=5, TFF] Individual (6, 3, 6, 3, 34, 37, 7, 4)% &amp; Team (9, 4, 4, 4, 39, 34, 0, 7)%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A: T [18/82 &amp; 25/75] (The game breaks up very quickly into separate, independent games -- big win to solve separated &amp; put together)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B: F [80/20 &amp; 86/14] (The game tree grows exponentially! A better static evaluator can make all the difference!)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3492500" y="2435225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930275" y="6370638"/>
            <a:ext cx="5502275" cy="15017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87840" tIns="43920" rIns="87840" bIns="43920">
            <a:prstTxWarp prst="textNoShape">
              <a:avLst/>
            </a:prstTxWarp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Answer: [correct=5, TFF] Individual (6, 3, 6, 3, 34, 37, 7, 4)% &amp; Team (9, 4, 4, 4, 39, 34, 0, 7)%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A: T [18/82 &amp; 25/75] (The game breaks up very quickly into separate, independent games -- big win to solve separated &amp; put together)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B: F [80/20 &amp; 86/14] (The game tree grows exponentially! A better static evaluator can make all the difference!)</a:t>
            </a:r>
          </a:p>
          <a:p>
            <a:pPr marL="228600" indent="-228600" algn="just">
              <a:lnSpc>
                <a:spcPct val="90000"/>
              </a:lnSpc>
              <a:spcBef>
                <a:spcPts val="550"/>
              </a:spcBef>
              <a:buFont typeface="Arial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z="1100">
                <a:latin typeface="Arial" charset="0"/>
                <a:ea typeface="DejaVu Sans" charset="0"/>
                <a:cs typeface="DejaVu Sans" charset="0"/>
              </a:rPr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90625" y="709613"/>
            <a:ext cx="4605338" cy="345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187450" y="596900"/>
            <a:ext cx="462280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525463" y="4411663"/>
            <a:ext cx="6018212" cy="4184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0563" cy="461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461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6113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6113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847013" cy="1738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033713"/>
            <a:ext cx="7847013" cy="1738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6513" cy="362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143000"/>
            <a:ext cx="3848100" cy="362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6113" cy="89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63360" tIns="25560" rIns="63360" bIns="25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7013" cy="362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63360" tIns="25560" rIns="63360" bIns="25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14400" y="6654800"/>
            <a:ext cx="6477000" cy="21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CS61C L21 </a:t>
            </a:r>
            <a:r>
              <a:rPr lang="en-GB" sz="1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State Elements : Circuits that Remember</a:t>
            </a:r>
            <a:r>
              <a:rPr lang="en-GB" sz="10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 (</a:t>
            </a:r>
            <a:fld id="{93DA01C7-A7CC-454E-91D1-16F645D0F807}" type="slidenum">
              <a:rPr lang="en-GB" sz="10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pPr>
                <a:lnSpc>
                  <a:spcPct val="100000"/>
                </a:lnSpc>
                <a:buFont typeface="Helvetic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r>
              <a:rPr lang="en-GB" sz="10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)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315218" y="6651625"/>
            <a:ext cx="1833553" cy="205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3360" tIns="25560" rIns="63360" bIns="2556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1" dirty="0" smtClean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Beamer, Spring 2008 </a:t>
            </a:r>
            <a:r>
              <a:rPr lang="en-GB" sz="1000" b="1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© UCB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685800" y="685800"/>
            <a:ext cx="7943850" cy="1588"/>
          </a:xfrm>
          <a:prstGeom prst="line">
            <a:avLst/>
          </a:prstGeom>
          <a:noFill/>
          <a:ln w="5724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</p:sldLayoutIdLst>
  <p:txStyles>
    <p:titleStyle>
      <a:lvl1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2pPr>
      <a:lvl3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3pPr>
      <a:lvl4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4pPr>
      <a:lvl5pPr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5pPr>
      <a:lvl6pPr marL="4572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6pPr>
      <a:lvl7pPr marL="9144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7pPr>
      <a:lvl8pPr marL="13716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8pPr>
      <a:lvl9pPr marL="1828800" algn="l" defTabSz="457200" rtl="0" eaLnBrk="0" fontAlgn="base" hangingPunct="0">
        <a:lnSpc>
          <a:spcPct val="91000"/>
        </a:lnSpc>
        <a:spcBef>
          <a:spcPct val="0"/>
        </a:spcBef>
        <a:spcAft>
          <a:spcPct val="0"/>
        </a:spcAft>
        <a:buClr>
          <a:srgbClr val="063DE8"/>
        </a:buClr>
        <a:buSzPct val="100000"/>
        <a:buFont typeface="Helvetica" charset="0"/>
        <a:defRPr sz="3200" b="1">
          <a:solidFill>
            <a:srgbClr val="063DE8"/>
          </a:solidFill>
          <a:latin typeface="Helvetica" charset="0"/>
          <a:ea typeface="DejaVu Sans" charset="0"/>
          <a:cs typeface="DejaVu Sans" charset="0"/>
        </a:defRPr>
      </a:lvl9pPr>
    </p:titleStyle>
    <p:bodyStyle>
      <a:lvl1pPr marL="201613" indent="-201613" algn="l" defTabSz="457200" rtl="0" eaLnBrk="0" fontAlgn="base" hangingPunct="0">
        <a:lnSpc>
          <a:spcPct val="78000"/>
        </a:lnSpc>
        <a:spcBef>
          <a:spcPts val="2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190500" algn="l" defTabSz="457200" rtl="0" eaLnBrk="0" fontAlgn="base" hangingPunct="0">
        <a:lnSpc>
          <a:spcPct val="89000"/>
        </a:lnSpc>
        <a:spcBef>
          <a:spcPts val="1400"/>
        </a:spcBef>
        <a:spcAft>
          <a:spcPct val="0"/>
        </a:spcAft>
        <a:buClr>
          <a:srgbClr val="000000"/>
        </a:buClr>
        <a:buSzPct val="100000"/>
        <a:buFont typeface="Helvetica" charset="0"/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2pPr>
      <a:lvl3pPr marL="1255713" indent="-341313" algn="l" defTabSz="457200" rtl="0" eaLnBrk="0" fontAlgn="base" hangingPunct="0">
        <a:lnSpc>
          <a:spcPct val="89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Wingdings" charset="2"/>
        <a:buChar char=""/>
        <a:defRPr sz="2400" b="1">
          <a:solidFill>
            <a:srgbClr val="000000"/>
          </a:solidFill>
          <a:latin typeface="+mn-lt"/>
          <a:ea typeface="+mn-ea"/>
          <a:cs typeface="+mn-cs"/>
        </a:defRPr>
      </a:lvl3pPr>
      <a:lvl4pPr marL="17129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701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273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845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417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98913" indent="-341313" algn="l" defTabSz="457200" rtl="0" eaLnBrk="0" fontAlgn="base" hangingPunct="0">
        <a:lnSpc>
          <a:spcPct val="10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Helvetica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Relationship Id="rId5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eg"/><Relationship Id="rId5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Relationship Id="rId5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866" name="Rectangle 2"/>
          <p:cNvSpPr>
            <a:spLocks noChangeArrowheads="1"/>
          </p:cNvSpPr>
          <p:nvPr/>
        </p:nvSpPr>
        <p:spPr bwMode="auto">
          <a:xfrm>
            <a:off x="762000" y="3384550"/>
            <a:ext cx="8077200" cy="464230"/>
          </a:xfrm>
          <a:prstGeom prst="rect">
            <a:avLst/>
          </a:prstGeom>
          <a:solidFill>
            <a:srgbClr val="000550"/>
          </a:solidFill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 dirty="0">
                <a:solidFill>
                  <a:schemeClr val="bg1"/>
                </a:solidFill>
                <a:latin typeface="Helvetica"/>
                <a:cs typeface="Helvetica"/>
              </a:rPr>
              <a:t>		Scott Beamer,</a:t>
            </a:r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 Guest Lecturer</a:t>
            </a:r>
            <a:endParaRPr lang="en-US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340867" name="Rectangle 3"/>
          <p:cNvSpPr>
            <a:spLocks noChangeArrowheads="1"/>
          </p:cNvSpPr>
          <p:nvPr/>
        </p:nvSpPr>
        <p:spPr bwMode="auto">
          <a:xfrm>
            <a:off x="0" y="-30480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0868" name="Rectangle 4"/>
          <p:cNvSpPr>
            <a:spLocks noChangeArrowheads="1"/>
          </p:cNvSpPr>
          <p:nvPr/>
        </p:nvSpPr>
        <p:spPr bwMode="auto">
          <a:xfrm>
            <a:off x="0" y="199965"/>
            <a:ext cx="9144000" cy="27718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 dirty="0">
                <a:solidFill>
                  <a:schemeClr val="bg2"/>
                </a:solidFill>
                <a:latin typeface="Courier New" charset="0"/>
              </a:rPr>
              <a:t>inst.eecs.berkeley.edu/~cs61c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rgbClr val="0000FF"/>
                </a:solidFill>
                <a:latin typeface="Helvetica"/>
                <a:cs typeface="Helvetica"/>
              </a:rPr>
              <a:t>CS61C : Machine Structures</a:t>
            </a:r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/>
            </a:r>
            <a:b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/>
            </a:r>
            <a:b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3200" b="1" dirty="0">
                <a:solidFill>
                  <a:srgbClr val="0000FF"/>
                </a:solidFill>
                <a:latin typeface="Helvetica"/>
                <a:cs typeface="Helvetica"/>
              </a:rPr>
              <a:t> Lecture </a:t>
            </a:r>
            <a:r>
              <a:rPr lang="en-US" sz="3200" b="1" dirty="0" smtClean="0">
                <a:solidFill>
                  <a:srgbClr val="0000FF"/>
                </a:solidFill>
                <a:latin typeface="Helvetica"/>
                <a:cs typeface="Helvetica"/>
              </a:rPr>
              <a:t>#21</a:t>
            </a:r>
            <a:br>
              <a:rPr lang="en-US" sz="3200" b="1" dirty="0" smtClean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3200" b="1" dirty="0" smtClean="0">
                <a:solidFill>
                  <a:srgbClr val="0000FF"/>
                </a:solidFill>
                <a:latin typeface="Helvetica"/>
                <a:cs typeface="Helvetica"/>
              </a:rPr>
              <a:t>State Elements: Circuits that Remember</a:t>
            </a:r>
            <a:r>
              <a:rPr lang="en-US" sz="3200" b="1" dirty="0" smtClean="0">
                <a:solidFill>
                  <a:srgbClr val="0000FF"/>
                </a:solidFill>
              </a:rPr>
              <a:t/>
            </a:r>
            <a:br>
              <a:rPr lang="en-US" sz="3200" b="1" dirty="0" smtClean="0">
                <a:solidFill>
                  <a:srgbClr val="0000FF"/>
                </a:solidFill>
              </a:rPr>
            </a:br>
            <a:r>
              <a:rPr lang="en-US" sz="3200" b="1" dirty="0">
                <a:solidFill>
                  <a:schemeClr val="accent2"/>
                </a:solidFill>
              </a:rPr>
              <a:t/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  <a:latin typeface="Helvetica"/>
                <a:cs typeface="Helvetica"/>
              </a:rPr>
              <a:t>2008-</a:t>
            </a:r>
            <a:r>
              <a:rPr lang="en-US" sz="3200" b="1" dirty="0">
                <a:solidFill>
                  <a:schemeClr val="tx1"/>
                </a:solidFill>
                <a:latin typeface="Helvetica"/>
                <a:cs typeface="Helvetica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Helvetica"/>
                <a:cs typeface="Helvetica"/>
              </a:rPr>
              <a:t>-14</a:t>
            </a:r>
            <a:endParaRPr lang="en-US" sz="32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340869" name="Rectangle 5"/>
          <p:cNvSpPr>
            <a:spLocks noChangeArrowheads="1"/>
          </p:cNvSpPr>
          <p:nvPr/>
        </p:nvSpPr>
        <p:spPr bwMode="auto">
          <a:xfrm>
            <a:off x="228600" y="2514600"/>
            <a:ext cx="2057400" cy="2819400"/>
          </a:xfrm>
          <a:prstGeom prst="rect">
            <a:avLst/>
          </a:prstGeom>
          <a:noFill/>
          <a:ln w="57150">
            <a:solidFill>
              <a:srgbClr val="00055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40870" name="Picture 6" descr="ScottBeam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2058988" cy="2819400"/>
          </a:xfrm>
          <a:prstGeom prst="rect">
            <a:avLst/>
          </a:prstGeom>
          <a:noFill/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57200" y="5715000"/>
            <a:ext cx="1838965" cy="4052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>
                <a:solidFill>
                  <a:srgbClr val="800080"/>
                </a:solidFill>
                <a:ea typeface="ＭＳ Ｐゴシック" charset="-128"/>
                <a:cs typeface="ＭＳ Ｐゴシック" charset="-128"/>
              </a:rPr>
              <a:t>www</a:t>
            </a:r>
            <a:r>
              <a:rPr lang="en-US" sz="2000" b="1" dirty="0" err="1" smtClean="0">
                <a:solidFill>
                  <a:srgbClr val="800080"/>
                </a:solidFill>
                <a:ea typeface="ＭＳ Ｐゴシック" charset="-128"/>
                <a:cs typeface="ＭＳ Ｐゴシック" charset="-128"/>
              </a:rPr>
              <a:t>.piday.org</a:t>
            </a:r>
            <a:endParaRPr lang="en-US" sz="2000" b="1" dirty="0">
              <a:solidFill>
                <a:srgbClr val="80008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10" descr="pi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051300"/>
            <a:ext cx="2844800" cy="11303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57800" y="3960343"/>
            <a:ext cx="3657600" cy="1221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6A900"/>
                </a:solidFill>
                <a:latin typeface="Andale Mono"/>
                <a:ea typeface="ＭＳ Ｐゴシック" charset="-128"/>
                <a:cs typeface="Andale Mono"/>
              </a:rPr>
              <a:t>3.1415926535897932384626433832795028841971693993751058209</a:t>
            </a:r>
            <a:endParaRPr lang="en-US" b="1" dirty="0">
              <a:solidFill>
                <a:srgbClr val="06A900"/>
              </a:solidFill>
              <a:latin typeface="Andale Mono"/>
              <a:ea typeface="ＭＳ Ｐゴシック" charset="-128"/>
              <a:cs typeface="Andale Mon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5105400"/>
            <a:ext cx="6400800" cy="1597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6A900"/>
                </a:solidFill>
                <a:latin typeface="Andale Mono"/>
                <a:ea typeface="ＭＳ Ｐゴシック" charset="-128"/>
                <a:cs typeface="Andale Mono"/>
              </a:rPr>
              <a:t>7494459230781640628620899862803482534211706798214808651328230664709384460955058223172535940812848111745028410270193852110555964462294895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1213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Revisited (proper timing 1/2)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3709" t="2322" r="8333" b="12802"/>
          <a:stretch>
            <a:fillRect/>
          </a:stretch>
        </p:blipFill>
        <p:spPr bwMode="auto">
          <a:xfrm>
            <a:off x="990600" y="838200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 l="1680" t="3607" r="3093" b="9798"/>
          <a:stretch>
            <a:fillRect/>
          </a:stretch>
        </p:blipFill>
        <p:spPr bwMode="auto">
          <a:xfrm>
            <a:off x="228600" y="3933825"/>
            <a:ext cx="8763000" cy="216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1600" y="914400"/>
            <a:ext cx="3429000" cy="3263900"/>
          </a:xfrm>
          <a:ln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Reset input to register is used to force it to all zeros (takes priority over D input).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S</a:t>
            </a:r>
            <a:r>
              <a:rPr lang="en-GB" sz="2000" baseline="-25000"/>
              <a:t>i-1</a:t>
            </a:r>
            <a:r>
              <a:rPr lang="en-GB" sz="2000"/>
              <a:t> holds the result of the i</a:t>
            </a:r>
            <a:r>
              <a:rPr lang="en-GB" sz="2000" baseline="30000"/>
              <a:t>th</a:t>
            </a:r>
            <a:r>
              <a:rPr lang="en-GB" sz="2000"/>
              <a:t>-1 iteration.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Analyze circuit timing starting at the output of the register.</a:t>
            </a:r>
          </a:p>
          <a:p>
            <a:pPr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1213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Revisited (proper timing 2/2)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3709" t="2322" r="8333" b="12802"/>
          <a:stretch>
            <a:fillRect/>
          </a:stretch>
        </p:blipFill>
        <p:spPr bwMode="auto">
          <a:xfrm>
            <a:off x="990600" y="838200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 l="1416" t="6276" r="9512" b="8902"/>
          <a:stretch>
            <a:fillRect/>
          </a:stretch>
        </p:blipFill>
        <p:spPr bwMode="auto">
          <a:xfrm>
            <a:off x="609600" y="3810000"/>
            <a:ext cx="6400800" cy="274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 l="75175" t="10463" r="3093" b="27344"/>
          <a:stretch>
            <a:fillRect/>
          </a:stretch>
        </p:blipFill>
        <p:spPr bwMode="auto">
          <a:xfrm>
            <a:off x="6991350" y="4105275"/>
            <a:ext cx="2000250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81600" y="838200"/>
            <a:ext cx="3429000" cy="3765550"/>
          </a:xfrm>
          <a:ln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reset signal shown.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Also, in practice X might not arrive to the adder at the same time as S</a:t>
            </a:r>
            <a:r>
              <a:rPr lang="en-GB" sz="2000" baseline="-25000"/>
              <a:t>i-1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S</a:t>
            </a:r>
            <a:r>
              <a:rPr lang="en-GB" sz="2000" baseline="-25000"/>
              <a:t>i</a:t>
            </a:r>
            <a:r>
              <a:rPr lang="en-GB" sz="2000"/>
              <a:t> temporarily is wrong, but register always captures correct value.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In good circuits, instability never happens around rising edge of clk.</a:t>
            </a:r>
          </a:p>
          <a:p>
            <a:pPr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389563" cy="474663"/>
          </a:xfrm>
        </p:spPr>
        <p:txBody>
          <a:bodyPr/>
          <a:lstStyle/>
          <a:p>
            <a:r>
              <a:rPr lang="en-US"/>
              <a:t>Maximum Clock Frequency</a:t>
            </a:r>
          </a:p>
        </p:txBody>
      </p:sp>
      <p:sp>
        <p:nvSpPr>
          <p:cNvPr id="238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71950"/>
            <a:ext cx="7848600" cy="1316038"/>
          </a:xfrm>
        </p:spPr>
        <p:txBody>
          <a:bodyPr/>
          <a:lstStyle/>
          <a:p>
            <a:r>
              <a:rPr lang="en-US"/>
              <a:t>What is the maximum frequency of this circuit?</a:t>
            </a:r>
          </a:p>
          <a:p>
            <a:pPr lvl="1"/>
            <a:endParaRPr lang="en-US"/>
          </a:p>
        </p:txBody>
      </p:sp>
      <p:pic>
        <p:nvPicPr>
          <p:cNvPr id="2388996" name="Picture 4" descr="fi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3886200" cy="3022600"/>
          </a:xfrm>
          <a:prstGeom prst="rect">
            <a:avLst/>
          </a:prstGeom>
          <a:noFill/>
        </p:spPr>
      </p:pic>
      <p:sp>
        <p:nvSpPr>
          <p:cNvPr id="2388997" name="Rectangle 5"/>
          <p:cNvSpPr>
            <a:spLocks noChangeArrowheads="1"/>
          </p:cNvSpPr>
          <p:nvPr/>
        </p:nvSpPr>
        <p:spPr bwMode="auto">
          <a:xfrm>
            <a:off x="381000" y="5029200"/>
            <a:ext cx="8661345" cy="10952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Max Delay 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	</a:t>
            </a:r>
            <a:r>
              <a:rPr lang="en-US" sz="3200" b="1" dirty="0" smtClean="0">
                <a:solidFill>
                  <a:srgbClr val="22A700"/>
                </a:solidFill>
                <a:latin typeface="+mj-lt"/>
              </a:rPr>
              <a:t>Setup </a:t>
            </a:r>
            <a:r>
              <a:rPr lang="en-US" sz="3200" b="1" dirty="0">
                <a:solidFill>
                  <a:srgbClr val="22A700"/>
                </a:solidFill>
                <a:latin typeface="+mj-lt"/>
              </a:rPr>
              <a:t>Time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+ </a:t>
            </a:r>
            <a:r>
              <a:rPr lang="en-US" sz="3200" b="1" dirty="0">
                <a:solidFill>
                  <a:srgbClr val="800080"/>
                </a:solidFill>
                <a:latin typeface="+mj-lt"/>
              </a:rPr>
              <a:t>CLK-to-Q Delay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+mj-lt"/>
              </a:rPr>
              <a:t>		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			 +	</a:t>
            </a:r>
            <a:r>
              <a:rPr lang="en-US" sz="3200" b="1" dirty="0" smtClean="0">
                <a:solidFill>
                  <a:schemeClr val="accent2"/>
                </a:solidFill>
                <a:latin typeface="+mj-lt"/>
              </a:rPr>
              <a:t>CL </a:t>
            </a:r>
            <a:r>
              <a:rPr lang="en-US" sz="3200" b="1" dirty="0">
                <a:solidFill>
                  <a:schemeClr val="accent2"/>
                </a:solidFill>
                <a:latin typeface="+mj-lt"/>
              </a:rPr>
              <a:t>Delay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88998" name="Line 6"/>
          <p:cNvSpPr>
            <a:spLocks noChangeShapeType="1"/>
          </p:cNvSpPr>
          <p:nvPr/>
        </p:nvSpPr>
        <p:spPr bwMode="auto">
          <a:xfrm>
            <a:off x="1905000" y="1828800"/>
            <a:ext cx="1676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8999" name="Line 7"/>
          <p:cNvSpPr>
            <a:spLocks noChangeShapeType="1"/>
          </p:cNvSpPr>
          <p:nvPr/>
        </p:nvSpPr>
        <p:spPr bwMode="auto">
          <a:xfrm flipH="1">
            <a:off x="2743200" y="2743200"/>
            <a:ext cx="0" cy="457200"/>
          </a:xfrm>
          <a:prstGeom prst="line">
            <a:avLst/>
          </a:prstGeom>
          <a:noFill/>
          <a:ln w="38100">
            <a:solidFill>
              <a:srgbClr val="22A70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0" name="Line 8"/>
          <p:cNvSpPr>
            <a:spLocks noChangeShapeType="1"/>
          </p:cNvSpPr>
          <p:nvPr/>
        </p:nvSpPr>
        <p:spPr bwMode="auto">
          <a:xfrm flipH="1">
            <a:off x="2743200" y="3200400"/>
            <a:ext cx="0" cy="533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1" name="Rectangle 9"/>
          <p:cNvSpPr>
            <a:spLocks noChangeArrowheads="1"/>
          </p:cNvSpPr>
          <p:nvPr/>
        </p:nvSpPr>
        <p:spPr bwMode="auto">
          <a:xfrm>
            <a:off x="4572000" y="2514600"/>
            <a:ext cx="3275013" cy="94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	</a:t>
            </a:r>
            <a:r>
              <a:rPr lang="en-US" sz="2400" b="1"/>
              <a:t>Hint…</a:t>
            </a:r>
          </a:p>
          <a:p>
            <a:r>
              <a:rPr lang="en-US" sz="2400" b="1"/>
              <a:t>Frequency = 1/Period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8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997" grpId="0"/>
      <p:bldP spid="2388998" grpId="0" animBg="1"/>
      <p:bldP spid="2388999" grpId="0" animBg="1"/>
      <p:bldP spid="2389000" grpId="0" animBg="1"/>
      <p:bldP spid="23890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819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Pipelining to improve performance (1/2)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10162" t="2397" r="12123"/>
          <a:stretch>
            <a:fillRect/>
          </a:stretch>
        </p:blipFill>
        <p:spPr bwMode="auto">
          <a:xfrm>
            <a:off x="381000" y="1219200"/>
            <a:ext cx="3675063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 l="3038" t="7455" r="8771" b="8426"/>
          <a:stretch>
            <a:fillRect/>
          </a:stretch>
        </p:blipFill>
        <p:spPr bwMode="auto">
          <a:xfrm>
            <a:off x="3505200" y="2438400"/>
            <a:ext cx="5410200" cy="3397250"/>
          </a:xfrm>
          <a:prstGeom prst="rect">
            <a:avLst/>
          </a:prstGeom>
          <a:noFill/>
          <a:ln w="9360">
            <a:solidFill>
              <a:srgbClr val="800080"/>
            </a:solidFill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58000" y="1905000"/>
            <a:ext cx="16986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371600" y="838200"/>
            <a:ext cx="5786438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Extra Register are often added to help speed up the clock rate.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38200" y="6019800"/>
            <a:ext cx="416877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43000" y="5943600"/>
            <a:ext cx="6675438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Note: delay of 1 clock cycle from input to output.</a:t>
            </a:r>
          </a:p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Clock period limited by propagation delay of adder/shifter.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819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Pipelining to improve performance (2/2)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070725" y="1554163"/>
            <a:ext cx="191928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1772" t="3319" r="9547" b="1395"/>
          <a:stretch>
            <a:fillRect/>
          </a:stretch>
        </p:blipFill>
        <p:spPr bwMode="auto">
          <a:xfrm>
            <a:off x="152400" y="914400"/>
            <a:ext cx="3502025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 l="3751" t="8507" r="8150" b="4488"/>
          <a:stretch>
            <a:fillRect/>
          </a:stretch>
        </p:blipFill>
        <p:spPr bwMode="auto">
          <a:xfrm>
            <a:off x="3581400" y="2105025"/>
            <a:ext cx="5410200" cy="4464050"/>
          </a:xfrm>
          <a:prstGeom prst="rect">
            <a:avLst/>
          </a:prstGeom>
          <a:noFill/>
          <a:ln w="9360">
            <a:solidFill>
              <a:srgbClr val="800080"/>
            </a:solidFill>
            <a:miter lim="800000"/>
            <a:headEnd/>
            <a:tailEnd/>
          </a:ln>
          <a:effectLst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733800" y="838200"/>
            <a:ext cx="5181600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8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Insertion of register allows higher clock frequency.</a:t>
            </a:r>
          </a:p>
          <a:p>
            <a:pPr marL="201613" indent="-201613">
              <a:lnSpc>
                <a:spcPct val="8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More outputs per second.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621213" cy="474663"/>
          </a:xfrm>
        </p:spPr>
        <p:txBody>
          <a:bodyPr/>
          <a:lstStyle/>
          <a:p>
            <a:r>
              <a:rPr lang="en-US"/>
              <a:t>Recap of Timing Terms</a:t>
            </a:r>
          </a:p>
        </p:txBody>
      </p:sp>
      <p:sp>
        <p:nvSpPr>
          <p:cNvPr id="2336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914400"/>
            <a:ext cx="7848600" cy="560863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Clock (CLK) </a:t>
            </a:r>
            <a:r>
              <a:rPr lang="en-US" sz="2400" dirty="0"/>
              <a:t>- steady square wave that synchronizes system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Setup Time</a:t>
            </a:r>
            <a:r>
              <a:rPr lang="en-US" sz="2400" dirty="0"/>
              <a:t> - when the input must be stable before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Hold Time</a:t>
            </a:r>
            <a:r>
              <a:rPr lang="en-US" sz="2400" dirty="0"/>
              <a:t> - when the input must be stable after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“CLK-to-Q”</a:t>
            </a:r>
            <a:r>
              <a:rPr lang="en-US" sz="2400" dirty="0"/>
              <a:t> Delay - how long it takes the output to change, measured from the rising edge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Flip-flop</a:t>
            </a:r>
            <a:r>
              <a:rPr lang="en-US" sz="2400" dirty="0"/>
              <a:t> - one bit of state that samples every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Register</a:t>
            </a:r>
            <a:r>
              <a:rPr lang="en-US" sz="2400" dirty="0"/>
              <a:t> - several bits of state that samples on rising edge of CLK or on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735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Finite State Machines (FSM) Introduction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5203" t="5785" r="18512" b="8987"/>
          <a:stretch>
            <a:fillRect/>
          </a:stretch>
        </p:blipFill>
        <p:spPr bwMode="auto">
          <a:xfrm>
            <a:off x="4495800" y="2362200"/>
            <a:ext cx="4191000" cy="250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1143000"/>
            <a:ext cx="3848100" cy="475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You have seen FSMs in other classes.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Same basic idea.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The function can be represented with a “state transition diagram”.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With combinational logic and registers, any FSM can be implemented in hardware.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Finite State Machine Example: 3 ones…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t="15739" r="2910" b="12958"/>
          <a:stretch>
            <a:fillRect/>
          </a:stretch>
        </p:blipFill>
        <p:spPr bwMode="auto">
          <a:xfrm>
            <a:off x="152400" y="1347788"/>
            <a:ext cx="8763000" cy="1166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3400" y="2667000"/>
            <a:ext cx="32766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Draw the FSM…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667000"/>
            <a:ext cx="502920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86042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FSM to detect the occurrence of 3 consecutive 1’s in the input.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66800" y="5638800"/>
            <a:ext cx="7331075" cy="100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Assume state transitions are controlled by the clock:</a:t>
            </a:r>
          </a:p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on each clock cycle the machine checks the inputs and moves to a new state and produces a new output…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Hardware Implementation of FSM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13991" t="11948" r="14673" b="13966"/>
          <a:stretch>
            <a:fillRect/>
          </a:stretch>
        </p:blipFill>
        <p:spPr bwMode="auto">
          <a:xfrm>
            <a:off x="1600200" y="1524000"/>
            <a:ext cx="2362200" cy="206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 r="11658" b="6317"/>
          <a:stretch>
            <a:fillRect/>
          </a:stretch>
        </p:blipFill>
        <p:spPr bwMode="auto">
          <a:xfrm>
            <a:off x="5181600" y="1295400"/>
            <a:ext cx="2514600" cy="216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419600" y="1981200"/>
            <a:ext cx="625475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+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400550" y="4484688"/>
            <a:ext cx="62547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=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486400" y="4343400"/>
            <a:ext cx="739775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7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?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/>
          <a:srcRect t="5823" r="9393" b="3827"/>
          <a:stretch>
            <a:fillRect/>
          </a:stretch>
        </p:blipFill>
        <p:spPr bwMode="auto">
          <a:xfrm>
            <a:off x="5257800" y="3505200"/>
            <a:ext cx="3657600" cy="306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57200" y="762000"/>
            <a:ext cx="8229600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… Therefore a register is needed to hold the a representation of which state the machine is in.  Use a unique bit pattern for each state.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066800" y="5410200"/>
            <a:ext cx="3581400" cy="1314450"/>
          </a:xfrm>
          <a:prstGeom prst="rect">
            <a:avLst/>
          </a:prstGeom>
          <a:noFill/>
          <a:ln w="126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Combinational logic circuit is used to implement a function maps from </a:t>
            </a:r>
            <a:r>
              <a:rPr lang="en-GB" sz="2000" i="1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present state and input</a:t>
            </a: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 to </a:t>
            </a:r>
            <a:r>
              <a:rPr lang="en-GB" sz="2000" i="1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next state and output.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Hardware for FSM: Combinational Logic</a:t>
            </a: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5181600" y="3322638"/>
            <a:ext cx="3046413" cy="2463800"/>
            <a:chOff x="3264" y="2093"/>
            <a:chExt cx="1919" cy="1552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4512" y="3445"/>
              <a:ext cx="672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4128" y="3445"/>
              <a:ext cx="384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3600" y="3445"/>
              <a:ext cx="528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3264" y="3445"/>
              <a:ext cx="336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4512" y="3221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4128" y="3221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3600" y="3221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3264" y="3221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4512" y="2995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4128" y="2995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3600" y="2995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3264" y="2995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4512" y="2769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4128" y="2769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3600" y="2769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3264" y="2769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4512" y="254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4128" y="254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3600" y="254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3264" y="254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4512" y="2319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4128" y="2319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3600" y="2319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3264" y="2319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4512" y="209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Output</a:t>
              </a:r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4128" y="209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NS</a:t>
              </a:r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3600" y="209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Input</a:t>
              </a:r>
            </a:p>
          </p:txBody>
        </p:sp>
        <p:sp>
          <p:nvSpPr>
            <p:cNvPr id="20510" name="Rectangle 30"/>
            <p:cNvSpPr>
              <a:spLocks noChangeArrowheads="1"/>
            </p:cNvSpPr>
            <p:nvPr/>
          </p:nvSpPr>
          <p:spPr bwMode="auto">
            <a:xfrm>
              <a:off x="3264" y="209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PS</a:t>
              </a:r>
            </a:p>
          </p:txBody>
        </p:sp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>
              <a:off x="3264" y="2093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3264" y="231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>
              <a:off x="3264" y="2543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4" name="Line 34"/>
            <p:cNvSpPr>
              <a:spLocks noChangeShapeType="1"/>
            </p:cNvSpPr>
            <p:nvPr/>
          </p:nvSpPr>
          <p:spPr bwMode="auto">
            <a:xfrm>
              <a:off x="3264" y="276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>
              <a:off x="3264" y="299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>
              <a:off x="3264" y="3221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3264" y="344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auto">
            <a:xfrm>
              <a:off x="3264" y="3646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>
              <a:off x="326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>
              <a:off x="3600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>
              <a:off x="4128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>
              <a:off x="4512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3" name="Line 43"/>
            <p:cNvSpPr>
              <a:spLocks noChangeShapeType="1"/>
            </p:cNvSpPr>
            <p:nvPr/>
          </p:nvSpPr>
          <p:spPr bwMode="auto">
            <a:xfrm>
              <a:off x="518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5105400" y="2667000"/>
            <a:ext cx="268763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Truth table…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533400" y="869950"/>
            <a:ext cx="8001000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Next lecture we will discuss the detailed implementation, but for now can look at its functional specification, </a:t>
            </a:r>
            <a:b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>
                <a:solidFill>
                  <a:srgbClr val="008000"/>
                </a:solidFill>
                <a:latin typeface="Helvetica" charset="0"/>
                <a:ea typeface="DejaVu Sans" charset="0"/>
                <a:cs typeface="DejaVu Sans" charset="0"/>
              </a:rPr>
              <a:t>truth table form</a:t>
            </a: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.</a:t>
            </a:r>
          </a:p>
        </p:txBody>
      </p:sp>
      <p:pic>
        <p:nvPicPr>
          <p:cNvPr id="20526" name="Picture 46"/>
          <p:cNvPicPr>
            <a:picLocks noChangeAspect="1" noChangeArrowheads="1"/>
          </p:cNvPicPr>
          <p:nvPr/>
        </p:nvPicPr>
        <p:blipFill>
          <a:blip r:embed="rId3"/>
          <a:srcRect r="11658" b="6317"/>
          <a:stretch>
            <a:fillRect/>
          </a:stretch>
        </p:blipFill>
        <p:spPr bwMode="auto">
          <a:xfrm>
            <a:off x="990600" y="2743200"/>
            <a:ext cx="3429000" cy="295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27" name="Line 47"/>
          <p:cNvSpPr>
            <a:spLocks noChangeShapeType="1"/>
          </p:cNvSpPr>
          <p:nvPr/>
        </p:nvSpPr>
        <p:spPr bwMode="auto">
          <a:xfrm>
            <a:off x="6553200" y="3352800"/>
            <a:ext cx="1588" cy="24384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1527175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481965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ISA is very important abstraction layer</a:t>
            </a:r>
          </a:p>
          <a:p>
            <a:pPr lvl="1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Contract between HW and SW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Clocks control pulse of our circuits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Voltages are analog, quantized to 0/1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Circuit delays are fact of life</a:t>
            </a:r>
          </a:p>
          <a:p>
            <a:pPr>
              <a:lnSpc>
                <a:spcPct val="7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Two types of circuits:</a:t>
            </a:r>
          </a:p>
          <a:p>
            <a:pPr lvl="1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Stateless Combinational Logic (&amp;,|,~)</a:t>
            </a:r>
          </a:p>
          <a:p>
            <a:pPr lvl="1">
              <a:lnSpc>
                <a:spcPct val="85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/>
              <a:t>State circuits (e.g., registers)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General Model for Synchronous Systems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7696200" cy="327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467600" y="2438400"/>
            <a:ext cx="762000" cy="304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85800" y="4267200"/>
            <a:ext cx="7848600" cy="181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Collection of CL blocks separated by registers.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Registers may be back-to-back and CL blocks may be back-to-back.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Feedback is optional.</a:t>
            </a:r>
          </a:p>
          <a:p>
            <a:pPr marL="201613" indent="-201613">
              <a:lnSpc>
                <a:spcPct val="75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00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Clock signal(s) connects only to clock input of registers.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216275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Peer Instruction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352800"/>
            <a:ext cx="7467600" cy="3536881"/>
          </a:xfrm>
          <a:solidFill>
            <a:srgbClr val="FFFFFF"/>
          </a:solidFill>
          <a:ln/>
        </p:spPr>
        <p:txBody>
          <a:bodyPr>
            <a:spAutoFit/>
          </a:bodyPr>
          <a:lstStyle/>
          <a:p>
            <a:pPr marL="608013" indent="-608013">
              <a:lnSpc>
                <a:spcPct val="85000"/>
              </a:lnSpc>
              <a:spcBef>
                <a:spcPts val="1800"/>
              </a:spcBef>
              <a:buFont typeface="Times New Roman" charset="0"/>
              <a:buAutoNum type="alphaU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/>
              <a:t>HW feedback akin to SW recursion</a:t>
            </a:r>
            <a:endParaRPr lang="en-GB" dirty="0" smtClean="0"/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Times" charset="0"/>
              <a:buAutoNum type="alphaUcPeriod"/>
              <a:tabLst>
                <a:tab pos="738188" algn="l"/>
              </a:tabLst>
            </a:pPr>
            <a:r>
              <a:rPr lang="en-US" dirty="0" smtClean="0"/>
              <a:t>The minimum period of a </a:t>
            </a:r>
            <a:r>
              <a:rPr lang="en-US" dirty="0" smtClean="0">
                <a:solidFill>
                  <a:srgbClr val="800080"/>
                </a:solidFill>
              </a:rPr>
              <a:t>usable synchronous circuit</a:t>
            </a:r>
            <a:r>
              <a:rPr lang="en-US" dirty="0" smtClean="0"/>
              <a:t> is at least the CLK-to-Q delay</a:t>
            </a:r>
          </a:p>
          <a:p>
            <a:pPr marL="608013" indent="-608013">
              <a:lnSpc>
                <a:spcPct val="85000"/>
              </a:lnSpc>
              <a:spcBef>
                <a:spcPts val="1800"/>
              </a:spcBef>
              <a:buFont typeface="Times New Roman" charset="0"/>
              <a:buAutoNum type="alphaU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 smtClean="0"/>
              <a:t>You </a:t>
            </a:r>
            <a:r>
              <a:rPr lang="en-GB" dirty="0"/>
              <a:t>can build a FSM to signal when an equal number of 0s and 1s has appeared in the input.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653338" y="3706813"/>
            <a:ext cx="1371600" cy="28956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</a:bodyPr>
          <a:lstStyle/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  ABC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1: 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2: 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FF</a:t>
            </a: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T 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3: 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T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4: 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TT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5: T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6: T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T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7: TT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8: TTT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795838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Peer Instruction Answer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733800"/>
            <a:ext cx="7467600" cy="2992438"/>
          </a:xfrm>
          <a:solidFill>
            <a:srgbClr val="FFFFFF"/>
          </a:solidFill>
          <a:ln/>
        </p:spPr>
        <p:txBody>
          <a:bodyPr>
            <a:spAutoFit/>
          </a:bodyPr>
          <a:lstStyle/>
          <a:p>
            <a:pPr marL="608013" indent="-608013">
              <a:lnSpc>
                <a:spcPct val="85000"/>
              </a:lnSpc>
              <a:spcBef>
                <a:spcPts val="1800"/>
              </a:spcBef>
              <a:buFont typeface="Times New Roman" charset="0"/>
              <a:buAutoNum type="alphaU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/>
              <a:t>HW feedback akin to SW recursion</a:t>
            </a:r>
          </a:p>
          <a:p>
            <a:pPr marL="608013" indent="-608013">
              <a:lnSpc>
                <a:spcPct val="85000"/>
              </a:lnSpc>
              <a:spcBef>
                <a:spcPts val="1800"/>
              </a:spcBef>
              <a:buFont typeface="Times New Roman" charset="0"/>
              <a:buAutoNum type="alphaU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/>
              <a:t>We can implement a D-Q </a:t>
            </a:r>
            <a:r>
              <a:rPr lang="en-GB" dirty="0" err="1"/>
              <a:t>flipflop</a:t>
            </a:r>
            <a:r>
              <a:rPr lang="en-GB" dirty="0"/>
              <a:t> as simple CL (And, Or, Not gates) </a:t>
            </a:r>
          </a:p>
          <a:p>
            <a:pPr marL="608013" indent="-608013">
              <a:lnSpc>
                <a:spcPct val="85000"/>
              </a:lnSpc>
              <a:spcBef>
                <a:spcPts val="1800"/>
              </a:spcBef>
              <a:buFont typeface="Times New Roman" charset="0"/>
              <a:buAutoNum type="alphaU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 dirty="0"/>
              <a:t>You can build a FSM to signal when an equal number of 0s and 1s has appeared in the input.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653338" y="3706813"/>
            <a:ext cx="1371600" cy="28956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</a:bodyPr>
          <a:lstStyle/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  ABC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1: 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2: 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FF</a:t>
            </a: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T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3: 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T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4: 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TT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5: T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6: T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T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7: TT</a:t>
            </a:r>
            <a:r>
              <a:rPr lang="en-GB" b="1" dirty="0">
                <a:solidFill>
                  <a:srgbClr val="FC0128"/>
                </a:solidFill>
                <a:latin typeface="Courier New" charset="0"/>
                <a:ea typeface="DejaVu Sans" charset="0"/>
                <a:cs typeface="DejaVu Sans" charset="0"/>
              </a:rPr>
              <a:t>F</a:t>
            </a:r>
          </a:p>
          <a:p>
            <a:pPr marL="201613" indent="-201613">
              <a:lnSpc>
                <a:spcPct val="85000"/>
              </a:lnSpc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b="1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8: TTT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85800"/>
            <a:ext cx="8991600" cy="238559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608013" indent="-608013">
              <a:lnSpc>
                <a:spcPct val="65000"/>
              </a:lnSpc>
              <a:spcBef>
                <a:spcPts val="1575"/>
              </a:spcBef>
              <a:buFont typeface="Times New Roman" charset="0"/>
              <a:buAutoNum type="alphaUcPeriod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It needs ‘base case’ (</a:t>
            </a:r>
            <a:r>
              <a:rPr lang="en-GB" sz="2800" b="1" dirty="0" err="1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reg</a:t>
            </a: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 reset), way to step from </a:t>
            </a:r>
            <a:r>
              <a:rPr lang="en-GB" sz="2800" b="1" dirty="0" err="1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i</a:t>
            </a: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 to i+1 (use register + clock).</a:t>
            </a:r>
            <a:r>
              <a:rPr lang="en-GB" sz="2800" b="1" dirty="0" smtClean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 		</a:t>
            </a:r>
            <a:r>
              <a:rPr lang="en-GB" b="1" dirty="0" smtClean="0">
                <a:solidFill>
                  <a:srgbClr val="063DE8"/>
                </a:solidFill>
                <a:latin typeface="Helvetica"/>
                <a:ea typeface="DejaVu Sans" charset="0"/>
                <a:cs typeface="Helvetica"/>
              </a:rPr>
              <a:t>True</a:t>
            </a:r>
            <a:r>
              <a:rPr lang="en-GB" b="1" dirty="0">
                <a:solidFill>
                  <a:srgbClr val="063DE8"/>
                </a:solidFill>
                <a:latin typeface="Helvetica"/>
                <a:ea typeface="DejaVu Sans" charset="0"/>
                <a:cs typeface="Helvetica"/>
              </a:rPr>
              <a:t>!</a:t>
            </a:r>
            <a:endParaRPr lang="en-GB" b="1" dirty="0" smtClean="0">
              <a:solidFill>
                <a:srgbClr val="063DE8"/>
              </a:solidFill>
              <a:latin typeface="Helvetica"/>
              <a:ea typeface="DejaVu Sans" charset="0"/>
              <a:cs typeface="Helvetica"/>
            </a:endParaRPr>
          </a:p>
          <a:p>
            <a:pPr marL="608013" indent="-608013">
              <a:lnSpc>
                <a:spcPct val="65000"/>
              </a:lnSpc>
              <a:spcBef>
                <a:spcPts val="1575"/>
              </a:spcBef>
              <a:buFont typeface="Helvetica" charset="0"/>
              <a:buAutoNum type="alphaUcPeriod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If not, will loose data</a:t>
            </a: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!</a:t>
            </a:r>
            <a:r>
              <a:rPr lang="en-GB" sz="2800" b="1" dirty="0" smtClean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				</a:t>
            </a:r>
            <a:r>
              <a:rPr lang="en-GB" b="1" dirty="0" smtClean="0">
                <a:solidFill>
                  <a:srgbClr val="063DE8"/>
                </a:solidFill>
                <a:latin typeface="Helvetica"/>
                <a:ea typeface="DejaVu Sans" charset="0"/>
                <a:cs typeface="Helvetica"/>
              </a:rPr>
              <a:t>True!</a:t>
            </a:r>
            <a:r>
              <a:rPr lang="en-GB" b="1" dirty="0" smtClean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 </a:t>
            </a:r>
            <a:endParaRPr lang="en-GB" b="1" dirty="0">
              <a:solidFill>
                <a:srgbClr val="000000"/>
              </a:solidFill>
              <a:latin typeface="Helvetica"/>
              <a:ea typeface="DejaVu Sans" charset="0"/>
              <a:cs typeface="Helvetica"/>
            </a:endParaRPr>
          </a:p>
          <a:p>
            <a:pPr marL="608013" indent="-608013">
              <a:lnSpc>
                <a:spcPct val="65000"/>
              </a:lnSpc>
              <a:spcBef>
                <a:spcPts val="1575"/>
              </a:spcBef>
              <a:buFont typeface="Helvetica" charset="0"/>
              <a:buAutoNum type="alphaUcPeriod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How many states would it have? Say it’s </a:t>
            </a:r>
            <a:r>
              <a:rPr lang="en-GB" sz="2800" b="1" dirty="0" err="1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n</a:t>
            </a:r>
            <a:r>
              <a:rPr lang="en-GB" sz="2800" b="1" dirty="0">
                <a:solidFill>
                  <a:srgbClr val="000000"/>
                </a:solidFill>
                <a:latin typeface="Helvetica"/>
                <a:ea typeface="DejaVu Sans" charset="0"/>
                <a:cs typeface="Helvetica"/>
              </a:rPr>
              <a:t>. How does it know when n+1 bits have been seen?</a:t>
            </a:r>
            <a:endParaRPr lang="en-GB" sz="2800" b="1" dirty="0" smtClean="0">
              <a:solidFill>
                <a:srgbClr val="000000"/>
              </a:solidFill>
              <a:latin typeface="Helvetica"/>
              <a:ea typeface="DejaVu Sans" charset="0"/>
              <a:cs typeface="Helvetica"/>
            </a:endParaRPr>
          </a:p>
          <a:p>
            <a:pPr marL="801688" lvl="1" indent="-688975">
              <a:lnSpc>
                <a:spcPct val="65000"/>
              </a:lnSpc>
              <a:spcBef>
                <a:spcPts val="1350"/>
              </a:spcBef>
              <a:buClr>
                <a:srgbClr val="FF0000"/>
              </a:buCl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en-GB" b="1" dirty="0" smtClean="0">
                <a:solidFill>
                  <a:srgbClr val="FF0000"/>
                </a:solidFill>
                <a:latin typeface="Helvetica"/>
                <a:ea typeface="DejaVu Sans" charset="0"/>
                <a:cs typeface="Helvetica"/>
              </a:rPr>
              <a:t>	False</a:t>
            </a:r>
            <a:r>
              <a:rPr lang="en-GB" b="1" dirty="0">
                <a:solidFill>
                  <a:srgbClr val="FF0000"/>
                </a:solidFill>
                <a:latin typeface="Helvetica"/>
                <a:ea typeface="DejaVu Sans" charset="0"/>
                <a:cs typeface="Helvetica"/>
              </a:rPr>
              <a:t>!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7696200" y="5943600"/>
            <a:ext cx="1447800" cy="304800"/>
          </a:xfrm>
          <a:prstGeom prst="roundRect">
            <a:avLst>
              <a:gd name="adj" fmla="val 16667"/>
            </a:avLst>
          </a:prstGeom>
          <a:noFill/>
          <a:ln w="7632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3352800"/>
            <a:ext cx="7467600" cy="353688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63360" tIns="25560" rIns="63360" bIns="25560" numCol="1" anchor="t" anchorCtr="0" compatLnSpc="1">
            <a:prstTxWarp prst="textNoShape">
              <a:avLst/>
            </a:prstTxWarp>
            <a:spAutoFit/>
          </a:bodyPr>
          <a:lstStyle/>
          <a:p>
            <a:pPr marL="608013" marR="0" lvl="0" indent="-608013" algn="l" defTabSz="457200" rtl="0" eaLnBrk="0" fontAlgn="base" latinLnBrk="0" hangingPunct="0">
              <a:lnSpc>
                <a:spcPct val="85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AutoNum type="alphaU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  <a:defRPr/>
            </a:pPr>
            <a:r>
              <a:rPr kumimoji="0" lang="en-GB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HW feedback akin to SW recursion</a:t>
            </a:r>
          </a:p>
          <a:p>
            <a:pPr marL="609600" marR="0" lvl="0" indent="-609600" algn="l" defTabSz="457200" rtl="0" eaLnBrk="0" fontAlgn="base" latinLnBrk="0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lr>
                <a:srgbClr val="000000"/>
              </a:buClr>
              <a:buSzTx/>
              <a:buFont typeface="Times" charset="0"/>
              <a:buAutoNum type="alphaUcPeriod"/>
              <a:tabLst>
                <a:tab pos="738188" algn="l"/>
              </a:tabLst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minimum period of a 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usable synchronous circuit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at least the CLK-to-Q delay</a:t>
            </a:r>
          </a:p>
          <a:p>
            <a:pPr marL="608013" marR="0" lvl="0" indent="-608013" algn="l" defTabSz="457200" rtl="0" eaLnBrk="0" fontAlgn="base" latinLnBrk="0" hangingPunct="0">
              <a:lnSpc>
                <a:spcPct val="85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AutoNum type="alphaU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  <a:defRPr/>
            </a:pPr>
            <a:r>
              <a:rPr kumimoji="0" lang="en-GB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can build a FSM to signal when an equal number of 0s and 1s has appeared in the input. 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/>
                                    </p:par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“And In conclusion…”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035188"/>
            <a:ext cx="8763000" cy="5441812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State elements are used to: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63DE8"/>
                </a:solidFill>
              </a:rPr>
              <a:t>Build memories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63DE8"/>
                </a:solidFill>
              </a:rPr>
              <a:t>Control the flow of information between other state elements and combinational logic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D-flip-flops used to build registers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Clocks tell us when D-flip-flops change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Setup and Hold times important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We pipeline long-delay CL for faster clock</a:t>
            </a:r>
          </a:p>
          <a:p>
            <a:pPr>
              <a:lnSpc>
                <a:spcPct val="7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Finite State Machines extremely useful</a:t>
            </a:r>
          </a:p>
          <a:p>
            <a:pPr marL="506413" lvl="1">
              <a:lnSpc>
                <a:spcPct val="85000"/>
              </a:lnSpc>
              <a:spcAft>
                <a:spcPts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You’ll see them again (150,152) &amp; 164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7277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Uses for State Elements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551363"/>
          </a:xfrm>
          <a:ln/>
        </p:spPr>
        <p:txBody>
          <a:bodyPr>
            <a:spAutoFit/>
          </a:bodyPr>
          <a:lstStyle/>
          <a:p>
            <a:pPr marL="608013" indent="-608013">
              <a:lnSpc>
                <a:spcPct val="75000"/>
              </a:lnSpc>
              <a:buFont typeface="Times New Roman" charset="0"/>
              <a:buAutoNum type="arabi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As a place to store values for some     indeterminate amount of time:</a:t>
            </a:r>
          </a:p>
          <a:p>
            <a:pPr marL="1027113" lvl="1" indent="-533400">
              <a:lnSpc>
                <a:spcPct val="85000"/>
              </a:lnSpc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Register files (like $1-$31 on the MIPS)</a:t>
            </a:r>
          </a:p>
          <a:p>
            <a:pPr marL="1027113" lvl="1" indent="-533400">
              <a:lnSpc>
                <a:spcPct val="85000"/>
              </a:lnSpc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Memory (caches, and main memory)</a:t>
            </a:r>
          </a:p>
          <a:p>
            <a:pPr marL="608013" indent="-608013">
              <a:lnSpc>
                <a:spcPct val="75000"/>
              </a:lnSpc>
              <a:buFont typeface="Helvetica" charset="0"/>
              <a:buAutoNum type="arabicPeriod"/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Help control the flow of information between combinational logic blocks.</a:t>
            </a:r>
          </a:p>
          <a:p>
            <a:pPr marL="1027113" lvl="1" indent="-533400">
              <a:lnSpc>
                <a:spcPct val="85000"/>
              </a:lnSpc>
              <a:tabLst>
                <a:tab pos="1317625" algn="l"/>
                <a:tab pos="2232025" algn="l"/>
                <a:tab pos="3146425" algn="l"/>
                <a:tab pos="4060825" algn="l"/>
                <a:tab pos="4975225" algn="l"/>
                <a:tab pos="5889625" algn="l"/>
                <a:tab pos="6804025" algn="l"/>
                <a:tab pos="7718425" algn="l"/>
                <a:tab pos="8632825" algn="l"/>
                <a:tab pos="9547225" algn="l"/>
                <a:tab pos="10461625" algn="l"/>
              </a:tabLst>
            </a:pPr>
            <a:r>
              <a:rPr lang="en-GB"/>
              <a:t>State elements are used to hold up the movement of information at the inputs to combinational logic blocks and allow for orderly passage.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39578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Example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5991" t="10698" r="15904" b="18050"/>
          <a:stretch>
            <a:fillRect/>
          </a:stretch>
        </p:blipFill>
        <p:spPr bwMode="auto">
          <a:xfrm>
            <a:off x="1981200" y="1447800"/>
            <a:ext cx="5562600" cy="176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62000" y="2971800"/>
            <a:ext cx="6032500" cy="162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Want: 	</a:t>
            </a:r>
            <a:r>
              <a:rPr lang="en-GB" sz="3200" b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S=0; </a:t>
            </a:r>
          </a:p>
          <a:p>
            <a:pPr>
              <a:lnSpc>
                <a:spcPct val="100000"/>
              </a:lnSpc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      for (i=0;i&lt;n;i++)</a:t>
            </a:r>
          </a:p>
          <a:p>
            <a:pPr>
              <a:lnSpc>
                <a:spcPct val="100000"/>
              </a:lnSpc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		  S = S + X</a:t>
            </a:r>
            <a:r>
              <a:rPr lang="en-GB" sz="3200" b="1" baseline="-2500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i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1788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Why do we need to control the flow of information?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38200" y="4495800"/>
            <a:ext cx="8001000" cy="186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Assume:</a:t>
            </a:r>
          </a:p>
          <a:p>
            <a:pPr lvl="1">
              <a:lnSpc>
                <a:spcPct val="100000"/>
              </a:lnSpc>
              <a:buClr>
                <a:srgbClr val="063DE8"/>
              </a:buClr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Each X value is applied in succession, </a:t>
            </a:r>
            <a:b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 one per cycle.</a:t>
            </a:r>
          </a:p>
          <a:p>
            <a:pPr lvl="1">
              <a:lnSpc>
                <a:spcPct val="100000"/>
              </a:lnSpc>
              <a:buClr>
                <a:srgbClr val="063DE8"/>
              </a:buClr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After n cycles the sum is present on 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First try…Does this work?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2142" t="7140" r="18484" b="10910"/>
          <a:stretch>
            <a:fillRect/>
          </a:stretch>
        </p:blipFill>
        <p:spPr bwMode="auto">
          <a:xfrm>
            <a:off x="1600200" y="1219200"/>
            <a:ext cx="3276600" cy="221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4038600"/>
            <a:ext cx="7993063" cy="204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Nope!</a:t>
            </a: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 </a:t>
            </a:r>
          </a:p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Reason #1… What is there to control the</a:t>
            </a:r>
            <a:b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next iteration of the ‘</a:t>
            </a:r>
            <a:r>
              <a:rPr lang="en-GB" sz="3200" b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for</a:t>
            </a: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’ loop?</a:t>
            </a:r>
          </a:p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Reason #2… How do we say: ‘</a:t>
            </a:r>
            <a:r>
              <a:rPr lang="en-GB" sz="3200" b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S=0</a:t>
            </a:r>
            <a:r>
              <a:rPr lang="en-GB" sz="3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’?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962400" y="2867025"/>
            <a:ext cx="1981200" cy="796925"/>
          </a:xfrm>
          <a:prstGeom prst="leftArrow">
            <a:avLst>
              <a:gd name="adj1" fmla="val 50000"/>
              <a:gd name="adj2" fmla="val 62151"/>
            </a:avLst>
          </a:prstGeom>
          <a:noFill/>
          <a:ln w="3816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800080"/>
                </a:solidFill>
                <a:latin typeface="Helvetica" charset="0"/>
                <a:ea typeface="DejaVu Sans" charset="0"/>
                <a:cs typeface="DejaVu Sans" charset="0"/>
              </a:rPr>
              <a:t>Feedback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794375" cy="898525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Second try…How about this?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1266" t="8461" r="5836" b="8012"/>
          <a:stretch>
            <a:fillRect/>
          </a:stretch>
        </p:blipFill>
        <p:spPr bwMode="auto">
          <a:xfrm>
            <a:off x="228600" y="762000"/>
            <a:ext cx="6096000" cy="283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 l="1273" t="8598" r="5956" b="10965"/>
          <a:stretch>
            <a:fillRect/>
          </a:stretch>
        </p:blipFill>
        <p:spPr bwMode="auto">
          <a:xfrm>
            <a:off x="1905000" y="3792538"/>
            <a:ext cx="6629400" cy="1998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4160838"/>
            <a:ext cx="1601788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Rough</a:t>
            </a:r>
            <a:b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</a:b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14400" y="5943600"/>
            <a:ext cx="77247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800080"/>
                </a:solidFill>
                <a:latin typeface="Helvetica" charset="0"/>
                <a:ea typeface="DejaVu Sans" charset="0"/>
                <a:cs typeface="DejaVu Sans" charset="0"/>
              </a:rPr>
              <a:t>Register is used to hold up the transfer of data to adder.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472238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Register Details…What’s inside?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1825" r="1825"/>
          <a:stretch>
            <a:fillRect/>
          </a:stretch>
        </p:blipFill>
        <p:spPr bwMode="auto">
          <a:xfrm>
            <a:off x="685800" y="1143000"/>
            <a:ext cx="784860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8077200" cy="2516188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n instances of a </a:t>
            </a:r>
            <a:r>
              <a:rPr lang="en-GB" sz="2800">
                <a:solidFill>
                  <a:srgbClr val="800080"/>
                </a:solidFill>
              </a:rPr>
              <a:t>“Flip-Flop”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80008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800080"/>
                </a:solidFill>
              </a:rPr>
              <a:t>Flip-flop </a:t>
            </a:r>
            <a:r>
              <a:rPr lang="en-GB" sz="2800"/>
              <a:t>name because the output flips and flops between and 0,1 </a:t>
            </a:r>
          </a:p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D is “data”, Q is “output”</a:t>
            </a:r>
          </a:p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Also called “d-type Flip-Flop”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2612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What’s the timing of a Flip-flop? (1/2)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260350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Edge-triggered d-type flip-flop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This one is “positive edge-triggered”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63DE8"/>
                </a:solidFill>
              </a:rPr>
              <a:t>“On the rising edge of the clock, the input d is sampled and transferred to the output.  At all other times, the input d is ignored.”</a:t>
            </a:r>
          </a:p>
          <a:p>
            <a:pPr>
              <a:lnSpc>
                <a:spcPct val="75000"/>
              </a:lnSpc>
              <a:spcBef>
                <a:spcPts val="19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Example waveforms: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2629" t="4941" r="7019" b="3650"/>
          <a:stretch>
            <a:fillRect/>
          </a:stretch>
        </p:blipFill>
        <p:spPr bwMode="auto">
          <a:xfrm>
            <a:off x="152400" y="3352800"/>
            <a:ext cx="8763000" cy="314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066800"/>
            <a:ext cx="8715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261225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What’s the timing of a Flip-flop? (2/2)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260350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Edge-triggered d-type flip-flop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This one is “positive edge-triggered”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63DE8"/>
                </a:solidFill>
              </a:rPr>
              <a:t>“On the rising edge of the clock, the input d is sampled and transferred to the output.  At all other times, the input d is ignored.”</a:t>
            </a:r>
          </a:p>
          <a:p>
            <a:pPr>
              <a:lnSpc>
                <a:spcPct val="75000"/>
              </a:lnSpc>
              <a:spcBef>
                <a:spcPts val="19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Example waveforms (more detail):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066800"/>
            <a:ext cx="8715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 l="5159" t="4839" r="5054" b="754"/>
          <a:stretch>
            <a:fillRect/>
          </a:stretch>
        </p:blipFill>
        <p:spPr bwMode="auto">
          <a:xfrm>
            <a:off x="304800" y="3657600"/>
            <a:ext cx="624840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 l="72557" t="20433" r="7019" b="39752"/>
          <a:stretch>
            <a:fillRect/>
          </a:stretch>
        </p:blipFill>
        <p:spPr bwMode="auto">
          <a:xfrm>
            <a:off x="6934200" y="3886200"/>
            <a:ext cx="19812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"/>
        <a:ea typeface="DejaVu Sans"/>
        <a:cs typeface="DejaVu Sans"/>
      </a:majorFont>
      <a:minorFont>
        <a:latin typeface="Helvetic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1732</Words>
  <PresentationFormat>On-screen Show (4:3)</PresentationFormat>
  <Paragraphs>186</Paragraphs>
  <Slides>23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Times New Roman</vt:lpstr>
      <vt:lpstr>Helvetica</vt:lpstr>
      <vt:lpstr>DejaVu Sans</vt:lpstr>
      <vt:lpstr>Wingdings</vt:lpstr>
      <vt:lpstr>Arial</vt:lpstr>
      <vt:lpstr>ＭＳ Ｐゴシック</vt:lpstr>
      <vt:lpstr>Symbol</vt:lpstr>
      <vt:lpstr>Courier New</vt:lpstr>
      <vt:lpstr>Office Theme</vt:lpstr>
      <vt:lpstr>Slide 1</vt:lpstr>
      <vt:lpstr>Review</vt:lpstr>
      <vt:lpstr>Uses for State Elements</vt:lpstr>
      <vt:lpstr>Accumulator Example</vt:lpstr>
      <vt:lpstr>First try…Does this work?</vt:lpstr>
      <vt:lpstr>Second try…How about this?</vt:lpstr>
      <vt:lpstr>Register Details…What’s inside?</vt:lpstr>
      <vt:lpstr>What’s the timing of a Flip-flop? (1/2)</vt:lpstr>
      <vt:lpstr>What’s the timing of a Flip-flop? (2/2)</vt:lpstr>
      <vt:lpstr>Accumulator Revisited (proper timing 1/2)</vt:lpstr>
      <vt:lpstr>Accumulator Revisited (proper timing 2/2)</vt:lpstr>
      <vt:lpstr>Maximum Clock Frequency</vt:lpstr>
      <vt:lpstr>Pipelining to improve performance (1/2)</vt:lpstr>
      <vt:lpstr>Pipelining to improve performance (2/2)</vt:lpstr>
      <vt:lpstr>Recap of Timing Terms</vt:lpstr>
      <vt:lpstr>Finite State Machines (FSM) Introduction</vt:lpstr>
      <vt:lpstr>Finite State Machine Example: 3 ones…</vt:lpstr>
      <vt:lpstr>Hardware Implementation of FSM</vt:lpstr>
      <vt:lpstr>Hardware for FSM: Combinational Logic</vt:lpstr>
      <vt:lpstr>General Model for Synchronous Systems</vt:lpstr>
      <vt:lpstr>Peer Instruction</vt:lpstr>
      <vt:lpstr>Peer Instruction Answer</vt:lpstr>
      <vt:lpstr>“And In conclusion…”</vt:lpstr>
    </vt:vector>
  </TitlesOfParts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creator>John Wawrzynek</dc:creator>
  <cp:lastModifiedBy>Screw You</cp:lastModifiedBy>
  <cp:revision>34</cp:revision>
  <dcterms:created xsi:type="dcterms:W3CDTF">2008-03-14T18:58:02Z</dcterms:created>
  <dcterms:modified xsi:type="dcterms:W3CDTF">2008-03-14T20:08:02Z</dcterms:modified>
</cp:coreProperties>
</file>