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62"/>
  </p:notesMasterIdLst>
  <p:handoutMasterIdLst>
    <p:handoutMasterId r:id="rId63"/>
  </p:handoutMasterIdLst>
  <p:sldIdLst>
    <p:sldId id="257" r:id="rId2"/>
    <p:sldId id="273" r:id="rId3"/>
    <p:sldId id="343" r:id="rId4"/>
    <p:sldId id="291" r:id="rId5"/>
    <p:sldId id="259" r:id="rId6"/>
    <p:sldId id="260" r:id="rId7"/>
    <p:sldId id="261" r:id="rId8"/>
    <p:sldId id="336" r:id="rId9"/>
    <p:sldId id="337" r:id="rId10"/>
    <p:sldId id="278" r:id="rId11"/>
    <p:sldId id="287" r:id="rId12"/>
    <p:sldId id="286" r:id="rId13"/>
    <p:sldId id="280" r:id="rId14"/>
    <p:sldId id="281" r:id="rId15"/>
    <p:sldId id="289" r:id="rId16"/>
    <p:sldId id="355" r:id="rId17"/>
    <p:sldId id="354" r:id="rId18"/>
    <p:sldId id="339" r:id="rId19"/>
    <p:sldId id="338" r:id="rId20"/>
    <p:sldId id="275" r:id="rId21"/>
    <p:sldId id="284" r:id="rId22"/>
    <p:sldId id="353" r:id="rId23"/>
    <p:sldId id="283" r:id="rId24"/>
    <p:sldId id="349" r:id="rId25"/>
    <p:sldId id="351" r:id="rId26"/>
    <p:sldId id="350" r:id="rId27"/>
    <p:sldId id="258" r:id="rId28"/>
    <p:sldId id="285" r:id="rId29"/>
    <p:sldId id="352" r:id="rId30"/>
    <p:sldId id="340" r:id="rId31"/>
    <p:sldId id="309" r:id="rId32"/>
    <p:sldId id="319" r:id="rId33"/>
    <p:sldId id="313" r:id="rId34"/>
    <p:sldId id="314" r:id="rId35"/>
    <p:sldId id="293" r:id="rId36"/>
    <p:sldId id="294" r:id="rId37"/>
    <p:sldId id="295" r:id="rId38"/>
    <p:sldId id="317" r:id="rId39"/>
    <p:sldId id="326" r:id="rId40"/>
    <p:sldId id="342" r:id="rId41"/>
    <p:sldId id="341" r:id="rId42"/>
    <p:sldId id="320" r:id="rId43"/>
    <p:sldId id="296" r:id="rId44"/>
    <p:sldId id="321" r:id="rId45"/>
    <p:sldId id="357" r:id="rId46"/>
    <p:sldId id="324" r:id="rId47"/>
    <p:sldId id="325" r:id="rId48"/>
    <p:sldId id="358" r:id="rId49"/>
    <p:sldId id="328" r:id="rId50"/>
    <p:sldId id="327" r:id="rId51"/>
    <p:sldId id="334" r:id="rId52"/>
    <p:sldId id="329" r:id="rId53"/>
    <p:sldId id="344" r:id="rId54"/>
    <p:sldId id="345" r:id="rId55"/>
    <p:sldId id="330" r:id="rId56"/>
    <p:sldId id="356" r:id="rId57"/>
    <p:sldId id="346" r:id="rId58"/>
    <p:sldId id="347" r:id="rId59"/>
    <p:sldId id="348" r:id="rId60"/>
    <p:sldId id="272"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A0B5D1"/>
    <a:srgbClr val="94AEC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75" d="100"/>
          <a:sy n="75" d="100"/>
        </p:scale>
        <p:origin x="-3312" y="-158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253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1/19/11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1/19/11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Most companies buy servers from the likes of Dell, Hewlett-Packard, IBM, or Sun Microsystems. But Google, which has hundreds of thousands of servers and considers running them part of its core expertise, designs and builds its own. Ben Jai, who designed many of Google's servers, unveiled a modern Google server before the hungry eyes of a technically sophisticated audience.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Google's big surprise: each server has its own 12-volt battery to supply power if there's a problem with the main source of electricity. The company also revealed for the first time that since 2005, its data centers have been composed of standard shipping containers--each with 1,160 servers and a power consumption that can reach 250 kilowatts.</a:t>
            </a: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It may sound geeky, but a number of attendees--the kind of folks who run data centers packed with thousands of servers for a living--were surprised not only by Google's built-in battery approach, but by the fact that the company has kept it secret for years. Jai said in an interview that Google has been using the design since 2005 and now is in its sixth or seventh generation of design.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http://news.cnet.com/8301-1001_3-10209580-92.html#ixzz0yo8bhTOH</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090C1A1-A7E6-4C4E-81AA-BB2203308F66}" type="slidenum">
              <a:rPr lang="en-US">
                <a:latin typeface="Arial" charset="0"/>
                <a:ea typeface="ＭＳ Ｐゴシック" charset="-128"/>
                <a:cs typeface="ＭＳ Ｐゴシック" charset="-128"/>
              </a:rPr>
              <a:pPr/>
              <a:t>47</a:t>
            </a:fld>
            <a:endParaRPr lang="en-US">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10CD995-F190-D645-962C-33F68B0AE0CE}"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64D0-4959-7844-B68C-18311CA04808}"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035AE-2F20-CA4A-96EA-2E2FD8390012}"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54DAF-F2CF-7F43-A4C4-E2C9980100D0}"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C22ADC-F210-6D42-BDA7-9E62E77EB091}" type="datetime1">
              <a:rPr lang="en-US" smtClean="0"/>
              <a:pPr/>
              <a:t>1/19/11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4811D-A295-6945-90EF-DDD0D8E9AA49}" type="datetime1">
              <a:rPr lang="en-US" smtClean="0"/>
              <a:pPr/>
              <a:t>1/19/11</a:t>
            </a:fld>
            <a:endParaRPr lang="en-US"/>
          </a:p>
        </p:txBody>
      </p:sp>
      <p:sp>
        <p:nvSpPr>
          <p:cNvPr id="8" name="Footer Placeholder 7"/>
          <p:cNvSpPr>
            <a:spLocks noGrp="1"/>
          </p:cNvSpPr>
          <p:nvPr>
            <p:ph type="ftr" sz="quarter" idx="11"/>
          </p:nvPr>
        </p:nvSpPr>
        <p:spPr/>
        <p:txBody>
          <a:bodyPr/>
          <a:lstStyle/>
          <a:p>
            <a:r>
              <a:rPr lang="en-US" smtClean="0"/>
              <a:t>Spring 2011 -- Lecture #1</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643134-902E-884F-AF34-1C1B41A17DD1}" type="datetime1">
              <a:rPr lang="en-US" smtClean="0"/>
              <a:pPr/>
              <a:t>1/19/11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EFA44-2E20-554D-B4DC-225ED72351BB}" type="datetime1">
              <a:rPr lang="en-US" smtClean="0"/>
              <a:pPr/>
              <a:t>1/19/11</a:t>
            </a:fld>
            <a:endParaRPr lang="en-US"/>
          </a:p>
        </p:txBody>
      </p:sp>
      <p:sp>
        <p:nvSpPr>
          <p:cNvPr id="3" name="Footer Placeholder 2"/>
          <p:cNvSpPr>
            <a:spLocks noGrp="1"/>
          </p:cNvSpPr>
          <p:nvPr>
            <p:ph type="ftr" sz="quarter" idx="11"/>
          </p:nvPr>
        </p:nvSpPr>
        <p:spPr/>
        <p:txBody>
          <a:bodyPr/>
          <a:lstStyle/>
          <a:p>
            <a:r>
              <a:rPr lang="en-US" smtClean="0"/>
              <a:t>Spring 2011 -- Lecture #1</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09D1B5-AAC3-A046-BC7E-D99BD7AA3531}" type="datetime1">
              <a:rPr lang="en-US" smtClean="0"/>
              <a:pPr/>
              <a:t>1/19/11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807DF-0246-0A44-B896-99D1F24A0E15}" type="datetime1">
              <a:rPr lang="en-US" smtClean="0"/>
              <a:pPr/>
              <a:t>1/19/11</a:t>
            </a:fld>
            <a:endParaRPr lang="en-US"/>
          </a:p>
        </p:txBody>
      </p:sp>
      <p:sp>
        <p:nvSpPr>
          <p:cNvPr id="6" name="Footer Placeholder 5"/>
          <p:cNvSpPr>
            <a:spLocks noGrp="1"/>
          </p:cNvSpPr>
          <p:nvPr>
            <p:ph type="ftr" sz="quarter" idx="11"/>
          </p:nvPr>
        </p:nvSpPr>
        <p:spPr/>
        <p:txBody>
          <a:bodyPr/>
          <a:lstStyle/>
          <a:p>
            <a:r>
              <a:rPr lang="en-US" smtClean="0"/>
              <a:t>Spring 2011 -- Lecture #1</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82E44-4BD5-5E42-AF3A-81498880D760}" type="datetime1">
              <a:rPr lang="en-US" smtClean="0"/>
              <a:pPr/>
              <a:t>1/19/11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Spring 2011 -- Lecture #1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nst.eecs.Berkeley.edu/~cs61c/sp11" TargetMode="External"/><Relationship Id="rId3" Type="http://schemas.openxmlformats.org/officeDocument/2006/relationships/hyperlink" Target="mailto:agearh@gmail.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ecs.berkeley.edu/Policies/ugrad.grading.shtml"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image" Target="../media/image39.jpe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4.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 Id="rId3" Type="http://schemas.openxmlformats.org/officeDocument/2006/relationships/image" Target="../media/image49.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7.jpe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CS 61C: Great Ideas in Computer Architecture (Machine Structures)</a:t>
            </a:r>
            <a:br>
              <a:rPr lang="en-US" dirty="0" smtClean="0"/>
            </a:br>
            <a:r>
              <a:rPr lang="en-US" i="1" dirty="0" smtClean="0"/>
              <a:t>Course Introduction</a:t>
            </a:r>
            <a:endParaRPr lang="en-US" i="1" dirty="0"/>
          </a:p>
        </p:txBody>
      </p:sp>
      <p:sp>
        <p:nvSpPr>
          <p:cNvPr id="3" name="Subtitle 2"/>
          <p:cNvSpPr>
            <a:spLocks noGrp="1"/>
          </p:cNvSpPr>
          <p:nvPr>
            <p:ph type="subTitle" idx="1"/>
          </p:nvPr>
        </p:nvSpPr>
        <p:spPr/>
        <p:txBody>
          <a:bodyPr>
            <a:normAutofit fontScale="85000" lnSpcReduction="20000"/>
          </a:bodyPr>
          <a:lstStyle/>
          <a:p>
            <a:r>
              <a:rPr lang="en-US" dirty="0" smtClean="0"/>
              <a:t>Instructors:</a:t>
            </a:r>
          </a:p>
          <a:p>
            <a:r>
              <a:rPr lang="en-US" dirty="0" smtClean="0"/>
              <a:t>Randy H. Katz</a:t>
            </a:r>
          </a:p>
          <a:p>
            <a:r>
              <a:rPr lang="en-US" dirty="0" smtClean="0"/>
              <a:t>David A. Patterson</a:t>
            </a:r>
          </a:p>
          <a:p>
            <a:r>
              <a:rPr lang="en-US" dirty="0" smtClean="0"/>
              <a:t>http://inst.eecs.Berkeley.edu/~cs61c/sp11</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en-US" smtClean="0"/>
              <a:t>Spring 2011 -- Lecture #1</a:t>
            </a:r>
            <a:endParaRPr lang="en-US" dirty="0"/>
          </a:p>
        </p:txBody>
      </p:sp>
      <p:sp>
        <p:nvSpPr>
          <p:cNvPr id="9" name="Date Placeholder 8"/>
          <p:cNvSpPr>
            <a:spLocks noGrp="1"/>
          </p:cNvSpPr>
          <p:nvPr>
            <p:ph type="dt" sz="half" idx="10"/>
          </p:nvPr>
        </p:nvSpPr>
        <p:spPr/>
        <p:txBody>
          <a:bodyPr/>
          <a:lstStyle/>
          <a:p>
            <a:fld id="{42C02D77-F3FB-214A-B9DF-07BB87480B18}" type="datetime1">
              <a:rPr lang="en-US" smtClean="0"/>
              <a:pPr/>
              <a:t>1/19/11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dirty="0" smtClean="0"/>
              <a:t>6 Great Ideas in Computer Architecture</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Layers of Representation/Interpretation</a:t>
            </a:r>
          </a:p>
          <a:p>
            <a:pPr marL="514350" indent="-514350">
              <a:buFont typeface="+mj-lt"/>
              <a:buAutoNum type="arabicPeriod"/>
            </a:pPr>
            <a:r>
              <a:rPr lang="en-US" dirty="0" smtClean="0"/>
              <a:t>Moore’s Law</a:t>
            </a:r>
          </a:p>
          <a:p>
            <a:pPr marL="514350" indent="-514350">
              <a:buFont typeface="+mj-lt"/>
              <a:buAutoNum type="arabicPeriod"/>
            </a:pPr>
            <a:r>
              <a:rPr lang="en-US" dirty="0" smtClean="0"/>
              <a:t>Principle of Locality/Memory Hierarchy</a:t>
            </a:r>
          </a:p>
          <a:p>
            <a:pPr marL="514350" indent="-514350">
              <a:buFont typeface="+mj-lt"/>
              <a:buAutoNum type="arabicPeriod"/>
            </a:pPr>
            <a:r>
              <a:rPr lang="en-US" dirty="0" smtClean="0"/>
              <a:t>Parallelism</a:t>
            </a:r>
          </a:p>
          <a:p>
            <a:pPr marL="514350" indent="-514350">
              <a:buFont typeface="+mj-lt"/>
              <a:buAutoNum type="arabicPeriod"/>
            </a:pPr>
            <a:r>
              <a:rPr lang="en-US" dirty="0" smtClean="0"/>
              <a:t>Performance Measurement &amp; Improvement</a:t>
            </a:r>
          </a:p>
          <a:p>
            <a:pPr marL="514350" indent="-514350">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fld id="{83C1FA51-6E5B-D441-B346-CD8C860D5DEE}" type="datetime1">
              <a:rPr lang="en-US" smtClean="0"/>
              <a:pPr/>
              <a:t>1/19/11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#1: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ChangeAspect="1"/>
          </p:cNvGraphicFramePr>
          <p:nvPr>
            <p:ph sz="quarter" idx="4294967295"/>
          </p:nvPr>
        </p:nvGraphicFramePr>
        <p:xfrm>
          <a:off x="4624585" y="5550380"/>
          <a:ext cx="1828800" cy="1257300"/>
        </p:xfrm>
        <a:graphic>
          <a:graphicData uri="http://schemas.openxmlformats.org/presentationml/2006/ole">
            <p:oleObj spid="_x0000_s67586" name="Image" r:id="rId4" imgW="3492063" imgH="2400000" progId="">
              <p:embed/>
            </p:oleObj>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tx1"/>
                </a:solidFill>
              </a:rPr>
              <a:t>High Level </a:t>
            </a:r>
            <a:r>
              <a:rPr lang="en-US" sz="1800" b="1" dirty="0" smtClean="0">
                <a:solidFill>
                  <a:schemeClr val="tx1"/>
                </a:solidFill>
              </a:rPr>
              <a:t>Language</a:t>
            </a:r>
            <a:br>
              <a:rPr lang="en-US" sz="1800" b="1" dirty="0" smtClean="0">
                <a:solidFill>
                  <a:schemeClr val="tx1"/>
                </a:solidFill>
              </a:rPr>
            </a:br>
            <a:r>
              <a:rPr lang="en-US" sz="1800" b="1" dirty="0" smtClean="0">
                <a:solidFill>
                  <a:schemeClr val="tx1"/>
                </a:solidFill>
              </a:rPr>
              <a:t>Program </a:t>
            </a:r>
            <a:r>
              <a:rPr lang="en-US" sz="1800" b="1" dirty="0">
                <a:solidFill>
                  <a:schemeClr val="tx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chemeClr val="tx1"/>
                </a:solidFill>
              </a:rPr>
              <a:t>temp = </a:t>
            </a:r>
            <a:r>
              <a:rPr lang="en-US" sz="1800" b="1" dirty="0" err="1">
                <a:solidFill>
                  <a:schemeClr val="tx1"/>
                </a:solidFill>
              </a:rPr>
              <a:t>v[k</a:t>
            </a:r>
            <a:r>
              <a:rPr lang="en-US" sz="1800" b="1" dirty="0">
                <a:solidFill>
                  <a:schemeClr val="tx1"/>
                </a:solidFill>
              </a:rPr>
              <a:t>];</a:t>
            </a:r>
          </a:p>
          <a:p>
            <a:pPr marL="342900" indent="-342900" algn="l">
              <a:lnSpc>
                <a:spcPct val="78000"/>
              </a:lnSpc>
            </a:pPr>
            <a:r>
              <a:rPr lang="en-US" sz="1800" b="1" dirty="0" err="1">
                <a:solidFill>
                  <a:schemeClr val="tx1"/>
                </a:solidFill>
              </a:rPr>
              <a:t>v[k</a:t>
            </a:r>
            <a:r>
              <a:rPr lang="en-US" sz="1800" b="1" dirty="0">
                <a:solidFill>
                  <a:schemeClr val="tx1"/>
                </a:solidFill>
              </a:rPr>
              <a:t>] = v[k+1];</a:t>
            </a:r>
          </a:p>
          <a:p>
            <a:pPr marL="342900" indent="-342900" algn="l">
              <a:lnSpc>
                <a:spcPct val="78000"/>
              </a:lnSpc>
            </a:pPr>
            <a:r>
              <a:rPr lang="en-US" sz="1800" b="1" dirty="0">
                <a:solidFill>
                  <a:schemeClr val="tx1"/>
                </a:solidFill>
              </a:rPr>
              <a:t>v[k+1] = temp;</a:t>
            </a:r>
            <a:endParaRPr lang="en-US" sz="1200" dirty="0">
              <a:solidFill>
                <a:schemeClr val="tx1"/>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5"/>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A9D273C5-F280-AC46-9E93-A765C6842EA9}" type="datetime1">
              <a:rPr lang="en-US" smtClean="0"/>
              <a:pPr/>
              <a:t>1/19/11</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11</a:t>
            </a:fld>
            <a:endParaRPr lang="en-US"/>
          </a:p>
        </p:txBody>
      </p:sp>
      <p:sp>
        <p:nvSpPr>
          <p:cNvPr id="28" name="Footer Placeholder 27"/>
          <p:cNvSpPr>
            <a:spLocks noGrp="1"/>
          </p:cNvSpPr>
          <p:nvPr>
            <p:ph type="ftr" sz="quarter" idx="11"/>
          </p:nvPr>
        </p:nvSpPr>
        <p:spPr/>
        <p:txBody>
          <a:bodyPr/>
          <a:lstStyle/>
          <a:p>
            <a:r>
              <a:rPr lang="en-US" smtClean="0"/>
              <a:t>Spring 2011 -- Lecture #1</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l="8837" t="15885" r="4393" b="13187"/>
          <a:stretch>
            <a:fillRect/>
          </a:stretch>
        </p:blipFill>
        <p:spPr bwMode="auto">
          <a:xfrm>
            <a:off x="198083" y="444470"/>
            <a:ext cx="9047520" cy="6485912"/>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fld id="{D172AA56-A84D-4E4C-AA77-4EA0696E4CCB}"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12</a:t>
            </a:fld>
            <a:endParaRPr lang="en-US"/>
          </a:p>
        </p:txBody>
      </p:sp>
      <p:sp>
        <p:nvSpPr>
          <p:cNvPr id="29" name="Rectangle 6"/>
          <p:cNvSpPr>
            <a:spLocks noChangeArrowheads="1"/>
          </p:cNvSpPr>
          <p:nvPr/>
        </p:nvSpPr>
        <p:spPr bwMode="auto">
          <a:xfrm>
            <a:off x="0" y="0"/>
            <a:ext cx="6019800" cy="396875"/>
          </a:xfrm>
          <a:prstGeom prst="rect">
            <a:avLst/>
          </a:prstGeom>
          <a:noFill/>
          <a:ln w="12700">
            <a:noFill/>
            <a:miter lim="800000"/>
            <a:headEnd/>
            <a:tailEnd/>
          </a:ln>
        </p:spPr>
        <p:txBody>
          <a:bodyPr lIns="90487" tIns="44450" rIns="90487" bIns="44450">
            <a:prstTxWarp prst="textNoShape">
              <a:avLst/>
            </a:prstTxWarp>
            <a:spAutoFit/>
          </a:bodyPr>
          <a:lstStyle/>
          <a:p>
            <a:r>
              <a:rPr lang="en-US" sz="2000" b="1" dirty="0">
                <a:solidFill>
                  <a:schemeClr val="tx1"/>
                </a:solidFill>
                <a:ea typeface="Helvetica" charset="0"/>
                <a:cs typeface="Helvetica" charset="0"/>
              </a:rPr>
              <a:t>Predicts: 2X Transistors / chip every 2 years</a:t>
            </a:r>
            <a:endParaRPr lang="en-US" sz="1600" b="1" dirty="0">
              <a:solidFill>
                <a:schemeClr val="tx1"/>
              </a:solidFill>
              <a:ea typeface="Helvetica" charset="0"/>
              <a:cs typeface="Helvetica" charset="0"/>
            </a:endParaRPr>
          </a:p>
        </p:txBody>
      </p:sp>
      <p:pic>
        <p:nvPicPr>
          <p:cNvPr id="30" name="Picture 22" descr="gordon-moore"/>
          <p:cNvPicPr>
            <a:picLocks noChangeAspect="1" noChangeArrowheads="1"/>
          </p:cNvPicPr>
          <p:nvPr/>
        </p:nvPicPr>
        <p:blipFill>
          <a:blip r:embed="rId3"/>
          <a:srcRect/>
          <a:stretch>
            <a:fillRect/>
          </a:stretch>
        </p:blipFill>
        <p:spPr bwMode="auto">
          <a:xfrm>
            <a:off x="7059613" y="2554101"/>
            <a:ext cx="2008187" cy="2725738"/>
          </a:xfrm>
          <a:prstGeom prst="rect">
            <a:avLst/>
          </a:prstGeom>
          <a:noFill/>
          <a:ln w="9525">
            <a:noFill/>
            <a:miter lim="800000"/>
            <a:headEnd/>
            <a:tailEnd/>
          </a:ln>
        </p:spPr>
      </p:pic>
      <p:sp>
        <p:nvSpPr>
          <p:cNvPr id="31" name="Rectangle 23"/>
          <p:cNvSpPr>
            <a:spLocks noChangeArrowheads="1"/>
          </p:cNvSpPr>
          <p:nvPr/>
        </p:nvSpPr>
        <p:spPr bwMode="auto">
          <a:xfrm>
            <a:off x="7223704" y="5268726"/>
            <a:ext cx="1680005" cy="923330"/>
          </a:xfrm>
          <a:prstGeom prst="rect">
            <a:avLst/>
          </a:prstGeom>
          <a:noFill/>
          <a:ln w="12700">
            <a:noFill/>
            <a:miter lim="800000"/>
            <a:headEnd/>
            <a:tailEnd/>
          </a:ln>
        </p:spPr>
        <p:txBody>
          <a:bodyPr wrap="none">
            <a:prstTxWarp prst="textNoShape">
              <a:avLst/>
            </a:prstTxWarp>
            <a:spAutoFit/>
          </a:bodyPr>
          <a:lstStyle/>
          <a:p>
            <a:r>
              <a:rPr lang="en-US" sz="1800" b="1" dirty="0">
                <a:solidFill>
                  <a:srgbClr val="FF0000"/>
                </a:solidFill>
                <a:ea typeface="Helvetica" charset="0"/>
                <a:cs typeface="Helvetica" charset="0"/>
              </a:rPr>
              <a:t>Gordon Moore</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Intel Cofounder</a:t>
            </a:r>
            <a:br>
              <a:rPr lang="en-US" sz="1800" b="1" dirty="0">
                <a:solidFill>
                  <a:srgbClr val="FF0000"/>
                </a:solidFill>
                <a:ea typeface="Helvetica" charset="0"/>
                <a:cs typeface="Helvetica" charset="0"/>
              </a:rPr>
            </a:br>
            <a:r>
              <a:rPr lang="en-US" sz="1800" b="1" dirty="0">
                <a:solidFill>
                  <a:srgbClr val="FF0000"/>
                </a:solidFill>
                <a:ea typeface="Helvetica" charset="0"/>
                <a:cs typeface="Helvetica" charset="0"/>
              </a:rPr>
              <a:t>B.S. Cal 1950!</a:t>
            </a:r>
          </a:p>
        </p:txBody>
      </p:sp>
      <p:sp>
        <p:nvSpPr>
          <p:cNvPr id="32" name="Rectangle 25"/>
          <p:cNvSpPr>
            <a:spLocks noChangeArrowheads="1"/>
          </p:cNvSpPr>
          <p:nvPr/>
        </p:nvSpPr>
        <p:spPr bwMode="auto">
          <a:xfrm rot="16200000">
            <a:off x="-2184576" y="3342919"/>
            <a:ext cx="4768879" cy="40011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 of transistors on an</a:t>
            </a:r>
            <a:r>
              <a:rPr lang="en-US" sz="2000" b="1" dirty="0" smtClean="0">
                <a:solidFill>
                  <a:schemeClr val="tx1"/>
                </a:solidFill>
                <a:ea typeface="Helvetica" charset="0"/>
                <a:cs typeface="Helvetica" charset="0"/>
              </a:rPr>
              <a:t>  integrated </a:t>
            </a:r>
            <a:r>
              <a:rPr lang="en-US" sz="2000" b="1" dirty="0">
                <a:solidFill>
                  <a:schemeClr val="tx1"/>
                </a:solidFill>
                <a:ea typeface="Helvetica" charset="0"/>
                <a:cs typeface="Helvetica" charset="0"/>
              </a:rPr>
              <a:t>circuit (IC)</a:t>
            </a:r>
          </a:p>
        </p:txBody>
      </p:sp>
      <p:sp>
        <p:nvSpPr>
          <p:cNvPr id="34" name="Rectangle 24"/>
          <p:cNvSpPr>
            <a:spLocks noChangeArrowheads="1"/>
          </p:cNvSpPr>
          <p:nvPr/>
        </p:nvSpPr>
        <p:spPr bwMode="auto">
          <a:xfrm>
            <a:off x="7662842" y="6236601"/>
            <a:ext cx="727075" cy="400050"/>
          </a:xfrm>
          <a:prstGeom prst="rect">
            <a:avLst/>
          </a:prstGeom>
          <a:noFill/>
          <a:ln w="12700">
            <a:noFill/>
            <a:miter lim="800000"/>
            <a:headEnd/>
            <a:tailEnd/>
          </a:ln>
        </p:spPr>
        <p:txBody>
          <a:bodyPr wrap="none">
            <a:prstTxWarp prst="textNoShape">
              <a:avLst/>
            </a:prstTxWarp>
            <a:spAutoFit/>
          </a:bodyPr>
          <a:lstStyle/>
          <a:p>
            <a:r>
              <a:rPr lang="en-US" sz="2000" b="1" dirty="0">
                <a:solidFill>
                  <a:schemeClr val="tx1"/>
                </a:solidFill>
                <a:ea typeface="Helvetica" charset="0"/>
                <a:cs typeface="Helvetica" charset="0"/>
              </a:rPr>
              <a:t>Year</a:t>
            </a:r>
          </a:p>
        </p:txBody>
      </p:sp>
      <p:sp>
        <p:nvSpPr>
          <p:cNvPr id="28" name="Title 27"/>
          <p:cNvSpPr>
            <a:spLocks noGrp="1"/>
          </p:cNvSpPr>
          <p:nvPr>
            <p:ph type="title"/>
          </p:nvPr>
        </p:nvSpPr>
        <p:spPr>
          <a:xfrm>
            <a:off x="457200" y="54509"/>
            <a:ext cx="7480300" cy="1143000"/>
          </a:xfrm>
        </p:spPr>
        <p:txBody>
          <a:bodyPr/>
          <a:lstStyle/>
          <a:p>
            <a:r>
              <a:rPr lang="en-US" dirty="0" smtClean="0"/>
              <a:t>#2: Moore’s Law</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Great Idea #3: Principle of Locality/</a:t>
            </a:r>
            <a:br>
              <a:rPr lang="en-US" dirty="0" smtClean="0"/>
            </a:br>
            <a:r>
              <a:rPr lang="en-US" dirty="0" smtClean="0"/>
              <a:t>Memory Hierarchy</a:t>
            </a:r>
            <a:endParaRPr lang="en-US" dirty="0"/>
          </a:p>
        </p:txBody>
      </p:sp>
      <p:sp>
        <p:nvSpPr>
          <p:cNvPr id="4" name="Date Placeholder 3"/>
          <p:cNvSpPr>
            <a:spLocks noGrp="1"/>
          </p:cNvSpPr>
          <p:nvPr>
            <p:ph type="dt" sz="half" idx="10"/>
          </p:nvPr>
        </p:nvSpPr>
        <p:spPr/>
        <p:txBody>
          <a:bodyPr/>
          <a:lstStyle/>
          <a:p>
            <a:fld id="{62C8935E-4FBE-E649-9C8F-3033F02BC201}"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pic>
        <p:nvPicPr>
          <p:cNvPr id="41987" name="Picture 3"/>
          <p:cNvPicPr>
            <a:picLocks noChangeAspect="1" noChangeArrowheads="1"/>
          </p:cNvPicPr>
          <p:nvPr/>
        </p:nvPicPr>
        <p:blipFill>
          <a:blip r:embed="rId2"/>
          <a:srcRect/>
          <a:stretch>
            <a:fillRect/>
          </a:stretch>
        </p:blipFill>
        <p:spPr bwMode="auto">
          <a:xfrm>
            <a:off x="56622" y="1388529"/>
            <a:ext cx="9053512" cy="538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srcRect/>
          <a:stretch>
            <a:fillRect/>
          </a:stretch>
        </p:blipFill>
        <p:spPr bwMode="auto">
          <a:xfrm>
            <a:off x="377080" y="1286934"/>
            <a:ext cx="8445187" cy="50995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Great Idea #4: Parallelism</a:t>
            </a:r>
            <a:endParaRPr lang="en-US" dirty="0"/>
          </a:p>
        </p:txBody>
      </p:sp>
      <p:sp>
        <p:nvSpPr>
          <p:cNvPr id="4" name="Date Placeholder 3"/>
          <p:cNvSpPr>
            <a:spLocks noGrp="1"/>
          </p:cNvSpPr>
          <p:nvPr>
            <p:ph type="dt" sz="half" idx="10"/>
          </p:nvPr>
        </p:nvSpPr>
        <p:spPr/>
        <p:txBody>
          <a:bodyPr/>
          <a:lstStyle/>
          <a:p>
            <a:fld id="{C0752AA2-BB57-2843-9482-2F433E878885}"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14</a:t>
            </a:fld>
            <a:endParaRPr lang="en-US"/>
          </a:p>
        </p:txBody>
      </p:sp>
      <p:pic>
        <p:nvPicPr>
          <p:cNvPr id="71682" name="Picture 2"/>
          <p:cNvPicPr>
            <a:picLocks noChangeAspect="1" noChangeArrowheads="1"/>
          </p:cNvPicPr>
          <p:nvPr/>
        </p:nvPicPr>
        <p:blipFill>
          <a:blip r:embed="rId3"/>
          <a:srcRect/>
          <a:stretch>
            <a:fillRect/>
          </a:stretch>
        </p:blipFill>
        <p:spPr bwMode="auto">
          <a:xfrm>
            <a:off x="2521494" y="1286932"/>
            <a:ext cx="4192167" cy="5198535"/>
          </a:xfrm>
          <a:prstGeom prst="rect">
            <a:avLst/>
          </a:prstGeom>
          <a:noFill/>
          <a:ln w="9525">
            <a:noFill/>
            <a:miter lim="800000"/>
            <a:headEnd/>
            <a:tailEnd/>
          </a:ln>
          <a:effectLst/>
        </p:spPr>
      </p:pic>
      <p:pic>
        <p:nvPicPr>
          <p:cNvPr id="43010" name="Picture 2"/>
          <p:cNvPicPr>
            <a:picLocks noChangeAspect="1" noChangeArrowheads="1"/>
          </p:cNvPicPr>
          <p:nvPr/>
        </p:nvPicPr>
        <p:blipFill>
          <a:blip r:embed="rId4"/>
          <a:srcRect/>
          <a:stretch>
            <a:fillRect/>
          </a:stretch>
        </p:blipFill>
        <p:spPr bwMode="auto">
          <a:xfrm>
            <a:off x="149235" y="1223578"/>
            <a:ext cx="8808502" cy="52449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Great Idea #5: Performance Measurement and Improvement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Matching application to underlying hardware to exploit:</a:t>
            </a:r>
          </a:p>
          <a:p>
            <a:pPr lvl="1"/>
            <a:r>
              <a:rPr lang="en-US" dirty="0" smtClean="0"/>
              <a:t>Locality</a:t>
            </a:r>
          </a:p>
          <a:p>
            <a:pPr lvl="1"/>
            <a:r>
              <a:rPr lang="en-US" dirty="0" smtClean="0"/>
              <a:t>Parallelism</a:t>
            </a:r>
          </a:p>
          <a:p>
            <a:pPr lvl="1"/>
            <a:r>
              <a:rPr lang="en-US" dirty="0" smtClean="0"/>
              <a:t>Special hardware features, like specialized instructions (e.g., matrix manipulation)</a:t>
            </a:r>
          </a:p>
          <a:p>
            <a:r>
              <a:rPr lang="en-US" dirty="0" smtClean="0"/>
              <a:t>Latency</a:t>
            </a:r>
          </a:p>
          <a:p>
            <a:pPr lvl="1"/>
            <a:r>
              <a:rPr lang="en-US" dirty="0" smtClean="0"/>
              <a:t>How long to set the problem up</a:t>
            </a:r>
          </a:p>
          <a:p>
            <a:pPr lvl="1"/>
            <a:r>
              <a:rPr lang="en-US" dirty="0" smtClean="0"/>
              <a:t>How much faster does it execute once it gets going</a:t>
            </a:r>
          </a:p>
          <a:p>
            <a:pPr lvl="1"/>
            <a:r>
              <a:rPr lang="en-US" dirty="0" smtClean="0"/>
              <a:t>It is all about </a:t>
            </a:r>
            <a:r>
              <a:rPr lang="en-US" i="1" dirty="0" smtClean="0"/>
              <a:t>time to finish</a:t>
            </a:r>
          </a:p>
        </p:txBody>
      </p:sp>
      <p:sp>
        <p:nvSpPr>
          <p:cNvPr id="4" name="Date Placeholder 3"/>
          <p:cNvSpPr>
            <a:spLocks noGrp="1"/>
          </p:cNvSpPr>
          <p:nvPr>
            <p:ph type="dt" sz="half" idx="10"/>
          </p:nvPr>
        </p:nvSpPr>
        <p:spPr/>
        <p:txBody>
          <a:bodyPr/>
          <a:lstStyle/>
          <a:p>
            <a:fld id="{7A1DE22D-3F1D-8249-8690-9EA1F901C5FA}"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1210733"/>
          </a:xfrm>
        </p:spPr>
        <p:txBody>
          <a:bodyPr>
            <a:normAutofit/>
          </a:bodyPr>
          <a:lstStyle/>
          <a:p>
            <a:r>
              <a:rPr lang="en-US" dirty="0" smtClean="0"/>
              <a:t>Redundancy so that a failing piece doesn’t make the whole system fail</a:t>
            </a:r>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
        <p:nvSpPr>
          <p:cNvPr id="11" name="Cube 10"/>
          <p:cNvSpPr/>
          <p:nvPr/>
        </p:nvSpPr>
        <p:spPr>
          <a:xfrm>
            <a:off x="1371595" y="4571989"/>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2" name="Cube 11"/>
          <p:cNvSpPr/>
          <p:nvPr/>
        </p:nvSpPr>
        <p:spPr>
          <a:xfrm>
            <a:off x="3708395"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sp>
        <p:nvSpPr>
          <p:cNvPr id="13" name="Cube 12"/>
          <p:cNvSpPr/>
          <p:nvPr/>
        </p:nvSpPr>
        <p:spPr>
          <a:xfrm>
            <a:off x="6062129" y="4555056"/>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1+1=1</a:t>
            </a:r>
            <a:endParaRPr lang="en-US" sz="2800" b="1" dirty="0"/>
          </a:p>
        </p:txBody>
      </p:sp>
      <p:grpSp>
        <p:nvGrpSpPr>
          <p:cNvPr id="8" name="Group 30"/>
          <p:cNvGrpSpPr/>
          <p:nvPr/>
        </p:nvGrpSpPr>
        <p:grpSpPr>
          <a:xfrm>
            <a:off x="2116667" y="2556923"/>
            <a:ext cx="4815877" cy="2150544"/>
            <a:chOff x="2116667" y="2556923"/>
            <a:chExt cx="4815877" cy="2150544"/>
          </a:xfrm>
        </p:grpSpPr>
        <p:grpSp>
          <p:nvGrpSpPr>
            <p:cNvPr id="9" name="Group 28"/>
            <p:cNvGrpSpPr/>
            <p:nvPr/>
          </p:nvGrpSpPr>
          <p:grpSpPr>
            <a:xfrm>
              <a:off x="2116667" y="2556923"/>
              <a:ext cx="4707467" cy="2150544"/>
              <a:chOff x="2116667" y="2556923"/>
              <a:chExt cx="4707467" cy="2150544"/>
            </a:xfrm>
          </p:grpSpPr>
          <p:sp>
            <p:nvSpPr>
              <p:cNvPr id="18" name="Cube 17"/>
              <p:cNvSpPr/>
              <p:nvPr/>
            </p:nvSpPr>
            <p:spPr>
              <a:xfrm>
                <a:off x="3826928" y="2556923"/>
                <a:ext cx="1574800" cy="1320801"/>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t>1+1=2</a:t>
                </a:r>
                <a:endParaRPr lang="en-US" sz="2800" b="1" dirty="0"/>
              </a:p>
            </p:txBody>
          </p:sp>
          <p:cxnSp>
            <p:nvCxnSpPr>
              <p:cNvPr id="20" name="Straight Arrow Connector 19"/>
              <p:cNvCxnSpPr>
                <a:endCxn id="18" idx="3"/>
              </p:cNvCxnSpPr>
              <p:nvPr/>
            </p:nvCxnSpPr>
            <p:spPr>
              <a:xfrm flipV="1">
                <a:off x="2116667" y="3877724"/>
                <a:ext cx="2332561" cy="829743"/>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18" idx="3"/>
              </p:cNvCxnSpPr>
              <p:nvPr/>
            </p:nvCxnSpPr>
            <p:spPr>
              <a:xfrm rot="16200000" flipV="1">
                <a:off x="4053410" y="4273543"/>
                <a:ext cx="812809" cy="21172"/>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3"/>
              </p:cNvCxnSpPr>
              <p:nvPr/>
            </p:nvCxnSpPr>
            <p:spPr>
              <a:xfrm rot="10800000">
                <a:off x="4449229" y="3877725"/>
                <a:ext cx="2374905" cy="762009"/>
              </a:xfrm>
              <a:prstGeom prst="straightConnector1">
                <a:avLst/>
              </a:prstGeom>
              <a:ln w="76200">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30" name="TextBox 29"/>
            <p:cNvSpPr txBox="1"/>
            <p:nvPr/>
          </p:nvSpPr>
          <p:spPr>
            <a:xfrm>
              <a:off x="5638800" y="2980266"/>
              <a:ext cx="1293744" cy="369332"/>
            </a:xfrm>
            <a:prstGeom prst="rect">
              <a:avLst/>
            </a:prstGeom>
            <a:noFill/>
          </p:spPr>
          <p:txBody>
            <a:bodyPr wrap="none" rtlCol="0">
              <a:spAutoFit/>
            </a:bodyPr>
            <a:lstStyle/>
            <a:p>
              <a:r>
                <a:rPr lang="en-US" dirty="0" smtClean="0"/>
                <a:t>2 of 3 agree</a:t>
              </a:r>
              <a:endParaRPr lang="en-US" dirty="0"/>
            </a:p>
          </p:txBody>
        </p:sp>
      </p:grpSp>
      <p:grpSp>
        <p:nvGrpSpPr>
          <p:cNvPr id="23" name="Group 22"/>
          <p:cNvGrpSpPr/>
          <p:nvPr/>
        </p:nvGrpSpPr>
        <p:grpSpPr>
          <a:xfrm>
            <a:off x="5909728" y="4368790"/>
            <a:ext cx="2909366" cy="1811867"/>
            <a:chOff x="5909728" y="4368790"/>
            <a:chExt cx="2909366" cy="1811867"/>
          </a:xfrm>
        </p:grpSpPr>
        <p:grpSp>
          <p:nvGrpSpPr>
            <p:cNvPr id="7" name="Group 16"/>
            <p:cNvGrpSpPr/>
            <p:nvPr/>
          </p:nvGrpSpPr>
          <p:grpSpPr>
            <a:xfrm>
              <a:off x="5909728" y="4368790"/>
              <a:ext cx="1811866" cy="1811867"/>
              <a:chOff x="5909728" y="4368790"/>
              <a:chExt cx="1811866" cy="1811867"/>
            </a:xfrm>
          </p:grpSpPr>
          <p:cxnSp>
            <p:nvCxnSpPr>
              <p:cNvPr id="15" name="Straight Connector 14"/>
              <p:cNvCxnSpPr/>
              <p:nvPr/>
            </p:nvCxnSpPr>
            <p:spPr>
              <a:xfrm rot="16200000" flipH="1">
                <a:off x="5909728" y="4402657"/>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a:off x="5943594" y="4368790"/>
                <a:ext cx="1778000" cy="1778000"/>
              </a:xfrm>
              <a:prstGeom prst="line">
                <a:avLst/>
              </a:prstGeom>
              <a:ln w="1016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907867" y="4978400"/>
              <a:ext cx="911227" cy="523220"/>
            </a:xfrm>
            <a:prstGeom prst="rect">
              <a:avLst/>
            </a:prstGeom>
            <a:noFill/>
          </p:spPr>
          <p:txBody>
            <a:bodyPr wrap="none" rtlCol="0">
              <a:spAutoFit/>
            </a:bodyPr>
            <a:lstStyle/>
            <a:p>
              <a:r>
                <a:rPr lang="en-US" sz="2800" b="1" dirty="0" smtClean="0">
                  <a:solidFill>
                    <a:srgbClr val="FF0000"/>
                  </a:solidFill>
                </a:rPr>
                <a:t>FAIL!</a:t>
              </a:r>
              <a:endParaRPr lang="en-US" sz="2800" b="1" dirty="0">
                <a:solidFill>
                  <a:srgbClr val="FF0000"/>
                </a:solidFill>
              </a:endParaRPr>
            </a:p>
          </p:txBody>
        </p:sp>
      </p:grpSp>
      <p:sp>
        <p:nvSpPr>
          <p:cNvPr id="24" name="TextBox 23"/>
          <p:cNvSpPr txBox="1"/>
          <p:nvPr/>
        </p:nvSpPr>
        <p:spPr>
          <a:xfrm>
            <a:off x="474142" y="6096003"/>
            <a:ext cx="5815602" cy="369332"/>
          </a:xfrm>
          <a:prstGeom prst="rect">
            <a:avLst/>
          </a:prstGeom>
          <a:noFill/>
        </p:spPr>
        <p:txBody>
          <a:bodyPr wrap="none" rtlCol="0">
            <a:spAutoFit/>
          </a:bodyPr>
          <a:lstStyle/>
          <a:p>
            <a:r>
              <a:rPr lang="en-US" dirty="0" smtClean="0"/>
              <a:t>Increasing transistor density reduces the cost of redundancy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Spring 2011 -- Lecture #1</a:t>
            </a:r>
            <a:endParaRPr lang="en-US" dirty="0"/>
          </a:p>
        </p:txBody>
      </p:sp>
      <p:pic>
        <p:nvPicPr>
          <p:cNvPr id="9" name="Picture 8" descr="RAID.jpg"/>
          <p:cNvPicPr>
            <a:picLocks noChangeAspect="1"/>
          </p:cNvPicPr>
          <p:nvPr/>
        </p:nvPicPr>
        <p:blipFill>
          <a:blip r:embed="rId2"/>
          <a:stretch>
            <a:fillRect/>
          </a:stretch>
        </p:blipFill>
        <p:spPr>
          <a:xfrm>
            <a:off x="3793072" y="4768367"/>
            <a:ext cx="4842927" cy="2089633"/>
          </a:xfrm>
          <a:prstGeom prst="rect">
            <a:avLst/>
          </a:prstGeom>
        </p:spPr>
      </p:pic>
      <p:sp>
        <p:nvSpPr>
          <p:cNvPr id="2" name="Title 1"/>
          <p:cNvSpPr>
            <a:spLocks noGrp="1"/>
          </p:cNvSpPr>
          <p:nvPr>
            <p:ph type="title"/>
          </p:nvPr>
        </p:nvSpPr>
        <p:spPr/>
        <p:txBody>
          <a:bodyPr>
            <a:normAutofit fontScale="90000"/>
          </a:bodyPr>
          <a:lstStyle/>
          <a:p>
            <a:r>
              <a:rPr lang="en-US" dirty="0" smtClean="0"/>
              <a:t>Great Idea #6: </a:t>
            </a:r>
            <a:br>
              <a:rPr lang="en-US" dirty="0" smtClean="0"/>
            </a:br>
            <a:r>
              <a:rPr lang="en-US" dirty="0" smtClean="0"/>
              <a:t>Dependability via Redundancy</a:t>
            </a:r>
            <a:endParaRPr lang="en-US" dirty="0"/>
          </a:p>
        </p:txBody>
      </p:sp>
      <p:sp>
        <p:nvSpPr>
          <p:cNvPr id="3" name="Content Placeholder 2"/>
          <p:cNvSpPr>
            <a:spLocks noGrp="1"/>
          </p:cNvSpPr>
          <p:nvPr>
            <p:ph idx="1"/>
          </p:nvPr>
        </p:nvSpPr>
        <p:spPr>
          <a:xfrm>
            <a:off x="457199" y="1498600"/>
            <a:ext cx="8466667" cy="4732867"/>
          </a:xfrm>
        </p:spPr>
        <p:txBody>
          <a:bodyPr>
            <a:normAutofit/>
          </a:bodyPr>
          <a:lstStyle/>
          <a:p>
            <a:r>
              <a:rPr lang="en-US" sz="2800" dirty="0" smtClean="0"/>
              <a:t>Applies to everything from datacenters to storage to memory</a:t>
            </a:r>
          </a:p>
          <a:p>
            <a:pPr lvl="1"/>
            <a:r>
              <a:rPr lang="en-US" sz="2400" dirty="0" smtClean="0"/>
              <a:t>Redundant datacenters so that can lose 1 datacenter but Internet service stays online</a:t>
            </a:r>
          </a:p>
          <a:p>
            <a:pPr lvl="1"/>
            <a:r>
              <a:rPr lang="en-US" sz="2400" dirty="0" smtClean="0"/>
              <a:t>Redundant disks so that can lose 1 disk but not lose data (Redundant Arrays of Independent Disks/RAID)</a:t>
            </a:r>
          </a:p>
          <a:p>
            <a:pPr lvl="1"/>
            <a:r>
              <a:rPr lang="en-US" sz="2400" dirty="0" smtClean="0"/>
              <a:t>Redundant memory bits of so that can lose 1 bit but no data (Error Correcting Code/ECC Memory)</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pic>
        <p:nvPicPr>
          <p:cNvPr id="8" name="Picture 7" descr="ECCmemory.jpg"/>
          <p:cNvPicPr>
            <a:picLocks noChangeAspect="1"/>
          </p:cNvPicPr>
          <p:nvPr/>
        </p:nvPicPr>
        <p:blipFill>
          <a:blip r:embed="rId3"/>
          <a:stretch>
            <a:fillRect/>
          </a:stretch>
        </p:blipFill>
        <p:spPr>
          <a:xfrm>
            <a:off x="812800" y="5302023"/>
            <a:ext cx="2709334" cy="63607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pic>
        <p:nvPicPr>
          <p:cNvPr id="72706" name="Picture 2"/>
          <p:cNvPicPr>
            <a:picLocks noChangeAspect="1" noChangeArrowheads="1"/>
          </p:cNvPicPr>
          <p:nvPr/>
        </p:nvPicPr>
        <p:blipFill>
          <a:blip r:embed="rId2"/>
          <a:srcRect/>
          <a:stretch>
            <a:fillRect/>
          </a:stretch>
        </p:blipFill>
        <p:spPr bwMode="auto">
          <a:xfrm>
            <a:off x="289462" y="0"/>
            <a:ext cx="8532812" cy="684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1DE22D-3F1D-8249-8690-9EA1F901C5FA}"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pic>
        <p:nvPicPr>
          <p:cNvPr id="72708" name="Picture 4"/>
          <p:cNvPicPr>
            <a:picLocks noChangeAspect="1" noChangeArrowheads="1"/>
          </p:cNvPicPr>
          <p:nvPr/>
        </p:nvPicPr>
        <p:blipFill>
          <a:blip r:embed="rId2"/>
          <a:srcRect/>
          <a:stretch>
            <a:fillRect/>
          </a:stretch>
        </p:blipFill>
        <p:spPr bwMode="auto">
          <a:xfrm>
            <a:off x="0" y="371678"/>
            <a:ext cx="9144000" cy="5613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Great Ideas in Computer Architecture</a:t>
            </a:r>
          </a:p>
          <a:p>
            <a:r>
              <a:rPr lang="en-US" dirty="0" err="1" smtClean="0"/>
              <a:t>Administrivia</a:t>
            </a:r>
            <a:endParaRPr lang="en-US" dirty="0" smtClean="0"/>
          </a:p>
          <a:p>
            <a:r>
              <a:rPr lang="en-US" dirty="0" err="1" smtClean="0"/>
              <a:t>PostPC</a:t>
            </a:r>
            <a:r>
              <a:rPr lang="en-US" dirty="0" smtClean="0"/>
              <a:t> Era: From Phones to Datacenters</a:t>
            </a:r>
          </a:p>
          <a:p>
            <a:r>
              <a:rPr lang="en-US" dirty="0" smtClean="0"/>
              <a:t>Technology Break</a:t>
            </a:r>
          </a:p>
          <a:p>
            <a:r>
              <a:rPr lang="en-US" dirty="0" smtClean="0"/>
              <a:t>Warehouse Scale Computers in Depth</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Great Ideas in Computer Architecture</a:t>
            </a:r>
          </a:p>
          <a:p>
            <a:r>
              <a:rPr lang="en-US" dirty="0" err="1" smtClean="0"/>
              <a:t>Administrivia</a:t>
            </a:r>
            <a:endParaRPr lang="en-US" dirty="0" smtClean="0"/>
          </a:p>
          <a:p>
            <a:r>
              <a:rPr lang="en-US" dirty="0" smtClean="0">
                <a:solidFill>
                  <a:schemeClr val="bg1">
                    <a:lumMod val="75000"/>
                  </a:schemeClr>
                </a:solidFill>
              </a:rPr>
              <a:t>Technology Break</a:t>
            </a:r>
          </a:p>
          <a:p>
            <a:r>
              <a:rPr lang="en-US" dirty="0" smtClean="0">
                <a:solidFill>
                  <a:schemeClr val="bg1">
                    <a:lumMod val="75000"/>
                  </a:schemeClr>
                </a:solidFill>
              </a:rPr>
              <a:t>From Phones to Datacenters</a:t>
            </a:r>
            <a:endParaRPr lang="en-US" dirty="0">
              <a:solidFill>
                <a:schemeClr val="bg1">
                  <a:lumMod val="75000"/>
                </a:schemeClr>
              </a:solidFill>
            </a:endParaRPr>
          </a:p>
        </p:txBody>
      </p:sp>
      <p:sp>
        <p:nvSpPr>
          <p:cNvPr id="4" name="Date Placeholder 3"/>
          <p:cNvSpPr>
            <a:spLocks noGrp="1"/>
          </p:cNvSpPr>
          <p:nvPr>
            <p:ph type="dt" sz="half" idx="10"/>
          </p:nvPr>
        </p:nvSpPr>
        <p:spPr/>
        <p:txBody>
          <a:bodyPr/>
          <a:lstStyle/>
          <a:p>
            <a:fld id="{6E4F0050-8A06-8C4B-BF03-9F72C88F7B0F}"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Information</a:t>
            </a:r>
            <a:endParaRPr lang="en-US" dirty="0"/>
          </a:p>
        </p:txBody>
      </p:sp>
      <p:sp>
        <p:nvSpPr>
          <p:cNvPr id="3" name="Content Placeholder 2"/>
          <p:cNvSpPr>
            <a:spLocks noGrp="1"/>
          </p:cNvSpPr>
          <p:nvPr>
            <p:ph idx="1"/>
          </p:nvPr>
        </p:nvSpPr>
        <p:spPr>
          <a:xfrm>
            <a:off x="474134" y="1193800"/>
            <a:ext cx="8229600" cy="5461000"/>
          </a:xfrm>
        </p:spPr>
        <p:txBody>
          <a:bodyPr>
            <a:normAutofit fontScale="77500" lnSpcReduction="20000"/>
          </a:bodyPr>
          <a:lstStyle/>
          <a:p>
            <a:r>
              <a:rPr lang="en-US" dirty="0" smtClean="0"/>
              <a:t>Course Web: </a:t>
            </a:r>
            <a:r>
              <a:rPr lang="en-US" dirty="0" smtClean="0">
                <a:hlinkClick r:id="rId2"/>
              </a:rPr>
              <a:t>http://inst.eecs.Berkeley.edu/~cs61c/sp11</a:t>
            </a:r>
            <a:r>
              <a:rPr lang="en-US" dirty="0" smtClean="0"/>
              <a:t>  </a:t>
            </a:r>
          </a:p>
          <a:p>
            <a:r>
              <a:rPr lang="en-US" dirty="0" smtClean="0"/>
              <a:t>Instructors: </a:t>
            </a:r>
          </a:p>
          <a:p>
            <a:pPr lvl="1"/>
            <a:r>
              <a:rPr lang="en-US" dirty="0" smtClean="0"/>
              <a:t>Randy Katz, Dave Patterson </a:t>
            </a:r>
          </a:p>
          <a:p>
            <a:r>
              <a:rPr lang="en-US" dirty="0" smtClean="0"/>
              <a:t>Teaching Assistants: </a:t>
            </a:r>
          </a:p>
          <a:p>
            <a:pPr lvl="1"/>
            <a:r>
              <a:rPr lang="en-US" dirty="0" smtClean="0"/>
              <a:t>Andrew Gearhart, </a:t>
            </a:r>
            <a:r>
              <a:rPr lang="en-US" dirty="0" err="1" smtClean="0"/>
              <a:t>Conor</a:t>
            </a:r>
            <a:r>
              <a:rPr lang="en-US" dirty="0" smtClean="0"/>
              <a:t> Hughes, </a:t>
            </a:r>
            <a:r>
              <a:rPr lang="en-US" dirty="0" err="1" smtClean="0"/>
              <a:t>Yunsup</a:t>
            </a:r>
            <a:r>
              <a:rPr lang="en-US" dirty="0" smtClean="0"/>
              <a:t> Lee, Ari </a:t>
            </a:r>
            <a:r>
              <a:rPr lang="en-US" dirty="0" err="1" smtClean="0"/>
              <a:t>Rabkin</a:t>
            </a:r>
            <a:r>
              <a:rPr lang="en-US" dirty="0" smtClean="0"/>
              <a:t>, Charles Reiss, Andrew Waterman, </a:t>
            </a:r>
            <a:r>
              <a:rPr lang="en-US" dirty="0" err="1" smtClean="0"/>
              <a:t>Vasily</a:t>
            </a:r>
            <a:r>
              <a:rPr lang="en-US" dirty="0" smtClean="0"/>
              <a:t> </a:t>
            </a:r>
            <a:r>
              <a:rPr lang="en-US" dirty="0" err="1" smtClean="0"/>
              <a:t>Volkov</a:t>
            </a:r>
            <a:endParaRPr lang="en-US" dirty="0" smtClean="0"/>
          </a:p>
          <a:p>
            <a:r>
              <a:rPr lang="en-US" dirty="0" smtClean="0"/>
              <a:t>Textbooks: Average 15 pages of reading/week</a:t>
            </a:r>
          </a:p>
          <a:p>
            <a:pPr lvl="1"/>
            <a:r>
              <a:rPr lang="en-US" dirty="0" smtClean="0"/>
              <a:t>Patterson &amp; Hennessey, </a:t>
            </a:r>
            <a:r>
              <a:rPr lang="en-US" i="1" dirty="0" smtClean="0"/>
              <a:t>Computer Organization and Design</a:t>
            </a:r>
            <a:r>
              <a:rPr lang="en-US" dirty="0" smtClean="0"/>
              <a:t>, </a:t>
            </a:r>
            <a:br>
              <a:rPr lang="en-US" dirty="0" smtClean="0"/>
            </a:br>
            <a:r>
              <a:rPr lang="en-US" dirty="0" smtClean="0"/>
              <a:t>4</a:t>
            </a:r>
            <a:r>
              <a:rPr lang="en-US" baseline="30000" dirty="0" smtClean="0"/>
              <a:t>th</a:t>
            </a:r>
            <a:r>
              <a:rPr lang="en-US" dirty="0" smtClean="0"/>
              <a:t> Edition (not ≤3</a:t>
            </a:r>
            <a:r>
              <a:rPr lang="en-US" baseline="30000" dirty="0" smtClean="0"/>
              <a:t>rd</a:t>
            </a:r>
            <a:r>
              <a:rPr lang="en-US" dirty="0" smtClean="0"/>
              <a:t> Edition, not Asian version 4</a:t>
            </a:r>
            <a:r>
              <a:rPr lang="en-US" baseline="30000" dirty="0" smtClean="0"/>
              <a:t>th</a:t>
            </a:r>
            <a:r>
              <a:rPr lang="en-US" dirty="0" smtClean="0"/>
              <a:t> edition)</a:t>
            </a:r>
          </a:p>
          <a:p>
            <a:pPr lvl="1"/>
            <a:r>
              <a:rPr lang="en-US" dirty="0" smtClean="0"/>
              <a:t>Kernighan &amp; Ritchie, </a:t>
            </a:r>
            <a:r>
              <a:rPr lang="en-US" i="1" dirty="0" smtClean="0"/>
              <a:t>The C Programming Language</a:t>
            </a:r>
            <a:r>
              <a:rPr lang="en-US" dirty="0" smtClean="0"/>
              <a:t>, 2</a:t>
            </a:r>
            <a:r>
              <a:rPr lang="en-US" baseline="30000" dirty="0" smtClean="0"/>
              <a:t>nd</a:t>
            </a:r>
            <a:r>
              <a:rPr lang="en-US" dirty="0" smtClean="0"/>
              <a:t> Edition</a:t>
            </a:r>
          </a:p>
          <a:p>
            <a:pPr lvl="1"/>
            <a:r>
              <a:rPr lang="en-US" dirty="0" smtClean="0"/>
              <a:t>Barroso &amp; </a:t>
            </a:r>
            <a:r>
              <a:rPr lang="en-US" dirty="0" err="1" smtClean="0"/>
              <a:t>Holzle</a:t>
            </a:r>
            <a:r>
              <a:rPr lang="en-US" dirty="0" smtClean="0"/>
              <a:t>, </a:t>
            </a:r>
            <a:r>
              <a:rPr lang="en-US" i="1" dirty="0" smtClean="0"/>
              <a:t>The Datacenter as a Computer, 1</a:t>
            </a:r>
            <a:r>
              <a:rPr lang="en-US" i="1" baseline="30000" dirty="0" smtClean="0"/>
              <a:t>st</a:t>
            </a:r>
            <a:r>
              <a:rPr lang="en-US" i="1" dirty="0" smtClean="0"/>
              <a:t> Edition</a:t>
            </a:r>
            <a:endParaRPr lang="en-US" dirty="0" smtClean="0"/>
          </a:p>
          <a:p>
            <a:r>
              <a:rPr lang="en-US" dirty="0" smtClean="0"/>
              <a:t>Google Group: </a:t>
            </a:r>
          </a:p>
          <a:p>
            <a:pPr lvl="1"/>
            <a:r>
              <a:rPr lang="en-US" dirty="0" smtClean="0"/>
              <a:t>61CSpring2011UCB-announce: announcements from staff</a:t>
            </a:r>
          </a:p>
          <a:p>
            <a:pPr lvl="1"/>
            <a:r>
              <a:rPr lang="en-US" dirty="0" smtClean="0"/>
              <a:t>61CSpring2011UCB-disc:  Q&amp;A, discussion by anyone in 61C</a:t>
            </a:r>
          </a:p>
          <a:p>
            <a:pPr lvl="1"/>
            <a:r>
              <a:rPr lang="en-US" dirty="0" smtClean="0"/>
              <a:t>Email Andrew Gearhart </a:t>
            </a:r>
            <a:r>
              <a:rPr lang="en-US" dirty="0" smtClean="0">
                <a:hlinkClick r:id="rId3"/>
              </a:rPr>
              <a:t>agearh@gmail.com</a:t>
            </a:r>
            <a:r>
              <a:rPr lang="en-US" dirty="0" smtClean="0"/>
              <a:t> to join</a:t>
            </a:r>
          </a:p>
        </p:txBody>
      </p:sp>
      <p:sp>
        <p:nvSpPr>
          <p:cNvPr id="4" name="Date Placeholder 3"/>
          <p:cNvSpPr>
            <a:spLocks noGrp="1"/>
          </p:cNvSpPr>
          <p:nvPr>
            <p:ph type="dt" sz="half" idx="10"/>
          </p:nvPr>
        </p:nvSpPr>
        <p:spPr/>
        <p:txBody>
          <a:bodyPr/>
          <a:lstStyle/>
          <a:p>
            <a:fld id="{DF95543E-3E5D-9F42-9C0C-C6715C997CFA}"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Content Placeholder 2"/>
          <p:cNvSpPr>
            <a:spLocks noGrp="1"/>
          </p:cNvSpPr>
          <p:nvPr>
            <p:ph idx="1"/>
          </p:nvPr>
        </p:nvSpPr>
        <p:spPr>
          <a:xfrm>
            <a:off x="457200" y="1600200"/>
            <a:ext cx="8331200" cy="4525963"/>
          </a:xfrm>
        </p:spPr>
        <p:txBody>
          <a:bodyPr>
            <a:normAutofit/>
          </a:bodyPr>
          <a:lstStyle/>
          <a:p>
            <a:r>
              <a:rPr lang="en-US" dirty="0" smtClean="0"/>
              <a:t>Discussions and labs will be held this week</a:t>
            </a:r>
          </a:p>
          <a:p>
            <a:pPr lvl="1"/>
            <a:r>
              <a:rPr lang="en-US" dirty="0" smtClean="0"/>
              <a:t>Switching Sections: if you find another 61C student willing to swap discussion AND lab, talk to your TAs</a:t>
            </a:r>
          </a:p>
          <a:p>
            <a:pPr lvl="1"/>
            <a:r>
              <a:rPr lang="en-US" dirty="0" smtClean="0"/>
              <a:t>Partner (only project 3 and extra credit): OK if partners mix sections but have same TA</a:t>
            </a:r>
          </a:p>
          <a:p>
            <a:r>
              <a:rPr lang="en-US" dirty="0" smtClean="0"/>
              <a:t>First homework assignment due this  Sunday January 23rd by 11:59:59 PM</a:t>
            </a:r>
          </a:p>
          <a:p>
            <a:pPr lvl="1"/>
            <a:r>
              <a:rPr lang="en-US" dirty="0" smtClean="0"/>
              <a:t>There is reading assignment as well on course page</a:t>
            </a:r>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Organization</a:t>
            </a:r>
            <a:endParaRPr lang="en-US" dirty="0"/>
          </a:p>
        </p:txBody>
      </p:sp>
      <p:sp>
        <p:nvSpPr>
          <p:cNvPr id="3" name="Content Placeholder 2"/>
          <p:cNvSpPr>
            <a:spLocks noGrp="1"/>
          </p:cNvSpPr>
          <p:nvPr>
            <p:ph idx="1"/>
          </p:nvPr>
        </p:nvSpPr>
        <p:spPr>
          <a:xfrm>
            <a:off x="457200" y="1337734"/>
            <a:ext cx="8229600" cy="4927600"/>
          </a:xfrm>
        </p:spPr>
        <p:txBody>
          <a:bodyPr>
            <a:normAutofit fontScale="85000" lnSpcReduction="10000"/>
          </a:bodyPr>
          <a:lstStyle/>
          <a:p>
            <a:r>
              <a:rPr lang="en-US" dirty="0" smtClean="0"/>
              <a:t>Grading</a:t>
            </a:r>
          </a:p>
          <a:p>
            <a:pPr lvl="1"/>
            <a:r>
              <a:rPr lang="en-US" dirty="0" smtClean="0"/>
              <a:t>Participation and Altruism (5%)</a:t>
            </a:r>
          </a:p>
          <a:p>
            <a:pPr lvl="1"/>
            <a:r>
              <a:rPr lang="en-US" dirty="0" smtClean="0"/>
              <a:t>Homework (5%)</a:t>
            </a:r>
          </a:p>
          <a:p>
            <a:pPr lvl="1"/>
            <a:r>
              <a:rPr lang="en-US" dirty="0" smtClean="0"/>
              <a:t>Labs (20%)</a:t>
            </a:r>
          </a:p>
          <a:p>
            <a:pPr lvl="1"/>
            <a:r>
              <a:rPr lang="en-US" dirty="0" smtClean="0"/>
              <a:t>Projects (40%)</a:t>
            </a:r>
          </a:p>
          <a:p>
            <a:pPr marL="1371600" lvl="2" indent="-457200">
              <a:buFont typeface="+mj-lt"/>
              <a:buAutoNum type="arabicPeriod"/>
            </a:pPr>
            <a:r>
              <a:rPr lang="en-US" dirty="0" smtClean="0"/>
              <a:t>Data Parallelism (Map-Reduce on Amazon EC2)</a:t>
            </a:r>
          </a:p>
          <a:p>
            <a:pPr marL="1371600" lvl="2" indent="-457200">
              <a:buFont typeface="+mj-lt"/>
              <a:buAutoNum type="arabicPeriod"/>
            </a:pPr>
            <a:r>
              <a:rPr lang="en-US" dirty="0" smtClean="0"/>
              <a:t>Computer Instruction Set Simulator (C)</a:t>
            </a:r>
          </a:p>
          <a:p>
            <a:pPr marL="1371600" lvl="2" indent="-457200">
              <a:buFont typeface="+mj-lt"/>
              <a:buAutoNum type="arabicPeriod"/>
            </a:pPr>
            <a:r>
              <a:rPr lang="en-US" dirty="0" smtClean="0"/>
              <a:t>Performance Tuning of a Parallel Application/Matrix Multiply using cache blocking, SIMD, MIMD (OpenMP, due with partner)</a:t>
            </a:r>
          </a:p>
          <a:p>
            <a:pPr marL="1371600" lvl="2" indent="-457200">
              <a:buFont typeface="+mj-lt"/>
              <a:buAutoNum type="arabicPeriod"/>
            </a:pPr>
            <a:r>
              <a:rPr lang="en-US" dirty="0" smtClean="0"/>
              <a:t>Computer Processor Design (</a:t>
            </a:r>
            <a:r>
              <a:rPr lang="en-US" dirty="0" err="1" smtClean="0"/>
              <a:t>Logisim</a:t>
            </a:r>
            <a:r>
              <a:rPr lang="en-US" dirty="0" smtClean="0"/>
              <a:t>)</a:t>
            </a:r>
          </a:p>
          <a:p>
            <a:pPr lvl="1"/>
            <a:r>
              <a:rPr lang="en-US" dirty="0" smtClean="0"/>
              <a:t>Extra Credit: Matrix Multiply Competition, anything goes</a:t>
            </a:r>
          </a:p>
          <a:p>
            <a:pPr lvl="1"/>
            <a:r>
              <a:rPr lang="en-US" dirty="0" smtClean="0"/>
              <a:t>Midterm (10%): 6-9 PM Tuesday March 8 </a:t>
            </a:r>
          </a:p>
          <a:p>
            <a:pPr lvl="1"/>
            <a:r>
              <a:rPr lang="en-US" dirty="0" smtClean="0"/>
              <a:t>Final (20%): 11:30-2:30 PM Monday May 9</a:t>
            </a:r>
          </a:p>
          <a:p>
            <a:pPr lvl="1"/>
            <a:endParaRPr lang="en-US" dirty="0"/>
          </a:p>
        </p:txBody>
      </p:sp>
      <p:sp>
        <p:nvSpPr>
          <p:cNvPr id="4" name="Date Placeholder 3"/>
          <p:cNvSpPr>
            <a:spLocks noGrp="1"/>
          </p:cNvSpPr>
          <p:nvPr>
            <p:ph type="dt" sz="half" idx="10"/>
          </p:nvPr>
        </p:nvSpPr>
        <p:spPr/>
        <p:txBody>
          <a:bodyPr/>
          <a:lstStyle/>
          <a:p>
            <a:fld id="{6107790B-903C-174B-BAB6-FEEF13C9A9FE}"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EECS Grading Policy</a:t>
            </a:r>
            <a:endParaRPr lang="en-US" dirty="0"/>
          </a:p>
        </p:txBody>
      </p:sp>
      <p:sp>
        <p:nvSpPr>
          <p:cNvPr id="3" name="Content Placeholder 2"/>
          <p:cNvSpPr>
            <a:spLocks noGrp="1"/>
          </p:cNvSpPr>
          <p:nvPr>
            <p:ph idx="1"/>
          </p:nvPr>
        </p:nvSpPr>
        <p:spPr>
          <a:xfrm>
            <a:off x="457200" y="1600200"/>
            <a:ext cx="8229600" cy="4859867"/>
          </a:xfrm>
        </p:spPr>
        <p:txBody>
          <a:bodyPr>
            <a:normAutofit/>
          </a:bodyPr>
          <a:lstStyle/>
          <a:p>
            <a:r>
              <a:rPr lang="en-US" sz="2400" dirty="0" smtClean="0">
                <a:hlinkClick r:id="rId2"/>
              </a:rPr>
              <a:t>http://www.eecs.berkeley.edu/Policies/ugrad.grading.shtml</a:t>
            </a:r>
            <a:endParaRPr lang="en-US" sz="2400" dirty="0" smtClean="0"/>
          </a:p>
          <a:p>
            <a:pPr>
              <a:buNone/>
            </a:pPr>
            <a:r>
              <a:rPr lang="en-US" sz="2400" dirty="0" smtClean="0"/>
              <a:t>	“A typical GPA for courses in the lower division is 2.7. This GPA would result, for example, from 17% A's, 50% B's, 20% C's, 10% D's, and 3% F's. A class whose GPA falls outside the range 2.5 - 2.9 should be considered atypical.”</a:t>
            </a:r>
          </a:p>
          <a:p>
            <a:r>
              <a:rPr lang="en-US" sz="2400" dirty="0" smtClean="0"/>
              <a:t>Fall 2010: GPA 2.81 </a:t>
            </a:r>
            <a:br>
              <a:rPr lang="en-US" sz="2400" dirty="0" smtClean="0"/>
            </a:br>
            <a:r>
              <a:rPr lang="en-US" sz="2400" dirty="0" smtClean="0"/>
              <a:t>26% A's, 47% B's, 17% C's, </a:t>
            </a:r>
            <a:br>
              <a:rPr lang="en-US" sz="2400" dirty="0" smtClean="0"/>
            </a:br>
            <a:r>
              <a:rPr lang="en-US" sz="2400" dirty="0" smtClean="0"/>
              <a:t>3% D's, 6% F's</a:t>
            </a:r>
          </a:p>
          <a:p>
            <a:r>
              <a:rPr lang="en-US" sz="2400" dirty="0" smtClean="0"/>
              <a:t>Job/Intern Interviews: They grill</a:t>
            </a:r>
            <a:br>
              <a:rPr lang="en-US" sz="2400" dirty="0" smtClean="0"/>
            </a:br>
            <a:r>
              <a:rPr lang="en-US" sz="2400" dirty="0" smtClean="0"/>
              <a:t>you with technical questions, so</a:t>
            </a:r>
            <a:br>
              <a:rPr lang="en-US" sz="2400" dirty="0" smtClean="0"/>
            </a:br>
            <a:r>
              <a:rPr lang="en-US" sz="2400" dirty="0" smtClean="0"/>
              <a:t>it’s what you say, not your GPA</a:t>
            </a:r>
          </a:p>
          <a:p>
            <a:pPr>
              <a:buNone/>
            </a:pPr>
            <a:r>
              <a:rPr lang="en-US" sz="2400" dirty="0" smtClean="0"/>
              <a:t>	(New 61c gives good stuff to say)</a:t>
            </a:r>
          </a:p>
          <a:p>
            <a:endParaRPr lang="en-US" sz="2400"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graphicFrame>
        <p:nvGraphicFramePr>
          <p:cNvPr id="7" name="Table 6"/>
          <p:cNvGraphicFramePr>
            <a:graphicFrameLocks noGrp="1"/>
          </p:cNvGraphicFramePr>
          <p:nvPr/>
        </p:nvGraphicFramePr>
        <p:xfrm>
          <a:off x="5469469" y="3733802"/>
          <a:ext cx="3352799" cy="2286000"/>
        </p:xfrm>
        <a:graphic>
          <a:graphicData uri="http://schemas.openxmlformats.org/drawingml/2006/table">
            <a:tbl>
              <a:tblPr firstRow="1" bandRow="1">
                <a:tableStyleId>{5C22544A-7EE6-4342-B048-85BDC9FD1C3A}</a:tableStyleId>
              </a:tblPr>
              <a:tblGrid>
                <a:gridCol w="990599"/>
                <a:gridCol w="1066800"/>
                <a:gridCol w="1295400"/>
              </a:tblGrid>
              <a:tr h="370840">
                <a:tc>
                  <a:txBody>
                    <a:bodyPr/>
                    <a:lstStyle/>
                    <a:p>
                      <a:endParaRPr lang="en-US" sz="2400" dirty="0"/>
                    </a:p>
                  </a:txBody>
                  <a:tcPr/>
                </a:tc>
                <a:tc>
                  <a:txBody>
                    <a:bodyPr/>
                    <a:lstStyle/>
                    <a:p>
                      <a:pPr algn="ctr"/>
                      <a:r>
                        <a:rPr lang="en-US" sz="2400" dirty="0" smtClean="0"/>
                        <a:t>Fall</a:t>
                      </a:r>
                      <a:endParaRPr lang="en-US" sz="2400" dirty="0"/>
                    </a:p>
                  </a:txBody>
                  <a:tcPr/>
                </a:tc>
                <a:tc>
                  <a:txBody>
                    <a:bodyPr/>
                    <a:lstStyle/>
                    <a:p>
                      <a:pPr algn="ctr"/>
                      <a:r>
                        <a:rPr lang="en-US" sz="2400" dirty="0" smtClean="0"/>
                        <a:t>Spring</a:t>
                      </a:r>
                      <a:endParaRPr lang="en-US" sz="2400" dirty="0"/>
                    </a:p>
                  </a:txBody>
                  <a:tcPr/>
                </a:tc>
              </a:tr>
              <a:tr h="370840">
                <a:tc>
                  <a:txBody>
                    <a:bodyPr/>
                    <a:lstStyle/>
                    <a:p>
                      <a:r>
                        <a:rPr lang="en-US" sz="2400" dirty="0" smtClean="0"/>
                        <a:t>2010</a:t>
                      </a:r>
                      <a:endParaRPr lang="en-US" sz="2400" dirty="0"/>
                    </a:p>
                  </a:txBody>
                  <a:tcPr/>
                </a:tc>
                <a:tc>
                  <a:txBody>
                    <a:bodyPr/>
                    <a:lstStyle/>
                    <a:p>
                      <a:pPr algn="ctr"/>
                      <a:r>
                        <a:rPr lang="en-US" sz="2400" dirty="0" smtClean="0"/>
                        <a:t>2.81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2009</a:t>
                      </a:r>
                      <a:endParaRPr lang="en-US" sz="2400" dirty="0"/>
                    </a:p>
                  </a:txBody>
                  <a:tcPr/>
                </a:tc>
                <a:tc>
                  <a:txBody>
                    <a:bodyPr/>
                    <a:lstStyle/>
                    <a:p>
                      <a:pPr algn="ctr"/>
                      <a:r>
                        <a:rPr lang="en-US" sz="2400" dirty="0" smtClean="0"/>
                        <a:t>2.71</a:t>
                      </a:r>
                      <a:endParaRPr lang="en-US" sz="2400" dirty="0"/>
                    </a:p>
                  </a:txBody>
                  <a:tcPr/>
                </a:tc>
                <a:tc>
                  <a:txBody>
                    <a:bodyPr/>
                    <a:lstStyle/>
                    <a:p>
                      <a:pPr algn="ctr"/>
                      <a:r>
                        <a:rPr lang="en-US" sz="2400" dirty="0" smtClean="0"/>
                        <a:t>2.81</a:t>
                      </a:r>
                      <a:endParaRPr lang="en-US" sz="2400" dirty="0"/>
                    </a:p>
                  </a:txBody>
                  <a:tcPr/>
                </a:tc>
              </a:tr>
              <a:tr h="370840">
                <a:tc>
                  <a:txBody>
                    <a:bodyPr/>
                    <a:lstStyle/>
                    <a:p>
                      <a:r>
                        <a:rPr lang="en-US" sz="2400" dirty="0" smtClean="0"/>
                        <a:t>2008</a:t>
                      </a:r>
                      <a:endParaRPr lang="en-US" sz="2400" dirty="0"/>
                    </a:p>
                  </a:txBody>
                  <a:tcPr/>
                </a:tc>
                <a:tc>
                  <a:txBody>
                    <a:bodyPr/>
                    <a:lstStyle/>
                    <a:p>
                      <a:pPr algn="ctr"/>
                      <a:r>
                        <a:rPr lang="en-US" sz="2400" dirty="0" smtClean="0"/>
                        <a:t>2.95</a:t>
                      </a:r>
                      <a:endParaRPr lang="en-US" sz="2400" dirty="0"/>
                    </a:p>
                  </a:txBody>
                  <a:tcPr/>
                </a:tc>
                <a:tc>
                  <a:txBody>
                    <a:bodyPr/>
                    <a:lstStyle/>
                    <a:p>
                      <a:pPr algn="ctr"/>
                      <a:r>
                        <a:rPr lang="en-US" sz="2400" dirty="0" smtClean="0"/>
                        <a:t>2.74</a:t>
                      </a:r>
                      <a:endParaRPr lang="en-US" sz="2400" dirty="0"/>
                    </a:p>
                  </a:txBody>
                  <a:tcPr/>
                </a:tc>
              </a:tr>
              <a:tr h="370840">
                <a:tc>
                  <a:txBody>
                    <a:bodyPr/>
                    <a:lstStyle/>
                    <a:p>
                      <a:r>
                        <a:rPr lang="en-US" sz="2400" dirty="0" smtClean="0"/>
                        <a:t>2007</a:t>
                      </a:r>
                      <a:endParaRPr lang="en-US" sz="2400" dirty="0"/>
                    </a:p>
                  </a:txBody>
                  <a:tcPr/>
                </a:tc>
                <a:tc>
                  <a:txBody>
                    <a:bodyPr/>
                    <a:lstStyle/>
                    <a:p>
                      <a:pPr algn="ctr"/>
                      <a:r>
                        <a:rPr lang="en-US" sz="2400" dirty="0" smtClean="0"/>
                        <a:t>2.67</a:t>
                      </a:r>
                      <a:endParaRPr lang="en-US" sz="2400" dirty="0"/>
                    </a:p>
                  </a:txBody>
                  <a:tcPr/>
                </a:tc>
                <a:tc>
                  <a:txBody>
                    <a:bodyPr/>
                    <a:lstStyle/>
                    <a:p>
                      <a:pPr algn="ctr"/>
                      <a:r>
                        <a:rPr lang="en-US" sz="2400" dirty="0" smtClean="0"/>
                        <a:t>2.76</a:t>
                      </a:r>
                      <a:endParaRPr lang="en-US" sz="24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Policy</a:t>
            </a:r>
            <a:endParaRPr lang="en-US" dirty="0"/>
          </a:p>
        </p:txBody>
      </p:sp>
      <p:sp>
        <p:nvSpPr>
          <p:cNvPr id="3" name="Content Placeholder 2"/>
          <p:cNvSpPr>
            <a:spLocks noGrp="1"/>
          </p:cNvSpPr>
          <p:nvPr>
            <p:ph idx="1"/>
          </p:nvPr>
        </p:nvSpPr>
        <p:spPr>
          <a:xfrm>
            <a:off x="474133" y="1413933"/>
            <a:ext cx="8229600" cy="4936067"/>
          </a:xfrm>
        </p:spPr>
        <p:txBody>
          <a:bodyPr>
            <a:normAutofit lnSpcReduction="10000"/>
          </a:bodyPr>
          <a:lstStyle/>
          <a:p>
            <a:r>
              <a:rPr lang="en-US" dirty="0" smtClean="0"/>
              <a:t>Assignments due Sundays at 11:59:59 PM</a:t>
            </a:r>
          </a:p>
          <a:p>
            <a:r>
              <a:rPr lang="en-US" dirty="0" smtClean="0"/>
              <a:t>Late </a:t>
            </a:r>
            <a:r>
              <a:rPr lang="en-US" dirty="0" err="1" smtClean="0"/>
              <a:t>homeworks</a:t>
            </a:r>
            <a:r>
              <a:rPr lang="en-US" dirty="0" smtClean="0"/>
              <a:t> not accepted (100% penalty)</a:t>
            </a:r>
          </a:p>
          <a:p>
            <a:r>
              <a:rPr lang="en-US" dirty="0" smtClean="0"/>
              <a:t>Late projects get 20% penalty, accepted up to Tuesdays at 11:59:59 PM</a:t>
            </a:r>
          </a:p>
          <a:p>
            <a:pPr lvl="1"/>
            <a:r>
              <a:rPr lang="en-US" dirty="0" smtClean="0"/>
              <a:t>No credit if  more than 48 hours late</a:t>
            </a:r>
          </a:p>
          <a:p>
            <a:pPr lvl="1"/>
            <a:r>
              <a:rPr lang="en-US" dirty="0" smtClean="0"/>
              <a:t>No “slip days” in 61C</a:t>
            </a:r>
          </a:p>
          <a:p>
            <a:pPr lvl="2"/>
            <a:r>
              <a:rPr lang="en-US" dirty="0" smtClean="0"/>
              <a:t>Used by Dan Garcia and a few faculty to cope with 100s of students who often procrastinate without having to hear the excuses, but not widespread in EECS courses</a:t>
            </a:r>
          </a:p>
          <a:p>
            <a:pPr lvl="2"/>
            <a:r>
              <a:rPr lang="en-US" dirty="0" smtClean="0"/>
              <a:t>More late assignments if everyone has no-cost options; better to learn now how to cope with real deadlines</a:t>
            </a:r>
          </a:p>
          <a:p>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on Assignments and Independent Work</a:t>
            </a:r>
            <a:endParaRPr lang="en-US" dirty="0"/>
          </a:p>
        </p:txBody>
      </p:sp>
      <p:sp>
        <p:nvSpPr>
          <p:cNvPr id="3" name="Content Placeholder 2"/>
          <p:cNvSpPr>
            <a:spLocks noGrp="1"/>
          </p:cNvSpPr>
          <p:nvPr>
            <p:ph idx="1"/>
          </p:nvPr>
        </p:nvSpPr>
        <p:spPr>
          <a:xfrm>
            <a:off x="457199" y="1600200"/>
            <a:ext cx="8415868" cy="4783667"/>
          </a:xfrm>
        </p:spPr>
        <p:txBody>
          <a:bodyPr>
            <a:normAutofit fontScale="70000" lnSpcReduction="20000"/>
          </a:bodyPr>
          <a:lstStyle/>
          <a:p>
            <a:r>
              <a:rPr lang="en-US" dirty="0" smtClean="0"/>
              <a:t>With the exception of laboratories and assignments that explicitly permit you to work in groups, all </a:t>
            </a:r>
            <a:r>
              <a:rPr lang="en-US" dirty="0" err="1" smtClean="0"/>
              <a:t>homeworks</a:t>
            </a:r>
            <a:r>
              <a:rPr lang="en-US" dirty="0" smtClean="0"/>
              <a:t> and projects are to be YOUR work and your work ALONE.</a:t>
            </a:r>
          </a:p>
          <a:p>
            <a:r>
              <a:rPr lang="en-US" dirty="0" smtClean="0"/>
              <a:t>You are encouraged to discuss your assignments with other students, and extra credit will be assigned to students who help others, particularly by answering questions on the Google Group, but we expect that what you hand is yours.</a:t>
            </a:r>
          </a:p>
          <a:p>
            <a:r>
              <a:rPr lang="en-US" dirty="0" smtClean="0"/>
              <a:t>It is NOT acceptable to copy solutions from other students.</a:t>
            </a:r>
          </a:p>
          <a:p>
            <a:r>
              <a:rPr lang="en-US" dirty="0" smtClean="0"/>
              <a:t>It is NOT acceptable to copy (or start your) solutions from the Web. </a:t>
            </a:r>
          </a:p>
          <a:p>
            <a:r>
              <a:rPr lang="en-US" dirty="0" smtClean="0"/>
              <a:t>We have tools and methods, developed over many years, for detecting this. You WILL be caught, and the penalties WILL be severe. </a:t>
            </a:r>
          </a:p>
          <a:p>
            <a:r>
              <a:rPr lang="en-US" dirty="0" smtClean="0"/>
              <a:t>At the minimum a ZERO for the assignment, possibly an F in the course, and a letter to your university record documenting the incidence of cheating.</a:t>
            </a:r>
          </a:p>
          <a:p>
            <a:r>
              <a:rPr lang="en-US" dirty="0" smtClean="0"/>
              <a:t>(We caught people last semester!)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BA2A7E-5181-A840-825F-018EFA86BC7E}" type="slidenum">
              <a:rPr lang="en-US" smtClean="0"/>
              <a:pPr/>
              <a:t>27</a:t>
            </a:fld>
            <a:endParaRPr lang="en-US"/>
          </a:p>
        </p:txBody>
      </p:sp>
      <p:sp>
        <p:nvSpPr>
          <p:cNvPr id="13" name="Footer Placeholder 12"/>
          <p:cNvSpPr>
            <a:spLocks noGrp="1"/>
          </p:cNvSpPr>
          <p:nvPr>
            <p:ph type="ftr" sz="quarter" idx="11"/>
          </p:nvPr>
        </p:nvSpPr>
        <p:spPr/>
        <p:txBody>
          <a:bodyPr/>
          <a:lstStyle/>
          <a:p>
            <a:r>
              <a:rPr lang="en-US" smtClean="0"/>
              <a:t>Spring 2011 -- Lecture #1</a:t>
            </a:r>
            <a:endParaRPr lang="en-US"/>
          </a:p>
        </p:txBody>
      </p:sp>
      <p:sp>
        <p:nvSpPr>
          <p:cNvPr id="14" name="Date Placeholder 13"/>
          <p:cNvSpPr>
            <a:spLocks noGrp="1"/>
          </p:cNvSpPr>
          <p:nvPr>
            <p:ph type="dt" sz="half" idx="10"/>
          </p:nvPr>
        </p:nvSpPr>
        <p:spPr/>
        <p:txBody>
          <a:bodyPr/>
          <a:lstStyle/>
          <a:p>
            <a:fld id="{EC68A8F7-CE90-CC4F-B41E-C88B03787E61}" type="datetime1">
              <a:rPr lang="en-US" smtClean="0"/>
              <a:pPr/>
              <a:t>1/19/11</a:t>
            </a:fld>
            <a:endParaRPr lang="en-US"/>
          </a:p>
        </p:txBody>
      </p:sp>
      <p:pic>
        <p:nvPicPr>
          <p:cNvPr id="20" name="Picture 19"/>
          <p:cNvPicPr>
            <a:picLocks noChangeAspect="1"/>
          </p:cNvPicPr>
          <p:nvPr/>
        </p:nvPicPr>
        <p:blipFill>
          <a:blip r:embed="rId2"/>
          <a:stretch>
            <a:fillRect/>
          </a:stretch>
        </p:blipFill>
        <p:spPr>
          <a:xfrm>
            <a:off x="1357865" y="0"/>
            <a:ext cx="6565900" cy="6946900"/>
          </a:xfrm>
          <a:prstGeom prst="rect">
            <a:avLst/>
          </a:prstGeom>
        </p:spPr>
      </p:pic>
      <p:grpSp>
        <p:nvGrpSpPr>
          <p:cNvPr id="24" name="Group 23"/>
          <p:cNvGrpSpPr/>
          <p:nvPr/>
        </p:nvGrpSpPr>
        <p:grpSpPr>
          <a:xfrm>
            <a:off x="3522704" y="4774277"/>
            <a:ext cx="4067573" cy="1173476"/>
            <a:chOff x="3560804" y="4774277"/>
            <a:chExt cx="4067573" cy="1173476"/>
          </a:xfrm>
        </p:grpSpPr>
        <p:sp>
          <p:nvSpPr>
            <p:cNvPr id="22" name="Rectangle 21"/>
            <p:cNvSpPr/>
            <p:nvPr/>
          </p:nvSpPr>
          <p:spPr>
            <a:xfrm>
              <a:off x="3560804" y="4999327"/>
              <a:ext cx="4067573" cy="948426"/>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553200" y="4774277"/>
              <a:ext cx="1075177" cy="225050"/>
            </a:xfrm>
            <a:prstGeom prst="rect">
              <a:avLst/>
            </a:prstGeom>
            <a:solidFill>
              <a:srgbClr val="FFFF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457200" y="1460501"/>
            <a:ext cx="4428067" cy="1866899"/>
            <a:chOff x="457200" y="1460501"/>
            <a:chExt cx="4428067" cy="1866899"/>
          </a:xfrm>
        </p:grpSpPr>
        <p:sp>
          <p:nvSpPr>
            <p:cNvPr id="25" name="Rectangular Callout 24"/>
            <p:cNvSpPr/>
            <p:nvPr/>
          </p:nvSpPr>
          <p:spPr>
            <a:xfrm>
              <a:off x="457200" y="1460501"/>
              <a:ext cx="4428067" cy="1866899"/>
            </a:xfrm>
            <a:prstGeom prst="wedgeRectCallout">
              <a:avLst>
                <a:gd name="adj1" fmla="val 87149"/>
                <a:gd name="adj2" fmla="val 132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6" name="Picture 25"/>
            <p:cNvPicPr>
              <a:picLocks noChangeAspect="1"/>
            </p:cNvPicPr>
            <p:nvPr/>
          </p:nvPicPr>
          <p:blipFill>
            <a:blip r:embed="rId3"/>
            <a:stretch>
              <a:fillRect/>
            </a:stretch>
          </p:blipFill>
          <p:spPr>
            <a:xfrm>
              <a:off x="546100" y="1562100"/>
              <a:ext cx="4267200" cy="16764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789282" y="2586770"/>
            <a:ext cx="3398419" cy="3122479"/>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smtClean="0"/>
              <a:t>The Rules</a:t>
            </a:r>
            <a:br>
              <a:rPr lang="en-US" dirty="0" smtClean="0"/>
            </a:br>
            <a:r>
              <a:rPr lang="en-US" dirty="0" smtClean="0"/>
              <a:t>(and we really mean it!)</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28</a:t>
            </a:fld>
            <a:endParaRPr lang="en-US"/>
          </a:p>
        </p:txBody>
      </p:sp>
      <p:pic>
        <p:nvPicPr>
          <p:cNvPr id="28675" name="Picture 3"/>
          <p:cNvPicPr>
            <a:picLocks noChangeAspect="1" noChangeArrowheads="1"/>
          </p:cNvPicPr>
          <p:nvPr/>
        </p:nvPicPr>
        <p:blipFill>
          <a:blip r:embed="rId3"/>
          <a:srcRect/>
          <a:stretch>
            <a:fillRect/>
          </a:stretch>
        </p:blipFill>
        <p:spPr bwMode="auto">
          <a:xfrm>
            <a:off x="5123321" y="2480924"/>
            <a:ext cx="3122479" cy="3122479"/>
          </a:xfrm>
          <a:prstGeom prst="rect">
            <a:avLst/>
          </a:prstGeom>
          <a:noFill/>
          <a:ln w="9525">
            <a:noFill/>
            <a:miter lim="800000"/>
            <a:headEnd/>
            <a:tailEnd/>
          </a:ln>
          <a:effectLst/>
        </p:spPr>
      </p:pic>
      <p:grpSp>
        <p:nvGrpSpPr>
          <p:cNvPr id="3" name="Group 17"/>
          <p:cNvGrpSpPr/>
          <p:nvPr/>
        </p:nvGrpSpPr>
        <p:grpSpPr>
          <a:xfrm>
            <a:off x="740868" y="2209822"/>
            <a:ext cx="7698972" cy="3499427"/>
            <a:chOff x="740868" y="2209822"/>
            <a:chExt cx="7698972" cy="3499427"/>
          </a:xfrm>
        </p:grpSpPr>
        <p:grpSp>
          <p:nvGrpSpPr>
            <p:cNvPr id="5" name="Group 13"/>
            <p:cNvGrpSpPr/>
            <p:nvPr/>
          </p:nvGrpSpPr>
          <p:grpSpPr>
            <a:xfrm>
              <a:off x="740868" y="2209822"/>
              <a:ext cx="3499427" cy="3499427"/>
              <a:chOff x="987828" y="2198668"/>
              <a:chExt cx="3499427" cy="3499427"/>
            </a:xfrm>
          </p:grpSpPr>
          <p:sp>
            <p:nvSpPr>
              <p:cNvPr id="7" name="Oval 6"/>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7" idx="1"/>
                <a:endCxn id="7"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14"/>
            <p:cNvGrpSpPr/>
            <p:nvPr/>
          </p:nvGrpSpPr>
          <p:grpSpPr>
            <a:xfrm>
              <a:off x="4940413" y="2209822"/>
              <a:ext cx="3499427" cy="3499427"/>
              <a:chOff x="987828" y="2198668"/>
              <a:chExt cx="3499427" cy="3499427"/>
            </a:xfrm>
          </p:grpSpPr>
          <p:sp>
            <p:nvSpPr>
              <p:cNvPr id="16" name="Oval 15"/>
              <p:cNvSpPr/>
              <p:nvPr/>
            </p:nvSpPr>
            <p:spPr>
              <a:xfrm>
                <a:off x="987828" y="2198668"/>
                <a:ext cx="3499427" cy="3499427"/>
              </a:xfrm>
              <a:prstGeom prst="ellipse">
                <a:avLst/>
              </a:prstGeom>
              <a:noFill/>
              <a:ln w="152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a:stCxn id="16" idx="1"/>
                <a:endCxn id="16" idx="5"/>
              </p:cNvCxnSpPr>
              <p:nvPr/>
            </p:nvCxnSpPr>
            <p:spPr>
              <a:xfrm rot="16200000" flipH="1">
                <a:off x="1500306" y="2711147"/>
                <a:ext cx="2474469" cy="2474469"/>
              </a:xfrm>
              <a:prstGeom prst="line">
                <a:avLst/>
              </a:prstGeom>
              <a:ln w="1524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
        <p:nvSpPr>
          <p:cNvPr id="13" name="Footer Placeholder 12"/>
          <p:cNvSpPr>
            <a:spLocks noGrp="1"/>
          </p:cNvSpPr>
          <p:nvPr>
            <p:ph type="ftr" sz="quarter" idx="11"/>
          </p:nvPr>
        </p:nvSpPr>
        <p:spPr/>
        <p:txBody>
          <a:bodyPr/>
          <a:lstStyle/>
          <a:p>
            <a:r>
              <a:rPr lang="en-US" smtClean="0"/>
              <a:t>Spring 2011 -- Lecture #1</a:t>
            </a:r>
            <a:endParaRPr lang="en-US"/>
          </a:p>
        </p:txBody>
      </p:sp>
      <p:sp>
        <p:nvSpPr>
          <p:cNvPr id="14" name="Date Placeholder 13"/>
          <p:cNvSpPr>
            <a:spLocks noGrp="1"/>
          </p:cNvSpPr>
          <p:nvPr>
            <p:ph type="dt" sz="half" idx="10"/>
          </p:nvPr>
        </p:nvSpPr>
        <p:spPr/>
        <p:txBody>
          <a:bodyPr/>
          <a:lstStyle/>
          <a:p>
            <a:fld id="{1E4CABA8-3F52-9E46-952F-A2C1FD4B26B8}" type="datetime1">
              <a:rPr lang="en-US" smtClean="0"/>
              <a:pPr/>
              <a:t>1/19/11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of a Lecture</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29</a:t>
            </a:fld>
            <a:endParaRPr lang="en-US"/>
          </a:p>
        </p:txBody>
      </p:sp>
      <p:sp>
        <p:nvSpPr>
          <p:cNvPr id="8" name="TextBox 7"/>
          <p:cNvSpPr txBox="1"/>
          <p:nvPr/>
        </p:nvSpPr>
        <p:spPr>
          <a:xfrm>
            <a:off x="338674" y="3149600"/>
            <a:ext cx="1762822" cy="584776"/>
          </a:xfrm>
          <a:prstGeom prst="rect">
            <a:avLst/>
          </a:prstGeom>
          <a:noFill/>
        </p:spPr>
        <p:txBody>
          <a:bodyPr wrap="none" rtlCol="0">
            <a:spAutoFit/>
          </a:bodyPr>
          <a:lstStyle/>
          <a:p>
            <a:r>
              <a:rPr lang="en-US" sz="3200" dirty="0" smtClean="0"/>
              <a:t>Attention</a:t>
            </a:r>
            <a:endParaRPr lang="en-US" sz="3200" dirty="0"/>
          </a:p>
        </p:txBody>
      </p:sp>
      <p:sp>
        <p:nvSpPr>
          <p:cNvPr id="9" name="TextBox 8"/>
          <p:cNvSpPr txBox="1"/>
          <p:nvPr/>
        </p:nvSpPr>
        <p:spPr>
          <a:xfrm>
            <a:off x="3420541" y="5232400"/>
            <a:ext cx="2703384" cy="584776"/>
          </a:xfrm>
          <a:prstGeom prst="rect">
            <a:avLst/>
          </a:prstGeom>
          <a:noFill/>
        </p:spPr>
        <p:txBody>
          <a:bodyPr wrap="none" rtlCol="0">
            <a:spAutoFit/>
          </a:bodyPr>
          <a:lstStyle/>
          <a:p>
            <a:r>
              <a:rPr lang="en-US" sz="3200" dirty="0" smtClean="0"/>
              <a:t>Time (minutes)</a:t>
            </a:r>
            <a:endParaRPr lang="en-US" sz="3200" dirty="0"/>
          </a:p>
        </p:txBody>
      </p:sp>
      <p:cxnSp>
        <p:nvCxnSpPr>
          <p:cNvPr id="11" name="Straight Arrow Connector 10"/>
          <p:cNvCxnSpPr/>
          <p:nvPr/>
        </p:nvCxnSpPr>
        <p:spPr>
          <a:xfrm rot="5400000" flipH="1" flipV="1">
            <a:off x="685807" y="3124200"/>
            <a:ext cx="303106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35207" y="4605870"/>
            <a:ext cx="5858933" cy="169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150541" y="4605870"/>
            <a:ext cx="392656" cy="584776"/>
          </a:xfrm>
          <a:prstGeom prst="rect">
            <a:avLst/>
          </a:prstGeom>
          <a:noFill/>
        </p:spPr>
        <p:txBody>
          <a:bodyPr wrap="none" rtlCol="0">
            <a:spAutoFit/>
          </a:bodyPr>
          <a:lstStyle/>
          <a:p>
            <a:r>
              <a:rPr lang="en-US" sz="3200" dirty="0" smtClean="0"/>
              <a:t>0</a:t>
            </a:r>
            <a:endParaRPr lang="en-US" sz="3200" dirty="0"/>
          </a:p>
        </p:txBody>
      </p:sp>
      <p:sp>
        <p:nvSpPr>
          <p:cNvPr id="15" name="TextBox 14"/>
          <p:cNvSpPr txBox="1"/>
          <p:nvPr/>
        </p:nvSpPr>
        <p:spPr>
          <a:xfrm>
            <a:off x="3268141" y="4605870"/>
            <a:ext cx="600645" cy="584776"/>
          </a:xfrm>
          <a:prstGeom prst="rect">
            <a:avLst/>
          </a:prstGeom>
          <a:noFill/>
        </p:spPr>
        <p:txBody>
          <a:bodyPr wrap="none" rtlCol="0">
            <a:spAutoFit/>
          </a:bodyPr>
          <a:lstStyle/>
          <a:p>
            <a:r>
              <a:rPr lang="en-US" sz="3200" dirty="0" smtClean="0"/>
              <a:t>20</a:t>
            </a:r>
            <a:endParaRPr lang="en-US" sz="3200" dirty="0"/>
          </a:p>
        </p:txBody>
      </p:sp>
      <p:sp>
        <p:nvSpPr>
          <p:cNvPr id="16" name="TextBox 15"/>
          <p:cNvSpPr txBox="1"/>
          <p:nvPr/>
        </p:nvSpPr>
        <p:spPr>
          <a:xfrm>
            <a:off x="3894674" y="4605870"/>
            <a:ext cx="600645" cy="584776"/>
          </a:xfrm>
          <a:prstGeom prst="rect">
            <a:avLst/>
          </a:prstGeom>
          <a:noFill/>
        </p:spPr>
        <p:txBody>
          <a:bodyPr wrap="none" rtlCol="0">
            <a:spAutoFit/>
          </a:bodyPr>
          <a:lstStyle/>
          <a:p>
            <a:r>
              <a:rPr lang="en-US" sz="3200" dirty="0" smtClean="0"/>
              <a:t>25</a:t>
            </a:r>
            <a:endParaRPr lang="en-US" sz="3200" dirty="0"/>
          </a:p>
        </p:txBody>
      </p:sp>
      <p:sp>
        <p:nvSpPr>
          <p:cNvPr id="17" name="TextBox 16"/>
          <p:cNvSpPr txBox="1"/>
          <p:nvPr/>
        </p:nvSpPr>
        <p:spPr>
          <a:xfrm>
            <a:off x="5266274" y="4605870"/>
            <a:ext cx="600645" cy="584776"/>
          </a:xfrm>
          <a:prstGeom prst="rect">
            <a:avLst/>
          </a:prstGeom>
          <a:noFill/>
        </p:spPr>
        <p:txBody>
          <a:bodyPr wrap="none" rtlCol="0">
            <a:spAutoFit/>
          </a:bodyPr>
          <a:lstStyle/>
          <a:p>
            <a:r>
              <a:rPr lang="en-US" sz="3200" dirty="0" smtClean="0"/>
              <a:t>50</a:t>
            </a:r>
            <a:endParaRPr lang="en-US" sz="3200" dirty="0"/>
          </a:p>
        </p:txBody>
      </p:sp>
      <p:sp>
        <p:nvSpPr>
          <p:cNvPr id="18" name="TextBox 17"/>
          <p:cNvSpPr txBox="1"/>
          <p:nvPr/>
        </p:nvSpPr>
        <p:spPr>
          <a:xfrm>
            <a:off x="5842007" y="4605870"/>
            <a:ext cx="600645" cy="584776"/>
          </a:xfrm>
          <a:prstGeom prst="rect">
            <a:avLst/>
          </a:prstGeom>
          <a:noFill/>
        </p:spPr>
        <p:txBody>
          <a:bodyPr wrap="none" rtlCol="0">
            <a:spAutoFit/>
          </a:bodyPr>
          <a:lstStyle/>
          <a:p>
            <a:r>
              <a:rPr lang="en-US" sz="3200" dirty="0" smtClean="0"/>
              <a:t>53</a:t>
            </a:r>
            <a:endParaRPr lang="en-US" sz="3200" dirty="0"/>
          </a:p>
        </p:txBody>
      </p:sp>
      <p:sp>
        <p:nvSpPr>
          <p:cNvPr id="19" name="TextBox 18"/>
          <p:cNvSpPr txBox="1"/>
          <p:nvPr/>
        </p:nvSpPr>
        <p:spPr>
          <a:xfrm>
            <a:off x="6993473" y="4605870"/>
            <a:ext cx="600645" cy="584776"/>
          </a:xfrm>
          <a:prstGeom prst="rect">
            <a:avLst/>
          </a:prstGeom>
          <a:noFill/>
        </p:spPr>
        <p:txBody>
          <a:bodyPr wrap="none" rtlCol="0">
            <a:spAutoFit/>
          </a:bodyPr>
          <a:lstStyle/>
          <a:p>
            <a:r>
              <a:rPr lang="en-US" sz="3200" dirty="0" smtClean="0"/>
              <a:t>78</a:t>
            </a:r>
            <a:endParaRPr lang="en-US" sz="3200" dirty="0"/>
          </a:p>
        </p:txBody>
      </p:sp>
      <p:sp>
        <p:nvSpPr>
          <p:cNvPr id="20" name="TextBox 19"/>
          <p:cNvSpPr txBox="1"/>
          <p:nvPr/>
        </p:nvSpPr>
        <p:spPr>
          <a:xfrm>
            <a:off x="7603073" y="4605870"/>
            <a:ext cx="600645" cy="584776"/>
          </a:xfrm>
          <a:prstGeom prst="rect">
            <a:avLst/>
          </a:prstGeom>
          <a:noFill/>
        </p:spPr>
        <p:txBody>
          <a:bodyPr wrap="none" rtlCol="0">
            <a:spAutoFit/>
          </a:bodyPr>
          <a:lstStyle/>
          <a:p>
            <a:r>
              <a:rPr lang="en-US" sz="3200" dirty="0" smtClean="0"/>
              <a:t>80</a:t>
            </a:r>
            <a:endParaRPr lang="en-US" sz="3200" dirty="0"/>
          </a:p>
        </p:txBody>
      </p:sp>
      <p:sp>
        <p:nvSpPr>
          <p:cNvPr id="27" name="Freeform 26"/>
          <p:cNvSpPr/>
          <p:nvPr/>
        </p:nvSpPr>
        <p:spPr>
          <a:xfrm>
            <a:off x="2235207" y="2181578"/>
            <a:ext cx="1286933"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a:off x="3911607" y="2232378"/>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5808141" y="2266245"/>
            <a:ext cx="1625600" cy="476955"/>
          </a:xfrm>
          <a:custGeom>
            <a:avLst/>
            <a:gdLst>
              <a:gd name="connsiteX0" fmla="*/ 0 w 1286933"/>
              <a:gd name="connsiteY0" fmla="*/ 53622 h 476955"/>
              <a:gd name="connsiteX1" fmla="*/ 931333 w 1286933"/>
              <a:gd name="connsiteY1" fmla="*/ 70555 h 476955"/>
              <a:gd name="connsiteX2" fmla="*/ 1286933 w 1286933"/>
              <a:gd name="connsiteY2" fmla="*/ 476955 h 476955"/>
              <a:gd name="connsiteX3" fmla="*/ 1286933 w 1286933"/>
              <a:gd name="connsiteY3" fmla="*/ 476955 h 476955"/>
            </a:gdLst>
            <a:ahLst/>
            <a:cxnLst>
              <a:cxn ang="0">
                <a:pos x="connsiteX0" y="connsiteY0"/>
              </a:cxn>
              <a:cxn ang="0">
                <a:pos x="connsiteX1" y="connsiteY1"/>
              </a:cxn>
              <a:cxn ang="0">
                <a:pos x="connsiteX2" y="connsiteY2"/>
              </a:cxn>
              <a:cxn ang="0">
                <a:pos x="connsiteX3" y="connsiteY3"/>
              </a:cxn>
            </a:cxnLst>
            <a:rect l="l" t="t" r="r" b="b"/>
            <a:pathLst>
              <a:path w="1286933" h="476955">
                <a:moveTo>
                  <a:pt x="0" y="53622"/>
                </a:moveTo>
                <a:cubicBezTo>
                  <a:pt x="358422" y="26811"/>
                  <a:pt x="716844" y="0"/>
                  <a:pt x="931333" y="70555"/>
                </a:cubicBezTo>
                <a:cubicBezTo>
                  <a:pt x="1145822" y="141110"/>
                  <a:pt x="1286933" y="476955"/>
                  <a:pt x="1286933" y="476955"/>
                </a:cubicBezTo>
                <a:lnTo>
                  <a:pt x="1286933" y="476955"/>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 name="Straight Connector 35"/>
          <p:cNvCxnSpPr/>
          <p:nvPr/>
        </p:nvCxnSpPr>
        <p:spPr>
          <a:xfrm>
            <a:off x="7653867" y="2336800"/>
            <a:ext cx="372533"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540006" y="2997200"/>
            <a:ext cx="2413040" cy="1557866"/>
            <a:chOff x="2540006" y="2997200"/>
            <a:chExt cx="2413040" cy="1557866"/>
          </a:xfrm>
        </p:grpSpPr>
        <p:sp>
          <p:nvSpPr>
            <p:cNvPr id="37" name="TextBox 36"/>
            <p:cNvSpPr txBox="1"/>
            <p:nvPr/>
          </p:nvSpPr>
          <p:spPr>
            <a:xfrm>
              <a:off x="2540006" y="2997200"/>
              <a:ext cx="2413040" cy="584776"/>
            </a:xfrm>
            <a:prstGeom prst="rect">
              <a:avLst/>
            </a:prstGeom>
            <a:noFill/>
          </p:spPr>
          <p:txBody>
            <a:bodyPr wrap="none" rtlCol="0">
              <a:spAutoFit/>
            </a:bodyPr>
            <a:lstStyle/>
            <a:p>
              <a:r>
                <a:rPr lang="en-US" sz="3200" dirty="0" err="1" smtClean="0"/>
                <a:t>Administrivia</a:t>
              </a:r>
              <a:endParaRPr lang="en-US" sz="3200" dirty="0"/>
            </a:p>
          </p:txBody>
        </p:sp>
        <p:cxnSp>
          <p:nvCxnSpPr>
            <p:cNvPr id="39" name="Straight Arrow Connector 38"/>
            <p:cNvCxnSpPr/>
            <p:nvPr/>
          </p:nvCxnSpPr>
          <p:spPr>
            <a:xfrm rot="16200000" flipH="1">
              <a:off x="3276600" y="4072466"/>
              <a:ext cx="948267" cy="16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6400807" y="2963333"/>
            <a:ext cx="2411838" cy="1660261"/>
            <a:chOff x="6400807" y="2963333"/>
            <a:chExt cx="2411838" cy="1660261"/>
          </a:xfrm>
        </p:grpSpPr>
        <p:sp>
          <p:nvSpPr>
            <p:cNvPr id="31" name="TextBox 30"/>
            <p:cNvSpPr txBox="1"/>
            <p:nvPr/>
          </p:nvSpPr>
          <p:spPr>
            <a:xfrm>
              <a:off x="6400807" y="2963333"/>
              <a:ext cx="2411838" cy="1077218"/>
            </a:xfrm>
            <a:prstGeom prst="rect">
              <a:avLst/>
            </a:prstGeom>
            <a:noFill/>
          </p:spPr>
          <p:txBody>
            <a:bodyPr wrap="none" rtlCol="0">
              <a:spAutoFit/>
            </a:bodyPr>
            <a:lstStyle/>
            <a:p>
              <a:r>
                <a:rPr lang="en-US" sz="3200" dirty="0" smtClean="0"/>
                <a:t>“And in </a:t>
              </a:r>
              <a:br>
                <a:rPr lang="en-US" sz="3200" dirty="0" smtClean="0"/>
              </a:br>
              <a:r>
                <a:rPr lang="en-US" sz="3200" dirty="0" smtClean="0"/>
                <a:t>conclusion…”</a:t>
              </a:r>
              <a:endParaRPr lang="en-US" sz="3200" dirty="0"/>
            </a:p>
          </p:txBody>
        </p:sp>
        <p:cxnSp>
          <p:nvCxnSpPr>
            <p:cNvPr id="46" name="Straight Arrow Connector 45"/>
            <p:cNvCxnSpPr/>
            <p:nvPr/>
          </p:nvCxnSpPr>
          <p:spPr>
            <a:xfrm rot="5400000">
              <a:off x="7095067" y="4368800"/>
              <a:ext cx="5080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a:off x="5198539" y="2912533"/>
            <a:ext cx="1125228" cy="1761065"/>
            <a:chOff x="4318006" y="2319866"/>
            <a:chExt cx="1125228" cy="1761065"/>
          </a:xfrm>
        </p:grpSpPr>
        <p:sp>
          <p:nvSpPr>
            <p:cNvPr id="48" name="TextBox 47"/>
            <p:cNvSpPr txBox="1"/>
            <p:nvPr/>
          </p:nvSpPr>
          <p:spPr>
            <a:xfrm>
              <a:off x="4318006" y="2319866"/>
              <a:ext cx="1125228" cy="1077218"/>
            </a:xfrm>
            <a:prstGeom prst="rect">
              <a:avLst/>
            </a:prstGeom>
            <a:noFill/>
          </p:spPr>
          <p:txBody>
            <a:bodyPr wrap="none" rtlCol="0">
              <a:spAutoFit/>
            </a:bodyPr>
            <a:lstStyle/>
            <a:p>
              <a:r>
                <a:rPr lang="en-US" sz="3200" dirty="0" smtClean="0"/>
                <a:t>Tech </a:t>
              </a:r>
              <a:br>
                <a:rPr lang="en-US" sz="3200" dirty="0" smtClean="0"/>
              </a:br>
              <a:r>
                <a:rPr lang="en-US" sz="3200" dirty="0" smtClean="0"/>
                <a:t>break</a:t>
              </a:r>
              <a:endParaRPr lang="en-US" sz="3200" dirty="0"/>
            </a:p>
          </p:txBody>
        </p:sp>
        <p:cxnSp>
          <p:nvCxnSpPr>
            <p:cNvPr id="49" name="Straight Arrow Connector 48"/>
            <p:cNvCxnSpPr/>
            <p:nvPr/>
          </p:nvCxnSpPr>
          <p:spPr>
            <a:xfrm rot="5400000">
              <a:off x="4258739" y="3699932"/>
              <a:ext cx="76199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53" name="TextBox 52"/>
          <p:cNvSpPr txBox="1"/>
          <p:nvPr/>
        </p:nvSpPr>
        <p:spPr>
          <a:xfrm>
            <a:off x="1371599" y="1964266"/>
            <a:ext cx="777176" cy="584776"/>
          </a:xfrm>
          <a:prstGeom prst="rect">
            <a:avLst/>
          </a:prstGeom>
          <a:noFill/>
        </p:spPr>
        <p:txBody>
          <a:bodyPr wrap="none" rtlCol="0">
            <a:spAutoFit/>
          </a:bodyPr>
          <a:lstStyle/>
          <a:p>
            <a:r>
              <a:rPr lang="en-US" sz="3200" dirty="0" smtClean="0"/>
              <a:t>Full</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Great Ideas in Computer Architecture</a:t>
            </a:r>
          </a:p>
          <a:p>
            <a:r>
              <a:rPr lang="en-US" dirty="0" err="1" smtClean="0">
                <a:solidFill>
                  <a:srgbClr val="A6A6A6"/>
                </a:solidFill>
              </a:rPr>
              <a:t>Administrivia</a:t>
            </a:r>
            <a:endParaRPr lang="en-US" dirty="0" smtClean="0">
              <a:solidFill>
                <a:srgbClr val="A6A6A6"/>
              </a:solidFill>
            </a:endParaRPr>
          </a:p>
          <a:p>
            <a:r>
              <a:rPr lang="en-US" dirty="0" err="1" smtClean="0">
                <a:solidFill>
                  <a:srgbClr val="A6A6A6"/>
                </a:solidFill>
              </a:rPr>
              <a:t>PostPC</a:t>
            </a:r>
            <a:r>
              <a:rPr lang="en-US" dirty="0" smtClean="0">
                <a:solidFill>
                  <a:srgbClr val="A6A6A6"/>
                </a:solidFill>
              </a:rPr>
              <a:t> Era: From Phones to Datacenters</a:t>
            </a:r>
          </a:p>
          <a:p>
            <a:r>
              <a:rPr lang="en-US" dirty="0" smtClean="0">
                <a:solidFill>
                  <a:srgbClr val="A6A6A6"/>
                </a:solidFill>
              </a:rPr>
              <a:t>Technology Break</a:t>
            </a:r>
          </a:p>
          <a:p>
            <a:r>
              <a:rPr lang="en-US" dirty="0" smtClean="0">
                <a:solidFill>
                  <a:srgbClr val="A6A6A6"/>
                </a:solidFill>
              </a:rPr>
              <a:t>Warehouse Scale Computers in Depth</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Great Ideas in Computer Architecture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err="1" smtClean="0"/>
              <a:t>PostPC</a:t>
            </a:r>
            <a:r>
              <a:rPr lang="en-US" dirty="0" smtClean="0"/>
              <a:t> Era: From Phones to Datacenters</a:t>
            </a:r>
          </a:p>
          <a:p>
            <a:r>
              <a:rPr lang="en-US" dirty="0" smtClean="0"/>
              <a:t>Technology Break</a:t>
            </a:r>
          </a:p>
          <a:p>
            <a:r>
              <a:rPr lang="en-US" dirty="0" smtClean="0"/>
              <a:t>Warehouse Scale Computer in Depth</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 Eras: Mainframe 1950s-60s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dirty="0"/>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pic>
        <p:nvPicPr>
          <p:cNvPr id="8" name="Picture 7" descr="MainframeComputer1967.jpg"/>
          <p:cNvPicPr>
            <a:picLocks noChangeAspect="1"/>
          </p:cNvPicPr>
          <p:nvPr/>
        </p:nvPicPr>
        <p:blipFill>
          <a:blip r:embed="rId2"/>
          <a:stretch>
            <a:fillRect/>
          </a:stretch>
        </p:blipFill>
        <p:spPr>
          <a:xfrm>
            <a:off x="635000" y="1153583"/>
            <a:ext cx="7772400" cy="4178300"/>
          </a:xfrm>
          <a:prstGeom prst="rect">
            <a:avLst/>
          </a:prstGeom>
        </p:spPr>
      </p:pic>
      <p:sp>
        <p:nvSpPr>
          <p:cNvPr id="9" name="TextBox 8"/>
          <p:cNvSpPr txBox="1"/>
          <p:nvPr/>
        </p:nvSpPr>
        <p:spPr>
          <a:xfrm>
            <a:off x="457201" y="5288340"/>
            <a:ext cx="8539116" cy="1569660"/>
          </a:xfrm>
          <a:prstGeom prst="rect">
            <a:avLst/>
          </a:prstGeom>
          <a:noFill/>
        </p:spPr>
        <p:txBody>
          <a:bodyPr wrap="none" rtlCol="0">
            <a:spAutoFit/>
          </a:bodyPr>
          <a:lstStyle/>
          <a:p>
            <a:pPr marL="0" lvl="1"/>
            <a:r>
              <a:rPr lang="en-US" sz="3200" dirty="0" smtClean="0"/>
              <a:t>“Big Iron”: IBM, UNIVAC, … build $1M computers</a:t>
            </a:r>
            <a:br>
              <a:rPr lang="en-US" sz="3200" dirty="0" smtClean="0"/>
            </a:br>
            <a:r>
              <a:rPr lang="en-US" sz="3200" dirty="0" smtClean="0"/>
              <a:t> for businesses =&gt;</a:t>
            </a:r>
            <a:r>
              <a:rPr lang="en-US" sz="3200" dirty="0" smtClean="0"/>
              <a:t> COBOL, </a:t>
            </a:r>
            <a:r>
              <a:rPr lang="en-US" sz="3200" dirty="0" smtClean="0"/>
              <a:t>Fortran, timesharing </a:t>
            </a:r>
            <a:r>
              <a:rPr lang="en-US" sz="3200" dirty="0" smtClean="0"/>
              <a:t>OS</a:t>
            </a:r>
          </a:p>
          <a:p>
            <a:endParaRPr lang="en-US" sz="3200" dirty="0"/>
          </a:p>
        </p:txBody>
      </p:sp>
      <p:grpSp>
        <p:nvGrpSpPr>
          <p:cNvPr id="27" name="Group 26"/>
          <p:cNvGrpSpPr/>
          <p:nvPr/>
        </p:nvGrpSpPr>
        <p:grpSpPr>
          <a:xfrm>
            <a:off x="1219200" y="1032933"/>
            <a:ext cx="4548856" cy="2302933"/>
            <a:chOff x="1219200" y="1032933"/>
            <a:chExt cx="4548856" cy="2302933"/>
          </a:xfrm>
        </p:grpSpPr>
        <p:sp>
          <p:nvSpPr>
            <p:cNvPr id="14" name="Rectangle 13"/>
            <p:cNvSpPr/>
            <p:nvPr/>
          </p:nvSpPr>
          <p:spPr>
            <a:xfrm>
              <a:off x="1219200" y="1540933"/>
              <a:ext cx="2827867" cy="1794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3217333" y="1032933"/>
              <a:ext cx="2550723" cy="523220"/>
            </a:xfrm>
            <a:prstGeom prst="rect">
              <a:avLst/>
            </a:prstGeom>
            <a:noFill/>
          </p:spPr>
          <p:txBody>
            <a:bodyPr wrap="none" rtlCol="0">
              <a:spAutoFit/>
            </a:bodyPr>
            <a:lstStyle/>
            <a:p>
              <a:r>
                <a:rPr lang="en-US" sz="2800" b="1" dirty="0" smtClean="0">
                  <a:solidFill>
                    <a:srgbClr val="FF0000"/>
                  </a:solidFill>
                </a:rPr>
                <a:t>Processor (CPU)</a:t>
              </a:r>
              <a:endParaRPr lang="en-US" sz="2800" b="1" dirty="0">
                <a:solidFill>
                  <a:srgbClr val="FF0000"/>
                </a:solidFill>
              </a:endParaRPr>
            </a:p>
          </p:txBody>
        </p:sp>
      </p:grpSp>
      <p:grpSp>
        <p:nvGrpSpPr>
          <p:cNvPr id="66" name="Group 65"/>
          <p:cNvGrpSpPr/>
          <p:nvPr/>
        </p:nvGrpSpPr>
        <p:grpSpPr>
          <a:xfrm>
            <a:off x="812801" y="1964267"/>
            <a:ext cx="7620000" cy="3452687"/>
            <a:chOff x="812801" y="1964267"/>
            <a:chExt cx="7620000" cy="3452687"/>
          </a:xfrm>
        </p:grpSpPr>
        <p:grpSp>
          <p:nvGrpSpPr>
            <p:cNvPr id="64" name="Group 63"/>
            <p:cNvGrpSpPr/>
            <p:nvPr/>
          </p:nvGrpSpPr>
          <p:grpSpPr>
            <a:xfrm>
              <a:off x="812801" y="1964267"/>
              <a:ext cx="7620000" cy="3452687"/>
              <a:chOff x="812801" y="1964267"/>
              <a:chExt cx="7620000" cy="3452687"/>
            </a:xfrm>
          </p:grpSpPr>
          <p:sp>
            <p:nvSpPr>
              <p:cNvPr id="31" name="Oval 30"/>
              <p:cNvSpPr/>
              <p:nvPr/>
            </p:nvSpPr>
            <p:spPr>
              <a:xfrm>
                <a:off x="4792133" y="3667671"/>
                <a:ext cx="1671347"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2784433" y="3451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096933" y="2899114"/>
                <a:ext cx="1049867"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352800" y="2201333"/>
                <a:ext cx="3488266" cy="1286934"/>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06161" y="1964267"/>
                <a:ext cx="847705" cy="1371600"/>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7144829" y="2429933"/>
                <a:ext cx="746104" cy="14816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5095" y="3014133"/>
                <a:ext cx="746104" cy="14054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7755467" y="3437467"/>
                <a:ext cx="677334" cy="131678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4402667" y="3666067"/>
                <a:ext cx="2810934" cy="16679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8" idx="2"/>
              </p:cNvCxnSpPr>
              <p:nvPr/>
            </p:nvCxnSpPr>
            <p:spPr>
              <a:xfrm rot="5400000" flipH="1" flipV="1">
                <a:off x="5741460" y="3233209"/>
                <a:ext cx="878413" cy="33189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437467" y="4893734"/>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47" name="Straight Arrow Connector 46"/>
              <p:cNvCxnSpPr>
                <a:endCxn id="32" idx="4"/>
              </p:cNvCxnSpPr>
              <p:nvPr/>
            </p:nvCxnSpPr>
            <p:spPr>
              <a:xfrm rot="16200000" flipV="1">
                <a:off x="3057848" y="4785048"/>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3403603" y="4538136"/>
                <a:ext cx="626533" cy="32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5400000" flipH="1" flipV="1">
                <a:off x="3505202" y="4097866"/>
                <a:ext cx="1676399" cy="5249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V="1">
                <a:off x="4131733" y="3386666"/>
                <a:ext cx="2895601" cy="19642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812801" y="2286000"/>
                <a:ext cx="1998133" cy="2827867"/>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 name="Oval 64"/>
              <p:cNvSpPr/>
              <p:nvPr/>
            </p:nvSpPr>
            <p:spPr>
              <a:xfrm>
                <a:off x="6272700" y="3197580"/>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0" name="Straight Arrow Connector 29"/>
            <p:cNvCxnSpPr/>
            <p:nvPr/>
          </p:nvCxnSpPr>
          <p:spPr>
            <a:xfrm rot="5400000" flipH="1" flipV="1">
              <a:off x="3797561" y="4057175"/>
              <a:ext cx="1526335" cy="8918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Minicomputer Eras: 1970s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dirty="0"/>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
        <p:nvSpPr>
          <p:cNvPr id="9" name="TextBox 8"/>
          <p:cNvSpPr txBox="1"/>
          <p:nvPr/>
        </p:nvSpPr>
        <p:spPr>
          <a:xfrm>
            <a:off x="457201" y="5288340"/>
            <a:ext cx="8348132" cy="1569660"/>
          </a:xfrm>
          <a:prstGeom prst="rect">
            <a:avLst/>
          </a:prstGeom>
          <a:noFill/>
        </p:spPr>
        <p:txBody>
          <a:bodyPr wrap="square" rtlCol="0">
            <a:spAutoFit/>
          </a:bodyPr>
          <a:lstStyle/>
          <a:p>
            <a:pPr marL="0" lvl="1"/>
            <a:r>
              <a:rPr lang="en-US" sz="3200" dirty="0" smtClean="0"/>
              <a:t>Using integrated circuits, Digital, HP… build $10k computers for labs, universities =&gt;</a:t>
            </a:r>
            <a:r>
              <a:rPr lang="en-US" sz="3200" dirty="0" smtClean="0"/>
              <a:t> C, UNIX </a:t>
            </a:r>
            <a:r>
              <a:rPr lang="en-US" sz="3200" dirty="0" smtClean="0"/>
              <a:t>OS</a:t>
            </a:r>
          </a:p>
          <a:p>
            <a:endParaRPr lang="en-US" sz="3200" dirty="0"/>
          </a:p>
        </p:txBody>
      </p:sp>
      <p:pic>
        <p:nvPicPr>
          <p:cNvPr id="8" name="Picture 7" descr="vax11780.jpg"/>
          <p:cNvPicPr>
            <a:picLocks noChangeAspect="1"/>
          </p:cNvPicPr>
          <p:nvPr/>
        </p:nvPicPr>
        <p:blipFill>
          <a:blip r:embed="rId2"/>
          <a:stretch>
            <a:fillRect/>
          </a:stretch>
        </p:blipFill>
        <p:spPr>
          <a:xfrm>
            <a:off x="2562225" y="1209675"/>
            <a:ext cx="3566224" cy="393805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PC Era: Mid 1980s - Mid 2000s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dirty="0"/>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
        <p:nvSpPr>
          <p:cNvPr id="9" name="TextBox 8"/>
          <p:cNvSpPr txBox="1"/>
          <p:nvPr/>
        </p:nvSpPr>
        <p:spPr>
          <a:xfrm>
            <a:off x="457200" y="5288340"/>
            <a:ext cx="8686799" cy="1569660"/>
          </a:xfrm>
          <a:prstGeom prst="rect">
            <a:avLst/>
          </a:prstGeom>
          <a:noFill/>
        </p:spPr>
        <p:txBody>
          <a:bodyPr wrap="square" rtlCol="0">
            <a:spAutoFit/>
          </a:bodyPr>
          <a:lstStyle/>
          <a:p>
            <a:pPr marL="0" lvl="1"/>
            <a:r>
              <a:rPr lang="en-US" sz="3200" dirty="0" smtClean="0"/>
              <a:t>Using microprocessors, Apple, IBM, … build $1k </a:t>
            </a:r>
            <a:r>
              <a:rPr lang="en-US" sz="3200" dirty="0" smtClean="0"/>
              <a:t>computer </a:t>
            </a:r>
            <a:r>
              <a:rPr lang="en-US" sz="3200" dirty="0" smtClean="0"/>
              <a:t>for</a:t>
            </a:r>
            <a:r>
              <a:rPr lang="en-US" sz="3200" dirty="0" smtClean="0"/>
              <a:t> 1 person =</a:t>
            </a:r>
            <a:r>
              <a:rPr lang="en-US" sz="3200" dirty="0" smtClean="0"/>
              <a:t>&gt;</a:t>
            </a:r>
            <a:r>
              <a:rPr lang="en-US" sz="3200" dirty="0" smtClean="0"/>
              <a:t> Basic, Java, Windows OS</a:t>
            </a:r>
          </a:p>
          <a:p>
            <a:endParaRPr lang="en-US" sz="3200" dirty="0"/>
          </a:p>
        </p:txBody>
      </p:sp>
      <p:pic>
        <p:nvPicPr>
          <p:cNvPr id="8" name="Picture 7" descr="IBM_PC_5150.jpg"/>
          <p:cNvPicPr>
            <a:picLocks noChangeAspect="1"/>
          </p:cNvPicPr>
          <p:nvPr/>
        </p:nvPicPr>
        <p:blipFill>
          <a:blip r:embed="rId2"/>
          <a:stretch>
            <a:fillRect/>
          </a:stretch>
        </p:blipFill>
        <p:spPr>
          <a:xfrm>
            <a:off x="1642533" y="1461559"/>
            <a:ext cx="5181600" cy="374451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PostPC</a:t>
            </a:r>
            <a:r>
              <a:rPr lang="en-US" dirty="0" smtClean="0"/>
              <a:t> Era: Late 2000s - ??</a:t>
            </a:r>
            <a:endParaRPr lang="en-US" dirty="0"/>
          </a:p>
        </p:txBody>
      </p:sp>
      <p:sp>
        <p:nvSpPr>
          <p:cNvPr id="10" name="Content Placeholder 9"/>
          <p:cNvSpPr>
            <a:spLocks noGrp="1"/>
          </p:cNvSpPr>
          <p:nvPr>
            <p:ph sz="half" idx="1"/>
          </p:nvPr>
        </p:nvSpPr>
        <p:spPr>
          <a:xfrm>
            <a:off x="2201333" y="1447801"/>
            <a:ext cx="2963334" cy="2904066"/>
          </a:xfrm>
        </p:spPr>
        <p:txBody>
          <a:bodyPr>
            <a:normAutofit fontScale="92500" lnSpcReduction="20000"/>
          </a:bodyPr>
          <a:lstStyle/>
          <a:p>
            <a:pPr marL="342900" lvl="1" indent="-342900">
              <a:buNone/>
            </a:pPr>
            <a:r>
              <a:rPr lang="en-US" dirty="0" smtClean="0">
                <a:solidFill>
                  <a:srgbClr val="0000FF"/>
                </a:solidFill>
              </a:rPr>
              <a:t>	Personal Mobile Devices (PMD)</a:t>
            </a:r>
            <a:r>
              <a:rPr lang="en-US" dirty="0" smtClean="0"/>
              <a:t>: Relying on wireless networking, Apple, Nokia, … build $500 </a:t>
            </a:r>
            <a:r>
              <a:rPr lang="en-US" dirty="0" err="1" smtClean="0"/>
              <a:t>smartphone</a:t>
            </a:r>
            <a:r>
              <a:rPr lang="en-US" dirty="0" smtClean="0"/>
              <a:t> and tablet computers for individuals </a:t>
            </a:r>
            <a:br>
              <a:rPr lang="en-US" dirty="0" smtClean="0"/>
            </a:br>
            <a:r>
              <a:rPr lang="en-US" dirty="0" smtClean="0"/>
              <a:t>=&gt;</a:t>
            </a:r>
            <a:r>
              <a:rPr lang="en-US" dirty="0" smtClean="0"/>
              <a:t> Objective C, Android </a:t>
            </a:r>
            <a:r>
              <a:rPr lang="en-US" dirty="0" smtClean="0"/>
              <a:t>OS</a:t>
            </a:r>
          </a:p>
          <a:p>
            <a:endParaRPr lang="en-US" dirty="0"/>
          </a:p>
        </p:txBody>
      </p:sp>
      <p:sp>
        <p:nvSpPr>
          <p:cNvPr id="11" name="Content Placeholder 10"/>
          <p:cNvSpPr>
            <a:spLocks noGrp="1"/>
          </p:cNvSpPr>
          <p:nvPr>
            <p:ph sz="half" idx="2"/>
          </p:nvPr>
        </p:nvSpPr>
        <p:spPr>
          <a:xfrm>
            <a:off x="795867" y="4174067"/>
            <a:ext cx="4351867" cy="2040467"/>
          </a:xfrm>
        </p:spPr>
        <p:txBody>
          <a:bodyPr>
            <a:noAutofit/>
          </a:bodyPr>
          <a:lstStyle/>
          <a:p>
            <a:pPr marL="342900" lvl="1" indent="-342900" algn="r">
              <a:buNone/>
            </a:pPr>
            <a:r>
              <a:rPr lang="en-US" sz="2200" dirty="0" smtClean="0">
                <a:solidFill>
                  <a:srgbClr val="0000FF"/>
                </a:solidFill>
              </a:rPr>
              <a:t>Cloud Computing</a:t>
            </a:r>
            <a:r>
              <a:rPr lang="en-US" sz="2200" dirty="0" smtClean="0"/>
              <a:t>: </a:t>
            </a:r>
            <a:br>
              <a:rPr lang="en-US" sz="2200" dirty="0" smtClean="0"/>
            </a:br>
            <a:r>
              <a:rPr lang="en-US" sz="2200" dirty="0" smtClean="0"/>
              <a:t>Using Local Area Networks, Amazon, Google, … build $200M </a:t>
            </a:r>
            <a:r>
              <a:rPr lang="en-US" sz="2200" dirty="0" smtClean="0">
                <a:solidFill>
                  <a:srgbClr val="0000FF"/>
                </a:solidFill>
              </a:rPr>
              <a:t>Warehouse Scale Computers </a:t>
            </a:r>
            <a:br>
              <a:rPr lang="en-US" sz="2200" dirty="0" smtClean="0">
                <a:solidFill>
                  <a:srgbClr val="0000FF"/>
                </a:solidFill>
              </a:rPr>
            </a:br>
            <a:r>
              <a:rPr lang="en-US" sz="2200" dirty="0" smtClean="0"/>
              <a:t>with 100,000 servers for </a:t>
            </a:r>
            <a:br>
              <a:rPr lang="en-US" sz="2200" dirty="0" smtClean="0"/>
            </a:br>
            <a:r>
              <a:rPr lang="en-US" sz="2200" dirty="0" smtClean="0"/>
              <a:t>Internet Services for </a:t>
            </a:r>
            <a:r>
              <a:rPr lang="en-US" sz="2200" dirty="0" err="1" smtClean="0"/>
              <a:t>PMDs</a:t>
            </a:r>
            <a:endParaRPr lang="en-US" sz="2200" dirty="0" smtClean="0"/>
          </a:p>
          <a:p>
            <a:pPr marL="342900" lvl="1" indent="-342900" algn="r">
              <a:buNone/>
            </a:pPr>
            <a:r>
              <a:rPr lang="en-US" sz="2200" dirty="0" smtClean="0"/>
              <a:t>=&gt; </a:t>
            </a:r>
            <a:r>
              <a:rPr lang="en-US" sz="2200" dirty="0" smtClean="0"/>
              <a:t>MapReduce, Ruby on Rails</a:t>
            </a:r>
            <a:endParaRPr lang="en-US" sz="2200" dirty="0" smtClean="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dirty="0"/>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pic>
        <p:nvPicPr>
          <p:cNvPr id="12" name="Picture 11" descr="iphone.jpg"/>
          <p:cNvPicPr>
            <a:picLocks noChangeAspect="1"/>
          </p:cNvPicPr>
          <p:nvPr/>
        </p:nvPicPr>
        <p:blipFill>
          <a:blip r:embed="rId2"/>
          <a:stretch>
            <a:fillRect/>
          </a:stretch>
        </p:blipFill>
        <p:spPr>
          <a:xfrm>
            <a:off x="0" y="1524000"/>
            <a:ext cx="2527610" cy="2590801"/>
          </a:xfrm>
          <a:prstGeom prst="rect">
            <a:avLst/>
          </a:prstGeom>
        </p:spPr>
      </p:pic>
      <p:pic>
        <p:nvPicPr>
          <p:cNvPr id="14" name="Picture 13" descr="ms_chicago_datacenter_container.jpg"/>
          <p:cNvPicPr>
            <a:picLocks noChangeAspect="1"/>
          </p:cNvPicPr>
          <p:nvPr/>
        </p:nvPicPr>
        <p:blipFill>
          <a:blip r:embed="rId3"/>
          <a:stretch>
            <a:fillRect/>
          </a:stretch>
        </p:blipFill>
        <p:spPr>
          <a:xfrm>
            <a:off x="5309954" y="1403773"/>
            <a:ext cx="3376846" cy="4934204"/>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Advanced RISC Machine (ARM)</a:t>
            </a:r>
            <a:br>
              <a:rPr lang="en-US" dirty="0" smtClean="0"/>
            </a:br>
            <a:r>
              <a:rPr lang="en-US" dirty="0" smtClean="0"/>
              <a:t>instruction set inside the iPhone</a:t>
            </a:r>
            <a:endParaRPr lang="en-US" dirty="0"/>
          </a:p>
        </p:txBody>
      </p:sp>
      <p:sp>
        <p:nvSpPr>
          <p:cNvPr id="4" name="Date Placeholder 3"/>
          <p:cNvSpPr>
            <a:spLocks noGrp="1"/>
          </p:cNvSpPr>
          <p:nvPr>
            <p:ph type="dt" sz="half" idx="10"/>
          </p:nvPr>
        </p:nvSpPr>
        <p:spPr/>
        <p:txBody>
          <a:bodyPr/>
          <a:lstStyle/>
          <a:p>
            <a:fld id="{887BBF42-24AA-8E45-A310-CAC0A27DBA7A}"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pic>
        <p:nvPicPr>
          <p:cNvPr id="123906" name="Picture 2"/>
          <p:cNvPicPr>
            <a:picLocks noChangeAspect="1" noChangeArrowheads="1"/>
          </p:cNvPicPr>
          <p:nvPr/>
        </p:nvPicPr>
        <p:blipFill>
          <a:blip r:embed="rId2"/>
          <a:srcRect/>
          <a:stretch>
            <a:fillRect/>
          </a:stretch>
        </p:blipFill>
        <p:spPr bwMode="auto">
          <a:xfrm>
            <a:off x="524932" y="1272116"/>
            <a:ext cx="7830991" cy="4360438"/>
          </a:xfrm>
          <a:prstGeom prst="rect">
            <a:avLst/>
          </a:prstGeom>
          <a:noFill/>
          <a:ln w="9525">
            <a:noFill/>
            <a:miter lim="800000"/>
            <a:headEnd/>
            <a:tailEnd/>
          </a:ln>
          <a:effectLst/>
        </p:spPr>
      </p:pic>
      <p:sp>
        <p:nvSpPr>
          <p:cNvPr id="7" name="TextBox 6"/>
          <p:cNvSpPr txBox="1"/>
          <p:nvPr/>
        </p:nvSpPr>
        <p:spPr>
          <a:xfrm>
            <a:off x="423332" y="5520268"/>
            <a:ext cx="8229601" cy="1077218"/>
          </a:xfrm>
          <a:prstGeom prst="rect">
            <a:avLst/>
          </a:prstGeom>
          <a:noFill/>
        </p:spPr>
        <p:txBody>
          <a:bodyPr wrap="square" rtlCol="0">
            <a:spAutoFit/>
          </a:bodyPr>
          <a:lstStyle/>
          <a:p>
            <a:r>
              <a:rPr lang="en-US" sz="3200" dirty="0" smtClean="0"/>
              <a:t>You will how to design and program a related RISC computer: MIPS</a:t>
            </a:r>
            <a:endParaRPr lang="en-U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iPhone</a:t>
            </a:r>
            <a:r>
              <a:rPr lang="en-US" dirty="0" smtClean="0"/>
              <a:t> Innards</a:t>
            </a:r>
            <a:endParaRPr lang="en-US" dirty="0"/>
          </a:p>
        </p:txBody>
      </p:sp>
      <p:sp>
        <p:nvSpPr>
          <p:cNvPr id="4" name="Date Placeholder 3"/>
          <p:cNvSpPr>
            <a:spLocks noGrp="1"/>
          </p:cNvSpPr>
          <p:nvPr>
            <p:ph type="dt" sz="half" idx="10"/>
          </p:nvPr>
        </p:nvSpPr>
        <p:spPr/>
        <p:txBody>
          <a:bodyPr/>
          <a:lstStyle/>
          <a:p>
            <a:fld id="{19E43803-55C5-B745-BE9B-78AD8AE61F6B}"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dirty="0"/>
          </a:p>
        </p:txBody>
      </p:sp>
      <p:pic>
        <p:nvPicPr>
          <p:cNvPr id="76802" name="Picture 2"/>
          <p:cNvPicPr>
            <a:picLocks noChangeAspect="1" noChangeArrowheads="1"/>
          </p:cNvPicPr>
          <p:nvPr/>
        </p:nvPicPr>
        <p:blipFill>
          <a:blip r:embed="rId2"/>
          <a:srcRect/>
          <a:stretch>
            <a:fillRect/>
          </a:stretch>
        </p:blipFill>
        <p:spPr bwMode="auto">
          <a:xfrm>
            <a:off x="2109868" y="1401507"/>
            <a:ext cx="5550127" cy="4153658"/>
          </a:xfrm>
          <a:prstGeom prst="rect">
            <a:avLst/>
          </a:prstGeom>
          <a:noFill/>
          <a:ln w="9525">
            <a:noFill/>
            <a:miter lim="800000"/>
            <a:headEnd/>
            <a:tailEnd/>
          </a:ln>
          <a:effectLst/>
        </p:spPr>
      </p:pic>
      <p:grpSp>
        <p:nvGrpSpPr>
          <p:cNvPr id="3" name="Group 9"/>
          <p:cNvGrpSpPr/>
          <p:nvPr/>
        </p:nvGrpSpPr>
        <p:grpSpPr>
          <a:xfrm>
            <a:off x="2121889" y="1409858"/>
            <a:ext cx="5521488" cy="4132223"/>
            <a:chOff x="1399228" y="1322760"/>
            <a:chExt cx="6393134" cy="4784553"/>
          </a:xfrm>
        </p:grpSpPr>
        <p:pic>
          <p:nvPicPr>
            <p:cNvPr id="76803" name="Picture 3"/>
            <p:cNvPicPr>
              <a:picLocks noChangeAspect="1" noChangeArrowheads="1"/>
            </p:cNvPicPr>
            <p:nvPr/>
          </p:nvPicPr>
          <p:blipFill>
            <a:blip r:embed="rId3"/>
            <a:srcRect/>
            <a:stretch>
              <a:fillRect/>
            </a:stretch>
          </p:blipFill>
          <p:spPr bwMode="auto">
            <a:xfrm>
              <a:off x="1399228" y="1322760"/>
              <a:ext cx="6393134" cy="4784553"/>
            </a:xfrm>
            <a:prstGeom prst="rect">
              <a:avLst/>
            </a:prstGeom>
            <a:noFill/>
            <a:ln w="9525">
              <a:noFill/>
              <a:miter lim="800000"/>
              <a:headEnd/>
              <a:tailEnd/>
            </a:ln>
            <a:effectLst/>
          </p:spPr>
        </p:pic>
        <p:sp>
          <p:nvSpPr>
            <p:cNvPr id="9" name="TextBox 8"/>
            <p:cNvSpPr txBox="1"/>
            <p:nvPr/>
          </p:nvSpPr>
          <p:spPr>
            <a:xfrm>
              <a:off x="4444532" y="4733969"/>
              <a:ext cx="2210862" cy="748364"/>
            </a:xfrm>
            <a:prstGeom prst="rect">
              <a:avLst/>
            </a:prstGeom>
            <a:noFill/>
          </p:spPr>
          <p:txBody>
            <a:bodyPr wrap="square" rtlCol="0">
              <a:spAutoFit/>
            </a:bodyPr>
            <a:lstStyle/>
            <a:p>
              <a:r>
                <a:rPr lang="en-US" dirty="0" smtClean="0"/>
                <a:t>1 GHz ARM Cortex A8</a:t>
              </a:r>
              <a:endParaRPr lang="en-US" dirty="0"/>
            </a:p>
          </p:txBody>
        </p:sp>
      </p:grpSp>
      <p:pic>
        <p:nvPicPr>
          <p:cNvPr id="76806" name="Picture 6"/>
          <p:cNvPicPr>
            <a:picLocks noChangeAspect="1" noChangeArrowheads="1"/>
          </p:cNvPicPr>
          <p:nvPr/>
        </p:nvPicPr>
        <p:blipFill>
          <a:blip r:embed="rId4"/>
          <a:srcRect/>
          <a:stretch>
            <a:fillRect/>
          </a:stretch>
        </p:blipFill>
        <p:spPr bwMode="auto">
          <a:xfrm>
            <a:off x="1254022" y="1310788"/>
            <a:ext cx="7046767" cy="4241836"/>
          </a:xfrm>
          <a:prstGeom prst="rect">
            <a:avLst/>
          </a:prstGeom>
          <a:noFill/>
          <a:ln w="9525">
            <a:noFill/>
            <a:miter lim="800000"/>
            <a:headEnd/>
            <a:tailEnd/>
          </a:ln>
          <a:effectLst/>
        </p:spPr>
      </p:pic>
      <p:sp>
        <p:nvSpPr>
          <p:cNvPr id="18" name="TextBox 17"/>
          <p:cNvSpPr txBox="1"/>
          <p:nvPr/>
        </p:nvSpPr>
        <p:spPr>
          <a:xfrm>
            <a:off x="592666" y="5448013"/>
            <a:ext cx="8229601" cy="1077218"/>
          </a:xfrm>
          <a:prstGeom prst="rect">
            <a:avLst/>
          </a:prstGeom>
          <a:noFill/>
        </p:spPr>
        <p:txBody>
          <a:bodyPr wrap="square" rtlCol="0">
            <a:spAutoFit/>
          </a:bodyPr>
          <a:lstStyle/>
          <a:p>
            <a:r>
              <a:rPr lang="en-US" sz="3200" dirty="0" smtClean="0"/>
              <a:t>You will about multiple processors, data level parallelism, caches in 61C</a:t>
            </a:r>
            <a:endParaRPr lang="en-US" sz="3200" dirty="0"/>
          </a:p>
        </p:txBody>
      </p:sp>
      <p:grpSp>
        <p:nvGrpSpPr>
          <p:cNvPr id="113" name="Group 112"/>
          <p:cNvGrpSpPr/>
          <p:nvPr/>
        </p:nvGrpSpPr>
        <p:grpSpPr>
          <a:xfrm>
            <a:off x="1175767" y="812801"/>
            <a:ext cx="7968233" cy="4790420"/>
            <a:chOff x="1175767" y="812801"/>
            <a:chExt cx="7968233" cy="4790420"/>
          </a:xfrm>
        </p:grpSpPr>
        <p:grpSp>
          <p:nvGrpSpPr>
            <p:cNvPr id="85" name="Group 84"/>
            <p:cNvGrpSpPr/>
            <p:nvPr/>
          </p:nvGrpSpPr>
          <p:grpSpPr>
            <a:xfrm>
              <a:off x="1175767" y="812801"/>
              <a:ext cx="7968233" cy="4790420"/>
              <a:chOff x="1175767" y="812801"/>
              <a:chExt cx="7968233" cy="4790420"/>
            </a:xfrm>
          </p:grpSpPr>
          <p:sp>
            <p:nvSpPr>
              <p:cNvPr id="14" name="Oval 13"/>
              <p:cNvSpPr/>
              <p:nvPr/>
            </p:nvSpPr>
            <p:spPr>
              <a:xfrm>
                <a:off x="5750529" y="3667671"/>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3140033" y="3722513"/>
                <a:ext cx="712951" cy="125040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644582" y="3119247"/>
                <a:ext cx="712951" cy="1114086"/>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553096" y="1210733"/>
                <a:ext cx="877478" cy="910383"/>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1395900" y="4571999"/>
                <a:ext cx="712951"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37496" y="159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7754429" y="222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771362" y="2861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88295" y="3496733"/>
                <a:ext cx="746104" cy="766449"/>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8466486" y="4825999"/>
                <a:ext cx="677514" cy="523220"/>
              </a:xfrm>
              <a:prstGeom prst="rect">
                <a:avLst/>
              </a:prstGeom>
              <a:noFill/>
            </p:spPr>
            <p:txBody>
              <a:bodyPr wrap="square" rtlCol="0">
                <a:spAutoFit/>
              </a:bodyPr>
              <a:lstStyle/>
              <a:p>
                <a:r>
                  <a:rPr lang="en-US" sz="2800" b="1" dirty="0" smtClean="0">
                    <a:solidFill>
                      <a:srgbClr val="3366FF"/>
                    </a:solidFill>
                  </a:rPr>
                  <a:t>I/O</a:t>
                </a:r>
                <a:endParaRPr lang="en-US" sz="2800" b="1" dirty="0">
                  <a:solidFill>
                    <a:srgbClr val="3366FF"/>
                  </a:solidFill>
                </a:endParaRPr>
              </a:p>
            </p:txBody>
          </p:sp>
          <p:cxnSp>
            <p:nvCxnSpPr>
              <p:cNvPr id="56" name="Straight Arrow Connector 55"/>
              <p:cNvCxnSpPr>
                <a:endCxn id="29" idx="6"/>
              </p:cNvCxnSpPr>
              <p:nvPr/>
            </p:nvCxnSpPr>
            <p:spPr>
              <a:xfrm rot="16200000" flipV="1">
                <a:off x="7837013" y="3925412"/>
                <a:ext cx="1564109" cy="2032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rot="16200000" flipV="1">
                <a:off x="8111068" y="4538134"/>
                <a:ext cx="507999" cy="338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stCxn id="32" idx="1"/>
              </p:cNvCxnSpPr>
              <p:nvPr/>
            </p:nvCxnSpPr>
            <p:spPr>
              <a:xfrm rot="10800000">
                <a:off x="6502400" y="4436533"/>
                <a:ext cx="1964086" cy="651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8094134" y="8128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sp>
            <p:nvSpPr>
              <p:cNvPr id="65" name="TextBox 64"/>
              <p:cNvSpPr txBox="1"/>
              <p:nvPr/>
            </p:nvSpPr>
            <p:spPr>
              <a:xfrm>
                <a:off x="3505200" y="5080001"/>
                <a:ext cx="677514" cy="523220"/>
              </a:xfrm>
              <a:prstGeom prst="rect">
                <a:avLst/>
              </a:prstGeom>
              <a:noFill/>
            </p:spPr>
            <p:txBody>
              <a:bodyPr wrap="none" rtlCol="0">
                <a:spAutoFit/>
              </a:bodyPr>
              <a:lstStyle/>
              <a:p>
                <a:r>
                  <a:rPr lang="en-US" sz="2800" b="1" dirty="0" smtClean="0">
                    <a:solidFill>
                      <a:srgbClr val="3366FF"/>
                    </a:solidFill>
                  </a:rPr>
                  <a:t>I/O</a:t>
                </a:r>
                <a:endParaRPr lang="en-US" sz="2800" b="1" dirty="0">
                  <a:solidFill>
                    <a:srgbClr val="3366FF"/>
                  </a:solidFill>
                </a:endParaRPr>
              </a:p>
            </p:txBody>
          </p:sp>
          <p:cxnSp>
            <p:nvCxnSpPr>
              <p:cNvPr id="67" name="Straight Arrow Connector 66"/>
              <p:cNvCxnSpPr/>
              <p:nvPr/>
            </p:nvCxnSpPr>
            <p:spPr>
              <a:xfrm rot="10800000">
                <a:off x="2184401" y="5080000"/>
                <a:ext cx="1202267"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15" idx="4"/>
              </p:cNvCxnSpPr>
              <p:nvPr/>
            </p:nvCxnSpPr>
            <p:spPr>
              <a:xfrm rot="16200000" flipV="1">
                <a:off x="3413448" y="5055981"/>
                <a:ext cx="259481" cy="933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3606799" y="4605868"/>
                <a:ext cx="897468" cy="1862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4" idx="1"/>
              </p:cNvCxnSpPr>
              <p:nvPr/>
            </p:nvCxnSpPr>
            <p:spPr>
              <a:xfrm rot="10800000" flipV="1">
                <a:off x="6485468" y="1074411"/>
                <a:ext cx="1608667" cy="4326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64" idx="2"/>
              </p:cNvCxnSpPr>
              <p:nvPr/>
            </p:nvCxnSpPr>
            <p:spPr>
              <a:xfrm rot="16200000" flipH="1">
                <a:off x="7940923" y="1827989"/>
                <a:ext cx="1051579" cy="676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3" name="Oval 92"/>
              <p:cNvSpPr/>
              <p:nvPr/>
            </p:nvSpPr>
            <p:spPr>
              <a:xfrm>
                <a:off x="1175767" y="2997199"/>
                <a:ext cx="1076366" cy="762001"/>
              </a:xfrm>
              <a:prstGeom prst="ellipse">
                <a:avLst/>
              </a:prstGeom>
              <a:noFill/>
              <a:ln w="76200">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rot="16200000" flipV="1">
                <a:off x="2091268" y="3750732"/>
                <a:ext cx="1490134" cy="13377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80" name="Straight Arrow Connector 79"/>
            <p:cNvCxnSpPr>
              <a:stCxn id="64" idx="2"/>
              <a:endCxn id="27" idx="7"/>
            </p:cNvCxnSpPr>
            <p:nvPr/>
          </p:nvCxnSpPr>
          <p:spPr>
            <a:xfrm rot="5400000">
              <a:off x="8219636" y="1490722"/>
              <a:ext cx="367956" cy="585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92" name="Group 91"/>
          <p:cNvGrpSpPr/>
          <p:nvPr/>
        </p:nvGrpSpPr>
        <p:grpSpPr>
          <a:xfrm>
            <a:off x="1439334" y="1202267"/>
            <a:ext cx="6265328" cy="3098800"/>
            <a:chOff x="1439334" y="1202267"/>
            <a:chExt cx="6265328" cy="3098800"/>
          </a:xfrm>
        </p:grpSpPr>
        <p:grpSp>
          <p:nvGrpSpPr>
            <p:cNvPr id="91" name="Group 90"/>
            <p:cNvGrpSpPr/>
            <p:nvPr/>
          </p:nvGrpSpPr>
          <p:grpSpPr>
            <a:xfrm>
              <a:off x="1524000" y="1202267"/>
              <a:ext cx="6180662" cy="3098800"/>
              <a:chOff x="1524000" y="1202267"/>
              <a:chExt cx="6180662" cy="3098800"/>
            </a:xfrm>
          </p:grpSpPr>
          <p:sp>
            <p:nvSpPr>
              <p:cNvPr id="20" name="Rectangle 19"/>
              <p:cNvSpPr/>
              <p:nvPr/>
            </p:nvSpPr>
            <p:spPr>
              <a:xfrm>
                <a:off x="3064933" y="1981200"/>
                <a:ext cx="2116667" cy="1032933"/>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1524000" y="3149601"/>
                <a:ext cx="524933" cy="3894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637866" y="1727198"/>
                <a:ext cx="1016000" cy="592667"/>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6654798" y="2438399"/>
                <a:ext cx="1016000" cy="5080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6671730" y="2997199"/>
                <a:ext cx="1016000" cy="609600"/>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6688662" y="3640666"/>
                <a:ext cx="1016000" cy="660401"/>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rot="5400000">
                <a:off x="3564467" y="1786467"/>
                <a:ext cx="32173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38133" y="1608667"/>
                <a:ext cx="2032000" cy="5757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385733" y="1574800"/>
                <a:ext cx="2201334" cy="1016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endCxn id="24" idx="1"/>
              </p:cNvCxnSpPr>
              <p:nvPr/>
            </p:nvCxnSpPr>
            <p:spPr>
              <a:xfrm>
                <a:off x="4436533" y="1676399"/>
                <a:ext cx="2235197" cy="1625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351867" y="1608666"/>
                <a:ext cx="2370666" cy="21844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3031067" y="1202267"/>
                <a:ext cx="1633781" cy="523220"/>
              </a:xfrm>
              <a:prstGeom prst="rect">
                <a:avLst/>
              </a:prstGeom>
              <a:noFill/>
            </p:spPr>
            <p:txBody>
              <a:bodyPr wrap="none" rtlCol="0">
                <a:spAutoFit/>
              </a:bodyPr>
              <a:lstStyle/>
              <a:p>
                <a:r>
                  <a:rPr lang="en-US" sz="2800" b="1" dirty="0" smtClean="0">
                    <a:solidFill>
                      <a:srgbClr val="FF0000"/>
                    </a:solidFill>
                  </a:rPr>
                  <a:t>Processor</a:t>
                </a:r>
                <a:endParaRPr lang="en-US" sz="2800" b="1" dirty="0">
                  <a:solidFill>
                    <a:srgbClr val="FF0000"/>
                  </a:solidFill>
                </a:endParaRPr>
              </a:p>
            </p:txBody>
          </p:sp>
          <p:cxnSp>
            <p:nvCxnSpPr>
              <p:cNvPr id="34" name="Straight Arrow Connector 33"/>
              <p:cNvCxnSpPr/>
              <p:nvPr/>
            </p:nvCxnSpPr>
            <p:spPr>
              <a:xfrm rot="5400000">
                <a:off x="1820333" y="1667935"/>
                <a:ext cx="1524002" cy="147320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87" name="Rectangle 86"/>
            <p:cNvSpPr/>
            <p:nvPr/>
          </p:nvSpPr>
          <p:spPr>
            <a:xfrm>
              <a:off x="1439334" y="3725334"/>
              <a:ext cx="643465" cy="440266"/>
            </a:xfrm>
            <a:prstGeom prst="rect">
              <a:avLst/>
            </a:prstGeom>
            <a:noFill/>
            <a:ln w="5715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rot="5400000">
              <a:off x="1659465" y="2099735"/>
              <a:ext cx="2116670" cy="130386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7" name="Group 116"/>
          <p:cNvGrpSpPr/>
          <p:nvPr/>
        </p:nvGrpSpPr>
        <p:grpSpPr>
          <a:xfrm>
            <a:off x="2302934" y="2421467"/>
            <a:ext cx="3729405" cy="3668018"/>
            <a:chOff x="2302934" y="2421467"/>
            <a:chExt cx="3729405" cy="3668018"/>
          </a:xfrm>
        </p:grpSpPr>
        <p:sp>
          <p:nvSpPr>
            <p:cNvPr id="96" name="Frame 95"/>
            <p:cNvSpPr/>
            <p:nvPr/>
          </p:nvSpPr>
          <p:spPr>
            <a:xfrm>
              <a:off x="42502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7" name="Frame 96"/>
            <p:cNvSpPr/>
            <p:nvPr/>
          </p:nvSpPr>
          <p:spPr>
            <a:xfrm>
              <a:off x="5063067" y="4368800"/>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8" name="Frame 97"/>
            <p:cNvSpPr/>
            <p:nvPr/>
          </p:nvSpPr>
          <p:spPr>
            <a:xfrm>
              <a:off x="2302934" y="2421467"/>
              <a:ext cx="846666" cy="660400"/>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6" name="Group 115"/>
            <p:cNvGrpSpPr/>
            <p:nvPr/>
          </p:nvGrpSpPr>
          <p:grpSpPr>
            <a:xfrm>
              <a:off x="3149601" y="3251200"/>
              <a:ext cx="2882738" cy="2838285"/>
              <a:chOff x="3149601" y="3251200"/>
              <a:chExt cx="2882738" cy="2838285"/>
            </a:xfrm>
          </p:grpSpPr>
          <p:sp>
            <p:nvSpPr>
              <p:cNvPr id="114" name="TextBox 113"/>
              <p:cNvSpPr txBox="1"/>
              <p:nvPr/>
            </p:nvSpPr>
            <p:spPr>
              <a:xfrm>
                <a:off x="4385734" y="5012267"/>
                <a:ext cx="1646605" cy="1077218"/>
              </a:xfrm>
              <a:prstGeom prst="rect">
                <a:avLst/>
              </a:prstGeom>
              <a:noFill/>
            </p:spPr>
            <p:txBody>
              <a:bodyPr wrap="square" rtlCol="0">
                <a:spAutoFit/>
              </a:bodyPr>
              <a:lstStyle/>
              <a:p>
                <a:r>
                  <a:rPr lang="en-US" sz="3200" b="1" dirty="0" smtClean="0">
                    <a:solidFill>
                      <a:srgbClr val="008000"/>
                    </a:solidFill>
                  </a:rPr>
                  <a:t>Memory</a:t>
                </a:r>
              </a:p>
              <a:p>
                <a:endParaRPr lang="en-US" sz="3200" dirty="0"/>
              </a:p>
            </p:txBody>
          </p:sp>
          <p:cxnSp>
            <p:nvCxnSpPr>
              <p:cNvPr id="102" name="Straight Arrow Connector 101"/>
              <p:cNvCxnSpPr/>
              <p:nvPr/>
            </p:nvCxnSpPr>
            <p:spPr>
              <a:xfrm rot="16200000" flipV="1">
                <a:off x="2717801" y="3683000"/>
                <a:ext cx="2099734" cy="123613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rot="5400000" flipH="1" flipV="1">
                <a:off x="5723467" y="5164667"/>
                <a:ext cx="237067" cy="1588"/>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99" idx="0"/>
              </p:cNvCxnSpPr>
              <p:nvPr/>
            </p:nvCxnSpPr>
            <p:spPr>
              <a:xfrm flipH="1" flipV="1">
                <a:off x="4461133" y="5046133"/>
                <a:ext cx="92333" cy="26161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8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5"/>
          <p:cNvSpPr>
            <a:spLocks noGrp="1"/>
          </p:cNvSpPr>
          <p:nvPr>
            <p:ph type="title"/>
          </p:nvPr>
        </p:nvSpPr>
        <p:spPr/>
        <p:txBody>
          <a:bodyPr>
            <a:normAutofit/>
          </a:bodyPr>
          <a:lstStyle/>
          <a:p>
            <a:r>
              <a:rPr lang="en-US" dirty="0" smtClean="0">
                <a:ea typeface="ＭＳ Ｐゴシック" charset="-128"/>
                <a:cs typeface="ＭＳ Ｐゴシック" charset="-128"/>
              </a:rPr>
              <a:t>The Big Switch: Cloud Computing</a:t>
            </a:r>
          </a:p>
        </p:txBody>
      </p:sp>
      <p:sp>
        <p:nvSpPr>
          <p:cNvPr id="19460" name="Content Placeholder 7"/>
          <p:cNvSpPr>
            <a:spLocks noGrp="1"/>
          </p:cNvSpPr>
          <p:nvPr>
            <p:ph idx="1"/>
          </p:nvPr>
        </p:nvSpPr>
        <p:spPr>
          <a:xfrm>
            <a:off x="3454405" y="1168402"/>
            <a:ext cx="5469461" cy="5181600"/>
          </a:xfrm>
        </p:spPr>
        <p:txBody>
          <a:bodyPr>
            <a:noAutofit/>
          </a:bodyPr>
          <a:lstStyle/>
          <a:p>
            <a:pPr>
              <a:lnSpc>
                <a:spcPct val="85000"/>
              </a:lnSpc>
              <a:buFontTx/>
              <a:buNone/>
            </a:pPr>
            <a:r>
              <a:rPr lang="en-US" sz="2400" dirty="0" smtClean="0">
                <a:ea typeface="ＭＳ Ｐゴシック" charset="-128"/>
                <a:cs typeface="ＭＳ Ｐゴシック" charset="-128"/>
              </a:rPr>
              <a:t>	“A hundred years ago, companies stopped generating their own power with steam engines and dynamos and plugged into the newly built electric grid. The cheap power pumped out by electric utilities didn’t just change how businesses operate. It set off a chain reaction of economic and social transformations that brought the modern world into existence. Today, a similar revolution is under way. Hooked up to the Internet’s global computing grid, massive information-processing plants have begun pumping data and software code into our homes and businesses. This time, it’s computing that’s turning into a utility.”</a:t>
            </a:r>
          </a:p>
        </p:txBody>
      </p:sp>
      <p:sp>
        <p:nvSpPr>
          <p:cNvPr id="6" name="Date Placeholder 5"/>
          <p:cNvSpPr>
            <a:spLocks noGrp="1"/>
          </p:cNvSpPr>
          <p:nvPr>
            <p:ph type="dt" sz="half" idx="10"/>
          </p:nvPr>
        </p:nvSpPr>
        <p:spPr/>
        <p:txBody>
          <a:bodyPr/>
          <a:lstStyle/>
          <a:p>
            <a:fld id="{B8915FAA-F83B-0C4D-BFE6-18C8B7CF15CB}" type="datetime1">
              <a:rPr lang="en-US" smtClean="0"/>
              <a:pPr/>
              <a:t>1/19/11</a:t>
            </a:fld>
            <a:endParaRPr lang="en-US"/>
          </a:p>
        </p:txBody>
      </p:sp>
      <p:sp>
        <p:nvSpPr>
          <p:cNvPr id="7" name="Footer Placeholder 6"/>
          <p:cNvSpPr>
            <a:spLocks noGrp="1"/>
          </p:cNvSpPr>
          <p:nvPr>
            <p:ph type="ftr" sz="quarter" idx="11"/>
          </p:nvPr>
        </p:nvSpPr>
        <p:spPr/>
        <p:txBody>
          <a:bodyPr/>
          <a:lstStyle/>
          <a:p>
            <a:r>
              <a:rPr lang="en-US" smtClean="0"/>
              <a:t>Spring 2011 -- Lecture #1</a:t>
            </a:r>
            <a:endParaRPr lang="en-US"/>
          </a:p>
        </p:txBody>
      </p:sp>
      <p:sp>
        <p:nvSpPr>
          <p:cNvPr id="19459" name="Slide Number Placeholder 3"/>
          <p:cNvSpPr>
            <a:spLocks noGrp="1"/>
          </p:cNvSpPr>
          <p:nvPr>
            <p:ph type="sldNum" sz="quarter" idx="12"/>
          </p:nvPr>
        </p:nvSpPr>
        <p:spPr>
          <a:noFill/>
        </p:spPr>
        <p:txBody>
          <a:bodyPr/>
          <a:lstStyle/>
          <a:p>
            <a:fld id="{B250534F-5255-3D41-AF42-E7FB719555A6}" type="slidenum">
              <a:rPr lang="en-US" smtClean="0">
                <a:latin typeface="Arial" charset="0"/>
              </a:rPr>
              <a:pPr/>
              <a:t>37</a:t>
            </a:fld>
            <a:endParaRPr lang="en-US" smtClean="0">
              <a:latin typeface="Arial" charset="0"/>
            </a:endParaRPr>
          </a:p>
        </p:txBody>
      </p:sp>
      <p:pic>
        <p:nvPicPr>
          <p:cNvPr id="19461" name="Picture 4"/>
          <p:cNvPicPr>
            <a:picLocks noChangeAspect="1"/>
          </p:cNvPicPr>
          <p:nvPr/>
        </p:nvPicPr>
        <p:blipFill>
          <a:blip r:embed="rId2"/>
          <a:srcRect/>
          <a:stretch>
            <a:fillRect/>
          </a:stretch>
        </p:blipFill>
        <p:spPr bwMode="auto">
          <a:xfrm>
            <a:off x="119063" y="1268413"/>
            <a:ext cx="3454400" cy="5245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dirty="0" smtClean="0">
                <a:ea typeface="ＭＳ Ｐゴシック" charset="-128"/>
                <a:cs typeface="ＭＳ Ｐゴシック" charset="-128"/>
              </a:rPr>
              <a:t>Why Cloud Computing Now?</a:t>
            </a:r>
          </a:p>
        </p:txBody>
      </p:sp>
      <p:sp>
        <p:nvSpPr>
          <p:cNvPr id="45059" name="Content Placeholder 2"/>
          <p:cNvSpPr>
            <a:spLocks noGrp="1"/>
          </p:cNvSpPr>
          <p:nvPr>
            <p:ph idx="1"/>
          </p:nvPr>
        </p:nvSpPr>
        <p:spPr>
          <a:xfrm>
            <a:off x="457200" y="1371600"/>
            <a:ext cx="8229600" cy="5257800"/>
          </a:xfrm>
        </p:spPr>
        <p:txBody>
          <a:bodyPr>
            <a:normAutofit/>
          </a:bodyPr>
          <a:lstStyle/>
          <a:p>
            <a:r>
              <a:rPr lang="en-US" sz="2800" dirty="0" smtClean="0">
                <a:ea typeface="ＭＳ Ｐゴシック" charset="-128"/>
                <a:cs typeface="ＭＳ Ｐゴシック" charset="-128"/>
              </a:rPr>
              <a:t>“</a:t>
            </a:r>
            <a:r>
              <a:rPr lang="en-US" sz="2800" dirty="0" smtClean="0">
                <a:solidFill>
                  <a:srgbClr val="0000FF"/>
                </a:solidFill>
                <a:ea typeface="ＭＳ Ｐゴシック" charset="-128"/>
                <a:cs typeface="ＭＳ Ｐゴシック" charset="-128"/>
              </a:rPr>
              <a:t>The Web Space Race</a:t>
            </a:r>
            <a:r>
              <a:rPr lang="en-US" sz="2800" dirty="0" smtClean="0">
                <a:ea typeface="ＭＳ Ｐゴシック" charset="-128"/>
                <a:cs typeface="ＭＳ Ｐゴシック" charset="-128"/>
              </a:rPr>
              <a:t>”: Build-out of extremely large datacenters (10,000’s of </a:t>
            </a:r>
            <a:r>
              <a:rPr lang="en-US" sz="2800" b="1" i="1" dirty="0" smtClean="0">
                <a:ea typeface="ＭＳ Ｐゴシック" charset="-128"/>
                <a:cs typeface="ＭＳ Ｐゴシック" charset="-128"/>
              </a:rPr>
              <a:t>commodity </a:t>
            </a:r>
            <a:r>
              <a:rPr lang="en-US" sz="2800" dirty="0" smtClean="0">
                <a:ea typeface="ＭＳ Ｐゴシック" charset="-128"/>
                <a:cs typeface="ＭＳ Ｐゴシック" charset="-128"/>
              </a:rPr>
              <a:t>PCs)</a:t>
            </a:r>
          </a:p>
          <a:p>
            <a:pPr lvl="1"/>
            <a:r>
              <a:rPr lang="en-US" sz="2400" dirty="0" smtClean="0"/>
              <a:t>Build-out driven by growth in demand (more users)</a:t>
            </a:r>
          </a:p>
          <a:p>
            <a:pPr lvl="1">
              <a:buFont typeface="Symbol" charset="2"/>
              <a:buChar char=""/>
            </a:pPr>
            <a:r>
              <a:rPr lang="en-US" sz="2400" dirty="0" smtClean="0"/>
              <a:t>Infrastructure software and Operational expertise</a:t>
            </a:r>
          </a:p>
          <a:p>
            <a:r>
              <a:rPr lang="en-US" sz="2800" dirty="0" smtClean="0">
                <a:solidFill>
                  <a:srgbClr val="0000FF"/>
                </a:solidFill>
                <a:ea typeface="ＭＳ Ｐゴシック" charset="-128"/>
                <a:cs typeface="ＭＳ Ｐゴシック" charset="-128"/>
              </a:rPr>
              <a:t>Discovered economy of scale: 5-7x cheaper than provisioning a medium-sized (1000 servers) facility</a:t>
            </a:r>
          </a:p>
          <a:p>
            <a:r>
              <a:rPr lang="en-US" sz="2800" dirty="0" smtClean="0">
                <a:ea typeface="ＭＳ Ｐゴシック" charset="-128"/>
                <a:cs typeface="ＭＳ Ｐゴシック" charset="-128"/>
              </a:rPr>
              <a:t>More pervasive broadband Internet so can access remote computers efficiently</a:t>
            </a:r>
          </a:p>
          <a:p>
            <a:r>
              <a:rPr lang="en-US" sz="2800" dirty="0" smtClean="0">
                <a:ea typeface="ＭＳ Ｐゴシック" charset="-128"/>
                <a:cs typeface="ＭＳ Ｐゴシック" charset="-128"/>
              </a:rPr>
              <a:t>Commoditization of HW &amp; SW</a:t>
            </a:r>
          </a:p>
          <a:p>
            <a:pPr lvl="1"/>
            <a:r>
              <a:rPr lang="en-US" sz="2400" dirty="0" smtClean="0"/>
              <a:t>Standardized software stacks</a:t>
            </a:r>
          </a:p>
        </p:txBody>
      </p:sp>
      <p:sp>
        <p:nvSpPr>
          <p:cNvPr id="22532" name="Slide Number Placeholder 3"/>
          <p:cNvSpPr>
            <a:spLocks noGrp="1"/>
          </p:cNvSpPr>
          <p:nvPr>
            <p:ph type="sldNum" sz="quarter" idx="12"/>
          </p:nvPr>
        </p:nvSpPr>
        <p:spPr>
          <a:noFill/>
        </p:spPr>
        <p:txBody>
          <a:bodyPr/>
          <a:lstStyle/>
          <a:p>
            <a:fld id="{01FBC6A4-C7A7-5943-AA03-5FCAB27E88D1}" type="slidenum">
              <a:rPr lang="en-US" smtClean="0">
                <a:latin typeface="Helvetica" charset="0"/>
                <a:ea typeface="ＭＳ Ｐゴシック" charset="-128"/>
                <a:cs typeface="ＭＳ Ｐゴシック" charset="-128"/>
              </a:rPr>
              <a:pPr/>
              <a:t>38</a:t>
            </a:fld>
            <a:endParaRPr lang="en-US" smtClean="0">
              <a:latin typeface="Helvetica" charset="0"/>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CS61c is NOT really about C Programming</a:t>
            </a:r>
            <a:endParaRPr lang="en-US" dirty="0"/>
          </a:p>
        </p:txBody>
      </p:sp>
      <p:sp>
        <p:nvSpPr>
          <p:cNvPr id="3" name="Content Placeholder 2"/>
          <p:cNvSpPr>
            <a:spLocks noGrp="1"/>
          </p:cNvSpPr>
          <p:nvPr>
            <p:ph idx="1"/>
          </p:nvPr>
        </p:nvSpPr>
        <p:spPr/>
        <p:txBody>
          <a:bodyPr>
            <a:normAutofit lnSpcReduction="10000"/>
          </a:bodyPr>
          <a:lstStyle/>
          <a:p>
            <a:r>
              <a:rPr lang="en-US" dirty="0" smtClean="0"/>
              <a:t>It is about the hardware-software interface</a:t>
            </a:r>
          </a:p>
          <a:p>
            <a:pPr lvl="1"/>
            <a:r>
              <a:rPr lang="en-US" dirty="0" smtClean="0"/>
              <a:t>What does the programmer need to know to achieve the highest possible performance</a:t>
            </a:r>
          </a:p>
          <a:p>
            <a:r>
              <a:rPr lang="en-US" dirty="0" smtClean="0"/>
              <a:t>Languages like C are closer to the underlying hardware, unlike languages like Scheme! </a:t>
            </a:r>
          </a:p>
          <a:p>
            <a:pPr lvl="1"/>
            <a:r>
              <a:rPr lang="en-US" dirty="0" smtClean="0"/>
              <a:t>Allows us to talk about key hardware features in higher level terms</a:t>
            </a:r>
          </a:p>
          <a:p>
            <a:pPr lvl="1"/>
            <a:r>
              <a:rPr lang="en-US" dirty="0" smtClean="0"/>
              <a:t>Allows programmer to explicitly harness underlying hardware parallelism for high performance</a:t>
            </a:r>
            <a:endParaRPr lang="en-US" dirty="0"/>
          </a:p>
        </p:txBody>
      </p:sp>
      <p:sp>
        <p:nvSpPr>
          <p:cNvPr id="4" name="Date Placeholder 3"/>
          <p:cNvSpPr>
            <a:spLocks noGrp="1"/>
          </p:cNvSpPr>
          <p:nvPr>
            <p:ph type="dt" sz="half" idx="10"/>
          </p:nvPr>
        </p:nvSpPr>
        <p:spPr/>
        <p:txBody>
          <a:bodyPr/>
          <a:lstStyle/>
          <a:p>
            <a:fld id="{66628C91-9AE3-FB47-AB21-F22B9E467D0D}"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Great Ideas in Computer Architecture</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err="1" smtClean="0">
                <a:solidFill>
                  <a:srgbClr val="A6A6A6"/>
                </a:solidFill>
              </a:rPr>
              <a:t>PostPC</a:t>
            </a:r>
            <a:r>
              <a:rPr lang="en-US" dirty="0" smtClean="0">
                <a:solidFill>
                  <a:srgbClr val="A6A6A6"/>
                </a:solidFill>
              </a:rPr>
              <a:t> Era: From Phones to Datacenters</a:t>
            </a:r>
          </a:p>
          <a:p>
            <a:r>
              <a:rPr lang="en-US" dirty="0" smtClean="0"/>
              <a:t>Technology Break</a:t>
            </a:r>
          </a:p>
          <a:p>
            <a:r>
              <a:rPr lang="en-US" dirty="0" smtClean="0"/>
              <a:t>Warehouse Scale Computers in Depth</a:t>
            </a:r>
          </a:p>
          <a:p>
            <a:endParaRPr lang="en-US" dirty="0"/>
          </a:p>
        </p:txBody>
      </p:sp>
      <p:sp>
        <p:nvSpPr>
          <p:cNvPr id="4" name="Date Placeholder 3"/>
          <p:cNvSpPr>
            <a:spLocks noGrp="1"/>
          </p:cNvSpPr>
          <p:nvPr>
            <p:ph type="dt" sz="half" idx="10"/>
          </p:nvPr>
        </p:nvSpPr>
        <p:spPr/>
        <p:txBody>
          <a:bodyPr/>
          <a:lstStyle/>
          <a:p>
            <a:fld id="{58446B7C-5B96-0241-9056-EE6ED20D7C8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Failures</a:t>
            </a:r>
            <a:endParaRPr lang="en-US" dirty="0"/>
          </a:p>
        </p:txBody>
      </p:sp>
      <p:sp>
        <p:nvSpPr>
          <p:cNvPr id="3" name="Content Placeholder 2"/>
          <p:cNvSpPr>
            <a:spLocks noGrp="1"/>
          </p:cNvSpPr>
          <p:nvPr>
            <p:ph idx="1"/>
          </p:nvPr>
        </p:nvSpPr>
        <p:spPr/>
        <p:txBody>
          <a:bodyPr>
            <a:normAutofit/>
          </a:bodyPr>
          <a:lstStyle/>
          <a:p>
            <a:r>
              <a:rPr lang="en-US" dirty="0" smtClean="0"/>
              <a:t>4 disks/server, 50,000 servers</a:t>
            </a:r>
          </a:p>
          <a:p>
            <a:r>
              <a:rPr lang="en-US" dirty="0" smtClean="0"/>
              <a:t>Failure rate of disks: 2% to 10% / year</a:t>
            </a:r>
          </a:p>
          <a:p>
            <a:pPr lvl="1"/>
            <a:r>
              <a:rPr lang="en-US" dirty="0" smtClean="0"/>
              <a:t>Assume 4% annual failure rate</a:t>
            </a:r>
          </a:p>
          <a:p>
            <a:r>
              <a:rPr lang="en-US" dirty="0" smtClean="0"/>
              <a:t>On average, how often does a disk fails?</a:t>
            </a:r>
          </a:p>
          <a:p>
            <a:pPr marL="914400" lvl="1" indent="-514350">
              <a:buFont typeface="+mj-lt"/>
              <a:buAutoNum type="alphaLcParenR"/>
            </a:pPr>
            <a:r>
              <a:rPr lang="en-US" dirty="0" smtClean="0"/>
              <a:t>1 / month</a:t>
            </a:r>
          </a:p>
          <a:p>
            <a:pPr marL="914400" lvl="1" indent="-514350">
              <a:buFont typeface="+mj-lt"/>
              <a:buAutoNum type="alphaLcParenR"/>
            </a:pPr>
            <a:r>
              <a:rPr lang="en-US" dirty="0" smtClean="0"/>
              <a:t>1 / week</a:t>
            </a:r>
          </a:p>
          <a:p>
            <a:pPr marL="914400" lvl="1" indent="-514350">
              <a:buFont typeface="+mj-lt"/>
              <a:buAutoNum type="alphaLcParenR"/>
            </a:pPr>
            <a:r>
              <a:rPr lang="en-US" dirty="0" smtClean="0"/>
              <a:t>1 / day</a:t>
            </a:r>
          </a:p>
          <a:p>
            <a:pPr marL="914400" lvl="1" indent="-514350">
              <a:buFont typeface="+mj-lt"/>
              <a:buAutoNum type="alphaLcParenR"/>
            </a:pPr>
            <a:r>
              <a:rPr lang="en-US" dirty="0" smtClean="0"/>
              <a:t>1 / hour</a:t>
            </a:r>
          </a:p>
          <a:p>
            <a:pPr marL="514350" indent="-514350">
              <a:buFont typeface="+mj-lt"/>
              <a:buAutoNum type="alphaLcParenR"/>
            </a:pPr>
            <a:endParaRPr lang="en-US" dirty="0" smtClean="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
        <p:nvSpPr>
          <p:cNvPr id="7" name="TextBox 6"/>
          <p:cNvSpPr txBox="1"/>
          <p:nvPr/>
        </p:nvSpPr>
        <p:spPr>
          <a:xfrm>
            <a:off x="3217358" y="4199466"/>
            <a:ext cx="5723442" cy="1569660"/>
          </a:xfrm>
          <a:prstGeom prst="rect">
            <a:avLst/>
          </a:prstGeom>
          <a:noFill/>
        </p:spPr>
        <p:txBody>
          <a:bodyPr wrap="none" rtlCol="0">
            <a:spAutoFit/>
          </a:bodyPr>
          <a:lstStyle/>
          <a:p>
            <a:pPr algn="ctr"/>
            <a:r>
              <a:rPr lang="en-US" sz="3200" dirty="0" smtClean="0"/>
              <a:t>50,000 </a:t>
            </a:r>
            <a:r>
              <a:rPr lang="en-US" sz="3200" dirty="0" err="1" smtClean="0"/>
              <a:t>x</a:t>
            </a:r>
            <a:r>
              <a:rPr lang="en-US" sz="3200" dirty="0" smtClean="0"/>
              <a:t> 4 = 200,000 disks</a:t>
            </a:r>
          </a:p>
          <a:p>
            <a:pPr algn="ctr"/>
            <a:r>
              <a:rPr lang="en-US" sz="3200" dirty="0" smtClean="0"/>
              <a:t>200,000 </a:t>
            </a:r>
            <a:r>
              <a:rPr lang="en-US" sz="3200" dirty="0" err="1" smtClean="0"/>
              <a:t>x</a:t>
            </a:r>
            <a:r>
              <a:rPr lang="en-US" sz="3200" dirty="0" smtClean="0"/>
              <a:t> 4% = 8000 disks fail</a:t>
            </a:r>
          </a:p>
          <a:p>
            <a:pPr algn="ctr"/>
            <a:r>
              <a:rPr lang="en-US" sz="3200" dirty="0" smtClean="0"/>
              <a:t>365 days </a:t>
            </a:r>
            <a:r>
              <a:rPr lang="en-US" sz="3200" dirty="0" err="1" smtClean="0"/>
              <a:t>x</a:t>
            </a:r>
            <a:r>
              <a:rPr lang="en-US" sz="3200" dirty="0" smtClean="0"/>
              <a:t> 24 hours = 8760 hours</a:t>
            </a:r>
            <a:endParaRPr lang="en-US" sz="3200" dirty="0"/>
          </a:p>
        </p:txBody>
      </p:sp>
      <p:sp>
        <p:nvSpPr>
          <p:cNvPr id="8" name="Frame 7"/>
          <p:cNvSpPr/>
          <p:nvPr/>
        </p:nvSpPr>
        <p:spPr>
          <a:xfrm>
            <a:off x="728133" y="5401733"/>
            <a:ext cx="2133600" cy="6096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Warehouse Scale Computers</a:t>
            </a:r>
            <a:endParaRPr lang="en-US" dirty="0"/>
          </a:p>
        </p:txBody>
      </p:sp>
      <p:sp>
        <p:nvSpPr>
          <p:cNvPr id="7" name="Content Placeholder 6"/>
          <p:cNvSpPr>
            <a:spLocks noGrp="1"/>
          </p:cNvSpPr>
          <p:nvPr>
            <p:ph idx="1"/>
          </p:nvPr>
        </p:nvSpPr>
        <p:spPr>
          <a:xfrm>
            <a:off x="457200" y="1600200"/>
            <a:ext cx="8229600" cy="4902200"/>
          </a:xfrm>
        </p:spPr>
        <p:txBody>
          <a:bodyPr>
            <a:normAutofit fontScale="92500" lnSpcReduction="10000"/>
          </a:bodyPr>
          <a:lstStyle/>
          <a:p>
            <a:r>
              <a:rPr lang="en-US" dirty="0" smtClean="0"/>
              <a:t>Massive scale datacenters: 10,000 to 100,000 servers + networks to connect them together</a:t>
            </a:r>
          </a:p>
          <a:p>
            <a:pPr lvl="1"/>
            <a:r>
              <a:rPr lang="en-US" dirty="0" smtClean="0"/>
              <a:t>Emphasize cost-efficiency</a:t>
            </a:r>
          </a:p>
          <a:p>
            <a:pPr lvl="1"/>
            <a:r>
              <a:rPr lang="en-US" dirty="0" smtClean="0"/>
              <a:t>Attention to power: distribution and cooling</a:t>
            </a:r>
          </a:p>
          <a:p>
            <a:r>
              <a:rPr lang="en-US" dirty="0" smtClean="0"/>
              <a:t>Homogeneous hardware/software</a:t>
            </a:r>
          </a:p>
          <a:p>
            <a:r>
              <a:rPr lang="en-US" dirty="0" smtClean="0"/>
              <a:t>Offer small number of very large applications (Internet services): search, social networking, video sharing</a:t>
            </a:r>
          </a:p>
          <a:p>
            <a:r>
              <a:rPr lang="en-US" dirty="0" smtClean="0"/>
              <a:t>Very highly available: &lt;1 hour down/year</a:t>
            </a:r>
          </a:p>
          <a:p>
            <a:pPr lvl="1"/>
            <a:r>
              <a:rPr lang="en-US" dirty="0" smtClean="0"/>
              <a:t>Must cope with failures common at scale</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1/19/11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9174"/>
            <a:ext cx="8229600" cy="1143000"/>
          </a:xfrm>
        </p:spPr>
        <p:txBody>
          <a:bodyPr/>
          <a:lstStyle/>
          <a:p>
            <a:r>
              <a:rPr lang="en-US" dirty="0" smtClean="0"/>
              <a:t>E.g., Google’s Oregon WSC</a:t>
            </a:r>
          </a:p>
        </p:txBody>
      </p:sp>
      <p:sp>
        <p:nvSpPr>
          <p:cNvPr id="28675" name="Slide Number Placeholder 2"/>
          <p:cNvSpPr>
            <a:spLocks noGrp="1"/>
          </p:cNvSpPr>
          <p:nvPr>
            <p:ph type="sldNum" sz="quarter" idx="12"/>
          </p:nvPr>
        </p:nvSpPr>
        <p:spPr/>
        <p:txBody>
          <a:bodyPr/>
          <a:lstStyle/>
          <a:p>
            <a:fld id="{D15BC594-4544-5148-94B8-8AC833ADF43A}" type="slidenum">
              <a:rPr lang="en-US" smtClean="0"/>
              <a:pPr/>
              <a:t>43</a:t>
            </a:fld>
            <a:endParaRPr lang="en-US" smtClean="0"/>
          </a:p>
        </p:txBody>
      </p:sp>
      <p:pic>
        <p:nvPicPr>
          <p:cNvPr id="28676" name="Picture 3"/>
          <p:cNvPicPr>
            <a:picLocks noChangeAspect="1"/>
          </p:cNvPicPr>
          <p:nvPr/>
        </p:nvPicPr>
        <p:blipFill>
          <a:blip r:embed="rId2"/>
          <a:srcRect/>
          <a:stretch>
            <a:fillRect/>
          </a:stretch>
        </p:blipFill>
        <p:spPr bwMode="auto">
          <a:xfrm>
            <a:off x="187325" y="1152525"/>
            <a:ext cx="8764588" cy="5651500"/>
          </a:xfrm>
          <a:prstGeom prst="rect">
            <a:avLst/>
          </a:prstGeom>
          <a:noFill/>
          <a:ln w="9525">
            <a:noFill/>
            <a:miter lim="800000"/>
            <a:headEnd/>
            <a:tailEnd/>
          </a:ln>
        </p:spPr>
      </p:pic>
      <p:pic>
        <p:nvPicPr>
          <p:cNvPr id="7" name="Picture 7"/>
          <p:cNvPicPr>
            <a:picLocks noChangeAspect="1" noChangeArrowheads="1"/>
          </p:cNvPicPr>
          <p:nvPr/>
        </p:nvPicPr>
        <p:blipFill>
          <a:blip r:embed="rId3"/>
          <a:srcRect/>
          <a:stretch>
            <a:fillRect/>
          </a:stretch>
        </p:blipFill>
        <p:spPr bwMode="auto">
          <a:xfrm>
            <a:off x="3330575" y="4203700"/>
            <a:ext cx="5791200" cy="2278063"/>
          </a:xfrm>
          <a:prstGeom prst="rect">
            <a:avLst/>
          </a:prstGeom>
          <a:noFill/>
          <a:ln w="9525">
            <a:noFill/>
            <a:miter lim="800000"/>
            <a:headEnd/>
            <a:tailEnd/>
          </a:ln>
        </p:spPr>
      </p:pic>
      <p:grpSp>
        <p:nvGrpSpPr>
          <p:cNvPr id="2" name="Group 10"/>
          <p:cNvGrpSpPr>
            <a:grpSpLocks/>
          </p:cNvGrpSpPr>
          <p:nvPr/>
        </p:nvGrpSpPr>
        <p:grpSpPr bwMode="auto">
          <a:xfrm>
            <a:off x="76200" y="4203700"/>
            <a:ext cx="5486400" cy="2441575"/>
            <a:chOff x="0" y="2926"/>
            <a:chExt cx="3456" cy="1538"/>
          </a:xfrm>
        </p:grpSpPr>
        <p:pic>
          <p:nvPicPr>
            <p:cNvPr id="28679" name="Picture 6"/>
            <p:cNvPicPr>
              <a:picLocks noChangeAspect="1" noChangeArrowheads="1"/>
            </p:cNvPicPr>
            <p:nvPr/>
          </p:nvPicPr>
          <p:blipFill>
            <a:blip r:embed="rId4"/>
            <a:srcRect/>
            <a:stretch>
              <a:fillRect/>
            </a:stretch>
          </p:blipFill>
          <p:spPr bwMode="auto">
            <a:xfrm>
              <a:off x="0" y="2926"/>
              <a:ext cx="2050" cy="1538"/>
            </a:xfrm>
            <a:prstGeom prst="rect">
              <a:avLst/>
            </a:prstGeom>
            <a:noFill/>
            <a:ln w="9525">
              <a:noFill/>
              <a:miter lim="800000"/>
              <a:headEnd/>
              <a:tailEnd/>
            </a:ln>
          </p:spPr>
        </p:pic>
        <p:sp>
          <p:nvSpPr>
            <p:cNvPr id="28680" name="Rectangle 8"/>
            <p:cNvSpPr>
              <a:spLocks noChangeArrowheads="1"/>
            </p:cNvSpPr>
            <p:nvPr/>
          </p:nvSpPr>
          <p:spPr bwMode="auto">
            <a:xfrm>
              <a:off x="3024" y="3696"/>
              <a:ext cx="432" cy="432"/>
            </a:xfrm>
            <a:prstGeom prst="rect">
              <a:avLst/>
            </a:prstGeom>
            <a:noFill/>
            <a:ln w="76200">
              <a:solidFill>
                <a:srgbClr val="FF0000"/>
              </a:solidFill>
              <a:miter lim="800000"/>
              <a:headEnd/>
              <a:tailEnd/>
            </a:ln>
          </p:spPr>
          <p:txBody>
            <a:bodyPr wrap="none" anchor="ctr">
              <a:prstTxWarp prst="textNoShape">
                <a:avLst/>
              </a:prstTxWarp>
            </a:bodyPr>
            <a:lstStyle/>
            <a:p>
              <a:endParaRPr lang="en-US"/>
            </a:p>
          </p:txBody>
        </p:sp>
        <p:sp>
          <p:nvSpPr>
            <p:cNvPr id="28681" name="Line 9"/>
            <p:cNvSpPr>
              <a:spLocks noChangeShapeType="1"/>
            </p:cNvSpPr>
            <p:nvPr/>
          </p:nvSpPr>
          <p:spPr bwMode="auto">
            <a:xfrm flipH="1" flipV="1">
              <a:off x="1872" y="3744"/>
              <a:ext cx="1152" cy="192"/>
            </a:xfrm>
            <a:prstGeom prst="line">
              <a:avLst/>
            </a:prstGeom>
            <a:noFill/>
            <a:ln w="38100">
              <a:solidFill>
                <a:srgbClr val="FF0000"/>
              </a:solidFill>
              <a:round/>
              <a:headEnd/>
              <a:tailEnd type="triangle" w="med" len="med"/>
            </a:ln>
          </p:spPr>
          <p:txBody>
            <a:bodyPr wrap="none" anchor="ctr">
              <a:prstTxWarp prst="textNoShape">
                <a:avLst/>
              </a:prstTxWarp>
            </a:bodyPr>
            <a:lstStyle/>
            <a:p>
              <a:endParaRPr lang="en-US"/>
            </a:p>
          </p:txBody>
        </p:sp>
      </p:grpSp>
      <p:sp>
        <p:nvSpPr>
          <p:cNvPr id="12" name="Date Placeholder 11"/>
          <p:cNvSpPr>
            <a:spLocks noGrp="1"/>
          </p:cNvSpPr>
          <p:nvPr>
            <p:ph type="dt" sz="half" idx="10"/>
          </p:nvPr>
        </p:nvSpPr>
        <p:spPr/>
        <p:txBody>
          <a:bodyPr/>
          <a:lstStyle/>
          <a:p>
            <a:fld id="{C525775C-1D2C-E94C-8548-0DA2DB79B8DA}" type="datetime1">
              <a:rPr lang="en-US" smtClean="0"/>
              <a:pPr/>
              <a:t>1/19/11</a:t>
            </a:fld>
            <a:endParaRPr lang="en-US"/>
          </a:p>
        </p:txBody>
      </p:sp>
      <p:sp>
        <p:nvSpPr>
          <p:cNvPr id="13" name="Footer Placeholder 12"/>
          <p:cNvSpPr>
            <a:spLocks noGrp="1"/>
          </p:cNvSpPr>
          <p:nvPr>
            <p:ph type="ftr" sz="quarter" idx="11"/>
          </p:nvPr>
        </p:nvSpPr>
        <p:spPr/>
        <p:txBody>
          <a:bodyPr/>
          <a:lstStyle/>
          <a:p>
            <a:r>
              <a:rPr lang="en-US" smtClean="0"/>
              <a:t>Spring 2011 -- Lecture #1</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Equipment Inside a WSC</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1/19/11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44</a:t>
            </a:fld>
            <a:endParaRPr lang="en-US"/>
          </a:p>
        </p:txBody>
      </p:sp>
      <p:pic>
        <p:nvPicPr>
          <p:cNvPr id="9" name="Picture 8"/>
          <p:cNvPicPr>
            <a:picLocks noChangeAspect="1"/>
          </p:cNvPicPr>
          <p:nvPr/>
        </p:nvPicPr>
        <p:blipFill>
          <a:blip r:embed="rId2"/>
          <a:stretch>
            <a:fillRect/>
          </a:stretch>
        </p:blipFill>
        <p:spPr>
          <a:xfrm>
            <a:off x="-32797" y="1202267"/>
            <a:ext cx="9209592" cy="4453465"/>
          </a:xfrm>
          <a:prstGeom prst="rect">
            <a:avLst/>
          </a:prstGeom>
        </p:spPr>
      </p:pic>
      <p:sp>
        <p:nvSpPr>
          <p:cNvPr id="10" name="TextBox 9"/>
          <p:cNvSpPr txBox="1"/>
          <p:nvPr/>
        </p:nvSpPr>
        <p:spPr>
          <a:xfrm>
            <a:off x="0" y="3318933"/>
            <a:ext cx="3031067" cy="1938992"/>
          </a:xfrm>
          <a:prstGeom prst="rect">
            <a:avLst/>
          </a:prstGeom>
          <a:noFill/>
        </p:spPr>
        <p:txBody>
          <a:bodyPr wrap="square" rtlCol="0">
            <a:spAutoFit/>
          </a:bodyPr>
          <a:lstStyle/>
          <a:p>
            <a:r>
              <a:rPr lang="en-US" sz="2400" dirty="0" smtClean="0">
                <a:solidFill>
                  <a:srgbClr val="0000FF"/>
                </a:solidFill>
              </a:rPr>
              <a:t>Server </a:t>
            </a:r>
            <a:r>
              <a:rPr lang="en-US" sz="2400" dirty="0" smtClean="0"/>
              <a:t>(in rack format):</a:t>
            </a:r>
          </a:p>
          <a:p>
            <a:r>
              <a:rPr lang="en-US" sz="2400" dirty="0" smtClean="0"/>
              <a:t>1 ¾ inches high “1U”, </a:t>
            </a:r>
            <a:br>
              <a:rPr lang="en-US" sz="2400" dirty="0" smtClean="0"/>
            </a:br>
            <a:r>
              <a:rPr lang="en-US" sz="2400" dirty="0" err="1" smtClean="0"/>
              <a:t>x</a:t>
            </a:r>
            <a:r>
              <a:rPr lang="en-US" sz="2400" dirty="0" smtClean="0"/>
              <a:t> 19 inches </a:t>
            </a:r>
            <a:r>
              <a:rPr lang="en-US" sz="2400" dirty="0" err="1" smtClean="0"/>
              <a:t>x</a:t>
            </a:r>
            <a:r>
              <a:rPr lang="en-US" sz="2400" dirty="0" smtClean="0"/>
              <a:t> 16-20 inches:</a:t>
            </a:r>
            <a:r>
              <a:rPr lang="en-US" sz="2400" dirty="0" smtClean="0"/>
              <a:t> 8 cores</a:t>
            </a:r>
            <a:r>
              <a:rPr lang="en-US" sz="2400" smtClean="0"/>
              <a:t>, 16 </a:t>
            </a:r>
            <a:r>
              <a:rPr lang="en-US" sz="2400" dirty="0" smtClean="0"/>
              <a:t>GB DRAM, 4x1 TB disk</a:t>
            </a:r>
            <a:endParaRPr lang="en-US" sz="2400" dirty="0"/>
          </a:p>
        </p:txBody>
      </p:sp>
      <p:sp>
        <p:nvSpPr>
          <p:cNvPr id="11" name="TextBox 10"/>
          <p:cNvSpPr txBox="1"/>
          <p:nvPr/>
        </p:nvSpPr>
        <p:spPr>
          <a:xfrm>
            <a:off x="474133" y="5350933"/>
            <a:ext cx="4859867" cy="1200328"/>
          </a:xfrm>
          <a:prstGeom prst="rect">
            <a:avLst/>
          </a:prstGeom>
          <a:noFill/>
        </p:spPr>
        <p:txBody>
          <a:bodyPr wrap="square" rtlCol="0">
            <a:spAutoFit/>
          </a:bodyPr>
          <a:lstStyle/>
          <a:p>
            <a:r>
              <a:rPr lang="en-US" sz="2400" dirty="0" smtClean="0"/>
              <a:t>7 foot </a:t>
            </a:r>
            <a:r>
              <a:rPr lang="en-US" sz="2400" dirty="0" smtClean="0">
                <a:solidFill>
                  <a:srgbClr val="0000FF"/>
                </a:solidFill>
              </a:rPr>
              <a:t>Rack</a:t>
            </a:r>
            <a:r>
              <a:rPr lang="en-US" sz="2400" dirty="0" smtClean="0"/>
              <a:t>:  40-80 servers + Ethernet local area network (1-10 </a:t>
            </a:r>
            <a:r>
              <a:rPr lang="en-US" sz="2400" dirty="0" err="1" smtClean="0"/>
              <a:t>Gbps</a:t>
            </a:r>
            <a:r>
              <a:rPr lang="en-US" sz="2400" dirty="0" smtClean="0"/>
              <a:t>) switch in middle (“rack switch”)</a:t>
            </a:r>
            <a:endParaRPr lang="en-US" sz="2400" dirty="0"/>
          </a:p>
        </p:txBody>
      </p:sp>
      <p:sp>
        <p:nvSpPr>
          <p:cNvPr id="12" name="TextBox 11"/>
          <p:cNvSpPr txBox="1"/>
          <p:nvPr/>
        </p:nvSpPr>
        <p:spPr>
          <a:xfrm>
            <a:off x="5367867" y="4419599"/>
            <a:ext cx="3352800" cy="2308324"/>
          </a:xfrm>
          <a:prstGeom prst="rect">
            <a:avLst/>
          </a:prstGeom>
          <a:noFill/>
        </p:spPr>
        <p:txBody>
          <a:bodyPr wrap="square" rtlCol="0">
            <a:spAutoFit/>
          </a:bodyPr>
          <a:lstStyle/>
          <a:p>
            <a:r>
              <a:rPr lang="en-US" sz="2400" dirty="0" smtClean="0">
                <a:solidFill>
                  <a:srgbClr val="0000FF"/>
                </a:solidFill>
              </a:rPr>
              <a:t>Array </a:t>
            </a:r>
            <a:r>
              <a:rPr lang="en-US" sz="2400" dirty="0" smtClean="0"/>
              <a:t>(aka cluster):  </a:t>
            </a:r>
            <a:br>
              <a:rPr lang="en-US" sz="2400" dirty="0" smtClean="0"/>
            </a:br>
            <a:r>
              <a:rPr lang="en-US" sz="2400" dirty="0" smtClean="0"/>
              <a:t>16-32 server racks + larger local area network switch (“array switch”) 10X faster =&gt; cost 100X: cost f(N</a:t>
            </a:r>
            <a:r>
              <a:rPr lang="en-US" sz="2400" baseline="30000" dirty="0" smtClean="0"/>
              <a:t>2</a:t>
            </a:r>
            <a:r>
              <a:rPr lang="en-US" sz="2400" dirty="0" smtClean="0"/>
              <a:t>)</a:t>
            </a:r>
            <a:endParaRPr lang="en-US" sz="2400" dirty="0"/>
          </a:p>
        </p:txBody>
      </p:sp>
      <p:sp>
        <p:nvSpPr>
          <p:cNvPr id="34" name="Rectangle 33"/>
          <p:cNvSpPr/>
          <p:nvPr/>
        </p:nvSpPr>
        <p:spPr>
          <a:xfrm>
            <a:off x="3014133" y="1540933"/>
            <a:ext cx="1100667" cy="3843867"/>
          </a:xfrm>
          <a:prstGeom prst="rect">
            <a:avLst/>
          </a:prstGeom>
          <a:solidFill>
            <a:schemeClr val="bg1"/>
          </a:solidFill>
          <a:ln w="76200" cap="flat" cmpd="sng" algn="ctr">
            <a:solidFill>
              <a:srgbClr val="00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xit" presetSubtype="4" fill="hold" grpId="2" nodeType="clickEffect">
                                  <p:stCondLst>
                                    <p:cond delay="0"/>
                                  </p:stCondLst>
                                  <p:childTnLst>
                                    <p:animEffect transition="out" filter="slide(fromBottom)">
                                      <p:cBhvr>
                                        <p:cTn id="10" dur="500"/>
                                        <p:tgtEl>
                                          <p:spTgt spid="34"/>
                                        </p:tgtEl>
                                      </p:cBhvr>
                                    </p:animEffect>
                                    <p:set>
                                      <p:cBhvr>
                                        <p:cTn id="11" dur="1" fill="hold">
                                          <p:stCondLst>
                                            <p:cond delay="499"/>
                                          </p:stCondLst>
                                        </p:cTn>
                                        <p:tgtEl>
                                          <p:spTgt spid="3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34" grpId="2"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Rack, Array</a:t>
            </a:r>
            <a:endParaRPr lang="en-US" dirty="0"/>
          </a:p>
        </p:txBody>
      </p:sp>
      <p:sp>
        <p:nvSpPr>
          <p:cNvPr id="3" name="Date Placeholder 2"/>
          <p:cNvSpPr>
            <a:spLocks noGrp="1"/>
          </p:cNvSpPr>
          <p:nvPr>
            <p:ph type="dt" sz="half" idx="10"/>
          </p:nvPr>
        </p:nvSpPr>
        <p:spPr/>
        <p:txBody>
          <a:bodyPr/>
          <a:lstStyle/>
          <a:p>
            <a:fld id="{0A643134-902E-884F-AF34-1C1B41A17DD1}" type="datetime1">
              <a:rPr lang="en-US" smtClean="0"/>
              <a:pPr/>
              <a:t>1/19/11</a:t>
            </a:fld>
            <a:endParaRPr lang="en-US"/>
          </a:p>
        </p:txBody>
      </p:sp>
      <p:sp>
        <p:nvSpPr>
          <p:cNvPr id="4" name="Footer Placeholder 3"/>
          <p:cNvSpPr>
            <a:spLocks noGrp="1"/>
          </p:cNvSpPr>
          <p:nvPr>
            <p:ph type="ftr" sz="quarter" idx="11"/>
          </p:nvPr>
        </p:nvSpPr>
        <p:spPr/>
        <p:txBody>
          <a:bodyPr/>
          <a:lstStyle/>
          <a:p>
            <a:r>
              <a:rPr lang="en-US" smtClean="0"/>
              <a:t>Spring 2011 -- Lecture #1</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45</a:t>
            </a:fld>
            <a:endParaRPr lang="en-US"/>
          </a:p>
        </p:txBody>
      </p:sp>
      <p:pic>
        <p:nvPicPr>
          <p:cNvPr id="7" name="Picture 6" descr="array.jpg"/>
          <p:cNvPicPr>
            <a:picLocks noChangeAspect="1"/>
          </p:cNvPicPr>
          <p:nvPr/>
        </p:nvPicPr>
        <p:blipFill>
          <a:blip r:embed="rId2"/>
          <a:stretch>
            <a:fillRect/>
          </a:stretch>
        </p:blipFill>
        <p:spPr>
          <a:xfrm>
            <a:off x="4660904" y="1621367"/>
            <a:ext cx="4279900" cy="4597400"/>
          </a:xfrm>
          <a:prstGeom prst="rect">
            <a:avLst/>
          </a:prstGeom>
        </p:spPr>
      </p:pic>
      <p:pic>
        <p:nvPicPr>
          <p:cNvPr id="9" name="Picture 8" descr="rack2.jpg"/>
          <p:cNvPicPr>
            <a:picLocks noChangeAspect="1"/>
          </p:cNvPicPr>
          <p:nvPr/>
        </p:nvPicPr>
        <p:blipFill>
          <a:blip r:embed="rId3"/>
          <a:stretch>
            <a:fillRect/>
          </a:stretch>
        </p:blipFill>
        <p:spPr>
          <a:xfrm>
            <a:off x="2145341" y="1845733"/>
            <a:ext cx="2211493" cy="4334933"/>
          </a:xfrm>
          <a:prstGeom prst="rect">
            <a:avLst/>
          </a:prstGeom>
        </p:spPr>
      </p:pic>
      <p:pic>
        <p:nvPicPr>
          <p:cNvPr id="12" name="Picture 11" descr="server.jpg"/>
          <p:cNvPicPr>
            <a:picLocks noChangeAspect="1"/>
          </p:cNvPicPr>
          <p:nvPr/>
        </p:nvPicPr>
        <p:blipFill>
          <a:blip r:embed="rId4"/>
          <a:stretch>
            <a:fillRect/>
          </a:stretch>
        </p:blipFill>
        <p:spPr>
          <a:xfrm>
            <a:off x="203200" y="3926641"/>
            <a:ext cx="1557867" cy="395881"/>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Server </a:t>
            </a:r>
            <a:r>
              <a:rPr lang="en-US" dirty="0" smtClean="0"/>
              <a:t>Internals</a:t>
            </a:r>
            <a:endParaRPr lang="en-US" dirty="0"/>
          </a:p>
        </p:txBody>
      </p:sp>
      <p:sp>
        <p:nvSpPr>
          <p:cNvPr id="4" name="Date Placeholder 3"/>
          <p:cNvSpPr>
            <a:spLocks noGrp="1"/>
          </p:cNvSpPr>
          <p:nvPr>
            <p:ph type="dt" sz="half" idx="10"/>
          </p:nvPr>
        </p:nvSpPr>
        <p:spPr/>
        <p:txBody>
          <a:bodyPr/>
          <a:lstStyle/>
          <a:p>
            <a:fld id="{779C0E84-9DB8-DF4E-AE86-35BBBE42AB12}"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pic>
        <p:nvPicPr>
          <p:cNvPr id="110594" name="Picture 2"/>
          <p:cNvPicPr>
            <a:picLocks noChangeAspect="1" noChangeArrowheads="1"/>
          </p:cNvPicPr>
          <p:nvPr/>
        </p:nvPicPr>
        <p:blipFill>
          <a:blip r:embed="rId3"/>
          <a:srcRect/>
          <a:stretch>
            <a:fillRect/>
          </a:stretch>
        </p:blipFill>
        <p:spPr bwMode="auto">
          <a:xfrm>
            <a:off x="254000" y="1314450"/>
            <a:ext cx="8561648" cy="4743450"/>
          </a:xfrm>
          <a:prstGeom prst="rect">
            <a:avLst/>
          </a:prstGeom>
          <a:noFill/>
          <a:ln w="9525">
            <a:noFill/>
            <a:miter lim="800000"/>
            <a:headEnd/>
            <a:tailEnd/>
          </a:ln>
          <a:effectLst/>
        </p:spPr>
      </p:pic>
      <p:sp>
        <p:nvSpPr>
          <p:cNvPr id="8" name="TextBox 7"/>
          <p:cNvSpPr txBox="1"/>
          <p:nvPr/>
        </p:nvSpPr>
        <p:spPr>
          <a:xfrm>
            <a:off x="571500" y="1778000"/>
            <a:ext cx="1505540" cy="369332"/>
          </a:xfrm>
          <a:prstGeom prst="rect">
            <a:avLst/>
          </a:prstGeom>
          <a:noFill/>
        </p:spPr>
        <p:txBody>
          <a:bodyPr wrap="none" rtlCol="0">
            <a:spAutoFit/>
          </a:bodyPr>
          <a:lstStyle/>
          <a:p>
            <a:r>
              <a:rPr lang="en-US" dirty="0" smtClean="0"/>
              <a:t>Google Server</a:t>
            </a:r>
            <a:endParaRPr lang="en-US" dirty="0"/>
          </a:p>
        </p:txBody>
      </p:sp>
      <p:pic>
        <p:nvPicPr>
          <p:cNvPr id="110595" name="Picture 3"/>
          <p:cNvPicPr>
            <a:picLocks noChangeAspect="1" noChangeArrowheads="1"/>
          </p:cNvPicPr>
          <p:nvPr/>
        </p:nvPicPr>
        <p:blipFill>
          <a:blip r:embed="rId4"/>
          <a:srcRect/>
          <a:stretch>
            <a:fillRect/>
          </a:stretch>
        </p:blipFill>
        <p:spPr bwMode="auto">
          <a:xfrm>
            <a:off x="249238" y="1477963"/>
            <a:ext cx="8653462" cy="49297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3" name="Slide Number Placeholder 6"/>
          <p:cNvSpPr>
            <a:spLocks noGrp="1"/>
          </p:cNvSpPr>
          <p:nvPr>
            <p:ph type="sldNum" sz="quarter" idx="12"/>
          </p:nvPr>
        </p:nvSpPr>
        <p:spPr>
          <a:noFill/>
        </p:spPr>
        <p:txBody>
          <a:bodyPr/>
          <a:lstStyle/>
          <a:p>
            <a:fld id="{65065569-CC11-0546-B500-37C4ED8C1EE0}" type="slidenum">
              <a:rPr lang="en-US">
                <a:latin typeface="Arial" charset="0"/>
                <a:ea typeface="ＭＳ Ｐゴシック" charset="-128"/>
                <a:cs typeface="ＭＳ Ｐゴシック" charset="-128"/>
              </a:rPr>
              <a:pPr/>
              <a:t>47</a:t>
            </a:fld>
            <a:endParaRPr lang="en-US">
              <a:latin typeface="Arial" charset="0"/>
              <a:ea typeface="ＭＳ Ｐゴシック" charset="-128"/>
              <a:cs typeface="ＭＳ Ｐゴシック" charset="-128"/>
            </a:endParaRPr>
          </a:p>
        </p:txBody>
      </p:sp>
      <p:sp>
        <p:nvSpPr>
          <p:cNvPr id="51204" name="Rectangle 2"/>
          <p:cNvSpPr>
            <a:spLocks noGrp="1" noChangeArrowheads="1"/>
          </p:cNvSpPr>
          <p:nvPr>
            <p:ph type="title"/>
          </p:nvPr>
        </p:nvSpPr>
        <p:spPr>
          <a:xfrm>
            <a:off x="457200" y="0"/>
            <a:ext cx="8229600" cy="1143000"/>
          </a:xfrm>
        </p:spPr>
        <p:txBody>
          <a:bodyPr/>
          <a:lstStyle/>
          <a:p>
            <a:r>
              <a:rPr lang="en-US" dirty="0">
                <a:ea typeface="ＭＳ Ｐゴシック" charset="-128"/>
                <a:cs typeface="ＭＳ Ｐゴシック" charset="-128"/>
              </a:rPr>
              <a:t>Datacenter Power</a:t>
            </a:r>
          </a:p>
        </p:txBody>
      </p:sp>
      <p:grpSp>
        <p:nvGrpSpPr>
          <p:cNvPr id="2" name="Group 45"/>
          <p:cNvGrpSpPr>
            <a:grpSpLocks/>
          </p:cNvGrpSpPr>
          <p:nvPr/>
        </p:nvGrpSpPr>
        <p:grpSpPr bwMode="auto">
          <a:xfrm>
            <a:off x="1248833" y="1031875"/>
            <a:ext cx="6669088" cy="5622925"/>
            <a:chOff x="1172" y="1217"/>
            <a:chExt cx="2677" cy="2257"/>
          </a:xfrm>
        </p:grpSpPr>
        <p:pic>
          <p:nvPicPr>
            <p:cNvPr id="51206" name="Picture 46"/>
            <p:cNvPicPr>
              <a:picLocks noChangeAspect="1" noChangeArrowheads="1"/>
            </p:cNvPicPr>
            <p:nvPr/>
          </p:nvPicPr>
          <p:blipFill>
            <a:blip r:embed="rId3"/>
            <a:srcRect/>
            <a:stretch>
              <a:fillRect/>
            </a:stretch>
          </p:blipFill>
          <p:spPr bwMode="auto">
            <a:xfrm>
              <a:off x="1185" y="1217"/>
              <a:ext cx="2664" cy="2257"/>
            </a:xfrm>
            <a:prstGeom prst="rect">
              <a:avLst/>
            </a:prstGeom>
            <a:noFill/>
            <a:ln w="9525">
              <a:noFill/>
              <a:miter lim="800000"/>
              <a:headEnd/>
              <a:tailEnd/>
            </a:ln>
          </p:spPr>
        </p:pic>
        <p:sp>
          <p:nvSpPr>
            <p:cNvPr id="51207" name="Text Box 47"/>
            <p:cNvSpPr txBox="1">
              <a:spLocks noChangeArrowheads="1"/>
            </p:cNvSpPr>
            <p:nvPr/>
          </p:nvSpPr>
          <p:spPr bwMode="auto">
            <a:xfrm>
              <a:off x="1172" y="2893"/>
              <a:ext cx="372" cy="208"/>
            </a:xfrm>
            <a:prstGeom prst="rect">
              <a:avLst/>
            </a:prstGeom>
            <a:noFill/>
            <a:ln w="9525">
              <a:noFill/>
              <a:miter lim="800000"/>
              <a:headEnd/>
              <a:tailEnd/>
            </a:ln>
          </p:spPr>
          <p:txBody>
            <a:bodyPr wrap="none">
              <a:prstTxWarp prst="textNoShape">
                <a:avLst/>
              </a:prstTxWarp>
              <a:spAutoFit/>
            </a:bodyPr>
            <a:lstStyle/>
            <a:p>
              <a:r>
                <a:rPr lang="en-US" sz="1400"/>
                <a:t>Peak</a:t>
              </a:r>
              <a:br>
                <a:rPr lang="en-US" sz="1400"/>
              </a:br>
              <a:r>
                <a:rPr lang="en-US" sz="1400"/>
                <a:t>Power %</a:t>
              </a:r>
            </a:p>
          </p:txBody>
        </p:sp>
      </p:grpSp>
      <p:sp>
        <p:nvSpPr>
          <p:cNvPr id="8" name="Date Placeholder 7"/>
          <p:cNvSpPr>
            <a:spLocks noGrp="1"/>
          </p:cNvSpPr>
          <p:nvPr>
            <p:ph type="dt" sz="half" idx="10"/>
          </p:nvPr>
        </p:nvSpPr>
        <p:spPr/>
        <p:txBody>
          <a:bodyPr/>
          <a:lstStyle/>
          <a:p>
            <a:fld id="{8AD102AB-0B2F-6449-94AE-53CCD0FCA5F5}" type="datetime1">
              <a:rPr lang="en-US" smtClean="0"/>
              <a:pPr/>
              <a:t>1/19/11</a:t>
            </a:fld>
            <a:endParaRPr lang="en-US"/>
          </a:p>
        </p:txBody>
      </p:sp>
      <p:sp>
        <p:nvSpPr>
          <p:cNvPr id="9" name="Footer Placeholder 8"/>
          <p:cNvSpPr>
            <a:spLocks noGrp="1"/>
          </p:cNvSpPr>
          <p:nvPr>
            <p:ph type="ftr" sz="quarter" idx="11"/>
          </p:nvPr>
        </p:nvSpPr>
        <p:spPr/>
        <p:txBody>
          <a:bodyPr/>
          <a:lstStyle/>
          <a:p>
            <a:r>
              <a:rPr lang="en-US" smtClean="0"/>
              <a:t>Spring 2011 -- Lecture #1</a:t>
            </a:r>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0"/>
            <a:ext cx="8229600" cy="1143000"/>
          </a:xfrm>
        </p:spPr>
        <p:txBody>
          <a:bodyPr>
            <a:normAutofit/>
          </a:bodyPr>
          <a:lstStyle/>
          <a:p>
            <a:r>
              <a:rPr lang="en-US" dirty="0" smtClean="0"/>
              <a:t>Coping with Performance in Array</a:t>
            </a:r>
            <a:endParaRPr lang="en-US" dirty="0"/>
          </a:p>
        </p:txBody>
      </p:sp>
      <p:graphicFrame>
        <p:nvGraphicFramePr>
          <p:cNvPr id="12" name="Content Placeholder 11"/>
          <p:cNvGraphicFramePr>
            <a:graphicFrameLocks noGrp="1"/>
          </p:cNvGraphicFramePr>
          <p:nvPr>
            <p:ph idx="1"/>
          </p:nvPr>
        </p:nvGraphicFramePr>
        <p:xfrm>
          <a:off x="558799" y="1499814"/>
          <a:ext cx="8128000" cy="5273521"/>
        </p:xfrm>
        <a:graphic>
          <a:graphicData uri="http://schemas.openxmlformats.org/drawingml/2006/table">
            <a:tbl>
              <a:tblPr firstRow="1" bandRow="1">
                <a:tableStyleId>{5C22544A-7EE6-4342-B048-85BDC9FD1C3A}</a:tableStyleId>
              </a:tblPr>
              <a:tblGrid>
                <a:gridCol w="4201430"/>
                <a:gridCol w="1166437"/>
                <a:gridCol w="1353364"/>
                <a:gridCol w="1406769"/>
              </a:tblGrid>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Local</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Rack</a:t>
                      </a:r>
                    </a:p>
                  </a:txBody>
                  <a:tcPr marL="0" marR="76200" marT="50800" marB="12700" anchor="ctr"/>
                </a:tc>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Array</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Racks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30</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Servers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1</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80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2400</a:t>
                      </a:r>
                      <a:endParaRPr lang="en-US" sz="2400" dirty="0">
                        <a:solidFill>
                          <a:srgbClr val="000000"/>
                        </a:solidFill>
                        <a:latin typeface="Times"/>
                        <a:ea typeface="Times New Roman"/>
                        <a:cs typeface="Times"/>
                      </a:endParaRPr>
                    </a:p>
                  </a:txBody>
                  <a:tcPr marL="0" marR="76200" marT="50800" marB="12700" anchor="ctr"/>
                </a:tc>
              </a:tr>
              <a:tr h="766834">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Cores (Processors)</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8</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640</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19,200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16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a:t>
                      </a:r>
                      <a:r>
                        <a:rPr lang="en-US" sz="2400" dirty="0" smtClean="0">
                          <a:solidFill>
                            <a:srgbClr val="000000"/>
                          </a:solidFill>
                          <a:latin typeface="Times"/>
                          <a:ea typeface="Times New Roman"/>
                          <a:cs typeface="Times"/>
                        </a:rPr>
                        <a:t>1,280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38,400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Capacity (GB)</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4,000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320,000 </a:t>
                      </a:r>
                      <a:endParaRPr lang="en-US" sz="2400" dirty="0">
                        <a:solidFill>
                          <a:srgbClr val="000000"/>
                        </a:solidFill>
                        <a:latin typeface="Times"/>
                        <a:ea typeface="Times New Roman"/>
                        <a:cs typeface="Times"/>
                      </a:endParaRP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smtClean="0">
                          <a:solidFill>
                            <a:srgbClr val="000000"/>
                          </a:solidFill>
                          <a:latin typeface="Times"/>
                          <a:ea typeface="Times New Roman"/>
                          <a:cs typeface="Times"/>
                        </a:rPr>
                        <a:t> 9,600,000 </a:t>
                      </a:r>
                      <a:endParaRPr lang="en-US" sz="2400" dirty="0">
                        <a:solidFill>
                          <a:srgbClr val="000000"/>
                        </a:solidFill>
                        <a:latin typeface="Times"/>
                        <a:ea typeface="Times New Roman"/>
                        <a:cs typeface="Times"/>
                      </a:endParaRP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DRAM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0.1</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300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Disk Latency (microseconds)</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11,000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12,000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DRAM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r h="500743">
                <a:tc>
                  <a:txBody>
                    <a:bodyPr/>
                    <a:lstStyle/>
                    <a:p>
                      <a:pPr marL="0" marR="0" algn="ct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Disk Bandwidth (MB/sec)</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200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a:solidFill>
                            <a:srgbClr val="000000"/>
                          </a:solidFill>
                          <a:latin typeface="Times"/>
                          <a:ea typeface="Times New Roman"/>
                          <a:cs typeface="Times"/>
                        </a:rPr>
                        <a:t> 100 </a:t>
                      </a:r>
                    </a:p>
                  </a:txBody>
                  <a:tcPr marL="0" marR="76200" marT="50800" marB="12700" anchor="ctr"/>
                </a:tc>
                <a:tc>
                  <a:txBody>
                    <a:bodyPr/>
                    <a:lstStyle/>
                    <a:p>
                      <a:pPr marL="0" marR="0" algn="r">
                        <a:lnSpc>
                          <a:spcPts val="1000"/>
                        </a:lnSpc>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en-US" sz="2400" dirty="0">
                          <a:solidFill>
                            <a:srgbClr val="000000"/>
                          </a:solidFill>
                          <a:latin typeface="Times"/>
                          <a:ea typeface="Times New Roman"/>
                          <a:cs typeface="Times"/>
                        </a:rPr>
                        <a:t> 10 </a:t>
                      </a:r>
                    </a:p>
                  </a:txBody>
                  <a:tcPr marL="0" marR="76200" marT="50800" marB="12700" anchor="ctr"/>
                </a:tc>
              </a:tr>
            </a:tbl>
          </a:graphicData>
        </a:graphic>
      </p:graphicFrame>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grpSp>
        <p:nvGrpSpPr>
          <p:cNvPr id="2" name="Group 25"/>
          <p:cNvGrpSpPr/>
          <p:nvPr/>
        </p:nvGrpSpPr>
        <p:grpSpPr>
          <a:xfrm>
            <a:off x="1845733" y="745067"/>
            <a:ext cx="7298267" cy="4927601"/>
            <a:chOff x="1845733" y="745067"/>
            <a:chExt cx="7298267" cy="4927601"/>
          </a:xfrm>
        </p:grpSpPr>
        <p:grpSp>
          <p:nvGrpSpPr>
            <p:cNvPr id="3" name="Group 15"/>
            <p:cNvGrpSpPr/>
            <p:nvPr/>
          </p:nvGrpSpPr>
          <p:grpSpPr>
            <a:xfrm>
              <a:off x="4622799" y="4690534"/>
              <a:ext cx="4080934" cy="982134"/>
              <a:chOff x="4622799" y="4487334"/>
              <a:chExt cx="4080934" cy="982134"/>
            </a:xfrm>
          </p:grpSpPr>
          <p:sp>
            <p:nvSpPr>
              <p:cNvPr id="14" name="Frame 13"/>
              <p:cNvSpPr/>
              <p:nvPr/>
            </p:nvSpPr>
            <p:spPr>
              <a:xfrm>
                <a:off x="7213600" y="4487334"/>
                <a:ext cx="1490133"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p:cNvSpPr/>
              <p:nvPr/>
            </p:nvSpPr>
            <p:spPr>
              <a:xfrm>
                <a:off x="4622799" y="4995335"/>
                <a:ext cx="1337734"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p:cNvSpPr txBox="1"/>
            <p:nvPr/>
          </p:nvSpPr>
          <p:spPr>
            <a:xfrm>
              <a:off x="1845733" y="745067"/>
              <a:ext cx="7298267" cy="461665"/>
            </a:xfrm>
            <a:prstGeom prst="rect">
              <a:avLst/>
            </a:prstGeom>
            <a:noFill/>
          </p:spPr>
          <p:txBody>
            <a:bodyPr wrap="square" rtlCol="0">
              <a:spAutoFit/>
            </a:bodyPr>
            <a:lstStyle/>
            <a:p>
              <a:r>
                <a:rPr lang="en-US" sz="2400" dirty="0" smtClean="0"/>
                <a:t>Lower latency to DRAM in another server than local disk</a:t>
              </a:r>
              <a:endParaRPr lang="en-US" sz="2400" dirty="0"/>
            </a:p>
          </p:txBody>
        </p:sp>
      </p:grpSp>
      <p:grpSp>
        <p:nvGrpSpPr>
          <p:cNvPr id="7" name="Group 26"/>
          <p:cNvGrpSpPr/>
          <p:nvPr/>
        </p:nvGrpSpPr>
        <p:grpSpPr>
          <a:xfrm>
            <a:off x="965200" y="1066799"/>
            <a:ext cx="8178800" cy="5604932"/>
            <a:chOff x="965200" y="1066799"/>
            <a:chExt cx="8178800" cy="5604932"/>
          </a:xfrm>
        </p:grpSpPr>
        <p:grpSp>
          <p:nvGrpSpPr>
            <p:cNvPr id="8" name="Group 22"/>
            <p:cNvGrpSpPr/>
            <p:nvPr/>
          </p:nvGrpSpPr>
          <p:grpSpPr>
            <a:xfrm>
              <a:off x="4673600" y="5689602"/>
              <a:ext cx="2658532" cy="982129"/>
              <a:chOff x="4673601" y="5520269"/>
              <a:chExt cx="2658532" cy="982129"/>
            </a:xfrm>
          </p:grpSpPr>
          <p:sp>
            <p:nvSpPr>
              <p:cNvPr id="18" name="Frame 17"/>
              <p:cNvSpPr/>
              <p:nvPr/>
            </p:nvSpPr>
            <p:spPr>
              <a:xfrm>
                <a:off x="4673601" y="6028265"/>
                <a:ext cx="1270000" cy="474133"/>
              </a:xfrm>
              <a:prstGeom prst="fram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Frame 18"/>
              <p:cNvSpPr/>
              <p:nvPr/>
            </p:nvSpPr>
            <p:spPr>
              <a:xfrm>
                <a:off x="5875866" y="5520269"/>
                <a:ext cx="1456267" cy="474133"/>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25" name="TextBox 24"/>
            <p:cNvSpPr txBox="1"/>
            <p:nvPr/>
          </p:nvSpPr>
          <p:spPr>
            <a:xfrm>
              <a:off x="965200" y="1066799"/>
              <a:ext cx="8178800" cy="461665"/>
            </a:xfrm>
            <a:prstGeom prst="rect">
              <a:avLst/>
            </a:prstGeom>
            <a:noFill/>
          </p:spPr>
          <p:txBody>
            <a:bodyPr wrap="square" rtlCol="0">
              <a:spAutoFit/>
            </a:bodyPr>
            <a:lstStyle/>
            <a:p>
              <a:r>
                <a:rPr lang="en-US" sz="2400" dirty="0" smtClean="0"/>
                <a:t>Higher bandwidth to local disk than to DRAM in another server</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Coping with Workload Variation</a:t>
            </a:r>
            <a:endParaRPr lang="en-US" dirty="0"/>
          </a:p>
        </p:txBody>
      </p:sp>
      <p:sp>
        <p:nvSpPr>
          <p:cNvPr id="3" name="Content Placeholder 2"/>
          <p:cNvSpPr>
            <a:spLocks noGrp="1"/>
          </p:cNvSpPr>
          <p:nvPr>
            <p:ph idx="1"/>
          </p:nvPr>
        </p:nvSpPr>
        <p:spPr>
          <a:xfrm>
            <a:off x="626534" y="5845704"/>
            <a:ext cx="8229600" cy="1012296"/>
          </a:xfrm>
        </p:spPr>
        <p:txBody>
          <a:bodyPr/>
          <a:lstStyle/>
          <a:p>
            <a:r>
              <a:rPr lang="en-US" dirty="0" smtClean="0"/>
              <a:t>Online service: Peak usage 2X off-peak</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pic>
        <p:nvPicPr>
          <p:cNvPr id="7" name="Picture 6"/>
          <p:cNvPicPr>
            <a:picLocks noChangeAspect="1"/>
          </p:cNvPicPr>
          <p:nvPr/>
        </p:nvPicPr>
        <p:blipFill>
          <a:blip r:embed="rId2"/>
          <a:stretch>
            <a:fillRect/>
          </a:stretch>
        </p:blipFill>
        <p:spPr>
          <a:xfrm>
            <a:off x="1236132" y="1250950"/>
            <a:ext cx="7133167" cy="4091432"/>
          </a:xfrm>
          <a:prstGeom prst="rect">
            <a:avLst/>
          </a:prstGeom>
        </p:spPr>
      </p:pic>
      <p:sp>
        <p:nvSpPr>
          <p:cNvPr id="8" name="TextBox 7"/>
          <p:cNvSpPr txBox="1"/>
          <p:nvPr/>
        </p:nvSpPr>
        <p:spPr>
          <a:xfrm>
            <a:off x="11006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9" name="TextBox 8"/>
          <p:cNvSpPr txBox="1"/>
          <p:nvPr/>
        </p:nvSpPr>
        <p:spPr>
          <a:xfrm>
            <a:off x="4114801" y="5283200"/>
            <a:ext cx="869649" cy="461665"/>
          </a:xfrm>
          <a:prstGeom prst="rect">
            <a:avLst/>
          </a:prstGeom>
          <a:noFill/>
        </p:spPr>
        <p:txBody>
          <a:bodyPr wrap="none" rtlCol="0">
            <a:spAutoFit/>
          </a:bodyPr>
          <a:lstStyle/>
          <a:p>
            <a:r>
              <a:rPr lang="en-US" sz="2400" dirty="0" smtClean="0"/>
              <a:t>Noon</a:t>
            </a:r>
            <a:endParaRPr lang="en-US" sz="2400" dirty="0"/>
          </a:p>
        </p:txBody>
      </p:sp>
      <p:sp>
        <p:nvSpPr>
          <p:cNvPr id="10" name="TextBox 9"/>
          <p:cNvSpPr txBox="1"/>
          <p:nvPr/>
        </p:nvSpPr>
        <p:spPr>
          <a:xfrm>
            <a:off x="6841067" y="5283200"/>
            <a:ext cx="1319291" cy="461665"/>
          </a:xfrm>
          <a:prstGeom prst="rect">
            <a:avLst/>
          </a:prstGeom>
          <a:noFill/>
        </p:spPr>
        <p:txBody>
          <a:bodyPr wrap="none" rtlCol="0">
            <a:spAutoFit/>
          </a:bodyPr>
          <a:lstStyle/>
          <a:p>
            <a:r>
              <a:rPr lang="en-US" sz="2400" dirty="0" smtClean="0"/>
              <a:t>Midnight</a:t>
            </a:r>
            <a:endParaRPr lang="en-US" sz="2400" dirty="0"/>
          </a:p>
        </p:txBody>
      </p:sp>
      <p:sp>
        <p:nvSpPr>
          <p:cNvPr id="11" name="TextBox 10"/>
          <p:cNvSpPr txBox="1"/>
          <p:nvPr/>
        </p:nvSpPr>
        <p:spPr>
          <a:xfrm>
            <a:off x="524933" y="2105504"/>
            <a:ext cx="677108" cy="1708961"/>
          </a:xfrm>
          <a:prstGeom prst="rect">
            <a:avLst/>
          </a:prstGeom>
          <a:noFill/>
        </p:spPr>
        <p:txBody>
          <a:bodyPr vert="vert270" wrap="none" rtlCol="0">
            <a:spAutoFit/>
          </a:bodyPr>
          <a:lstStyle/>
          <a:p>
            <a:r>
              <a:rPr lang="en-US" sz="3200" dirty="0" smtClean="0"/>
              <a:t>Workload</a:t>
            </a:r>
            <a:endParaRPr lang="en-US" sz="3200" dirty="0"/>
          </a:p>
        </p:txBody>
      </p:sp>
      <p:grpSp>
        <p:nvGrpSpPr>
          <p:cNvPr id="15" name="Group 14"/>
          <p:cNvGrpSpPr/>
          <p:nvPr/>
        </p:nvGrpSpPr>
        <p:grpSpPr>
          <a:xfrm>
            <a:off x="3674533" y="2133599"/>
            <a:ext cx="643467" cy="1794933"/>
            <a:chOff x="3674533" y="2133599"/>
            <a:chExt cx="643467" cy="1794933"/>
          </a:xfrm>
        </p:grpSpPr>
        <p:cxnSp>
          <p:nvCxnSpPr>
            <p:cNvPr id="13" name="Straight Arrow Connector 12"/>
            <p:cNvCxnSpPr/>
            <p:nvPr/>
          </p:nvCxnSpPr>
          <p:spPr>
            <a:xfrm rot="16200000" flipH="1">
              <a:off x="3412067" y="3022599"/>
              <a:ext cx="1794933" cy="16933"/>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674533" y="2709334"/>
              <a:ext cx="605655" cy="584776"/>
            </a:xfrm>
            <a:prstGeom prst="rect">
              <a:avLst/>
            </a:prstGeom>
            <a:noFill/>
          </p:spPr>
          <p:txBody>
            <a:bodyPr wrap="none" rtlCol="0">
              <a:spAutoFit/>
            </a:bodyPr>
            <a:lstStyle/>
            <a:p>
              <a:r>
                <a:rPr lang="en-US" sz="3200" dirty="0" smtClean="0"/>
                <a:t>2X</a:t>
              </a:r>
              <a:endParaRPr lang="en-US" sz="3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School CS61c</a:t>
            </a:r>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5</a:t>
            </a:fld>
            <a:endParaRPr lang="en-US"/>
          </a:p>
        </p:txBody>
      </p:sp>
      <p:pic>
        <p:nvPicPr>
          <p:cNvPr id="31746" name="Picture 2"/>
          <p:cNvPicPr>
            <a:picLocks noChangeAspect="1" noChangeArrowheads="1"/>
          </p:cNvPicPr>
          <p:nvPr/>
        </p:nvPicPr>
        <p:blipFill>
          <a:blip r:embed="rId2"/>
          <a:srcRect/>
          <a:stretch>
            <a:fillRect/>
          </a:stretch>
        </p:blipFill>
        <p:spPr bwMode="auto">
          <a:xfrm>
            <a:off x="1254573" y="1309203"/>
            <a:ext cx="6657232" cy="4994042"/>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6" name="Date Placeholder 5"/>
          <p:cNvSpPr>
            <a:spLocks noGrp="1"/>
          </p:cNvSpPr>
          <p:nvPr>
            <p:ph type="dt" sz="half" idx="10"/>
          </p:nvPr>
        </p:nvSpPr>
        <p:spPr/>
        <p:txBody>
          <a:bodyPr/>
          <a:lstStyle/>
          <a:p>
            <a:fld id="{0A7D3C8B-85E8-B840-900D-899DE8C0B677}" type="datetime1">
              <a:rPr lang="en-US" smtClean="0"/>
              <a:pPr/>
              <a:t>1/19/11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Impact of latency, bandwidth, failure, varying workload on WSC software?</a:t>
            </a:r>
            <a:endParaRPr lang="en-US" dirty="0"/>
          </a:p>
        </p:txBody>
      </p:sp>
      <p:sp>
        <p:nvSpPr>
          <p:cNvPr id="3" name="Content Placeholder 2"/>
          <p:cNvSpPr>
            <a:spLocks noGrp="1"/>
          </p:cNvSpPr>
          <p:nvPr>
            <p:ph idx="1"/>
          </p:nvPr>
        </p:nvSpPr>
        <p:spPr>
          <a:xfrm>
            <a:off x="457200" y="1600200"/>
            <a:ext cx="8229600" cy="4715933"/>
          </a:xfrm>
        </p:spPr>
        <p:txBody>
          <a:bodyPr>
            <a:normAutofit fontScale="92500"/>
          </a:bodyPr>
          <a:lstStyle/>
          <a:p>
            <a:r>
              <a:rPr lang="en-US" dirty="0" smtClean="0"/>
              <a:t>WSC Software must take care where it places data within an array to get good performance</a:t>
            </a:r>
          </a:p>
          <a:p>
            <a:r>
              <a:rPr lang="en-US" dirty="0" smtClean="0"/>
              <a:t>WSC Software must cope with failures gracefully</a:t>
            </a:r>
          </a:p>
          <a:p>
            <a:r>
              <a:rPr lang="en-US" dirty="0" smtClean="0"/>
              <a:t>WSC Software must scale up and down gracefully in response to varying demand</a:t>
            </a:r>
          </a:p>
          <a:p>
            <a:r>
              <a:rPr lang="en-US" dirty="0" smtClean="0"/>
              <a:t>More elaborate hierarchy of memories, failure tolerance, workload accommodation makes </a:t>
            </a:r>
            <a:br>
              <a:rPr lang="en-US" dirty="0" smtClean="0"/>
            </a:br>
            <a:r>
              <a:rPr lang="en-US" dirty="0" smtClean="0"/>
              <a:t>WSC software development more challenging than software for single computer</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5283" y="1151467"/>
            <a:ext cx="7505700" cy="2692400"/>
          </a:xfrm>
          <a:prstGeom prst="rect">
            <a:avLst/>
          </a:prstGeom>
        </p:spPr>
      </p:pic>
      <p:sp>
        <p:nvSpPr>
          <p:cNvPr id="2" name="Title 1"/>
          <p:cNvSpPr>
            <a:spLocks noGrp="1"/>
          </p:cNvSpPr>
          <p:nvPr>
            <p:ph type="title"/>
          </p:nvPr>
        </p:nvSpPr>
        <p:spPr/>
        <p:txBody>
          <a:bodyPr/>
          <a:lstStyle/>
          <a:p>
            <a:r>
              <a:rPr lang="en-US" dirty="0" smtClean="0"/>
              <a:t>Power vs. Server Utilization</a:t>
            </a:r>
            <a:endParaRPr lang="en-US" dirty="0"/>
          </a:p>
        </p:txBody>
      </p:sp>
      <p:sp>
        <p:nvSpPr>
          <p:cNvPr id="3" name="Content Placeholder 2"/>
          <p:cNvSpPr>
            <a:spLocks noGrp="1"/>
          </p:cNvSpPr>
          <p:nvPr>
            <p:ph idx="1"/>
          </p:nvPr>
        </p:nvSpPr>
        <p:spPr>
          <a:xfrm>
            <a:off x="609598" y="3759201"/>
            <a:ext cx="8534401" cy="2777066"/>
          </a:xfrm>
        </p:spPr>
        <p:txBody>
          <a:bodyPr>
            <a:normAutofit fontScale="92500" lnSpcReduction="20000"/>
          </a:bodyPr>
          <a:lstStyle/>
          <a:p>
            <a:r>
              <a:rPr lang="en-US" dirty="0" smtClean="0"/>
              <a:t>Server power usage as load varies idle to 100%</a:t>
            </a:r>
          </a:p>
          <a:p>
            <a:r>
              <a:rPr lang="en-US" dirty="0" smtClean="0"/>
              <a:t>Uses ½ peak power when idle!</a:t>
            </a:r>
          </a:p>
          <a:p>
            <a:r>
              <a:rPr lang="en-US" dirty="0" smtClean="0"/>
              <a:t>Uses ⅔ peak power when 10% utilized! 90%@ 50%!</a:t>
            </a:r>
          </a:p>
          <a:p>
            <a:r>
              <a:rPr lang="en-US" dirty="0" smtClean="0"/>
              <a:t>Most servers in WSC utilized 10% to 50%</a:t>
            </a:r>
          </a:p>
          <a:p>
            <a:r>
              <a:rPr lang="en-US" dirty="0" smtClean="0"/>
              <a:t>Goal should be </a:t>
            </a:r>
            <a:r>
              <a:rPr lang="en-US" i="1" dirty="0" smtClean="0">
                <a:solidFill>
                  <a:srgbClr val="0000FF"/>
                </a:solidFill>
              </a:rPr>
              <a:t>Energy-Proportionality</a:t>
            </a:r>
            <a:r>
              <a:rPr lang="en-US" dirty="0" smtClean="0"/>
              <a:t>: </a:t>
            </a:r>
            <a:br>
              <a:rPr lang="en-US" dirty="0" smtClean="0"/>
            </a:br>
            <a:r>
              <a:rPr lang="en-US" dirty="0" smtClean="0"/>
              <a:t>% peak load = % peak energy</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dirty="0"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Usage Effectiveness</a:t>
            </a:r>
            <a:endParaRPr lang="en-US" dirty="0"/>
          </a:p>
        </p:txBody>
      </p:sp>
      <p:sp>
        <p:nvSpPr>
          <p:cNvPr id="3" name="Content Placeholder 2"/>
          <p:cNvSpPr>
            <a:spLocks noGrp="1"/>
          </p:cNvSpPr>
          <p:nvPr>
            <p:ph idx="1"/>
          </p:nvPr>
        </p:nvSpPr>
        <p:spPr/>
        <p:txBody>
          <a:bodyPr/>
          <a:lstStyle/>
          <a:p>
            <a:r>
              <a:rPr lang="en-US" dirty="0" smtClean="0"/>
              <a:t>Overall WSC Energy Efficiency: amount of computational work performed divided by the total energy used in the process</a:t>
            </a:r>
          </a:p>
          <a:p>
            <a:r>
              <a:rPr lang="en-US" dirty="0" smtClean="0"/>
              <a:t>Power Usage Effectiveness (PUE):</a:t>
            </a:r>
            <a:br>
              <a:rPr lang="en-US" dirty="0" smtClean="0"/>
            </a:br>
            <a:r>
              <a:rPr lang="en-US" dirty="0" smtClean="0"/>
              <a:t>Total building power / IT equipment power</a:t>
            </a:r>
          </a:p>
          <a:p>
            <a:pPr lvl="1"/>
            <a:r>
              <a:rPr lang="en-US" dirty="0" smtClean="0"/>
              <a:t>An power efficiency measure for WSC, </a:t>
            </a:r>
            <a:r>
              <a:rPr lang="en-US" i="1" dirty="0" smtClean="0"/>
              <a:t>not </a:t>
            </a:r>
            <a:r>
              <a:rPr lang="en-US" dirty="0" smtClean="0"/>
              <a:t>including efficiency of servers, networking gear</a:t>
            </a:r>
          </a:p>
          <a:p>
            <a:pPr lvl="1"/>
            <a:r>
              <a:rPr lang="en-US" dirty="0" smtClean="0"/>
              <a:t>1.0 = perfection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 in the Wild (2007)</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53</a:t>
            </a:fld>
            <a:endParaRPr lang="en-US"/>
          </a:p>
        </p:txBody>
      </p:sp>
      <p:pic>
        <p:nvPicPr>
          <p:cNvPr id="7" name="Picture 6"/>
          <p:cNvPicPr>
            <a:picLocks noChangeAspect="1"/>
          </p:cNvPicPr>
          <p:nvPr/>
        </p:nvPicPr>
        <p:blipFill>
          <a:blip r:embed="rId2"/>
          <a:stretch>
            <a:fillRect/>
          </a:stretch>
        </p:blipFill>
        <p:spPr>
          <a:xfrm>
            <a:off x="372534" y="1339850"/>
            <a:ext cx="8331200" cy="49911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High PUE: Where Does Power Go?</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pic>
        <p:nvPicPr>
          <p:cNvPr id="7" name="Picture 6"/>
          <p:cNvPicPr>
            <a:picLocks noChangeAspect="1"/>
          </p:cNvPicPr>
          <p:nvPr/>
        </p:nvPicPr>
        <p:blipFill>
          <a:blip r:embed="rId2"/>
          <a:stretch>
            <a:fillRect/>
          </a:stretch>
        </p:blipFill>
        <p:spPr>
          <a:xfrm>
            <a:off x="2199217" y="2146299"/>
            <a:ext cx="4914900" cy="3987800"/>
          </a:xfrm>
          <a:prstGeom prst="rect">
            <a:avLst/>
          </a:prstGeom>
        </p:spPr>
      </p:pic>
      <p:sp>
        <p:nvSpPr>
          <p:cNvPr id="8" name="TextBox 7"/>
          <p:cNvSpPr txBox="1"/>
          <p:nvPr/>
        </p:nvSpPr>
        <p:spPr>
          <a:xfrm>
            <a:off x="6602998" y="4795897"/>
            <a:ext cx="2154155" cy="2062103"/>
          </a:xfrm>
          <a:prstGeom prst="rect">
            <a:avLst/>
          </a:prstGeom>
          <a:noFill/>
        </p:spPr>
        <p:txBody>
          <a:bodyPr wrap="none" rtlCol="0">
            <a:spAutoFit/>
          </a:bodyPr>
          <a:lstStyle/>
          <a:p>
            <a:r>
              <a:rPr lang="en-US" sz="3200" dirty="0" smtClean="0"/>
              <a:t>Computer </a:t>
            </a:r>
          </a:p>
          <a:p>
            <a:r>
              <a:rPr lang="en-US" sz="3200" dirty="0" smtClean="0"/>
              <a:t>Room </a:t>
            </a:r>
          </a:p>
          <a:p>
            <a:r>
              <a:rPr lang="en-US" sz="3200" dirty="0" smtClean="0"/>
              <a:t>Air </a:t>
            </a:r>
            <a:br>
              <a:rPr lang="en-US" sz="3200" dirty="0" smtClean="0"/>
            </a:br>
            <a:r>
              <a:rPr lang="en-US" sz="3200" dirty="0" smtClean="0"/>
              <a:t>Conditioner</a:t>
            </a:r>
            <a:endParaRPr lang="en-US" sz="3200" dirty="0"/>
          </a:p>
        </p:txBody>
      </p:sp>
      <p:sp>
        <p:nvSpPr>
          <p:cNvPr id="9" name="TextBox 8"/>
          <p:cNvSpPr txBox="1"/>
          <p:nvPr/>
        </p:nvSpPr>
        <p:spPr>
          <a:xfrm>
            <a:off x="5574062" y="1744132"/>
            <a:ext cx="3248205" cy="1569660"/>
          </a:xfrm>
          <a:prstGeom prst="rect">
            <a:avLst/>
          </a:prstGeom>
          <a:noFill/>
        </p:spPr>
        <p:txBody>
          <a:bodyPr wrap="none" rtlCol="0">
            <a:spAutoFit/>
          </a:bodyPr>
          <a:lstStyle/>
          <a:p>
            <a:pPr algn="r"/>
            <a:r>
              <a:rPr lang="en-US" sz="3200" dirty="0" smtClean="0"/>
              <a:t>Chiller cools warm </a:t>
            </a:r>
          </a:p>
          <a:p>
            <a:pPr algn="r"/>
            <a:r>
              <a:rPr lang="en-US" sz="3200" dirty="0" smtClean="0"/>
              <a:t>water from Air </a:t>
            </a:r>
          </a:p>
          <a:p>
            <a:pPr algn="r"/>
            <a:r>
              <a:rPr lang="en-US" sz="3200" dirty="0" smtClean="0"/>
              <a:t>Conditioner</a:t>
            </a:r>
            <a:endParaRPr lang="en-US" sz="3200" dirty="0"/>
          </a:p>
        </p:txBody>
      </p:sp>
      <p:sp>
        <p:nvSpPr>
          <p:cNvPr id="10" name="TextBox 9"/>
          <p:cNvSpPr txBox="1"/>
          <p:nvPr/>
        </p:nvSpPr>
        <p:spPr>
          <a:xfrm>
            <a:off x="1659466" y="1270000"/>
            <a:ext cx="2865288" cy="1569660"/>
          </a:xfrm>
          <a:prstGeom prst="rect">
            <a:avLst/>
          </a:prstGeom>
          <a:noFill/>
        </p:spPr>
        <p:txBody>
          <a:bodyPr wrap="none" rtlCol="0">
            <a:spAutoFit/>
          </a:bodyPr>
          <a:lstStyle/>
          <a:p>
            <a:r>
              <a:rPr lang="en-US" sz="3200" dirty="0" smtClean="0"/>
              <a:t>Uninterruptable</a:t>
            </a:r>
          </a:p>
          <a:p>
            <a:r>
              <a:rPr lang="en-US" sz="3200" dirty="0" smtClean="0"/>
              <a:t>Power Supply </a:t>
            </a:r>
          </a:p>
          <a:p>
            <a:r>
              <a:rPr lang="en-US" sz="3200" dirty="0" smtClean="0"/>
              <a:t>(battery)</a:t>
            </a:r>
            <a:endParaRPr lang="en-US" sz="3200" dirty="0"/>
          </a:p>
        </p:txBody>
      </p:sp>
      <p:sp>
        <p:nvSpPr>
          <p:cNvPr id="11" name="TextBox 10"/>
          <p:cNvSpPr txBox="1"/>
          <p:nvPr/>
        </p:nvSpPr>
        <p:spPr>
          <a:xfrm>
            <a:off x="1727198" y="5029199"/>
            <a:ext cx="2127505" cy="1077218"/>
          </a:xfrm>
          <a:prstGeom prst="rect">
            <a:avLst/>
          </a:prstGeom>
          <a:noFill/>
        </p:spPr>
        <p:txBody>
          <a:bodyPr wrap="none" rtlCol="0">
            <a:spAutoFit/>
          </a:bodyPr>
          <a:lstStyle/>
          <a:p>
            <a:r>
              <a:rPr lang="en-US" sz="3200" dirty="0" smtClean="0"/>
              <a:t>Servers + </a:t>
            </a:r>
            <a:br>
              <a:rPr lang="en-US" sz="3200" dirty="0" smtClean="0"/>
            </a:br>
            <a:r>
              <a:rPr lang="en-US" sz="3200" dirty="0" smtClean="0"/>
              <a:t>Networking</a:t>
            </a:r>
            <a:endParaRPr lang="en-US" sz="3200" dirty="0"/>
          </a:p>
        </p:txBody>
      </p:sp>
      <p:sp>
        <p:nvSpPr>
          <p:cNvPr id="12" name="TextBox 11"/>
          <p:cNvSpPr txBox="1"/>
          <p:nvPr/>
        </p:nvSpPr>
        <p:spPr>
          <a:xfrm>
            <a:off x="270934" y="3014133"/>
            <a:ext cx="2153755" cy="1569660"/>
          </a:xfrm>
          <a:prstGeom prst="rect">
            <a:avLst/>
          </a:prstGeom>
          <a:noFill/>
        </p:spPr>
        <p:txBody>
          <a:bodyPr wrap="none" rtlCol="0">
            <a:spAutoFit/>
          </a:bodyPr>
          <a:lstStyle/>
          <a:p>
            <a:pPr algn="r"/>
            <a:r>
              <a:rPr lang="en-US" sz="3200" dirty="0" smtClean="0"/>
              <a:t>Power </a:t>
            </a:r>
            <a:br>
              <a:rPr lang="en-US" sz="3200" dirty="0" smtClean="0"/>
            </a:br>
            <a:r>
              <a:rPr lang="en-US" sz="3200" dirty="0" smtClean="0"/>
              <a:t>Distribution</a:t>
            </a:r>
          </a:p>
          <a:p>
            <a:r>
              <a:rPr lang="en-US" sz="3200" dirty="0" smtClean="0"/>
              <a:t>Unit</a:t>
            </a:r>
            <a:endParaRPr lang="en-US" sz="3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Careful air flow handling</a:t>
            </a:r>
          </a:p>
          <a:p>
            <a:r>
              <a:rPr lang="en-US" dirty="0" smtClean="0"/>
              <a:t>Don’t mix server hot air exhaust with cold air (separate warm aisle from cold aisle)</a:t>
            </a:r>
          </a:p>
          <a:p>
            <a:r>
              <a:rPr lang="en-US" dirty="0" smtClean="0"/>
              <a:t>Short path to cooling so little energy spent moving cold or hot air long distances</a:t>
            </a:r>
          </a:p>
          <a:p>
            <a:r>
              <a:rPr lang="en-US" dirty="0" smtClean="0"/>
              <a:t>Keeping servers inside containers helps control air flow</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Containers in WSCs</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a:p>
        </p:txBody>
      </p:sp>
      <p:pic>
        <p:nvPicPr>
          <p:cNvPr id="7" name="Picture 6" descr="ms_chicago_datacenter_container.jpg"/>
          <p:cNvPicPr>
            <a:picLocks noChangeAspect="1"/>
          </p:cNvPicPr>
          <p:nvPr/>
        </p:nvPicPr>
        <p:blipFill>
          <a:blip r:embed="rId2"/>
          <a:stretch>
            <a:fillRect/>
          </a:stretch>
        </p:blipFill>
        <p:spPr>
          <a:xfrm>
            <a:off x="5672667" y="1759405"/>
            <a:ext cx="2980266" cy="4354727"/>
          </a:xfrm>
          <a:prstGeom prst="rect">
            <a:avLst/>
          </a:prstGeom>
        </p:spPr>
      </p:pic>
      <p:pic>
        <p:nvPicPr>
          <p:cNvPr id="8" name="Picture 7" descr="ms_chicago_datacenter_interior.jpg"/>
          <p:cNvPicPr>
            <a:picLocks noChangeAspect="1"/>
          </p:cNvPicPr>
          <p:nvPr/>
        </p:nvPicPr>
        <p:blipFill>
          <a:blip r:embed="rId3"/>
          <a:stretch>
            <a:fillRect/>
          </a:stretch>
        </p:blipFill>
        <p:spPr>
          <a:xfrm>
            <a:off x="835713" y="1820333"/>
            <a:ext cx="4532154" cy="4342184"/>
          </a:xfrm>
          <a:prstGeom prst="rect">
            <a:avLst/>
          </a:prstGeom>
        </p:spPr>
      </p:pic>
      <p:sp>
        <p:nvSpPr>
          <p:cNvPr id="9" name="TextBox 8"/>
          <p:cNvSpPr txBox="1"/>
          <p:nvPr/>
        </p:nvSpPr>
        <p:spPr>
          <a:xfrm>
            <a:off x="2116666" y="1236133"/>
            <a:ext cx="2041344" cy="584776"/>
          </a:xfrm>
          <a:prstGeom prst="rect">
            <a:avLst/>
          </a:prstGeom>
          <a:noFill/>
        </p:spPr>
        <p:txBody>
          <a:bodyPr wrap="none" rtlCol="0">
            <a:spAutoFit/>
          </a:bodyPr>
          <a:lstStyle/>
          <a:p>
            <a:r>
              <a:rPr lang="en-US" sz="3200" dirty="0" smtClean="0"/>
              <a:t>Inside WSC</a:t>
            </a:r>
            <a:endParaRPr lang="en-US" sz="3200" dirty="0"/>
          </a:p>
        </p:txBody>
      </p:sp>
      <p:sp>
        <p:nvSpPr>
          <p:cNvPr id="10" name="TextBox 9"/>
          <p:cNvSpPr txBox="1"/>
          <p:nvPr/>
        </p:nvSpPr>
        <p:spPr>
          <a:xfrm>
            <a:off x="5706533" y="1151466"/>
            <a:ext cx="2903960" cy="584776"/>
          </a:xfrm>
          <a:prstGeom prst="rect">
            <a:avLst/>
          </a:prstGeom>
          <a:noFill/>
        </p:spPr>
        <p:txBody>
          <a:bodyPr wrap="none" rtlCol="0">
            <a:spAutoFit/>
          </a:bodyPr>
          <a:lstStyle/>
          <a:p>
            <a:r>
              <a:rPr lang="en-US" sz="3200" dirty="0" smtClean="0"/>
              <a:t>Inside Container</a:t>
            </a:r>
            <a:endParaRPr lang="en-US" sz="3200"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Elevated cold aisle temperatures</a:t>
            </a:r>
          </a:p>
          <a:p>
            <a:r>
              <a:rPr lang="en-US" dirty="0" smtClean="0"/>
              <a:t>81°F instead of traditional 65°- 68°F</a:t>
            </a:r>
          </a:p>
          <a:p>
            <a:r>
              <a:rPr lang="en-US" dirty="0" smtClean="0"/>
              <a:t>Found reliability OK if run servers hotter</a:t>
            </a:r>
          </a:p>
          <a:p>
            <a:pPr marL="514350" indent="-514350">
              <a:buFont typeface="+mj-lt"/>
              <a:buAutoNum type="arabicPeriod" startAt="3"/>
            </a:pPr>
            <a:r>
              <a:rPr lang="en-US" dirty="0" smtClean="0"/>
              <a:t>Use of free cooling</a:t>
            </a:r>
          </a:p>
          <a:p>
            <a:pPr marL="514350" indent="-514350"/>
            <a:r>
              <a:rPr lang="en-US" dirty="0" smtClean="0"/>
              <a:t>Cool warm water outside by evaporation in cooling towers</a:t>
            </a:r>
          </a:p>
          <a:p>
            <a:pPr marL="514350" indent="-514350"/>
            <a:r>
              <a:rPr lang="en-US" dirty="0" smtClean="0"/>
              <a:t>Locate WSC in moderate climate so not too hot or too cold</a:t>
            </a:r>
          </a:p>
          <a:p>
            <a:pPr marL="514350" indent="-514350">
              <a:buNone/>
            </a:pP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WSC A PUE: 1.24</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4"/>
            </a:pPr>
            <a:r>
              <a:rPr lang="en-US" dirty="0" smtClean="0"/>
              <a:t>Per-server 12-V DC UPS</a:t>
            </a:r>
          </a:p>
          <a:p>
            <a:pPr marL="514350" indent="-514350"/>
            <a:r>
              <a:rPr lang="en-US" dirty="0" smtClean="0"/>
              <a:t>Rather than WSC wide UPS, place single battery per server board</a:t>
            </a:r>
          </a:p>
          <a:p>
            <a:pPr marL="514350" indent="-514350"/>
            <a:r>
              <a:rPr lang="en-US" dirty="0" smtClean="0"/>
              <a:t>Increases WSC efficiency from 90% to 99%</a:t>
            </a:r>
          </a:p>
          <a:p>
            <a:pPr marL="514350" indent="-514350">
              <a:buFont typeface="+mj-lt"/>
              <a:buAutoNum type="arabicPeriod" startAt="5"/>
            </a:pPr>
            <a:r>
              <a:rPr lang="en-US" dirty="0" smtClean="0"/>
              <a:t>Measure vs. estimate PUE, publish PUE, and improve operation</a:t>
            </a:r>
            <a:endParaRPr lang="en-US"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datacenterpue.png"/>
          <p:cNvPicPr>
            <a:picLocks noChangeAspect="1"/>
          </p:cNvPicPr>
          <p:nvPr/>
        </p:nvPicPr>
        <p:blipFill>
          <a:blip r:embed="rId2"/>
          <a:stretch>
            <a:fillRect/>
          </a:stretch>
        </p:blipFill>
        <p:spPr>
          <a:xfrm>
            <a:off x="1379185" y="1091494"/>
            <a:ext cx="6351764" cy="5081411"/>
          </a:xfrm>
          <a:prstGeom prst="rect">
            <a:avLst/>
          </a:prstGeom>
        </p:spPr>
      </p:pic>
      <p:sp>
        <p:nvSpPr>
          <p:cNvPr id="2" name="Title 1"/>
          <p:cNvSpPr>
            <a:spLocks noGrp="1"/>
          </p:cNvSpPr>
          <p:nvPr>
            <p:ph type="title"/>
          </p:nvPr>
        </p:nvSpPr>
        <p:spPr/>
        <p:txBody>
          <a:bodyPr/>
          <a:lstStyle/>
          <a:p>
            <a:r>
              <a:rPr lang="en-US" dirty="0" smtClean="0"/>
              <a:t>Google WSC PUE: Quarterly </a:t>
            </a:r>
            <a:r>
              <a:rPr lang="en-US" dirty="0" err="1" smtClean="0"/>
              <a:t>Avg</a:t>
            </a:r>
            <a:endParaRPr lang="en-US" dirty="0"/>
          </a:p>
        </p:txBody>
      </p:sp>
      <p:sp>
        <p:nvSpPr>
          <p:cNvPr id="3" name="Content Placeholder 2"/>
          <p:cNvSpPr>
            <a:spLocks noGrp="1"/>
          </p:cNvSpPr>
          <p:nvPr>
            <p:ph idx="1"/>
          </p:nvPr>
        </p:nvSpPr>
        <p:spPr>
          <a:xfrm>
            <a:off x="643466" y="6138333"/>
            <a:ext cx="8229600" cy="719667"/>
          </a:xfrm>
        </p:spPr>
        <p:txBody>
          <a:bodyPr>
            <a:normAutofit/>
          </a:bodyPr>
          <a:lstStyle/>
          <a:p>
            <a:r>
              <a:rPr lang="en-US" sz="2000" dirty="0" err="1" smtClean="0"/>
              <a:t>www.google.com/corporate/green/datacenters/measuring.htm</a:t>
            </a:r>
            <a:endParaRPr lang="en-US" sz="2000" dirty="0"/>
          </a:p>
        </p:txBody>
      </p:sp>
      <p:sp>
        <p:nvSpPr>
          <p:cNvPr id="4" name="Date Placeholder 3"/>
          <p:cNvSpPr>
            <a:spLocks noGrp="1"/>
          </p:cNvSpPr>
          <p:nvPr>
            <p:ph type="dt" sz="half" idx="10"/>
          </p:nvPr>
        </p:nvSpPr>
        <p:spPr/>
        <p:txBody>
          <a:bodyPr/>
          <a:lstStyle/>
          <a:p>
            <a:fld id="{2F2E1938-C8CF-0247-A38E-E6A30FE91DD3}" type="datetime1">
              <a:rPr lang="en-US" smtClean="0"/>
              <a:pPr/>
              <a:t>1/19/11</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59</a:t>
            </a:fld>
            <a:endParaRPr lang="en-US"/>
          </a:p>
        </p:txBody>
      </p:sp>
      <p:sp>
        <p:nvSpPr>
          <p:cNvPr id="8" name="TextBox 7"/>
          <p:cNvSpPr txBox="1"/>
          <p:nvPr/>
        </p:nvSpPr>
        <p:spPr>
          <a:xfrm>
            <a:off x="440267" y="3488267"/>
            <a:ext cx="860332" cy="584776"/>
          </a:xfrm>
          <a:prstGeom prst="rect">
            <a:avLst/>
          </a:prstGeom>
          <a:noFill/>
        </p:spPr>
        <p:txBody>
          <a:bodyPr wrap="none" rtlCol="0">
            <a:spAutoFit/>
          </a:bodyPr>
          <a:lstStyle/>
          <a:p>
            <a:r>
              <a:rPr lang="en-US" sz="3200" dirty="0" smtClean="0"/>
              <a:t>PUE</a:t>
            </a: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School CS61c</a:t>
            </a:r>
            <a:endParaRPr lang="en-US" dirty="0"/>
          </a:p>
        </p:txBody>
      </p:sp>
      <p:sp>
        <p:nvSpPr>
          <p:cNvPr id="3" name="Slide Number Placeholder 2"/>
          <p:cNvSpPr>
            <a:spLocks noGrp="1"/>
          </p:cNvSpPr>
          <p:nvPr>
            <p:ph type="sldNum" sz="quarter" idx="12"/>
          </p:nvPr>
        </p:nvSpPr>
        <p:spPr/>
        <p:txBody>
          <a:bodyPr/>
          <a:lstStyle/>
          <a:p>
            <a:fld id="{F4BA2A7E-5181-A840-825F-018EFA86BC7E}" type="slidenum">
              <a:rPr lang="en-US" smtClean="0"/>
              <a:pPr/>
              <a:t>6</a:t>
            </a:fld>
            <a:endParaRPr lang="en-US"/>
          </a:p>
        </p:txBody>
      </p:sp>
      <p:pic>
        <p:nvPicPr>
          <p:cNvPr id="29701" name="Picture 5"/>
          <p:cNvPicPr>
            <a:picLocks noChangeAspect="1" noChangeArrowheads="1"/>
          </p:cNvPicPr>
          <p:nvPr/>
        </p:nvPicPr>
        <p:blipFill>
          <a:blip r:embed="rId2"/>
          <a:srcRect/>
          <a:stretch>
            <a:fillRect/>
          </a:stretch>
        </p:blipFill>
        <p:spPr bwMode="auto">
          <a:xfrm>
            <a:off x="90716" y="2577576"/>
            <a:ext cx="4357016" cy="3020204"/>
          </a:xfrm>
          <a:prstGeom prst="rect">
            <a:avLst/>
          </a:prstGeom>
          <a:noFill/>
          <a:ln w="9525">
            <a:noFill/>
            <a:miter lim="800000"/>
            <a:headEnd/>
            <a:tailEnd/>
          </a:ln>
          <a:effectLst/>
        </p:spPr>
      </p:pic>
      <p:pic>
        <p:nvPicPr>
          <p:cNvPr id="29702" name="Picture 6"/>
          <p:cNvPicPr>
            <a:picLocks noChangeAspect="1" noChangeArrowheads="1"/>
          </p:cNvPicPr>
          <p:nvPr/>
        </p:nvPicPr>
        <p:blipFill>
          <a:blip r:embed="rId3"/>
          <a:srcRect/>
          <a:stretch>
            <a:fillRect/>
          </a:stretch>
        </p:blipFill>
        <p:spPr bwMode="auto">
          <a:xfrm>
            <a:off x="4571212" y="1271337"/>
            <a:ext cx="4449308" cy="5190859"/>
          </a:xfrm>
          <a:prstGeom prst="rect">
            <a:avLst/>
          </a:prstGeom>
          <a:noFill/>
          <a:ln w="9525">
            <a:noFill/>
            <a:miter lim="800000"/>
            <a:headEnd/>
            <a:tailEnd/>
          </a:ln>
          <a:effectLst/>
        </p:spPr>
      </p:pic>
      <p:sp>
        <p:nvSpPr>
          <p:cNvPr id="6" name="Footer Placeholder 5"/>
          <p:cNvSpPr>
            <a:spLocks noGrp="1"/>
          </p:cNvSpPr>
          <p:nvPr>
            <p:ph type="ftr" sz="quarter" idx="11"/>
          </p:nvPr>
        </p:nvSpPr>
        <p:spPr/>
        <p:txBody>
          <a:bodyPr/>
          <a:lstStyle/>
          <a:p>
            <a:r>
              <a:rPr lang="en-US" smtClean="0"/>
              <a:t>Spring 2011 -- Lecture #1</a:t>
            </a:r>
            <a:endParaRPr lang="en-US"/>
          </a:p>
        </p:txBody>
      </p:sp>
      <p:sp>
        <p:nvSpPr>
          <p:cNvPr id="7" name="Date Placeholder 6"/>
          <p:cNvSpPr>
            <a:spLocks noGrp="1"/>
          </p:cNvSpPr>
          <p:nvPr>
            <p:ph type="dt" sz="half" idx="10"/>
          </p:nvPr>
        </p:nvSpPr>
        <p:spPr/>
        <p:txBody>
          <a:bodyPr/>
          <a:lstStyle/>
          <a:p>
            <a:fld id="{25E02EEC-AF44-9F40-A3AD-514541BDDE47}" type="datetime1">
              <a:rPr lang="en-US" smtClean="0"/>
              <a:pPr/>
              <a:t>1/19/11</a:t>
            </a:fld>
            <a:endParaRPr lang="en-US"/>
          </a:p>
        </p:txBody>
      </p:sp>
      <p:sp>
        <p:nvSpPr>
          <p:cNvPr id="8" name="TextBox 7"/>
          <p:cNvSpPr txBox="1"/>
          <p:nvPr/>
        </p:nvSpPr>
        <p:spPr>
          <a:xfrm>
            <a:off x="0" y="0"/>
            <a:ext cx="2065867" cy="1569660"/>
          </a:xfrm>
          <a:prstGeom prst="rect">
            <a:avLst/>
          </a:prstGeom>
          <a:noFill/>
        </p:spPr>
        <p:txBody>
          <a:bodyPr wrap="square" rtlCol="0">
            <a:spAutoFit/>
          </a:bodyPr>
          <a:lstStyle/>
          <a:p>
            <a:r>
              <a:rPr lang="en-US" sz="3200" dirty="0" smtClean="0"/>
              <a:t>Personal Mobile Devices</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91066" y="1193799"/>
            <a:ext cx="8331200" cy="5461001"/>
          </a:xfrm>
        </p:spPr>
        <p:txBody>
          <a:bodyPr>
            <a:normAutofit fontScale="85000" lnSpcReduction="10000"/>
          </a:bodyPr>
          <a:lstStyle/>
          <a:p>
            <a:r>
              <a:rPr lang="en-US" dirty="0" smtClean="0"/>
              <a:t>CS61c: Learn 6 great ideas in computer architecture to enable high performance programming via parallelism, not just learn C</a:t>
            </a:r>
          </a:p>
          <a:p>
            <a:pPr marL="971550" lvl="1" indent="-514350">
              <a:buFont typeface="+mj-lt"/>
              <a:buAutoNum type="arabicPeriod"/>
            </a:pPr>
            <a:r>
              <a:rPr lang="en-US" dirty="0" smtClean="0"/>
              <a:t>Layers of Representation/Interpretation</a:t>
            </a:r>
          </a:p>
          <a:p>
            <a:pPr marL="971550" lvl="1" indent="-514350">
              <a:buFont typeface="+mj-lt"/>
              <a:buAutoNum type="arabicPeriod"/>
            </a:pPr>
            <a:r>
              <a:rPr lang="en-US" dirty="0" smtClean="0"/>
              <a:t>Moore’s Law</a:t>
            </a:r>
          </a:p>
          <a:p>
            <a:pPr marL="971550" lvl="1" indent="-514350">
              <a:buFont typeface="+mj-lt"/>
              <a:buAutoNum type="arabicPeriod"/>
            </a:pPr>
            <a:r>
              <a:rPr lang="en-US" dirty="0" smtClean="0"/>
              <a:t>Principle of Locality/Memory Hierarchy</a:t>
            </a:r>
          </a:p>
          <a:p>
            <a:pPr marL="971550" lvl="1" indent="-514350">
              <a:buFont typeface="+mj-lt"/>
              <a:buAutoNum type="arabicPeriod"/>
            </a:pPr>
            <a:r>
              <a:rPr lang="en-US" dirty="0" smtClean="0"/>
              <a:t>Parallelism</a:t>
            </a:r>
          </a:p>
          <a:p>
            <a:pPr marL="971550" lvl="1" indent="-514350">
              <a:buFont typeface="+mj-lt"/>
              <a:buAutoNum type="arabicPeriod"/>
            </a:pPr>
            <a:r>
              <a:rPr lang="en-US" dirty="0" smtClean="0"/>
              <a:t>Performance Measurement and Improvement</a:t>
            </a:r>
          </a:p>
          <a:p>
            <a:pPr marL="971550" lvl="1" indent="-514350">
              <a:buFont typeface="+mj-lt"/>
              <a:buAutoNum type="arabicPeriod"/>
            </a:pPr>
            <a:r>
              <a:rPr lang="en-US" dirty="0" smtClean="0"/>
              <a:t>Dependability via Redundancy</a:t>
            </a:r>
          </a:p>
          <a:p>
            <a:r>
              <a:rPr lang="en-US" dirty="0" smtClean="0"/>
              <a:t>Post PC Era: Parallel processing, smart phone to WSC</a:t>
            </a:r>
          </a:p>
          <a:p>
            <a:r>
              <a:rPr lang="en-US" dirty="0" smtClean="0"/>
              <a:t>WSC SW must cope with failures, varying load, varying HW latency bandwidth</a:t>
            </a:r>
          </a:p>
          <a:p>
            <a:r>
              <a:rPr lang="en-US" dirty="0" smtClean="0"/>
              <a:t>WSC HW sensitive to cost, energy efficiency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F4BA2A7E-5181-A840-825F-018EFA86BC7E}"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Spring 2011 -- Lecture #1</a:t>
            </a:r>
            <a:endParaRPr lang="en-US"/>
          </a:p>
        </p:txBody>
      </p:sp>
      <p:sp>
        <p:nvSpPr>
          <p:cNvPr id="6" name="Date Placeholder 5"/>
          <p:cNvSpPr>
            <a:spLocks noGrp="1"/>
          </p:cNvSpPr>
          <p:nvPr>
            <p:ph type="dt" sz="half" idx="10"/>
          </p:nvPr>
        </p:nvSpPr>
        <p:spPr/>
        <p:txBody>
          <a:bodyPr/>
          <a:lstStyle/>
          <a:p>
            <a:fld id="{783D9E9C-D8D3-6448-9415-C0C506CA7261}" type="datetime1">
              <a:rPr lang="en-US" smtClean="0"/>
              <a:pPr/>
              <a:t>1/19/11</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344465" y="-251250"/>
            <a:ext cx="8793132" cy="7157475"/>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F4BA2A7E-5181-A840-825F-018EFA86BC7E}"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Spring 2011 -- Lecture #1</a:t>
            </a:r>
            <a:endParaRPr lang="en-US"/>
          </a:p>
        </p:txBody>
      </p:sp>
      <p:sp>
        <p:nvSpPr>
          <p:cNvPr id="10" name="Date Placeholder 9"/>
          <p:cNvSpPr>
            <a:spLocks noGrp="1"/>
          </p:cNvSpPr>
          <p:nvPr>
            <p:ph type="dt" sz="half" idx="10"/>
          </p:nvPr>
        </p:nvSpPr>
        <p:spPr/>
        <p:txBody>
          <a:bodyPr/>
          <a:lstStyle/>
          <a:p>
            <a:fld id="{3CB331DB-2B42-D340-9AED-4AC36400579F}" type="datetime1">
              <a:rPr lang="en-US" smtClean="0"/>
              <a:pPr/>
              <a:t>1/19/11</a:t>
            </a:fld>
            <a:endParaRPr lang="en-US"/>
          </a:p>
        </p:txBody>
      </p:sp>
      <p:pic>
        <p:nvPicPr>
          <p:cNvPr id="22531" name="Picture 3"/>
          <p:cNvPicPr>
            <a:picLocks noChangeAspect="1" noChangeArrowheads="1"/>
          </p:cNvPicPr>
          <p:nvPr/>
        </p:nvPicPr>
        <p:blipFill>
          <a:blip r:embed="rId3"/>
          <a:srcRect t="25833" b="26878"/>
          <a:stretch>
            <a:fillRect/>
          </a:stretch>
        </p:blipFill>
        <p:spPr bwMode="auto">
          <a:xfrm>
            <a:off x="262468" y="1693333"/>
            <a:ext cx="8496375" cy="3014134"/>
          </a:xfrm>
          <a:prstGeom prst="rect">
            <a:avLst/>
          </a:prstGeom>
          <a:noFill/>
          <a:ln w="9525">
            <a:noFill/>
            <a:miter lim="800000"/>
            <a:headEnd/>
            <a:tailEnd/>
          </a:ln>
          <a:effectLst/>
        </p:spPr>
      </p:pic>
      <p:sp>
        <p:nvSpPr>
          <p:cNvPr id="7" name="TextBox 6"/>
          <p:cNvSpPr txBox="1"/>
          <p:nvPr/>
        </p:nvSpPr>
        <p:spPr>
          <a:xfrm>
            <a:off x="0" y="0"/>
            <a:ext cx="2086228" cy="1569660"/>
          </a:xfrm>
          <a:prstGeom prst="rect">
            <a:avLst/>
          </a:prstGeom>
          <a:noFill/>
        </p:spPr>
        <p:txBody>
          <a:bodyPr wrap="none" rtlCol="0">
            <a:spAutoFit/>
          </a:bodyPr>
          <a:lstStyle/>
          <a:p>
            <a:r>
              <a:rPr lang="en-US" sz="3200" dirty="0" smtClean="0"/>
              <a:t>Warehouse</a:t>
            </a:r>
          </a:p>
          <a:p>
            <a:r>
              <a:rPr lang="en-US" sz="3200" dirty="0" smtClean="0"/>
              <a:t>Scale </a:t>
            </a:r>
          </a:p>
          <a:p>
            <a:r>
              <a:rPr lang="en-US" sz="3200" dirty="0" smtClean="0"/>
              <a:t>Computer</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5"/>
          <p:cNvSpPr>
            <a:spLocks noGrp="1" noChangeArrowheads="1"/>
          </p:cNvSpPr>
          <p:nvPr>
            <p:ph type="title"/>
          </p:nvPr>
        </p:nvSpPr>
        <p:spPr/>
        <p:txBody>
          <a:bodyPr/>
          <a:lstStyle/>
          <a:p>
            <a:r>
              <a:rPr lang="en-US" dirty="0" smtClean="0"/>
              <a:t>Old-School Machine Structures</a:t>
            </a:r>
            <a:endParaRPr lang="en-US" dirty="0"/>
          </a:p>
        </p:txBody>
      </p:sp>
      <p:grpSp>
        <p:nvGrpSpPr>
          <p:cNvPr id="2" name="Group 42"/>
          <p:cNvGrpSpPr/>
          <p:nvPr/>
        </p:nvGrpSpPr>
        <p:grpSpPr>
          <a:xfrm>
            <a:off x="30998" y="1908610"/>
            <a:ext cx="9042679" cy="3766055"/>
            <a:chOff x="495300" y="2171952"/>
            <a:chExt cx="8305800" cy="3459163"/>
          </a:xfrm>
        </p:grpSpPr>
        <p:sp>
          <p:nvSpPr>
            <p:cNvPr id="26663" name="Oval 3" descr="5%"/>
            <p:cNvSpPr>
              <a:spLocks noChangeArrowheads="1"/>
            </p:cNvSpPr>
            <p:nvPr/>
          </p:nvSpPr>
          <p:spPr bwMode="auto">
            <a:xfrm>
              <a:off x="495300" y="2753734"/>
              <a:ext cx="8305800" cy="2035427"/>
            </a:xfrm>
            <a:prstGeom prst="ellipse">
              <a:avLst/>
            </a:prstGeom>
            <a:pattFill prst="pct5">
              <a:fgClr>
                <a:schemeClr val="hlink"/>
              </a:fgClr>
              <a:bgClr>
                <a:srgbClr val="FFFFFF"/>
              </a:bgClr>
            </a:pattFill>
            <a:ln w="28575">
              <a:solidFill>
                <a:schemeClr val="accent2"/>
              </a:solidFill>
              <a:round/>
              <a:headEnd/>
              <a:tailEnd/>
            </a:ln>
          </p:spPr>
          <p:txBody>
            <a:bodyPr wrap="none" anchor="ctr">
              <a:prstTxWarp prst="textNoShape">
                <a:avLst/>
              </a:prstTxWarp>
            </a:bodyPr>
            <a:lstStyle/>
            <a:p>
              <a:endParaRPr lang="en-US"/>
            </a:p>
          </p:txBody>
        </p:sp>
        <p:sp>
          <p:nvSpPr>
            <p:cNvPr id="26664" name="Text Box 4"/>
            <p:cNvSpPr txBox="1">
              <a:spLocks noChangeArrowheads="1"/>
            </p:cNvSpPr>
            <p:nvPr/>
          </p:nvSpPr>
          <p:spPr bwMode="auto">
            <a:xfrm>
              <a:off x="7277100" y="2472054"/>
              <a:ext cx="1524000" cy="537123"/>
            </a:xfrm>
            <a:prstGeom prst="rect">
              <a:avLst/>
            </a:prstGeom>
            <a:noFill/>
            <a:ln w="12700">
              <a:noFill/>
              <a:miter lim="800000"/>
              <a:headEnd/>
              <a:tailEnd/>
            </a:ln>
          </p:spPr>
          <p:txBody>
            <a:bodyPr wrap="square">
              <a:prstTxWarp prst="textNoShape">
                <a:avLst/>
              </a:prstTxWarp>
              <a:spAutoFit/>
            </a:bodyPr>
            <a:lstStyle/>
            <a:p>
              <a:pPr algn="l"/>
              <a:r>
                <a:rPr lang="en-US" sz="3200" b="1" dirty="0" smtClean="0">
                  <a:solidFill>
                    <a:srgbClr val="FF0000"/>
                  </a:solidFill>
                </a:rPr>
                <a:t>CS61c</a:t>
              </a:r>
              <a:endParaRPr lang="en-US" sz="3200" dirty="0">
                <a:solidFill>
                  <a:srgbClr val="FF0000"/>
                </a:solidFill>
              </a:endParaRPr>
            </a:p>
          </p:txBody>
        </p:sp>
        <p:sp>
          <p:nvSpPr>
            <p:cNvPr id="26629" name="Rectangle 7"/>
            <p:cNvSpPr>
              <a:spLocks noChangeArrowheads="1"/>
            </p:cNvSpPr>
            <p:nvPr/>
          </p:nvSpPr>
          <p:spPr bwMode="auto">
            <a:xfrm>
              <a:off x="4914900" y="3848352"/>
              <a:ext cx="12827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I/O system</a:t>
              </a:r>
            </a:p>
          </p:txBody>
        </p:sp>
        <p:sp>
          <p:nvSpPr>
            <p:cNvPr id="26630" name="Rectangle 8"/>
            <p:cNvSpPr>
              <a:spLocks noChangeArrowheads="1"/>
            </p:cNvSpPr>
            <p:nvPr/>
          </p:nvSpPr>
          <p:spPr bwMode="auto">
            <a:xfrm>
              <a:off x="3251200" y="5265990"/>
              <a:ext cx="25400" cy="279400"/>
            </a:xfrm>
            <a:prstGeom prst="rect">
              <a:avLst/>
            </a:prstGeom>
            <a:noFill/>
            <a:ln w="76200">
              <a:noFill/>
              <a:miter lim="800000"/>
              <a:headEnd/>
              <a:tailEnd/>
            </a:ln>
          </p:spPr>
          <p:txBody>
            <a:bodyPr wrap="none" anchor="ctr">
              <a:prstTxWarp prst="textNoShape">
                <a:avLst/>
              </a:prstTxWarp>
            </a:bodyPr>
            <a:lstStyle/>
            <a:p>
              <a:endParaRPr lang="en-US"/>
            </a:p>
          </p:txBody>
        </p:sp>
        <p:sp>
          <p:nvSpPr>
            <p:cNvPr id="26631" name="Rectangle 9"/>
            <p:cNvSpPr>
              <a:spLocks noChangeArrowheads="1"/>
            </p:cNvSpPr>
            <p:nvPr/>
          </p:nvSpPr>
          <p:spPr bwMode="auto">
            <a:xfrm>
              <a:off x="2705100" y="3848352"/>
              <a:ext cx="1244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Processor</a:t>
              </a:r>
            </a:p>
          </p:txBody>
        </p:sp>
        <p:sp>
          <p:nvSpPr>
            <p:cNvPr id="26632" name="Rectangle 10"/>
            <p:cNvSpPr>
              <a:spLocks noChangeArrowheads="1"/>
            </p:cNvSpPr>
            <p:nvPr/>
          </p:nvSpPr>
          <p:spPr bwMode="auto">
            <a:xfrm>
              <a:off x="2628900" y="3842002"/>
              <a:ext cx="3810000" cy="3810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3" name="Line 11"/>
            <p:cNvSpPr>
              <a:spLocks noChangeShapeType="1"/>
            </p:cNvSpPr>
            <p:nvPr/>
          </p:nvSpPr>
          <p:spPr bwMode="auto">
            <a:xfrm>
              <a:off x="4914900" y="3848352"/>
              <a:ext cx="0" cy="371475"/>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4" name="Rectangle 12"/>
            <p:cNvSpPr>
              <a:spLocks noChangeArrowheads="1"/>
            </p:cNvSpPr>
            <p:nvPr/>
          </p:nvSpPr>
          <p:spPr bwMode="auto">
            <a:xfrm>
              <a:off x="3086100" y="2933952"/>
              <a:ext cx="1117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Compiler</a:t>
              </a:r>
            </a:p>
          </p:txBody>
        </p:sp>
        <p:sp>
          <p:nvSpPr>
            <p:cNvPr id="26635" name="Rectangle 13"/>
            <p:cNvSpPr>
              <a:spLocks noChangeArrowheads="1"/>
            </p:cNvSpPr>
            <p:nvPr/>
          </p:nvSpPr>
          <p:spPr bwMode="auto">
            <a:xfrm>
              <a:off x="3086100" y="3314952"/>
              <a:ext cx="12954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36" name="Rectangle 14"/>
            <p:cNvSpPr>
              <a:spLocks noChangeArrowheads="1"/>
            </p:cNvSpPr>
            <p:nvPr/>
          </p:nvSpPr>
          <p:spPr bwMode="auto">
            <a:xfrm>
              <a:off x="4610100" y="2629152"/>
              <a:ext cx="12065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Operating</a:t>
              </a:r>
            </a:p>
          </p:txBody>
        </p:sp>
        <p:sp>
          <p:nvSpPr>
            <p:cNvPr id="26637" name="Rectangle 15"/>
            <p:cNvSpPr>
              <a:spLocks noChangeArrowheads="1"/>
            </p:cNvSpPr>
            <p:nvPr/>
          </p:nvSpPr>
          <p:spPr bwMode="auto">
            <a:xfrm>
              <a:off x="4622800" y="2933952"/>
              <a:ext cx="1270000" cy="565299"/>
            </a:xfrm>
            <a:prstGeom prst="rect">
              <a:avLst/>
            </a:prstGeom>
            <a:noFill/>
            <a:ln w="12700">
              <a:noFill/>
              <a:miter lim="800000"/>
              <a:headEnd/>
              <a:tailEnd/>
            </a:ln>
          </p:spPr>
          <p:txBody>
            <a:bodyPr wrap="square" lIns="63500" tIns="25400" rIns="63500" bIns="25400">
              <a:prstTxWarp prst="textNoShape">
                <a:avLst/>
              </a:prstTxWarp>
              <a:spAutoFit/>
            </a:bodyPr>
            <a:lstStyle/>
            <a:p>
              <a:pPr>
                <a:lnSpc>
                  <a:spcPct val="102000"/>
                </a:lnSpc>
              </a:pPr>
              <a:r>
                <a:rPr lang="en-US" sz="1800" b="1">
                  <a:solidFill>
                    <a:schemeClr val="tx1"/>
                  </a:solidFill>
                </a:rPr>
                <a:t>System</a:t>
              </a:r>
            </a:p>
            <a:p>
              <a:pPr>
                <a:lnSpc>
                  <a:spcPct val="102000"/>
                </a:lnSpc>
              </a:pPr>
              <a:r>
                <a:rPr lang="en-US" sz="1800" b="1">
                  <a:solidFill>
                    <a:schemeClr val="tx1"/>
                  </a:solidFill>
                </a:rPr>
                <a:t>(Mac OSX)</a:t>
              </a:r>
            </a:p>
          </p:txBody>
        </p:sp>
        <p:sp>
          <p:nvSpPr>
            <p:cNvPr id="26638" name="Line 16"/>
            <p:cNvSpPr>
              <a:spLocks noChangeShapeType="1"/>
            </p:cNvSpPr>
            <p:nvPr/>
          </p:nvSpPr>
          <p:spPr bwMode="auto">
            <a:xfrm flipV="1">
              <a:off x="3848100" y="2629152"/>
              <a:ext cx="0" cy="3556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39" name="Line 17"/>
            <p:cNvSpPr>
              <a:spLocks noChangeShapeType="1"/>
            </p:cNvSpPr>
            <p:nvPr/>
          </p:nvSpPr>
          <p:spPr bwMode="auto">
            <a:xfrm>
              <a:off x="3854450" y="2629152"/>
              <a:ext cx="22034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0" name="Line 18"/>
            <p:cNvSpPr>
              <a:spLocks noChangeShapeType="1"/>
            </p:cNvSpPr>
            <p:nvPr/>
          </p:nvSpPr>
          <p:spPr bwMode="auto">
            <a:xfrm>
              <a:off x="6057900" y="2629152"/>
              <a:ext cx="0" cy="10541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1" name="Rectangle 19"/>
            <p:cNvSpPr>
              <a:spLocks noChangeArrowheads="1"/>
            </p:cNvSpPr>
            <p:nvPr/>
          </p:nvSpPr>
          <p:spPr bwMode="auto">
            <a:xfrm>
              <a:off x="3009900" y="2273552"/>
              <a:ext cx="28702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Application (ex: browser)</a:t>
              </a:r>
            </a:p>
          </p:txBody>
        </p:sp>
        <p:sp>
          <p:nvSpPr>
            <p:cNvPr id="26642" name="Line 20"/>
            <p:cNvSpPr>
              <a:spLocks noChangeShapeType="1"/>
            </p:cNvSpPr>
            <p:nvPr/>
          </p:nvSpPr>
          <p:spPr bwMode="auto">
            <a:xfrm flipV="1">
              <a:off x="2781300" y="2171952"/>
              <a:ext cx="0" cy="14478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3" name="Line 21"/>
            <p:cNvSpPr>
              <a:spLocks noChangeShapeType="1"/>
            </p:cNvSpPr>
            <p:nvPr/>
          </p:nvSpPr>
          <p:spPr bwMode="auto">
            <a:xfrm>
              <a:off x="5905500" y="2178302"/>
              <a:ext cx="0" cy="4445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44" name="Rectangle 22"/>
            <p:cNvSpPr>
              <a:spLocks noChangeArrowheads="1"/>
            </p:cNvSpPr>
            <p:nvPr/>
          </p:nvSpPr>
          <p:spPr bwMode="auto">
            <a:xfrm>
              <a:off x="3540125" y="4669090"/>
              <a:ext cx="16510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Digital Design</a:t>
              </a:r>
            </a:p>
          </p:txBody>
        </p:sp>
        <p:sp>
          <p:nvSpPr>
            <p:cNvPr id="26645" name="Rectangle 23"/>
            <p:cNvSpPr>
              <a:spLocks noChangeArrowheads="1"/>
            </p:cNvSpPr>
            <p:nvPr/>
          </p:nvSpPr>
          <p:spPr bwMode="auto">
            <a:xfrm>
              <a:off x="3076575" y="4672265"/>
              <a:ext cx="2654300" cy="3429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6" name="Rectangle 24"/>
            <p:cNvSpPr>
              <a:spLocks noChangeArrowheads="1"/>
            </p:cNvSpPr>
            <p:nvPr/>
          </p:nvSpPr>
          <p:spPr bwMode="auto">
            <a:xfrm>
              <a:off x="3527425" y="4996115"/>
              <a:ext cx="1676400" cy="305783"/>
            </a:xfrm>
            <a:prstGeom prst="rect">
              <a:avLst/>
            </a:prstGeom>
            <a:noFill/>
            <a:ln w="508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Circuit Design</a:t>
              </a:r>
            </a:p>
          </p:txBody>
        </p:sp>
        <p:sp>
          <p:nvSpPr>
            <p:cNvPr id="26647" name="Rectangle 25"/>
            <p:cNvSpPr>
              <a:spLocks noChangeArrowheads="1"/>
            </p:cNvSpPr>
            <p:nvPr/>
          </p:nvSpPr>
          <p:spPr bwMode="auto">
            <a:xfrm>
              <a:off x="3248025" y="5021515"/>
              <a:ext cx="2247900" cy="3048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48" name="Rectangle 26" descr="50%"/>
            <p:cNvSpPr>
              <a:spLocks noChangeArrowheads="1"/>
            </p:cNvSpPr>
            <p:nvPr/>
          </p:nvSpPr>
          <p:spPr bwMode="auto">
            <a:xfrm>
              <a:off x="1181100" y="3619752"/>
              <a:ext cx="5670550" cy="225425"/>
            </a:xfrm>
            <a:prstGeom prst="rect">
              <a:avLst/>
            </a:prstGeom>
            <a:pattFill prst="pct50">
              <a:fgClr>
                <a:schemeClr val="accent1"/>
              </a:fgClr>
              <a:bgClr>
                <a:schemeClr val="bg1"/>
              </a:bgClr>
            </a:pattFill>
            <a:ln w="12700">
              <a:solidFill>
                <a:schemeClr val="tx1"/>
              </a:solidFill>
              <a:miter lim="800000"/>
              <a:headEnd/>
              <a:tailEnd/>
            </a:ln>
          </p:spPr>
          <p:txBody>
            <a:bodyPr wrap="none" anchor="ctr">
              <a:prstTxWarp prst="textNoShape">
                <a:avLst/>
              </a:prstTxWarp>
            </a:bodyPr>
            <a:lstStyle/>
            <a:p>
              <a:endParaRPr lang="en-US"/>
            </a:p>
          </p:txBody>
        </p:sp>
        <p:sp>
          <p:nvSpPr>
            <p:cNvPr id="26649" name="Rectangle 27"/>
            <p:cNvSpPr>
              <a:spLocks noChangeArrowheads="1"/>
            </p:cNvSpPr>
            <p:nvPr/>
          </p:nvSpPr>
          <p:spPr bwMode="auto">
            <a:xfrm>
              <a:off x="6845300" y="3619752"/>
              <a:ext cx="1727200" cy="486002"/>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85000"/>
                </a:lnSpc>
              </a:pPr>
              <a:r>
                <a:rPr lang="en-US" sz="1800" b="1">
                  <a:solidFill>
                    <a:schemeClr val="tx1"/>
                  </a:solidFill>
                </a:rPr>
                <a:t>Instruction Set</a:t>
              </a:r>
            </a:p>
            <a:p>
              <a:pPr algn="l">
                <a:lnSpc>
                  <a:spcPct val="85000"/>
                </a:lnSpc>
              </a:pPr>
              <a:r>
                <a:rPr lang="en-US" sz="1800" b="1">
                  <a:solidFill>
                    <a:schemeClr val="tx1"/>
                  </a:solidFill>
                </a:rPr>
                <a:t> Architecture</a:t>
              </a:r>
            </a:p>
          </p:txBody>
        </p:sp>
        <p:sp>
          <p:nvSpPr>
            <p:cNvPr id="26650" name="Line 28"/>
            <p:cNvSpPr>
              <a:spLocks noChangeShapeType="1"/>
            </p:cNvSpPr>
            <p:nvPr/>
          </p:nvSpPr>
          <p:spPr bwMode="auto">
            <a:xfrm>
              <a:off x="2787650" y="2171952"/>
              <a:ext cx="311785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1" name="Rectangle 29"/>
            <p:cNvSpPr>
              <a:spLocks noChangeArrowheads="1"/>
            </p:cNvSpPr>
            <p:nvPr/>
          </p:nvSpPr>
          <p:spPr bwMode="auto">
            <a:xfrm>
              <a:off x="3224213" y="4273802"/>
              <a:ext cx="2327275" cy="336880"/>
            </a:xfrm>
            <a:prstGeom prst="rect">
              <a:avLst/>
            </a:prstGeom>
            <a:noFill/>
            <a:ln w="12700">
              <a:noFill/>
              <a:miter lim="800000"/>
              <a:headEnd/>
              <a:tailEnd/>
            </a:ln>
          </p:spPr>
          <p:txBody>
            <a:bodyPr wrap="square" lIns="90487" tIns="44450" rIns="90487" bIns="44450">
              <a:prstTxWarp prst="textNoShape">
                <a:avLst/>
              </a:prstTxWarp>
              <a:spAutoFit/>
            </a:bodyPr>
            <a:lstStyle/>
            <a:p>
              <a:pPr algn="l"/>
              <a:r>
                <a:rPr lang="en-US" sz="1800" b="1">
                  <a:solidFill>
                    <a:schemeClr val="tx1"/>
                  </a:solidFill>
                </a:rPr>
                <a:t>Datapath &amp; Control </a:t>
              </a:r>
            </a:p>
          </p:txBody>
        </p:sp>
        <p:sp>
          <p:nvSpPr>
            <p:cNvPr id="26652" name="Rectangle 30"/>
            <p:cNvSpPr>
              <a:spLocks noChangeArrowheads="1"/>
            </p:cNvSpPr>
            <p:nvPr/>
          </p:nvSpPr>
          <p:spPr bwMode="auto">
            <a:xfrm>
              <a:off x="2940050" y="4226177"/>
              <a:ext cx="2882900" cy="4445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3" name="Rectangle 31"/>
            <p:cNvSpPr>
              <a:spLocks noChangeArrowheads="1"/>
            </p:cNvSpPr>
            <p:nvPr/>
          </p:nvSpPr>
          <p:spPr bwMode="auto">
            <a:xfrm>
              <a:off x="3695700" y="5297740"/>
              <a:ext cx="1295400" cy="308610"/>
            </a:xfrm>
            <a:prstGeom prst="rect">
              <a:avLst/>
            </a:prstGeom>
            <a:noFill/>
            <a:ln w="12700">
              <a:noFill/>
              <a:miter lim="800000"/>
              <a:headEnd/>
              <a:tailEnd/>
            </a:ln>
          </p:spPr>
          <p:txBody>
            <a:bodyPr wrap="square" lIns="90487" tIns="44450" rIns="90487" bIns="44450">
              <a:prstTxWarp prst="textNoShape">
                <a:avLst/>
              </a:prstTxWarp>
              <a:spAutoFit/>
            </a:bodyPr>
            <a:lstStyle/>
            <a:p>
              <a:r>
                <a:rPr lang="en-US" sz="1600" b="1">
                  <a:solidFill>
                    <a:schemeClr val="tx1"/>
                  </a:solidFill>
                </a:rPr>
                <a:t>transistors</a:t>
              </a:r>
            </a:p>
          </p:txBody>
        </p:sp>
        <p:sp>
          <p:nvSpPr>
            <p:cNvPr id="26654" name="Rectangle 32"/>
            <p:cNvSpPr>
              <a:spLocks noChangeArrowheads="1"/>
            </p:cNvSpPr>
            <p:nvPr/>
          </p:nvSpPr>
          <p:spPr bwMode="auto">
            <a:xfrm>
              <a:off x="3330575" y="5332665"/>
              <a:ext cx="2044700" cy="29845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55" name="Line 33"/>
            <p:cNvSpPr>
              <a:spLocks noChangeShapeType="1"/>
            </p:cNvSpPr>
            <p:nvPr/>
          </p:nvSpPr>
          <p:spPr bwMode="auto">
            <a:xfrm>
              <a:off x="3924300" y="3848352"/>
              <a:ext cx="0" cy="3810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6656" name="Rectangle 34"/>
            <p:cNvSpPr>
              <a:spLocks noChangeArrowheads="1"/>
            </p:cNvSpPr>
            <p:nvPr/>
          </p:nvSpPr>
          <p:spPr bwMode="auto">
            <a:xfrm>
              <a:off x="3911600" y="3848352"/>
              <a:ext cx="10033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Memory</a:t>
              </a:r>
            </a:p>
          </p:txBody>
        </p:sp>
        <p:sp>
          <p:nvSpPr>
            <p:cNvPr id="26657" name="Text Box 35"/>
            <p:cNvSpPr txBox="1">
              <a:spLocks noChangeArrowheads="1"/>
            </p:cNvSpPr>
            <p:nvPr/>
          </p:nvSpPr>
          <p:spPr bwMode="auto">
            <a:xfrm>
              <a:off x="1104900" y="3772152"/>
              <a:ext cx="1341438" cy="367505"/>
            </a:xfrm>
            <a:prstGeom prst="rect">
              <a:avLst/>
            </a:prstGeom>
            <a:noFill/>
            <a:ln w="12700">
              <a:noFill/>
              <a:miter lim="800000"/>
              <a:headEnd/>
              <a:tailEnd/>
            </a:ln>
          </p:spPr>
          <p:txBody>
            <a:bodyPr wrap="square">
              <a:prstTxWarp prst="textNoShape">
                <a:avLst/>
              </a:prstTxWarp>
              <a:spAutoFit/>
            </a:bodyPr>
            <a:lstStyle/>
            <a:p>
              <a:pPr algn="l"/>
              <a:r>
                <a:rPr lang="en-US" sz="2000" b="1"/>
                <a:t>Hardware</a:t>
              </a:r>
            </a:p>
          </p:txBody>
        </p:sp>
        <p:sp>
          <p:nvSpPr>
            <p:cNvPr id="26658" name="Text Box 36"/>
            <p:cNvSpPr txBox="1">
              <a:spLocks noChangeArrowheads="1"/>
            </p:cNvSpPr>
            <p:nvPr/>
          </p:nvSpPr>
          <p:spPr bwMode="auto">
            <a:xfrm>
              <a:off x="1104900" y="3238752"/>
              <a:ext cx="1257300" cy="367505"/>
            </a:xfrm>
            <a:prstGeom prst="rect">
              <a:avLst/>
            </a:prstGeom>
            <a:noFill/>
            <a:ln w="12700">
              <a:noFill/>
              <a:miter lim="800000"/>
              <a:headEnd/>
              <a:tailEnd/>
            </a:ln>
          </p:spPr>
          <p:txBody>
            <a:bodyPr wrap="square">
              <a:prstTxWarp prst="textNoShape">
                <a:avLst/>
              </a:prstTxWarp>
              <a:spAutoFit/>
            </a:bodyPr>
            <a:lstStyle/>
            <a:p>
              <a:pPr algn="l"/>
              <a:r>
                <a:rPr lang="en-US" sz="2000" b="1"/>
                <a:t>Software</a:t>
              </a:r>
            </a:p>
          </p:txBody>
        </p:sp>
        <p:sp>
          <p:nvSpPr>
            <p:cNvPr id="26659" name="Line 37"/>
            <p:cNvSpPr>
              <a:spLocks noChangeShapeType="1"/>
            </p:cNvSpPr>
            <p:nvPr/>
          </p:nvSpPr>
          <p:spPr bwMode="auto">
            <a:xfrm flipV="1">
              <a:off x="2476500" y="2629152"/>
              <a:ext cx="0" cy="9906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0" name="Line 38"/>
            <p:cNvSpPr>
              <a:spLocks noChangeShapeType="1"/>
            </p:cNvSpPr>
            <p:nvPr/>
          </p:nvSpPr>
          <p:spPr bwMode="auto">
            <a:xfrm>
              <a:off x="2476500" y="3843590"/>
              <a:ext cx="0" cy="1066800"/>
            </a:xfrm>
            <a:prstGeom prst="line">
              <a:avLst/>
            </a:prstGeom>
            <a:noFill/>
            <a:ln w="38100">
              <a:solidFill>
                <a:schemeClr val="tx1"/>
              </a:solidFill>
              <a:round/>
              <a:headEnd/>
              <a:tailEnd type="triangle" w="med" len="med"/>
            </a:ln>
          </p:spPr>
          <p:txBody>
            <a:bodyPr wrap="none" anchor="ctr">
              <a:prstTxWarp prst="textNoShape">
                <a:avLst/>
              </a:prstTxWarp>
            </a:bodyPr>
            <a:lstStyle/>
            <a:p>
              <a:endParaRPr lang="en-US"/>
            </a:p>
          </p:txBody>
        </p:sp>
        <p:sp>
          <p:nvSpPr>
            <p:cNvPr id="26661" name="Rectangle 39"/>
            <p:cNvSpPr>
              <a:spLocks noChangeArrowheads="1"/>
            </p:cNvSpPr>
            <p:nvPr/>
          </p:nvSpPr>
          <p:spPr bwMode="auto">
            <a:xfrm>
              <a:off x="3098800" y="2984752"/>
              <a:ext cx="1143000" cy="330200"/>
            </a:xfrm>
            <a:prstGeom prst="rect">
              <a:avLst/>
            </a:prstGeom>
            <a:noFill/>
            <a:ln w="28575">
              <a:solidFill>
                <a:schemeClr val="tx1"/>
              </a:solidFill>
              <a:miter lim="800000"/>
              <a:headEnd/>
              <a:tailEnd/>
            </a:ln>
          </p:spPr>
          <p:txBody>
            <a:bodyPr wrap="none" anchor="ctr">
              <a:prstTxWarp prst="textNoShape">
                <a:avLst/>
              </a:prstTxWarp>
            </a:bodyPr>
            <a:lstStyle/>
            <a:p>
              <a:endParaRPr lang="en-US"/>
            </a:p>
          </p:txBody>
        </p:sp>
        <p:sp>
          <p:nvSpPr>
            <p:cNvPr id="26662" name="Rectangle 40"/>
            <p:cNvSpPr>
              <a:spLocks noChangeArrowheads="1"/>
            </p:cNvSpPr>
            <p:nvPr/>
          </p:nvSpPr>
          <p:spPr bwMode="auto">
            <a:xfrm>
              <a:off x="3086100" y="3314952"/>
              <a:ext cx="1371600" cy="305783"/>
            </a:xfrm>
            <a:prstGeom prst="rect">
              <a:avLst/>
            </a:prstGeom>
            <a:noFill/>
            <a:ln w="12700">
              <a:noFill/>
              <a:miter lim="800000"/>
              <a:headEnd/>
              <a:tailEnd/>
            </a:ln>
          </p:spPr>
          <p:txBody>
            <a:bodyPr wrap="square" lIns="63500" tIns="25400" rIns="63500" bIns="25400">
              <a:prstTxWarp prst="textNoShape">
                <a:avLst/>
              </a:prstTxWarp>
              <a:spAutoFit/>
            </a:bodyPr>
            <a:lstStyle/>
            <a:p>
              <a:pPr algn="l">
                <a:lnSpc>
                  <a:spcPct val="102000"/>
                </a:lnSpc>
              </a:pPr>
              <a:r>
                <a:rPr lang="en-US" sz="1800" b="1">
                  <a:solidFill>
                    <a:schemeClr val="tx1"/>
                  </a:solidFill>
                </a:rPr>
                <a:t>Assembler</a:t>
              </a:r>
            </a:p>
          </p:txBody>
        </p:sp>
      </p:grpSp>
      <p:sp>
        <p:nvSpPr>
          <p:cNvPr id="44" name="Date Placeholder 43"/>
          <p:cNvSpPr>
            <a:spLocks noGrp="1"/>
          </p:cNvSpPr>
          <p:nvPr>
            <p:ph type="dt" sz="half" idx="10"/>
          </p:nvPr>
        </p:nvSpPr>
        <p:spPr/>
        <p:txBody>
          <a:bodyPr/>
          <a:lstStyle/>
          <a:p>
            <a:fld id="{CEADC59B-623E-1649-A71B-10B7B11ACD48}" type="datetime1">
              <a:rPr lang="en-US" smtClean="0"/>
              <a:pPr/>
              <a:t>1/19/11</a:t>
            </a:fld>
            <a:endParaRPr lang="en-US"/>
          </a:p>
        </p:txBody>
      </p:sp>
      <p:sp>
        <p:nvSpPr>
          <p:cNvPr id="45" name="Slide Number Placeholder 44"/>
          <p:cNvSpPr>
            <a:spLocks noGrp="1"/>
          </p:cNvSpPr>
          <p:nvPr>
            <p:ph type="sldNum" sz="quarter" idx="12"/>
          </p:nvPr>
        </p:nvSpPr>
        <p:spPr/>
        <p:txBody>
          <a:bodyPr/>
          <a:lstStyle/>
          <a:p>
            <a:fld id="{3CC63E4C-4642-794D-A2FD-70F6B81535F5}" type="slidenum">
              <a:rPr lang="en-US" smtClean="0"/>
              <a:pPr/>
              <a:t>8</a:t>
            </a:fld>
            <a:endParaRPr lang="en-US"/>
          </a:p>
        </p:txBody>
      </p:sp>
      <p:sp>
        <p:nvSpPr>
          <p:cNvPr id="46" name="Footer Placeholder 45"/>
          <p:cNvSpPr>
            <a:spLocks noGrp="1"/>
          </p:cNvSpPr>
          <p:nvPr>
            <p:ph type="ftr" sz="quarter" idx="11"/>
          </p:nvPr>
        </p:nvSpPr>
        <p:spPr/>
        <p:txBody>
          <a:bodyPr/>
          <a:lstStyle/>
          <a:p>
            <a:r>
              <a:rPr lang="en-US" smtClean="0"/>
              <a:t>Spring 2011 -- Lecture #1</a:t>
            </a: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4525963"/>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functioning in parallel at same time</a:t>
            </a:r>
          </a:p>
        </p:txBody>
      </p:sp>
      <p:sp>
        <p:nvSpPr>
          <p:cNvPr id="44" name="Date Placeholder 43"/>
          <p:cNvSpPr>
            <a:spLocks noGrp="1"/>
          </p:cNvSpPr>
          <p:nvPr>
            <p:ph type="dt" sz="half" idx="10"/>
          </p:nvPr>
        </p:nvSpPr>
        <p:spPr/>
        <p:txBody>
          <a:bodyPr/>
          <a:lstStyle/>
          <a:p>
            <a:fld id="{9A40D199-C8E1-0646-929C-75980EC4E4F9}" type="datetime1">
              <a:rPr lang="en-US" smtClean="0"/>
              <a:pPr/>
              <a:t>1/19/11</a:t>
            </a:fld>
            <a:endParaRPr lang="en-US"/>
          </a:p>
        </p:txBody>
      </p:sp>
      <p:sp>
        <p:nvSpPr>
          <p:cNvPr id="46" name="Footer Placeholder 45"/>
          <p:cNvSpPr>
            <a:spLocks noGrp="1"/>
          </p:cNvSpPr>
          <p:nvPr>
            <p:ph type="ftr" sz="quarter" idx="11"/>
          </p:nvPr>
        </p:nvSpPr>
        <p:spPr/>
        <p:txBody>
          <a:bodyPr/>
          <a:lstStyle/>
          <a:p>
            <a:r>
              <a:rPr lang="en-US" dirty="0" smtClean="0"/>
              <a:t>Spring 2011 -- Lecture #1</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9</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916478"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55995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51"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4"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p:oleObj spid="_x0000_s112642" name="Image" r:id="rId5" imgW="3492063" imgH="2400000" progId="">
                  <p:embed/>
                </p:oleObj>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6"/>
          <a:stretch>
            <a:fillRect/>
          </a:stretch>
        </p:blipFill>
        <p:spPr>
          <a:xfrm>
            <a:off x="5173656" y="1334878"/>
            <a:ext cx="2859651" cy="1667628"/>
          </a:xfrm>
          <a:prstGeom prst="rect">
            <a:avLst/>
          </a:prstGeom>
        </p:spPr>
      </p:pic>
      <p:grpSp>
        <p:nvGrpSpPr>
          <p:cNvPr id="56" name="Group 55"/>
          <p:cNvGrpSpPr/>
          <p:nvPr/>
        </p:nvGrpSpPr>
        <p:grpSpPr>
          <a:xfrm>
            <a:off x="3442017" y="2980266"/>
            <a:ext cx="5143176" cy="1625601"/>
            <a:chOff x="3442017" y="2980266"/>
            <a:chExt cx="5143176" cy="1625601"/>
          </a:xfrm>
        </p:grpSpPr>
        <p:grpSp>
          <p:nvGrpSpPr>
            <p:cNvPr id="54"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7"/>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3"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91"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Main Memory</a:t>
              </a:r>
              <a:endParaRPr lang="en-US" dirty="0">
                <a:solidFill>
                  <a:srgbClr val="000000"/>
                </a:solidFill>
              </a:endParaRPr>
            </a:p>
          </p:txBody>
        </p:sp>
        <p:grpSp>
          <p:nvGrpSpPr>
            <p:cNvPr id="90" name="Group 89"/>
            <p:cNvGrpSpPr/>
            <p:nvPr/>
          </p:nvGrpSpPr>
          <p:grpSpPr>
            <a:xfrm>
              <a:off x="3365862" y="3454411"/>
              <a:ext cx="5625738" cy="2622539"/>
              <a:chOff x="3365862" y="3454411"/>
              <a:chExt cx="5625738" cy="2622539"/>
            </a:xfrm>
          </p:grpSpPr>
          <p:grpSp>
            <p:nvGrpSpPr>
              <p:cNvPr id="4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8"/>
            <a:stretch>
              <a:fillRect/>
            </a:stretch>
          </p:blipFill>
          <p:spPr>
            <a:xfrm>
              <a:off x="4875262" y="4921249"/>
              <a:ext cx="908064" cy="654673"/>
            </a:xfrm>
            <a:prstGeom prst="rect">
              <a:avLst/>
            </a:prstGeom>
          </p:spPr>
        </p:pic>
        <p:grpSp>
          <p:nvGrpSpPr>
            <p:cNvPr id="89" name="Group 88"/>
            <p:cNvGrpSpPr/>
            <p:nvPr/>
          </p:nvGrpSpPr>
          <p:grpSpPr>
            <a:xfrm>
              <a:off x="6108909" y="5194300"/>
              <a:ext cx="2127517" cy="361950"/>
              <a:chOff x="6108909" y="5194300"/>
              <a:chExt cx="2127517" cy="361950"/>
            </a:xfrm>
          </p:grpSpPr>
          <p:grpSp>
            <p:nvGrpSpPr>
              <p:cNvPr id="69"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0"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86"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61" name="Group 60"/>
          <p:cNvGrpSpPr/>
          <p:nvPr/>
        </p:nvGrpSpPr>
        <p:grpSpPr>
          <a:xfrm>
            <a:off x="4876800" y="2929464"/>
            <a:ext cx="1741094" cy="1659467"/>
            <a:chOff x="4284133" y="1250175"/>
            <a:chExt cx="3826933" cy="1780891"/>
          </a:xfrm>
        </p:grpSpPr>
        <p:sp>
          <p:nvSpPr>
            <p:cNvPr id="62" name="Rectangle 61"/>
            <p:cNvSpPr/>
            <p:nvPr/>
          </p:nvSpPr>
          <p:spPr>
            <a:xfrm>
              <a:off x="4284133" y="1595451"/>
              <a:ext cx="3826933" cy="143561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extBox 62"/>
            <p:cNvSpPr txBox="1"/>
            <p:nvPr/>
          </p:nvSpPr>
          <p:spPr>
            <a:xfrm>
              <a:off x="4581890" y="1250175"/>
              <a:ext cx="3202168" cy="396356"/>
            </a:xfrm>
            <a:prstGeom prst="rect">
              <a:avLst/>
            </a:prstGeom>
            <a:noFill/>
          </p:spPr>
          <p:txBody>
            <a:bodyPr wrap="square" rtlCol="0">
              <a:spAutoFit/>
            </a:bodyPr>
            <a:lstStyle/>
            <a:p>
              <a:r>
                <a:rPr lang="en-US" dirty="0" smtClean="0">
                  <a:solidFill>
                    <a:srgbClr val="FF0000"/>
                  </a:solidFill>
                </a:rPr>
                <a:t>Project 2</a:t>
              </a:r>
              <a:endParaRPr lang="en-US" dirty="0">
                <a:solidFill>
                  <a:srgbClr val="FF0000"/>
                </a:solidFill>
              </a:endParaRPr>
            </a:p>
          </p:txBody>
        </p:sp>
      </p:grpSp>
      <p:grpSp>
        <p:nvGrpSpPr>
          <p:cNvPr id="75" name="Group 74"/>
          <p:cNvGrpSpPr/>
          <p:nvPr/>
        </p:nvGrpSpPr>
        <p:grpSpPr>
          <a:xfrm>
            <a:off x="0" y="795867"/>
            <a:ext cx="8788986" cy="4622800"/>
            <a:chOff x="0" y="795867"/>
            <a:chExt cx="8788986" cy="4622800"/>
          </a:xfrm>
        </p:grpSpPr>
        <p:grpSp>
          <p:nvGrpSpPr>
            <p:cNvPr id="60" name="Group 59"/>
            <p:cNvGrpSpPr/>
            <p:nvPr/>
          </p:nvGrpSpPr>
          <p:grpSpPr>
            <a:xfrm>
              <a:off x="3894667" y="795867"/>
              <a:ext cx="4894319" cy="2235200"/>
              <a:chOff x="4284133" y="795867"/>
              <a:chExt cx="4504853" cy="2235200"/>
            </a:xfrm>
          </p:grpSpPr>
          <p:sp>
            <p:nvSpPr>
              <p:cNvPr id="58" name="Rectangle 57"/>
              <p:cNvSpPr/>
              <p:nvPr/>
            </p:nvSpPr>
            <p:spPr>
              <a:xfrm>
                <a:off x="4284133" y="1134533"/>
                <a:ext cx="3826934" cy="1896534"/>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p:cNvSpPr txBox="1"/>
              <p:nvPr/>
            </p:nvSpPr>
            <p:spPr>
              <a:xfrm>
                <a:off x="7772399" y="795867"/>
                <a:ext cx="1016587" cy="369332"/>
              </a:xfrm>
              <a:prstGeom prst="rect">
                <a:avLst/>
              </a:prstGeom>
              <a:noFill/>
            </p:spPr>
            <p:txBody>
              <a:bodyPr wrap="square" rtlCol="0">
                <a:spAutoFit/>
              </a:bodyPr>
              <a:lstStyle/>
              <a:p>
                <a:r>
                  <a:rPr lang="en-US" dirty="0" smtClean="0">
                    <a:solidFill>
                      <a:srgbClr val="FF0000"/>
                    </a:solidFill>
                  </a:rPr>
                  <a:t>Project 1</a:t>
                </a:r>
                <a:endParaRPr lang="en-US" dirty="0">
                  <a:solidFill>
                    <a:srgbClr val="FF0000"/>
                  </a:solidFill>
                </a:endParaRPr>
              </a:p>
            </p:txBody>
          </p:sp>
        </p:grpSp>
        <p:sp>
          <p:nvSpPr>
            <p:cNvPr id="73" name="Rectangle 72"/>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0" y="2404534"/>
            <a:ext cx="9550986" cy="3064933"/>
            <a:chOff x="0" y="2404534"/>
            <a:chExt cx="9550986" cy="3064933"/>
          </a:xfrm>
        </p:grpSpPr>
        <p:grpSp>
          <p:nvGrpSpPr>
            <p:cNvPr id="65" name="Group 64"/>
            <p:cNvGrpSpPr/>
            <p:nvPr/>
          </p:nvGrpSpPr>
          <p:grpSpPr>
            <a:xfrm>
              <a:off x="5232400" y="3151501"/>
              <a:ext cx="4318586" cy="2317966"/>
              <a:chOff x="1678763" y="1325247"/>
              <a:chExt cx="9492273" cy="1681255"/>
            </a:xfrm>
          </p:grpSpPr>
          <p:sp>
            <p:nvSpPr>
              <p:cNvPr id="66" name="Rectangle 65"/>
              <p:cNvSpPr/>
              <p:nvPr/>
            </p:nvSpPr>
            <p:spPr>
              <a:xfrm>
                <a:off x="1678763" y="1325247"/>
                <a:ext cx="6469521" cy="168125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TextBox 66"/>
              <p:cNvSpPr txBox="1"/>
              <p:nvPr/>
            </p:nvSpPr>
            <p:spPr>
              <a:xfrm>
                <a:off x="7968868" y="1802865"/>
                <a:ext cx="3202168" cy="267882"/>
              </a:xfrm>
              <a:prstGeom prst="rect">
                <a:avLst/>
              </a:prstGeom>
              <a:noFill/>
            </p:spPr>
            <p:txBody>
              <a:bodyPr wrap="square" rtlCol="0">
                <a:spAutoFit/>
              </a:bodyPr>
              <a:lstStyle/>
              <a:p>
                <a:r>
                  <a:rPr lang="en-US" dirty="0" smtClean="0">
                    <a:solidFill>
                      <a:srgbClr val="FF0000"/>
                    </a:solidFill>
                  </a:rPr>
                  <a:t>Project 3</a:t>
                </a:r>
                <a:endParaRPr lang="en-US" dirty="0">
                  <a:solidFill>
                    <a:srgbClr val="FF0000"/>
                  </a:solidFill>
                </a:endParaRPr>
              </a:p>
            </p:txBody>
          </p:sp>
        </p:grpSp>
        <p:sp>
          <p:nvSpPr>
            <p:cNvPr id="76" name="Rectangle 75"/>
            <p:cNvSpPr/>
            <p:nvPr/>
          </p:nvSpPr>
          <p:spPr>
            <a:xfrm>
              <a:off x="0" y="4368800"/>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0" y="2404534"/>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0" y="3471333"/>
            <a:ext cx="9313330" cy="3386667"/>
            <a:chOff x="0" y="3471333"/>
            <a:chExt cx="9313330" cy="3386667"/>
          </a:xfrm>
        </p:grpSpPr>
        <p:grpSp>
          <p:nvGrpSpPr>
            <p:cNvPr id="68" name="Group 67"/>
            <p:cNvGrpSpPr/>
            <p:nvPr/>
          </p:nvGrpSpPr>
          <p:grpSpPr>
            <a:xfrm>
              <a:off x="6062133" y="6028267"/>
              <a:ext cx="3251197" cy="829733"/>
              <a:chOff x="4284133" y="2140621"/>
              <a:chExt cx="7146148" cy="890445"/>
            </a:xfrm>
          </p:grpSpPr>
          <p:sp>
            <p:nvSpPr>
              <p:cNvPr id="70" name="Rectangle 69"/>
              <p:cNvSpPr/>
              <p:nvPr/>
            </p:nvSpPr>
            <p:spPr>
              <a:xfrm>
                <a:off x="4284133" y="2140621"/>
                <a:ext cx="3826933" cy="890445"/>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TextBox 70"/>
              <p:cNvSpPr txBox="1"/>
              <p:nvPr/>
            </p:nvSpPr>
            <p:spPr>
              <a:xfrm>
                <a:off x="8228113" y="2449545"/>
                <a:ext cx="3202168" cy="396356"/>
              </a:xfrm>
              <a:prstGeom prst="rect">
                <a:avLst/>
              </a:prstGeom>
              <a:solidFill>
                <a:srgbClr val="FFFFFF"/>
              </a:solidFill>
            </p:spPr>
            <p:txBody>
              <a:bodyPr wrap="square" rtlCol="0">
                <a:spAutoFit/>
              </a:bodyPr>
              <a:lstStyle/>
              <a:p>
                <a:r>
                  <a:rPr lang="en-US" dirty="0" smtClean="0">
                    <a:solidFill>
                      <a:srgbClr val="FF0000"/>
                    </a:solidFill>
                  </a:rPr>
                  <a:t>Project 4</a:t>
                </a:r>
                <a:endParaRPr lang="en-US" dirty="0">
                  <a:solidFill>
                    <a:srgbClr val="FF0000"/>
                  </a:solidFill>
                </a:endParaRPr>
              </a:p>
            </p:txBody>
          </p:sp>
        </p:grpSp>
        <p:sp>
          <p:nvSpPr>
            <p:cNvPr id="79" name="Rectangle 78"/>
            <p:cNvSpPr/>
            <p:nvPr/>
          </p:nvSpPr>
          <p:spPr>
            <a:xfrm>
              <a:off x="0" y="5520266"/>
              <a:ext cx="3200400" cy="10498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a:xfrm>
              <a:off x="0" y="3471333"/>
              <a:ext cx="3200400" cy="89746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xEl>
                                              <p:pRg st="7" end="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3">
                                            <p:txEl>
                                              <p:pRg st="9" end="9"/>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xEl>
                                              <p:pRg st="10" end="10"/>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3">
                                            <p:txEl>
                                              <p:pRg st="12" end="12"/>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7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6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9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P spid="1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4545</TotalTime>
  <Words>3751</Words>
  <Application>Microsoft Macintosh PowerPoint</Application>
  <PresentationFormat>On-screen Show (4:3)</PresentationFormat>
  <Paragraphs>623</Paragraphs>
  <Slides>60</Slides>
  <Notes>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Office Theme</vt:lpstr>
      <vt:lpstr>Image</vt:lpstr>
      <vt:lpstr>CS 61C: Great Ideas in Computer Architecture (Machine Structures) Course Introduction</vt:lpstr>
      <vt:lpstr>Agenda</vt:lpstr>
      <vt:lpstr>Agenda</vt:lpstr>
      <vt:lpstr>CS61c is NOT really about C Programming</vt:lpstr>
      <vt:lpstr>Old School CS61c</vt:lpstr>
      <vt:lpstr>New School CS61c</vt:lpstr>
      <vt:lpstr>Slide 7</vt:lpstr>
      <vt:lpstr>Old-School Machine Structures</vt:lpstr>
      <vt:lpstr>New-School Machine Structures (It’s a bit more complicated!)</vt:lpstr>
      <vt:lpstr>6 Great Ideas in Computer Architecture</vt:lpstr>
      <vt:lpstr>Great Idea #1: Levels of Representation/Interpretation</vt:lpstr>
      <vt:lpstr>#2: Moore’s Law</vt:lpstr>
      <vt:lpstr>Great Idea #3: Principle of Locality/ Memory Hierarchy</vt:lpstr>
      <vt:lpstr>Great Idea #4: Parallelism</vt:lpstr>
      <vt:lpstr>Great Idea #5: Performance Measurement and Improvement</vt:lpstr>
      <vt:lpstr>Great Idea #6:  Dependability via Redundancy</vt:lpstr>
      <vt:lpstr>Great Idea #6:  Dependability via Redundancy</vt:lpstr>
      <vt:lpstr>Slide 18</vt:lpstr>
      <vt:lpstr>Slide 19</vt:lpstr>
      <vt:lpstr>Agenda</vt:lpstr>
      <vt:lpstr>Course Information</vt:lpstr>
      <vt:lpstr>Reminders</vt:lpstr>
      <vt:lpstr>Course Organization</vt:lpstr>
      <vt:lpstr>EECS Grading Policy</vt:lpstr>
      <vt:lpstr>Late Policy</vt:lpstr>
      <vt:lpstr>Policy on Assignments and Independent Work</vt:lpstr>
      <vt:lpstr>Slide 27</vt:lpstr>
      <vt:lpstr>The Rules (and we really mean it!)</vt:lpstr>
      <vt:lpstr>Architecture of a Lecture</vt:lpstr>
      <vt:lpstr>Agenda</vt:lpstr>
      <vt:lpstr>Computer Eras: Mainframe 1950s-60s</vt:lpstr>
      <vt:lpstr>Minicomputer Eras: 1970s</vt:lpstr>
      <vt:lpstr>PC Era: Mid 1980s - Mid 2000s</vt:lpstr>
      <vt:lpstr>PostPC Era: Late 2000s - ??</vt:lpstr>
      <vt:lpstr>Advanced RISC Machine (ARM) instruction set inside the iPhone</vt:lpstr>
      <vt:lpstr>iPhone Innards</vt:lpstr>
      <vt:lpstr>The Big Switch: Cloud Computing</vt:lpstr>
      <vt:lpstr>Why Cloud Computing Now?</vt:lpstr>
      <vt:lpstr>Coping with Failures</vt:lpstr>
      <vt:lpstr>Agenda</vt:lpstr>
      <vt:lpstr>Coping with Failures</vt:lpstr>
      <vt:lpstr>Warehouse Scale Computers</vt:lpstr>
      <vt:lpstr>E.g., Google’s Oregon WSC</vt:lpstr>
      <vt:lpstr>Equipment Inside a WSC</vt:lpstr>
      <vt:lpstr>Server, Rack, Array</vt:lpstr>
      <vt:lpstr>Google Server Internals</vt:lpstr>
      <vt:lpstr>Datacenter Power</vt:lpstr>
      <vt:lpstr>Coping with Performance in Array</vt:lpstr>
      <vt:lpstr>Coping with Workload Variation</vt:lpstr>
      <vt:lpstr>Impact of latency, bandwidth, failure, varying workload on WSC software?</vt:lpstr>
      <vt:lpstr>Power vs. Server Utilization</vt:lpstr>
      <vt:lpstr>Power Usage Effectiveness</vt:lpstr>
      <vt:lpstr>PUE in the Wild (2007)</vt:lpstr>
      <vt:lpstr>High PUE: Where Does Power Go?</vt:lpstr>
      <vt:lpstr>Google WSC A PUE: 1.24</vt:lpstr>
      <vt:lpstr>Containers in WSCs</vt:lpstr>
      <vt:lpstr>Google WSC A PUE: 1.24</vt:lpstr>
      <vt:lpstr>Google WSC A PUE: 1.24</vt:lpstr>
      <vt:lpstr>Google WSC PUE: Quarterly Avg</vt:lpstr>
      <vt:lpstr>Summary</vt:lpstr>
    </vt:vector>
  </TitlesOfParts>
  <Company>UC Berkeley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David Patterson</cp:lastModifiedBy>
  <cp:revision>71</cp:revision>
  <cp:lastPrinted>2011-01-12T00:22:52Z</cp:lastPrinted>
  <dcterms:created xsi:type="dcterms:W3CDTF">2011-01-19T13:00:46Z</dcterms:created>
  <dcterms:modified xsi:type="dcterms:W3CDTF">2011-01-19T13:28:20Z</dcterms:modified>
</cp:coreProperties>
</file>