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embeddings/oleObject1.bin" ContentType="application/vnd.openxmlformats-officedocument.oleObject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s/slide53.xml" ContentType="application/vnd.openxmlformats-officedocument.presentationml.slide+xml"/>
  <Default Extension="vml" ContentType="application/vnd.openxmlformats-officedocument.vmlDrawing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notesSlides/notesSlide8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Default Extension="pict" ContentType="image/pict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49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charts/chart1.xml" ContentType="application/vnd.openxmlformats-officedocument.drawingml.char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embeddings/oleObject3.bin" ContentType="application/vnd.openxmlformats-officedocument.oleObject"/>
  <Override PartName="/ppt/slides/slide4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s/slide56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embeddings/oleObject2.bin" ContentType="application/vnd.openxmlformats-officedocument.oleObject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57" r:id="rId2"/>
    <p:sldId id="329" r:id="rId3"/>
    <p:sldId id="330" r:id="rId4"/>
    <p:sldId id="273" r:id="rId5"/>
    <p:sldId id="331" r:id="rId6"/>
    <p:sldId id="357" r:id="rId7"/>
    <p:sldId id="353" r:id="rId8"/>
    <p:sldId id="354" r:id="rId9"/>
    <p:sldId id="355" r:id="rId10"/>
    <p:sldId id="356" r:id="rId11"/>
    <p:sldId id="309" r:id="rId12"/>
    <p:sldId id="310" r:id="rId13"/>
    <p:sldId id="311" r:id="rId14"/>
    <p:sldId id="312" r:id="rId15"/>
    <p:sldId id="313" r:id="rId16"/>
    <p:sldId id="315" r:id="rId17"/>
    <p:sldId id="328" r:id="rId18"/>
    <p:sldId id="316" r:id="rId19"/>
    <p:sldId id="314" r:id="rId20"/>
    <p:sldId id="327" r:id="rId21"/>
    <p:sldId id="332" r:id="rId22"/>
    <p:sldId id="369" r:id="rId23"/>
    <p:sldId id="333" r:id="rId24"/>
    <p:sldId id="317" r:id="rId25"/>
    <p:sldId id="321" r:id="rId26"/>
    <p:sldId id="322" r:id="rId27"/>
    <p:sldId id="359" r:id="rId28"/>
    <p:sldId id="360" r:id="rId29"/>
    <p:sldId id="318" r:id="rId30"/>
    <p:sldId id="361" r:id="rId31"/>
    <p:sldId id="362" r:id="rId32"/>
    <p:sldId id="365" r:id="rId33"/>
    <p:sldId id="340" r:id="rId34"/>
    <p:sldId id="319" r:id="rId35"/>
    <p:sldId id="323" r:id="rId36"/>
    <p:sldId id="341" r:id="rId37"/>
    <p:sldId id="366" r:id="rId38"/>
    <p:sldId id="342" r:id="rId39"/>
    <p:sldId id="343" r:id="rId40"/>
    <p:sldId id="344" r:id="rId41"/>
    <p:sldId id="335" r:id="rId42"/>
    <p:sldId id="334" r:id="rId43"/>
    <p:sldId id="351" r:id="rId44"/>
    <p:sldId id="350" r:id="rId45"/>
    <p:sldId id="346" r:id="rId46"/>
    <p:sldId id="347" r:id="rId47"/>
    <p:sldId id="348" r:id="rId48"/>
    <p:sldId id="349" r:id="rId49"/>
    <p:sldId id="367" r:id="rId50"/>
    <p:sldId id="320" r:id="rId51"/>
    <p:sldId id="352" r:id="rId52"/>
    <p:sldId id="324" r:id="rId53"/>
    <p:sldId id="364" r:id="rId54"/>
    <p:sldId id="363" r:id="rId55"/>
    <p:sldId id="325" r:id="rId56"/>
    <p:sldId id="326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frameSlides="1"/>
  <p:clrMru>
    <a:srgbClr val="DC471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20500" autoAdjust="0"/>
    <p:restoredTop sz="79724" autoAdjust="0"/>
  </p:normalViewPr>
  <p:slideViewPr>
    <p:cSldViewPr snapToGrid="0">
      <p:cViewPr varScale="1">
        <p:scale>
          <a:sx n="69" d="100"/>
          <a:sy n="69" d="100"/>
        </p:scale>
        <p:origin x="-8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7032"/>
    </p:cViewPr>
  </p:sorterViewPr>
  <p:notesViewPr>
    <p:cSldViewPr snapToGrid="0" snapToObjects="1">
      <p:cViewPr varScale="1">
        <p:scale>
          <a:sx n="125" d="100"/>
          <a:sy n="125" d="100"/>
        </p:scale>
        <p:origin x="-2368" y="-10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handoutMaster" Target="handoutMasters/handout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interSettings" Target="printerSettings/printerSettings1.bin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/>
      <c:scatterChart>
        <c:scatterStyle val="smoothMarker"/>
        <c:ser>
          <c:idx val="0"/>
          <c:order val="0"/>
          <c:spPr>
            <a:ln w="76200"/>
          </c:spPr>
          <c:marker>
            <c:symbol val="none"/>
          </c:marker>
          <c:xVal>
            <c:numRef>
              <c:f>Sheet1!$H$17:$H$27</c:f>
              <c:numCache>
                <c:formatCode>General</c:formatCode>
                <c:ptCount val="11"/>
                <c:pt idx="0">
                  <c:v>295.0</c:v>
                </c:pt>
                <c:pt idx="1">
                  <c:v>286.0</c:v>
                </c:pt>
                <c:pt idx="2">
                  <c:v>275.0</c:v>
                </c:pt>
                <c:pt idx="3">
                  <c:v>265.0</c:v>
                </c:pt>
                <c:pt idx="4">
                  <c:v>256.0</c:v>
                </c:pt>
                <c:pt idx="5">
                  <c:v>246.0</c:v>
                </c:pt>
                <c:pt idx="6">
                  <c:v>233.0</c:v>
                </c:pt>
                <c:pt idx="7">
                  <c:v>222.0</c:v>
                </c:pt>
                <c:pt idx="8">
                  <c:v>206.0</c:v>
                </c:pt>
                <c:pt idx="9">
                  <c:v>180.0</c:v>
                </c:pt>
                <c:pt idx="10">
                  <c:v>141.0</c:v>
                </c:pt>
              </c:numCache>
            </c:numRef>
          </c:xVal>
          <c:yVal>
            <c:numRef>
              <c:f>Sheet1!$I$17:$I$27</c:f>
              <c:numCache>
                <c:formatCode>0%</c:formatCode>
                <c:ptCount val="11"/>
                <c:pt idx="0">
                  <c:v>1.0</c:v>
                </c:pt>
                <c:pt idx="1">
                  <c:v>0.9</c:v>
                </c:pt>
                <c:pt idx="2">
                  <c:v>0.8</c:v>
                </c:pt>
                <c:pt idx="3">
                  <c:v>0.7</c:v>
                </c:pt>
                <c:pt idx="4">
                  <c:v>0.6</c:v>
                </c:pt>
                <c:pt idx="5">
                  <c:v>0.5</c:v>
                </c:pt>
                <c:pt idx="6">
                  <c:v>0.4</c:v>
                </c:pt>
                <c:pt idx="7">
                  <c:v>0.3</c:v>
                </c:pt>
                <c:pt idx="8">
                  <c:v>0.2</c:v>
                </c:pt>
                <c:pt idx="9">
                  <c:v>0.1</c:v>
                </c:pt>
                <c:pt idx="10">
                  <c:v>0.0</c:v>
                </c:pt>
              </c:numCache>
            </c:numRef>
          </c:yVal>
          <c:smooth val="1"/>
        </c:ser>
        <c:axId val="586123576"/>
        <c:axId val="585578904"/>
      </c:scatterChart>
      <c:valAx>
        <c:axId val="586123576"/>
        <c:scaling>
          <c:orientation val="minMax"/>
          <c:max val="300.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Watts</a:t>
                </a:r>
              </a:p>
            </c:rich>
          </c:tx>
          <c:layout/>
        </c:title>
        <c:numFmt formatCode="General" sourceLinked="1"/>
        <c:tickLblPos val="nextTo"/>
        <c:crossAx val="585578904"/>
        <c:crosses val="autoZero"/>
        <c:crossBetween val="midCat"/>
      </c:valAx>
      <c:valAx>
        <c:axId val="585578904"/>
        <c:scaling>
          <c:orientation val="minMax"/>
          <c:max val="1.0"/>
        </c:scaling>
        <c:axPos val="l"/>
        <c:majorGridlines/>
        <c:numFmt formatCode="0%" sourceLinked="1"/>
        <c:tickLblPos val="nextTo"/>
        <c:crossAx val="586123576"/>
        <c:crosses val="autoZero"/>
        <c:crossBetween val="midCat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33265-5E23-BF49-B6BF-1934B9BC786E}" type="datetimeFigureOut">
              <a:rPr lang="en-US" smtClean="0"/>
              <a:pPr/>
              <a:t>2/13/11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D7F38-D411-9B47-AFF4-70C571B83B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A1BC7-CCFC-484A-97F3-979F740C57F6}" type="datetimeFigureOut">
              <a:rPr lang="en-US" smtClean="0"/>
              <a:pPr/>
              <a:t>2/13/11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7FDFF-7B9F-7D4D-BFC0-AAD1F3D3D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6434" y="4342191"/>
            <a:ext cx="5909964" cy="4115405"/>
          </a:xfrm>
          <a:noFill/>
          <a:ln w="9525"/>
        </p:spPr>
        <p:txBody>
          <a:bodyPr lIns="90475" tIns="44444" rIns="90475" bIns="44444"/>
          <a:lstStyle/>
          <a:p>
            <a:endParaRPr lang="en-US"/>
          </a:p>
        </p:txBody>
      </p:sp>
      <p:sp>
        <p:nvSpPr>
          <p:cNvPr id="276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587375"/>
            <a:ext cx="4552950" cy="3416300"/>
          </a:xfr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B83ADB-5B64-D148-92B4-B56DC3CA9F5C}" type="slidenum">
              <a:rPr lang="en-US"/>
              <a:pPr/>
              <a:t>31</a:t>
            </a:fld>
            <a:endParaRPr lang="en-US"/>
          </a:p>
        </p:txBody>
      </p:sp>
      <p:sp>
        <p:nvSpPr>
          <p:cNvPr id="106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B83ADB-5B64-D148-92B4-B56DC3CA9F5C}" type="slidenum">
              <a:rPr lang="en-US"/>
              <a:pPr/>
              <a:t>32</a:t>
            </a:fld>
            <a:endParaRPr lang="en-US"/>
          </a:p>
        </p:txBody>
      </p:sp>
      <p:sp>
        <p:nvSpPr>
          <p:cNvPr id="106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4AA556-8572-1F47-AB48-E3D5BB19A4A1}" type="slidenum">
              <a:rPr lang="en-US">
                <a:latin typeface="Arial" charset="0"/>
              </a:rPr>
              <a:pPr/>
              <a:t>36</a:t>
            </a:fld>
            <a:endParaRPr lang="en-US">
              <a:latin typeface="Arial" charset="0"/>
            </a:endParaRPr>
          </a:p>
        </p:txBody>
      </p:sp>
      <p:sp>
        <p:nvSpPr>
          <p:cNvPr id="6041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2B390B27-D3E3-6F49-9725-B2C9F3329551}" type="slidenum">
              <a:rPr lang="en-US" sz="1200" b="0"/>
              <a:pPr algn="r"/>
              <a:t>36</a:t>
            </a:fld>
            <a:endParaRPr lang="en-US" sz="1200" b="0"/>
          </a:p>
        </p:txBody>
      </p:sp>
      <p:sp>
        <p:nvSpPr>
          <p:cNvPr id="60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4AA556-8572-1F47-AB48-E3D5BB19A4A1}" type="slidenum">
              <a:rPr lang="en-US">
                <a:latin typeface="Arial" charset="0"/>
              </a:rPr>
              <a:pPr/>
              <a:t>37</a:t>
            </a:fld>
            <a:endParaRPr lang="en-US">
              <a:latin typeface="Arial" charset="0"/>
            </a:endParaRPr>
          </a:p>
        </p:txBody>
      </p:sp>
      <p:sp>
        <p:nvSpPr>
          <p:cNvPr id="6041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2B390B27-D3E3-6F49-9725-B2C9F3329551}" type="slidenum">
              <a:rPr lang="en-US" sz="1200" b="0"/>
              <a:pPr algn="r"/>
              <a:t>37</a:t>
            </a:fld>
            <a:endParaRPr lang="en-US" sz="1200" b="0"/>
          </a:p>
        </p:txBody>
      </p:sp>
      <p:sp>
        <p:nvSpPr>
          <p:cNvPr id="60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23480 calls to the function </a:t>
            </a:r>
            <a:r>
              <a:rPr lang="en-US" dirty="0" err="1" smtClean="0"/>
              <a:t>find_char_unquote</a:t>
            </a:r>
            <a:r>
              <a:rPr lang="en-US" dirty="0" smtClean="0"/>
              <a:t> and it makes up more than 1/6th of the program execution time. </a:t>
            </a:r>
          </a:p>
          <a:p>
            <a:r>
              <a:rPr lang="en-US" dirty="0" smtClean="0"/>
              <a:t>However the function </a:t>
            </a:r>
            <a:r>
              <a:rPr lang="en-US" dirty="0" err="1" smtClean="0"/>
              <a:t>eval</a:t>
            </a:r>
            <a:r>
              <a:rPr lang="en-US" dirty="0" smtClean="0"/>
              <a:t> has only 37 invocations </a:t>
            </a:r>
            <a:r>
              <a:rPr lang="en-US" dirty="0" err="1" smtClean="0"/>
              <a:t>o</a:t>
            </a:r>
            <a:r>
              <a:rPr lang="en-US" dirty="0" smtClean="0"/>
              <a:t> it's credit still it takes up about 1/11th of the program execution time. There is a possibility that this function is doing a lot of work and is a candidate for splitting up into different functions. Also notice that each call to </a:t>
            </a:r>
            <a:r>
              <a:rPr lang="en-US" dirty="0" err="1" smtClean="0"/>
              <a:t>eval</a:t>
            </a:r>
            <a:r>
              <a:rPr lang="en-US" dirty="0" smtClean="0"/>
              <a:t> eats up an average of 4.76 milliseconds which is quite huge compared to any of the other functions </a:t>
            </a:r>
          </a:p>
          <a:p>
            <a:r>
              <a:rPr lang="en-US" dirty="0" smtClean="0"/>
              <a:t>Also the functions </a:t>
            </a:r>
            <a:r>
              <a:rPr lang="en-US" dirty="0" err="1" smtClean="0"/>
              <a:t>pattern_search</a:t>
            </a:r>
            <a:r>
              <a:rPr lang="en-US" dirty="0" smtClean="0"/>
              <a:t> and update_file_1 take up nearly 1/4th of the execution time but share only 268 calls between them. Maybe these functions can also be split into smaller functions. </a:t>
            </a:r>
          </a:p>
          <a:p>
            <a:endParaRPr lang="en-US" dirty="0" smtClean="0"/>
          </a:p>
          <a:p>
            <a:r>
              <a:rPr lang="en-US" dirty="0" smtClean="0"/>
              <a:t>The source code has to be compiled with the -pg option ( also with -</a:t>
            </a:r>
            <a:r>
              <a:rPr lang="en-US" dirty="0" err="1" smtClean="0"/>
              <a:t>g</a:t>
            </a:r>
            <a:r>
              <a:rPr lang="en-US" dirty="0" smtClean="0"/>
              <a:t> if you want line-by-line profiling 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90DE24-C025-3A4C-8243-423BDA851E43}" type="slidenum">
              <a:rPr lang="en-US"/>
              <a:pPr/>
              <a:t>6</a:t>
            </a:fld>
            <a:endParaRPr lang="en-US"/>
          </a:p>
        </p:txBody>
      </p:sp>
      <p:sp>
        <p:nvSpPr>
          <p:cNvPr id="105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Algorithm </a:t>
            </a:r>
            <a:br>
              <a:rPr lang="en-US" dirty="0" smtClean="0"/>
            </a:br>
            <a:r>
              <a:rPr lang="en-US" dirty="0" smtClean="0"/>
              <a:t>Instruction count, possibly CPI</a:t>
            </a:r>
          </a:p>
          <a:p>
            <a:r>
              <a:rPr lang="en-US" dirty="0" smtClean="0"/>
              <a:t>The algorithm determines the number of source program</a:t>
            </a:r>
            <a:r>
              <a:rPr lang="en-US" baseline="0" dirty="0" smtClean="0"/>
              <a:t> </a:t>
            </a:r>
            <a:r>
              <a:rPr lang="en-US" dirty="0" smtClean="0"/>
              <a:t>instructions executed and hence the number of processor</a:t>
            </a:r>
            <a:r>
              <a:rPr lang="en-US" baseline="0" dirty="0" smtClean="0"/>
              <a:t> </a:t>
            </a:r>
            <a:r>
              <a:rPr lang="en-US" dirty="0" smtClean="0"/>
              <a:t>instructions executed. The algorithm may also affect the CPI, by</a:t>
            </a:r>
          </a:p>
          <a:p>
            <a:r>
              <a:rPr lang="en-US" dirty="0" smtClean="0"/>
              <a:t>favoring slower or faster instructions. For example, if the algorith</a:t>
            </a:r>
            <a:r>
              <a:rPr lang="en-US" baseline="0" dirty="0" smtClean="0"/>
              <a:t>m </a:t>
            </a:r>
            <a:r>
              <a:rPr lang="en-US" dirty="0" smtClean="0"/>
              <a:t>uses more floating-point operations, it will tend to have a higher</a:t>
            </a:r>
            <a:r>
              <a:rPr lang="en-US" baseline="0" dirty="0" smtClean="0"/>
              <a:t> </a:t>
            </a:r>
            <a:r>
              <a:rPr lang="en-US" dirty="0" smtClean="0"/>
              <a:t>CPI.</a:t>
            </a:r>
          </a:p>
          <a:p>
            <a:endParaRPr lang="en-US" dirty="0" smtClean="0"/>
          </a:p>
          <a:p>
            <a:r>
              <a:rPr lang="en-US" dirty="0" smtClean="0"/>
              <a:t>Programming language</a:t>
            </a:r>
          </a:p>
          <a:p>
            <a:r>
              <a:rPr lang="en-US" dirty="0" smtClean="0"/>
              <a:t>Instruction count, CPI</a:t>
            </a:r>
          </a:p>
          <a:p>
            <a:r>
              <a:rPr lang="en-US" dirty="0" smtClean="0"/>
              <a:t>The programming language certainly affects the instruction count, since statements in the language are translated to processor</a:t>
            </a:r>
          </a:p>
          <a:p>
            <a:r>
              <a:rPr lang="en-US" dirty="0" smtClean="0"/>
              <a:t>instructions, which determine instruction count. The language </a:t>
            </a:r>
            <a:r>
              <a:rPr lang="en-US" dirty="0" err="1" smtClean="0"/>
              <a:t>mayalso</a:t>
            </a:r>
            <a:r>
              <a:rPr lang="en-US" dirty="0" smtClean="0"/>
              <a:t> affect the CPI because of its features; for example, a language</a:t>
            </a:r>
          </a:p>
          <a:p>
            <a:r>
              <a:rPr lang="en-US" dirty="0" smtClean="0"/>
              <a:t>with heavy support for data abstraction (e.g., Java) will require</a:t>
            </a:r>
            <a:r>
              <a:rPr lang="en-US" baseline="0" dirty="0" smtClean="0"/>
              <a:t> </a:t>
            </a:r>
            <a:r>
              <a:rPr lang="en-US" dirty="0" smtClean="0"/>
              <a:t>indirect calls, which will use higher CPI instructions.</a:t>
            </a:r>
          </a:p>
          <a:p>
            <a:endParaRPr lang="en-US" dirty="0" smtClean="0"/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Compiler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Instruction count, CPI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efficiency of the compiler affects both the instruction count and average cycles per instruction, since the compiler determines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translation of the source language instructions into computer instructions. The compiler’s role can be very complex and affect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CPI in complex ways.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Instruction set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architecture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Instruction count, clock rate, CPI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instruction set architecture affects all three aspects of CPU performance, since it affects the instructions needed for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function, the cost in cycles of each instruction, and the overall clock rate of the processor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Algorithm </a:t>
            </a:r>
            <a:br>
              <a:rPr lang="en-US" dirty="0" smtClean="0"/>
            </a:br>
            <a:r>
              <a:rPr lang="en-US" dirty="0" smtClean="0"/>
              <a:t>Instruction count, possibly CPI</a:t>
            </a:r>
          </a:p>
          <a:p>
            <a:r>
              <a:rPr lang="en-US" dirty="0" smtClean="0"/>
              <a:t>The algorithm determines the number of source program</a:t>
            </a:r>
            <a:r>
              <a:rPr lang="en-US" baseline="0" dirty="0" smtClean="0"/>
              <a:t> </a:t>
            </a:r>
            <a:r>
              <a:rPr lang="en-US" dirty="0" smtClean="0"/>
              <a:t>instructions executed and hence the number of processor</a:t>
            </a:r>
            <a:r>
              <a:rPr lang="en-US" baseline="0" dirty="0" smtClean="0"/>
              <a:t> </a:t>
            </a:r>
            <a:r>
              <a:rPr lang="en-US" dirty="0" smtClean="0"/>
              <a:t>instructions executed. The algorithm may also affect the CPI, by</a:t>
            </a:r>
          </a:p>
          <a:p>
            <a:r>
              <a:rPr lang="en-US" dirty="0" smtClean="0"/>
              <a:t>favoring slower or faster instructions. For example, if the algorith</a:t>
            </a:r>
            <a:r>
              <a:rPr lang="en-US" baseline="0" dirty="0" smtClean="0"/>
              <a:t>m </a:t>
            </a:r>
            <a:r>
              <a:rPr lang="en-US" dirty="0" smtClean="0"/>
              <a:t>uses more floating-point operations, it will tend to have a higher</a:t>
            </a:r>
            <a:r>
              <a:rPr lang="en-US" baseline="0" dirty="0" smtClean="0"/>
              <a:t> </a:t>
            </a:r>
            <a:r>
              <a:rPr lang="en-US" dirty="0" smtClean="0"/>
              <a:t>CPI.</a:t>
            </a:r>
          </a:p>
          <a:p>
            <a:endParaRPr lang="en-US" dirty="0" smtClean="0"/>
          </a:p>
          <a:p>
            <a:r>
              <a:rPr lang="en-US" dirty="0" smtClean="0"/>
              <a:t>Programming language</a:t>
            </a:r>
          </a:p>
          <a:p>
            <a:r>
              <a:rPr lang="en-US" dirty="0" smtClean="0"/>
              <a:t>Instruction count, CPI</a:t>
            </a:r>
          </a:p>
          <a:p>
            <a:r>
              <a:rPr lang="en-US" dirty="0" smtClean="0"/>
              <a:t>The programming language certainly affects the instruction count, since statements in the language are translated to processor</a:t>
            </a:r>
          </a:p>
          <a:p>
            <a:r>
              <a:rPr lang="en-US" dirty="0" smtClean="0"/>
              <a:t>instructions, which determine instruction count. The language </a:t>
            </a:r>
            <a:r>
              <a:rPr lang="en-US" dirty="0" err="1" smtClean="0"/>
              <a:t>mayalso</a:t>
            </a:r>
            <a:r>
              <a:rPr lang="en-US" dirty="0" smtClean="0"/>
              <a:t> affect the CPI because of its features; for example, a language</a:t>
            </a:r>
          </a:p>
          <a:p>
            <a:r>
              <a:rPr lang="en-US" dirty="0" smtClean="0"/>
              <a:t>with heavy support for data abstraction (e.g., Java) will require</a:t>
            </a:r>
            <a:r>
              <a:rPr lang="en-US" baseline="0" dirty="0" smtClean="0"/>
              <a:t> </a:t>
            </a:r>
            <a:r>
              <a:rPr lang="en-US" dirty="0" smtClean="0"/>
              <a:t>indirect calls, which will use higher CPI instructions.</a:t>
            </a:r>
          </a:p>
          <a:p>
            <a:endParaRPr lang="en-US" dirty="0" smtClean="0"/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Compiler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Instruction count, CPI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efficiency of the compiler affects both the instruction count and average cycles per instruction, since the compiler determines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translation of the source language instructions into computer instructions. The compiler’s role can be very complex and affect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CPI in complex ways.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Instruction set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architecture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Instruction count, clock rate, CPI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instruction set architecture affects all three aspects of CPU performance, since it affects the instructions needed for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function, the cost in cycles of each instruction, and the overall clock rate of the processor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</a:t>
            </a:r>
            <a:r>
              <a:rPr lang="en-US" baseline="0" dirty="0" smtClean="0"/>
              <a:t> is answer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</a:t>
            </a:r>
            <a:r>
              <a:rPr lang="en-US" baseline="0" dirty="0" smtClean="0"/>
              <a:t> is answer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A3A919-69E6-DE4D-BFDC-229DC6488E88}" type="slidenum">
              <a:rPr lang="en-US"/>
              <a:pPr/>
              <a:t>27</a:t>
            </a:fld>
            <a:endParaRPr lang="en-US"/>
          </a:p>
        </p:txBody>
      </p:sp>
      <p:sp>
        <p:nvSpPr>
          <p:cNvPr id="106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0B0CD0-8C84-1049-956F-16497922AA20}" type="slidenum">
              <a:rPr lang="en-US"/>
              <a:pPr/>
              <a:t>28</a:t>
            </a:fld>
            <a:endParaRPr lang="en-US"/>
          </a:p>
        </p:txBody>
      </p:sp>
      <p:sp>
        <p:nvSpPr>
          <p:cNvPr id="106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D026C1-08BA-6A43-BDBA-A34541E54B30}" type="slidenum">
              <a:rPr lang="en-US"/>
              <a:pPr/>
              <a:t>30</a:t>
            </a:fld>
            <a:endParaRPr lang="en-US"/>
          </a:p>
        </p:txBody>
      </p:sp>
      <p:sp>
        <p:nvSpPr>
          <p:cNvPr id="106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66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A8A0-ADE9-1442-AACF-4FDF282F5AFE}" type="datetime1">
              <a:rPr lang="en-US" smtClean="0"/>
              <a:t>2/13/11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CE21-FC44-244C-A16A-BADC55354F62}" type="datetime1">
              <a:rPr lang="en-US" smtClean="0"/>
              <a:t>2/13/11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62964-8DCB-A945-8DD8-E854604C871B}" type="datetime1">
              <a:rPr lang="en-US" smtClean="0"/>
              <a:t>2/13/11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3848100" cy="99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2287588"/>
            <a:ext cx="3848100" cy="99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C890-74A9-C646-8BC7-54CF2347B8E1}" type="datetime1">
              <a:rPr lang="en-US" smtClean="0"/>
              <a:t>2/13/11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A672-C254-9249-A497-ED154B3C004D}" type="datetime1">
              <a:rPr lang="en-US" smtClean="0"/>
              <a:t>2/13/11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8F97C-9736-D84E-B2D4-91D47A5D2882}" type="datetime1">
              <a:rPr lang="en-US" smtClean="0"/>
              <a:t>2/13/11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00C9-9006-4F4E-BA91-27F6227D2559}" type="datetime1">
              <a:rPr lang="en-US" smtClean="0"/>
              <a:t>2/13/11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#10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E15C-B698-9147-A8E3-FFF4815DF2DF}" type="datetime1">
              <a:rPr lang="en-US" smtClean="0"/>
              <a:t>2/13/11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BB11F-4713-FB49-8EEE-41B638679C75}" type="datetime1">
              <a:rPr lang="en-US" smtClean="0"/>
              <a:t>2/13/11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003A8-A281-BE42-A14B-30D6C0DC5B44}" type="datetime1">
              <a:rPr lang="en-US" smtClean="0"/>
              <a:t>2/13/11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A76B-83ED-8647-BDA4-DA9399267CC6}" type="datetime1">
              <a:rPr lang="en-US" smtClean="0"/>
              <a:t>2/13/11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481A3-992E-1048-A240-4D30478C11C9}" type="datetime1">
              <a:rPr lang="en-US" smtClean="0"/>
              <a:t>2/13/11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Spring 2011 -- Lecture #10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KwyCoQuhUNA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inst.eecs.berkeley.edu/~cs61c/sp11/picker/?go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inst.eecs.berkeley.edu/~cs61c/sp11/picker/?go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4.jpe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inst.eecs.berkeley.edu/~cs61c/sp11/picker/?go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2.bin"/><Relationship Id="rId5" Type="http://schemas.openxmlformats.org/officeDocument/2006/relationships/hyperlink" Target="http://inst.eecs.berkeley.edu/~cs61c/sp11/picker/?go" TargetMode="External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3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nst.eecs.berkeley.edu/~cs61c/sp11/picker/?go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CS 61C: Great Ideas in Computer Architecture (Machine Structures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i="1" dirty="0" smtClean="0"/>
              <a:t>Performance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Instructors:</a:t>
            </a:r>
            <a:br>
              <a:rPr lang="en-US" dirty="0" smtClean="0"/>
            </a:br>
            <a:r>
              <a:rPr lang="en-US" dirty="0" smtClean="0"/>
              <a:t>Randy H. Katz</a:t>
            </a:r>
            <a:br>
              <a:rPr lang="en-US" dirty="0" smtClean="0"/>
            </a:br>
            <a:r>
              <a:rPr lang="en-US" dirty="0" smtClean="0"/>
              <a:t>David A. Patterson</a:t>
            </a:r>
          </a:p>
          <a:p>
            <a:r>
              <a:rPr lang="en-US" dirty="0" smtClean="0"/>
              <a:t>http://inst.eecs.Berkeley.edu/~cs61c</a:t>
            </a:r>
            <a:r>
              <a:rPr lang="en-US" dirty="0" smtClean="0"/>
              <a:t>/</a:t>
            </a:r>
            <a:r>
              <a:rPr lang="en-US" dirty="0" smtClean="0"/>
              <a:t>sp</a:t>
            </a:r>
            <a:r>
              <a:rPr lang="en-US" dirty="0" smtClean="0"/>
              <a:t>11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#10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E67EF-C448-9248-B781-00345625AA5F}" type="datetime1">
              <a:rPr lang="en-US" smtClean="0"/>
              <a:t>2/14/11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120" y="1553439"/>
            <a:ext cx="7745413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Google </a:t>
            </a:r>
            <a:r>
              <a:rPr lang="en-US" dirty="0" smtClean="0"/>
              <a:t>Instant </a:t>
            </a:r>
            <a:r>
              <a:rPr lang="en-US" dirty="0" smtClean="0"/>
              <a:t>Search</a:t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dirty="0" smtClean="0"/>
              <a:t>Instant Efficiency”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6F1BC-4B6E-AF45-946C-E1BE3BEFC320}" type="datetime1">
              <a:rPr lang="en-US" smtClean="0"/>
              <a:t>2/14/11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3466" y="5491622"/>
            <a:ext cx="79103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Typical search takes 24 seconds, Google’s search algorithm is only 300 ms of this</a:t>
            </a:r>
          </a:p>
          <a:p>
            <a:r>
              <a:rPr lang="en-US" dirty="0" smtClean="0"/>
              <a:t>“It’s not search ‘as you type’, but ‘search before you type’!”</a:t>
            </a:r>
          </a:p>
          <a:p>
            <a:r>
              <a:rPr lang="en-US" dirty="0" smtClean="0"/>
              <a:t>“We can predict what you are likely to type and give you those results in real time”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</a:t>
            </a:r>
            <a:r>
              <a:rPr lang="en-US" dirty="0" smtClean="0"/>
              <a:t> CPU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5700"/>
            <a:ext cx="8229600" cy="53467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does it mean to say </a:t>
            </a:r>
            <a:br>
              <a:rPr lang="en-US" dirty="0" smtClean="0"/>
            </a:br>
            <a:r>
              <a:rPr lang="en-US" dirty="0" smtClean="0"/>
              <a:t>X is faster than Y?</a:t>
            </a:r>
          </a:p>
          <a:p>
            <a:r>
              <a:rPr lang="en-US" dirty="0" smtClean="0"/>
              <a:t>Ferrari vs. School Bus?</a:t>
            </a:r>
          </a:p>
          <a:p>
            <a:r>
              <a:rPr lang="en-US" dirty="0" smtClean="0"/>
              <a:t>2009 Ferrari 599 GTB  </a:t>
            </a:r>
          </a:p>
          <a:p>
            <a:pPr lvl="1"/>
            <a:r>
              <a:rPr lang="en-US" dirty="0" smtClean="0"/>
              <a:t>2 passengers, 11.1 </a:t>
            </a:r>
            <a:r>
              <a:rPr lang="en-US" dirty="0" err="1" smtClean="0"/>
              <a:t>secs</a:t>
            </a:r>
            <a:r>
              <a:rPr lang="en-US" dirty="0" smtClean="0"/>
              <a:t> in quarter mile</a:t>
            </a:r>
          </a:p>
          <a:p>
            <a:r>
              <a:rPr lang="en-US" dirty="0" smtClean="0"/>
              <a:t>2009 Type D school bus</a:t>
            </a:r>
          </a:p>
          <a:p>
            <a:pPr lvl="1"/>
            <a:r>
              <a:rPr lang="en-US" dirty="0" smtClean="0"/>
              <a:t>54 passengers, quarter mile time? </a:t>
            </a:r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595" dirty="0" smtClean="0">
                <a:hlinkClick r:id="rId2"/>
              </a:rPr>
              <a:t>http://www.youtube.com/watch?v=</a:t>
            </a:r>
            <a:r>
              <a:rPr lang="en-US" sz="2595" dirty="0" smtClean="0">
                <a:hlinkClick r:id="rId2"/>
              </a:rPr>
              <a:t>KwyCoQuhUNA</a:t>
            </a:r>
            <a:r>
              <a:rPr lang="en-US" sz="2595" dirty="0" smtClean="0"/>
              <a:t> </a:t>
            </a:r>
            <a:endParaRPr lang="en-US" sz="2800" dirty="0" smtClean="0"/>
          </a:p>
          <a:p>
            <a:r>
              <a:rPr lang="en-US" sz="2800" i="1" dirty="0" smtClean="0"/>
              <a:t>Response </a:t>
            </a:r>
            <a:r>
              <a:rPr lang="en-US" sz="2800" i="1" dirty="0" smtClean="0"/>
              <a:t>Time</a:t>
            </a:r>
            <a:r>
              <a:rPr lang="en-US" sz="2800" dirty="0" smtClean="0"/>
              <a:t>/</a:t>
            </a:r>
            <a:r>
              <a:rPr lang="en-US" sz="2811" i="1" dirty="0" smtClean="0">
                <a:solidFill>
                  <a:srgbClr val="000000"/>
                </a:solidFill>
              </a:rPr>
              <a:t>Latency</a:t>
            </a:r>
            <a:r>
              <a:rPr lang="en-US" sz="2800" dirty="0" smtClean="0"/>
              <a:t>:</a:t>
            </a:r>
            <a:r>
              <a:rPr lang="en-US" sz="2800" dirty="0" smtClean="0"/>
              <a:t> e.g., time </a:t>
            </a:r>
            <a:r>
              <a:rPr lang="en-US" sz="2800" dirty="0" smtClean="0"/>
              <a:t>to</a:t>
            </a:r>
            <a:r>
              <a:rPr lang="en-US" sz="2800" dirty="0" smtClean="0"/>
              <a:t> travel ¼ mile</a:t>
            </a:r>
          </a:p>
          <a:p>
            <a:r>
              <a:rPr lang="en-US" sz="2811" i="1" dirty="0" smtClean="0">
                <a:solidFill>
                  <a:srgbClr val="000000"/>
                </a:solidFill>
              </a:rPr>
              <a:t>Throughput</a:t>
            </a:r>
            <a:r>
              <a:rPr lang="en-US" sz="2800" dirty="0" smtClean="0"/>
              <a:t>/</a:t>
            </a:r>
            <a:r>
              <a:rPr lang="en-US" sz="2811" i="1" dirty="0" smtClean="0">
                <a:solidFill>
                  <a:srgbClr val="000000"/>
                </a:solidFill>
              </a:rPr>
              <a:t>Bandwidth</a:t>
            </a:r>
            <a:r>
              <a:rPr lang="en-US" sz="2800" dirty="0" smtClean="0"/>
              <a:t>:</a:t>
            </a:r>
            <a:r>
              <a:rPr lang="en-US" sz="2800" dirty="0" smtClean="0"/>
              <a:t> e.g., passenger</a:t>
            </a:r>
            <a:r>
              <a:rPr lang="en-US" sz="2800" dirty="0" smtClean="0"/>
              <a:t>-</a:t>
            </a:r>
            <a:r>
              <a:rPr lang="en-US" sz="2800" dirty="0" smtClean="0"/>
              <a:t>mi  </a:t>
            </a:r>
            <a:r>
              <a:rPr lang="en-US" sz="2800" dirty="0" smtClean="0"/>
              <a:t>in 1 </a:t>
            </a:r>
            <a:r>
              <a:rPr lang="en-US" sz="2800" dirty="0" smtClean="0"/>
              <a:t>hour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0DC73-E133-5041-ABA9-6FDFE626C040}" type="datetime1">
              <a:rPr lang="en-US" smtClean="0"/>
              <a:t>2/14/11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766" y="1787525"/>
            <a:ext cx="1579033" cy="1184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6800" y="1251066"/>
            <a:ext cx="2832100" cy="1879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Relative</a:t>
            </a:r>
            <a:r>
              <a:rPr lang="en-US" dirty="0" smtClean="0"/>
              <a:t> CPU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Performance</a:t>
            </a:r>
            <a:r>
              <a:rPr lang="en-US" baseline="-25000" dirty="0" err="1" smtClean="0"/>
              <a:t>X</a:t>
            </a:r>
            <a:r>
              <a:rPr lang="en-US" dirty="0" smtClean="0"/>
              <a:t> = 1/Program Execution </a:t>
            </a:r>
            <a:r>
              <a:rPr lang="en-US" dirty="0" err="1" smtClean="0"/>
              <a:t>Time</a:t>
            </a:r>
            <a:r>
              <a:rPr lang="en-US" baseline="-25000" dirty="0" err="1" smtClean="0"/>
              <a:t>X</a:t>
            </a:r>
            <a:endParaRPr lang="en-US" baseline="-25000" dirty="0" smtClean="0"/>
          </a:p>
          <a:p>
            <a:r>
              <a:rPr lang="en-US" dirty="0" err="1" smtClean="0"/>
              <a:t>Performance</a:t>
            </a:r>
            <a:r>
              <a:rPr lang="en-US" baseline="-25000" dirty="0" err="1" smtClean="0"/>
              <a:t>X</a:t>
            </a:r>
            <a:r>
              <a:rPr lang="en-US" dirty="0" smtClean="0"/>
              <a:t> &gt; </a:t>
            </a:r>
            <a:r>
              <a:rPr lang="en-US" dirty="0" err="1" smtClean="0"/>
              <a:t>Performance</a:t>
            </a:r>
            <a:r>
              <a:rPr lang="en-US" baseline="-25000" dirty="0" err="1" smtClean="0"/>
              <a:t>Y</a:t>
            </a:r>
            <a:r>
              <a:rPr lang="en-US" dirty="0" smtClean="0"/>
              <a:t> =&gt;</a:t>
            </a:r>
            <a:br>
              <a:rPr lang="en-US" dirty="0" smtClean="0"/>
            </a:br>
            <a:r>
              <a:rPr lang="en-US" dirty="0" smtClean="0"/>
              <a:t>1/Execution </a:t>
            </a:r>
            <a:r>
              <a:rPr lang="en-US" dirty="0" err="1" smtClean="0"/>
              <a:t>Time</a:t>
            </a:r>
            <a:r>
              <a:rPr lang="en-US" baseline="-25000" dirty="0" err="1" smtClean="0"/>
              <a:t>X</a:t>
            </a:r>
            <a:r>
              <a:rPr lang="en-US" baseline="-25000" dirty="0" smtClean="0"/>
              <a:t> </a:t>
            </a:r>
            <a:r>
              <a:rPr lang="en-US" dirty="0" smtClean="0"/>
              <a:t>&gt; 1/Execution Time</a:t>
            </a:r>
            <a:r>
              <a:rPr lang="en-US" baseline="-25000" dirty="0" smtClean="0"/>
              <a:t>y </a:t>
            </a:r>
            <a:r>
              <a:rPr lang="en-US" dirty="0" smtClean="0"/>
              <a:t>=&gt;</a:t>
            </a:r>
            <a:br>
              <a:rPr lang="en-US" dirty="0" smtClean="0"/>
            </a:br>
            <a:r>
              <a:rPr lang="en-US" dirty="0" smtClean="0"/>
              <a:t>Execution </a:t>
            </a:r>
            <a:r>
              <a:rPr lang="en-US" dirty="0" err="1" smtClean="0"/>
              <a:t>Time</a:t>
            </a:r>
            <a:r>
              <a:rPr lang="en-US" baseline="-25000" dirty="0" err="1" smtClean="0"/>
              <a:t>Y</a:t>
            </a:r>
            <a:r>
              <a:rPr lang="en-US" baseline="-25000" dirty="0" smtClean="0"/>
              <a:t> </a:t>
            </a:r>
            <a:r>
              <a:rPr lang="en-US" dirty="0" smtClean="0"/>
              <a:t>&gt; Execution </a:t>
            </a:r>
            <a:r>
              <a:rPr lang="en-US" dirty="0" err="1" smtClean="0"/>
              <a:t>Time</a:t>
            </a:r>
            <a:r>
              <a:rPr lang="en-US" baseline="-25000" dirty="0" err="1" smtClean="0"/>
              <a:t>X</a:t>
            </a:r>
            <a:endParaRPr lang="en-US" baseline="-25000" dirty="0" smtClean="0"/>
          </a:p>
          <a:p>
            <a:r>
              <a:rPr lang="en-US" dirty="0" smtClean="0"/>
              <a:t>Computer X is N times faster than Computer Y</a:t>
            </a:r>
            <a:r>
              <a:rPr lang="en-US" baseline="-25000" dirty="0" smtClean="0"/>
              <a:t/>
            </a:r>
            <a:br>
              <a:rPr lang="en-US" baseline="-25000" dirty="0" smtClean="0"/>
            </a:br>
            <a:r>
              <a:rPr lang="en-US" dirty="0" err="1" smtClean="0"/>
              <a:t>Performance</a:t>
            </a:r>
            <a:r>
              <a:rPr lang="en-US" baseline="-25000" dirty="0" err="1" smtClean="0"/>
              <a:t>X</a:t>
            </a:r>
            <a:r>
              <a:rPr lang="en-US" dirty="0" smtClean="0"/>
              <a:t> / </a:t>
            </a:r>
            <a:r>
              <a:rPr lang="en-US" dirty="0" err="1" smtClean="0"/>
              <a:t>Performance</a:t>
            </a:r>
            <a:r>
              <a:rPr lang="en-US" baseline="-25000" dirty="0" err="1" smtClean="0"/>
              <a:t>Y</a:t>
            </a:r>
            <a:r>
              <a:rPr lang="en-US" dirty="0" smtClean="0"/>
              <a:t> = N or</a:t>
            </a:r>
            <a:br>
              <a:rPr lang="en-US" dirty="0" smtClean="0"/>
            </a:br>
            <a:r>
              <a:rPr lang="en-US" dirty="0" smtClean="0"/>
              <a:t>Execution </a:t>
            </a:r>
            <a:r>
              <a:rPr lang="en-US" dirty="0" err="1" smtClean="0"/>
              <a:t>Time</a:t>
            </a:r>
            <a:r>
              <a:rPr lang="en-US" baseline="-25000" dirty="0" err="1" smtClean="0"/>
              <a:t>Y</a:t>
            </a:r>
            <a:r>
              <a:rPr lang="en-US" baseline="-25000" dirty="0" smtClean="0"/>
              <a:t> </a:t>
            </a:r>
            <a:r>
              <a:rPr lang="en-US" dirty="0" smtClean="0"/>
              <a:t>/ Execution </a:t>
            </a:r>
            <a:r>
              <a:rPr lang="en-US" dirty="0" err="1" smtClean="0"/>
              <a:t>Time</a:t>
            </a:r>
            <a:r>
              <a:rPr lang="en-US" baseline="-25000" dirty="0" err="1" smtClean="0"/>
              <a:t>X</a:t>
            </a:r>
            <a:r>
              <a:rPr lang="en-US" baseline="-25000" dirty="0" smtClean="0"/>
              <a:t> </a:t>
            </a:r>
            <a:r>
              <a:rPr lang="en-US" dirty="0" smtClean="0"/>
              <a:t>= N</a:t>
            </a:r>
            <a:endParaRPr lang="en-US" dirty="0" smtClean="0"/>
          </a:p>
          <a:p>
            <a:r>
              <a:rPr lang="en-US" dirty="0" smtClean="0"/>
              <a:t>Bus is to Ferrari as 12</a:t>
            </a:r>
            <a:r>
              <a:rPr lang="en-US" dirty="0" smtClean="0"/>
              <a:t> is to </a:t>
            </a:r>
            <a:r>
              <a:rPr lang="en-US" dirty="0" smtClean="0"/>
              <a:t>11.1:</a:t>
            </a:r>
            <a:br>
              <a:rPr lang="en-US" dirty="0" smtClean="0"/>
            </a:br>
            <a:r>
              <a:rPr lang="en-US" dirty="0" smtClean="0"/>
              <a:t>Ferrari is </a:t>
            </a:r>
            <a:r>
              <a:rPr lang="en-US" dirty="0" smtClean="0"/>
              <a:t>1.08 times faster than</a:t>
            </a:r>
            <a:r>
              <a:rPr lang="en-US" dirty="0" smtClean="0"/>
              <a:t> the bus!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66183-4C97-574F-B700-A663DE66B9F7}" type="datetime1">
              <a:rPr lang="en-US" smtClean="0"/>
              <a:t>2/14/11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</a:t>
            </a:r>
            <a:r>
              <a:rPr lang="en-US" dirty="0" smtClean="0"/>
              <a:t> CPU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Computers use a clock to determine when events takes place within hardware</a:t>
            </a:r>
          </a:p>
          <a:p>
            <a:r>
              <a:rPr lang="en-US" i="1" dirty="0" smtClean="0">
                <a:solidFill>
                  <a:srgbClr val="000000"/>
                </a:solidFill>
              </a:rPr>
              <a:t>Clock </a:t>
            </a:r>
            <a:r>
              <a:rPr lang="en-US" i="1" dirty="0" smtClean="0">
                <a:solidFill>
                  <a:srgbClr val="000000"/>
                </a:solidFill>
              </a:rPr>
              <a:t>cycles</a:t>
            </a:r>
            <a:r>
              <a:rPr lang="en-US" i="1" dirty="0" smtClean="0">
                <a:solidFill>
                  <a:srgbClr val="000000"/>
                </a:solidFill>
              </a:rPr>
              <a:t>:</a:t>
            </a:r>
            <a:r>
              <a:rPr lang="en-US" dirty="0" smtClean="0"/>
              <a:t> </a:t>
            </a:r>
            <a:r>
              <a:rPr lang="en-US" dirty="0" smtClean="0"/>
              <a:t>discrete time intervals</a:t>
            </a:r>
          </a:p>
          <a:p>
            <a:pPr lvl="1"/>
            <a:r>
              <a:rPr lang="en-US" dirty="0" smtClean="0"/>
              <a:t>aka </a:t>
            </a:r>
            <a:r>
              <a:rPr lang="en-US" dirty="0" smtClean="0"/>
              <a:t>clocks, cycles, clock periods, clock ticks </a:t>
            </a:r>
          </a:p>
          <a:p>
            <a:r>
              <a:rPr lang="en-US" i="1" dirty="0" smtClean="0">
                <a:solidFill>
                  <a:srgbClr val="000000"/>
                </a:solidFill>
              </a:rPr>
              <a:t>Clock rate </a:t>
            </a:r>
            <a:r>
              <a:rPr lang="en-US" dirty="0" smtClean="0"/>
              <a:t>or </a:t>
            </a:r>
            <a:r>
              <a:rPr lang="en-US" i="1" dirty="0" smtClean="0">
                <a:solidFill>
                  <a:srgbClr val="000000"/>
                </a:solidFill>
              </a:rPr>
              <a:t>clock </a:t>
            </a:r>
            <a:r>
              <a:rPr lang="en-US" i="1" dirty="0" smtClean="0">
                <a:solidFill>
                  <a:srgbClr val="000000"/>
                </a:solidFill>
              </a:rPr>
              <a:t>frequency</a:t>
            </a:r>
            <a:r>
              <a:rPr lang="en-US" i="1" dirty="0" smtClean="0">
                <a:solidFill>
                  <a:srgbClr val="000000"/>
                </a:solidFill>
              </a:rPr>
              <a:t>:</a:t>
            </a:r>
            <a:r>
              <a:rPr lang="en-US" dirty="0" smtClean="0"/>
              <a:t> </a:t>
            </a:r>
            <a:r>
              <a:rPr lang="en-US" dirty="0" smtClean="0"/>
              <a:t>clock cycles per second (inverse of clock cycle time)</a:t>
            </a:r>
          </a:p>
          <a:p>
            <a:r>
              <a:rPr lang="en-US" dirty="0" smtClean="0"/>
              <a:t>3 </a:t>
            </a:r>
            <a:r>
              <a:rPr lang="en-US" dirty="0" err="1" smtClean="0"/>
              <a:t>GigaHertz</a:t>
            </a:r>
            <a:r>
              <a:rPr lang="en-US" dirty="0" smtClean="0"/>
              <a:t> clock rate </a:t>
            </a:r>
            <a:br>
              <a:rPr lang="en-US" dirty="0" smtClean="0"/>
            </a:br>
            <a:r>
              <a:rPr lang="en-US" dirty="0" smtClean="0"/>
              <a:t>=&gt; clock cycle time = 1</a:t>
            </a:r>
            <a:r>
              <a:rPr lang="en-US" dirty="0" smtClean="0"/>
              <a:t>/(3x10</a:t>
            </a:r>
            <a:r>
              <a:rPr lang="en-US" baseline="30000" dirty="0" smtClean="0"/>
              <a:t>9</a:t>
            </a:r>
            <a:r>
              <a:rPr lang="en-US" dirty="0" smtClean="0"/>
              <a:t>) </a:t>
            </a:r>
            <a:r>
              <a:rPr lang="en-US" dirty="0" smtClean="0"/>
              <a:t>seconds </a:t>
            </a:r>
            <a:br>
              <a:rPr lang="en-US" dirty="0" smtClean="0"/>
            </a:br>
            <a:r>
              <a:rPr lang="en-US" dirty="0" smtClean="0"/>
              <a:t>      clock cycle time = 333 picoseconds (</a:t>
            </a:r>
            <a:r>
              <a:rPr lang="en-US" dirty="0" err="1" smtClean="0"/>
              <a:t>ps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3FF7-86E0-4445-BF24-EC604B03C474}" type="datetime1">
              <a:rPr lang="en-US" smtClean="0"/>
              <a:t>2/14/11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 Performance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947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To distinguish between processor time and I/O, </a:t>
            </a:r>
            <a:r>
              <a:rPr lang="en-US" i="1" dirty="0" smtClean="0">
                <a:solidFill>
                  <a:srgbClr val="000000"/>
                </a:solidFill>
              </a:rPr>
              <a:t>CPU time </a:t>
            </a:r>
            <a:r>
              <a:rPr lang="en-US" dirty="0" smtClean="0"/>
              <a:t>is time spent in processor</a:t>
            </a:r>
          </a:p>
          <a:p>
            <a:r>
              <a:rPr lang="en-US" sz="2800" dirty="0" smtClean="0">
                <a:latin typeface="Courier New"/>
                <a:cs typeface="Courier New"/>
              </a:rPr>
              <a:t>CPU</a:t>
            </a:r>
            <a:r>
              <a:rPr lang="en-US" sz="2800" dirty="0" smtClean="0">
                <a:latin typeface="Courier New"/>
                <a:cs typeface="Courier New"/>
              </a:rPr>
              <a:t> Time/Program</a:t>
            </a:r>
            <a:br>
              <a:rPr lang="en-US" sz="2800" dirty="0" smtClean="0">
                <a:latin typeface="Courier New"/>
                <a:cs typeface="Courier New"/>
              </a:rPr>
            </a:br>
            <a:r>
              <a:rPr lang="en-US" sz="2800" dirty="0" smtClean="0">
                <a:latin typeface="Courier New"/>
                <a:cs typeface="Courier New"/>
              </a:rPr>
              <a:t>   = </a:t>
            </a:r>
            <a:r>
              <a:rPr lang="en-US" sz="2800" dirty="0" smtClean="0">
                <a:latin typeface="Courier New"/>
                <a:cs typeface="Courier New"/>
              </a:rPr>
              <a:t>Clock</a:t>
            </a:r>
            <a:r>
              <a:rPr lang="en-US" sz="2800" dirty="0" smtClean="0">
                <a:latin typeface="Courier New"/>
                <a:cs typeface="Courier New"/>
              </a:rPr>
              <a:t> Cycles/Program </a:t>
            </a:r>
            <a:br>
              <a:rPr lang="en-US" sz="2800" dirty="0" smtClean="0">
                <a:latin typeface="Courier New"/>
                <a:cs typeface="Courier New"/>
              </a:rPr>
            </a:br>
            <a:r>
              <a:rPr lang="en-US" sz="2800" dirty="0" smtClean="0">
                <a:latin typeface="Courier New"/>
                <a:cs typeface="Courier New"/>
              </a:rPr>
              <a:t>     </a:t>
            </a:r>
            <a:r>
              <a:rPr lang="en-US" sz="2800" dirty="0" err="1" smtClean="0">
                <a:latin typeface="Courier New"/>
                <a:cs typeface="Courier New"/>
              </a:rPr>
              <a:t>x</a:t>
            </a:r>
            <a:r>
              <a:rPr lang="en-US" sz="2800" dirty="0" smtClean="0">
                <a:latin typeface="Courier New"/>
                <a:cs typeface="Courier New"/>
              </a:rPr>
              <a:t> </a:t>
            </a:r>
            <a:r>
              <a:rPr lang="en-US" sz="2800" dirty="0" smtClean="0">
                <a:latin typeface="Courier New"/>
                <a:cs typeface="Courier New"/>
              </a:rPr>
              <a:t>C</a:t>
            </a:r>
            <a:r>
              <a:rPr lang="en-US" sz="2800" dirty="0" smtClean="0">
                <a:latin typeface="Courier New"/>
                <a:cs typeface="Courier New"/>
              </a:rPr>
              <a:t>lock </a:t>
            </a:r>
            <a:r>
              <a:rPr lang="en-US" sz="2800" dirty="0" smtClean="0">
                <a:latin typeface="Courier New"/>
                <a:cs typeface="Courier New"/>
              </a:rPr>
              <a:t>C</a:t>
            </a:r>
            <a:r>
              <a:rPr lang="en-US" sz="2800" dirty="0" smtClean="0">
                <a:latin typeface="Courier New"/>
                <a:cs typeface="Courier New"/>
              </a:rPr>
              <a:t>ycle </a:t>
            </a:r>
            <a:r>
              <a:rPr lang="en-US" sz="2800" dirty="0" smtClean="0">
                <a:latin typeface="Courier New"/>
                <a:cs typeface="Courier New"/>
              </a:rPr>
              <a:t>T</a:t>
            </a:r>
            <a:r>
              <a:rPr lang="en-US" sz="2800" dirty="0" smtClean="0">
                <a:latin typeface="Courier New"/>
                <a:cs typeface="Courier New"/>
              </a:rPr>
              <a:t>ime</a:t>
            </a:r>
            <a:endParaRPr lang="en-US" sz="2800" dirty="0" smtClean="0">
              <a:latin typeface="Courier New"/>
              <a:cs typeface="Courier New"/>
            </a:endParaRPr>
          </a:p>
          <a:p>
            <a:r>
              <a:rPr lang="en-US" dirty="0" smtClean="0"/>
              <a:t>Or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2800" dirty="0" smtClean="0">
                <a:latin typeface="Courier New"/>
                <a:cs typeface="Courier New"/>
              </a:rPr>
              <a:t>CPU </a:t>
            </a:r>
            <a:r>
              <a:rPr lang="en-US" sz="2800" dirty="0" smtClean="0">
                <a:latin typeface="Courier New"/>
                <a:cs typeface="Courier New"/>
              </a:rPr>
              <a:t>T</a:t>
            </a:r>
            <a:r>
              <a:rPr lang="en-US" sz="2800" dirty="0" smtClean="0">
                <a:latin typeface="Courier New"/>
                <a:cs typeface="Courier New"/>
              </a:rPr>
              <a:t>ime/Program</a:t>
            </a:r>
            <a:r>
              <a:rPr lang="en-US" sz="2800" dirty="0" smtClean="0">
                <a:latin typeface="Courier New"/>
                <a:cs typeface="Courier New"/>
              </a:rPr>
              <a:t/>
            </a:r>
            <a:br>
              <a:rPr lang="en-US" sz="2800" dirty="0" smtClean="0">
                <a:latin typeface="Courier New"/>
                <a:cs typeface="Courier New"/>
              </a:rPr>
            </a:br>
            <a:r>
              <a:rPr lang="en-US" sz="2800" dirty="0" smtClean="0">
                <a:latin typeface="Courier New"/>
                <a:cs typeface="Courier New"/>
              </a:rPr>
              <a:t> = Clock</a:t>
            </a:r>
            <a:r>
              <a:rPr lang="en-US" sz="2800" dirty="0" smtClean="0">
                <a:latin typeface="Courier New"/>
                <a:cs typeface="Courier New"/>
              </a:rPr>
              <a:t> Cycles/Program </a:t>
            </a:r>
            <a:r>
              <a:rPr lang="en-US" sz="2800" dirty="0" smtClean="0">
                <a:latin typeface="Courier New"/>
                <a:cs typeface="Courier New"/>
              </a:rPr>
              <a:t>÷</a:t>
            </a:r>
            <a:r>
              <a:rPr lang="en-US" sz="2800" dirty="0" smtClean="0">
                <a:latin typeface="Courier New"/>
                <a:cs typeface="Courier New"/>
              </a:rPr>
              <a:t> Clock </a:t>
            </a:r>
            <a:r>
              <a:rPr lang="en-US" sz="2800" dirty="0" smtClean="0">
                <a:latin typeface="Courier New"/>
                <a:cs typeface="Courier New"/>
              </a:rPr>
              <a:t>R</a:t>
            </a:r>
            <a:r>
              <a:rPr lang="en-US" sz="2800" dirty="0" smtClean="0">
                <a:latin typeface="Courier New"/>
                <a:cs typeface="Courier New"/>
              </a:rPr>
              <a:t>ate</a:t>
            </a:r>
            <a:endParaRPr lang="en-US" sz="2800" dirty="0" smtClean="0">
              <a:latin typeface="Courier New"/>
              <a:cs typeface="Courier New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5D1EC-A59D-BA42-B430-AF611174E02A}" type="datetime1">
              <a:rPr lang="en-US" smtClean="0"/>
              <a:t>2/14/11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CPU Performance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But a program executes instructions</a:t>
            </a:r>
          </a:p>
          <a:p>
            <a:r>
              <a:rPr lang="en-US" dirty="0" smtClean="0">
                <a:latin typeface="Courier New"/>
                <a:cs typeface="Courier New"/>
              </a:rPr>
              <a:t>CPU Time/Program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595" dirty="0" smtClean="0">
                <a:latin typeface="Courier New"/>
                <a:cs typeface="Courier New"/>
              </a:rPr>
              <a:t> = Clock Cycles/Program </a:t>
            </a:r>
            <a:r>
              <a:rPr lang="en-US" sz="2595" dirty="0" err="1" smtClean="0">
                <a:latin typeface="Courier New"/>
                <a:cs typeface="Courier New"/>
              </a:rPr>
              <a:t>x</a:t>
            </a:r>
            <a:r>
              <a:rPr lang="en-US" sz="2595" dirty="0" smtClean="0">
                <a:latin typeface="Courier New"/>
                <a:cs typeface="Courier New"/>
              </a:rPr>
              <a:t> Clock </a:t>
            </a:r>
            <a:r>
              <a:rPr lang="en-US" sz="2595" dirty="0" smtClean="0">
                <a:latin typeface="Courier New"/>
                <a:cs typeface="Courier New"/>
              </a:rPr>
              <a:t>C</a:t>
            </a:r>
            <a:r>
              <a:rPr lang="en-US" sz="2595" dirty="0" smtClean="0">
                <a:latin typeface="Courier New"/>
                <a:cs typeface="Courier New"/>
              </a:rPr>
              <a:t>ycle </a:t>
            </a:r>
            <a:r>
              <a:rPr lang="en-US" sz="2595" dirty="0" smtClean="0">
                <a:latin typeface="Courier New"/>
                <a:cs typeface="Courier New"/>
              </a:rPr>
              <a:t>T</a:t>
            </a:r>
            <a:r>
              <a:rPr lang="en-US" sz="2595" dirty="0" smtClean="0">
                <a:latin typeface="Courier New"/>
                <a:cs typeface="Courier New"/>
              </a:rPr>
              <a:t>ime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sz="2595" dirty="0" smtClean="0">
                <a:latin typeface="Courier New"/>
                <a:cs typeface="Courier New"/>
              </a:rPr>
              <a:t>= Instructions/Program </a:t>
            </a:r>
            <a:br>
              <a:rPr lang="en-US" sz="2595" dirty="0" smtClean="0">
                <a:latin typeface="Courier New"/>
                <a:cs typeface="Courier New"/>
              </a:rPr>
            </a:br>
            <a:r>
              <a:rPr lang="en-US" sz="2595" dirty="0" smtClean="0">
                <a:latin typeface="Courier New"/>
                <a:cs typeface="Courier New"/>
              </a:rPr>
              <a:t>   </a:t>
            </a:r>
            <a:r>
              <a:rPr lang="en-US" sz="2595" dirty="0" err="1" smtClean="0">
                <a:latin typeface="Courier New"/>
                <a:cs typeface="Courier New"/>
              </a:rPr>
              <a:t>x</a:t>
            </a:r>
            <a:r>
              <a:rPr lang="en-US" sz="2595" dirty="0" smtClean="0">
                <a:latin typeface="Courier New"/>
                <a:cs typeface="Courier New"/>
              </a:rPr>
              <a:t> Average Clock Cycles/Instruction </a:t>
            </a:r>
            <a:br>
              <a:rPr lang="en-US" sz="2595" dirty="0" smtClean="0">
                <a:latin typeface="Courier New"/>
                <a:cs typeface="Courier New"/>
              </a:rPr>
            </a:br>
            <a:r>
              <a:rPr lang="en-US" sz="2595" dirty="0" smtClean="0">
                <a:latin typeface="Courier New"/>
                <a:cs typeface="Courier New"/>
              </a:rPr>
              <a:t>   </a:t>
            </a:r>
            <a:r>
              <a:rPr lang="en-US" sz="2595" dirty="0" err="1" smtClean="0">
                <a:latin typeface="Courier New"/>
                <a:cs typeface="Courier New"/>
              </a:rPr>
              <a:t>x</a:t>
            </a:r>
            <a:r>
              <a:rPr lang="en-US" sz="2595" dirty="0" smtClean="0">
                <a:latin typeface="Courier New"/>
                <a:cs typeface="Courier New"/>
              </a:rPr>
              <a:t> Clock </a:t>
            </a:r>
            <a:r>
              <a:rPr lang="en-US" sz="2595" dirty="0" smtClean="0">
                <a:latin typeface="Courier New"/>
                <a:cs typeface="Courier New"/>
              </a:rPr>
              <a:t>C</a:t>
            </a:r>
            <a:r>
              <a:rPr lang="en-US" sz="2595" dirty="0" smtClean="0">
                <a:latin typeface="Courier New"/>
                <a:cs typeface="Courier New"/>
              </a:rPr>
              <a:t>ycle </a:t>
            </a:r>
            <a:r>
              <a:rPr lang="en-US" sz="2595" dirty="0" smtClean="0">
                <a:latin typeface="Courier New"/>
                <a:cs typeface="Courier New"/>
              </a:rPr>
              <a:t>T</a:t>
            </a:r>
            <a:r>
              <a:rPr lang="en-US" sz="2595" dirty="0" smtClean="0">
                <a:latin typeface="Courier New"/>
                <a:cs typeface="Courier New"/>
              </a:rPr>
              <a:t>ime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term called </a:t>
            </a:r>
            <a:r>
              <a:rPr lang="en-US" i="1" dirty="0" smtClean="0"/>
              <a:t>Instruction Count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term abbreviated </a:t>
            </a:r>
            <a:r>
              <a:rPr lang="en-US" i="1" dirty="0" smtClean="0"/>
              <a:t>CPI </a:t>
            </a:r>
            <a:r>
              <a:rPr lang="en-US" dirty="0" smtClean="0"/>
              <a:t>for average </a:t>
            </a:r>
            <a:br>
              <a:rPr lang="en-US" dirty="0" smtClean="0"/>
            </a:br>
            <a:r>
              <a:rPr lang="en-US" b="1" i="1" dirty="0" smtClean="0">
                <a:latin typeface="+mj-lt"/>
                <a:cs typeface="Courier New"/>
              </a:rPr>
              <a:t>C</a:t>
            </a:r>
            <a:r>
              <a:rPr lang="en-US" i="1" dirty="0" smtClean="0">
                <a:latin typeface="+mj-lt"/>
                <a:cs typeface="Courier New"/>
              </a:rPr>
              <a:t>lock Cycles </a:t>
            </a:r>
            <a:r>
              <a:rPr lang="en-US" b="1" i="1" dirty="0" smtClean="0">
                <a:latin typeface="+mj-lt"/>
                <a:cs typeface="Courier New"/>
              </a:rPr>
              <a:t>P</a:t>
            </a:r>
            <a:r>
              <a:rPr lang="en-US" i="1" dirty="0" smtClean="0">
                <a:latin typeface="+mj-lt"/>
                <a:cs typeface="Courier New"/>
              </a:rPr>
              <a:t>er </a:t>
            </a:r>
            <a:r>
              <a:rPr lang="en-US" b="1" i="1" dirty="0" smtClean="0">
                <a:latin typeface="+mj-lt"/>
                <a:cs typeface="Courier New"/>
              </a:rPr>
              <a:t>I</a:t>
            </a:r>
            <a:r>
              <a:rPr lang="en-US" i="1" dirty="0" smtClean="0">
                <a:latin typeface="+mj-lt"/>
                <a:cs typeface="Courier New"/>
              </a:rPr>
              <a:t>nstruction </a:t>
            </a:r>
          </a:p>
          <a:p>
            <a:r>
              <a:rPr lang="en-US" dirty="0" smtClean="0"/>
              <a:t>3rd term is 1 / Clock rate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EFC19-66EB-674B-B504-7C7075446C83}" type="datetime1">
              <a:rPr lang="en-US" smtClean="0"/>
              <a:t>2/14/11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Restating Performance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244600"/>
            <a:ext cx="8394700" cy="4525963"/>
          </a:xfrm>
        </p:spPr>
        <p:txBody>
          <a:bodyPr>
            <a:normAutofit/>
          </a:bodyPr>
          <a:lstStyle/>
          <a:p>
            <a:pPr>
              <a:tabLst>
                <a:tab pos="1257300" algn="l"/>
                <a:tab pos="2349500" algn="ctr"/>
                <a:tab pos="3771900" algn="ctr"/>
                <a:tab pos="5029200" algn="ctr"/>
                <a:tab pos="6286500" algn="ctr"/>
                <a:tab pos="7264400" algn="ctr"/>
              </a:tabLst>
            </a:pPr>
            <a:r>
              <a:rPr lang="en-US" dirty="0" smtClean="0"/>
              <a:t>Time = 	Seconds</a:t>
            </a:r>
            <a:br>
              <a:rPr lang="en-US" dirty="0" smtClean="0"/>
            </a:br>
            <a:r>
              <a:rPr lang="en-US" dirty="0" smtClean="0"/>
              <a:t>		Program</a:t>
            </a:r>
            <a:br>
              <a:rPr lang="en-US" dirty="0" smtClean="0"/>
            </a:br>
            <a:r>
              <a:rPr lang="en-US" dirty="0" smtClean="0"/>
              <a:t>		 Instructions		Clock cycles		Seconds</a:t>
            </a:r>
            <a:br>
              <a:rPr lang="en-US" dirty="0" smtClean="0"/>
            </a:br>
            <a:r>
              <a:rPr lang="en-US" dirty="0" smtClean="0"/>
              <a:t>		 Program		Instruction		Clock Cycle</a:t>
            </a:r>
          </a:p>
          <a:p>
            <a:pPr>
              <a:buNone/>
              <a:tabLst>
                <a:tab pos="1257300" algn="l"/>
                <a:tab pos="1549400" algn="l"/>
              </a:tabLst>
            </a:pPr>
            <a:r>
              <a:rPr lang="en-US" dirty="0" smtClean="0"/>
              <a:t>	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036D-9468-5448-B9D3-21DD35D9E289}" type="datetime1">
              <a:rPr lang="en-US" smtClean="0"/>
              <a:t>2/13/11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16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32000" y="1841500"/>
            <a:ext cx="19431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1485900" y="2438400"/>
            <a:ext cx="7251700" cy="610176"/>
            <a:chOff x="1485900" y="2438400"/>
            <a:chExt cx="7251700" cy="61017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981200" y="2781300"/>
              <a:ext cx="19431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648200" y="2781300"/>
              <a:ext cx="19431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6985000" y="2743200"/>
              <a:ext cx="1752600" cy="127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591300" y="2438400"/>
              <a:ext cx="389049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×</a:t>
              </a:r>
              <a:endParaRPr lang="en-US" sz="3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52900" y="2438400"/>
              <a:ext cx="389049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×</a:t>
              </a:r>
              <a:endParaRPr lang="en-US" sz="32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85900" y="2463800"/>
              <a:ext cx="389049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=</a:t>
              </a:r>
              <a:endParaRPr lang="en-US" sz="3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</a:t>
            </a:r>
            <a:r>
              <a:rPr lang="en-US" dirty="0" smtClean="0"/>
              <a:t> Affects Each Component</a:t>
            </a:r>
            <a:r>
              <a:rPr lang="en-US" dirty="0" smtClean="0"/>
              <a:t>? Instruction Count, CPI, Clock Rate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24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Hardware or software component?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Affects What?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Algorithm</a:t>
                      </a:r>
                      <a:br>
                        <a:rPr lang="en-US" sz="2800" dirty="0" smtClean="0"/>
                      </a:b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Programming </a:t>
                      </a:r>
                      <a:br>
                        <a:rPr lang="en-US" sz="2800" dirty="0" smtClean="0"/>
                      </a:br>
                      <a:r>
                        <a:rPr lang="en-US" sz="2800" dirty="0" smtClean="0"/>
                        <a:t>Language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Compiler</a:t>
                      </a:r>
                      <a:br>
                        <a:rPr lang="en-US" sz="2800" dirty="0" smtClean="0"/>
                      </a:b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Instruction Set</a:t>
                      </a:r>
                      <a:r>
                        <a:rPr lang="en-US" sz="2800" baseline="0" dirty="0" smtClean="0"/>
                        <a:t> Architecture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2E4E7-5614-D54E-B2B6-2EB25A0DD2C4}" type="datetime1">
              <a:rPr lang="en-US" smtClean="0"/>
              <a:t>2/13/11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995509" y="6564492"/>
            <a:ext cx="1498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3"/>
              </a:rPr>
              <a:t>Student Roulette?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</a:t>
            </a:r>
            <a:r>
              <a:rPr lang="en-US" dirty="0" smtClean="0"/>
              <a:t> Affects Each Component</a:t>
            </a:r>
            <a:r>
              <a:rPr lang="en-US" dirty="0" smtClean="0"/>
              <a:t>? Instruction Count, CPI, Clock Rate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24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Hardware or software component?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Affects What?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Algorithm</a:t>
                      </a:r>
                      <a:br>
                        <a:rPr lang="en-US" sz="2800" dirty="0" smtClean="0"/>
                      </a:b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Instruction Count,</a:t>
                      </a:r>
                      <a:br>
                        <a:rPr lang="en-US" sz="2800" dirty="0" smtClean="0"/>
                      </a:br>
                      <a:r>
                        <a:rPr lang="en-US" sz="2800" dirty="0" smtClean="0"/>
                        <a:t>CPI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Programming </a:t>
                      </a:r>
                      <a:br>
                        <a:rPr lang="en-US" sz="2800" dirty="0" smtClean="0"/>
                      </a:br>
                      <a:r>
                        <a:rPr lang="en-US" sz="2800" dirty="0" smtClean="0"/>
                        <a:t>Language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Instruction Count,</a:t>
                      </a:r>
                      <a:br>
                        <a:rPr lang="en-US" sz="2800" dirty="0" smtClean="0"/>
                      </a:br>
                      <a:r>
                        <a:rPr lang="en-US" sz="2800" dirty="0" smtClean="0"/>
                        <a:t>CPI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Compiler</a:t>
                      </a:r>
                      <a:br>
                        <a:rPr lang="en-US" sz="2800" dirty="0" smtClean="0"/>
                      </a:b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Instruction Count,</a:t>
                      </a:r>
                      <a:br>
                        <a:rPr lang="en-US" sz="2800" dirty="0" smtClean="0"/>
                      </a:br>
                      <a:r>
                        <a:rPr lang="en-US" sz="2800" dirty="0" smtClean="0"/>
                        <a:t>CPI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Instruction Set</a:t>
                      </a:r>
                      <a:r>
                        <a:rPr lang="en-US" sz="2800" baseline="0" dirty="0" smtClean="0"/>
                        <a:t> Architecture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Instruction Count,</a:t>
                      </a:r>
                      <a:br>
                        <a:rPr lang="en-US" sz="2800" dirty="0" smtClean="0"/>
                      </a:br>
                      <a:r>
                        <a:rPr lang="en-US" sz="2800" dirty="0" smtClean="0"/>
                        <a:t>Clock Rate, CPI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6CB1-291B-3B4B-A1C2-7FB85C23EF06}" type="datetime1">
              <a:rPr lang="en-US" smtClean="0"/>
              <a:t>2/13/11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</a:t>
            </a:r>
            <a:r>
              <a:rPr lang="en-US" dirty="0" smtClean="0"/>
              <a:t>Instruction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149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Computer A clock cycle time 250 </a:t>
            </a:r>
            <a:r>
              <a:rPr lang="en-US" dirty="0" err="1" smtClean="0"/>
              <a:t>ps</a:t>
            </a:r>
            <a:r>
              <a:rPr lang="en-US" dirty="0" smtClean="0"/>
              <a:t>, CPI</a:t>
            </a:r>
            <a:r>
              <a:rPr lang="en-US" baseline="-25000" dirty="0" smtClean="0"/>
              <a:t>A</a:t>
            </a:r>
            <a:r>
              <a:rPr lang="en-US" dirty="0" smtClean="0"/>
              <a:t> = 2</a:t>
            </a:r>
          </a:p>
          <a:p>
            <a:r>
              <a:rPr lang="en-US" dirty="0" smtClean="0"/>
              <a:t>Computer B clock cycle time 500 </a:t>
            </a:r>
            <a:r>
              <a:rPr lang="en-US" dirty="0" err="1" smtClean="0"/>
              <a:t>ps</a:t>
            </a:r>
            <a:r>
              <a:rPr lang="en-US" dirty="0" smtClean="0"/>
              <a:t>, CPI</a:t>
            </a:r>
            <a:r>
              <a:rPr lang="en-US" baseline="-25000" dirty="0" smtClean="0"/>
              <a:t>B</a:t>
            </a:r>
            <a:r>
              <a:rPr lang="en-US" dirty="0" smtClean="0"/>
              <a:t> = 1.2</a:t>
            </a:r>
          </a:p>
          <a:p>
            <a:r>
              <a:rPr lang="en-US" dirty="0" smtClean="0"/>
              <a:t>Assume A and B have same instruction set</a:t>
            </a:r>
          </a:p>
          <a:p>
            <a:r>
              <a:rPr lang="en-US" dirty="0" smtClean="0"/>
              <a:t>Which statement is true</a:t>
            </a:r>
            <a:r>
              <a:rPr lang="en-US" dirty="0" smtClean="0"/>
              <a:t>?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Red. 		Computer </a:t>
            </a:r>
            <a:r>
              <a:rPr lang="en-US" dirty="0" smtClean="0"/>
              <a:t>A is ~1.2 times faster than B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Orange. 	Computer </a:t>
            </a:r>
            <a:r>
              <a:rPr lang="en-US" dirty="0" smtClean="0"/>
              <a:t>A is ~4.0 times faster than </a:t>
            </a:r>
            <a:r>
              <a:rPr lang="en-US" dirty="0" smtClean="0"/>
              <a:t>B</a:t>
            </a:r>
          </a:p>
          <a:p>
            <a:pPr marL="514350" indent="-514350">
              <a:buNone/>
            </a:pPr>
            <a:r>
              <a:rPr lang="en-US" dirty="0" smtClean="0"/>
              <a:t>Green. 	</a:t>
            </a:r>
            <a:r>
              <a:rPr lang="en-US" dirty="0" smtClean="0"/>
              <a:t>Computer </a:t>
            </a:r>
            <a:r>
              <a:rPr lang="en-US" dirty="0" smtClean="0"/>
              <a:t>B is ~1.7 times faster than A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Yellow. 	Computer </a:t>
            </a:r>
            <a:r>
              <a:rPr lang="en-US" dirty="0" smtClean="0"/>
              <a:t>B is ~3.4 times faster than </a:t>
            </a:r>
            <a:r>
              <a:rPr lang="en-US" dirty="0" smtClean="0"/>
              <a:t>A</a:t>
            </a:r>
          </a:p>
          <a:p>
            <a:pPr marL="514350" indent="-514350">
              <a:buNone/>
            </a:pPr>
            <a:r>
              <a:rPr lang="en-US" dirty="0" smtClean="0"/>
              <a:t>Pink. 		</a:t>
            </a:r>
            <a:r>
              <a:rPr lang="en-US" dirty="0" smtClean="0"/>
              <a:t>None </a:t>
            </a:r>
            <a:r>
              <a:rPr lang="en-US" dirty="0" smtClean="0"/>
              <a:t>of the above</a:t>
            </a:r>
          </a:p>
          <a:p>
            <a:pPr marL="514350" indent="-514350">
              <a:buFont typeface="+mj-lt"/>
              <a:buAutoNum type="alphaUcPeriod"/>
            </a:pP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44AAE-29EE-E84C-99EA-401E2DDA7BF4}" type="datetime1">
              <a:rPr lang="en-US" smtClean="0"/>
              <a:t>2/13/11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CE7C-616A-3949-A185-5748A8FC8B6C}" type="datetime1">
              <a:rPr lang="en-US" smtClean="0"/>
              <a:t>2/14/11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404" y="286278"/>
            <a:ext cx="8585728" cy="607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</a:t>
            </a:r>
            <a:r>
              <a:rPr lang="en-US" dirty="0" smtClean="0"/>
              <a:t>Instruction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149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Computer A clock cycle time 250 </a:t>
            </a:r>
            <a:r>
              <a:rPr lang="en-US" dirty="0" err="1" smtClean="0"/>
              <a:t>ps</a:t>
            </a:r>
            <a:r>
              <a:rPr lang="en-US" dirty="0" smtClean="0"/>
              <a:t>, CPI</a:t>
            </a:r>
            <a:r>
              <a:rPr lang="en-US" baseline="-25000" dirty="0" smtClean="0"/>
              <a:t>A</a:t>
            </a:r>
            <a:r>
              <a:rPr lang="en-US" dirty="0" smtClean="0"/>
              <a:t> = 2</a:t>
            </a:r>
          </a:p>
          <a:p>
            <a:r>
              <a:rPr lang="en-US" dirty="0" smtClean="0"/>
              <a:t>Computer B clock cycle time 500 </a:t>
            </a:r>
            <a:r>
              <a:rPr lang="en-US" dirty="0" err="1" smtClean="0"/>
              <a:t>ps</a:t>
            </a:r>
            <a:r>
              <a:rPr lang="en-US" dirty="0" smtClean="0"/>
              <a:t>, CPI</a:t>
            </a:r>
            <a:r>
              <a:rPr lang="en-US" baseline="-25000" dirty="0" smtClean="0"/>
              <a:t>B</a:t>
            </a:r>
            <a:r>
              <a:rPr lang="en-US" dirty="0" smtClean="0"/>
              <a:t> = 1.2</a:t>
            </a:r>
          </a:p>
          <a:p>
            <a:r>
              <a:rPr lang="en-US" dirty="0" smtClean="0"/>
              <a:t>Assume A and B have same instruction set</a:t>
            </a:r>
          </a:p>
          <a:p>
            <a:r>
              <a:rPr lang="en-US" dirty="0" smtClean="0"/>
              <a:t>Which statement is true?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Red. 		Computer A is ~1.2 times faster than B</a:t>
            </a:r>
          </a:p>
          <a:p>
            <a:pPr marL="514350" indent="-514350">
              <a:buNone/>
            </a:pPr>
            <a:r>
              <a:rPr lang="en-US" dirty="0" smtClean="0"/>
              <a:t>Orange. 	Computer A is ~4.0 times faster than B</a:t>
            </a:r>
          </a:p>
          <a:p>
            <a:pPr marL="514350" indent="-514350">
              <a:buNone/>
            </a:pPr>
            <a:r>
              <a:rPr lang="en-US" dirty="0" smtClean="0"/>
              <a:t>Green. 	Computer B is ~1.7 times faster than A</a:t>
            </a:r>
          </a:p>
          <a:p>
            <a:pPr marL="514350" indent="-514350">
              <a:buNone/>
            </a:pPr>
            <a:r>
              <a:rPr lang="en-US" dirty="0" smtClean="0"/>
              <a:t>Yellow. 	Computer B is ~3.4 times faster than A</a:t>
            </a:r>
          </a:p>
          <a:p>
            <a:pPr marL="514350" indent="-514350">
              <a:buNone/>
            </a:pPr>
            <a:r>
              <a:rPr lang="en-US" dirty="0" smtClean="0"/>
              <a:t>Pink. 		None of the </a:t>
            </a:r>
            <a:r>
              <a:rPr lang="en-US" dirty="0" smtClean="0"/>
              <a:t>above</a:t>
            </a: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3B1E-3F58-3544-8D3B-C53D1D4B1F73}" type="datetime1">
              <a:rPr lang="en-US" smtClean="0"/>
              <a:t>2/13/11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FBFBF"/>
                </a:solidFill>
              </a:rPr>
              <a:t>Defining </a:t>
            </a:r>
            <a:r>
              <a:rPr lang="en-US" dirty="0" smtClean="0">
                <a:solidFill>
                  <a:srgbClr val="BFBFBF"/>
                </a:solidFill>
              </a:rPr>
              <a:t>Performance</a:t>
            </a:r>
          </a:p>
          <a:p>
            <a:r>
              <a:rPr lang="en-US" dirty="0" err="1" smtClean="0"/>
              <a:t>Administrivia</a:t>
            </a:r>
            <a:endParaRPr lang="en-US" dirty="0" smtClean="0"/>
          </a:p>
          <a:p>
            <a:r>
              <a:rPr lang="en-US" dirty="0" smtClean="0">
                <a:solidFill>
                  <a:srgbClr val="BFBFBF"/>
                </a:solidFill>
              </a:rPr>
              <a:t>Workloads and Benchmarks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Technology </a:t>
            </a:r>
            <a:r>
              <a:rPr lang="en-US" dirty="0" smtClean="0">
                <a:solidFill>
                  <a:srgbClr val="BFBFBF"/>
                </a:solidFill>
              </a:rPr>
              <a:t>Break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Measuring </a:t>
            </a:r>
            <a:r>
              <a:rPr lang="en-US" dirty="0" smtClean="0">
                <a:solidFill>
                  <a:srgbClr val="BFBFBF"/>
                </a:solidFill>
              </a:rPr>
              <a:t>Performance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Summary</a:t>
            </a:r>
            <a:endParaRPr lang="en-US" dirty="0" smtClean="0">
              <a:solidFill>
                <a:srgbClr val="BFBFB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77A4-B3E4-384F-8CF6-35789FD673D8}" type="datetime1">
              <a:rPr lang="en-US" smtClean="0"/>
              <a:t>2/13/11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Lab </a:t>
            </a:r>
            <a:r>
              <a:rPr lang="en-US" dirty="0" smtClean="0"/>
              <a:t>#5 posted</a:t>
            </a:r>
          </a:p>
          <a:p>
            <a:r>
              <a:rPr lang="en-US" dirty="0" smtClean="0"/>
              <a:t>Project </a:t>
            </a:r>
            <a:r>
              <a:rPr lang="en-US" dirty="0" smtClean="0"/>
              <a:t>#2.1 </a:t>
            </a:r>
            <a:r>
              <a:rPr lang="en-US" dirty="0" smtClean="0"/>
              <a:t>Due Sunday @ 11:59:59</a:t>
            </a:r>
            <a:endParaRPr lang="en-US" dirty="0" smtClean="0"/>
          </a:p>
          <a:p>
            <a:r>
              <a:rPr lang="en-US" dirty="0" smtClean="0"/>
              <a:t>HW #4 Due Sunday @ 11:59:59</a:t>
            </a:r>
          </a:p>
          <a:p>
            <a:r>
              <a:rPr lang="en-US" dirty="0" smtClean="0"/>
              <a:t>Midterm in less than three weeks:</a:t>
            </a:r>
            <a:endParaRPr lang="en-US" dirty="0" smtClean="0"/>
          </a:p>
          <a:p>
            <a:pPr lvl="1"/>
            <a:r>
              <a:rPr lang="en-US" dirty="0" smtClean="0"/>
              <a:t>No discussion during exam week</a:t>
            </a:r>
          </a:p>
          <a:p>
            <a:pPr lvl="1"/>
            <a:r>
              <a:rPr lang="en-US" dirty="0" smtClean="0"/>
              <a:t>TA Review: Su, Mar 6, 2-5 PM, 2050 VLSB</a:t>
            </a:r>
          </a:p>
          <a:p>
            <a:pPr lvl="1"/>
            <a:r>
              <a:rPr lang="en-US" dirty="0" smtClean="0"/>
              <a:t>Exam: </a:t>
            </a:r>
            <a:r>
              <a:rPr lang="en-US" dirty="0" err="1" smtClean="0"/>
              <a:t>Tu</a:t>
            </a:r>
            <a:r>
              <a:rPr lang="en-US" dirty="0" smtClean="0"/>
              <a:t>, Mar 8, 6-9 PM, 145/155 </a:t>
            </a:r>
            <a:r>
              <a:rPr lang="en-US" dirty="0" err="1" smtClean="0"/>
              <a:t>Dwinelle</a:t>
            </a:r>
            <a:endParaRPr lang="en-US" dirty="0" smtClean="0"/>
          </a:p>
          <a:p>
            <a:pPr lvl="1"/>
            <a:r>
              <a:rPr lang="en-US" dirty="0" smtClean="0"/>
              <a:t>Small number of special consideration cases, due to class conflicts, etc.—contact Dave or Randy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260B-1F2C-B040-9E79-4BAB9DFE6A88}" type="datetime1">
              <a:rPr lang="en-US" smtClean="0"/>
              <a:pPr/>
              <a:t>2/14/11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FBFBF"/>
                </a:solidFill>
              </a:rPr>
              <a:t>Defining </a:t>
            </a:r>
            <a:r>
              <a:rPr lang="en-US" dirty="0" smtClean="0">
                <a:solidFill>
                  <a:srgbClr val="BFBFBF"/>
                </a:solidFill>
              </a:rPr>
              <a:t>Performance</a:t>
            </a:r>
          </a:p>
          <a:p>
            <a:r>
              <a:rPr lang="en-US" dirty="0" err="1" smtClean="0">
                <a:solidFill>
                  <a:srgbClr val="BFBFBF"/>
                </a:solidFill>
              </a:rPr>
              <a:t>Administrivia</a:t>
            </a:r>
            <a:endParaRPr lang="en-US" dirty="0" smtClean="0">
              <a:solidFill>
                <a:srgbClr val="BFBFBF"/>
              </a:solidFill>
            </a:endParaRPr>
          </a:p>
          <a:p>
            <a:r>
              <a:rPr lang="en-US" dirty="0" smtClean="0"/>
              <a:t>Workloads and Benchmarks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Technology </a:t>
            </a:r>
            <a:r>
              <a:rPr lang="en-US" dirty="0" smtClean="0">
                <a:solidFill>
                  <a:srgbClr val="BFBFBF"/>
                </a:solidFill>
              </a:rPr>
              <a:t>Break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Measuring </a:t>
            </a:r>
            <a:r>
              <a:rPr lang="en-US" dirty="0" smtClean="0">
                <a:solidFill>
                  <a:srgbClr val="BFBFBF"/>
                </a:solidFill>
              </a:rPr>
              <a:t>Performance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Summary</a:t>
            </a:r>
            <a:endParaRPr lang="en-US" dirty="0" smtClean="0">
              <a:solidFill>
                <a:srgbClr val="BFBFB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A79D6-1675-B44D-95D0-9E975582FC41}" type="datetime1">
              <a:rPr lang="en-US" smtClean="0"/>
              <a:t>2/13/11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Workload and Benchmark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600200"/>
            <a:ext cx="8420100" cy="4525963"/>
          </a:xfrm>
        </p:spPr>
        <p:txBody>
          <a:bodyPr>
            <a:normAutofit/>
          </a:bodyPr>
          <a:lstStyle/>
          <a:p>
            <a:r>
              <a:rPr lang="en-US" i="1" dirty="0" smtClean="0"/>
              <a:t>Workload</a:t>
            </a:r>
            <a:r>
              <a:rPr lang="en-US" i="1" dirty="0" smtClean="0">
                <a:solidFill>
                  <a:srgbClr val="000000"/>
                </a:solidFill>
              </a:rPr>
              <a:t>:</a:t>
            </a:r>
            <a:r>
              <a:rPr lang="en-US" i="1" dirty="0" smtClean="0">
                <a:solidFill>
                  <a:srgbClr val="3366FF"/>
                </a:solidFill>
              </a:rPr>
              <a:t> </a:t>
            </a:r>
            <a:r>
              <a:rPr lang="en-US" dirty="0" smtClean="0"/>
              <a:t>S</a:t>
            </a:r>
            <a:r>
              <a:rPr lang="en-US" dirty="0" smtClean="0"/>
              <a:t>et </a:t>
            </a:r>
            <a:r>
              <a:rPr lang="en-US" dirty="0" smtClean="0"/>
              <a:t>of programs run on a computer </a:t>
            </a:r>
            <a:endParaRPr lang="en-US" dirty="0" smtClean="0"/>
          </a:p>
          <a:p>
            <a:pPr lvl="1"/>
            <a:r>
              <a:rPr lang="en-US" dirty="0" smtClean="0"/>
              <a:t>A</a:t>
            </a:r>
            <a:r>
              <a:rPr lang="en-US" dirty="0" smtClean="0"/>
              <a:t>ctual </a:t>
            </a:r>
            <a:r>
              <a:rPr lang="en-US" dirty="0" smtClean="0"/>
              <a:t>collection of applications run or made from real programs to approximate such a mix </a:t>
            </a:r>
          </a:p>
          <a:p>
            <a:pPr lvl="1"/>
            <a:r>
              <a:rPr lang="en-US" dirty="0" smtClean="0"/>
              <a:t>Specifies both programs and relative frequencies</a:t>
            </a:r>
            <a:endParaRPr lang="en-US" dirty="0" smtClean="0"/>
          </a:p>
          <a:p>
            <a:r>
              <a:rPr lang="en-US" i="1" dirty="0" smtClean="0">
                <a:solidFill>
                  <a:srgbClr val="000000"/>
                </a:solidFill>
              </a:rPr>
              <a:t>B</a:t>
            </a:r>
            <a:r>
              <a:rPr lang="en-US" i="1" dirty="0" smtClean="0">
                <a:solidFill>
                  <a:srgbClr val="000000"/>
                </a:solidFill>
              </a:rPr>
              <a:t>enchmark: </a:t>
            </a:r>
            <a:r>
              <a:rPr lang="en-US" dirty="0" smtClean="0"/>
              <a:t>P</a:t>
            </a:r>
            <a:r>
              <a:rPr lang="en-US" dirty="0" smtClean="0"/>
              <a:t>rogram </a:t>
            </a:r>
            <a:r>
              <a:rPr lang="en-US" dirty="0" smtClean="0"/>
              <a:t>selected for use in comparing computer performance</a:t>
            </a:r>
          </a:p>
          <a:p>
            <a:pPr lvl="1"/>
            <a:r>
              <a:rPr lang="en-US" dirty="0" smtClean="0"/>
              <a:t>Benchmarks form a workload</a:t>
            </a:r>
          </a:p>
          <a:p>
            <a:pPr lvl="1"/>
            <a:r>
              <a:rPr lang="en-US" dirty="0" smtClean="0"/>
              <a:t>Usually standardized so that many use them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48B6-1666-6A45-BD24-54E23651D6B6}" type="datetime1">
              <a:rPr lang="en-US" smtClean="0"/>
              <a:t>2/14/11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764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SPEC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4000" dirty="0" smtClean="0"/>
              <a:t>(</a:t>
            </a:r>
            <a:r>
              <a:rPr lang="en-US" sz="4000" dirty="0" smtClean="0"/>
              <a:t>System Performance </a:t>
            </a:r>
            <a:r>
              <a:rPr lang="en-US" sz="4000" dirty="0" smtClean="0"/>
              <a:t>Evaluation Cooperative</a:t>
            </a:r>
            <a:r>
              <a:rPr lang="en-US" sz="4000" dirty="0" smtClean="0"/>
              <a:t>)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Computer Vendor cooperative </a:t>
            </a:r>
            <a:r>
              <a:rPr lang="en-US" dirty="0" smtClean="0"/>
              <a:t>for benchmarks</a:t>
            </a:r>
            <a:r>
              <a:rPr lang="en-US" dirty="0" smtClean="0"/>
              <a:t>, started in 1989</a:t>
            </a:r>
          </a:p>
          <a:p>
            <a:r>
              <a:rPr lang="en-US" dirty="0" smtClean="0"/>
              <a:t>SPECCPU2006</a:t>
            </a:r>
            <a:endParaRPr lang="en-US" dirty="0" smtClean="0"/>
          </a:p>
          <a:p>
            <a:pPr lvl="1"/>
            <a:r>
              <a:rPr lang="en-US" dirty="0" smtClean="0"/>
              <a:t>12 Integer Programs</a:t>
            </a:r>
          </a:p>
          <a:p>
            <a:pPr lvl="1"/>
            <a:r>
              <a:rPr lang="en-US" dirty="0" smtClean="0"/>
              <a:t>17 Floating-Point Programs</a:t>
            </a:r>
          </a:p>
          <a:p>
            <a:r>
              <a:rPr lang="en-US" dirty="0" smtClean="0"/>
              <a:t>Often turn into number where bigger is faster</a:t>
            </a:r>
          </a:p>
          <a:p>
            <a:r>
              <a:rPr lang="en-US" i="1" dirty="0" err="1" smtClean="0">
                <a:solidFill>
                  <a:srgbClr val="000000"/>
                </a:solidFill>
              </a:rPr>
              <a:t>SPECratio</a:t>
            </a:r>
            <a:r>
              <a:rPr lang="en-US" dirty="0" smtClean="0">
                <a:solidFill>
                  <a:srgbClr val="000000"/>
                </a:solidFill>
              </a:rPr>
              <a:t>: </a:t>
            </a:r>
            <a:r>
              <a:rPr lang="en-US" dirty="0" smtClean="0"/>
              <a:t>reference execution time on old reference computer divide by execution time on new </a:t>
            </a:r>
            <a:r>
              <a:rPr lang="en-US" dirty="0" smtClean="0"/>
              <a:t>computer to get an effective speed-up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93E08-70C7-CA40-920D-EF4D57F98952}" type="datetime1">
              <a:rPr lang="en-US" smtClean="0"/>
              <a:t>2/14/11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0"/>
            <a:ext cx="8229600" cy="901700"/>
          </a:xfrm>
        </p:spPr>
        <p:txBody>
          <a:bodyPr/>
          <a:lstStyle/>
          <a:p>
            <a:r>
              <a:rPr lang="en-US" dirty="0" smtClean="0"/>
              <a:t>SPECINT2006 on AMD Barcelona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69900" y="882313"/>
          <a:ext cx="8496300" cy="5898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500"/>
                <a:gridCol w="1282700"/>
                <a:gridCol w="698500"/>
                <a:gridCol w="1257300"/>
                <a:gridCol w="1181100"/>
                <a:gridCol w="1168400"/>
                <a:gridCol w="812800"/>
              </a:tblGrid>
              <a:tr h="6223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Verdana"/>
                        </a:rPr>
                        <a:t>Description</a:t>
                      </a:r>
                      <a:endParaRPr lang="en-US" sz="2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 smtClean="0">
                          <a:latin typeface="Verdana"/>
                        </a:rPr>
                        <a:t>Instruc-tion</a:t>
                      </a:r>
                      <a:r>
                        <a:rPr lang="en-US" sz="2000" b="0" i="0" u="none" strike="noStrike" baseline="0" dirty="0" smtClean="0">
                          <a:latin typeface="Verdana"/>
                        </a:rPr>
                        <a:t> </a:t>
                      </a:r>
                      <a:r>
                        <a:rPr lang="en-US" sz="2000" b="0" i="0" u="none" strike="noStrike" dirty="0" smtClean="0">
                          <a:latin typeface="Verdana"/>
                        </a:rPr>
                        <a:t>Count </a:t>
                      </a:r>
                      <a:r>
                        <a:rPr lang="en-US" sz="2000" b="0" i="0" u="none" strike="noStrike" dirty="0">
                          <a:latin typeface="Verdana"/>
                        </a:rPr>
                        <a:t>(B)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Verdana"/>
                        </a:rPr>
                        <a:t>CPI</a:t>
                      </a:r>
                      <a:endParaRPr lang="en-US" sz="2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Verdana"/>
                        </a:rPr>
                        <a:t>Clock cycle time </a:t>
                      </a:r>
                      <a:r>
                        <a:rPr lang="en-US" sz="2000" b="0" i="0" u="none" strike="noStrike" dirty="0">
                          <a:latin typeface="Verdana"/>
                        </a:rPr>
                        <a:t>(</a:t>
                      </a:r>
                      <a:r>
                        <a:rPr lang="en-US" sz="2000" b="0" i="0" u="none" strike="noStrike" dirty="0" err="1">
                          <a:latin typeface="Verdana"/>
                        </a:rPr>
                        <a:t>ps</a:t>
                      </a:r>
                      <a:r>
                        <a:rPr lang="en-US" sz="2000" b="0" i="0" u="none" strike="noStrike" dirty="0">
                          <a:latin typeface="Verdana"/>
                        </a:rPr>
                        <a:t>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 smtClean="0">
                          <a:latin typeface="Verdana"/>
                        </a:rPr>
                        <a:t>Execu-tion</a:t>
                      </a:r>
                      <a:r>
                        <a:rPr lang="en-US" sz="2000" b="0" i="0" u="none" strike="noStrike" dirty="0" smtClean="0">
                          <a:latin typeface="Verdana"/>
                        </a:rPr>
                        <a:t> Time </a:t>
                      </a:r>
                      <a:r>
                        <a:rPr lang="en-US" sz="2000" b="0" i="0" u="none" strike="noStrike" dirty="0">
                          <a:latin typeface="Verdana"/>
                        </a:rPr>
                        <a:t>(</a:t>
                      </a:r>
                      <a:r>
                        <a:rPr lang="en-US" sz="2000" b="0" i="0" u="none" strike="noStrike" dirty="0" err="1">
                          <a:latin typeface="Verdana"/>
                        </a:rPr>
                        <a:t>s</a:t>
                      </a:r>
                      <a:r>
                        <a:rPr lang="en-US" sz="2000" b="0" i="0" u="none" strike="noStrike" dirty="0">
                          <a:latin typeface="Verdana"/>
                        </a:rPr>
                        <a:t>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Verdana"/>
                        </a:rPr>
                        <a:t>Refer-</a:t>
                      </a:r>
                      <a:r>
                        <a:rPr lang="en-US" sz="2000" b="0" i="0" u="none" strike="noStrike" dirty="0" err="1" smtClean="0">
                          <a:latin typeface="Verdana"/>
                        </a:rPr>
                        <a:t>ence</a:t>
                      </a:r>
                      <a:r>
                        <a:rPr lang="en-US" sz="2000" b="0" i="0" u="none" strike="noStrike" dirty="0" smtClean="0">
                          <a:latin typeface="Verdana"/>
                        </a:rPr>
                        <a:t> Time </a:t>
                      </a:r>
                      <a:r>
                        <a:rPr lang="en-US" sz="2000" b="0" i="0" u="none" strike="noStrike" dirty="0">
                          <a:latin typeface="Verdana"/>
                        </a:rPr>
                        <a:t>(</a:t>
                      </a:r>
                      <a:r>
                        <a:rPr lang="en-US" sz="2000" b="0" i="0" u="none" strike="noStrike" dirty="0" err="1">
                          <a:latin typeface="Verdana"/>
                        </a:rPr>
                        <a:t>s</a:t>
                      </a:r>
                      <a:r>
                        <a:rPr lang="en-US" sz="2000" b="0" i="0" u="none" strike="noStrike" dirty="0">
                          <a:latin typeface="Verdana"/>
                        </a:rPr>
                        <a:t>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Verdana"/>
                        </a:rPr>
                        <a:t>SPEC-ratio</a:t>
                      </a:r>
                      <a:endParaRPr lang="en-US" sz="2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/>
                </a:tc>
              </a:tr>
              <a:tr h="3887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Verdana"/>
                        </a:rPr>
                        <a:t>Interpreted string processing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2,118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0.75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400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637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9,770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15.3</a:t>
                      </a:r>
                    </a:p>
                  </a:txBody>
                  <a:tcPr marL="12700" marR="12700" marT="12700" marB="0" anchor="b"/>
                </a:tc>
              </a:tr>
              <a:tr h="3887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Verdana"/>
                        </a:rPr>
                        <a:t>Block-sorting compression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2,389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0.85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400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817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9,650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11.8</a:t>
                      </a:r>
                    </a:p>
                  </a:txBody>
                  <a:tcPr marL="12700" marR="12700" marT="12700" marB="0" anchor="b"/>
                </a:tc>
              </a:tr>
              <a:tr h="3887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Verdana"/>
                        </a:rPr>
                        <a:t>GNU C compiler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1,050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1.72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400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724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8,050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11.1</a:t>
                      </a:r>
                    </a:p>
                  </a:txBody>
                  <a:tcPr marL="12700" marR="12700" marT="12700" marB="0" anchor="b"/>
                </a:tc>
              </a:tr>
              <a:tr h="3887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Verdana"/>
                        </a:rPr>
                        <a:t>Combinatorial optimization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336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latin typeface="Verdana"/>
                        </a:rPr>
                        <a:t>10.0</a:t>
                      </a:r>
                      <a:endParaRPr lang="en-US" sz="2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400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1,345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9,120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6.8</a:t>
                      </a:r>
                    </a:p>
                  </a:txBody>
                  <a:tcPr marL="12700" marR="12700" marT="12700" marB="0" anchor="b"/>
                </a:tc>
              </a:tr>
              <a:tr h="3887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Verdana"/>
                        </a:rPr>
                        <a:t>Go game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1,658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1.09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400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721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10,490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14.6</a:t>
                      </a:r>
                    </a:p>
                  </a:txBody>
                  <a:tcPr marL="12700" marR="12700" marT="12700" marB="0" anchor="b"/>
                </a:tc>
              </a:tr>
              <a:tr h="3887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Verdana"/>
                        </a:rPr>
                        <a:t>Search gene sequence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2,783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latin typeface="Verdana"/>
                        </a:rPr>
                        <a:t>0.80</a:t>
                      </a:r>
                      <a:endParaRPr lang="en-US" sz="2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400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890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9,330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10.5</a:t>
                      </a:r>
                    </a:p>
                  </a:txBody>
                  <a:tcPr marL="12700" marR="12700" marT="12700" marB="0" anchor="b"/>
                </a:tc>
              </a:tr>
              <a:tr h="3887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Verdana"/>
                        </a:rPr>
                        <a:t>Chess game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2,176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0.96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400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837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12,100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14.5</a:t>
                      </a:r>
                    </a:p>
                  </a:txBody>
                  <a:tcPr marL="12700" marR="12700" marT="12700" marB="0" anchor="b"/>
                </a:tc>
              </a:tr>
              <a:tr h="492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Verdana"/>
                        </a:rPr>
                        <a:t>Quantum computer simulation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1,623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1.61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400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1,047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20,720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19.8</a:t>
                      </a:r>
                    </a:p>
                  </a:txBody>
                  <a:tcPr marL="12700" marR="12700" marT="12700" marB="0" anchor="b"/>
                </a:tc>
              </a:tr>
              <a:tr h="3887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Verdana"/>
                        </a:rPr>
                        <a:t>Video compression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3,102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latin typeface="Verdana"/>
                        </a:rPr>
                        <a:t>0.80</a:t>
                      </a:r>
                      <a:endParaRPr lang="en-US" sz="2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400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993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22,130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22.3</a:t>
                      </a:r>
                    </a:p>
                  </a:txBody>
                  <a:tcPr marL="12700" marR="12700" marT="12700" marB="0" anchor="b"/>
                </a:tc>
              </a:tr>
              <a:tr h="3887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Verdana"/>
                        </a:rPr>
                        <a:t>Discrete event simulation library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587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2.94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400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690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6,250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9.1</a:t>
                      </a:r>
                    </a:p>
                  </a:txBody>
                  <a:tcPr marL="12700" marR="12700" marT="12700" marB="0" anchor="b"/>
                </a:tc>
              </a:tr>
              <a:tr h="3887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Verdana"/>
                        </a:rPr>
                        <a:t>Games/path finding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1,082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1.79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400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773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7,020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latin typeface="Verdana"/>
                        </a:rPr>
                        <a:t>9.1</a:t>
                      </a:r>
                    </a:p>
                  </a:txBody>
                  <a:tcPr marL="12700" marR="12700" marT="12700" marB="0" anchor="b"/>
                </a:tc>
              </a:tr>
              <a:tr h="3887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Verdana"/>
                        </a:rPr>
                        <a:t>XML parsing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1,058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latin typeface="Verdana"/>
                        </a:rPr>
                        <a:t>2.70</a:t>
                      </a:r>
                      <a:endParaRPr lang="en-US" sz="2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400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1,143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6,900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6.0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5A062-37E2-3D4F-9EF4-7400E89F0F44}" type="datetime1">
              <a:rPr lang="en-US" smtClean="0"/>
              <a:t>2/13/11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DE3C-8C34-8646-806F-B1ABAE51FA38}" type="datetime1">
              <a:rPr lang="en-US" smtClean="0"/>
              <a:t>2/14/11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#10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BEB2-242F-CC43-810C-EE3579874E97}" type="slidenum">
              <a:rPr lang="en-US"/>
              <a:pPr/>
              <a:t>27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049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69342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Summarizing </a:t>
            </a:r>
            <a:r>
              <a:rPr lang="en-US" dirty="0" smtClean="0"/>
              <a:t>Performance …</a:t>
            </a:r>
            <a:endParaRPr lang="en-US" dirty="0"/>
          </a:p>
        </p:txBody>
      </p:sp>
      <p:sp>
        <p:nvSpPr>
          <p:cNvPr id="1049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2050" y="3990975"/>
            <a:ext cx="4773613" cy="635000"/>
          </a:xfrm>
          <a:noFill/>
          <a:ln/>
        </p:spPr>
        <p:txBody>
          <a:bodyPr wrap="none" anchor="ctr">
            <a:spAutoFit/>
          </a:bodyPr>
          <a:lstStyle/>
          <a:p>
            <a:pPr>
              <a:buFontTx/>
              <a:buNone/>
            </a:pPr>
            <a:r>
              <a:rPr lang="en-US" sz="3200" i="1"/>
              <a:t>Which system is faster?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0" y="1981200"/>
            <a:ext cx="6172200" cy="1600200"/>
            <a:chOff x="1200" y="1296"/>
            <a:chExt cx="3888" cy="1008"/>
          </a:xfrm>
        </p:grpSpPr>
        <p:sp>
          <p:nvSpPr>
            <p:cNvPr id="1049605" name="Rectangle 5"/>
            <p:cNvSpPr>
              <a:spLocks noChangeArrowheads="1"/>
            </p:cNvSpPr>
            <p:nvPr/>
          </p:nvSpPr>
          <p:spPr bwMode="auto">
            <a:xfrm>
              <a:off x="1200" y="1296"/>
              <a:ext cx="912" cy="33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38457" tIns="19228" rIns="38457" bIns="19228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</a:rPr>
                <a:t>System</a:t>
              </a:r>
            </a:p>
          </p:txBody>
        </p:sp>
        <p:sp>
          <p:nvSpPr>
            <p:cNvPr id="1049606" name="Rectangle 6"/>
            <p:cNvSpPr>
              <a:spLocks noChangeArrowheads="1"/>
            </p:cNvSpPr>
            <p:nvPr/>
          </p:nvSpPr>
          <p:spPr bwMode="auto">
            <a:xfrm>
              <a:off x="2112" y="1296"/>
              <a:ext cx="1488" cy="33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38457" tIns="19228" rIns="38457" bIns="19228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</a:rPr>
                <a:t>Rate (Task 1)</a:t>
              </a:r>
            </a:p>
          </p:txBody>
        </p:sp>
        <p:sp>
          <p:nvSpPr>
            <p:cNvPr id="1049607" name="Rectangle 7"/>
            <p:cNvSpPr>
              <a:spLocks noChangeArrowheads="1"/>
            </p:cNvSpPr>
            <p:nvPr/>
          </p:nvSpPr>
          <p:spPr bwMode="auto">
            <a:xfrm>
              <a:off x="3600" y="1296"/>
              <a:ext cx="1488" cy="33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38457" tIns="19228" rIns="38457" bIns="19228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</a:rPr>
                <a:t>Rate (Task 2)</a:t>
              </a:r>
            </a:p>
          </p:txBody>
        </p:sp>
        <p:sp>
          <p:nvSpPr>
            <p:cNvPr id="1049608" name="Rectangle 8"/>
            <p:cNvSpPr>
              <a:spLocks noChangeArrowheads="1"/>
            </p:cNvSpPr>
            <p:nvPr/>
          </p:nvSpPr>
          <p:spPr bwMode="auto">
            <a:xfrm>
              <a:off x="1200" y="1632"/>
              <a:ext cx="912" cy="33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38457" tIns="19228" rIns="38457" bIns="19228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049609" name="Rectangle 9"/>
            <p:cNvSpPr>
              <a:spLocks noChangeArrowheads="1"/>
            </p:cNvSpPr>
            <p:nvPr/>
          </p:nvSpPr>
          <p:spPr bwMode="auto">
            <a:xfrm>
              <a:off x="2112" y="1632"/>
              <a:ext cx="1488" cy="33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38457" tIns="19228" rIns="38457" bIns="19228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049610" name="Rectangle 10"/>
            <p:cNvSpPr>
              <a:spLocks noChangeArrowheads="1"/>
            </p:cNvSpPr>
            <p:nvPr/>
          </p:nvSpPr>
          <p:spPr bwMode="auto">
            <a:xfrm>
              <a:off x="3600" y="1632"/>
              <a:ext cx="1488" cy="33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38457" tIns="19228" rIns="38457" bIns="19228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1049611" name="Rectangle 11"/>
            <p:cNvSpPr>
              <a:spLocks noChangeArrowheads="1"/>
            </p:cNvSpPr>
            <p:nvPr/>
          </p:nvSpPr>
          <p:spPr bwMode="auto">
            <a:xfrm>
              <a:off x="1200" y="1968"/>
              <a:ext cx="912" cy="33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38457" tIns="19228" rIns="38457" bIns="19228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049612" name="Rectangle 12"/>
            <p:cNvSpPr>
              <a:spLocks noChangeArrowheads="1"/>
            </p:cNvSpPr>
            <p:nvPr/>
          </p:nvSpPr>
          <p:spPr bwMode="auto">
            <a:xfrm>
              <a:off x="2112" y="1968"/>
              <a:ext cx="1488" cy="33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38457" tIns="19228" rIns="38457" bIns="19228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1049613" name="Rectangle 13"/>
            <p:cNvSpPr>
              <a:spLocks noChangeArrowheads="1"/>
            </p:cNvSpPr>
            <p:nvPr/>
          </p:nvSpPr>
          <p:spPr bwMode="auto">
            <a:xfrm>
              <a:off x="3600" y="1968"/>
              <a:ext cx="1488" cy="33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38457" tIns="19228" rIns="38457" bIns="19228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</a:rPr>
                <a:t>10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995509" y="6564492"/>
            <a:ext cx="1498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3"/>
              </a:rPr>
              <a:t>Student Roulette?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52ECF-B1B5-834D-9216-37262125E553}" type="datetime1">
              <a:rPr lang="en-US" smtClean="0"/>
              <a:t>2/13/11</a:t>
            </a:fld>
            <a:endParaRPr lang="en-US"/>
          </a:p>
        </p:txBody>
      </p:sp>
      <p:sp>
        <p:nvSpPr>
          <p:cNvPr id="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#10</a:t>
            </a:r>
            <a:endParaRPr lang="en-US"/>
          </a:p>
        </p:txBody>
      </p:sp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59D2-4FA8-4A48-963C-641F04BB694C}" type="slidenum">
              <a:rPr lang="en-US"/>
              <a:pPr/>
              <a:t>28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050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162800" cy="762000"/>
          </a:xfrm>
        </p:spPr>
        <p:txBody>
          <a:bodyPr/>
          <a:lstStyle/>
          <a:p>
            <a:r>
              <a:rPr lang="en-US" dirty="0"/>
              <a:t>…</a:t>
            </a:r>
            <a:r>
              <a:rPr lang="en-US" dirty="0" smtClean="0"/>
              <a:t> Depends Who’s Selling</a:t>
            </a:r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600200" y="1600200"/>
            <a:ext cx="6110288" cy="1146175"/>
            <a:chOff x="1296" y="911"/>
            <a:chExt cx="3849" cy="722"/>
          </a:xfrm>
        </p:grpSpPr>
        <p:sp>
          <p:nvSpPr>
            <p:cNvPr id="1050628" name="Rectangle 4"/>
            <p:cNvSpPr>
              <a:spLocks noChangeArrowheads="1"/>
            </p:cNvSpPr>
            <p:nvPr/>
          </p:nvSpPr>
          <p:spPr bwMode="auto">
            <a:xfrm>
              <a:off x="1296" y="912"/>
              <a:ext cx="653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System</a:t>
              </a:r>
            </a:p>
          </p:txBody>
        </p:sp>
        <p:sp>
          <p:nvSpPr>
            <p:cNvPr id="1050629" name="Rectangle 5"/>
            <p:cNvSpPr>
              <a:spLocks noChangeArrowheads="1"/>
            </p:cNvSpPr>
            <p:nvPr/>
          </p:nvSpPr>
          <p:spPr bwMode="auto">
            <a:xfrm>
              <a:off x="1949" y="912"/>
              <a:ext cx="1066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Rate (Task 1)</a:t>
              </a:r>
            </a:p>
          </p:txBody>
        </p:sp>
        <p:sp>
          <p:nvSpPr>
            <p:cNvPr id="1050630" name="Rectangle 6"/>
            <p:cNvSpPr>
              <a:spLocks noChangeArrowheads="1"/>
            </p:cNvSpPr>
            <p:nvPr/>
          </p:nvSpPr>
          <p:spPr bwMode="auto">
            <a:xfrm>
              <a:off x="3015" y="912"/>
              <a:ext cx="1065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Rate (Task 2)</a:t>
              </a:r>
            </a:p>
          </p:txBody>
        </p:sp>
        <p:sp>
          <p:nvSpPr>
            <p:cNvPr id="1050631" name="Rectangle 7"/>
            <p:cNvSpPr>
              <a:spLocks noChangeArrowheads="1"/>
            </p:cNvSpPr>
            <p:nvPr/>
          </p:nvSpPr>
          <p:spPr bwMode="auto">
            <a:xfrm>
              <a:off x="1296" y="1152"/>
              <a:ext cx="653" cy="24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050632" name="Rectangle 8"/>
            <p:cNvSpPr>
              <a:spLocks noChangeArrowheads="1"/>
            </p:cNvSpPr>
            <p:nvPr/>
          </p:nvSpPr>
          <p:spPr bwMode="auto">
            <a:xfrm>
              <a:off x="1949" y="1152"/>
              <a:ext cx="1066" cy="24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050633" name="Rectangle 9"/>
            <p:cNvSpPr>
              <a:spLocks noChangeArrowheads="1"/>
            </p:cNvSpPr>
            <p:nvPr/>
          </p:nvSpPr>
          <p:spPr bwMode="auto">
            <a:xfrm>
              <a:off x="3015" y="1152"/>
              <a:ext cx="1065" cy="24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1050634" name="Rectangle 10"/>
            <p:cNvSpPr>
              <a:spLocks noChangeArrowheads="1"/>
            </p:cNvSpPr>
            <p:nvPr/>
          </p:nvSpPr>
          <p:spPr bwMode="auto">
            <a:xfrm>
              <a:off x="1296" y="1393"/>
              <a:ext cx="653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050635" name="Rectangle 11"/>
            <p:cNvSpPr>
              <a:spLocks noChangeArrowheads="1"/>
            </p:cNvSpPr>
            <p:nvPr/>
          </p:nvSpPr>
          <p:spPr bwMode="auto">
            <a:xfrm>
              <a:off x="1949" y="1393"/>
              <a:ext cx="1066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1050636" name="Rectangle 12"/>
            <p:cNvSpPr>
              <a:spLocks noChangeArrowheads="1"/>
            </p:cNvSpPr>
            <p:nvPr/>
          </p:nvSpPr>
          <p:spPr bwMode="auto">
            <a:xfrm>
              <a:off x="3015" y="1393"/>
              <a:ext cx="1065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050637" name="Rectangle 13"/>
            <p:cNvSpPr>
              <a:spLocks noChangeArrowheads="1"/>
            </p:cNvSpPr>
            <p:nvPr/>
          </p:nvSpPr>
          <p:spPr bwMode="auto">
            <a:xfrm>
              <a:off x="4080" y="911"/>
              <a:ext cx="1065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Average</a:t>
              </a:r>
            </a:p>
          </p:txBody>
        </p:sp>
        <p:sp>
          <p:nvSpPr>
            <p:cNvPr id="1050638" name="Rectangle 14"/>
            <p:cNvSpPr>
              <a:spLocks noChangeArrowheads="1"/>
            </p:cNvSpPr>
            <p:nvPr/>
          </p:nvSpPr>
          <p:spPr bwMode="auto">
            <a:xfrm>
              <a:off x="4080" y="1151"/>
              <a:ext cx="1065" cy="24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15</a:t>
              </a:r>
            </a:p>
          </p:txBody>
        </p:sp>
        <p:sp>
          <p:nvSpPr>
            <p:cNvPr id="1050639" name="Rectangle 15"/>
            <p:cNvSpPr>
              <a:spLocks noChangeArrowheads="1"/>
            </p:cNvSpPr>
            <p:nvPr/>
          </p:nvSpPr>
          <p:spPr bwMode="auto">
            <a:xfrm>
              <a:off x="4080" y="1392"/>
              <a:ext cx="1065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15</a:t>
              </a:r>
            </a:p>
          </p:txBody>
        </p:sp>
      </p:grpSp>
      <p:sp>
        <p:nvSpPr>
          <p:cNvPr id="1050640" name="Text Box 16"/>
          <p:cNvSpPr txBox="1">
            <a:spLocks noChangeArrowheads="1"/>
          </p:cNvSpPr>
          <p:nvPr/>
        </p:nvSpPr>
        <p:spPr bwMode="auto">
          <a:xfrm>
            <a:off x="3048000" y="2743200"/>
            <a:ext cx="30480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1429" tIns="45714" rIns="91429" bIns="45714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chemeClr val="tx1"/>
                </a:solidFill>
              </a:rPr>
              <a:t>Average throughput</a:t>
            </a: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600200" y="3200400"/>
            <a:ext cx="6110288" cy="1146175"/>
            <a:chOff x="1296" y="911"/>
            <a:chExt cx="3849" cy="722"/>
          </a:xfrm>
        </p:grpSpPr>
        <p:sp>
          <p:nvSpPr>
            <p:cNvPr id="1050642" name="Rectangle 18"/>
            <p:cNvSpPr>
              <a:spLocks noChangeArrowheads="1"/>
            </p:cNvSpPr>
            <p:nvPr/>
          </p:nvSpPr>
          <p:spPr bwMode="auto">
            <a:xfrm>
              <a:off x="1296" y="912"/>
              <a:ext cx="653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System</a:t>
              </a:r>
            </a:p>
          </p:txBody>
        </p:sp>
        <p:sp>
          <p:nvSpPr>
            <p:cNvPr id="1050643" name="Rectangle 19"/>
            <p:cNvSpPr>
              <a:spLocks noChangeArrowheads="1"/>
            </p:cNvSpPr>
            <p:nvPr/>
          </p:nvSpPr>
          <p:spPr bwMode="auto">
            <a:xfrm>
              <a:off x="1949" y="912"/>
              <a:ext cx="1066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Rate (Task 1)</a:t>
              </a:r>
            </a:p>
          </p:txBody>
        </p:sp>
        <p:sp>
          <p:nvSpPr>
            <p:cNvPr id="1050644" name="Rectangle 20"/>
            <p:cNvSpPr>
              <a:spLocks noChangeArrowheads="1"/>
            </p:cNvSpPr>
            <p:nvPr/>
          </p:nvSpPr>
          <p:spPr bwMode="auto">
            <a:xfrm>
              <a:off x="3015" y="912"/>
              <a:ext cx="1065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Rate (Task 2)</a:t>
              </a:r>
            </a:p>
          </p:txBody>
        </p:sp>
        <p:sp>
          <p:nvSpPr>
            <p:cNvPr id="1050645" name="Rectangle 21"/>
            <p:cNvSpPr>
              <a:spLocks noChangeArrowheads="1"/>
            </p:cNvSpPr>
            <p:nvPr/>
          </p:nvSpPr>
          <p:spPr bwMode="auto">
            <a:xfrm>
              <a:off x="1296" y="1152"/>
              <a:ext cx="653" cy="24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050646" name="Rectangle 22"/>
            <p:cNvSpPr>
              <a:spLocks noChangeArrowheads="1"/>
            </p:cNvSpPr>
            <p:nvPr/>
          </p:nvSpPr>
          <p:spPr bwMode="auto">
            <a:xfrm>
              <a:off x="1949" y="1152"/>
              <a:ext cx="1066" cy="24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0.50</a:t>
              </a:r>
            </a:p>
          </p:txBody>
        </p:sp>
        <p:sp>
          <p:nvSpPr>
            <p:cNvPr id="1050647" name="Rectangle 23"/>
            <p:cNvSpPr>
              <a:spLocks noChangeArrowheads="1"/>
            </p:cNvSpPr>
            <p:nvPr/>
          </p:nvSpPr>
          <p:spPr bwMode="auto">
            <a:xfrm>
              <a:off x="3015" y="1152"/>
              <a:ext cx="1065" cy="24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2.00</a:t>
              </a:r>
            </a:p>
          </p:txBody>
        </p:sp>
        <p:sp>
          <p:nvSpPr>
            <p:cNvPr id="1050648" name="Rectangle 24"/>
            <p:cNvSpPr>
              <a:spLocks noChangeArrowheads="1"/>
            </p:cNvSpPr>
            <p:nvPr/>
          </p:nvSpPr>
          <p:spPr bwMode="auto">
            <a:xfrm>
              <a:off x="1296" y="1393"/>
              <a:ext cx="653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050649" name="Rectangle 25"/>
            <p:cNvSpPr>
              <a:spLocks noChangeArrowheads="1"/>
            </p:cNvSpPr>
            <p:nvPr/>
          </p:nvSpPr>
          <p:spPr bwMode="auto">
            <a:xfrm>
              <a:off x="1949" y="1393"/>
              <a:ext cx="1066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1.00</a:t>
              </a:r>
            </a:p>
          </p:txBody>
        </p:sp>
        <p:sp>
          <p:nvSpPr>
            <p:cNvPr id="1050650" name="Rectangle 26"/>
            <p:cNvSpPr>
              <a:spLocks noChangeArrowheads="1"/>
            </p:cNvSpPr>
            <p:nvPr/>
          </p:nvSpPr>
          <p:spPr bwMode="auto">
            <a:xfrm>
              <a:off x="3015" y="1393"/>
              <a:ext cx="1065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1.00</a:t>
              </a:r>
            </a:p>
          </p:txBody>
        </p:sp>
        <p:sp>
          <p:nvSpPr>
            <p:cNvPr id="1050651" name="Rectangle 27"/>
            <p:cNvSpPr>
              <a:spLocks noChangeArrowheads="1"/>
            </p:cNvSpPr>
            <p:nvPr/>
          </p:nvSpPr>
          <p:spPr bwMode="auto">
            <a:xfrm>
              <a:off x="4080" y="911"/>
              <a:ext cx="1065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Average</a:t>
              </a:r>
            </a:p>
          </p:txBody>
        </p:sp>
        <p:sp>
          <p:nvSpPr>
            <p:cNvPr id="1050652" name="Rectangle 28"/>
            <p:cNvSpPr>
              <a:spLocks noChangeArrowheads="1"/>
            </p:cNvSpPr>
            <p:nvPr/>
          </p:nvSpPr>
          <p:spPr bwMode="auto">
            <a:xfrm>
              <a:off x="4080" y="1151"/>
              <a:ext cx="1065" cy="24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1.25</a:t>
              </a:r>
            </a:p>
          </p:txBody>
        </p:sp>
        <p:sp>
          <p:nvSpPr>
            <p:cNvPr id="1050653" name="Rectangle 29"/>
            <p:cNvSpPr>
              <a:spLocks noChangeArrowheads="1"/>
            </p:cNvSpPr>
            <p:nvPr/>
          </p:nvSpPr>
          <p:spPr bwMode="auto">
            <a:xfrm>
              <a:off x="4080" y="1392"/>
              <a:ext cx="1065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1.00</a:t>
              </a:r>
            </a:p>
          </p:txBody>
        </p:sp>
      </p:grpSp>
      <p:sp>
        <p:nvSpPr>
          <p:cNvPr id="1050654" name="Text Box 30"/>
          <p:cNvSpPr txBox="1">
            <a:spLocks noChangeArrowheads="1"/>
          </p:cNvSpPr>
          <p:nvPr/>
        </p:nvSpPr>
        <p:spPr bwMode="auto">
          <a:xfrm>
            <a:off x="3124200" y="4343400"/>
            <a:ext cx="30480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1429" tIns="45714" rIns="91429" bIns="45714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chemeClr val="tx1"/>
                </a:solidFill>
              </a:rPr>
              <a:t>Throughput relative to B</a:t>
            </a:r>
          </a:p>
        </p:txBody>
      </p: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1600200" y="4953000"/>
            <a:ext cx="6110288" cy="1146175"/>
            <a:chOff x="1296" y="911"/>
            <a:chExt cx="3849" cy="722"/>
          </a:xfrm>
        </p:grpSpPr>
        <p:sp>
          <p:nvSpPr>
            <p:cNvPr id="1050656" name="Rectangle 32"/>
            <p:cNvSpPr>
              <a:spLocks noChangeArrowheads="1"/>
            </p:cNvSpPr>
            <p:nvPr/>
          </p:nvSpPr>
          <p:spPr bwMode="auto">
            <a:xfrm>
              <a:off x="1296" y="912"/>
              <a:ext cx="653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System</a:t>
              </a:r>
            </a:p>
          </p:txBody>
        </p:sp>
        <p:sp>
          <p:nvSpPr>
            <p:cNvPr id="1050657" name="Rectangle 33"/>
            <p:cNvSpPr>
              <a:spLocks noChangeArrowheads="1"/>
            </p:cNvSpPr>
            <p:nvPr/>
          </p:nvSpPr>
          <p:spPr bwMode="auto">
            <a:xfrm>
              <a:off x="1949" y="912"/>
              <a:ext cx="1066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Rate (Task 1)</a:t>
              </a:r>
            </a:p>
          </p:txBody>
        </p:sp>
        <p:sp>
          <p:nvSpPr>
            <p:cNvPr id="1050658" name="Rectangle 34"/>
            <p:cNvSpPr>
              <a:spLocks noChangeArrowheads="1"/>
            </p:cNvSpPr>
            <p:nvPr/>
          </p:nvSpPr>
          <p:spPr bwMode="auto">
            <a:xfrm>
              <a:off x="3015" y="912"/>
              <a:ext cx="1065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Rate (Task 2)</a:t>
              </a:r>
            </a:p>
          </p:txBody>
        </p:sp>
        <p:sp>
          <p:nvSpPr>
            <p:cNvPr id="1050659" name="Rectangle 35"/>
            <p:cNvSpPr>
              <a:spLocks noChangeArrowheads="1"/>
            </p:cNvSpPr>
            <p:nvPr/>
          </p:nvSpPr>
          <p:spPr bwMode="auto">
            <a:xfrm>
              <a:off x="1296" y="1152"/>
              <a:ext cx="653" cy="24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050660" name="Rectangle 36"/>
            <p:cNvSpPr>
              <a:spLocks noChangeArrowheads="1"/>
            </p:cNvSpPr>
            <p:nvPr/>
          </p:nvSpPr>
          <p:spPr bwMode="auto">
            <a:xfrm>
              <a:off x="1949" y="1152"/>
              <a:ext cx="1066" cy="24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1.00</a:t>
              </a:r>
            </a:p>
          </p:txBody>
        </p:sp>
        <p:sp>
          <p:nvSpPr>
            <p:cNvPr id="1050661" name="Rectangle 37"/>
            <p:cNvSpPr>
              <a:spLocks noChangeArrowheads="1"/>
            </p:cNvSpPr>
            <p:nvPr/>
          </p:nvSpPr>
          <p:spPr bwMode="auto">
            <a:xfrm>
              <a:off x="3015" y="1152"/>
              <a:ext cx="1065" cy="24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1.00</a:t>
              </a:r>
            </a:p>
          </p:txBody>
        </p:sp>
        <p:sp>
          <p:nvSpPr>
            <p:cNvPr id="1050662" name="Rectangle 38"/>
            <p:cNvSpPr>
              <a:spLocks noChangeArrowheads="1"/>
            </p:cNvSpPr>
            <p:nvPr/>
          </p:nvSpPr>
          <p:spPr bwMode="auto">
            <a:xfrm>
              <a:off x="1296" y="1393"/>
              <a:ext cx="653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050663" name="Rectangle 39"/>
            <p:cNvSpPr>
              <a:spLocks noChangeArrowheads="1"/>
            </p:cNvSpPr>
            <p:nvPr/>
          </p:nvSpPr>
          <p:spPr bwMode="auto">
            <a:xfrm>
              <a:off x="1949" y="1393"/>
              <a:ext cx="1066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2.00</a:t>
              </a:r>
            </a:p>
          </p:txBody>
        </p:sp>
        <p:sp>
          <p:nvSpPr>
            <p:cNvPr id="1050664" name="Rectangle 40"/>
            <p:cNvSpPr>
              <a:spLocks noChangeArrowheads="1"/>
            </p:cNvSpPr>
            <p:nvPr/>
          </p:nvSpPr>
          <p:spPr bwMode="auto">
            <a:xfrm>
              <a:off x="3015" y="1393"/>
              <a:ext cx="1065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0.50</a:t>
              </a:r>
            </a:p>
          </p:txBody>
        </p:sp>
        <p:sp>
          <p:nvSpPr>
            <p:cNvPr id="1050665" name="Rectangle 41"/>
            <p:cNvSpPr>
              <a:spLocks noChangeArrowheads="1"/>
            </p:cNvSpPr>
            <p:nvPr/>
          </p:nvSpPr>
          <p:spPr bwMode="auto">
            <a:xfrm>
              <a:off x="4080" y="911"/>
              <a:ext cx="1065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Average</a:t>
              </a:r>
            </a:p>
          </p:txBody>
        </p:sp>
        <p:sp>
          <p:nvSpPr>
            <p:cNvPr id="1050666" name="Rectangle 42"/>
            <p:cNvSpPr>
              <a:spLocks noChangeArrowheads="1"/>
            </p:cNvSpPr>
            <p:nvPr/>
          </p:nvSpPr>
          <p:spPr bwMode="auto">
            <a:xfrm>
              <a:off x="4080" y="1151"/>
              <a:ext cx="1065" cy="24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1.00</a:t>
              </a:r>
            </a:p>
          </p:txBody>
        </p:sp>
        <p:sp>
          <p:nvSpPr>
            <p:cNvPr id="1050667" name="Rectangle 43"/>
            <p:cNvSpPr>
              <a:spLocks noChangeArrowheads="1"/>
            </p:cNvSpPr>
            <p:nvPr/>
          </p:nvSpPr>
          <p:spPr bwMode="auto">
            <a:xfrm>
              <a:off x="4080" y="1392"/>
              <a:ext cx="1065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27792" tIns="13896" rIns="27792" bIns="13896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1.25</a:t>
              </a:r>
            </a:p>
          </p:txBody>
        </p:sp>
      </p:grpSp>
      <p:sp>
        <p:nvSpPr>
          <p:cNvPr id="1050668" name="Text Box 44"/>
          <p:cNvSpPr txBox="1">
            <a:spLocks noChangeArrowheads="1"/>
          </p:cNvSpPr>
          <p:nvPr/>
        </p:nvSpPr>
        <p:spPr bwMode="auto">
          <a:xfrm>
            <a:off x="3124200" y="6096000"/>
            <a:ext cx="30480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1429" tIns="45714" rIns="91429" bIns="45714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chemeClr val="tx1"/>
                </a:solidFill>
              </a:rPr>
              <a:t>Throughput relative to 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Summarizing</a:t>
            </a:r>
            <a:r>
              <a:rPr lang="en-US" dirty="0" smtClean="0"/>
              <a:t> SPEC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737100"/>
          </a:xfrm>
        </p:spPr>
        <p:txBody>
          <a:bodyPr>
            <a:normAutofit/>
          </a:bodyPr>
          <a:lstStyle/>
          <a:p>
            <a:r>
              <a:rPr lang="en-US" dirty="0" smtClean="0"/>
              <a:t>Varies from </a:t>
            </a:r>
            <a:r>
              <a:rPr lang="en-US" dirty="0" smtClean="0"/>
              <a:t>6</a:t>
            </a:r>
            <a:r>
              <a:rPr lang="en-US" dirty="0" smtClean="0"/>
              <a:t>x </a:t>
            </a:r>
            <a:r>
              <a:rPr lang="en-US" dirty="0" smtClean="0"/>
              <a:t>to 22</a:t>
            </a:r>
            <a:r>
              <a:rPr lang="en-US" dirty="0" smtClean="0"/>
              <a:t>x </a:t>
            </a:r>
            <a:r>
              <a:rPr lang="en-US" dirty="0" smtClean="0"/>
              <a:t>faster </a:t>
            </a:r>
            <a:r>
              <a:rPr lang="en-US" dirty="0" smtClean="0"/>
              <a:t>than reference computer</a:t>
            </a:r>
          </a:p>
          <a:p>
            <a:r>
              <a:rPr lang="en-US" i="1" dirty="0" smtClean="0"/>
              <a:t>Geometric mean </a:t>
            </a:r>
            <a:r>
              <a:rPr lang="en-US" dirty="0" smtClean="0"/>
              <a:t>of ratios: </a:t>
            </a:r>
            <a:br>
              <a:rPr lang="en-US" dirty="0" smtClean="0"/>
            </a:br>
            <a:r>
              <a:rPr lang="en-US" dirty="0" smtClean="0"/>
              <a:t>N-</a:t>
            </a:r>
            <a:r>
              <a:rPr lang="en-US" dirty="0" err="1" smtClean="0"/>
              <a:t>th</a:t>
            </a:r>
            <a:r>
              <a:rPr lang="en-US" dirty="0" smtClean="0"/>
              <a:t> root of product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 smtClean="0"/>
              <a:t>N </a:t>
            </a:r>
            <a:r>
              <a:rPr lang="en-US" dirty="0" smtClean="0"/>
              <a:t>ratios</a:t>
            </a:r>
          </a:p>
          <a:p>
            <a:pPr lvl="1"/>
            <a:r>
              <a:rPr lang="en-US" dirty="0" smtClean="0"/>
              <a:t>Geometric Mean gives same relative answer no matter what computer is</a:t>
            </a:r>
            <a:r>
              <a:rPr lang="en-US" dirty="0" smtClean="0"/>
              <a:t> used as </a:t>
            </a:r>
            <a:r>
              <a:rPr lang="en-US" dirty="0" smtClean="0"/>
              <a:t>reference</a:t>
            </a:r>
          </a:p>
          <a:p>
            <a:r>
              <a:rPr lang="en-US" dirty="0" smtClean="0"/>
              <a:t>Geometric Mean for Barcelona is 11.7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F58D9-22C9-2147-8FB8-1B5ED4E9F338}" type="datetime1">
              <a:rPr lang="en-US" smtClean="0"/>
              <a:t>2/13/11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726" y="2753021"/>
            <a:ext cx="3184319" cy="1339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20266" y="2214862"/>
            <a:ext cx="1023734" cy="70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7576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dirty="0" smtClean="0"/>
              <a:t>New-School Machine Structures</a:t>
            </a:r>
            <a:br>
              <a:rPr lang="en-US" dirty="0" smtClean="0"/>
            </a:br>
            <a:r>
              <a:rPr lang="en-US" dirty="0" smtClean="0"/>
              <a:t>(It’s a bit more complicated!)</a:t>
            </a:r>
            <a:endParaRPr lang="en-US" dirty="0"/>
          </a:p>
        </p:txBody>
      </p:sp>
      <p:sp>
        <p:nvSpPr>
          <p:cNvPr id="43" name="Content Placeholder 42"/>
          <p:cNvSpPr>
            <a:spLocks noGrp="1"/>
          </p:cNvSpPr>
          <p:nvPr>
            <p:ph sz="half" idx="1"/>
          </p:nvPr>
        </p:nvSpPr>
        <p:spPr>
          <a:xfrm>
            <a:off x="0" y="1387066"/>
            <a:ext cx="3421902" cy="4525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Parallel Requests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Assigned to computer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Search “Katz”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Threads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Assigned to core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Lookup, Ads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Instructions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&gt;1 instruction @ one time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5 pipelined instructions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Data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&gt;1 data item @ one time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Add of 4 pairs of words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Hardware descriptions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All gates @ one time</a:t>
            </a:r>
          </a:p>
        </p:txBody>
      </p:sp>
      <p:sp>
        <p:nvSpPr>
          <p:cNvPr id="44" name="Date Placeholder 4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B3CEF-F92A-C245-9D5B-32188FEF1D06}" type="datetime1">
              <a:rPr lang="en-US" smtClean="0"/>
              <a:t>2/14/11</a:t>
            </a:fld>
            <a:endParaRPr lang="en-US"/>
          </a:p>
        </p:txBody>
      </p:sp>
      <p:sp>
        <p:nvSpPr>
          <p:cNvPr id="46" name="Footer Placeholder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#10</a:t>
            </a:r>
            <a:endParaRPr lang="en-US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8170342" y="1665638"/>
            <a:ext cx="787395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Smart</a:t>
            </a:r>
            <a:br>
              <a:rPr lang="en-US" dirty="0" smtClean="0"/>
            </a:br>
            <a:r>
              <a:rPr lang="en-US" dirty="0" smtClean="0"/>
              <a:t>Phone</a:t>
            </a:r>
            <a:endParaRPr lang="en-US" dirty="0"/>
          </a:p>
        </p:txBody>
      </p:sp>
      <p:sp>
        <p:nvSpPr>
          <p:cNvPr id="118" name="TextBox 117"/>
          <p:cNvSpPr txBox="1"/>
          <p:nvPr/>
        </p:nvSpPr>
        <p:spPr>
          <a:xfrm>
            <a:off x="3916478" y="1665944"/>
            <a:ext cx="1305493" cy="76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Warehouse Scale Computer</a:t>
            </a:r>
            <a:endParaRPr lang="en-US" dirty="0"/>
          </a:p>
        </p:txBody>
      </p:sp>
      <p:cxnSp>
        <p:nvCxnSpPr>
          <p:cNvPr id="168" name="Straight Connector 167"/>
          <p:cNvCxnSpPr/>
          <p:nvPr/>
        </p:nvCxnSpPr>
        <p:spPr>
          <a:xfrm rot="5400000">
            <a:off x="736707" y="3834054"/>
            <a:ext cx="5250171" cy="1588"/>
          </a:xfrm>
          <a:prstGeom prst="line">
            <a:avLst/>
          </a:prstGeom>
          <a:ln w="152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" name="TextBox 168"/>
          <p:cNvSpPr txBox="1"/>
          <p:nvPr/>
        </p:nvSpPr>
        <p:spPr>
          <a:xfrm>
            <a:off x="1869899" y="1062860"/>
            <a:ext cx="3176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Software        Hardware</a:t>
            </a:r>
            <a:endParaRPr lang="en-US" sz="2400" i="1" dirty="0"/>
          </a:p>
        </p:txBody>
      </p:sp>
      <p:sp>
        <p:nvSpPr>
          <p:cNvPr id="171" name="TextBox 170"/>
          <p:cNvSpPr txBox="1"/>
          <p:nvPr/>
        </p:nvSpPr>
        <p:spPr>
          <a:xfrm>
            <a:off x="2559950" y="2275669"/>
            <a:ext cx="1619354" cy="120545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i="1" dirty="0" smtClean="0"/>
              <a:t>Harness</a:t>
            </a:r>
            <a:br>
              <a:rPr lang="en-US" sz="2000" i="1" dirty="0" smtClean="0"/>
            </a:br>
            <a:r>
              <a:rPr lang="en-US" sz="2000" i="1" dirty="0" smtClean="0"/>
              <a:t>Parallelism &amp;</a:t>
            </a:r>
          </a:p>
          <a:p>
            <a:pPr algn="ctr">
              <a:lnSpc>
                <a:spcPct val="90000"/>
              </a:lnSpc>
            </a:pPr>
            <a:r>
              <a:rPr lang="en-US" sz="2000" i="1" dirty="0" smtClean="0"/>
              <a:t>Achieve High</a:t>
            </a:r>
            <a:br>
              <a:rPr lang="en-US" sz="2000" i="1" dirty="0" smtClean="0"/>
            </a:br>
            <a:r>
              <a:rPr lang="en-US" sz="2000" i="1" dirty="0" smtClean="0"/>
              <a:t>Performance</a:t>
            </a:r>
            <a:endParaRPr lang="en-US" sz="2000" i="1" dirty="0"/>
          </a:p>
        </p:txBody>
      </p:sp>
      <p:grpSp>
        <p:nvGrpSpPr>
          <p:cNvPr id="2" name="Group 50"/>
          <p:cNvGrpSpPr/>
          <p:nvPr/>
        </p:nvGrpSpPr>
        <p:grpSpPr>
          <a:xfrm>
            <a:off x="5831288" y="5537200"/>
            <a:ext cx="3360062" cy="1289820"/>
            <a:chOff x="5831288" y="5537200"/>
            <a:chExt cx="3360062" cy="1289820"/>
          </a:xfrm>
        </p:grpSpPr>
        <p:sp>
          <p:nvSpPr>
            <p:cNvPr id="166" name="TextBox 165"/>
            <p:cNvSpPr txBox="1"/>
            <p:nvPr/>
          </p:nvSpPr>
          <p:spPr>
            <a:xfrm>
              <a:off x="7942290" y="5985754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Logic Gates</a:t>
              </a:r>
              <a:endParaRPr lang="en-US" dirty="0"/>
            </a:p>
          </p:txBody>
        </p:sp>
        <p:cxnSp>
          <p:nvCxnSpPr>
            <p:cNvPr id="172" name="Straight Connector 171"/>
            <p:cNvCxnSpPr>
              <a:stCxn id="104" idx="2"/>
              <a:endCxn id="177" idx="3"/>
            </p:cNvCxnSpPr>
            <p:nvPr/>
          </p:nvCxnSpPr>
          <p:spPr>
            <a:xfrm flipH="1">
              <a:off x="7920438" y="5537200"/>
              <a:ext cx="54947" cy="581173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stCxn id="104" idx="1"/>
              <a:endCxn id="177" idx="0"/>
            </p:cNvCxnSpPr>
            <p:nvPr/>
          </p:nvCxnSpPr>
          <p:spPr>
            <a:xfrm flipH="1">
              <a:off x="6543773" y="5537200"/>
              <a:ext cx="955786" cy="581173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177"/>
            <p:cNvGrpSpPr/>
            <p:nvPr/>
          </p:nvGrpSpPr>
          <p:grpSpPr>
            <a:xfrm>
              <a:off x="5831288" y="6109003"/>
              <a:ext cx="2089150" cy="718017"/>
              <a:chOff x="5831288" y="6139983"/>
              <a:chExt cx="2089150" cy="718017"/>
            </a:xfrm>
          </p:grpSpPr>
          <p:graphicFrame>
            <p:nvGraphicFramePr>
              <p:cNvPr id="93186" name="Object 2"/>
              <p:cNvGraphicFramePr>
                <a:graphicFrameLocks noChangeAspect="1"/>
              </p:cNvGraphicFramePr>
              <p:nvPr/>
            </p:nvGraphicFramePr>
            <p:xfrm>
              <a:off x="6560469" y="6139983"/>
              <a:ext cx="1044389" cy="718017"/>
            </p:xfrm>
            <a:graphic>
              <a:graphicData uri="http://schemas.openxmlformats.org/presentationml/2006/ole">
                <p:oleObj spid="_x0000_s48130" name="Image" r:id="rId5" imgW="3492063" imgH="2400000" progId="">
                  <p:embed/>
                </p:oleObj>
              </a:graphicData>
            </a:graphic>
          </p:graphicFrame>
          <p:sp>
            <p:nvSpPr>
              <p:cNvPr id="177" name="Freeform 176"/>
              <p:cNvSpPr/>
              <p:nvPr/>
            </p:nvSpPr>
            <p:spPr>
              <a:xfrm>
                <a:off x="5831288" y="6149353"/>
                <a:ext cx="2089150" cy="708647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117" name="Picture 116" descr="cern-rack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3656" y="1334878"/>
            <a:ext cx="2859651" cy="1667628"/>
          </a:xfrm>
          <a:prstGeom prst="rect">
            <a:avLst/>
          </a:prstGeom>
        </p:spPr>
      </p:pic>
      <p:grpSp>
        <p:nvGrpSpPr>
          <p:cNvPr id="4" name="Group 55"/>
          <p:cNvGrpSpPr/>
          <p:nvPr/>
        </p:nvGrpSpPr>
        <p:grpSpPr>
          <a:xfrm>
            <a:off x="3442017" y="2980266"/>
            <a:ext cx="5143176" cy="1625601"/>
            <a:chOff x="3442017" y="2980266"/>
            <a:chExt cx="5143176" cy="1625601"/>
          </a:xfrm>
        </p:grpSpPr>
        <p:grpSp>
          <p:nvGrpSpPr>
            <p:cNvPr id="5" name="Group 53"/>
            <p:cNvGrpSpPr/>
            <p:nvPr/>
          </p:nvGrpSpPr>
          <p:grpSpPr>
            <a:xfrm>
              <a:off x="3442017" y="2980266"/>
              <a:ext cx="5143176" cy="1625601"/>
              <a:chOff x="3442017" y="2980266"/>
              <a:chExt cx="5143176" cy="1625601"/>
            </a:xfrm>
          </p:grpSpPr>
          <p:pic>
            <p:nvPicPr>
              <p:cNvPr id="48" name="Picture 5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442017" y="3451864"/>
                <a:ext cx="1792390" cy="8568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35" name="Straight Connector 134"/>
              <p:cNvCxnSpPr>
                <a:endCxn id="98" idx="1"/>
              </p:cNvCxnSpPr>
              <p:nvPr/>
            </p:nvCxnSpPr>
            <p:spPr>
              <a:xfrm rot="10800000" flipV="1">
                <a:off x="5432954" y="2980266"/>
                <a:ext cx="1729843" cy="389478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>
                <a:endCxn id="98" idx="0"/>
              </p:cNvCxnSpPr>
              <p:nvPr/>
            </p:nvCxnSpPr>
            <p:spPr>
              <a:xfrm>
                <a:off x="7501460" y="2980267"/>
                <a:ext cx="1083733" cy="389477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oup 144"/>
              <p:cNvGrpSpPr/>
              <p:nvPr/>
            </p:nvGrpSpPr>
            <p:grpSpPr>
              <a:xfrm>
                <a:off x="3894659" y="3369744"/>
                <a:ext cx="4690534" cy="1236123"/>
                <a:chOff x="3539066" y="3369744"/>
                <a:chExt cx="4690534" cy="1236123"/>
              </a:xfrm>
            </p:grpSpPr>
            <p:sp>
              <p:nvSpPr>
                <p:cNvPr id="98" name="Freeform 97"/>
                <p:cNvSpPr/>
                <p:nvPr/>
              </p:nvSpPr>
              <p:spPr>
                <a:xfrm>
                  <a:off x="3539066" y="3369744"/>
                  <a:ext cx="4690534" cy="1236123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Freeform 131"/>
                <p:cNvSpPr/>
                <p:nvPr/>
              </p:nvSpPr>
              <p:spPr>
                <a:xfrm>
                  <a:off x="4758265" y="3454411"/>
                  <a:ext cx="1185333" cy="314727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Core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" name="Freeform 132"/>
                <p:cNvSpPr/>
                <p:nvPr/>
              </p:nvSpPr>
              <p:spPr>
                <a:xfrm>
                  <a:off x="6790242" y="3454411"/>
                  <a:ext cx="1185333" cy="314727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Core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" name="Rectangle 137"/>
                <p:cNvSpPr/>
                <p:nvPr/>
              </p:nvSpPr>
              <p:spPr>
                <a:xfrm>
                  <a:off x="6242320" y="3413668"/>
                  <a:ext cx="3440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…</a:t>
                  </a:r>
                  <a:endParaRPr lang="en-US" dirty="0"/>
                </a:p>
              </p:txBody>
            </p:sp>
            <p:sp>
              <p:nvSpPr>
                <p:cNvPr id="140" name="Freeform 139"/>
                <p:cNvSpPr/>
                <p:nvPr/>
              </p:nvSpPr>
              <p:spPr>
                <a:xfrm>
                  <a:off x="4284134" y="3810000"/>
                  <a:ext cx="3302000" cy="355600"/>
                </a:xfrm>
                <a:custGeom>
                  <a:avLst/>
                  <a:gdLst>
                    <a:gd name="connsiteX0" fmla="*/ 423334 w 3302000"/>
                    <a:gd name="connsiteY0" fmla="*/ 0 h 355600"/>
                    <a:gd name="connsiteX1" fmla="*/ 3302000 w 3302000"/>
                    <a:gd name="connsiteY1" fmla="*/ 0 h 355600"/>
                    <a:gd name="connsiteX2" fmla="*/ 2895600 w 3302000"/>
                    <a:gd name="connsiteY2" fmla="*/ 355600 h 355600"/>
                    <a:gd name="connsiteX3" fmla="*/ 0 w 3302000"/>
                    <a:gd name="connsiteY3" fmla="*/ 338666 h 355600"/>
                    <a:gd name="connsiteX4" fmla="*/ 423334 w 3302000"/>
                    <a:gd name="connsiteY4" fmla="*/ 0 h 35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02000" h="355600">
                      <a:moveTo>
                        <a:pt x="423334" y="0"/>
                      </a:moveTo>
                      <a:lnTo>
                        <a:pt x="3302000" y="0"/>
                      </a:lnTo>
                      <a:lnTo>
                        <a:pt x="2895600" y="355600"/>
                      </a:lnTo>
                      <a:lnTo>
                        <a:pt x="0" y="338666"/>
                      </a:lnTo>
                      <a:lnTo>
                        <a:pt x="423334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</a:rPr>
                    <a:t>     Memory               (Cache)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4" name="Freeform 143"/>
                <p:cNvSpPr/>
                <p:nvPr/>
              </p:nvSpPr>
              <p:spPr>
                <a:xfrm>
                  <a:off x="3826935" y="4199466"/>
                  <a:ext cx="3302000" cy="355600"/>
                </a:xfrm>
                <a:custGeom>
                  <a:avLst/>
                  <a:gdLst>
                    <a:gd name="connsiteX0" fmla="*/ 423334 w 3302000"/>
                    <a:gd name="connsiteY0" fmla="*/ 0 h 355600"/>
                    <a:gd name="connsiteX1" fmla="*/ 3302000 w 3302000"/>
                    <a:gd name="connsiteY1" fmla="*/ 0 h 355600"/>
                    <a:gd name="connsiteX2" fmla="*/ 2895600 w 3302000"/>
                    <a:gd name="connsiteY2" fmla="*/ 355600 h 355600"/>
                    <a:gd name="connsiteX3" fmla="*/ 0 w 3302000"/>
                    <a:gd name="connsiteY3" fmla="*/ 338666 h 355600"/>
                    <a:gd name="connsiteX4" fmla="*/ 423334 w 3302000"/>
                    <a:gd name="connsiteY4" fmla="*/ 0 h 35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02000" h="355600">
                      <a:moveTo>
                        <a:pt x="423334" y="0"/>
                      </a:moveTo>
                      <a:lnTo>
                        <a:pt x="3302000" y="0"/>
                      </a:lnTo>
                      <a:lnTo>
                        <a:pt x="2895600" y="355600"/>
                      </a:lnTo>
                      <a:lnTo>
                        <a:pt x="0" y="338666"/>
                      </a:lnTo>
                      <a:lnTo>
                        <a:pt x="423334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</a:rPr>
                    <a:t>Input/Output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55" name="TextBox 54"/>
            <p:cNvSpPr txBox="1"/>
            <p:nvPr/>
          </p:nvSpPr>
          <p:spPr>
            <a:xfrm>
              <a:off x="6760107" y="3049938"/>
              <a:ext cx="1126593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dirty="0" smtClean="0"/>
                <a:t>Computer</a:t>
              </a:r>
            </a:p>
          </p:txBody>
        </p:sp>
      </p:grpSp>
      <p:grpSp>
        <p:nvGrpSpPr>
          <p:cNvPr id="7" name="Group 90"/>
          <p:cNvGrpSpPr/>
          <p:nvPr/>
        </p:nvGrpSpPr>
        <p:grpSpPr>
          <a:xfrm>
            <a:off x="3365862" y="3454411"/>
            <a:ext cx="5625738" cy="2622539"/>
            <a:chOff x="3365862" y="3454411"/>
            <a:chExt cx="5625738" cy="2622539"/>
          </a:xfrm>
        </p:grpSpPr>
        <p:sp>
          <p:nvSpPr>
            <p:cNvPr id="151" name="Freeform 150"/>
            <p:cNvSpPr/>
            <p:nvPr/>
          </p:nvSpPr>
          <p:spPr>
            <a:xfrm>
              <a:off x="3971023" y="5625230"/>
              <a:ext cx="3626511" cy="341684"/>
            </a:xfrm>
            <a:custGeom>
              <a:avLst/>
              <a:gdLst>
                <a:gd name="connsiteX0" fmla="*/ 423334 w 3302000"/>
                <a:gd name="connsiteY0" fmla="*/ 0 h 355600"/>
                <a:gd name="connsiteX1" fmla="*/ 3302000 w 3302000"/>
                <a:gd name="connsiteY1" fmla="*/ 0 h 355600"/>
                <a:gd name="connsiteX2" fmla="*/ 2895600 w 3302000"/>
                <a:gd name="connsiteY2" fmla="*/ 355600 h 355600"/>
                <a:gd name="connsiteX3" fmla="*/ 0 w 3302000"/>
                <a:gd name="connsiteY3" fmla="*/ 338666 h 355600"/>
                <a:gd name="connsiteX4" fmla="*/ 423334 w 3302000"/>
                <a:gd name="connsiteY4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2000" h="355600">
                  <a:moveTo>
                    <a:pt x="423334" y="0"/>
                  </a:moveTo>
                  <a:lnTo>
                    <a:pt x="3302000" y="0"/>
                  </a:lnTo>
                  <a:lnTo>
                    <a:pt x="2895600" y="355600"/>
                  </a:lnTo>
                  <a:lnTo>
                    <a:pt x="0" y="338666"/>
                  </a:lnTo>
                  <a:lnTo>
                    <a:pt x="423334" y="0"/>
                  </a:lnTo>
                  <a:close/>
                </a:path>
              </a:pathLst>
            </a:cu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Main Memory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8" name="Group 89"/>
            <p:cNvGrpSpPr/>
            <p:nvPr/>
          </p:nvGrpSpPr>
          <p:grpSpPr>
            <a:xfrm>
              <a:off x="3365862" y="3454411"/>
              <a:ext cx="5625738" cy="2622539"/>
              <a:chOff x="3365862" y="3454411"/>
              <a:chExt cx="5625738" cy="2622539"/>
            </a:xfrm>
          </p:grpSpPr>
          <p:grpSp>
            <p:nvGrpSpPr>
              <p:cNvPr id="9" name="Group 48"/>
              <p:cNvGrpSpPr/>
              <p:nvPr/>
            </p:nvGrpSpPr>
            <p:grpSpPr>
              <a:xfrm>
                <a:off x="3365862" y="3454411"/>
                <a:ext cx="5625738" cy="2622539"/>
                <a:chOff x="3365862" y="3454411"/>
                <a:chExt cx="5454288" cy="2850775"/>
              </a:xfrm>
            </p:grpSpPr>
            <p:sp>
              <p:nvSpPr>
                <p:cNvPr id="147" name="Freeform 146"/>
                <p:cNvSpPr/>
                <p:nvPr/>
              </p:nvSpPr>
              <p:spPr>
                <a:xfrm>
                  <a:off x="3365862" y="4775213"/>
                  <a:ext cx="5454288" cy="1529973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stCxn id="133" idx="1"/>
                  <a:endCxn id="147" idx="1"/>
                </p:cNvCxnSpPr>
                <p:nvPr/>
              </p:nvCxnSpPr>
              <p:spPr>
                <a:xfrm flipH="1">
                  <a:off x="5154635" y="3454411"/>
                  <a:ext cx="2252893" cy="1320802"/>
                </a:xfrm>
                <a:prstGeom prst="line">
                  <a:avLst/>
                </a:prstGeom>
                <a:ln w="25400" cap="flat" cmpd="sng" algn="ctr">
                  <a:solidFill>
                    <a:schemeClr val="accent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>
                  <a:stCxn id="133" idx="0"/>
                  <a:endCxn id="147" idx="0"/>
                </p:cNvCxnSpPr>
                <p:nvPr/>
              </p:nvCxnSpPr>
              <p:spPr>
                <a:xfrm>
                  <a:off x="8179845" y="3454411"/>
                  <a:ext cx="640305" cy="1320802"/>
                </a:xfrm>
                <a:prstGeom prst="line">
                  <a:avLst/>
                </a:prstGeom>
                <a:ln w="25400" cap="flat" cmpd="sng" algn="ctr">
                  <a:solidFill>
                    <a:schemeClr val="accent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2" name="TextBox 161"/>
              <p:cNvSpPr txBox="1"/>
              <p:nvPr/>
            </p:nvSpPr>
            <p:spPr>
              <a:xfrm>
                <a:off x="7515253" y="4306692"/>
                <a:ext cx="6413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Core</a:t>
                </a:r>
                <a:endParaRPr lang="en-US" dirty="0"/>
              </a:p>
            </p:txBody>
          </p:sp>
          <p:sp>
            <p:nvSpPr>
              <p:cNvPr id="163" name="Freeform 162"/>
              <p:cNvSpPr/>
              <p:nvPr/>
            </p:nvSpPr>
            <p:spPr>
              <a:xfrm>
                <a:off x="4108450" y="4718050"/>
                <a:ext cx="2705100" cy="850900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     Instruction </a:t>
                </a:r>
                <a:r>
                  <a:rPr lang="en-US" dirty="0" err="1" smtClean="0">
                    <a:solidFill>
                      <a:srgbClr val="000000"/>
                    </a:solidFill>
                  </a:rPr>
                  <a:t>Unit(s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</a:t>
                </a:r>
              </a:p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rgbClr val="000000"/>
                  </a:solidFill>
                </a:endParaRPr>
              </a:p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Freeform 164"/>
              <p:cNvSpPr/>
              <p:nvPr/>
            </p:nvSpPr>
            <p:spPr>
              <a:xfrm>
                <a:off x="6438900" y="4686300"/>
                <a:ext cx="2362199" cy="488950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   Functional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dirty="0" err="1" smtClean="0">
                    <a:solidFill>
                      <a:srgbClr val="000000"/>
                    </a:solidFill>
                  </a:rPr>
                  <a:t>Unit(s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57" name="Picture 56" descr="600px-Pipeline_5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75262" y="4921249"/>
              <a:ext cx="908064" cy="654673"/>
            </a:xfrm>
            <a:prstGeom prst="rect">
              <a:avLst/>
            </a:prstGeom>
          </p:spPr>
        </p:pic>
        <p:grpSp>
          <p:nvGrpSpPr>
            <p:cNvPr id="10" name="Group 88"/>
            <p:cNvGrpSpPr/>
            <p:nvPr/>
          </p:nvGrpSpPr>
          <p:grpSpPr>
            <a:xfrm>
              <a:off x="6108909" y="5194300"/>
              <a:ext cx="2127517" cy="361950"/>
              <a:chOff x="6108909" y="5194300"/>
              <a:chExt cx="2127517" cy="361950"/>
            </a:xfrm>
          </p:grpSpPr>
          <p:grpSp>
            <p:nvGrpSpPr>
              <p:cNvPr id="11" name="Group 68"/>
              <p:cNvGrpSpPr/>
              <p:nvPr/>
            </p:nvGrpSpPr>
            <p:grpSpPr>
              <a:xfrm>
                <a:off x="7499559" y="5194300"/>
                <a:ext cx="736867" cy="342900"/>
                <a:chOff x="7499559" y="5194300"/>
                <a:chExt cx="736867" cy="342900"/>
              </a:xfrm>
            </p:grpSpPr>
            <p:sp>
              <p:nvSpPr>
                <p:cNvPr id="114" name="TextBox 113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3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3</a:t>
                  </a:r>
                  <a:endParaRPr lang="en-US" sz="1400" dirty="0"/>
                </a:p>
              </p:txBody>
            </p:sp>
            <p:sp>
              <p:nvSpPr>
                <p:cNvPr id="104" name="Freeform 103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2" name="Group 79"/>
              <p:cNvGrpSpPr/>
              <p:nvPr/>
            </p:nvGrpSpPr>
            <p:grpSpPr>
              <a:xfrm>
                <a:off x="7036009" y="5200650"/>
                <a:ext cx="736867" cy="342900"/>
                <a:chOff x="7499559" y="5194300"/>
                <a:chExt cx="736867" cy="342900"/>
              </a:xfrm>
            </p:grpSpPr>
            <p:sp>
              <p:nvSpPr>
                <p:cNvPr id="81" name="TextBox 80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2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2</a:t>
                  </a:r>
                  <a:endParaRPr lang="en-US" sz="1400" dirty="0"/>
                </a:p>
              </p:txBody>
            </p:sp>
            <p:sp>
              <p:nvSpPr>
                <p:cNvPr id="82" name="Freeform 81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3" name="Group 82"/>
              <p:cNvGrpSpPr/>
              <p:nvPr/>
            </p:nvGrpSpPr>
            <p:grpSpPr>
              <a:xfrm>
                <a:off x="6572459" y="5207000"/>
                <a:ext cx="736867" cy="342900"/>
                <a:chOff x="7499559" y="5194300"/>
                <a:chExt cx="736867" cy="342900"/>
              </a:xfrm>
            </p:grpSpPr>
            <p:sp>
              <p:nvSpPr>
                <p:cNvPr id="84" name="TextBox 83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1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1</a:t>
                  </a:r>
                  <a:endParaRPr lang="en-US" sz="1400" dirty="0"/>
                </a:p>
              </p:txBody>
            </p:sp>
            <p:sp>
              <p:nvSpPr>
                <p:cNvPr id="85" name="Freeform 84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4" name="Group 85"/>
              <p:cNvGrpSpPr/>
              <p:nvPr/>
            </p:nvGrpSpPr>
            <p:grpSpPr>
              <a:xfrm>
                <a:off x="6108909" y="5213350"/>
                <a:ext cx="736867" cy="342900"/>
                <a:chOff x="7499559" y="5194300"/>
                <a:chExt cx="736867" cy="342900"/>
              </a:xfrm>
            </p:grpSpPr>
            <p:sp>
              <p:nvSpPr>
                <p:cNvPr id="87" name="TextBox 86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0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0</a:t>
                  </a:r>
                  <a:endParaRPr lang="en-US" sz="1400" dirty="0"/>
                </a:p>
              </p:txBody>
            </p:sp>
            <p:sp>
              <p:nvSpPr>
                <p:cNvPr id="88" name="Freeform 87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15" name="Group 64"/>
          <p:cNvGrpSpPr/>
          <p:nvPr/>
        </p:nvGrpSpPr>
        <p:grpSpPr>
          <a:xfrm>
            <a:off x="2630156" y="2423531"/>
            <a:ext cx="2594512" cy="1012993"/>
            <a:chOff x="7123952" y="2946400"/>
            <a:chExt cx="2594512" cy="1012993"/>
          </a:xfrm>
        </p:grpSpPr>
        <p:sp>
          <p:nvSpPr>
            <p:cNvPr id="60" name="Rectangle 59"/>
            <p:cNvSpPr/>
            <p:nvPr/>
          </p:nvSpPr>
          <p:spPr>
            <a:xfrm>
              <a:off x="7123952" y="3406794"/>
              <a:ext cx="1422432" cy="552599"/>
            </a:xfrm>
            <a:prstGeom prst="rect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8584770" y="2946400"/>
              <a:ext cx="11336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How do</a:t>
              </a:r>
              <a:br>
                <a:rPr lang="en-US" dirty="0" smtClean="0">
                  <a:solidFill>
                    <a:srgbClr val="FF0000"/>
                  </a:solidFill>
                </a:rPr>
              </a:br>
              <a:r>
                <a:rPr lang="en-US" dirty="0" smtClean="0">
                  <a:solidFill>
                    <a:srgbClr val="FF0000"/>
                  </a:solidFill>
                </a:rPr>
                <a:t>we know?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5C98C-C888-C24C-8F6E-0E3416CBAD9B}" type="datetime1">
              <a:rPr lang="en-US" smtClean="0"/>
              <a:t>2/14/11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3AB60-551A-4B4B-903A-FCF94FEFB474}" type="slidenum">
              <a:rPr lang="en-US"/>
              <a:pPr/>
              <a:t>30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044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Energy and Power</a:t>
            </a:r>
            <a:br>
              <a:rPr lang="en-US" dirty="0" smtClean="0"/>
            </a:br>
            <a:r>
              <a:rPr lang="en-US" sz="3556" dirty="0" smtClean="0"/>
              <a:t>(Energy = Power </a:t>
            </a:r>
            <a:r>
              <a:rPr lang="en-US" sz="3556" dirty="0" err="1" smtClean="0"/>
              <a:t>x</a:t>
            </a:r>
            <a:r>
              <a:rPr lang="en-US" sz="3556" dirty="0" smtClean="0"/>
              <a:t> Time)</a:t>
            </a:r>
            <a:endParaRPr lang="en-US" sz="3556" dirty="0"/>
          </a:p>
        </p:txBody>
      </p:sp>
      <p:sp>
        <p:nvSpPr>
          <p:cNvPr id="104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Energy to complete operation (Joules)</a:t>
            </a:r>
          </a:p>
          <a:p>
            <a:pPr lvl="1"/>
            <a:r>
              <a:rPr lang="en-US" dirty="0"/>
              <a:t>Corresponds approximately to battery life</a:t>
            </a:r>
            <a:endParaRPr lang="en-US" dirty="0" smtClean="0"/>
          </a:p>
          <a:p>
            <a:r>
              <a:rPr lang="en-US" dirty="0" smtClean="0"/>
              <a:t>Peak </a:t>
            </a:r>
            <a:r>
              <a:rPr lang="en-US" dirty="0"/>
              <a:t>power dissipation (Watts = Joules/</a:t>
            </a:r>
            <a:r>
              <a:rPr lang="en-US" dirty="0" err="1" smtClean="0"/>
              <a:t>s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Affects heat (and cooling demands)</a:t>
            </a:r>
          </a:p>
          <a:p>
            <a:pPr lvl="1"/>
            <a:r>
              <a:rPr lang="en-US" dirty="0" smtClean="0"/>
              <a:t>IT equipment’s power is in the denominator of the Power Utilization Efficiency (PUE) equation, a </a:t>
            </a:r>
            <a:r>
              <a:rPr lang="en-US" dirty="0" smtClean="0"/>
              <a:t>WSC figure of merit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48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EB9A4-2A69-7E42-B1EE-7724EFFC1A26}" type="datetime1">
              <a:rPr lang="en-US" smtClean="0"/>
              <a:t>2/14/11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#10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A1709-BA3C-1A4A-B7F3-8C187DB352DD}" type="slidenum">
              <a:rPr lang="en-US"/>
              <a:pPr/>
              <a:t>31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045506" name="Line 2"/>
          <p:cNvSpPr>
            <a:spLocks noChangeShapeType="1"/>
          </p:cNvSpPr>
          <p:nvPr/>
        </p:nvSpPr>
        <p:spPr bwMode="auto">
          <a:xfrm>
            <a:off x="1731963" y="3451058"/>
            <a:ext cx="547211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5507" name="Freeform 3"/>
          <p:cNvSpPr>
            <a:spLocks/>
          </p:cNvSpPr>
          <p:nvPr/>
        </p:nvSpPr>
        <p:spPr bwMode="auto">
          <a:xfrm>
            <a:off x="1738313" y="3446295"/>
            <a:ext cx="5097462" cy="1500188"/>
          </a:xfrm>
          <a:custGeom>
            <a:avLst/>
            <a:gdLst/>
            <a:ahLst/>
            <a:cxnLst>
              <a:cxn ang="0">
                <a:pos x="0" y="1056"/>
              </a:cxn>
              <a:cxn ang="0">
                <a:pos x="66" y="923"/>
              </a:cxn>
              <a:cxn ang="0">
                <a:pos x="96" y="820"/>
              </a:cxn>
              <a:cxn ang="0">
                <a:pos x="133" y="761"/>
              </a:cxn>
              <a:cxn ang="0">
                <a:pos x="162" y="680"/>
              </a:cxn>
              <a:cxn ang="0">
                <a:pos x="347" y="207"/>
              </a:cxn>
              <a:cxn ang="0">
                <a:pos x="391" y="214"/>
              </a:cxn>
              <a:cxn ang="0">
                <a:pos x="480" y="310"/>
              </a:cxn>
              <a:cxn ang="0">
                <a:pos x="539" y="303"/>
              </a:cxn>
              <a:cxn ang="0">
                <a:pos x="642" y="118"/>
              </a:cxn>
              <a:cxn ang="0">
                <a:pos x="664" y="74"/>
              </a:cxn>
              <a:cxn ang="0">
                <a:pos x="716" y="8"/>
              </a:cxn>
              <a:cxn ang="0">
                <a:pos x="753" y="22"/>
              </a:cxn>
              <a:cxn ang="0">
                <a:pos x="827" y="170"/>
              </a:cxn>
              <a:cxn ang="0">
                <a:pos x="989" y="384"/>
              </a:cxn>
              <a:cxn ang="0">
                <a:pos x="1159" y="318"/>
              </a:cxn>
              <a:cxn ang="0">
                <a:pos x="1196" y="244"/>
              </a:cxn>
              <a:cxn ang="0">
                <a:pos x="1329" y="67"/>
              </a:cxn>
              <a:cxn ang="0">
                <a:pos x="1587" y="251"/>
              </a:cxn>
              <a:cxn ang="0">
                <a:pos x="1683" y="244"/>
              </a:cxn>
              <a:cxn ang="0">
                <a:pos x="1912" y="8"/>
              </a:cxn>
              <a:cxn ang="0">
                <a:pos x="2060" y="96"/>
              </a:cxn>
              <a:cxn ang="0">
                <a:pos x="2171" y="362"/>
              </a:cxn>
              <a:cxn ang="0">
                <a:pos x="2230" y="547"/>
              </a:cxn>
              <a:cxn ang="0">
                <a:pos x="2407" y="488"/>
              </a:cxn>
              <a:cxn ang="0">
                <a:pos x="2481" y="266"/>
              </a:cxn>
              <a:cxn ang="0">
                <a:pos x="2673" y="0"/>
              </a:cxn>
              <a:cxn ang="0">
                <a:pos x="2813" y="148"/>
              </a:cxn>
              <a:cxn ang="0">
                <a:pos x="2961" y="141"/>
              </a:cxn>
              <a:cxn ang="0">
                <a:pos x="3042" y="59"/>
              </a:cxn>
              <a:cxn ang="0">
                <a:pos x="3146" y="22"/>
              </a:cxn>
              <a:cxn ang="0">
                <a:pos x="3308" y="141"/>
              </a:cxn>
              <a:cxn ang="0">
                <a:pos x="3374" y="178"/>
              </a:cxn>
              <a:cxn ang="0">
                <a:pos x="3463" y="288"/>
              </a:cxn>
              <a:cxn ang="0">
                <a:pos x="3515" y="975"/>
              </a:cxn>
              <a:cxn ang="0">
                <a:pos x="3515" y="1071"/>
              </a:cxn>
              <a:cxn ang="0">
                <a:pos x="0" y="1056"/>
              </a:cxn>
            </a:cxnLst>
            <a:rect l="0" t="0" r="r" b="b"/>
            <a:pathLst>
              <a:path w="3533" h="1071">
                <a:moveTo>
                  <a:pt x="0" y="1056"/>
                </a:moveTo>
                <a:cubicBezTo>
                  <a:pt x="22" y="1012"/>
                  <a:pt x="47" y="969"/>
                  <a:pt x="66" y="923"/>
                </a:cubicBezTo>
                <a:cubicBezTo>
                  <a:pt x="79" y="890"/>
                  <a:pt x="82" y="853"/>
                  <a:pt x="96" y="820"/>
                </a:cubicBezTo>
                <a:cubicBezTo>
                  <a:pt x="105" y="799"/>
                  <a:pt x="123" y="782"/>
                  <a:pt x="133" y="761"/>
                </a:cubicBezTo>
                <a:cubicBezTo>
                  <a:pt x="146" y="735"/>
                  <a:pt x="151" y="707"/>
                  <a:pt x="162" y="680"/>
                </a:cubicBezTo>
                <a:cubicBezTo>
                  <a:pt x="192" y="510"/>
                  <a:pt x="237" y="343"/>
                  <a:pt x="347" y="207"/>
                </a:cubicBezTo>
                <a:cubicBezTo>
                  <a:pt x="362" y="209"/>
                  <a:pt x="377" y="208"/>
                  <a:pt x="391" y="214"/>
                </a:cubicBezTo>
                <a:cubicBezTo>
                  <a:pt x="433" y="233"/>
                  <a:pt x="432" y="295"/>
                  <a:pt x="480" y="310"/>
                </a:cubicBezTo>
                <a:cubicBezTo>
                  <a:pt x="500" y="308"/>
                  <a:pt x="522" y="313"/>
                  <a:pt x="539" y="303"/>
                </a:cubicBezTo>
                <a:cubicBezTo>
                  <a:pt x="596" y="270"/>
                  <a:pt x="619" y="172"/>
                  <a:pt x="642" y="118"/>
                </a:cubicBezTo>
                <a:cubicBezTo>
                  <a:pt x="649" y="103"/>
                  <a:pt x="655" y="88"/>
                  <a:pt x="664" y="74"/>
                </a:cubicBezTo>
                <a:cubicBezTo>
                  <a:pt x="680" y="51"/>
                  <a:pt x="716" y="8"/>
                  <a:pt x="716" y="8"/>
                </a:cubicBezTo>
                <a:cubicBezTo>
                  <a:pt x="728" y="13"/>
                  <a:pt x="746" y="11"/>
                  <a:pt x="753" y="22"/>
                </a:cubicBezTo>
                <a:cubicBezTo>
                  <a:pt x="784" y="68"/>
                  <a:pt x="827" y="170"/>
                  <a:pt x="827" y="170"/>
                </a:cubicBezTo>
                <a:cubicBezTo>
                  <a:pt x="843" y="269"/>
                  <a:pt x="885" y="351"/>
                  <a:pt x="989" y="384"/>
                </a:cubicBezTo>
                <a:cubicBezTo>
                  <a:pt x="1046" y="362"/>
                  <a:pt x="1109" y="352"/>
                  <a:pt x="1159" y="318"/>
                </a:cubicBezTo>
                <a:cubicBezTo>
                  <a:pt x="1182" y="303"/>
                  <a:pt x="1181" y="267"/>
                  <a:pt x="1196" y="244"/>
                </a:cubicBezTo>
                <a:cubicBezTo>
                  <a:pt x="1230" y="190"/>
                  <a:pt x="1282" y="114"/>
                  <a:pt x="1329" y="67"/>
                </a:cubicBezTo>
                <a:cubicBezTo>
                  <a:pt x="1447" y="102"/>
                  <a:pt x="1503" y="167"/>
                  <a:pt x="1587" y="251"/>
                </a:cubicBezTo>
                <a:cubicBezTo>
                  <a:pt x="1619" y="249"/>
                  <a:pt x="1655" y="259"/>
                  <a:pt x="1683" y="244"/>
                </a:cubicBezTo>
                <a:cubicBezTo>
                  <a:pt x="1797" y="181"/>
                  <a:pt x="1793" y="53"/>
                  <a:pt x="1912" y="8"/>
                </a:cubicBezTo>
                <a:cubicBezTo>
                  <a:pt x="1974" y="25"/>
                  <a:pt x="2007" y="59"/>
                  <a:pt x="2060" y="96"/>
                </a:cubicBezTo>
                <a:cubicBezTo>
                  <a:pt x="2097" y="185"/>
                  <a:pt x="2151" y="268"/>
                  <a:pt x="2171" y="362"/>
                </a:cubicBezTo>
                <a:cubicBezTo>
                  <a:pt x="2204" y="515"/>
                  <a:pt x="2177" y="456"/>
                  <a:pt x="2230" y="547"/>
                </a:cubicBezTo>
                <a:cubicBezTo>
                  <a:pt x="2289" y="527"/>
                  <a:pt x="2366" y="534"/>
                  <a:pt x="2407" y="488"/>
                </a:cubicBezTo>
                <a:cubicBezTo>
                  <a:pt x="2459" y="430"/>
                  <a:pt x="2457" y="340"/>
                  <a:pt x="2481" y="266"/>
                </a:cubicBezTo>
                <a:cubicBezTo>
                  <a:pt x="2524" y="134"/>
                  <a:pt x="2545" y="76"/>
                  <a:pt x="2673" y="0"/>
                </a:cubicBezTo>
                <a:cubicBezTo>
                  <a:pt x="2743" y="50"/>
                  <a:pt x="2750" y="95"/>
                  <a:pt x="2813" y="148"/>
                </a:cubicBezTo>
                <a:cubicBezTo>
                  <a:pt x="2862" y="146"/>
                  <a:pt x="2912" y="150"/>
                  <a:pt x="2961" y="141"/>
                </a:cubicBezTo>
                <a:cubicBezTo>
                  <a:pt x="3029" y="128"/>
                  <a:pt x="3004" y="101"/>
                  <a:pt x="3042" y="59"/>
                </a:cubicBezTo>
                <a:cubicBezTo>
                  <a:pt x="3065" y="33"/>
                  <a:pt x="3118" y="28"/>
                  <a:pt x="3146" y="22"/>
                </a:cubicBezTo>
                <a:cubicBezTo>
                  <a:pt x="3236" y="55"/>
                  <a:pt x="3252" y="66"/>
                  <a:pt x="3308" y="141"/>
                </a:cubicBezTo>
                <a:cubicBezTo>
                  <a:pt x="3323" y="161"/>
                  <a:pt x="3354" y="163"/>
                  <a:pt x="3374" y="178"/>
                </a:cubicBezTo>
                <a:cubicBezTo>
                  <a:pt x="3425" y="217"/>
                  <a:pt x="3430" y="235"/>
                  <a:pt x="3463" y="288"/>
                </a:cubicBezTo>
                <a:cubicBezTo>
                  <a:pt x="3484" y="514"/>
                  <a:pt x="3454" y="754"/>
                  <a:pt x="3515" y="975"/>
                </a:cubicBezTo>
                <a:cubicBezTo>
                  <a:pt x="3522" y="1061"/>
                  <a:pt x="3533" y="1031"/>
                  <a:pt x="3515" y="1071"/>
                </a:cubicBezTo>
                <a:lnTo>
                  <a:pt x="0" y="1056"/>
                </a:lnTo>
                <a:close/>
              </a:path>
            </a:pathLst>
          </a:custGeom>
          <a:solidFill>
            <a:srgbClr val="FF0000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550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Peak Power </a:t>
            </a:r>
            <a:r>
              <a:rPr lang="en-US" dirty="0" smtClean="0"/>
              <a:t>vs. </a:t>
            </a:r>
            <a:r>
              <a:rPr lang="en-US" dirty="0"/>
              <a:t>Lower </a:t>
            </a:r>
            <a:r>
              <a:rPr lang="en-US" dirty="0" smtClean="0"/>
              <a:t>Energy</a:t>
            </a:r>
            <a:br>
              <a:rPr lang="en-US" dirty="0" smtClean="0"/>
            </a:br>
            <a:r>
              <a:rPr lang="en-US" sz="3556" dirty="0" smtClean="0"/>
              <a:t>(</a:t>
            </a:r>
            <a:r>
              <a:rPr lang="en-US" sz="3556" dirty="0" smtClean="0"/>
              <a:t>Power </a:t>
            </a:r>
            <a:r>
              <a:rPr lang="en-US" sz="3556" dirty="0" err="1" smtClean="0"/>
              <a:t>x</a:t>
            </a:r>
            <a:r>
              <a:rPr lang="en-US" sz="3556" dirty="0" smtClean="0"/>
              <a:t> Time = Energy)</a:t>
            </a:r>
            <a:endParaRPr lang="en-US" sz="3556" dirty="0"/>
          </a:p>
        </p:txBody>
      </p:sp>
      <p:sp>
        <p:nvSpPr>
          <p:cNvPr id="10455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92150" y="5378450"/>
            <a:ext cx="7737475" cy="874713"/>
          </a:xfrm>
        </p:spPr>
        <p:txBody>
          <a:bodyPr/>
          <a:lstStyle/>
          <a:p>
            <a:r>
              <a:rPr lang="en-US" sz="2000" dirty="0" smtClean="0"/>
              <a:t>Which system has higher peak power?</a:t>
            </a:r>
          </a:p>
          <a:p>
            <a:r>
              <a:rPr lang="en-US" sz="2000" dirty="0" smtClean="0"/>
              <a:t>Which system has higher energy?</a:t>
            </a:r>
            <a:endParaRPr lang="en-US" sz="2000" dirty="0"/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731963" y="1703220"/>
            <a:ext cx="5472112" cy="32273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5511" name="Freeform 7"/>
          <p:cNvSpPr>
            <a:spLocks/>
          </p:cNvSpPr>
          <p:nvPr/>
        </p:nvSpPr>
        <p:spPr bwMode="auto">
          <a:xfrm>
            <a:off x="1747838" y="2670008"/>
            <a:ext cx="5051425" cy="2265362"/>
          </a:xfrm>
          <a:custGeom>
            <a:avLst/>
            <a:gdLst/>
            <a:ahLst/>
            <a:cxnLst>
              <a:cxn ang="0">
                <a:pos x="0" y="1610"/>
              </a:cxn>
              <a:cxn ang="0">
                <a:pos x="199" y="1500"/>
              </a:cxn>
              <a:cxn ang="0">
                <a:pos x="369" y="1012"/>
              </a:cxn>
              <a:cxn ang="0">
                <a:pos x="487" y="1123"/>
              </a:cxn>
              <a:cxn ang="0">
                <a:pos x="620" y="1079"/>
              </a:cxn>
              <a:cxn ang="0">
                <a:pos x="739" y="1027"/>
              </a:cxn>
              <a:cxn ang="0">
                <a:pos x="864" y="879"/>
              </a:cxn>
              <a:cxn ang="0">
                <a:pos x="1071" y="60"/>
              </a:cxn>
              <a:cxn ang="0">
                <a:pos x="1233" y="1152"/>
              </a:cxn>
              <a:cxn ang="0">
                <a:pos x="1322" y="1492"/>
              </a:cxn>
              <a:cxn ang="0">
                <a:pos x="1425" y="1404"/>
              </a:cxn>
              <a:cxn ang="0">
                <a:pos x="1514" y="1064"/>
              </a:cxn>
              <a:cxn ang="0">
                <a:pos x="1588" y="1034"/>
              </a:cxn>
              <a:cxn ang="0">
                <a:pos x="1721" y="1448"/>
              </a:cxn>
              <a:cxn ang="0">
                <a:pos x="1758" y="1440"/>
              </a:cxn>
              <a:cxn ang="0">
                <a:pos x="1891" y="1293"/>
              </a:cxn>
              <a:cxn ang="0">
                <a:pos x="1942" y="1315"/>
              </a:cxn>
              <a:cxn ang="0">
                <a:pos x="2119" y="1448"/>
              </a:cxn>
              <a:cxn ang="0">
                <a:pos x="2238" y="606"/>
              </a:cxn>
              <a:cxn ang="0">
                <a:pos x="2341" y="0"/>
              </a:cxn>
              <a:cxn ang="0">
                <a:pos x="2511" y="975"/>
              </a:cxn>
              <a:cxn ang="0">
                <a:pos x="2688" y="1426"/>
              </a:cxn>
              <a:cxn ang="0">
                <a:pos x="2806" y="1330"/>
              </a:cxn>
              <a:cxn ang="0">
                <a:pos x="2836" y="1226"/>
              </a:cxn>
              <a:cxn ang="0">
                <a:pos x="2932" y="1374"/>
              </a:cxn>
              <a:cxn ang="0">
                <a:pos x="3020" y="1492"/>
              </a:cxn>
              <a:cxn ang="0">
                <a:pos x="3139" y="1367"/>
              </a:cxn>
              <a:cxn ang="0">
                <a:pos x="3183" y="1344"/>
              </a:cxn>
              <a:cxn ang="0">
                <a:pos x="3331" y="1559"/>
              </a:cxn>
              <a:cxn ang="0">
                <a:pos x="3493" y="1596"/>
              </a:cxn>
              <a:cxn ang="0">
                <a:pos x="3500" y="1618"/>
              </a:cxn>
              <a:cxn ang="0">
                <a:pos x="0" y="1610"/>
              </a:cxn>
            </a:cxnLst>
            <a:rect l="0" t="0" r="r" b="b"/>
            <a:pathLst>
              <a:path w="3500" h="1618">
                <a:moveTo>
                  <a:pt x="0" y="1610"/>
                </a:moveTo>
                <a:cubicBezTo>
                  <a:pt x="68" y="1581"/>
                  <a:pt x="146" y="1551"/>
                  <a:pt x="199" y="1500"/>
                </a:cubicBezTo>
                <a:cubicBezTo>
                  <a:pt x="306" y="1397"/>
                  <a:pt x="341" y="1154"/>
                  <a:pt x="369" y="1012"/>
                </a:cubicBezTo>
                <a:cubicBezTo>
                  <a:pt x="413" y="1044"/>
                  <a:pt x="445" y="1088"/>
                  <a:pt x="487" y="1123"/>
                </a:cubicBezTo>
                <a:cubicBezTo>
                  <a:pt x="531" y="1108"/>
                  <a:pt x="580" y="1103"/>
                  <a:pt x="620" y="1079"/>
                </a:cubicBezTo>
                <a:cubicBezTo>
                  <a:pt x="740" y="1008"/>
                  <a:pt x="633" y="982"/>
                  <a:pt x="739" y="1027"/>
                </a:cubicBezTo>
                <a:cubicBezTo>
                  <a:pt x="828" y="1130"/>
                  <a:pt x="810" y="1144"/>
                  <a:pt x="864" y="879"/>
                </a:cubicBezTo>
                <a:cubicBezTo>
                  <a:pt x="923" y="589"/>
                  <a:pt x="899" y="316"/>
                  <a:pt x="1071" y="60"/>
                </a:cubicBezTo>
                <a:cubicBezTo>
                  <a:pt x="1158" y="415"/>
                  <a:pt x="1185" y="790"/>
                  <a:pt x="1233" y="1152"/>
                </a:cubicBezTo>
                <a:cubicBezTo>
                  <a:pt x="1241" y="1215"/>
                  <a:pt x="1254" y="1458"/>
                  <a:pt x="1322" y="1492"/>
                </a:cubicBezTo>
                <a:cubicBezTo>
                  <a:pt x="1356" y="1463"/>
                  <a:pt x="1407" y="1446"/>
                  <a:pt x="1425" y="1404"/>
                </a:cubicBezTo>
                <a:cubicBezTo>
                  <a:pt x="1517" y="1186"/>
                  <a:pt x="1369" y="1231"/>
                  <a:pt x="1514" y="1064"/>
                </a:cubicBezTo>
                <a:cubicBezTo>
                  <a:pt x="1531" y="1044"/>
                  <a:pt x="1563" y="1044"/>
                  <a:pt x="1588" y="1034"/>
                </a:cubicBezTo>
                <a:cubicBezTo>
                  <a:pt x="1622" y="1182"/>
                  <a:pt x="1641" y="1313"/>
                  <a:pt x="1721" y="1448"/>
                </a:cubicBezTo>
                <a:cubicBezTo>
                  <a:pt x="1727" y="1459"/>
                  <a:pt x="1746" y="1443"/>
                  <a:pt x="1758" y="1440"/>
                </a:cubicBezTo>
                <a:cubicBezTo>
                  <a:pt x="1802" y="1391"/>
                  <a:pt x="1836" y="1330"/>
                  <a:pt x="1891" y="1293"/>
                </a:cubicBezTo>
                <a:cubicBezTo>
                  <a:pt x="1906" y="1283"/>
                  <a:pt x="1927" y="1305"/>
                  <a:pt x="1942" y="1315"/>
                </a:cubicBezTo>
                <a:cubicBezTo>
                  <a:pt x="2003" y="1356"/>
                  <a:pt x="2060" y="1404"/>
                  <a:pt x="2119" y="1448"/>
                </a:cubicBezTo>
                <a:cubicBezTo>
                  <a:pt x="2295" y="952"/>
                  <a:pt x="2157" y="1416"/>
                  <a:pt x="2238" y="606"/>
                </a:cubicBezTo>
                <a:cubicBezTo>
                  <a:pt x="2249" y="492"/>
                  <a:pt x="2310" y="168"/>
                  <a:pt x="2341" y="0"/>
                </a:cubicBezTo>
                <a:cubicBezTo>
                  <a:pt x="2380" y="597"/>
                  <a:pt x="2332" y="136"/>
                  <a:pt x="2511" y="975"/>
                </a:cubicBezTo>
                <a:cubicBezTo>
                  <a:pt x="2556" y="1188"/>
                  <a:pt x="2524" y="1309"/>
                  <a:pt x="2688" y="1426"/>
                </a:cubicBezTo>
                <a:cubicBezTo>
                  <a:pt x="2727" y="1394"/>
                  <a:pt x="2776" y="1371"/>
                  <a:pt x="2806" y="1330"/>
                </a:cubicBezTo>
                <a:cubicBezTo>
                  <a:pt x="2827" y="1301"/>
                  <a:pt x="2802" y="1214"/>
                  <a:pt x="2836" y="1226"/>
                </a:cubicBezTo>
                <a:cubicBezTo>
                  <a:pt x="2892" y="1245"/>
                  <a:pt x="2899" y="1326"/>
                  <a:pt x="2932" y="1374"/>
                </a:cubicBezTo>
                <a:cubicBezTo>
                  <a:pt x="2960" y="1414"/>
                  <a:pt x="2991" y="1453"/>
                  <a:pt x="3020" y="1492"/>
                </a:cubicBezTo>
                <a:cubicBezTo>
                  <a:pt x="3060" y="1450"/>
                  <a:pt x="3096" y="1406"/>
                  <a:pt x="3139" y="1367"/>
                </a:cubicBezTo>
                <a:cubicBezTo>
                  <a:pt x="3151" y="1356"/>
                  <a:pt x="3170" y="1333"/>
                  <a:pt x="3183" y="1344"/>
                </a:cubicBezTo>
                <a:cubicBezTo>
                  <a:pt x="3217" y="1373"/>
                  <a:pt x="3266" y="1533"/>
                  <a:pt x="3331" y="1559"/>
                </a:cubicBezTo>
                <a:cubicBezTo>
                  <a:pt x="3382" y="1580"/>
                  <a:pt x="3493" y="1596"/>
                  <a:pt x="3493" y="1596"/>
                </a:cubicBezTo>
                <a:cubicBezTo>
                  <a:pt x="3495" y="1603"/>
                  <a:pt x="3500" y="1618"/>
                  <a:pt x="3500" y="1618"/>
                </a:cubicBezTo>
                <a:lnTo>
                  <a:pt x="0" y="1610"/>
                </a:ln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5512" name="Text Box 8"/>
          <p:cNvSpPr txBox="1">
            <a:spLocks noChangeArrowheads="1"/>
          </p:cNvSpPr>
          <p:nvPr/>
        </p:nvSpPr>
        <p:spPr bwMode="auto">
          <a:xfrm>
            <a:off x="346075" y="3384383"/>
            <a:ext cx="1316038" cy="417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2058" tIns="41029" rIns="82058" bIns="41029">
            <a:prstTxWarp prst="textNoShape">
              <a:avLst/>
            </a:prstTxWarp>
            <a:spAutoFit/>
          </a:bodyPr>
          <a:lstStyle/>
          <a:p>
            <a:pPr algn="ctr" defTabSz="820738"/>
            <a:r>
              <a:rPr lang="en-US" sz="2200">
                <a:solidFill>
                  <a:schemeClr val="tx1"/>
                </a:solidFill>
              </a:rPr>
              <a:t>Power</a:t>
            </a:r>
          </a:p>
        </p:txBody>
      </p:sp>
      <p:sp>
        <p:nvSpPr>
          <p:cNvPr id="1045513" name="Text Box 9"/>
          <p:cNvSpPr txBox="1">
            <a:spLocks noChangeArrowheads="1"/>
          </p:cNvSpPr>
          <p:nvPr/>
        </p:nvSpPr>
        <p:spPr bwMode="auto">
          <a:xfrm>
            <a:off x="3463925" y="4997283"/>
            <a:ext cx="2147888" cy="417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2058" tIns="41029" rIns="82058" bIns="41029">
            <a:prstTxWarp prst="textNoShape">
              <a:avLst/>
            </a:prstTxWarp>
            <a:spAutoFit/>
          </a:bodyPr>
          <a:lstStyle/>
          <a:p>
            <a:pPr algn="ctr" defTabSz="820738"/>
            <a:r>
              <a:rPr lang="en-US" sz="2200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1045514" name="Line 10"/>
          <p:cNvSpPr>
            <a:spLocks noChangeShapeType="1"/>
          </p:cNvSpPr>
          <p:nvPr/>
        </p:nvSpPr>
        <p:spPr bwMode="auto">
          <a:xfrm>
            <a:off x="1731963" y="2644608"/>
            <a:ext cx="5472112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5515" name="Text Box 11"/>
          <p:cNvSpPr txBox="1">
            <a:spLocks noChangeArrowheads="1"/>
          </p:cNvSpPr>
          <p:nvPr/>
        </p:nvSpPr>
        <p:spPr bwMode="auto">
          <a:xfrm>
            <a:off x="5056164" y="2284245"/>
            <a:ext cx="1255761" cy="4214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2058" tIns="41029" rIns="82058" bIns="41029">
            <a:prstTxWarp prst="textNoShape">
              <a:avLst/>
            </a:prstTxWarp>
            <a:spAutoFit/>
          </a:bodyPr>
          <a:lstStyle/>
          <a:p>
            <a:pPr algn="ctr" defTabSz="820738"/>
            <a:r>
              <a:rPr lang="en-US" sz="2200" dirty="0">
                <a:solidFill>
                  <a:schemeClr val="accent2"/>
                </a:solidFill>
                <a:latin typeface="Arial Black" charset="0"/>
              </a:rPr>
              <a:t>Peak A</a:t>
            </a:r>
          </a:p>
        </p:txBody>
      </p:sp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5611813" y="3114508"/>
            <a:ext cx="1384300" cy="417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2058" tIns="41029" rIns="82058" bIns="41029">
            <a:prstTxWarp prst="textNoShape">
              <a:avLst/>
            </a:prstTxWarp>
            <a:spAutoFit/>
          </a:bodyPr>
          <a:lstStyle/>
          <a:p>
            <a:pPr algn="ctr" defTabSz="820738"/>
            <a:r>
              <a:rPr lang="en-US" sz="2200">
                <a:solidFill>
                  <a:srgbClr val="FF0000"/>
                </a:solidFill>
                <a:latin typeface="Arial Black" charset="0"/>
              </a:rPr>
              <a:t>Peak B</a:t>
            </a:r>
          </a:p>
        </p:txBody>
      </p:sp>
      <p:sp>
        <p:nvSpPr>
          <p:cNvPr id="1045517" name="Text Box 13"/>
          <p:cNvSpPr txBox="1">
            <a:spLocks noChangeArrowheads="1"/>
          </p:cNvSpPr>
          <p:nvPr/>
        </p:nvSpPr>
        <p:spPr bwMode="auto">
          <a:xfrm>
            <a:off x="7204075" y="3425950"/>
            <a:ext cx="1939925" cy="50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2058" tIns="41029" rIns="82058" bIns="41029">
            <a:prstTxWarp prst="textNoShape">
              <a:avLst/>
            </a:prstTxWarp>
            <a:spAutoFit/>
          </a:bodyPr>
          <a:lstStyle/>
          <a:p>
            <a:pPr algn="ctr" defTabSz="820738"/>
            <a:r>
              <a:rPr lang="en-US" sz="1400" b="1" i="1" dirty="0">
                <a:solidFill>
                  <a:schemeClr val="tx1"/>
                </a:solidFill>
              </a:rPr>
              <a:t>Integrate power curve to get energy</a:t>
            </a:r>
          </a:p>
        </p:txBody>
      </p:sp>
      <p:sp>
        <p:nvSpPr>
          <p:cNvPr id="1045518" name="Line 14"/>
          <p:cNvSpPr>
            <a:spLocks noChangeShapeType="1"/>
          </p:cNvSpPr>
          <p:nvPr/>
        </p:nvSpPr>
        <p:spPr bwMode="auto">
          <a:xfrm flipH="1">
            <a:off x="6719888" y="3787608"/>
            <a:ext cx="692150" cy="268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995509" y="6564492"/>
            <a:ext cx="1498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3"/>
              </a:rPr>
              <a:t>Student Roulette?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EB9A4-2A69-7E42-B1EE-7724EFFC1A26}" type="datetime1">
              <a:rPr lang="en-US" smtClean="0"/>
              <a:t>2/14/11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#10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A1709-BA3C-1A4A-B7F3-8C187DB352DD}" type="slidenum">
              <a:rPr lang="en-US"/>
              <a:pPr/>
              <a:t>32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045506" name="Line 2"/>
          <p:cNvSpPr>
            <a:spLocks noChangeShapeType="1"/>
          </p:cNvSpPr>
          <p:nvPr/>
        </p:nvSpPr>
        <p:spPr bwMode="auto">
          <a:xfrm>
            <a:off x="1731963" y="3451058"/>
            <a:ext cx="547211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5507" name="Freeform 3"/>
          <p:cNvSpPr>
            <a:spLocks/>
          </p:cNvSpPr>
          <p:nvPr/>
        </p:nvSpPr>
        <p:spPr bwMode="auto">
          <a:xfrm>
            <a:off x="1738313" y="3446295"/>
            <a:ext cx="5097462" cy="1500188"/>
          </a:xfrm>
          <a:custGeom>
            <a:avLst/>
            <a:gdLst/>
            <a:ahLst/>
            <a:cxnLst>
              <a:cxn ang="0">
                <a:pos x="0" y="1056"/>
              </a:cxn>
              <a:cxn ang="0">
                <a:pos x="66" y="923"/>
              </a:cxn>
              <a:cxn ang="0">
                <a:pos x="96" y="820"/>
              </a:cxn>
              <a:cxn ang="0">
                <a:pos x="133" y="761"/>
              </a:cxn>
              <a:cxn ang="0">
                <a:pos x="162" y="680"/>
              </a:cxn>
              <a:cxn ang="0">
                <a:pos x="347" y="207"/>
              </a:cxn>
              <a:cxn ang="0">
                <a:pos x="391" y="214"/>
              </a:cxn>
              <a:cxn ang="0">
                <a:pos x="480" y="310"/>
              </a:cxn>
              <a:cxn ang="0">
                <a:pos x="539" y="303"/>
              </a:cxn>
              <a:cxn ang="0">
                <a:pos x="642" y="118"/>
              </a:cxn>
              <a:cxn ang="0">
                <a:pos x="664" y="74"/>
              </a:cxn>
              <a:cxn ang="0">
                <a:pos x="716" y="8"/>
              </a:cxn>
              <a:cxn ang="0">
                <a:pos x="753" y="22"/>
              </a:cxn>
              <a:cxn ang="0">
                <a:pos x="827" y="170"/>
              </a:cxn>
              <a:cxn ang="0">
                <a:pos x="989" y="384"/>
              </a:cxn>
              <a:cxn ang="0">
                <a:pos x="1159" y="318"/>
              </a:cxn>
              <a:cxn ang="0">
                <a:pos x="1196" y="244"/>
              </a:cxn>
              <a:cxn ang="0">
                <a:pos x="1329" y="67"/>
              </a:cxn>
              <a:cxn ang="0">
                <a:pos x="1587" y="251"/>
              </a:cxn>
              <a:cxn ang="0">
                <a:pos x="1683" y="244"/>
              </a:cxn>
              <a:cxn ang="0">
                <a:pos x="1912" y="8"/>
              </a:cxn>
              <a:cxn ang="0">
                <a:pos x="2060" y="96"/>
              </a:cxn>
              <a:cxn ang="0">
                <a:pos x="2171" y="362"/>
              </a:cxn>
              <a:cxn ang="0">
                <a:pos x="2230" y="547"/>
              </a:cxn>
              <a:cxn ang="0">
                <a:pos x="2407" y="488"/>
              </a:cxn>
              <a:cxn ang="0">
                <a:pos x="2481" y="266"/>
              </a:cxn>
              <a:cxn ang="0">
                <a:pos x="2673" y="0"/>
              </a:cxn>
              <a:cxn ang="0">
                <a:pos x="2813" y="148"/>
              </a:cxn>
              <a:cxn ang="0">
                <a:pos x="2961" y="141"/>
              </a:cxn>
              <a:cxn ang="0">
                <a:pos x="3042" y="59"/>
              </a:cxn>
              <a:cxn ang="0">
                <a:pos x="3146" y="22"/>
              </a:cxn>
              <a:cxn ang="0">
                <a:pos x="3308" y="141"/>
              </a:cxn>
              <a:cxn ang="0">
                <a:pos x="3374" y="178"/>
              </a:cxn>
              <a:cxn ang="0">
                <a:pos x="3463" y="288"/>
              </a:cxn>
              <a:cxn ang="0">
                <a:pos x="3515" y="975"/>
              </a:cxn>
              <a:cxn ang="0">
                <a:pos x="3515" y="1071"/>
              </a:cxn>
              <a:cxn ang="0">
                <a:pos x="0" y="1056"/>
              </a:cxn>
            </a:cxnLst>
            <a:rect l="0" t="0" r="r" b="b"/>
            <a:pathLst>
              <a:path w="3533" h="1071">
                <a:moveTo>
                  <a:pt x="0" y="1056"/>
                </a:moveTo>
                <a:cubicBezTo>
                  <a:pt x="22" y="1012"/>
                  <a:pt x="47" y="969"/>
                  <a:pt x="66" y="923"/>
                </a:cubicBezTo>
                <a:cubicBezTo>
                  <a:pt x="79" y="890"/>
                  <a:pt x="82" y="853"/>
                  <a:pt x="96" y="820"/>
                </a:cubicBezTo>
                <a:cubicBezTo>
                  <a:pt x="105" y="799"/>
                  <a:pt x="123" y="782"/>
                  <a:pt x="133" y="761"/>
                </a:cubicBezTo>
                <a:cubicBezTo>
                  <a:pt x="146" y="735"/>
                  <a:pt x="151" y="707"/>
                  <a:pt x="162" y="680"/>
                </a:cubicBezTo>
                <a:cubicBezTo>
                  <a:pt x="192" y="510"/>
                  <a:pt x="237" y="343"/>
                  <a:pt x="347" y="207"/>
                </a:cubicBezTo>
                <a:cubicBezTo>
                  <a:pt x="362" y="209"/>
                  <a:pt x="377" y="208"/>
                  <a:pt x="391" y="214"/>
                </a:cubicBezTo>
                <a:cubicBezTo>
                  <a:pt x="433" y="233"/>
                  <a:pt x="432" y="295"/>
                  <a:pt x="480" y="310"/>
                </a:cubicBezTo>
                <a:cubicBezTo>
                  <a:pt x="500" y="308"/>
                  <a:pt x="522" y="313"/>
                  <a:pt x="539" y="303"/>
                </a:cubicBezTo>
                <a:cubicBezTo>
                  <a:pt x="596" y="270"/>
                  <a:pt x="619" y="172"/>
                  <a:pt x="642" y="118"/>
                </a:cubicBezTo>
                <a:cubicBezTo>
                  <a:pt x="649" y="103"/>
                  <a:pt x="655" y="88"/>
                  <a:pt x="664" y="74"/>
                </a:cubicBezTo>
                <a:cubicBezTo>
                  <a:pt x="680" y="51"/>
                  <a:pt x="716" y="8"/>
                  <a:pt x="716" y="8"/>
                </a:cubicBezTo>
                <a:cubicBezTo>
                  <a:pt x="728" y="13"/>
                  <a:pt x="746" y="11"/>
                  <a:pt x="753" y="22"/>
                </a:cubicBezTo>
                <a:cubicBezTo>
                  <a:pt x="784" y="68"/>
                  <a:pt x="827" y="170"/>
                  <a:pt x="827" y="170"/>
                </a:cubicBezTo>
                <a:cubicBezTo>
                  <a:pt x="843" y="269"/>
                  <a:pt x="885" y="351"/>
                  <a:pt x="989" y="384"/>
                </a:cubicBezTo>
                <a:cubicBezTo>
                  <a:pt x="1046" y="362"/>
                  <a:pt x="1109" y="352"/>
                  <a:pt x="1159" y="318"/>
                </a:cubicBezTo>
                <a:cubicBezTo>
                  <a:pt x="1182" y="303"/>
                  <a:pt x="1181" y="267"/>
                  <a:pt x="1196" y="244"/>
                </a:cubicBezTo>
                <a:cubicBezTo>
                  <a:pt x="1230" y="190"/>
                  <a:pt x="1282" y="114"/>
                  <a:pt x="1329" y="67"/>
                </a:cubicBezTo>
                <a:cubicBezTo>
                  <a:pt x="1447" y="102"/>
                  <a:pt x="1503" y="167"/>
                  <a:pt x="1587" y="251"/>
                </a:cubicBezTo>
                <a:cubicBezTo>
                  <a:pt x="1619" y="249"/>
                  <a:pt x="1655" y="259"/>
                  <a:pt x="1683" y="244"/>
                </a:cubicBezTo>
                <a:cubicBezTo>
                  <a:pt x="1797" y="181"/>
                  <a:pt x="1793" y="53"/>
                  <a:pt x="1912" y="8"/>
                </a:cubicBezTo>
                <a:cubicBezTo>
                  <a:pt x="1974" y="25"/>
                  <a:pt x="2007" y="59"/>
                  <a:pt x="2060" y="96"/>
                </a:cubicBezTo>
                <a:cubicBezTo>
                  <a:pt x="2097" y="185"/>
                  <a:pt x="2151" y="268"/>
                  <a:pt x="2171" y="362"/>
                </a:cubicBezTo>
                <a:cubicBezTo>
                  <a:pt x="2204" y="515"/>
                  <a:pt x="2177" y="456"/>
                  <a:pt x="2230" y="547"/>
                </a:cubicBezTo>
                <a:cubicBezTo>
                  <a:pt x="2289" y="527"/>
                  <a:pt x="2366" y="534"/>
                  <a:pt x="2407" y="488"/>
                </a:cubicBezTo>
                <a:cubicBezTo>
                  <a:pt x="2459" y="430"/>
                  <a:pt x="2457" y="340"/>
                  <a:pt x="2481" y="266"/>
                </a:cubicBezTo>
                <a:cubicBezTo>
                  <a:pt x="2524" y="134"/>
                  <a:pt x="2545" y="76"/>
                  <a:pt x="2673" y="0"/>
                </a:cubicBezTo>
                <a:cubicBezTo>
                  <a:pt x="2743" y="50"/>
                  <a:pt x="2750" y="95"/>
                  <a:pt x="2813" y="148"/>
                </a:cubicBezTo>
                <a:cubicBezTo>
                  <a:pt x="2862" y="146"/>
                  <a:pt x="2912" y="150"/>
                  <a:pt x="2961" y="141"/>
                </a:cubicBezTo>
                <a:cubicBezTo>
                  <a:pt x="3029" y="128"/>
                  <a:pt x="3004" y="101"/>
                  <a:pt x="3042" y="59"/>
                </a:cubicBezTo>
                <a:cubicBezTo>
                  <a:pt x="3065" y="33"/>
                  <a:pt x="3118" y="28"/>
                  <a:pt x="3146" y="22"/>
                </a:cubicBezTo>
                <a:cubicBezTo>
                  <a:pt x="3236" y="55"/>
                  <a:pt x="3252" y="66"/>
                  <a:pt x="3308" y="141"/>
                </a:cubicBezTo>
                <a:cubicBezTo>
                  <a:pt x="3323" y="161"/>
                  <a:pt x="3354" y="163"/>
                  <a:pt x="3374" y="178"/>
                </a:cubicBezTo>
                <a:cubicBezTo>
                  <a:pt x="3425" y="217"/>
                  <a:pt x="3430" y="235"/>
                  <a:pt x="3463" y="288"/>
                </a:cubicBezTo>
                <a:cubicBezTo>
                  <a:pt x="3484" y="514"/>
                  <a:pt x="3454" y="754"/>
                  <a:pt x="3515" y="975"/>
                </a:cubicBezTo>
                <a:cubicBezTo>
                  <a:pt x="3522" y="1061"/>
                  <a:pt x="3533" y="1031"/>
                  <a:pt x="3515" y="1071"/>
                </a:cubicBezTo>
                <a:lnTo>
                  <a:pt x="0" y="1056"/>
                </a:lnTo>
                <a:close/>
              </a:path>
            </a:pathLst>
          </a:custGeom>
          <a:solidFill>
            <a:srgbClr val="FF0000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550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Peak Power </a:t>
            </a:r>
            <a:r>
              <a:rPr lang="en-US" dirty="0" smtClean="0"/>
              <a:t>vs. </a:t>
            </a:r>
            <a:r>
              <a:rPr lang="en-US" dirty="0"/>
              <a:t>Lower </a:t>
            </a:r>
            <a:r>
              <a:rPr lang="en-US" dirty="0" smtClean="0"/>
              <a:t>Energy</a:t>
            </a:r>
            <a:br>
              <a:rPr lang="en-US" dirty="0" smtClean="0"/>
            </a:br>
            <a:r>
              <a:rPr lang="en-US" sz="3556" dirty="0" smtClean="0"/>
              <a:t>(</a:t>
            </a:r>
            <a:r>
              <a:rPr lang="en-US" sz="3556" dirty="0" smtClean="0"/>
              <a:t>Power </a:t>
            </a:r>
            <a:r>
              <a:rPr lang="en-US" sz="3556" dirty="0" err="1" smtClean="0"/>
              <a:t>x</a:t>
            </a:r>
            <a:r>
              <a:rPr lang="en-US" sz="3556" dirty="0" smtClean="0"/>
              <a:t> Time = Energy)</a:t>
            </a:r>
            <a:endParaRPr lang="en-US" sz="3556" dirty="0"/>
          </a:p>
        </p:txBody>
      </p:sp>
      <p:sp>
        <p:nvSpPr>
          <p:cNvPr id="10455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92150" y="5378450"/>
            <a:ext cx="7737475" cy="874713"/>
          </a:xfrm>
        </p:spPr>
        <p:txBody>
          <a:bodyPr/>
          <a:lstStyle/>
          <a:p>
            <a:r>
              <a:rPr lang="en-US" sz="2000" dirty="0"/>
              <a:t>System </a:t>
            </a:r>
            <a:r>
              <a:rPr lang="en-US" sz="2000" dirty="0">
                <a:solidFill>
                  <a:schemeClr val="accent2"/>
                </a:solidFill>
                <a:latin typeface="Arial Black" charset="0"/>
              </a:rPr>
              <a:t>A</a:t>
            </a:r>
            <a:r>
              <a:rPr lang="en-US" sz="2000" dirty="0"/>
              <a:t> has higher peak power, but lower total energy</a:t>
            </a:r>
          </a:p>
          <a:p>
            <a:r>
              <a:rPr lang="en-US" sz="2000" dirty="0"/>
              <a:t>System </a:t>
            </a:r>
            <a:r>
              <a:rPr lang="en-US" sz="2000" dirty="0">
                <a:solidFill>
                  <a:srgbClr val="FF0000"/>
                </a:solidFill>
                <a:latin typeface="Arial Black" charset="0"/>
              </a:rPr>
              <a:t>B</a:t>
            </a:r>
            <a:r>
              <a:rPr lang="en-US" sz="2000" dirty="0"/>
              <a:t> has lower peak power, but higher total energy</a:t>
            </a:r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731963" y="1703220"/>
            <a:ext cx="5472112" cy="32273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5511" name="Freeform 7"/>
          <p:cNvSpPr>
            <a:spLocks/>
          </p:cNvSpPr>
          <p:nvPr/>
        </p:nvSpPr>
        <p:spPr bwMode="auto">
          <a:xfrm>
            <a:off x="1747838" y="2670008"/>
            <a:ext cx="5051425" cy="2265362"/>
          </a:xfrm>
          <a:custGeom>
            <a:avLst/>
            <a:gdLst/>
            <a:ahLst/>
            <a:cxnLst>
              <a:cxn ang="0">
                <a:pos x="0" y="1610"/>
              </a:cxn>
              <a:cxn ang="0">
                <a:pos x="199" y="1500"/>
              </a:cxn>
              <a:cxn ang="0">
                <a:pos x="369" y="1012"/>
              </a:cxn>
              <a:cxn ang="0">
                <a:pos x="487" y="1123"/>
              </a:cxn>
              <a:cxn ang="0">
                <a:pos x="620" y="1079"/>
              </a:cxn>
              <a:cxn ang="0">
                <a:pos x="739" y="1027"/>
              </a:cxn>
              <a:cxn ang="0">
                <a:pos x="864" y="879"/>
              </a:cxn>
              <a:cxn ang="0">
                <a:pos x="1071" y="60"/>
              </a:cxn>
              <a:cxn ang="0">
                <a:pos x="1233" y="1152"/>
              </a:cxn>
              <a:cxn ang="0">
                <a:pos x="1322" y="1492"/>
              </a:cxn>
              <a:cxn ang="0">
                <a:pos x="1425" y="1404"/>
              </a:cxn>
              <a:cxn ang="0">
                <a:pos x="1514" y="1064"/>
              </a:cxn>
              <a:cxn ang="0">
                <a:pos x="1588" y="1034"/>
              </a:cxn>
              <a:cxn ang="0">
                <a:pos x="1721" y="1448"/>
              </a:cxn>
              <a:cxn ang="0">
                <a:pos x="1758" y="1440"/>
              </a:cxn>
              <a:cxn ang="0">
                <a:pos x="1891" y="1293"/>
              </a:cxn>
              <a:cxn ang="0">
                <a:pos x="1942" y="1315"/>
              </a:cxn>
              <a:cxn ang="0">
                <a:pos x="2119" y="1448"/>
              </a:cxn>
              <a:cxn ang="0">
                <a:pos x="2238" y="606"/>
              </a:cxn>
              <a:cxn ang="0">
                <a:pos x="2341" y="0"/>
              </a:cxn>
              <a:cxn ang="0">
                <a:pos x="2511" y="975"/>
              </a:cxn>
              <a:cxn ang="0">
                <a:pos x="2688" y="1426"/>
              </a:cxn>
              <a:cxn ang="0">
                <a:pos x="2806" y="1330"/>
              </a:cxn>
              <a:cxn ang="0">
                <a:pos x="2836" y="1226"/>
              </a:cxn>
              <a:cxn ang="0">
                <a:pos x="2932" y="1374"/>
              </a:cxn>
              <a:cxn ang="0">
                <a:pos x="3020" y="1492"/>
              </a:cxn>
              <a:cxn ang="0">
                <a:pos x="3139" y="1367"/>
              </a:cxn>
              <a:cxn ang="0">
                <a:pos x="3183" y="1344"/>
              </a:cxn>
              <a:cxn ang="0">
                <a:pos x="3331" y="1559"/>
              </a:cxn>
              <a:cxn ang="0">
                <a:pos x="3493" y="1596"/>
              </a:cxn>
              <a:cxn ang="0">
                <a:pos x="3500" y="1618"/>
              </a:cxn>
              <a:cxn ang="0">
                <a:pos x="0" y="1610"/>
              </a:cxn>
            </a:cxnLst>
            <a:rect l="0" t="0" r="r" b="b"/>
            <a:pathLst>
              <a:path w="3500" h="1618">
                <a:moveTo>
                  <a:pt x="0" y="1610"/>
                </a:moveTo>
                <a:cubicBezTo>
                  <a:pt x="68" y="1581"/>
                  <a:pt x="146" y="1551"/>
                  <a:pt x="199" y="1500"/>
                </a:cubicBezTo>
                <a:cubicBezTo>
                  <a:pt x="306" y="1397"/>
                  <a:pt x="341" y="1154"/>
                  <a:pt x="369" y="1012"/>
                </a:cubicBezTo>
                <a:cubicBezTo>
                  <a:pt x="413" y="1044"/>
                  <a:pt x="445" y="1088"/>
                  <a:pt x="487" y="1123"/>
                </a:cubicBezTo>
                <a:cubicBezTo>
                  <a:pt x="531" y="1108"/>
                  <a:pt x="580" y="1103"/>
                  <a:pt x="620" y="1079"/>
                </a:cubicBezTo>
                <a:cubicBezTo>
                  <a:pt x="740" y="1008"/>
                  <a:pt x="633" y="982"/>
                  <a:pt x="739" y="1027"/>
                </a:cubicBezTo>
                <a:cubicBezTo>
                  <a:pt x="828" y="1130"/>
                  <a:pt x="810" y="1144"/>
                  <a:pt x="864" y="879"/>
                </a:cubicBezTo>
                <a:cubicBezTo>
                  <a:pt x="923" y="589"/>
                  <a:pt x="899" y="316"/>
                  <a:pt x="1071" y="60"/>
                </a:cubicBezTo>
                <a:cubicBezTo>
                  <a:pt x="1158" y="415"/>
                  <a:pt x="1185" y="790"/>
                  <a:pt x="1233" y="1152"/>
                </a:cubicBezTo>
                <a:cubicBezTo>
                  <a:pt x="1241" y="1215"/>
                  <a:pt x="1254" y="1458"/>
                  <a:pt x="1322" y="1492"/>
                </a:cubicBezTo>
                <a:cubicBezTo>
                  <a:pt x="1356" y="1463"/>
                  <a:pt x="1407" y="1446"/>
                  <a:pt x="1425" y="1404"/>
                </a:cubicBezTo>
                <a:cubicBezTo>
                  <a:pt x="1517" y="1186"/>
                  <a:pt x="1369" y="1231"/>
                  <a:pt x="1514" y="1064"/>
                </a:cubicBezTo>
                <a:cubicBezTo>
                  <a:pt x="1531" y="1044"/>
                  <a:pt x="1563" y="1044"/>
                  <a:pt x="1588" y="1034"/>
                </a:cubicBezTo>
                <a:cubicBezTo>
                  <a:pt x="1622" y="1182"/>
                  <a:pt x="1641" y="1313"/>
                  <a:pt x="1721" y="1448"/>
                </a:cubicBezTo>
                <a:cubicBezTo>
                  <a:pt x="1727" y="1459"/>
                  <a:pt x="1746" y="1443"/>
                  <a:pt x="1758" y="1440"/>
                </a:cubicBezTo>
                <a:cubicBezTo>
                  <a:pt x="1802" y="1391"/>
                  <a:pt x="1836" y="1330"/>
                  <a:pt x="1891" y="1293"/>
                </a:cubicBezTo>
                <a:cubicBezTo>
                  <a:pt x="1906" y="1283"/>
                  <a:pt x="1927" y="1305"/>
                  <a:pt x="1942" y="1315"/>
                </a:cubicBezTo>
                <a:cubicBezTo>
                  <a:pt x="2003" y="1356"/>
                  <a:pt x="2060" y="1404"/>
                  <a:pt x="2119" y="1448"/>
                </a:cubicBezTo>
                <a:cubicBezTo>
                  <a:pt x="2295" y="952"/>
                  <a:pt x="2157" y="1416"/>
                  <a:pt x="2238" y="606"/>
                </a:cubicBezTo>
                <a:cubicBezTo>
                  <a:pt x="2249" y="492"/>
                  <a:pt x="2310" y="168"/>
                  <a:pt x="2341" y="0"/>
                </a:cubicBezTo>
                <a:cubicBezTo>
                  <a:pt x="2380" y="597"/>
                  <a:pt x="2332" y="136"/>
                  <a:pt x="2511" y="975"/>
                </a:cubicBezTo>
                <a:cubicBezTo>
                  <a:pt x="2556" y="1188"/>
                  <a:pt x="2524" y="1309"/>
                  <a:pt x="2688" y="1426"/>
                </a:cubicBezTo>
                <a:cubicBezTo>
                  <a:pt x="2727" y="1394"/>
                  <a:pt x="2776" y="1371"/>
                  <a:pt x="2806" y="1330"/>
                </a:cubicBezTo>
                <a:cubicBezTo>
                  <a:pt x="2827" y="1301"/>
                  <a:pt x="2802" y="1214"/>
                  <a:pt x="2836" y="1226"/>
                </a:cubicBezTo>
                <a:cubicBezTo>
                  <a:pt x="2892" y="1245"/>
                  <a:pt x="2899" y="1326"/>
                  <a:pt x="2932" y="1374"/>
                </a:cubicBezTo>
                <a:cubicBezTo>
                  <a:pt x="2960" y="1414"/>
                  <a:pt x="2991" y="1453"/>
                  <a:pt x="3020" y="1492"/>
                </a:cubicBezTo>
                <a:cubicBezTo>
                  <a:pt x="3060" y="1450"/>
                  <a:pt x="3096" y="1406"/>
                  <a:pt x="3139" y="1367"/>
                </a:cubicBezTo>
                <a:cubicBezTo>
                  <a:pt x="3151" y="1356"/>
                  <a:pt x="3170" y="1333"/>
                  <a:pt x="3183" y="1344"/>
                </a:cubicBezTo>
                <a:cubicBezTo>
                  <a:pt x="3217" y="1373"/>
                  <a:pt x="3266" y="1533"/>
                  <a:pt x="3331" y="1559"/>
                </a:cubicBezTo>
                <a:cubicBezTo>
                  <a:pt x="3382" y="1580"/>
                  <a:pt x="3493" y="1596"/>
                  <a:pt x="3493" y="1596"/>
                </a:cubicBezTo>
                <a:cubicBezTo>
                  <a:pt x="3495" y="1603"/>
                  <a:pt x="3500" y="1618"/>
                  <a:pt x="3500" y="1618"/>
                </a:cubicBezTo>
                <a:lnTo>
                  <a:pt x="0" y="1610"/>
                </a:ln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5512" name="Text Box 8"/>
          <p:cNvSpPr txBox="1">
            <a:spLocks noChangeArrowheads="1"/>
          </p:cNvSpPr>
          <p:nvPr/>
        </p:nvSpPr>
        <p:spPr bwMode="auto">
          <a:xfrm>
            <a:off x="346075" y="3384383"/>
            <a:ext cx="1316038" cy="417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2058" tIns="41029" rIns="82058" bIns="41029">
            <a:prstTxWarp prst="textNoShape">
              <a:avLst/>
            </a:prstTxWarp>
            <a:spAutoFit/>
          </a:bodyPr>
          <a:lstStyle/>
          <a:p>
            <a:pPr algn="ctr" defTabSz="820738"/>
            <a:r>
              <a:rPr lang="en-US" sz="2200">
                <a:solidFill>
                  <a:schemeClr val="tx1"/>
                </a:solidFill>
              </a:rPr>
              <a:t>Power</a:t>
            </a:r>
          </a:p>
        </p:txBody>
      </p:sp>
      <p:sp>
        <p:nvSpPr>
          <p:cNvPr id="1045513" name="Text Box 9"/>
          <p:cNvSpPr txBox="1">
            <a:spLocks noChangeArrowheads="1"/>
          </p:cNvSpPr>
          <p:nvPr/>
        </p:nvSpPr>
        <p:spPr bwMode="auto">
          <a:xfrm>
            <a:off x="3463925" y="4997283"/>
            <a:ext cx="2147888" cy="417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2058" tIns="41029" rIns="82058" bIns="41029">
            <a:prstTxWarp prst="textNoShape">
              <a:avLst/>
            </a:prstTxWarp>
            <a:spAutoFit/>
          </a:bodyPr>
          <a:lstStyle/>
          <a:p>
            <a:pPr algn="ctr" defTabSz="820738"/>
            <a:r>
              <a:rPr lang="en-US" sz="2200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1045514" name="Line 10"/>
          <p:cNvSpPr>
            <a:spLocks noChangeShapeType="1"/>
          </p:cNvSpPr>
          <p:nvPr/>
        </p:nvSpPr>
        <p:spPr bwMode="auto">
          <a:xfrm>
            <a:off x="1731963" y="2644608"/>
            <a:ext cx="5472112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5515" name="Text Box 11"/>
          <p:cNvSpPr txBox="1">
            <a:spLocks noChangeArrowheads="1"/>
          </p:cNvSpPr>
          <p:nvPr/>
        </p:nvSpPr>
        <p:spPr bwMode="auto">
          <a:xfrm>
            <a:off x="5056164" y="2284245"/>
            <a:ext cx="1255761" cy="4214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2058" tIns="41029" rIns="82058" bIns="41029">
            <a:prstTxWarp prst="textNoShape">
              <a:avLst/>
            </a:prstTxWarp>
            <a:spAutoFit/>
          </a:bodyPr>
          <a:lstStyle/>
          <a:p>
            <a:pPr algn="ctr" defTabSz="820738"/>
            <a:r>
              <a:rPr lang="en-US" sz="2200" dirty="0">
                <a:solidFill>
                  <a:schemeClr val="accent2"/>
                </a:solidFill>
                <a:latin typeface="Arial Black" charset="0"/>
              </a:rPr>
              <a:t>Peak A</a:t>
            </a:r>
          </a:p>
        </p:txBody>
      </p:sp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5611813" y="3114508"/>
            <a:ext cx="1384300" cy="417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2058" tIns="41029" rIns="82058" bIns="41029">
            <a:prstTxWarp prst="textNoShape">
              <a:avLst/>
            </a:prstTxWarp>
            <a:spAutoFit/>
          </a:bodyPr>
          <a:lstStyle/>
          <a:p>
            <a:pPr algn="ctr" defTabSz="820738"/>
            <a:r>
              <a:rPr lang="en-US" sz="2200">
                <a:solidFill>
                  <a:srgbClr val="FF0000"/>
                </a:solidFill>
                <a:latin typeface="Arial Black" charset="0"/>
              </a:rPr>
              <a:t>Peak B</a:t>
            </a:r>
          </a:p>
        </p:txBody>
      </p:sp>
      <p:sp>
        <p:nvSpPr>
          <p:cNvPr id="1045517" name="Text Box 13"/>
          <p:cNvSpPr txBox="1">
            <a:spLocks noChangeArrowheads="1"/>
          </p:cNvSpPr>
          <p:nvPr/>
        </p:nvSpPr>
        <p:spPr bwMode="auto">
          <a:xfrm>
            <a:off x="7204075" y="3425950"/>
            <a:ext cx="1939925" cy="50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2058" tIns="41029" rIns="82058" bIns="41029">
            <a:prstTxWarp prst="textNoShape">
              <a:avLst/>
            </a:prstTxWarp>
            <a:spAutoFit/>
          </a:bodyPr>
          <a:lstStyle/>
          <a:p>
            <a:pPr algn="ctr" defTabSz="820738"/>
            <a:r>
              <a:rPr lang="en-US" sz="1400" b="1" i="1" dirty="0">
                <a:solidFill>
                  <a:schemeClr val="tx1"/>
                </a:solidFill>
              </a:rPr>
              <a:t>Integrate power curve to get energy</a:t>
            </a:r>
          </a:p>
        </p:txBody>
      </p:sp>
      <p:sp>
        <p:nvSpPr>
          <p:cNvPr id="1045518" name="Line 14"/>
          <p:cNvSpPr>
            <a:spLocks noChangeShapeType="1"/>
          </p:cNvSpPr>
          <p:nvPr/>
        </p:nvSpPr>
        <p:spPr bwMode="auto">
          <a:xfrm flipH="1">
            <a:off x="6719888" y="3787608"/>
            <a:ext cx="692150" cy="268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mtClean="0">
                <a:ea typeface="ＭＳ Ｐゴシック" charset="-128"/>
                <a:cs typeface="ＭＳ Ｐゴシック" charset="-128"/>
              </a:rPr>
              <a:t>Energy Proportional Computing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571008-BEC8-8246-9523-CD9EDCBB90BC}" type="slidenum">
              <a:rPr lang="en-US" smtClean="0">
                <a:latin typeface="Arial" charset="0"/>
              </a:rPr>
              <a:pPr/>
              <a:t>33</a:t>
            </a:fld>
            <a:endParaRPr lang="en-US" smtClean="0">
              <a:latin typeface="Arial" charset="0"/>
            </a:endParaRPr>
          </a:p>
        </p:txBody>
      </p:sp>
      <p:pic>
        <p:nvPicPr>
          <p:cNvPr id="33796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2213" y="1171575"/>
            <a:ext cx="6350000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Box 5"/>
          <p:cNvSpPr txBox="1">
            <a:spLocks noChangeArrowheads="1"/>
          </p:cNvSpPr>
          <p:nvPr/>
        </p:nvSpPr>
        <p:spPr bwMode="auto">
          <a:xfrm>
            <a:off x="301625" y="6041190"/>
            <a:ext cx="8342313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Figure 1. Average CPU utilization of more than 5,000 servers during a six-month period. Servers </a:t>
            </a:r>
          </a:p>
          <a:p>
            <a:r>
              <a:rPr lang="en-US" sz="1400" dirty="0"/>
              <a:t>are rarely completely idle and seldom operate near their maximum utilization, instead operating </a:t>
            </a:r>
          </a:p>
          <a:p>
            <a:r>
              <a:rPr lang="en-US" sz="1400" dirty="0"/>
              <a:t>most of the time at between 10 and 50 percent of their maximum</a:t>
            </a:r>
          </a:p>
        </p:txBody>
      </p:sp>
      <p:sp>
        <p:nvSpPr>
          <p:cNvPr id="33798" name="TextBox 6"/>
          <p:cNvSpPr txBox="1">
            <a:spLocks noChangeArrowheads="1"/>
          </p:cNvSpPr>
          <p:nvPr/>
        </p:nvSpPr>
        <p:spPr bwMode="auto">
          <a:xfrm>
            <a:off x="5695950" y="1404938"/>
            <a:ext cx="309245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It is surprisingly hard</a:t>
            </a:r>
            <a:br>
              <a:rPr lang="en-US" sz="2000"/>
            </a:br>
            <a:r>
              <a:rPr lang="en-US" sz="2000"/>
              <a:t>to achieve high levels</a:t>
            </a:r>
            <a:br>
              <a:rPr lang="en-US" sz="2000"/>
            </a:br>
            <a:r>
              <a:rPr lang="en-US" sz="2000"/>
              <a:t>of utilization of typical </a:t>
            </a:r>
            <a:br>
              <a:rPr lang="en-US" sz="2000"/>
            </a:br>
            <a:r>
              <a:rPr lang="en-US" sz="2000"/>
              <a:t>servers (and your home</a:t>
            </a:r>
            <a:br>
              <a:rPr lang="en-US" sz="2000"/>
            </a:br>
            <a:r>
              <a:rPr lang="en-US" sz="2000"/>
              <a:t>PC or laptop is even </a:t>
            </a:r>
            <a:br>
              <a:rPr lang="en-US" sz="2000"/>
            </a:br>
            <a:r>
              <a:rPr lang="en-US" sz="2000"/>
              <a:t>worse)</a:t>
            </a:r>
            <a:endParaRPr lang="en-US" sz="2000" baseline="-25000"/>
          </a:p>
        </p:txBody>
      </p:sp>
      <p:sp>
        <p:nvSpPr>
          <p:cNvPr id="33799" name="TextBox 7"/>
          <p:cNvSpPr txBox="1">
            <a:spLocks noChangeArrowheads="1"/>
          </p:cNvSpPr>
          <p:nvPr/>
        </p:nvSpPr>
        <p:spPr bwMode="auto">
          <a:xfrm>
            <a:off x="39688" y="1189038"/>
            <a:ext cx="26638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“The Case for </a:t>
            </a:r>
          </a:p>
          <a:p>
            <a:r>
              <a:rPr lang="en-US" sz="2000"/>
              <a:t>Energy-Proportional </a:t>
            </a:r>
          </a:p>
          <a:p>
            <a:r>
              <a:rPr lang="en-US" sz="2000"/>
              <a:t>Computing,”</a:t>
            </a:r>
          </a:p>
          <a:p>
            <a:r>
              <a:rPr lang="en-US" sz="2000"/>
              <a:t>Luiz André Barroso,</a:t>
            </a:r>
          </a:p>
          <a:p>
            <a:r>
              <a:rPr lang="en-US" sz="2000"/>
              <a:t>Urs Hölzle,</a:t>
            </a:r>
          </a:p>
          <a:p>
            <a:r>
              <a:rPr lang="en-US" sz="2000" i="1"/>
              <a:t>IEEE Computer</a:t>
            </a:r>
          </a:p>
          <a:p>
            <a:r>
              <a:rPr lang="en-US" sz="2000"/>
              <a:t>December 2007 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2841-E02B-4F4D-AEE4-E4664BA00D5C}" type="datetime1">
              <a:rPr lang="en-US" smtClean="0"/>
              <a:t>2/13/11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#10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SPECPower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1938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</a:t>
            </a:r>
            <a:r>
              <a:rPr lang="en-US" dirty="0" smtClean="0"/>
              <a:t>ncreasing importance </a:t>
            </a:r>
            <a:r>
              <a:rPr lang="en-US" dirty="0" smtClean="0"/>
              <a:t>of power and </a:t>
            </a:r>
            <a:r>
              <a:rPr lang="en-US" dirty="0" smtClean="0"/>
              <a:t>energy: </a:t>
            </a:r>
            <a:r>
              <a:rPr lang="en-US" dirty="0" smtClean="0"/>
              <a:t>create benchmark for performance and power</a:t>
            </a:r>
          </a:p>
          <a:p>
            <a:r>
              <a:rPr lang="en-US" dirty="0" smtClean="0"/>
              <a:t>Most servers in</a:t>
            </a:r>
            <a:r>
              <a:rPr lang="en-US" dirty="0" smtClean="0"/>
              <a:t> </a:t>
            </a:r>
            <a:r>
              <a:rPr lang="en-US" dirty="0" err="1" smtClean="0"/>
              <a:t>WSCs</a:t>
            </a:r>
            <a:r>
              <a:rPr lang="en-US" dirty="0" smtClean="0"/>
              <a:t> have average </a:t>
            </a:r>
            <a:r>
              <a:rPr lang="en-US" dirty="0" smtClean="0"/>
              <a:t>utilization between 10% &amp; 50%, so measure power at medium</a:t>
            </a:r>
            <a:r>
              <a:rPr lang="en-US" dirty="0" smtClean="0"/>
              <a:t> as </a:t>
            </a:r>
            <a:r>
              <a:rPr lang="en-US" dirty="0" smtClean="0"/>
              <a:t>well as at high load</a:t>
            </a:r>
          </a:p>
          <a:p>
            <a:r>
              <a:rPr lang="en-US" dirty="0" smtClean="0"/>
              <a:t>Measure best performance and power, then</a:t>
            </a:r>
            <a:r>
              <a:rPr lang="en-US" dirty="0" smtClean="0"/>
              <a:t> step down request </a:t>
            </a:r>
            <a:r>
              <a:rPr lang="en-US" dirty="0" smtClean="0"/>
              <a:t>rate</a:t>
            </a:r>
            <a:r>
              <a:rPr lang="en-US" dirty="0" smtClean="0"/>
              <a:t> to measure power for </a:t>
            </a:r>
            <a:r>
              <a:rPr lang="en-US" dirty="0" smtClean="0"/>
              <a:t>every 10% reduction in performance</a:t>
            </a:r>
          </a:p>
          <a:p>
            <a:r>
              <a:rPr lang="en-US" dirty="0" smtClean="0"/>
              <a:t>Java server benchmark performance is </a:t>
            </a:r>
            <a:r>
              <a:rPr lang="en-US" i="1" dirty="0" smtClean="0"/>
              <a:t>operations per second (</a:t>
            </a:r>
            <a:r>
              <a:rPr lang="en-US" i="1" dirty="0" err="1" smtClean="0"/>
              <a:t>ssj_ops</a:t>
            </a:r>
            <a:r>
              <a:rPr lang="en-US" i="1" dirty="0" smtClean="0"/>
              <a:t>)</a:t>
            </a:r>
            <a:r>
              <a:rPr lang="en-US" dirty="0" smtClean="0"/>
              <a:t>, so metric is </a:t>
            </a:r>
            <a:r>
              <a:rPr lang="en-US" i="1" dirty="0" err="1" smtClean="0"/>
              <a:t>ssj_ops</a:t>
            </a:r>
            <a:r>
              <a:rPr lang="en-US" i="1" dirty="0" smtClean="0"/>
              <a:t>/Watt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85D9-A984-5B4D-9ED2-357D3EE2E6D0}" type="datetime1">
              <a:rPr lang="en-US" smtClean="0"/>
              <a:t>2/13/11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350" y="5715000"/>
            <a:ext cx="56007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032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SPECPower</a:t>
            </a:r>
            <a:r>
              <a:rPr lang="en-US" dirty="0" smtClean="0"/>
              <a:t> on Barcelona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77800" y="828040"/>
          <a:ext cx="5130801" cy="566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2761"/>
                <a:gridCol w="2142739"/>
                <a:gridCol w="1765301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Verdana"/>
                        </a:rPr>
                        <a:t>Target Load 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Verdana"/>
                        </a:rPr>
                        <a:t>Performance (</a:t>
                      </a:r>
                      <a:r>
                        <a:rPr lang="en-US" sz="2400" b="0" i="0" u="none" strike="noStrike" dirty="0" err="1">
                          <a:latin typeface="Verdana"/>
                        </a:rPr>
                        <a:t>ssj_ops</a:t>
                      </a:r>
                      <a:r>
                        <a:rPr lang="en-US" sz="2400" b="0" i="0" u="none" strike="noStrike" dirty="0">
                          <a:latin typeface="Verdana"/>
                        </a:rPr>
                        <a:t>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latin typeface="Verdana"/>
                        </a:rPr>
                        <a:t>Avg. </a:t>
                      </a:r>
                      <a:r>
                        <a:rPr lang="en-US" sz="2400" b="0" i="0" u="none" strike="noStrike" dirty="0">
                          <a:latin typeface="Verdana"/>
                        </a:rPr>
                        <a:t>Power (Watts)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latin typeface="Verdana"/>
                        </a:rPr>
                        <a:t>100%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latin typeface="Verdana"/>
                        </a:rPr>
                        <a:t>231,867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latin typeface="Verdana"/>
                        </a:rPr>
                        <a:t>295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latin typeface="Verdana"/>
                        </a:rPr>
                        <a:t>90%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latin typeface="Verdana"/>
                        </a:rPr>
                        <a:t>211,282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latin typeface="Verdana"/>
                        </a:rPr>
                        <a:t>286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latin typeface="Verdana"/>
                        </a:rPr>
                        <a:t>80%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latin typeface="Verdana"/>
                        </a:rPr>
                        <a:t>185,803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latin typeface="Verdana"/>
                        </a:rPr>
                        <a:t>275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latin typeface="Verdana"/>
                        </a:rPr>
                        <a:t>70%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latin typeface="Verdana"/>
                        </a:rPr>
                        <a:t>163,427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latin typeface="Verdana"/>
                        </a:rPr>
                        <a:t>265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latin typeface="Verdana"/>
                        </a:rPr>
                        <a:t>60%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latin typeface="Verdana"/>
                        </a:rPr>
                        <a:t>140,160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latin typeface="Verdana"/>
                        </a:rPr>
                        <a:t>256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latin typeface="Verdana"/>
                        </a:rPr>
                        <a:t>50%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latin typeface="Verdana"/>
                        </a:rPr>
                        <a:t>118,324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latin typeface="Verdana"/>
                        </a:rPr>
                        <a:t>246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latin typeface="Verdana"/>
                        </a:rPr>
                        <a:t>40%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latin typeface="Verdana"/>
                        </a:rPr>
                        <a:t>92,035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latin typeface="Verdana"/>
                        </a:rPr>
                        <a:t>233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latin typeface="Verdana"/>
                        </a:rPr>
                        <a:t>30%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latin typeface="Verdana"/>
                        </a:rPr>
                        <a:t>70,500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latin typeface="Verdana"/>
                        </a:rPr>
                        <a:t>222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latin typeface="Verdana"/>
                        </a:rPr>
                        <a:t>20%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latin typeface="Verdana"/>
                        </a:rPr>
                        <a:t>47,126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latin typeface="Verdana"/>
                        </a:rPr>
                        <a:t>206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latin typeface="Verdana"/>
                        </a:rPr>
                        <a:t>10%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latin typeface="Verdana"/>
                        </a:rPr>
                        <a:t>23,066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latin typeface="Verdana"/>
                        </a:rPr>
                        <a:t>180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latin typeface="Verdana"/>
                        </a:rPr>
                        <a:t>0%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latin typeface="Verdana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latin typeface="Verdana"/>
                        </a:rPr>
                        <a:t>141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latin typeface="Verdana"/>
                        </a:rPr>
                        <a:t>Sum</a:t>
                      </a:r>
                      <a:endParaRPr lang="en-US" sz="24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latin typeface="Verdana"/>
                        </a:rPr>
                        <a:t>1,283,590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latin typeface="Verdana"/>
                        </a:rPr>
                        <a:t>2,605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endParaRPr lang="en-US" sz="24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err="1" smtClean="0">
                          <a:latin typeface="Verdana"/>
                        </a:rPr>
                        <a:t>ssj_ops</a:t>
                      </a:r>
                      <a:r>
                        <a:rPr lang="en-US" sz="2400" b="0" i="0" u="none" strike="noStrike" dirty="0" smtClean="0">
                          <a:latin typeface="Verdana"/>
                        </a:rPr>
                        <a:t>/Watt</a:t>
                      </a:r>
                      <a:endParaRPr lang="en-US" sz="24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latin typeface="Verdana"/>
                        </a:rPr>
                        <a:t>493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7BCDB-DCEB-5F4D-AB2C-77CEAD0A8414}" type="datetime1">
              <a:rPr lang="en-US" smtClean="0"/>
              <a:t>2/13/11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35</a:t>
            </a:fld>
            <a:endParaRPr lang="en-US"/>
          </a:p>
        </p:txBody>
      </p:sp>
      <p:graphicFrame>
        <p:nvGraphicFramePr>
          <p:cNvPr id="9" name="Chart 8"/>
          <p:cNvGraphicFramePr/>
          <p:nvPr/>
        </p:nvGraphicFramePr>
        <p:xfrm>
          <a:off x="5422900" y="1435100"/>
          <a:ext cx="3721100" cy="542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6299200" y="1638300"/>
            <a:ext cx="2476500" cy="4197350"/>
            <a:chOff x="6299200" y="1638300"/>
            <a:chExt cx="2476500" cy="4197350"/>
          </a:xfrm>
        </p:grpSpPr>
        <p:cxnSp>
          <p:nvCxnSpPr>
            <p:cNvPr id="11" name="Straight Connector 10"/>
            <p:cNvCxnSpPr/>
            <p:nvPr/>
          </p:nvCxnSpPr>
          <p:spPr>
            <a:xfrm rot="5400000" flipH="1" flipV="1">
              <a:off x="5467350" y="2527300"/>
              <a:ext cx="4140200" cy="2476500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337300" y="1638300"/>
              <a:ext cx="213117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DC4712"/>
                  </a:solidFill>
                </a:rPr>
                <a:t>Energy </a:t>
              </a:r>
              <a:br>
                <a:rPr lang="en-US" sz="2400" i="1" dirty="0" smtClean="0">
                  <a:solidFill>
                    <a:srgbClr val="DC4712"/>
                  </a:solidFill>
                </a:rPr>
              </a:br>
              <a:r>
                <a:rPr lang="en-US" sz="2400" i="1" dirty="0" smtClean="0">
                  <a:solidFill>
                    <a:srgbClr val="DC4712"/>
                  </a:solidFill>
                </a:rPr>
                <a:t>Proportionality</a:t>
              </a:r>
              <a:endParaRPr lang="en-US" sz="2400" i="1" dirty="0">
                <a:solidFill>
                  <a:srgbClr val="DC471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6BCC4B-5A4C-894B-B711-1349C82FA3BE}" type="slidenum">
              <a:rPr lang="en-US" smtClean="0">
                <a:latin typeface="Arial" charset="0"/>
              </a:rPr>
              <a:pPr/>
              <a:t>36</a:t>
            </a:fld>
            <a:endParaRPr lang="en-US" smtClean="0">
              <a:latin typeface="Arial" charset="0"/>
            </a:endParaRPr>
          </a:p>
        </p:txBody>
      </p:sp>
      <p:graphicFrame>
        <p:nvGraphicFramePr>
          <p:cNvPr id="59394" name="Object 2"/>
          <p:cNvGraphicFramePr>
            <a:graphicFrameLocks noChangeAspect="1"/>
          </p:cNvGraphicFramePr>
          <p:nvPr>
            <p:ph type="chart" sz="half" idx="4294967295"/>
          </p:nvPr>
        </p:nvGraphicFramePr>
        <p:xfrm>
          <a:off x="3733800" y="1358900"/>
          <a:ext cx="5562600" cy="4451350"/>
        </p:xfrm>
        <a:graphic>
          <a:graphicData uri="http://schemas.openxmlformats.org/presentationml/2006/ole">
            <p:oleObj spid="_x0000_s67586" name="Chart" r:id="rId4" imgW="5981700" imgH="4787900" progId="MSGraph.Chart.8">
              <p:embed followColorScheme="full"/>
            </p:oleObj>
          </a:graphicData>
        </a:graphic>
      </p:graphicFrame>
      <p:sp>
        <p:nvSpPr>
          <p:cNvPr id="5939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>
              <a:lnSpc>
                <a:spcPct val="85000"/>
              </a:lnSpc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Which is Better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?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(1 Red Machine vs. 5 Green Machines)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49800" y="5622925"/>
            <a:ext cx="4140200" cy="707886"/>
          </a:xfr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000" dirty="0" smtClean="0">
                <a:ea typeface="ＭＳ Ｐゴシック" charset="-128"/>
                <a:cs typeface="ＭＳ Ｐゴシック" charset="-128"/>
              </a:rPr>
              <a:t>	85% Peak Power@50% utilization</a:t>
            </a:r>
            <a:br>
              <a:rPr lang="en-US" sz="2000" dirty="0" smtClean="0">
                <a:ea typeface="ＭＳ Ｐゴシック" charset="-128"/>
                <a:cs typeface="ＭＳ Ｐゴシック" charset="-128"/>
              </a:rPr>
            </a:br>
            <a:r>
              <a:rPr lang="en-US" sz="2000" dirty="0" smtClean="0">
                <a:ea typeface="ＭＳ Ｐゴシック" charset="-128"/>
                <a:cs typeface="ＭＳ Ｐゴシック" charset="-128"/>
              </a:rPr>
              <a:t>65% Peak Power@10% utilization </a:t>
            </a:r>
            <a:r>
              <a:rPr lang="en-US" sz="2400" dirty="0" smtClean="0">
                <a:ea typeface="ＭＳ Ｐゴシック" charset="-128"/>
                <a:cs typeface="ＭＳ Ｐゴシック" charset="-128"/>
              </a:rPr>
              <a:t> 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4C123-0651-F34B-BB39-5D0DCDB179D1}" type="datetime1">
              <a:rPr lang="en-US" smtClean="0"/>
              <a:t>2/14/11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#10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83300" y="1587500"/>
            <a:ext cx="2061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dirty="0" smtClean="0">
                <a:ea typeface="ＭＳ Ｐゴシック" charset="-128"/>
                <a:cs typeface="ＭＳ Ｐゴシック" charset="-128"/>
              </a:rPr>
              <a:t>Two 3.0-GHz Xeons, 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16 GB DRAM, 1 Disk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83400" y="3721100"/>
            <a:ext cx="1952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dirty="0" smtClean="0">
                <a:ea typeface="ＭＳ Ｐゴシック" charset="-128"/>
                <a:cs typeface="ＭＳ Ｐゴシック" charset="-128"/>
              </a:rPr>
              <a:t>One 2.4-GHz Xeon, 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8 GB DRAM, 1 Disk</a:t>
            </a:r>
          </a:p>
        </p:txBody>
      </p:sp>
      <p:cxnSp>
        <p:nvCxnSpPr>
          <p:cNvPr id="17" name="Straight Connector 16"/>
          <p:cNvCxnSpPr/>
          <p:nvPr/>
        </p:nvCxnSpPr>
        <p:spPr>
          <a:xfrm rot="5400000" flipH="1" flipV="1">
            <a:off x="5632450" y="3638550"/>
            <a:ext cx="2374900" cy="1588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 flipV="1">
            <a:off x="7424341" y="3461147"/>
            <a:ext cx="2856706" cy="1588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 flipH="1" flipV="1">
            <a:off x="4288632" y="3944144"/>
            <a:ext cx="1814512" cy="1588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0" y="1597025"/>
            <a:ext cx="4140200" cy="393954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Five machines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running at 10% utilization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Lucida Grande"/>
              <a:buChar char="‒"/>
            </a:pPr>
            <a:r>
              <a:rPr lang="en-US" sz="2400" baseline="0" dirty="0" smtClean="0">
                <a:ea typeface="ＭＳ Ｐゴシック" charset="-128"/>
                <a:cs typeface="ＭＳ Ｐゴシック" charset="-128"/>
              </a:rPr>
              <a:t>Total Power =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Lucida Grande"/>
              <a:buChar char="‒"/>
            </a:pPr>
            <a:endParaRPr lang="en-US" sz="2400" dirty="0" smtClean="0">
              <a:ea typeface="ＭＳ Ｐゴシック" charset="-128"/>
              <a:cs typeface="ＭＳ Ｐゴシック" charset="-128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Lucida Grande"/>
              <a:buChar char="‒"/>
            </a:pPr>
            <a:endParaRPr lang="en-US" sz="2400" baseline="0" dirty="0" smtClean="0">
              <a:ea typeface="ＭＳ Ｐゴシック" charset="-128"/>
              <a:cs typeface="ＭＳ Ｐゴシック" charset="-128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Lucida Grande"/>
              <a:buChar char="‒"/>
            </a:pPr>
            <a:endParaRPr lang="en-US" sz="2400" dirty="0" smtClean="0">
              <a:ea typeface="ＭＳ Ｐゴシック" charset="-128"/>
              <a:cs typeface="ＭＳ Ｐゴシック" charset="-12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2400" baseline="0" dirty="0" smtClean="0">
                <a:ea typeface="ＭＳ Ｐゴシック" charset="-128"/>
                <a:cs typeface="ＭＳ Ｐゴシック" charset="-128"/>
              </a:rPr>
              <a:t>One machine running at </a:t>
            </a:r>
            <a:br>
              <a:rPr lang="en-US" sz="2400" baseline="0" dirty="0" smtClean="0">
                <a:ea typeface="ＭＳ Ｐゴシック" charset="-128"/>
                <a:cs typeface="ＭＳ Ｐゴシック" charset="-128"/>
              </a:rPr>
            </a:br>
            <a:r>
              <a:rPr lang="en-US" sz="2400" baseline="0" dirty="0" smtClean="0">
                <a:ea typeface="ＭＳ Ｐゴシック" charset="-128"/>
                <a:cs typeface="ＭＳ Ｐゴシック" charset="-128"/>
              </a:rPr>
              <a:t>50% utilization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Lucida Grande"/>
              <a:buChar char="‒"/>
            </a:pPr>
            <a:r>
              <a:rPr lang="en-US" sz="2400" dirty="0" smtClean="0">
                <a:ea typeface="ＭＳ Ｐゴシック" charset="-128"/>
                <a:cs typeface="ＭＳ Ｐゴシック" charset="-128"/>
              </a:rPr>
              <a:t>Total Power =</a:t>
            </a:r>
            <a:endParaRPr lang="en-US" sz="2400" baseline="0" dirty="0" smtClean="0">
              <a:ea typeface="ＭＳ Ｐゴシック" charset="-128"/>
              <a:cs typeface="ＭＳ Ｐゴシック" charset="-12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775200" y="2438400"/>
            <a:ext cx="2045494" cy="13494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775200" y="3009900"/>
            <a:ext cx="431800" cy="1588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995509" y="6564492"/>
            <a:ext cx="1498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5"/>
              </a:rPr>
              <a:t>Student Roulette?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6BCC4B-5A4C-894B-B711-1349C82FA3BE}" type="slidenum">
              <a:rPr lang="en-US" smtClean="0">
                <a:latin typeface="Arial" charset="0"/>
              </a:rPr>
              <a:pPr/>
              <a:t>37</a:t>
            </a:fld>
            <a:endParaRPr lang="en-US" smtClean="0">
              <a:latin typeface="Arial" charset="0"/>
            </a:endParaRPr>
          </a:p>
        </p:txBody>
      </p:sp>
      <p:graphicFrame>
        <p:nvGraphicFramePr>
          <p:cNvPr id="59394" name="Object 2"/>
          <p:cNvGraphicFramePr>
            <a:graphicFrameLocks noChangeAspect="1"/>
          </p:cNvGraphicFramePr>
          <p:nvPr>
            <p:ph type="chart" sz="half" idx="4294967295"/>
          </p:nvPr>
        </p:nvGraphicFramePr>
        <p:xfrm>
          <a:off x="3733800" y="1358900"/>
          <a:ext cx="5562600" cy="4451350"/>
        </p:xfrm>
        <a:graphic>
          <a:graphicData uri="http://schemas.openxmlformats.org/presentationml/2006/ole">
            <p:oleObj spid="_x0000_s108546" name="Chart" r:id="rId4" imgW="5981700" imgH="4787900" progId="MSGraph.Chart.8">
              <p:embed followColorScheme="full"/>
            </p:oleObj>
          </a:graphicData>
        </a:graphic>
      </p:graphicFrame>
      <p:sp>
        <p:nvSpPr>
          <p:cNvPr id="5939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Which is Better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?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(1 Red Machine vs. 5 Green Machines)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49800" y="5622925"/>
            <a:ext cx="4140200" cy="707886"/>
          </a:xfr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000" dirty="0" smtClean="0">
                <a:ea typeface="ＭＳ Ｐゴシック" charset="-128"/>
                <a:cs typeface="ＭＳ Ｐゴシック" charset="-128"/>
              </a:rPr>
              <a:t>	85% Peak Power@50% utilization</a:t>
            </a:r>
            <a:br>
              <a:rPr lang="en-US" sz="2000" dirty="0" smtClean="0">
                <a:ea typeface="ＭＳ Ｐゴシック" charset="-128"/>
                <a:cs typeface="ＭＳ Ｐゴシック" charset="-128"/>
              </a:rPr>
            </a:br>
            <a:r>
              <a:rPr lang="en-US" sz="2000" dirty="0" smtClean="0">
                <a:ea typeface="ＭＳ Ｐゴシック" charset="-128"/>
                <a:cs typeface="ＭＳ Ｐゴシック" charset="-128"/>
              </a:rPr>
              <a:t>65% Peak Power@10% utilization </a:t>
            </a:r>
            <a:r>
              <a:rPr lang="en-US" sz="2400" dirty="0" smtClean="0">
                <a:ea typeface="ＭＳ Ｐゴシック" charset="-128"/>
                <a:cs typeface="ＭＳ Ｐゴシック" charset="-128"/>
              </a:rPr>
              <a:t> 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4C123-0651-F34B-BB39-5D0DCDB179D1}" type="datetime1">
              <a:rPr lang="en-US" smtClean="0"/>
              <a:t>2/14/11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#10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83300" y="1587500"/>
            <a:ext cx="2061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dirty="0" smtClean="0">
                <a:ea typeface="ＭＳ Ｐゴシック" charset="-128"/>
                <a:cs typeface="ＭＳ Ｐゴシック" charset="-128"/>
              </a:rPr>
              <a:t>Two 3.0-GHz Xeons, 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16 GB DRAM, 1 Disk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83400" y="3721100"/>
            <a:ext cx="1952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dirty="0" smtClean="0">
                <a:ea typeface="ＭＳ Ｐゴシック" charset="-128"/>
                <a:cs typeface="ＭＳ Ｐゴシック" charset="-128"/>
              </a:rPr>
              <a:t>One 2.4-GHz Xeon, 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8 GB DRAM, 1 Disk</a:t>
            </a:r>
          </a:p>
        </p:txBody>
      </p:sp>
      <p:cxnSp>
        <p:nvCxnSpPr>
          <p:cNvPr id="17" name="Straight Connector 16"/>
          <p:cNvCxnSpPr/>
          <p:nvPr/>
        </p:nvCxnSpPr>
        <p:spPr>
          <a:xfrm rot="5400000" flipH="1" flipV="1">
            <a:off x="5632450" y="3638550"/>
            <a:ext cx="2374900" cy="1588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 flipV="1">
            <a:off x="7424341" y="3461147"/>
            <a:ext cx="2856706" cy="1588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 flipH="1" flipV="1">
            <a:off x="4288632" y="3944144"/>
            <a:ext cx="1814512" cy="1588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0" y="1597025"/>
            <a:ext cx="4140200" cy="393954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Five machines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running at 10% utilization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Lucida Grande"/>
              <a:buChar char="‒"/>
            </a:pPr>
            <a:r>
              <a:rPr lang="en-US" sz="2400" baseline="0" dirty="0" smtClean="0">
                <a:ea typeface="ＭＳ Ｐゴシック" charset="-128"/>
                <a:cs typeface="ＭＳ Ｐゴシック" charset="-128"/>
              </a:rPr>
              <a:t>Total Power </a:t>
            </a:r>
            <a:r>
              <a:rPr lang="en-US" sz="2400" baseline="0" dirty="0" smtClean="0">
                <a:ea typeface="ＭＳ Ｐゴシック" charset="-128"/>
                <a:cs typeface="ＭＳ Ｐゴシック" charset="-128"/>
              </a:rPr>
              <a:t>= </a:t>
            </a:r>
            <a:endParaRPr lang="en-US" sz="2400" baseline="0" dirty="0" smtClean="0">
              <a:solidFill>
                <a:srgbClr val="FF0000"/>
              </a:solidFill>
              <a:ea typeface="ＭＳ Ｐゴシック" charset="-128"/>
              <a:cs typeface="ＭＳ Ｐゴシック" charset="-128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>
                <a:ea typeface="ＭＳ Ｐゴシック" charset="-128"/>
                <a:cs typeface="ＭＳ Ｐゴシック" charset="-128"/>
              </a:rPr>
              <a:t>	</a:t>
            </a:r>
            <a:r>
              <a:rPr lang="en-US" sz="2400" dirty="0" smtClean="0">
                <a:solidFill>
                  <a:srgbClr val="008000"/>
                </a:solidFill>
                <a:ea typeface="ＭＳ Ｐゴシック" charset="-128"/>
                <a:cs typeface="ＭＳ Ｐゴシック" charset="-128"/>
              </a:rPr>
              <a:t>90 </a:t>
            </a:r>
            <a:r>
              <a:rPr lang="en-US" sz="2400" dirty="0" err="1" smtClean="0">
                <a:solidFill>
                  <a:srgbClr val="008000"/>
                </a:solidFill>
                <a:ea typeface="ＭＳ Ｐゴシック" charset="-128"/>
                <a:cs typeface="ＭＳ Ｐゴシック" charset="-128"/>
              </a:rPr>
              <a:t>x</a:t>
            </a:r>
            <a:r>
              <a:rPr lang="en-US" sz="2400" dirty="0" smtClean="0">
                <a:solidFill>
                  <a:srgbClr val="008000"/>
                </a:solidFill>
                <a:ea typeface="ＭＳ Ｐゴシック" charset="-128"/>
                <a:cs typeface="ＭＳ Ｐゴシック" charset="-128"/>
              </a:rPr>
              <a:t> 5 = 450w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</a:pPr>
            <a:endParaRPr lang="en-US" sz="2400" dirty="0" smtClean="0">
              <a:ea typeface="ＭＳ Ｐゴシック" charset="-128"/>
              <a:cs typeface="ＭＳ Ｐゴシック" charset="-12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2400" baseline="0" dirty="0" smtClean="0">
                <a:ea typeface="ＭＳ Ｐゴシック" charset="-128"/>
                <a:cs typeface="ＭＳ Ｐゴシック" charset="-128"/>
              </a:rPr>
              <a:t>One machine running at </a:t>
            </a:r>
            <a:br>
              <a:rPr lang="en-US" sz="2400" baseline="0" dirty="0" smtClean="0">
                <a:ea typeface="ＭＳ Ｐゴシック" charset="-128"/>
                <a:cs typeface="ＭＳ Ｐゴシック" charset="-128"/>
              </a:rPr>
            </a:br>
            <a:r>
              <a:rPr lang="en-US" sz="2400" baseline="0" dirty="0" smtClean="0">
                <a:ea typeface="ＭＳ Ｐゴシック" charset="-128"/>
                <a:cs typeface="ＭＳ Ｐゴシック" charset="-128"/>
              </a:rPr>
              <a:t>50% utilization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Lucida Grande"/>
              <a:buChar char="‒"/>
            </a:pPr>
            <a:r>
              <a:rPr lang="en-US" sz="2400" dirty="0" smtClean="0">
                <a:ea typeface="ＭＳ Ｐゴシック" charset="-128"/>
                <a:cs typeface="ＭＳ Ｐゴシック" charset="-128"/>
              </a:rPr>
              <a:t>Total Power </a:t>
            </a:r>
            <a:r>
              <a:rPr lang="en-US" sz="2400" dirty="0" smtClean="0">
                <a:ea typeface="ＭＳ Ｐゴシック" charset="-128"/>
                <a:cs typeface="ＭＳ Ｐゴシック" charset="-128"/>
              </a:rPr>
              <a:t>=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baseline="0" dirty="0" smtClean="0">
                <a:ea typeface="ＭＳ Ｐゴシック" charset="-128"/>
                <a:cs typeface="ＭＳ Ｐゴシック" charset="-128"/>
              </a:rPr>
              <a:t>	</a:t>
            </a:r>
            <a:r>
              <a:rPr lang="en-US" sz="2400" baseline="0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1 </a:t>
            </a:r>
            <a:r>
              <a:rPr lang="en-US" sz="2400" baseline="0" dirty="0" err="1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x</a:t>
            </a:r>
            <a:r>
              <a:rPr lang="en-US" sz="2400" baseline="0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230 = 230w</a:t>
            </a:r>
            <a:endParaRPr lang="en-US" sz="2400" baseline="0" dirty="0" smtClean="0">
              <a:solidFill>
                <a:srgbClr val="FF0000"/>
              </a:solidFill>
              <a:ea typeface="ＭＳ Ｐゴシック" charset="-128"/>
              <a:cs typeface="ＭＳ Ｐゴシック" charset="-12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775200" y="2438400"/>
            <a:ext cx="2045494" cy="13494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775200" y="3009900"/>
            <a:ext cx="431800" cy="1588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</a:t>
            </a:r>
            <a:r>
              <a:rPr lang="en-US" dirty="0" smtClean="0"/>
              <a:t> Benchmark Attempts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Rather than run a collection of real programs and take their average (geometric mean),</a:t>
            </a:r>
            <a:r>
              <a:rPr lang="en-US" dirty="0" smtClean="0"/>
              <a:t> create </a:t>
            </a:r>
            <a:r>
              <a:rPr lang="en-US" dirty="0" smtClean="0"/>
              <a:t>a single program that matches the average behavior of a set of programs</a:t>
            </a:r>
          </a:p>
          <a:p>
            <a:r>
              <a:rPr lang="en-US" dirty="0" smtClean="0"/>
              <a:t>Called a </a:t>
            </a:r>
            <a:r>
              <a:rPr lang="en-US" i="1" dirty="0" smtClean="0"/>
              <a:t>synthetic benchmark</a:t>
            </a:r>
          </a:p>
          <a:p>
            <a:r>
              <a:rPr lang="en-US" dirty="0" smtClean="0"/>
              <a:t>First example called </a:t>
            </a:r>
            <a:r>
              <a:rPr lang="en-US" i="1" dirty="0" smtClean="0">
                <a:solidFill>
                  <a:srgbClr val="000000"/>
                </a:solidFill>
              </a:rPr>
              <a:t>Whetstone </a:t>
            </a:r>
            <a:r>
              <a:rPr lang="en-US" dirty="0" smtClean="0"/>
              <a:t>in 1972 for floating point intensive programs in Fortran</a:t>
            </a:r>
            <a:endParaRPr lang="en-US" dirty="0" smtClean="0"/>
          </a:p>
          <a:p>
            <a:r>
              <a:rPr lang="en-US" dirty="0" smtClean="0"/>
              <a:t>Second</a:t>
            </a:r>
            <a:r>
              <a:rPr lang="en-US" dirty="0" smtClean="0"/>
              <a:t> </a:t>
            </a:r>
            <a:r>
              <a:rPr lang="en-US" dirty="0" smtClean="0"/>
              <a:t>example called </a:t>
            </a:r>
            <a:r>
              <a:rPr lang="en-US" i="1" dirty="0" smtClean="0">
                <a:solidFill>
                  <a:srgbClr val="000000"/>
                </a:solidFill>
              </a:rPr>
              <a:t>Dhrystone </a:t>
            </a:r>
            <a:r>
              <a:rPr lang="en-US" dirty="0" smtClean="0"/>
              <a:t>in 1985 for integer programs in </a:t>
            </a:r>
            <a:r>
              <a:rPr lang="en-US" dirty="0" err="1" smtClean="0"/>
              <a:t>Ada</a:t>
            </a:r>
            <a:r>
              <a:rPr lang="en-US" dirty="0" smtClean="0"/>
              <a:t> and C</a:t>
            </a:r>
          </a:p>
          <a:p>
            <a:pPr lvl="1"/>
            <a:r>
              <a:rPr lang="en-US" dirty="0" smtClean="0"/>
              <a:t>Pun on Wet vs. Dry (“Whet” vs. “</a:t>
            </a:r>
            <a:r>
              <a:rPr lang="en-US" dirty="0" err="1" smtClean="0"/>
              <a:t>Dhry</a:t>
            </a:r>
            <a:r>
              <a:rPr lang="en-US" dirty="0" smtClean="0"/>
              <a:t>”)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F424-8F5A-0B45-8677-6D082D563A10}" type="datetime1">
              <a:rPr lang="en-US" smtClean="0"/>
              <a:t>2/14/11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Dhystone</a:t>
            </a:r>
            <a:r>
              <a:rPr lang="en-US" dirty="0" smtClean="0"/>
              <a:t> Shortcomings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Dhrystone features unusual code that is not usually representative of real-life programs</a:t>
            </a:r>
          </a:p>
          <a:p>
            <a:r>
              <a:rPr lang="en-US" dirty="0" smtClean="0"/>
              <a:t>Dhrystone susceptible to compiler optimizations</a:t>
            </a:r>
          </a:p>
          <a:p>
            <a:r>
              <a:rPr lang="en-US" dirty="0" err="1" smtClean="0"/>
              <a:t>Dhrystone’s</a:t>
            </a:r>
            <a:r>
              <a:rPr lang="en-US" dirty="0" smtClean="0"/>
              <a:t> </a:t>
            </a:r>
            <a:r>
              <a:rPr lang="en-US" dirty="0" smtClean="0"/>
              <a:t>small code size means always fits in caches, so not representative</a:t>
            </a:r>
            <a:endParaRPr lang="en-US" dirty="0" smtClean="0"/>
          </a:p>
          <a:p>
            <a:r>
              <a:rPr lang="en-US" dirty="0" smtClean="0"/>
              <a:t>Yet </a:t>
            </a:r>
            <a:r>
              <a:rPr lang="en-US" dirty="0" smtClean="0"/>
              <a:t>still used in hand held, embedded CPUs!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3305-6003-7C49-AD02-14688D88230A}" type="datetime1">
              <a:rPr lang="en-US" smtClean="0"/>
              <a:t>2/13/11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Defining </a:t>
            </a:r>
            <a:r>
              <a:rPr lang="en-US" dirty="0" smtClean="0"/>
              <a:t>Performance</a:t>
            </a:r>
          </a:p>
          <a:p>
            <a:r>
              <a:rPr lang="en-US" dirty="0" err="1" smtClean="0"/>
              <a:t>Administrivia</a:t>
            </a:r>
            <a:endParaRPr lang="en-US" dirty="0" smtClean="0"/>
          </a:p>
          <a:p>
            <a:r>
              <a:rPr lang="en-US" dirty="0" smtClean="0"/>
              <a:t>Workloads and Benchmarks</a:t>
            </a:r>
          </a:p>
          <a:p>
            <a:r>
              <a:rPr lang="en-US" dirty="0" smtClean="0"/>
              <a:t>Technology Break</a:t>
            </a:r>
          </a:p>
          <a:p>
            <a:r>
              <a:rPr lang="en-US" dirty="0" smtClean="0"/>
              <a:t>Measuring </a:t>
            </a:r>
            <a:r>
              <a:rPr lang="en-US" dirty="0" smtClean="0"/>
              <a:t>Performance</a:t>
            </a:r>
          </a:p>
          <a:p>
            <a:r>
              <a:rPr lang="en-US" dirty="0" smtClean="0"/>
              <a:t>Summary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0421B-73B5-A649-81B9-9F2CF9226513}" type="datetime1">
              <a:rPr lang="en-US" smtClean="0"/>
              <a:t>2/14/11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50" y="3378200"/>
            <a:ext cx="8369300" cy="3670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EE Times Articles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041400"/>
            <a:ext cx="85725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“Samsung and </a:t>
            </a:r>
            <a:r>
              <a:rPr lang="en-US" dirty="0" err="1" smtClean="0"/>
              <a:t>Intrinsity</a:t>
            </a:r>
            <a:r>
              <a:rPr lang="en-US" dirty="0" smtClean="0"/>
              <a:t> announced they have 1</a:t>
            </a:r>
            <a:r>
              <a:rPr lang="en-US" baseline="30000" dirty="0" smtClean="0"/>
              <a:t>st</a:t>
            </a:r>
            <a:r>
              <a:rPr lang="en-US" dirty="0" smtClean="0"/>
              <a:t> silicon for Humming bird, an ARM Cortex A8 that … delivers more than 2,000 Dhrystone </a:t>
            </a:r>
            <a:r>
              <a:rPr lang="en-US" dirty="0" err="1" smtClean="0"/>
              <a:t>Mips</a:t>
            </a:r>
            <a:r>
              <a:rPr lang="en-US" dirty="0" smtClean="0"/>
              <a:t> while consuming 640 </a:t>
            </a:r>
            <a:r>
              <a:rPr lang="en-US" dirty="0" err="1" smtClean="0"/>
              <a:t>mW</a:t>
            </a:r>
            <a:r>
              <a:rPr lang="en-US" dirty="0" smtClean="0"/>
              <a:t> power” 7/24/09</a:t>
            </a:r>
          </a:p>
          <a:p>
            <a:pPr>
              <a:buNone/>
            </a:pPr>
            <a:r>
              <a:rPr lang="en-US" dirty="0" smtClean="0"/>
              <a:t>Compiled Size of </a:t>
            </a:r>
            <a:r>
              <a:rPr lang="en-US" dirty="0" err="1" smtClean="0"/>
              <a:t>Dhystone</a:t>
            </a:r>
            <a:r>
              <a:rPr lang="en-US" dirty="0" smtClean="0"/>
              <a:t> 9/7/2010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A40F5-00CE-8F43-B4B6-53CFD69A8C11}" type="datetime1">
              <a:rPr lang="en-US" smtClean="0"/>
              <a:t>2/14/11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40</a:t>
            </a:fld>
            <a:endParaRPr lang="en-US" dirty="0"/>
          </a:p>
        </p:txBody>
      </p:sp>
      <p:grpSp>
        <p:nvGrpSpPr>
          <p:cNvPr id="7" name="Group 16"/>
          <p:cNvGrpSpPr/>
          <p:nvPr/>
        </p:nvGrpSpPr>
        <p:grpSpPr>
          <a:xfrm>
            <a:off x="1600200" y="5829300"/>
            <a:ext cx="6464171" cy="420132"/>
            <a:chOff x="1663700" y="4711700"/>
            <a:chExt cx="6464171" cy="420132"/>
          </a:xfrm>
        </p:grpSpPr>
        <p:sp>
          <p:nvSpPr>
            <p:cNvPr id="12" name="TextBox 11"/>
            <p:cNvSpPr txBox="1"/>
            <p:nvPr/>
          </p:nvSpPr>
          <p:spPr>
            <a:xfrm>
              <a:off x="1663700" y="4749800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 BIT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84500" y="4749800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16 BIT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10100" y="4737100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16 BIT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045200" y="4762500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32 BIT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53300" y="4711700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32 BIT</a:t>
              </a:r>
              <a:endParaRPr lang="en-US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Defining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Performance</a:t>
            </a:r>
          </a:p>
          <a:p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Administrivia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Workloads and Benchmarks</a:t>
            </a:r>
          </a:p>
          <a:p>
            <a:r>
              <a:rPr lang="en-US" dirty="0" smtClean="0"/>
              <a:t>Technology Break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Measuring </a:t>
            </a:r>
            <a:r>
              <a:rPr lang="en-US" dirty="0" smtClean="0">
                <a:solidFill>
                  <a:srgbClr val="BFBFBF"/>
                </a:solidFill>
              </a:rPr>
              <a:t>Performance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Summary</a:t>
            </a:r>
            <a:endParaRPr lang="en-US" dirty="0" smtClean="0">
              <a:solidFill>
                <a:srgbClr val="BFBFB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26381-5826-0042-A863-0CD297E14239}" type="datetime1">
              <a:rPr lang="en-US" smtClean="0"/>
              <a:t>2/14/11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B38B-C604-DA49-A6EE-60EBFBDC31E8}" type="datetime1">
              <a:rPr lang="en-US" smtClean="0"/>
              <a:t>2/13/11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404" y="286278"/>
            <a:ext cx="8585728" cy="607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Defining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Performance</a:t>
            </a:r>
          </a:p>
          <a:p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Administrivia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Workloads and Benchmarks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Technology Break</a:t>
            </a:r>
          </a:p>
          <a:p>
            <a:r>
              <a:rPr lang="en-US" dirty="0" smtClean="0"/>
              <a:t>Measuring </a:t>
            </a:r>
            <a:r>
              <a:rPr lang="en-US" dirty="0" smtClean="0"/>
              <a:t>Performance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Summary</a:t>
            </a:r>
            <a:endParaRPr lang="en-US" dirty="0" smtClean="0">
              <a:solidFill>
                <a:srgbClr val="BFBFB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502D-80AF-3D4D-8680-77C4E4BE985D}" type="datetime1">
              <a:rPr lang="en-US" smtClean="0"/>
              <a:t>2/13/11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Compiler Optimization and Dhrystone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>
                <a:latin typeface="Courier New"/>
                <a:cs typeface="Courier New"/>
              </a:rPr>
              <a:t>gcc</a:t>
            </a:r>
            <a:r>
              <a:rPr lang="en-US" dirty="0" smtClean="0"/>
              <a:t> compiler options</a:t>
            </a:r>
          </a:p>
          <a:p>
            <a:pPr lvl="1">
              <a:buNone/>
            </a:pPr>
            <a:r>
              <a:rPr lang="en-US" dirty="0" smtClean="0">
                <a:latin typeface="Courier New"/>
                <a:cs typeface="Courier New"/>
              </a:rPr>
              <a:t>-O1</a:t>
            </a:r>
            <a:r>
              <a:rPr lang="en-US" dirty="0" smtClean="0"/>
              <a:t>: the compiler tries to reduce code size and execution time, without performing any optimizations that take a great deal of compilation time</a:t>
            </a:r>
          </a:p>
          <a:p>
            <a:pPr lvl="1">
              <a:buNone/>
            </a:pPr>
            <a:r>
              <a:rPr lang="en-US" dirty="0" smtClean="0">
                <a:latin typeface="Courier New"/>
                <a:cs typeface="Courier New"/>
              </a:rPr>
              <a:t>-O2</a:t>
            </a:r>
            <a:r>
              <a:rPr lang="en-US" dirty="0" smtClean="0"/>
              <a:t>: Optimize even more. GCC performs nearly all supported optimizations that do not involve a space-speed tradeoff. As compared to -O, this option increases both compilation time and the performance of the generated code</a:t>
            </a:r>
          </a:p>
          <a:p>
            <a:pPr lvl="1">
              <a:buNone/>
            </a:pPr>
            <a:r>
              <a:rPr lang="en-US" dirty="0" smtClean="0">
                <a:latin typeface="Courier New"/>
                <a:cs typeface="Courier New"/>
              </a:rPr>
              <a:t>-O3</a:t>
            </a:r>
            <a:r>
              <a:rPr lang="en-US" dirty="0" smtClean="0"/>
              <a:t>: Optimize yet more. All -O2 optimizations and also turns on the -</a:t>
            </a:r>
            <a:r>
              <a:rPr lang="en-US" dirty="0" err="1" smtClean="0"/>
              <a:t>finline</a:t>
            </a:r>
            <a:r>
              <a:rPr lang="en-US" dirty="0" smtClean="0"/>
              <a:t>-functions, -</a:t>
            </a:r>
            <a:r>
              <a:rPr lang="en-US" dirty="0" err="1" smtClean="0"/>
              <a:t>funswitch</a:t>
            </a:r>
            <a:r>
              <a:rPr lang="en-US" dirty="0" smtClean="0"/>
              <a:t>-loops, -</a:t>
            </a:r>
            <a:r>
              <a:rPr lang="en-US" dirty="0" err="1" smtClean="0"/>
              <a:t>fpredictive-commoning</a:t>
            </a:r>
            <a:r>
              <a:rPr lang="en-US" dirty="0" smtClean="0"/>
              <a:t>, -</a:t>
            </a:r>
            <a:r>
              <a:rPr lang="en-US" dirty="0" err="1" smtClean="0"/>
              <a:t>fgcse</a:t>
            </a:r>
            <a:r>
              <a:rPr lang="en-US" dirty="0" smtClean="0"/>
              <a:t>-after-reload, </a:t>
            </a:r>
            <a:br>
              <a:rPr lang="en-US" dirty="0" smtClean="0"/>
            </a:br>
            <a:r>
              <a:rPr lang="en-US" dirty="0" smtClean="0"/>
              <a:t>-</a:t>
            </a:r>
            <a:r>
              <a:rPr lang="en-US" dirty="0" err="1" smtClean="0"/>
              <a:t>ftree</a:t>
            </a:r>
            <a:r>
              <a:rPr lang="en-US" dirty="0" smtClean="0"/>
              <a:t>-vectorize and -</a:t>
            </a:r>
            <a:r>
              <a:rPr lang="en-US" dirty="0" err="1" smtClean="0"/>
              <a:t>fipa</a:t>
            </a:r>
            <a:r>
              <a:rPr lang="en-US" dirty="0" smtClean="0"/>
              <a:t>-cp-clone options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E755-0174-2E4A-A11B-CFB67304C9EA}" type="datetime1">
              <a:rPr lang="en-US" smtClean="0"/>
              <a:t>2/14/11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Detailed –O1, -O2 Optimizations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2CB-9716-ED4C-831E-EFC5F55D47D0}" type="datetime1">
              <a:rPr lang="en-US" smtClean="0"/>
              <a:t>2/13/11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45</a:t>
            </a:fld>
            <a:endParaRPr lang="en-US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1"/>
          </p:nvPr>
        </p:nvGraphicFramePr>
        <p:xfrm>
          <a:off x="5386206" y="1016000"/>
          <a:ext cx="3554593" cy="5321930"/>
        </p:xfrm>
        <a:graphic>
          <a:graphicData uri="http://schemas.openxmlformats.org/drawingml/2006/table">
            <a:tbl>
              <a:tblPr/>
              <a:tblGrid>
                <a:gridCol w="3554593"/>
              </a:tblGrid>
              <a:tr h="15981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ourier"/>
                        </a:rPr>
                        <a:t> -fthread-jumps </a:t>
                      </a:r>
                    </a:p>
                  </a:txBody>
                  <a:tcPr marL="6393" marR="6393" marT="63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52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ourier"/>
                        </a:rPr>
                        <a:t> -falign-functions  -falign-jumps </a:t>
                      </a:r>
                    </a:p>
                  </a:txBody>
                  <a:tcPr marL="6393" marR="6393" marT="63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52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ourier"/>
                        </a:rPr>
                        <a:t> -falign-loops  -falign-labels </a:t>
                      </a:r>
                    </a:p>
                  </a:txBody>
                  <a:tcPr marL="6393" marR="6393" marT="63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81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Courier"/>
                        </a:rPr>
                        <a:t> -</a:t>
                      </a:r>
                      <a:r>
                        <a:rPr lang="en-US" sz="1200" b="0" i="0" u="none" strike="noStrike" dirty="0" err="1">
                          <a:latin typeface="Courier"/>
                        </a:rPr>
                        <a:t>fcaller</a:t>
                      </a:r>
                      <a:r>
                        <a:rPr lang="en-US" sz="1200" b="0" i="0" u="none" strike="noStrike" dirty="0">
                          <a:latin typeface="Courier"/>
                        </a:rPr>
                        <a:t>-saves </a:t>
                      </a:r>
                    </a:p>
                  </a:txBody>
                  <a:tcPr marL="6393" marR="6393" marT="63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81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ourier"/>
                        </a:rPr>
                        <a:t> -fcrossjumping </a:t>
                      </a:r>
                    </a:p>
                  </a:txBody>
                  <a:tcPr marL="6393" marR="6393" marT="63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323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ourier"/>
                        </a:rPr>
                        <a:t> -fcse-follow-jumps  -fcse-skip-blocks </a:t>
                      </a:r>
                    </a:p>
                  </a:txBody>
                  <a:tcPr marL="6393" marR="6393" marT="63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52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ourier"/>
                        </a:rPr>
                        <a:t> -fdelete-null-pointer-checks </a:t>
                      </a:r>
                    </a:p>
                  </a:txBody>
                  <a:tcPr marL="6393" marR="6393" marT="63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81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ourier"/>
                        </a:rPr>
                        <a:t> -fexpensive-optimizations </a:t>
                      </a:r>
                    </a:p>
                  </a:txBody>
                  <a:tcPr marL="6393" marR="6393" marT="63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81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ourier"/>
                        </a:rPr>
                        <a:t> -fgcse  -fgcse-lm  </a:t>
                      </a:r>
                    </a:p>
                  </a:txBody>
                  <a:tcPr marL="6393" marR="6393" marT="63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52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ourier"/>
                        </a:rPr>
                        <a:t> -finline-small-functions </a:t>
                      </a:r>
                    </a:p>
                  </a:txBody>
                  <a:tcPr marL="6393" marR="6393" marT="63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81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ourier"/>
                        </a:rPr>
                        <a:t> -findirect-inlining </a:t>
                      </a:r>
                    </a:p>
                  </a:txBody>
                  <a:tcPr marL="6393" marR="6393" marT="63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1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ourier"/>
                        </a:rPr>
                        <a:t> -fipa-sra </a:t>
                      </a:r>
                    </a:p>
                  </a:txBody>
                  <a:tcPr marL="6393" marR="6393" marT="63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81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ourier"/>
                        </a:rPr>
                        <a:t> -foptimize-sibling-calls </a:t>
                      </a:r>
                    </a:p>
                  </a:txBody>
                  <a:tcPr marL="6393" marR="6393" marT="63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81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ourier"/>
                        </a:rPr>
                        <a:t> -fpartial-inlining </a:t>
                      </a:r>
                    </a:p>
                  </a:txBody>
                  <a:tcPr marL="6393" marR="6393" marT="63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1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ourier"/>
                        </a:rPr>
                        <a:t> -fpeephole2 </a:t>
                      </a:r>
                    </a:p>
                  </a:txBody>
                  <a:tcPr marL="6393" marR="6393" marT="63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1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ourier"/>
                        </a:rPr>
                        <a:t> -fregmove </a:t>
                      </a:r>
                    </a:p>
                  </a:txBody>
                  <a:tcPr marL="6393" marR="6393" marT="63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323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ourier"/>
                        </a:rPr>
                        <a:t> -freorder-blocks  -freorder-functions </a:t>
                      </a:r>
                    </a:p>
                  </a:txBody>
                  <a:tcPr marL="6393" marR="6393" marT="63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81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ourier"/>
                        </a:rPr>
                        <a:t> -frerun-cse-after-loop  </a:t>
                      </a:r>
                    </a:p>
                  </a:txBody>
                  <a:tcPr marL="6393" marR="6393" marT="63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52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ourier"/>
                        </a:rPr>
                        <a:t> -fsched-interblock  -fsched-spec </a:t>
                      </a:r>
                    </a:p>
                  </a:txBody>
                  <a:tcPr marL="6393" marR="6393" marT="63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323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ourier"/>
                        </a:rPr>
                        <a:t> -fschedule-insns  -fschedule-insns2 </a:t>
                      </a:r>
                    </a:p>
                  </a:txBody>
                  <a:tcPr marL="6393" marR="6393" marT="63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323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ourier"/>
                        </a:rPr>
                        <a:t> -fstrict-aliasing -fstrict-overflow </a:t>
                      </a:r>
                    </a:p>
                  </a:txBody>
                  <a:tcPr marL="6393" marR="6393" marT="63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52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ourier"/>
                        </a:rPr>
                        <a:t> -ftree-switch-conversion </a:t>
                      </a:r>
                    </a:p>
                  </a:txBody>
                  <a:tcPr marL="6393" marR="6393" marT="63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1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ourier"/>
                        </a:rPr>
                        <a:t> -ftree-pre </a:t>
                      </a:r>
                    </a:p>
                  </a:txBody>
                  <a:tcPr marL="6393" marR="6393" marT="63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1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Courier"/>
                        </a:rPr>
                        <a:t> -</a:t>
                      </a:r>
                      <a:r>
                        <a:rPr lang="en-US" sz="1200" b="0" i="0" u="none" strike="noStrike" dirty="0" err="1">
                          <a:latin typeface="Courier"/>
                        </a:rPr>
                        <a:t>ftree-vrp</a:t>
                      </a:r>
                      <a:endParaRPr lang="en-US" sz="1200" b="0" i="0" u="none" strike="noStrike" dirty="0">
                        <a:latin typeface="Courier"/>
                      </a:endParaRPr>
                    </a:p>
                  </a:txBody>
                  <a:tcPr marL="6393" marR="6393" marT="63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582766" y="951257"/>
          <a:ext cx="3760634" cy="5640043"/>
        </p:xfrm>
        <a:graphic>
          <a:graphicData uri="http://schemas.openxmlformats.org/drawingml/2006/table">
            <a:tbl>
              <a:tblPr/>
              <a:tblGrid>
                <a:gridCol w="3760634"/>
              </a:tblGrid>
              <a:tr h="16152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ourier"/>
                        </a:rPr>
                        <a:t> -fauto-inc-dec </a:t>
                      </a:r>
                    </a:p>
                  </a:txBody>
                  <a:tcPr marL="6461" marR="6461" marT="64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52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ourier"/>
                        </a:rPr>
                        <a:t> -fcprop-registers </a:t>
                      </a:r>
                    </a:p>
                  </a:txBody>
                  <a:tcPr marL="6461" marR="6461" marT="64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9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Courier"/>
                        </a:rPr>
                        <a:t> -</a:t>
                      </a:r>
                      <a:r>
                        <a:rPr lang="en-US" sz="1200" b="0" i="0" u="none" strike="noStrike" dirty="0" err="1">
                          <a:latin typeface="Courier"/>
                        </a:rPr>
                        <a:t>fdce</a:t>
                      </a:r>
                      <a:r>
                        <a:rPr lang="en-US" sz="1200" b="0" i="0" u="none" strike="noStrike" dirty="0">
                          <a:latin typeface="Courier"/>
                        </a:rPr>
                        <a:t> </a:t>
                      </a:r>
                    </a:p>
                  </a:txBody>
                  <a:tcPr marL="6461" marR="6461" marT="64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9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Courier"/>
                        </a:rPr>
                        <a:t> -</a:t>
                      </a:r>
                      <a:r>
                        <a:rPr lang="en-US" sz="1200" b="0" i="0" u="none" strike="noStrike" dirty="0" err="1">
                          <a:latin typeface="Courier"/>
                        </a:rPr>
                        <a:t>fdefer</a:t>
                      </a:r>
                      <a:r>
                        <a:rPr lang="en-US" sz="1200" b="0" i="0" u="none" strike="noStrike" dirty="0">
                          <a:latin typeface="Courier"/>
                        </a:rPr>
                        <a:t>-pop </a:t>
                      </a:r>
                    </a:p>
                  </a:txBody>
                  <a:tcPr marL="6461" marR="6461" marT="64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52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ourier"/>
                        </a:rPr>
                        <a:t> -fdelayed-branch </a:t>
                      </a:r>
                    </a:p>
                  </a:txBody>
                  <a:tcPr marL="6461" marR="6461" marT="64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9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ourier"/>
                        </a:rPr>
                        <a:t> -fdse </a:t>
                      </a:r>
                    </a:p>
                  </a:txBody>
                  <a:tcPr marL="6461" marR="6461" marT="64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05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ourier"/>
                        </a:rPr>
                        <a:t> -fguess-branch-probability </a:t>
                      </a:r>
                    </a:p>
                  </a:txBody>
                  <a:tcPr marL="6461" marR="6461" marT="64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52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ourier"/>
                        </a:rPr>
                        <a:t> -fif-conversion2 </a:t>
                      </a:r>
                    </a:p>
                  </a:txBody>
                  <a:tcPr marL="6461" marR="6461" marT="64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52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ourier"/>
                        </a:rPr>
                        <a:t> -fif-conversion </a:t>
                      </a:r>
                    </a:p>
                  </a:txBody>
                  <a:tcPr marL="6461" marR="6461" marT="64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52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ourier"/>
                        </a:rPr>
                        <a:t> -fipa-pure-const </a:t>
                      </a:r>
                    </a:p>
                  </a:txBody>
                  <a:tcPr marL="6461" marR="6461" marT="64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52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ourier"/>
                        </a:rPr>
                        <a:t> -fipa-profile </a:t>
                      </a:r>
                    </a:p>
                  </a:txBody>
                  <a:tcPr marL="6461" marR="6461" marT="64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52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ourier"/>
                        </a:rPr>
                        <a:t> -fipa-reference </a:t>
                      </a:r>
                    </a:p>
                  </a:txBody>
                  <a:tcPr marL="6461" marR="6461" marT="64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52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ourier"/>
                        </a:rPr>
                        <a:t> -fmerge-constants</a:t>
                      </a:r>
                    </a:p>
                  </a:txBody>
                  <a:tcPr marL="6461" marR="6461" marT="64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52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ourier"/>
                        </a:rPr>
                        <a:t> -fsplit-wide-types </a:t>
                      </a:r>
                    </a:p>
                  </a:txBody>
                  <a:tcPr marL="6461" marR="6461" marT="64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52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ourier"/>
                        </a:rPr>
                        <a:t> -ftree-bit-ccp </a:t>
                      </a:r>
                    </a:p>
                  </a:txBody>
                  <a:tcPr marL="6461" marR="6461" marT="64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05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ourier"/>
                        </a:rPr>
                        <a:t> -ftree-builtin-call-dce </a:t>
                      </a:r>
                    </a:p>
                  </a:txBody>
                  <a:tcPr marL="6461" marR="6461" marT="64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9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ourier"/>
                        </a:rPr>
                        <a:t> -ftree-ccp </a:t>
                      </a:r>
                    </a:p>
                  </a:txBody>
                  <a:tcPr marL="6461" marR="6461" marT="64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9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ourier"/>
                        </a:rPr>
                        <a:t> -ftree-ch </a:t>
                      </a:r>
                    </a:p>
                  </a:txBody>
                  <a:tcPr marL="6461" marR="6461" marT="64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52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ourier"/>
                        </a:rPr>
                        <a:t> -ftree-copyrename </a:t>
                      </a:r>
                    </a:p>
                  </a:txBody>
                  <a:tcPr marL="6461" marR="6461" marT="64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9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ourier"/>
                        </a:rPr>
                        <a:t> -ftree-dce </a:t>
                      </a:r>
                    </a:p>
                  </a:txBody>
                  <a:tcPr marL="6461" marR="6461" marT="64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05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ourier"/>
                        </a:rPr>
                        <a:t> -ftree-dominator-opts </a:t>
                      </a:r>
                    </a:p>
                  </a:txBody>
                  <a:tcPr marL="6461" marR="6461" marT="64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9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ourier"/>
                        </a:rPr>
                        <a:t> -ftree-dse </a:t>
                      </a:r>
                    </a:p>
                  </a:txBody>
                  <a:tcPr marL="6461" marR="6461" marT="64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52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ourier"/>
                        </a:rPr>
                        <a:t> -ftree-forwprop </a:t>
                      </a:r>
                    </a:p>
                  </a:txBody>
                  <a:tcPr marL="6461" marR="6461" marT="64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9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ourier"/>
                        </a:rPr>
                        <a:t> -ftree-fre </a:t>
                      </a:r>
                    </a:p>
                  </a:txBody>
                  <a:tcPr marL="6461" marR="6461" marT="64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52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ourier"/>
                        </a:rPr>
                        <a:t> -ftree-phiprop </a:t>
                      </a:r>
                    </a:p>
                  </a:txBody>
                  <a:tcPr marL="6461" marR="6461" marT="64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9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ourier"/>
                        </a:rPr>
                        <a:t> -ftree-sra </a:t>
                      </a:r>
                    </a:p>
                  </a:txBody>
                  <a:tcPr marL="6461" marR="6461" marT="64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9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ourier"/>
                        </a:rPr>
                        <a:t> -ftree-pta </a:t>
                      </a:r>
                    </a:p>
                  </a:txBody>
                  <a:tcPr marL="6461" marR="6461" marT="64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9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Courier"/>
                        </a:rPr>
                        <a:t> -ftree-ter </a:t>
                      </a:r>
                    </a:p>
                  </a:txBody>
                  <a:tcPr marL="6461" marR="6461" marT="64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52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Courier"/>
                        </a:rPr>
                        <a:t> -</a:t>
                      </a:r>
                      <a:r>
                        <a:rPr lang="en-US" sz="1200" b="0" i="0" u="none" strike="noStrike" dirty="0" err="1">
                          <a:latin typeface="Courier"/>
                        </a:rPr>
                        <a:t>funit</a:t>
                      </a:r>
                      <a:r>
                        <a:rPr lang="en-US" sz="1200" b="0" i="0" u="none" strike="noStrike" dirty="0">
                          <a:latin typeface="Courier"/>
                        </a:rPr>
                        <a:t>-at-a-time</a:t>
                      </a:r>
                    </a:p>
                  </a:txBody>
                  <a:tcPr marL="6461" marR="6461" marT="64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146300" y="6488668"/>
            <a:ext cx="561204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http://gcc.gnu.org/onlinedocs/gcc/Optimize-Options.html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Time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UNIX time command measures in seconds</a:t>
            </a:r>
          </a:p>
          <a:p>
            <a:r>
              <a:rPr lang="en-US" i="1" dirty="0" smtClean="0">
                <a:solidFill>
                  <a:srgbClr val="000000"/>
                </a:solidFill>
              </a:rPr>
              <a:t>Time Stamp Counter</a:t>
            </a:r>
          </a:p>
          <a:p>
            <a:pPr lvl="1"/>
            <a:r>
              <a:rPr lang="en-US" dirty="0" smtClean="0"/>
              <a:t>64-bit counter of clock cycles on Intel 80x86 instruction set computers</a:t>
            </a:r>
          </a:p>
          <a:p>
            <a:pPr lvl="1"/>
            <a:r>
              <a:rPr lang="en-US" dirty="0" smtClean="0"/>
              <a:t>80x86 instruction RDTSC (Read TSC) returns TSC in </a:t>
            </a:r>
            <a:r>
              <a:rPr lang="en-US" dirty="0" err="1" smtClean="0"/>
              <a:t>regs</a:t>
            </a:r>
            <a:r>
              <a:rPr lang="en-US" dirty="0" smtClean="0"/>
              <a:t> EDX (upper 32 bits) and EAX (lower 32 bits) </a:t>
            </a:r>
          </a:p>
          <a:p>
            <a:pPr lvl="1"/>
            <a:r>
              <a:rPr lang="en-US" dirty="0" smtClean="0"/>
              <a:t>Can read, but can’t set</a:t>
            </a:r>
          </a:p>
          <a:p>
            <a:pPr lvl="1"/>
            <a:r>
              <a:rPr lang="en-US" dirty="0" smtClean="0"/>
              <a:t>How long can measure?</a:t>
            </a:r>
          </a:p>
          <a:p>
            <a:pPr lvl="1"/>
            <a:r>
              <a:rPr lang="en-US" dirty="0" smtClean="0"/>
              <a:t>Measures overall time, not just time for 1 program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B005F-74DB-3B4D-956E-26BCB6DFEA77}" type="datetime1">
              <a:rPr lang="en-US" smtClean="0"/>
              <a:t>2/13/11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</a:t>
            </a:r>
            <a:r>
              <a:rPr lang="en-US" dirty="0" smtClean="0"/>
              <a:t> to get </a:t>
            </a:r>
            <a:r>
              <a:rPr lang="en-US" dirty="0" smtClean="0"/>
              <a:t>RDTSC access in 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Courier New"/>
                <a:cs typeface="Courier New"/>
              </a:rPr>
              <a:t>static inline unsigned long long </a:t>
            </a:r>
            <a:r>
              <a:rPr lang="en-US" sz="2400" dirty="0" err="1" smtClean="0">
                <a:latin typeface="Courier New"/>
                <a:cs typeface="Courier New"/>
              </a:rPr>
              <a:t>RDTSC(void</a:t>
            </a:r>
            <a:r>
              <a:rPr lang="en-US" sz="2400" dirty="0" smtClean="0">
                <a:latin typeface="Courier New"/>
                <a:cs typeface="Courier New"/>
              </a:rPr>
              <a:t>)</a:t>
            </a:r>
          </a:p>
          <a:p>
            <a:pPr>
              <a:buNone/>
            </a:pPr>
            <a:r>
              <a:rPr lang="en-US" sz="2400" dirty="0" smtClean="0">
                <a:latin typeface="Courier New"/>
                <a:cs typeface="Courier New"/>
              </a:rPr>
              <a:t>{</a:t>
            </a:r>
          </a:p>
          <a:p>
            <a:pPr>
              <a:buNone/>
            </a:pPr>
            <a:r>
              <a:rPr lang="en-US" sz="2400" dirty="0" smtClean="0">
                <a:latin typeface="Courier New"/>
                <a:cs typeface="Courier New"/>
              </a:rPr>
              <a:t>  unsigned hi, lo;</a:t>
            </a:r>
          </a:p>
          <a:p>
            <a:pPr>
              <a:buNone/>
            </a:pPr>
            <a:r>
              <a:rPr lang="en-US" sz="2400" dirty="0" smtClean="0">
                <a:latin typeface="Courier New"/>
                <a:cs typeface="Courier New"/>
              </a:rPr>
              <a:t>  </a:t>
            </a:r>
            <a:r>
              <a:rPr lang="en-US" sz="2400" dirty="0" err="1" smtClean="0">
                <a:latin typeface="Courier New"/>
                <a:cs typeface="Courier New"/>
              </a:rPr>
              <a:t>asm</a:t>
            </a:r>
            <a:r>
              <a:rPr lang="en-US" sz="2400" dirty="0" smtClean="0">
                <a:latin typeface="Courier New"/>
                <a:cs typeface="Courier New"/>
              </a:rPr>
              <a:t> volatile ("</a:t>
            </a:r>
            <a:r>
              <a:rPr lang="en-US" sz="2400" dirty="0" err="1" smtClean="0">
                <a:latin typeface="Courier New"/>
                <a:cs typeface="Courier New"/>
              </a:rPr>
              <a:t>rdtsc</a:t>
            </a:r>
            <a:r>
              <a:rPr lang="en-US" sz="2400" dirty="0" smtClean="0">
                <a:latin typeface="Courier New"/>
                <a:cs typeface="Courier New"/>
              </a:rPr>
              <a:t>" : "=</a:t>
            </a:r>
            <a:r>
              <a:rPr lang="en-US" sz="2400" dirty="0" err="1" smtClean="0">
                <a:latin typeface="Courier New"/>
                <a:cs typeface="Courier New"/>
              </a:rPr>
              <a:t>a"(lo</a:t>
            </a:r>
            <a:r>
              <a:rPr lang="en-US" sz="2400" dirty="0" smtClean="0">
                <a:latin typeface="Courier New"/>
                <a:cs typeface="Courier New"/>
              </a:rPr>
              <a:t>), "=</a:t>
            </a:r>
            <a:r>
              <a:rPr lang="en-US" sz="2400" dirty="0" err="1" smtClean="0">
                <a:latin typeface="Courier New"/>
                <a:cs typeface="Courier New"/>
              </a:rPr>
              <a:t>d"(hi</a:t>
            </a:r>
            <a:r>
              <a:rPr lang="en-US" sz="2400" dirty="0" smtClean="0">
                <a:latin typeface="Courier New"/>
                <a:cs typeface="Courier New"/>
              </a:rPr>
              <a:t>));</a:t>
            </a:r>
          </a:p>
          <a:p>
            <a:pPr>
              <a:buNone/>
            </a:pPr>
            <a:r>
              <a:rPr lang="en-US" sz="2400" dirty="0" smtClean="0">
                <a:latin typeface="Courier New"/>
                <a:cs typeface="Courier New"/>
              </a:rPr>
              <a:t>  return ( (unsigned long long) lo) |</a:t>
            </a:r>
            <a:br>
              <a:rPr lang="en-US" sz="2400" dirty="0" smtClean="0">
                <a:latin typeface="Courier New"/>
                <a:cs typeface="Courier New"/>
              </a:rPr>
            </a:br>
            <a:r>
              <a:rPr lang="en-US" sz="2400" dirty="0" smtClean="0">
                <a:latin typeface="Courier New"/>
                <a:cs typeface="Courier New"/>
              </a:rPr>
              <a:t>( ((unsigned long long) hi) &lt;&lt;32 );</a:t>
            </a:r>
          </a:p>
          <a:p>
            <a:pPr>
              <a:buNone/>
            </a:pPr>
            <a:r>
              <a:rPr lang="en-US" sz="2400" dirty="0" smtClean="0">
                <a:latin typeface="Courier New"/>
                <a:cs typeface="Courier New"/>
              </a:rPr>
              <a:t>}</a:t>
            </a:r>
            <a:endParaRPr lang="en-US" sz="2400" dirty="0">
              <a:latin typeface="Courier New"/>
              <a:cs typeface="Courier New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010F-B4A0-F048-A87D-F687EDAE083F}" type="datetime1">
              <a:rPr lang="en-US" smtClean="0"/>
              <a:t>2/13/11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urier New"/>
                <a:cs typeface="Courier New"/>
              </a:rPr>
              <a:t>g</a:t>
            </a:r>
            <a:r>
              <a:rPr lang="en-US" dirty="0" err="1" smtClean="0">
                <a:latin typeface="Courier New"/>
                <a:cs typeface="Courier New"/>
              </a:rPr>
              <a:t>cc</a:t>
            </a:r>
            <a:r>
              <a:rPr lang="en-US" dirty="0" smtClean="0"/>
              <a:t> </a:t>
            </a:r>
            <a:r>
              <a:rPr lang="en-US" dirty="0" smtClean="0"/>
              <a:t>Optimization Experiment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FB85-B052-8741-9A6C-5703F052EF08}" type="datetime1">
              <a:rPr lang="en-US" smtClean="0"/>
              <a:t>2/13/11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48</a:t>
            </a:fld>
            <a:endParaRPr 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04199" cy="4016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1300"/>
                <a:gridCol w="3200400"/>
                <a:gridCol w="3492499"/>
              </a:tblGrid>
              <a:tr h="803275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Bubble</a:t>
                      </a:r>
                      <a:r>
                        <a:rPr lang="en-US" sz="2800" baseline="0" dirty="0" err="1" smtClean="0"/>
                        <a:t>Sort.c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Dhrystone.c</a:t>
                      </a:r>
                      <a:endParaRPr lang="en-US" sz="2800" dirty="0"/>
                    </a:p>
                  </a:txBody>
                  <a:tcPr/>
                </a:tc>
              </a:tr>
              <a:tr h="80327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No Opt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80327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-O1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80327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-O2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80327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-O3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urier New"/>
                <a:cs typeface="Courier New"/>
              </a:rPr>
              <a:t>g</a:t>
            </a:r>
            <a:r>
              <a:rPr lang="en-US" dirty="0" err="1" smtClean="0">
                <a:latin typeface="Courier New"/>
                <a:cs typeface="Courier New"/>
              </a:rPr>
              <a:t>cc</a:t>
            </a:r>
            <a:r>
              <a:rPr lang="en-US" dirty="0" smtClean="0"/>
              <a:t> </a:t>
            </a:r>
            <a:r>
              <a:rPr lang="en-US" dirty="0" smtClean="0"/>
              <a:t>Optimization Experiment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FB85-B052-8741-9A6C-5703F052EF08}" type="datetime1">
              <a:rPr lang="en-US" smtClean="0"/>
              <a:t>2/14/11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49</a:t>
            </a:fld>
            <a:endParaRPr 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04199" cy="4016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1300"/>
                <a:gridCol w="3200400"/>
                <a:gridCol w="3492499"/>
              </a:tblGrid>
              <a:tr h="803275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Bubble</a:t>
                      </a:r>
                      <a:r>
                        <a:rPr lang="en-US" sz="2800" baseline="0" dirty="0" err="1" smtClean="0"/>
                        <a:t>Sort.c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Dhrystone.c</a:t>
                      </a:r>
                      <a:endParaRPr lang="en-US" sz="2800" dirty="0"/>
                    </a:p>
                  </a:txBody>
                  <a:tcPr/>
                </a:tc>
              </a:tr>
              <a:tr h="80327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No Opt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3.215 </a:t>
                      </a:r>
                      <a:r>
                        <a:rPr lang="en-US" sz="2800" dirty="0" err="1" smtClean="0"/>
                        <a:t>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7.230 </a:t>
                      </a:r>
                      <a:r>
                        <a:rPr lang="en-US" sz="2800" dirty="0" err="1" smtClean="0"/>
                        <a:t>s</a:t>
                      </a:r>
                      <a:endParaRPr lang="en-US" sz="2800" dirty="0"/>
                    </a:p>
                  </a:txBody>
                  <a:tcPr/>
                </a:tc>
              </a:tr>
              <a:tr h="80327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-O1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1.460 </a:t>
                      </a:r>
                      <a:r>
                        <a:rPr lang="en-US" sz="2800" dirty="0" err="1" smtClean="0"/>
                        <a:t>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2.805 </a:t>
                      </a:r>
                      <a:r>
                        <a:rPr lang="en-US" sz="2800" dirty="0" err="1" smtClean="0"/>
                        <a:t>s</a:t>
                      </a:r>
                      <a:endParaRPr lang="en-US" sz="2800" dirty="0"/>
                    </a:p>
                  </a:txBody>
                  <a:tcPr/>
                </a:tc>
              </a:tr>
              <a:tr h="80327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-O2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1.457 </a:t>
                      </a:r>
                      <a:r>
                        <a:rPr lang="en-US" sz="2800" dirty="0" err="1" smtClean="0"/>
                        <a:t>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2.711 </a:t>
                      </a:r>
                      <a:r>
                        <a:rPr lang="en-US" sz="2800" dirty="0" err="1" smtClean="0"/>
                        <a:t>s</a:t>
                      </a:r>
                      <a:endParaRPr lang="en-US" sz="2800" dirty="0"/>
                    </a:p>
                  </a:txBody>
                  <a:tcPr/>
                </a:tc>
              </a:tr>
              <a:tr h="80327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-O3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1.458 </a:t>
                      </a:r>
                      <a:r>
                        <a:rPr lang="en-US" sz="2800" dirty="0" err="1" smtClean="0"/>
                        <a:t>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1.340 </a:t>
                      </a:r>
                      <a:r>
                        <a:rPr lang="en-US" sz="2800" dirty="0" err="1" smtClean="0"/>
                        <a:t>s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Defining </a:t>
            </a:r>
            <a:r>
              <a:rPr lang="en-US" dirty="0" smtClean="0"/>
              <a:t>Performance</a:t>
            </a:r>
          </a:p>
          <a:p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Administrivia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Workloads and Benchmarks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Technology Break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Measuring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Performance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Summary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5C3F-0855-494F-880A-F0280DC355DF}" type="datetime1">
              <a:rPr lang="en-US" smtClean="0"/>
              <a:t>2/14/11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</a:t>
            </a:r>
            <a:r>
              <a:rPr lang="en-US" dirty="0" smtClean="0"/>
              <a:t> Do </a:t>
            </a:r>
            <a:r>
              <a:rPr lang="en-US" dirty="0" smtClean="0"/>
              <a:t>Y</a:t>
            </a:r>
            <a:r>
              <a:rPr lang="en-US" dirty="0" smtClean="0"/>
              <a:t>ou </a:t>
            </a:r>
            <a:r>
              <a:rPr lang="en-US" dirty="0" smtClean="0"/>
              <a:t>S</a:t>
            </a:r>
            <a:r>
              <a:rPr lang="en-US" dirty="0" smtClean="0"/>
              <a:t>pend </a:t>
            </a:r>
            <a:r>
              <a:rPr lang="en-US" dirty="0" smtClean="0"/>
              <a:t>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Time </a:t>
            </a:r>
            <a:r>
              <a:rPr lang="en-US" dirty="0" smtClean="0"/>
              <a:t>in</a:t>
            </a:r>
            <a:r>
              <a:rPr lang="en-US" dirty="0" smtClean="0"/>
              <a:t> Your </a:t>
            </a:r>
            <a:r>
              <a:rPr lang="en-US" dirty="0" smtClean="0"/>
              <a:t>P</a:t>
            </a:r>
            <a:r>
              <a:rPr lang="en-US" dirty="0" smtClean="0"/>
              <a:t>rogram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Profiling</a:t>
            </a:r>
            <a:r>
              <a:rPr lang="en-US" dirty="0" smtClean="0"/>
              <a:t> a program </a:t>
            </a:r>
            <a:r>
              <a:rPr lang="en-US" dirty="0" smtClean="0">
                <a:cs typeface="Courier New"/>
              </a:rPr>
              <a:t>(e.g., using, </a:t>
            </a:r>
            <a:r>
              <a:rPr lang="en-US" dirty="0" err="1" smtClean="0">
                <a:latin typeface="Courier New"/>
                <a:cs typeface="Courier New"/>
              </a:rPr>
              <a:t>gprof</a:t>
            </a:r>
            <a:r>
              <a:rPr lang="en-US" dirty="0" smtClean="0">
                <a:cs typeface="Courier New"/>
              </a:rPr>
              <a:t>)</a:t>
            </a:r>
            <a:r>
              <a:rPr lang="en-US" dirty="0" smtClean="0">
                <a:cs typeface="Courier New"/>
              </a:rPr>
              <a:t> </a:t>
            </a:r>
            <a:r>
              <a:rPr lang="en-US" dirty="0" smtClean="0"/>
              <a:t>shows</a:t>
            </a:r>
            <a:r>
              <a:rPr lang="en-US" dirty="0" smtClean="0"/>
              <a:t> where it spends its time </a:t>
            </a:r>
            <a:r>
              <a:rPr lang="en-US" dirty="0" smtClean="0"/>
              <a:t>by function,</a:t>
            </a:r>
            <a:r>
              <a:rPr lang="en-US" dirty="0" smtClean="0"/>
              <a:t> so you can determine which code consumes most </a:t>
            </a:r>
            <a:r>
              <a:rPr lang="en-US" dirty="0" smtClean="0"/>
              <a:t>of</a:t>
            </a:r>
            <a:r>
              <a:rPr lang="en-US" dirty="0" smtClean="0"/>
              <a:t> the execution time</a:t>
            </a:r>
          </a:p>
          <a:p>
            <a:r>
              <a:rPr lang="en-US" dirty="0" smtClean="0"/>
              <a:t>Usually </a:t>
            </a:r>
            <a:r>
              <a:rPr lang="en-US" dirty="0" smtClean="0"/>
              <a:t>a 90/10 </a:t>
            </a:r>
            <a:r>
              <a:rPr lang="en-US" dirty="0" smtClean="0"/>
              <a:t>rule</a:t>
            </a:r>
            <a:r>
              <a:rPr lang="en-US" dirty="0" smtClean="0"/>
              <a:t>: </a:t>
            </a:r>
            <a:r>
              <a:rPr lang="en-US" dirty="0" smtClean="0"/>
              <a:t>10</a:t>
            </a:r>
            <a:r>
              <a:rPr lang="en-US" dirty="0" smtClean="0"/>
              <a:t>% of code is responsible for 90% of execution time</a:t>
            </a:r>
          </a:p>
          <a:p>
            <a:pPr lvl="1"/>
            <a:r>
              <a:rPr lang="en-US" dirty="0" smtClean="0"/>
              <a:t>Or 80/20 rule, where 20% of code responsible for 80% of </a:t>
            </a:r>
            <a:r>
              <a:rPr lang="en-US" dirty="0" smtClean="0"/>
              <a:t>time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6F8A-605F-0640-84B8-A37AAAE4EF4A}" type="datetime1">
              <a:rPr lang="en-US" smtClean="0"/>
              <a:t>2/14/11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urier New"/>
                <a:cs typeface="Courier New"/>
              </a:rPr>
              <a:t>g</a:t>
            </a:r>
            <a:r>
              <a:rPr lang="en-US" dirty="0" err="1" smtClean="0">
                <a:latin typeface="Courier New"/>
                <a:cs typeface="Courier New"/>
              </a:rPr>
              <a:t>prof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 where program spent its time </a:t>
            </a:r>
          </a:p>
          <a:p>
            <a:pPr marL="342900" lvl="1" indent="-342900">
              <a:buFont typeface="Arial"/>
              <a:buChar char="•"/>
            </a:pPr>
            <a:r>
              <a:rPr lang="en-US" sz="3200" dirty="0" smtClean="0"/>
              <a:t>Learn functions called while it was executing</a:t>
            </a:r>
          </a:p>
          <a:p>
            <a:pPr lvl="1"/>
            <a:r>
              <a:rPr lang="en-US" sz="3200" dirty="0" smtClean="0"/>
              <a:t>And which functions call other functions</a:t>
            </a:r>
            <a:endParaRPr lang="en-US" sz="3200" dirty="0" smtClean="0"/>
          </a:p>
          <a:p>
            <a:r>
              <a:rPr lang="en-US" sz="3000" dirty="0" smtClean="0"/>
              <a:t>Three steps:</a:t>
            </a:r>
          </a:p>
          <a:p>
            <a:pPr lvl="1"/>
            <a:r>
              <a:rPr lang="en-US" sz="2600" dirty="0" smtClean="0"/>
              <a:t>Compile </a:t>
            </a:r>
            <a:r>
              <a:rPr lang="en-US" sz="2600" dirty="0" smtClean="0"/>
              <a:t>&amp; link program with profiling </a:t>
            </a:r>
            <a:r>
              <a:rPr lang="en-US" sz="2600" dirty="0" smtClean="0"/>
              <a:t>enabled</a:t>
            </a:r>
          </a:p>
          <a:p>
            <a:pPr lvl="2"/>
            <a:r>
              <a:rPr lang="en-US" sz="2200" dirty="0" smtClean="0"/>
              <a:t>cc </a:t>
            </a:r>
            <a:r>
              <a:rPr lang="en-US" sz="2200" dirty="0" smtClean="0"/>
              <a:t>–pg </a:t>
            </a:r>
            <a:r>
              <a:rPr lang="en-US" sz="2200" dirty="0" err="1" smtClean="0"/>
              <a:t>x.c</a:t>
            </a:r>
            <a:r>
              <a:rPr lang="en-US" sz="2200" dirty="0" smtClean="0"/>
              <a:t> </a:t>
            </a:r>
            <a:r>
              <a:rPr lang="en-US" sz="2200" i="1" dirty="0" smtClean="0"/>
              <a:t>{in  addition to other flags use</a:t>
            </a:r>
            <a:r>
              <a:rPr lang="en-US" sz="2200" i="1" dirty="0" smtClean="0"/>
              <a:t>}</a:t>
            </a:r>
          </a:p>
          <a:p>
            <a:pPr lvl="1"/>
            <a:r>
              <a:rPr lang="en-US" sz="2600" dirty="0" smtClean="0"/>
              <a:t>Execute </a:t>
            </a:r>
            <a:r>
              <a:rPr lang="en-US" sz="2600" dirty="0" smtClean="0"/>
              <a:t>program to generate a profile data </a:t>
            </a:r>
            <a:r>
              <a:rPr lang="en-US" sz="2600" dirty="0" smtClean="0"/>
              <a:t>file</a:t>
            </a:r>
          </a:p>
          <a:p>
            <a:pPr lvl="1"/>
            <a:r>
              <a:rPr lang="en-US" sz="2600" dirty="0" smtClean="0"/>
              <a:t>Run </a:t>
            </a:r>
            <a:r>
              <a:rPr lang="en-US" sz="2600" dirty="0" err="1" smtClean="0">
                <a:latin typeface="Courier New"/>
                <a:cs typeface="Courier New"/>
              </a:rPr>
              <a:t>gprof</a:t>
            </a:r>
            <a:r>
              <a:rPr lang="en-US" sz="2600" dirty="0" smtClean="0">
                <a:latin typeface="+mj-lt"/>
                <a:cs typeface="Courier New"/>
              </a:rPr>
              <a:t> </a:t>
            </a:r>
            <a:r>
              <a:rPr lang="en-US" sz="2600" dirty="0" smtClean="0"/>
              <a:t>to analyze the profile </a:t>
            </a:r>
            <a:r>
              <a:rPr lang="en-US" sz="2600" dirty="0" smtClean="0"/>
              <a:t>data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A0C5-9908-A64C-8404-A3FD04E59709}" type="datetime1">
              <a:rPr lang="en-US" smtClean="0"/>
              <a:t>2/14/11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urier New"/>
                <a:cs typeface="Courier New"/>
              </a:rPr>
              <a:t>g</a:t>
            </a:r>
            <a:r>
              <a:rPr lang="en-US" dirty="0" err="1" smtClean="0">
                <a:latin typeface="Courier New"/>
                <a:cs typeface="Courier New"/>
              </a:rPr>
              <a:t>prof</a:t>
            </a:r>
            <a:r>
              <a:rPr lang="en-US" dirty="0" smtClean="0"/>
              <a:t> </a:t>
            </a:r>
            <a:r>
              <a:rPr lang="en-US" dirty="0" smtClean="0"/>
              <a:t>example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558800" y="1295400"/>
          <a:ext cx="8229599" cy="4544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7400"/>
                <a:gridCol w="939800"/>
                <a:gridCol w="977900"/>
                <a:gridCol w="850900"/>
                <a:gridCol w="647700"/>
                <a:gridCol w="711200"/>
                <a:gridCol w="3314699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% time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Cumulative (</a:t>
                      </a:r>
                      <a:r>
                        <a:rPr lang="en-US" sz="1800" b="0" i="0" u="none" strike="noStrike" dirty="0" err="1" smtClean="0">
                          <a:latin typeface="Verdana"/>
                        </a:rPr>
                        <a:t>secs</a:t>
                      </a:r>
                      <a:r>
                        <a:rPr lang="en-US" sz="1800" b="0" i="0" u="none" strike="noStrike" dirty="0" smtClean="0">
                          <a:latin typeface="Verdana"/>
                        </a:rPr>
                        <a:t>)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Self (</a:t>
                      </a:r>
                      <a:r>
                        <a:rPr lang="en-US" sz="1800" b="0" i="0" u="none" strike="noStrike" dirty="0" err="1" smtClean="0">
                          <a:latin typeface="Verdana"/>
                        </a:rPr>
                        <a:t>secs</a:t>
                      </a:r>
                      <a:r>
                        <a:rPr lang="en-US" sz="1800" b="0" i="0" u="none" strike="noStrike" dirty="0" smtClean="0">
                          <a:latin typeface="Verdana"/>
                        </a:rPr>
                        <a:t>)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Verdana"/>
                        </a:rPr>
                        <a:t>calls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Self ms</a:t>
                      </a:r>
                      <a:r>
                        <a:rPr lang="en-US" sz="1800" b="0" i="0" u="none" strike="noStrike" dirty="0">
                          <a:latin typeface="Verdana"/>
                        </a:rPr>
                        <a:t>/call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Total ms</a:t>
                      </a:r>
                      <a:r>
                        <a:rPr lang="en-US" sz="1800" b="0" i="0" u="none" strike="noStrike" dirty="0">
                          <a:latin typeface="Verdana"/>
                        </a:rPr>
                        <a:t>/call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Verdana"/>
                        </a:rPr>
                        <a:t>name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18.18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0.06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0.06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23480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Verdana"/>
                        </a:rPr>
                        <a:t>find_char_unquote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12.12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0.10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0.04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120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0.33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0.73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Verdana"/>
                        </a:rPr>
                        <a:t>pattern_search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9.09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0.13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0.03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5120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0.01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0.01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Verdana"/>
                        </a:rPr>
                        <a:t>collapse_continuations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9.09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0.16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0.03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148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0.20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0.88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Verdana"/>
                        </a:rPr>
                        <a:t>update_file_1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9.09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0.19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0.03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37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0.81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4.76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latin typeface="Verdana"/>
                        </a:rPr>
                        <a:t>eval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6.06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0.21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0.02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12484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Verdana"/>
                        </a:rPr>
                        <a:t>file_hash_1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6.06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0.23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0.02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6596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latin typeface="Verdana"/>
                        </a:rPr>
                        <a:t>get_next_mword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3.03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0.24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0.01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29981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latin typeface="Verdana"/>
                        </a:rPr>
                        <a:t>hash_find_slot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3.03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0.25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0.01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14769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latin typeface="Verdana"/>
                        </a:rPr>
                        <a:t>next_token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3.03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0.26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0.01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5800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0.00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latin typeface="Verdana"/>
                        </a:rPr>
                        <a:t>variable_expand_string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3F1E7-A5AB-5F45-84BB-499701926787}" type="datetime1">
              <a:rPr lang="en-US" smtClean="0"/>
              <a:t>2/13/11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6600" y="6032500"/>
            <a:ext cx="4416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dirty="0" smtClean="0"/>
              <a:t>See http://linuxgazette.net/100/vinayak.html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Program to Profile with Saturn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>#include &lt;</a:t>
            </a:r>
            <a:r>
              <a:rPr lang="en-US" dirty="0" err="1" smtClean="0"/>
              <a:t>math.h</a:t>
            </a:r>
            <a:r>
              <a:rPr lang="en-US" dirty="0" smtClean="0"/>
              <a:t>&gt;</a:t>
            </a:r>
          </a:p>
          <a:p>
            <a:pPr>
              <a:buNone/>
            </a:pPr>
            <a:r>
              <a:rPr lang="en-US" dirty="0" smtClean="0"/>
              <a:t>#define LIMIT </a:t>
            </a:r>
            <a:r>
              <a:rPr lang="en-US" dirty="0" smtClean="0"/>
              <a:t>500000000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void exponential()</a:t>
            </a:r>
          </a:p>
          <a:p>
            <a:pPr>
              <a:buNone/>
            </a:pPr>
            <a:r>
              <a:rPr lang="en-US" dirty="0" smtClean="0"/>
              <a:t>{ </a:t>
            </a:r>
          </a:p>
          <a:p>
            <a:pPr>
              <a:buNone/>
            </a:pPr>
            <a:r>
              <a:rPr lang="en-US" dirty="0" smtClean="0"/>
              <a:t>	double a;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for (</a:t>
            </a:r>
            <a:r>
              <a:rPr lang="en-US" dirty="0" err="1" smtClean="0"/>
              <a:t>i</a:t>
            </a:r>
            <a:r>
              <a:rPr lang="en-US" dirty="0" smtClean="0"/>
              <a:t>=1; </a:t>
            </a:r>
            <a:r>
              <a:rPr lang="en-US" dirty="0" err="1" smtClean="0"/>
              <a:t>i</a:t>
            </a:r>
            <a:r>
              <a:rPr lang="en-US" dirty="0" smtClean="0"/>
              <a:t> != LIMIT; </a:t>
            </a:r>
            <a:r>
              <a:rPr lang="en-US" dirty="0" err="1" smtClean="0"/>
              <a:t>i</a:t>
            </a:r>
            <a:r>
              <a:rPr lang="en-US" dirty="0" smtClean="0"/>
              <a:t>++) </a:t>
            </a:r>
          </a:p>
          <a:p>
            <a:pPr>
              <a:buNone/>
            </a:pPr>
            <a:r>
              <a:rPr lang="en-US" dirty="0" smtClean="0"/>
              <a:t>	a = exp(i/1000.0); </a:t>
            </a:r>
          </a:p>
          <a:p>
            <a:pPr>
              <a:buNone/>
            </a:pPr>
            <a:r>
              <a:rPr lang="en-US" dirty="0" smtClean="0"/>
              <a:t>}</a:t>
            </a:r>
            <a:r>
              <a:rPr lang="en-US" dirty="0" smtClean="0"/>
              <a:t> </a:t>
            </a:r>
            <a:endParaRPr lang="en-US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>void </a:t>
            </a:r>
            <a:r>
              <a:rPr lang="en-US" dirty="0" err="1" smtClean="0"/>
              <a:t>sinFunc</a:t>
            </a:r>
            <a:r>
              <a:rPr lang="en-US" dirty="0" smtClean="0"/>
              <a:t>()</a:t>
            </a:r>
          </a:p>
          <a:p>
            <a:pPr>
              <a:buNone/>
            </a:pPr>
            <a:r>
              <a:rPr lang="en-US" dirty="0" smtClean="0"/>
              <a:t>{ </a:t>
            </a:r>
          </a:p>
          <a:p>
            <a:pPr>
              <a:buNone/>
            </a:pPr>
            <a:r>
              <a:rPr lang="en-US" dirty="0" smtClean="0"/>
              <a:t>	double a;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;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for (</a:t>
            </a:r>
            <a:r>
              <a:rPr lang="en-US" dirty="0" err="1" smtClean="0"/>
              <a:t>i</a:t>
            </a:r>
            <a:r>
              <a:rPr lang="en-US" dirty="0" smtClean="0"/>
              <a:t>=1; </a:t>
            </a:r>
            <a:r>
              <a:rPr lang="en-US" dirty="0" err="1" smtClean="0"/>
              <a:t>i</a:t>
            </a:r>
            <a:r>
              <a:rPr lang="en-US" dirty="0" smtClean="0"/>
              <a:t> != LIMIT; </a:t>
            </a:r>
            <a:r>
              <a:rPr lang="en-US" dirty="0" err="1" smtClean="0"/>
              <a:t>i</a:t>
            </a:r>
            <a:r>
              <a:rPr lang="en-US" dirty="0" smtClean="0"/>
              <a:t>++) </a:t>
            </a:r>
          </a:p>
          <a:p>
            <a:pPr>
              <a:buNone/>
            </a:pPr>
            <a:r>
              <a:rPr lang="en-US" dirty="0" smtClean="0"/>
              <a:t>	a = sin(i/1000.0); </a:t>
            </a:r>
          </a:p>
          <a:p>
            <a:pPr>
              <a:buNone/>
            </a:pPr>
            <a:r>
              <a:rPr lang="en-US" dirty="0" smtClean="0"/>
              <a:t>}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int</a:t>
            </a:r>
            <a:r>
              <a:rPr lang="en-US" dirty="0" smtClean="0"/>
              <a:t> main()</a:t>
            </a:r>
          </a:p>
          <a:p>
            <a:pPr>
              <a:buNone/>
            </a:pPr>
            <a:r>
              <a:rPr lang="en-US" dirty="0" smtClean="0"/>
              <a:t>{ </a:t>
            </a:r>
          </a:p>
          <a:p>
            <a:pPr>
              <a:buNone/>
            </a:pPr>
            <a:r>
              <a:rPr lang="en-US" dirty="0" smtClean="0"/>
              <a:t>	exponential();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sinFunc</a:t>
            </a:r>
            <a:r>
              <a:rPr lang="en-US" dirty="0" smtClean="0"/>
              <a:t>(); </a:t>
            </a:r>
          </a:p>
          <a:p>
            <a:pPr>
              <a:buNone/>
            </a:pPr>
            <a:r>
              <a:rPr lang="en-US" dirty="0" smtClean="0"/>
              <a:t>	return 0; </a:t>
            </a:r>
          </a:p>
          <a:p>
            <a:pPr>
              <a:buNone/>
            </a:pPr>
            <a:r>
              <a:rPr lang="en-US" dirty="0" smtClean="0"/>
              <a:t>}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C890-74A9-C646-8BC7-54CF2347B8E1}" type="datetime1">
              <a:rPr lang="en-US" smtClean="0"/>
              <a:t>2/14/11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66893" y="5807592"/>
            <a:ext cx="72966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(Unfortunately </a:t>
            </a:r>
            <a:r>
              <a:rPr lang="en-US" dirty="0" err="1" smtClean="0">
                <a:latin typeface="Courier New"/>
                <a:cs typeface="Courier New"/>
              </a:rPr>
              <a:t>gprof</a:t>
            </a:r>
            <a:r>
              <a:rPr lang="en-US" dirty="0" smtClean="0">
                <a:cs typeface="Courier New"/>
              </a:rPr>
              <a:t> </a:t>
            </a:r>
            <a:r>
              <a:rPr lang="en-US" dirty="0" smtClean="0"/>
              <a:t>isn’t supported on my Intel-based </a:t>
            </a:r>
            <a:r>
              <a:rPr lang="en-US" dirty="0" err="1" smtClean="0"/>
              <a:t>mac</a:t>
            </a:r>
            <a:r>
              <a:rPr lang="en-US" dirty="0" smtClean="0"/>
              <a:t> with </a:t>
            </a:r>
            <a:r>
              <a:rPr lang="en-US" dirty="0" err="1" smtClean="0"/>
              <a:t>mac</a:t>
            </a:r>
            <a:r>
              <a:rPr lang="en-US" dirty="0" smtClean="0"/>
              <a:t> </a:t>
            </a:r>
            <a:r>
              <a:rPr lang="en-US" dirty="0" err="1" smtClean="0"/>
              <a:t>osx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 smtClean="0"/>
              <a:t> I use an alternative </a:t>
            </a:r>
            <a:r>
              <a:rPr lang="en-US" dirty="0" smtClean="0"/>
              <a:t>tool called </a:t>
            </a:r>
            <a:r>
              <a:rPr lang="en-US" dirty="0" err="1" smtClean="0">
                <a:latin typeface="Courier New"/>
                <a:cs typeface="Courier New"/>
              </a:rPr>
              <a:t>saturn</a:t>
            </a:r>
            <a:r>
              <a:rPr lang="en-US" dirty="0" smtClean="0"/>
              <a:t>)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C890-74A9-C646-8BC7-54CF2347B8E1}" type="datetime1">
              <a:rPr lang="en-US" smtClean="0"/>
              <a:t>2/14/11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7" name="Picture 6" descr="Screen shot 2011-02-14 at 6.00.3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29" y="0"/>
            <a:ext cx="829769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Cautionary Tale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“More </a:t>
            </a:r>
            <a:r>
              <a:rPr lang="en-US" dirty="0" smtClean="0"/>
              <a:t>computing sins are committed in the name of efficiency (without necessarily achieving it) than for any other single reason - including blind </a:t>
            </a:r>
            <a:r>
              <a:rPr lang="en-US" dirty="0" smtClean="0"/>
              <a:t>stupidity</a:t>
            </a:r>
            <a:r>
              <a:rPr lang="en-US" dirty="0" smtClean="0"/>
              <a:t>”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-- William A. </a:t>
            </a:r>
            <a:r>
              <a:rPr lang="en-US" b="1" dirty="0" err="1" smtClean="0"/>
              <a:t>Wulf</a:t>
            </a:r>
            <a:r>
              <a:rPr lang="en-US" b="1" dirty="0" smtClean="0"/>
              <a:t> </a:t>
            </a:r>
            <a:endParaRPr lang="en-US" b="1" dirty="0" smtClean="0"/>
          </a:p>
          <a:p>
            <a:r>
              <a:rPr lang="en-US" dirty="0" smtClean="0"/>
              <a:t>“We </a:t>
            </a:r>
            <a:r>
              <a:rPr lang="en-US" dirty="0" smtClean="0"/>
              <a:t>should forget about small efficiencies, say about 97% of the time: premature optimization is the root of all </a:t>
            </a:r>
            <a:r>
              <a:rPr lang="en-US" dirty="0" smtClean="0"/>
              <a:t>evil</a:t>
            </a:r>
            <a:r>
              <a:rPr lang="en-US" dirty="0" smtClean="0"/>
              <a:t>”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-- Donald E. Knuth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F060-9964-4547-BDF0-F694ABAFEA18}" type="datetime1">
              <a:rPr lang="en-US" smtClean="0"/>
              <a:t>2/14/11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In Conclusion, 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1CBE-935C-C240-86CD-E4234AED4E03}" type="datetime1">
              <a:rPr lang="en-US" smtClean="0"/>
              <a:t>2/13/11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44500" y="1219200"/>
            <a:ext cx="83947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257300" algn="l"/>
                <a:tab pos="2349500" algn="ctr"/>
                <a:tab pos="3771900" algn="ctr"/>
                <a:tab pos="5029200" algn="ctr"/>
                <a:tab pos="6286500" algn="ctr"/>
                <a:tab pos="7264400" algn="ctr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Time (seconds/program) is measure of </a:t>
            </a:r>
            <a:r>
              <a:rPr lang="en-US" sz="3200" noProof="0" dirty="0" smtClean="0"/>
              <a:t>performance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 Instructions		Clock cycles		Seconds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 Program		Instruction		Clock Cycle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257300" algn="l"/>
                <a:tab pos="2349500" algn="ctr"/>
                <a:tab pos="3771900" algn="ctr"/>
                <a:tab pos="5029200" algn="ctr"/>
                <a:tab pos="6286500" algn="ctr"/>
                <a:tab pos="7264400" algn="ctr"/>
              </a:tabLst>
              <a:defRPr/>
            </a:pPr>
            <a:r>
              <a:rPr lang="en-US" sz="3200" noProof="0" dirty="0" smtClean="0"/>
              <a:t>Benchmarks stand in for real workloads to as standardized measure of relative performance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257300" algn="l"/>
                <a:tab pos="2349500" algn="ctr"/>
                <a:tab pos="3771900" algn="ctr"/>
                <a:tab pos="5029200" algn="ctr"/>
                <a:tab pos="6286500" algn="ctr"/>
                <a:tab pos="7264400" algn="ctr"/>
              </a:tabLst>
              <a:defRPr/>
            </a:pPr>
            <a:r>
              <a:rPr kumimoji="0" lang="en-US" sz="32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Power</a:t>
            </a:r>
            <a:r>
              <a:rPr kumimoji="0" lang="en-US" sz="32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increasing concern, and being added to </a:t>
            </a:r>
            <a:r>
              <a:rPr kumimoji="0" lang="en-US" sz="32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benchmarks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  <a:tabLst>
                <a:tab pos="1257300" algn="l"/>
                <a:tab pos="2349500" algn="ctr"/>
                <a:tab pos="3771900" algn="ctr"/>
                <a:tab pos="5029200" algn="ctr"/>
                <a:tab pos="6286500" algn="ctr"/>
                <a:tab pos="7264400" algn="ctr"/>
              </a:tabLst>
              <a:defRPr/>
            </a:pPr>
            <a:r>
              <a:rPr lang="en-US" sz="3200" dirty="0" smtClean="0"/>
              <a:t>Time measurement via clock cycles, machine </a:t>
            </a:r>
            <a:r>
              <a:rPr lang="en-US" sz="3200" dirty="0" smtClean="0"/>
              <a:t>specific</a:t>
            </a:r>
            <a:endParaRPr kumimoji="0" lang="en-US" sz="3200" b="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257300" algn="l"/>
                <a:tab pos="2349500" algn="ctr"/>
                <a:tab pos="3771900" algn="ctr"/>
                <a:tab pos="5029200" algn="ctr"/>
                <a:tab pos="6286500" algn="ctr"/>
                <a:tab pos="7264400" algn="ctr"/>
              </a:tabLst>
              <a:defRPr/>
            </a:pPr>
            <a:r>
              <a:rPr lang="en-US" sz="3200" baseline="0" noProof="0" dirty="0" smtClean="0"/>
              <a:t>Profiling tools as way to see where spending time in </a:t>
            </a:r>
            <a:r>
              <a:rPr lang="en-US" sz="3200" dirty="0" smtClean="0"/>
              <a:t>your </a:t>
            </a:r>
            <a:r>
              <a:rPr lang="en-US" sz="3200" dirty="0" smtClean="0"/>
              <a:t>program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  <a:tabLst>
                <a:tab pos="1257300" algn="l"/>
                <a:tab pos="2349500" algn="ctr"/>
                <a:tab pos="3771900" algn="ctr"/>
                <a:tab pos="5029200" algn="ctr"/>
                <a:tab pos="6286500" algn="ctr"/>
                <a:tab pos="7264400" algn="ctr"/>
              </a:tabLst>
              <a:defRPr/>
            </a:pPr>
            <a:r>
              <a:rPr lang="en-US" sz="3200" dirty="0" smtClean="0"/>
              <a:t>Don’t optimize prematurely</a:t>
            </a:r>
            <a:r>
              <a:rPr lang="en-US" sz="3200" dirty="0" smtClean="0"/>
              <a:t>!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1257300" algn="l"/>
                <a:tab pos="1549400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409700" y="1682458"/>
            <a:ext cx="7251700" cy="610176"/>
            <a:chOff x="1485900" y="2438400"/>
            <a:chExt cx="7251700" cy="610176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981200" y="2781300"/>
              <a:ext cx="19431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648200" y="2781300"/>
              <a:ext cx="19431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6985000" y="2743200"/>
              <a:ext cx="1752600" cy="127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591300" y="2438400"/>
              <a:ext cx="389049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×</a:t>
              </a:r>
              <a:endParaRPr lang="en-US" sz="3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52900" y="2438400"/>
              <a:ext cx="389049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×</a:t>
              </a:r>
              <a:endParaRPr lang="en-US" sz="3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85900" y="2463800"/>
              <a:ext cx="389049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=</a:t>
              </a:r>
              <a:endParaRPr lang="en-US" sz="3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Performance?</a:t>
            </a:r>
            <a:endParaRPr lang="en-US"/>
          </a:p>
        </p:txBody>
      </p:sp>
      <p:sp>
        <p:nvSpPr>
          <p:cNvPr id="104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Latency </a:t>
            </a:r>
            <a:r>
              <a:rPr lang="en-US" dirty="0" smtClean="0"/>
              <a:t>(or </a:t>
            </a:r>
            <a:r>
              <a:rPr lang="en-US" i="1" dirty="0" smtClean="0"/>
              <a:t>response time </a:t>
            </a:r>
            <a:r>
              <a:rPr lang="en-US" dirty="0" smtClean="0"/>
              <a:t>or </a:t>
            </a:r>
            <a:r>
              <a:rPr lang="en-US" i="1" dirty="0" smtClean="0"/>
              <a:t>execution time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 Time to complete one task</a:t>
            </a:r>
          </a:p>
          <a:p>
            <a:r>
              <a:rPr lang="en-US" i="1" dirty="0" smtClean="0"/>
              <a:t>Bandwidth </a:t>
            </a:r>
            <a:r>
              <a:rPr lang="en-US" dirty="0" smtClean="0"/>
              <a:t>(or </a:t>
            </a:r>
            <a:r>
              <a:rPr lang="en-US" i="1" dirty="0" smtClean="0"/>
              <a:t>throughput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 Tasks completed per unit time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A17F-C48B-3F44-AFC8-65559D70BC3F}" type="datetime1">
              <a:rPr lang="en-US" smtClean="0"/>
              <a:t>2/14/11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2C0-DC77-E64D-ACD4-9D571498FDF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dirty="0" smtClean="0"/>
              <a:t>Running Systems</a:t>
            </a:r>
            <a:br>
              <a:rPr lang="en-US" dirty="0" smtClean="0"/>
            </a:br>
            <a:r>
              <a:rPr lang="en-US" dirty="0" smtClean="0"/>
              <a:t>to 100% Utilization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3860800" cy="4525963"/>
          </a:xfrm>
        </p:spPr>
        <p:txBody>
          <a:bodyPr/>
          <a:lstStyle/>
          <a:p>
            <a:r>
              <a:rPr lang="en-US" dirty="0" smtClean="0"/>
              <a:t>Implication of the graph at the right?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Can you explain why this happens?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37F6B-2BEE-114D-99A6-9F9819F3D84C}" type="datetime1">
              <a:rPr lang="en-US" smtClean="0"/>
              <a:t>2/14/11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7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3037738" y="3581404"/>
            <a:ext cx="3556000" cy="1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802244" y="5372898"/>
            <a:ext cx="4318794" cy="1190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4828438" y="1981204"/>
            <a:ext cx="3911600" cy="3276600"/>
          </a:xfrm>
          <a:custGeom>
            <a:avLst/>
            <a:gdLst>
              <a:gd name="connsiteX0" fmla="*/ 0 w 3911600"/>
              <a:gd name="connsiteY0" fmla="*/ 3276600 h 3276600"/>
              <a:gd name="connsiteX1" fmla="*/ 1993900 w 3911600"/>
              <a:gd name="connsiteY1" fmla="*/ 3238500 h 3276600"/>
              <a:gd name="connsiteX2" fmla="*/ 3048000 w 3911600"/>
              <a:gd name="connsiteY2" fmla="*/ 2832100 h 3276600"/>
              <a:gd name="connsiteX3" fmla="*/ 3683000 w 3911600"/>
              <a:gd name="connsiteY3" fmla="*/ 1485900 h 3276600"/>
              <a:gd name="connsiteX4" fmla="*/ 3911600 w 3911600"/>
              <a:gd name="connsiteY4" fmla="*/ 0 h 327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1600" h="3276600">
                <a:moveTo>
                  <a:pt x="0" y="3276600"/>
                </a:moveTo>
                <a:lnTo>
                  <a:pt x="1993900" y="3238500"/>
                </a:lnTo>
                <a:cubicBezTo>
                  <a:pt x="2501900" y="3164417"/>
                  <a:pt x="2766483" y="3124200"/>
                  <a:pt x="3048000" y="2832100"/>
                </a:cubicBezTo>
                <a:cubicBezTo>
                  <a:pt x="3329517" y="2540000"/>
                  <a:pt x="3539067" y="1957917"/>
                  <a:pt x="3683000" y="1485900"/>
                </a:cubicBezTo>
                <a:cubicBezTo>
                  <a:pt x="3826933" y="1013883"/>
                  <a:pt x="3869266" y="506941"/>
                  <a:pt x="3911600" y="0"/>
                </a:cubicBezTo>
              </a:path>
            </a:pathLst>
          </a:custGeom>
          <a:ln w="508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16200000" flipH="1">
            <a:off x="7114439" y="3649138"/>
            <a:ext cx="3445934" cy="25397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403238" y="5499104"/>
            <a:ext cx="113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Utilization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558007" y="5359401"/>
            <a:ext cx="585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100%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4819956" y="1993904"/>
            <a:ext cx="1652165" cy="8056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dirty="0" smtClean="0"/>
              <a:t>Service Time</a:t>
            </a:r>
          </a:p>
          <a:p>
            <a:pPr>
              <a:lnSpc>
                <a:spcPct val="85000"/>
              </a:lnSpc>
            </a:pPr>
            <a:r>
              <a:rPr lang="en-US" dirty="0" smtClean="0"/>
              <a:t>aka Latency or</a:t>
            </a:r>
            <a:br>
              <a:rPr lang="en-US" dirty="0" smtClean="0"/>
            </a:br>
            <a:r>
              <a:rPr lang="en-US" dirty="0" smtClean="0"/>
              <a:t>Responsiveness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7281333" y="4318000"/>
            <a:ext cx="1219200" cy="1049867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842933" y="4830237"/>
            <a:ext cx="3033505" cy="12696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2" idx="2"/>
          </p:cNvCxnSpPr>
          <p:nvPr/>
        </p:nvCxnSpPr>
        <p:spPr>
          <a:xfrm>
            <a:off x="7876438" y="4813304"/>
            <a:ext cx="14495" cy="554563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834091" y="4787904"/>
            <a:ext cx="845153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dirty="0" smtClean="0"/>
              <a:t>“Knee”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995509" y="6564492"/>
            <a:ext cx="1498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2"/>
              </a:rPr>
              <a:t>Student Roulette?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Iron Law of Queues</a:t>
            </a:r>
            <a:br>
              <a:rPr lang="en-US" dirty="0" smtClean="0"/>
            </a:br>
            <a:r>
              <a:rPr lang="en-US" dirty="0" smtClean="0"/>
              <a:t>(aka Little’s Law)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26D7-0F25-6843-8F1A-8C5C6324285C}" type="datetime1">
              <a:rPr lang="en-US" smtClean="0"/>
              <a:t>2/14/11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92514" name="Picture 2"/>
          <p:cNvPicPr>
            <a:picLocks noChangeAspect="1" noChangeArrowheads="1"/>
          </p:cNvPicPr>
          <p:nvPr/>
        </p:nvPicPr>
        <p:blipFill>
          <a:blip r:embed="rId2"/>
          <a:srcRect l="37369" t="22691" r="36801" b="23333"/>
          <a:stretch>
            <a:fillRect/>
          </a:stretch>
        </p:blipFill>
        <p:spPr bwMode="auto">
          <a:xfrm>
            <a:off x="1761065" y="2421472"/>
            <a:ext cx="1659467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2515" name="Picture 3"/>
          <p:cNvPicPr>
            <a:picLocks noChangeAspect="1" noChangeArrowheads="1"/>
          </p:cNvPicPr>
          <p:nvPr/>
        </p:nvPicPr>
        <p:blipFill>
          <a:blip r:embed="rId3"/>
          <a:srcRect l="10991"/>
          <a:stretch>
            <a:fillRect/>
          </a:stretch>
        </p:blipFill>
        <p:spPr bwMode="auto">
          <a:xfrm>
            <a:off x="4567583" y="1879599"/>
            <a:ext cx="4576417" cy="342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Arrow Connector 10"/>
          <p:cNvCxnSpPr>
            <a:stCxn id="192514" idx="3"/>
          </p:cNvCxnSpPr>
          <p:nvPr/>
        </p:nvCxnSpPr>
        <p:spPr>
          <a:xfrm flipV="1">
            <a:off x="3420532" y="3843870"/>
            <a:ext cx="1151466" cy="2"/>
          </a:xfrm>
          <a:prstGeom prst="straightConnector1">
            <a:avLst/>
          </a:prstGeom>
          <a:ln>
            <a:solidFill>
              <a:srgbClr val="FF0000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25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96543"/>
            <a:ext cx="3672446" cy="3461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18"/>
          <p:cNvGrpSpPr/>
          <p:nvPr/>
        </p:nvGrpSpPr>
        <p:grpSpPr>
          <a:xfrm>
            <a:off x="237067" y="5571068"/>
            <a:ext cx="8665633" cy="830997"/>
            <a:chOff x="237067" y="5571068"/>
            <a:chExt cx="7772891" cy="830997"/>
          </a:xfrm>
        </p:grpSpPr>
        <p:sp>
          <p:nvSpPr>
            <p:cNvPr id="17" name="TextBox 16"/>
            <p:cNvSpPr txBox="1"/>
            <p:nvPr/>
          </p:nvSpPr>
          <p:spPr>
            <a:xfrm>
              <a:off x="237067" y="5638802"/>
              <a:ext cx="17016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i="1" dirty="0" smtClean="0">
                  <a:solidFill>
                    <a:srgbClr val="FF0000"/>
                  </a:solidFill>
                </a:rPr>
                <a:t>L = </a:t>
              </a:r>
              <a:r>
                <a:rPr lang="en-US" sz="3600" i="1" dirty="0" err="1" smtClean="0">
                  <a:solidFill>
                    <a:srgbClr val="FF0000"/>
                  </a:solidFill>
                  <a:latin typeface="Symbol" charset="2"/>
                  <a:cs typeface="Symbol" charset="2"/>
                </a:rPr>
                <a:t>l</a:t>
              </a:r>
              <a:r>
                <a:rPr lang="en-US" sz="3600" i="1" dirty="0" smtClean="0">
                  <a:solidFill>
                    <a:srgbClr val="FF0000"/>
                  </a:solidFill>
                </a:rPr>
                <a:t> W</a:t>
              </a:r>
              <a:endParaRPr lang="en-US" sz="3600" i="1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23642" y="5571068"/>
              <a:ext cx="62863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Average number of customers in system (L) = </a:t>
              </a:r>
            </a:p>
            <a:p>
              <a:r>
                <a:rPr lang="en-US" sz="2400" dirty="0" smtClean="0"/>
                <a:t>average </a:t>
              </a:r>
              <a:r>
                <a:rPr lang="en-US" sz="2400" dirty="0" err="1" smtClean="0"/>
                <a:t>interarrival</a:t>
              </a:r>
              <a:r>
                <a:rPr lang="en-US" sz="2400" dirty="0" smtClean="0"/>
                <a:t> rate (</a:t>
              </a:r>
              <a:r>
                <a:rPr lang="en-US" sz="2400" i="1" dirty="0" err="1" smtClean="0">
                  <a:latin typeface="Symbol" charset="2"/>
                  <a:cs typeface="Symbol" charset="2"/>
                </a:rPr>
                <a:t>l</a:t>
              </a:r>
              <a:r>
                <a:rPr lang="en-US" sz="2400" dirty="0" smtClean="0"/>
                <a:t>) </a:t>
              </a:r>
              <a:r>
                <a:rPr lang="en-US" sz="2400" dirty="0" err="1" smtClean="0"/>
                <a:t>x</a:t>
              </a:r>
              <a:r>
                <a:rPr lang="en-US" sz="2400" dirty="0" smtClean="0"/>
                <a:t> average service time (W)  </a:t>
              </a:r>
              <a:endParaRPr lang="en-US" sz="24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1435100"/>
            <a:ext cx="8585200" cy="350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dirty="0" smtClean="0"/>
              <a:t>Cloud Performance:</a:t>
            </a:r>
            <a:br>
              <a:rPr lang="en-US" dirty="0" smtClean="0"/>
            </a:br>
            <a:r>
              <a:rPr lang="en-US" dirty="0" smtClean="0"/>
              <a:t>Why Application Latency Matters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4864100"/>
            <a:ext cx="8229600" cy="12620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Key figure of merit: application responsiveness</a:t>
            </a:r>
          </a:p>
          <a:p>
            <a:pPr lvl="1"/>
            <a:r>
              <a:rPr lang="en-US" dirty="0" smtClean="0"/>
              <a:t>Longer the delay, the fewer the user clicks, the less the user happiness, and the lower the revenue per user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B140-9CCE-C541-A64C-7997912E0FB1}" type="datetime1">
              <a:rPr lang="en-US" smtClean="0"/>
              <a:t>2/14/11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10651</TotalTime>
  <Words>4740</Words>
  <Application>Microsoft Macintosh PowerPoint</Application>
  <PresentationFormat>On-screen Show (4:3)</PresentationFormat>
  <Paragraphs>953</Paragraphs>
  <Slides>56</Slides>
  <Notes>14</Notes>
  <HiddenSlides>6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59" baseType="lpstr">
      <vt:lpstr>Office Theme</vt:lpstr>
      <vt:lpstr>Image</vt:lpstr>
      <vt:lpstr>Microsoft Graph Chart</vt:lpstr>
      <vt:lpstr>CS 61C: Great Ideas in Computer Architecture (Machine Structures) Performance</vt:lpstr>
      <vt:lpstr>Slide 2</vt:lpstr>
      <vt:lpstr>New-School Machine Structures (It’s a bit more complicated!)</vt:lpstr>
      <vt:lpstr>Agenda</vt:lpstr>
      <vt:lpstr>Agenda</vt:lpstr>
      <vt:lpstr>What is Performance?</vt:lpstr>
      <vt:lpstr>Running Systems to 100% Utilization</vt:lpstr>
      <vt:lpstr>The Iron Law of Queues (aka Little’s Law)</vt:lpstr>
      <vt:lpstr>Cloud Performance: Why Application Latency Matters</vt:lpstr>
      <vt:lpstr>Google Instant Search “Instant Efficiency”</vt:lpstr>
      <vt:lpstr>Defining CPU Performance</vt:lpstr>
      <vt:lpstr>Defining Relative CPU Performance</vt:lpstr>
      <vt:lpstr>Measuring CPU Performance</vt:lpstr>
      <vt:lpstr>CPU Performance Factors</vt:lpstr>
      <vt:lpstr>CPU Performance Factors</vt:lpstr>
      <vt:lpstr>Restating Performance Equation</vt:lpstr>
      <vt:lpstr>What Affects Each Component? Instruction Count, CPI, Clock Rate</vt:lpstr>
      <vt:lpstr>What Affects Each Component? Instruction Count, CPI, Clock Rate</vt:lpstr>
      <vt:lpstr>Peer Instruction Question</vt:lpstr>
      <vt:lpstr>Peer Instruction Answer</vt:lpstr>
      <vt:lpstr>Agenda</vt:lpstr>
      <vt:lpstr>Administrivia</vt:lpstr>
      <vt:lpstr>Agenda</vt:lpstr>
      <vt:lpstr>Workload and Benchmark</vt:lpstr>
      <vt:lpstr>SPEC  (System Performance Evaluation Cooperative)</vt:lpstr>
      <vt:lpstr>SPECINT2006 on AMD Barcelona</vt:lpstr>
      <vt:lpstr>Summarizing Performance …</vt:lpstr>
      <vt:lpstr>… Depends Who’s Selling</vt:lpstr>
      <vt:lpstr>Summarizing SPEC Performance</vt:lpstr>
      <vt:lpstr>Energy and Power (Energy = Power x Time)</vt:lpstr>
      <vt:lpstr>Peak Power vs. Lower Energy (Power x Time = Energy)</vt:lpstr>
      <vt:lpstr>Peak Power vs. Lower Energy (Power x Time = Energy)</vt:lpstr>
      <vt:lpstr>Energy Proportional Computing</vt:lpstr>
      <vt:lpstr>SPECPower</vt:lpstr>
      <vt:lpstr>SPECPower on Barcelona</vt:lpstr>
      <vt:lpstr>Which is Better? (1 Red Machine vs. 5 Green Machines)</vt:lpstr>
      <vt:lpstr>Which is Better? (1 Red Machine vs. 5 Green Machines)</vt:lpstr>
      <vt:lpstr>Other Benchmark Attempts</vt:lpstr>
      <vt:lpstr>Dhystone Shortcomings</vt:lpstr>
      <vt:lpstr>EE Times Articles </vt:lpstr>
      <vt:lpstr>Agenda</vt:lpstr>
      <vt:lpstr>Slide 42</vt:lpstr>
      <vt:lpstr>Agenda</vt:lpstr>
      <vt:lpstr>Compiler Optimization and Dhrystone</vt:lpstr>
      <vt:lpstr>Detailed –O1, -O2 Optimizations</vt:lpstr>
      <vt:lpstr>Measuring Time</vt:lpstr>
      <vt:lpstr>How to get RDTSC access in C?</vt:lpstr>
      <vt:lpstr>gcc Optimization Experiment</vt:lpstr>
      <vt:lpstr>gcc Optimization Experiment</vt:lpstr>
      <vt:lpstr>Where Do You Spend the  Time in Your Program?</vt:lpstr>
      <vt:lpstr>gprof</vt:lpstr>
      <vt:lpstr>gprof example</vt:lpstr>
      <vt:lpstr>Test Program to Profile with Saturn</vt:lpstr>
      <vt:lpstr>Slide 54</vt:lpstr>
      <vt:lpstr>Cautionary Tale</vt:lpstr>
      <vt:lpstr>And In Conclusion, …</vt:lpstr>
    </vt:vector>
  </TitlesOfParts>
  <Company>UC Berkeley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61C: Great Ideas in Computer Architecture (Machine Structures)</dc:title>
  <dc:creator>Randy Katz</dc:creator>
  <cp:lastModifiedBy>Randy Katz</cp:lastModifiedBy>
  <cp:revision>63</cp:revision>
  <cp:lastPrinted>2011-02-14T01:31:32Z</cp:lastPrinted>
  <dcterms:created xsi:type="dcterms:W3CDTF">2011-02-13T23:45:40Z</dcterms:created>
  <dcterms:modified xsi:type="dcterms:W3CDTF">2011-02-15T05:42:03Z</dcterms:modified>
</cp:coreProperties>
</file>