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Override PartName="/ppt/notesSlides/notesSlide30.xml" ContentType="application/vnd.openxmlformats-officedocument.presentationml.notesSlide+xml"/>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notesSlides/notesSlide34.xml" ContentType="application/vnd.openxmlformats-officedocument.presentationml.notesSlide+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Default Extension="tiff" ContentType="image/tiff"/>
  <Override PartName="/ppt/notesSlides/notesSlide41.xml" ContentType="application/vnd.openxmlformats-officedocument.presentationml.notesSlide+xml"/>
  <Override PartName="/ppt/notesSlides/notesSlide8.xml" ContentType="application/vnd.openxmlformats-officedocument.presentationml.notesSlide+xml"/>
  <Override PartName="/ppt/embeddings/oleObject2.bin" ContentType="application/vnd.openxmlformats-officedocument.oleObject"/>
  <Override PartName="/ppt/notesSlides/notesSlide26.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Default Extension="xls" ContentType="application/vnd.ms-excel"/>
  <Override PartName="/ppt/slides/slide4.xml" ContentType="application/vnd.openxmlformats-officedocument.presentationml.slide+xml"/>
  <Override PartName="/ppt/slideLayouts/slideLayout2.xml" ContentType="application/vnd.openxmlformats-officedocument.presentationml.slideLayout+xml"/>
  <Override PartName="/ppt/notesSlides/notesSlide35.xml" ContentType="application/vnd.openxmlformats-officedocument.presentationml.notesSlide+xml"/>
  <Override PartName="/ppt/slides/slide24.xml" ContentType="application/vnd.openxmlformats-officedocument.presentationml.slide+xml"/>
  <Override PartName="/ppt/slides/slide43.xml" ContentType="application/vnd.openxmlformats-officedocument.presentationml.slide+xml"/>
  <Override PartName="/ppt/charts/chart1.xml" ContentType="application/vnd.openxmlformats-officedocument.drawingml.chart+xml"/>
  <Override PartName="/ppt/theme/theme2.xml" ContentType="application/vnd.openxmlformats-officedocument.them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Default Extension="vml" ContentType="application/vnd.openxmlformats-officedocument.vmlDrawing"/>
  <Override PartName="/ppt/slides/slide12.xml" ContentType="application/vnd.openxmlformats-officedocument.presentationml.slide+xml"/>
  <Override PartName="/ppt/slides/slide8.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9.xml" ContentType="application/vnd.openxmlformats-officedocument.presentationml.notesSlide+xml"/>
  <Override PartName="/ppt/notesSlides/notesSlide42.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charts/chart2.xml" ContentType="application/vnd.openxmlformats-officedocument.drawingml.chart+xml"/>
  <Override PartName="/ppt/theme/theme3.xml" ContentType="application/vnd.openxmlformats-officedocument.theme+xml"/>
  <Override PartName="/ppt/slideLayouts/slideLayout12.xml" ContentType="application/vnd.openxmlformats-officedocument.presentationml.slideLayout+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notesSlides/notesSlide43.xml" ContentType="application/vnd.openxmlformats-officedocument.presentationml.notes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drawings/drawing1.xml" ContentType="application/vnd.openxmlformats-officedocument.drawingml.chartshapes+xml"/>
  <Override PartName="/ppt/slides/slide55.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notesSlides/notesSlide33.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Default Extension="pict" ContentType="image/pict"/>
  <Override PartName="/ppt/notesSlides/notesSlide40.xml" ContentType="application/vnd.openxmlformats-officedocument.presentationml.notesSlide+xml"/>
  <Override PartName="/ppt/embeddings/oleObject1.bin" ContentType="application/vnd.openxmlformats-officedocument.oleObject"/>
  <Override PartName="/ppt/slideLayouts/slideLayout13.xml" ContentType="application/vnd.openxmlformats-officedocument.presentationml.slideLayout+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58"/>
  </p:notesMasterIdLst>
  <p:handoutMasterIdLst>
    <p:handoutMasterId r:id="rId59"/>
  </p:handoutMasterIdLst>
  <p:sldIdLst>
    <p:sldId id="257" r:id="rId2"/>
    <p:sldId id="527" r:id="rId3"/>
    <p:sldId id="526" r:id="rId4"/>
    <p:sldId id="528" r:id="rId5"/>
    <p:sldId id="588" r:id="rId6"/>
    <p:sldId id="603" r:id="rId7"/>
    <p:sldId id="605" r:id="rId8"/>
    <p:sldId id="607" r:id="rId9"/>
    <p:sldId id="606" r:id="rId10"/>
    <p:sldId id="608" r:id="rId11"/>
    <p:sldId id="609" r:id="rId12"/>
    <p:sldId id="610" r:id="rId13"/>
    <p:sldId id="611" r:id="rId14"/>
    <p:sldId id="612" r:id="rId15"/>
    <p:sldId id="613" r:id="rId16"/>
    <p:sldId id="614" r:id="rId17"/>
    <p:sldId id="615" r:id="rId18"/>
    <p:sldId id="616" r:id="rId19"/>
    <p:sldId id="523" r:id="rId20"/>
    <p:sldId id="658" r:id="rId21"/>
    <p:sldId id="659" r:id="rId22"/>
    <p:sldId id="602" r:id="rId23"/>
    <p:sldId id="657" r:id="rId24"/>
    <p:sldId id="654" r:id="rId25"/>
    <p:sldId id="620" r:id="rId26"/>
    <p:sldId id="621" r:id="rId27"/>
    <p:sldId id="622" r:id="rId28"/>
    <p:sldId id="623" r:id="rId29"/>
    <p:sldId id="624" r:id="rId30"/>
    <p:sldId id="625" r:id="rId31"/>
    <p:sldId id="626" r:id="rId32"/>
    <p:sldId id="627" r:id="rId33"/>
    <p:sldId id="628" r:id="rId34"/>
    <p:sldId id="629" r:id="rId35"/>
    <p:sldId id="630" r:id="rId36"/>
    <p:sldId id="631" r:id="rId37"/>
    <p:sldId id="632" r:id="rId38"/>
    <p:sldId id="633" r:id="rId39"/>
    <p:sldId id="638" r:id="rId40"/>
    <p:sldId id="639" r:id="rId41"/>
    <p:sldId id="640" r:id="rId42"/>
    <p:sldId id="634" r:id="rId43"/>
    <p:sldId id="655" r:id="rId44"/>
    <p:sldId id="648" r:id="rId45"/>
    <p:sldId id="649" r:id="rId46"/>
    <p:sldId id="650" r:id="rId47"/>
    <p:sldId id="651" r:id="rId48"/>
    <p:sldId id="652" r:id="rId49"/>
    <p:sldId id="656" r:id="rId50"/>
    <p:sldId id="653" r:id="rId51"/>
    <p:sldId id="636" r:id="rId52"/>
    <p:sldId id="637" r:id="rId53"/>
    <p:sldId id="641" r:id="rId54"/>
    <p:sldId id="642" r:id="rId55"/>
    <p:sldId id="643" r:id="rId56"/>
    <p:sldId id="644" r:id="rId5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clrMru>
    <a:srgbClr val="C9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4975" autoAdjust="0"/>
    <p:restoredTop sz="84825" autoAdjust="0"/>
  </p:normalViewPr>
  <p:slideViewPr>
    <p:cSldViewPr snapToGrid="0">
      <p:cViewPr>
        <p:scale>
          <a:sx n="100" d="100"/>
          <a:sy n="100" d="100"/>
        </p:scale>
        <p:origin x="-2264" y="-44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7160"/>
    </p:cViewPr>
  </p:sorterViewPr>
  <p:notesViewPr>
    <p:cSldViewPr snapToGrid="0" snapToObjects="1">
      <p:cViewPr varScale="1">
        <p:scale>
          <a:sx n="85" d="100"/>
          <a:sy n="85" d="100"/>
        </p:scale>
        <p:origin x="-312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pattrsn:Library:Mail%20Downloads:cs61c-proj3-1-preliminary.xls"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pattrsn:Library:Mail%20Downloads:cs61c-proj3-1-preliminary.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0843584694323476"/>
          <c:y val="0.0373831207056794"/>
          <c:w val="0.89455126960552"/>
          <c:h val="0.822428655524947"/>
        </c:manualLayout>
      </c:layout>
      <c:barChart>
        <c:barDir val="col"/>
        <c:grouping val="clustered"/>
        <c:ser>
          <c:idx val="2"/>
          <c:order val="0"/>
          <c:tx>
            <c:strRef>
              <c:f>summary!$O$1</c:f>
              <c:strCache>
                <c:ptCount val="1"/>
                <c:pt idx="0">
                  <c:v>histogram</c:v>
                </c:pt>
              </c:strCache>
            </c:strRef>
          </c:tx>
          <c:spPr>
            <a:solidFill>
              <a:srgbClr val="F2F2F2"/>
            </a:solidFill>
            <a:ln w="12700">
              <a:solidFill>
                <a:srgbClr val="000000"/>
              </a:solidFill>
              <a:prstDash val="solid"/>
            </a:ln>
          </c:spPr>
          <c:dPt>
            <c:idx val="0"/>
            <c:spPr>
              <a:solidFill>
                <a:srgbClr val="F2DCDB"/>
              </a:solidFill>
              <a:ln w="12700">
                <a:solidFill>
                  <a:srgbClr val="000000"/>
                </a:solidFill>
                <a:prstDash val="solid"/>
              </a:ln>
            </c:spPr>
          </c:dPt>
          <c:dPt>
            <c:idx val="1"/>
            <c:spPr>
              <a:solidFill>
                <a:srgbClr val="F2DCDB"/>
              </a:solidFill>
              <a:ln w="12700">
                <a:solidFill>
                  <a:srgbClr val="000000"/>
                </a:solidFill>
                <a:prstDash val="solid"/>
              </a:ln>
            </c:spPr>
          </c:dPt>
          <c:dPt>
            <c:idx val="2"/>
            <c:spPr>
              <a:solidFill>
                <a:srgbClr val="F2DCDB"/>
              </a:solidFill>
              <a:ln w="12700">
                <a:solidFill>
                  <a:srgbClr val="000000"/>
                </a:solidFill>
                <a:prstDash val="solid"/>
              </a:ln>
            </c:spPr>
          </c:dPt>
          <c:dPt>
            <c:idx val="3"/>
            <c:spPr>
              <a:solidFill>
                <a:srgbClr val="F2DCDB"/>
              </a:solidFill>
              <a:ln w="12700">
                <a:solidFill>
                  <a:srgbClr val="000000"/>
                </a:solidFill>
                <a:prstDash val="solid"/>
              </a:ln>
            </c:spPr>
          </c:dPt>
          <c:dPt>
            <c:idx val="4"/>
            <c:spPr>
              <a:solidFill>
                <a:srgbClr val="F2DCDB"/>
              </a:solidFill>
              <a:ln w="12700">
                <a:solidFill>
                  <a:srgbClr val="000000"/>
                </a:solidFill>
                <a:prstDash val="solid"/>
              </a:ln>
            </c:spPr>
          </c:dPt>
          <c:dPt>
            <c:idx val="5"/>
            <c:spPr>
              <a:solidFill>
                <a:srgbClr val="DCE6F2"/>
              </a:solidFill>
              <a:ln w="12700">
                <a:solidFill>
                  <a:srgbClr val="000000"/>
                </a:solidFill>
                <a:prstDash val="solid"/>
              </a:ln>
            </c:spPr>
          </c:dPt>
          <c:dPt>
            <c:idx val="6"/>
            <c:spPr>
              <a:solidFill>
                <a:srgbClr val="DCE6F2"/>
              </a:solidFill>
              <a:ln w="12700">
                <a:solidFill>
                  <a:srgbClr val="000000"/>
                </a:solidFill>
                <a:prstDash val="solid"/>
              </a:ln>
            </c:spPr>
          </c:dPt>
          <c:dPt>
            <c:idx val="7"/>
            <c:spPr>
              <a:solidFill>
                <a:srgbClr val="DCE6F2"/>
              </a:solidFill>
              <a:ln w="12700">
                <a:solidFill>
                  <a:srgbClr val="000000"/>
                </a:solidFill>
                <a:prstDash val="solid"/>
              </a:ln>
            </c:spPr>
          </c:dPt>
          <c:dPt>
            <c:idx val="8"/>
            <c:spPr>
              <a:solidFill>
                <a:srgbClr val="EBF1DE"/>
              </a:solidFill>
              <a:ln w="12700">
                <a:solidFill>
                  <a:srgbClr val="000000"/>
                </a:solidFill>
                <a:prstDash val="solid"/>
              </a:ln>
            </c:spPr>
          </c:dPt>
          <c:dPt>
            <c:idx val="9"/>
            <c:spPr>
              <a:solidFill>
                <a:srgbClr val="EBF1DE"/>
              </a:solidFill>
              <a:ln w="12700">
                <a:solidFill>
                  <a:srgbClr val="000000"/>
                </a:solidFill>
                <a:prstDash val="solid"/>
              </a:ln>
            </c:spPr>
          </c:dPt>
          <c:dPt>
            <c:idx val="10"/>
            <c:spPr>
              <a:solidFill>
                <a:srgbClr val="EBF1DE"/>
              </a:solidFill>
              <a:ln w="12700">
                <a:solidFill>
                  <a:srgbClr val="000000"/>
                </a:solidFill>
                <a:prstDash val="solid"/>
              </a:ln>
            </c:spPr>
          </c:dPt>
          <c:dPt>
            <c:idx val="11"/>
            <c:spPr>
              <a:solidFill>
                <a:srgbClr val="EBF1DE"/>
              </a:solidFill>
              <a:ln w="12700">
                <a:solidFill>
                  <a:srgbClr val="000000"/>
                </a:solidFill>
                <a:prstDash val="solid"/>
              </a:ln>
            </c:spPr>
          </c:dPt>
          <c:dPt>
            <c:idx val="12"/>
            <c:spPr>
              <a:solidFill>
                <a:srgbClr val="EBF1DE"/>
              </a:solidFill>
              <a:ln w="12700">
                <a:solidFill>
                  <a:srgbClr val="000000"/>
                </a:solidFill>
                <a:prstDash val="solid"/>
              </a:ln>
            </c:spPr>
          </c:dPt>
          <c:dPt>
            <c:idx val="13"/>
            <c:spPr>
              <a:solidFill>
                <a:srgbClr val="EBF1DE"/>
              </a:solidFill>
              <a:ln w="12700">
                <a:solidFill>
                  <a:srgbClr val="000000"/>
                </a:solidFill>
                <a:prstDash val="solid"/>
              </a:ln>
            </c:spPr>
          </c:dPt>
          <c:cat>
            <c:numRef>
              <c:f>summary!$M$2:$M$15</c:f>
              <c:numCache>
                <c:formatCode>General</c:formatCode>
                <c:ptCount val="14"/>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numCache>
            </c:numRef>
          </c:cat>
          <c:val>
            <c:numRef>
              <c:f>summary!$O$2:$O$15</c:f>
              <c:numCache>
                <c:formatCode>General</c:formatCode>
                <c:ptCount val="14"/>
                <c:pt idx="0">
                  <c:v>1.0</c:v>
                </c:pt>
                <c:pt idx="1">
                  <c:v>5.0</c:v>
                </c:pt>
                <c:pt idx="2">
                  <c:v>13.0</c:v>
                </c:pt>
                <c:pt idx="3">
                  <c:v>11.0</c:v>
                </c:pt>
                <c:pt idx="4">
                  <c:v>14.0</c:v>
                </c:pt>
                <c:pt idx="5">
                  <c:v>15.0</c:v>
                </c:pt>
                <c:pt idx="6">
                  <c:v>25.0</c:v>
                </c:pt>
                <c:pt idx="7">
                  <c:v>40.0</c:v>
                </c:pt>
                <c:pt idx="8">
                  <c:v>24.0</c:v>
                </c:pt>
                <c:pt idx="9">
                  <c:v>7.0</c:v>
                </c:pt>
                <c:pt idx="10">
                  <c:v>3.0</c:v>
                </c:pt>
                <c:pt idx="11">
                  <c:v>11.0</c:v>
                </c:pt>
                <c:pt idx="12">
                  <c:v>1.0</c:v>
                </c:pt>
                <c:pt idx="13">
                  <c:v>1.0</c:v>
                </c:pt>
              </c:numCache>
            </c:numRef>
          </c:val>
        </c:ser>
        <c:gapWidth val="0"/>
        <c:axId val="470928808"/>
        <c:axId val="476651400"/>
      </c:barChart>
      <c:catAx>
        <c:axId val="470928808"/>
        <c:scaling>
          <c:orientation val="minMax"/>
        </c:scaling>
        <c:axPos val="b"/>
        <c:title>
          <c:tx>
            <c:rich>
              <a:bodyPr/>
              <a:lstStyle/>
              <a:p>
                <a:pPr>
                  <a:defRPr sz="1600" b="0"/>
                </a:pPr>
                <a:r>
                  <a:rPr lang="en-US" sz="1600" b="0"/>
                  <a:t>Gflop/s</a:t>
                </a:r>
              </a:p>
            </c:rich>
          </c:tx>
          <c:layout>
            <c:manualLayout>
              <c:xMode val="edge"/>
              <c:yMode val="edge"/>
              <c:x val="0.483750707632134"/>
              <c:y val="0.923130351064196"/>
            </c:manualLayout>
          </c:layout>
          <c:spPr>
            <a:noFill/>
            <a:ln w="25400">
              <a:noFill/>
            </a:ln>
          </c:spPr>
        </c:title>
        <c:numFmt formatCode="General" sourceLinked="1"/>
        <c:tickLblPos val="nextTo"/>
        <c:spPr>
          <a:ln w="3175">
            <a:solidFill>
              <a:srgbClr val="808080"/>
            </a:solidFill>
            <a:prstDash val="solid"/>
          </a:ln>
        </c:spPr>
        <c:txPr>
          <a:bodyPr/>
          <a:lstStyle/>
          <a:p>
            <a:pPr>
              <a:defRPr sz="1200"/>
            </a:pPr>
            <a:endParaRPr lang="en-US"/>
          </a:p>
        </c:txPr>
        <c:crossAx val="476651400"/>
        <c:crosses val="autoZero"/>
        <c:auto val="1"/>
        <c:lblAlgn val="ctr"/>
        <c:lblOffset val="100"/>
      </c:catAx>
      <c:valAx>
        <c:axId val="476651400"/>
        <c:scaling>
          <c:orientation val="minMax"/>
          <c:max val="45.0"/>
        </c:scaling>
        <c:axPos val="l"/>
        <c:title>
          <c:tx>
            <c:rich>
              <a:bodyPr rot="-5400000" vert="horz"/>
              <a:lstStyle/>
              <a:p>
                <a:pPr>
                  <a:defRPr sz="1600" b="0"/>
                </a:pPr>
                <a:r>
                  <a:rPr lang="en-US" sz="1600" b="0"/>
                  <a:t>How many</a:t>
                </a:r>
                <a:r>
                  <a:rPr lang="en-US" sz="1600" b="0" baseline="0"/>
                  <a:t> teams got it</a:t>
                </a:r>
                <a:endParaRPr lang="en-US" sz="1600" b="0"/>
              </a:p>
            </c:rich>
          </c:tx>
          <c:layout>
            <c:manualLayout>
              <c:xMode val="edge"/>
              <c:yMode val="edge"/>
              <c:x val="0.0"/>
              <c:y val="0.241741911082075"/>
            </c:manualLayout>
          </c:layout>
          <c:spPr>
            <a:noFill/>
            <a:ln w="25400">
              <a:noFill/>
            </a:ln>
          </c:spPr>
        </c:title>
        <c:numFmt formatCode="General" sourceLinked="1"/>
        <c:tickLblPos val="nextTo"/>
        <c:spPr>
          <a:ln w="3175">
            <a:solidFill>
              <a:srgbClr val="808080"/>
            </a:solidFill>
            <a:prstDash val="solid"/>
          </a:ln>
        </c:spPr>
        <c:txPr>
          <a:bodyPr/>
          <a:lstStyle/>
          <a:p>
            <a:pPr>
              <a:defRPr sz="1200"/>
            </a:pPr>
            <a:endParaRPr lang="en-US"/>
          </a:p>
        </c:txPr>
        <c:crossAx val="470928808"/>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0915619389587073"/>
          <c:y val="0.0342678606468728"/>
          <c:w val="0.876122082585278"/>
          <c:h val="0.825543915583754"/>
        </c:manualLayout>
      </c:layout>
      <c:scatterChart>
        <c:scatterStyle val="lineMarker"/>
        <c:ser>
          <c:idx val="0"/>
          <c:order val="0"/>
          <c:tx>
            <c:strRef>
              <c:f>summary!$K$1</c:f>
              <c:strCache>
                <c:ptCount val="1"/>
                <c:pt idx="0">
                  <c:v>for grade</c:v>
                </c:pt>
              </c:strCache>
            </c:strRef>
          </c:tx>
          <c:spPr>
            <a:ln w="28575">
              <a:noFill/>
            </a:ln>
          </c:spPr>
          <c:marker>
            <c:symbol val="circle"/>
            <c:size val="7"/>
            <c:spPr>
              <a:solidFill>
                <a:srgbClr val="DCE6F2"/>
              </a:solidFill>
              <a:ln>
                <a:solidFill>
                  <a:srgbClr val="666699"/>
                </a:solidFill>
                <a:prstDash val="solid"/>
              </a:ln>
            </c:spPr>
          </c:marker>
          <c:xVal>
            <c:numRef>
              <c:f>summary!$K$2:$K$175</c:f>
              <c:numCache>
                <c:formatCode>0.00</c:formatCode>
                <c:ptCount val="174"/>
                <c:pt idx="0">
                  <c:v>7.02046</c:v>
                </c:pt>
                <c:pt idx="1">
                  <c:v>7.957625</c:v>
                </c:pt>
                <c:pt idx="2">
                  <c:v>12.7502</c:v>
                </c:pt>
                <c:pt idx="3">
                  <c:v>10.95005</c:v>
                </c:pt>
                <c:pt idx="4">
                  <c:v>9.11013</c:v>
                </c:pt>
                <c:pt idx="5">
                  <c:v>13.2162</c:v>
                </c:pt>
                <c:pt idx="6">
                  <c:v>12.26545</c:v>
                </c:pt>
                <c:pt idx="7">
                  <c:v>12.0471</c:v>
                </c:pt>
                <c:pt idx="8">
                  <c:v>11.4224</c:v>
                </c:pt>
                <c:pt idx="9">
                  <c:v>16.5599</c:v>
                </c:pt>
                <c:pt idx="10">
                  <c:v>11.5993</c:v>
                </c:pt>
                <c:pt idx="11">
                  <c:v>12.9614</c:v>
                </c:pt>
                <c:pt idx="12">
                  <c:v>12.7688</c:v>
                </c:pt>
                <c:pt idx="13">
                  <c:v>7.99341</c:v>
                </c:pt>
                <c:pt idx="14">
                  <c:v>12.66395</c:v>
                </c:pt>
                <c:pt idx="15">
                  <c:v>12.072</c:v>
                </c:pt>
                <c:pt idx="16">
                  <c:v>16.41735</c:v>
                </c:pt>
                <c:pt idx="17">
                  <c:v>6.62607</c:v>
                </c:pt>
                <c:pt idx="18">
                  <c:v>16.6918</c:v>
                </c:pt>
                <c:pt idx="19">
                  <c:v>9.184335000000001</c:v>
                </c:pt>
                <c:pt idx="20">
                  <c:v>8.649474999999998</c:v>
                </c:pt>
                <c:pt idx="21">
                  <c:v>17.349</c:v>
                </c:pt>
                <c:pt idx="22">
                  <c:v>12.923</c:v>
                </c:pt>
                <c:pt idx="23">
                  <c:v>12.5263</c:v>
                </c:pt>
                <c:pt idx="24">
                  <c:v>14.8146</c:v>
                </c:pt>
                <c:pt idx="25">
                  <c:v>16.6124</c:v>
                </c:pt>
                <c:pt idx="26">
                  <c:v>14.3897</c:v>
                </c:pt>
                <c:pt idx="27">
                  <c:v>11.00405</c:v>
                </c:pt>
                <c:pt idx="28">
                  <c:v>14.92</c:v>
                </c:pt>
                <c:pt idx="29">
                  <c:v>13.55975</c:v>
                </c:pt>
                <c:pt idx="30">
                  <c:v>13.9364</c:v>
                </c:pt>
                <c:pt idx="31">
                  <c:v>11.3274</c:v>
                </c:pt>
                <c:pt idx="32">
                  <c:v>11.4774</c:v>
                </c:pt>
                <c:pt idx="33">
                  <c:v>16.6546</c:v>
                </c:pt>
                <c:pt idx="34">
                  <c:v>16.8744</c:v>
                </c:pt>
                <c:pt idx="35">
                  <c:v>11.19675</c:v>
                </c:pt>
                <c:pt idx="36">
                  <c:v>12.30865</c:v>
                </c:pt>
                <c:pt idx="37">
                  <c:v>13.3645</c:v>
                </c:pt>
                <c:pt idx="38">
                  <c:v>13.15815</c:v>
                </c:pt>
                <c:pt idx="39">
                  <c:v>13.95685</c:v>
                </c:pt>
                <c:pt idx="40">
                  <c:v>8.46718</c:v>
                </c:pt>
                <c:pt idx="41">
                  <c:v>11.54055</c:v>
                </c:pt>
                <c:pt idx="42">
                  <c:v>6.85478</c:v>
                </c:pt>
                <c:pt idx="43">
                  <c:v>16.6599</c:v>
                </c:pt>
                <c:pt idx="44">
                  <c:v>12.5819</c:v>
                </c:pt>
                <c:pt idx="45">
                  <c:v>9.20288</c:v>
                </c:pt>
                <c:pt idx="46">
                  <c:v>12.9246</c:v>
                </c:pt>
                <c:pt idx="47">
                  <c:v>9.94005</c:v>
                </c:pt>
                <c:pt idx="48">
                  <c:v>12.04565</c:v>
                </c:pt>
                <c:pt idx="49">
                  <c:v>13.1532</c:v>
                </c:pt>
                <c:pt idx="50">
                  <c:v>12.9326</c:v>
                </c:pt>
                <c:pt idx="51">
                  <c:v>12.6502</c:v>
                </c:pt>
                <c:pt idx="52">
                  <c:v>13.8444</c:v>
                </c:pt>
                <c:pt idx="53">
                  <c:v>12.6793</c:v>
                </c:pt>
                <c:pt idx="54">
                  <c:v>12.42535</c:v>
                </c:pt>
                <c:pt idx="55">
                  <c:v>6.56715</c:v>
                </c:pt>
                <c:pt idx="56">
                  <c:v>12.4077</c:v>
                </c:pt>
                <c:pt idx="57">
                  <c:v>9.70904</c:v>
                </c:pt>
                <c:pt idx="58">
                  <c:v>11.79635</c:v>
                </c:pt>
                <c:pt idx="59">
                  <c:v>13.2967</c:v>
                </c:pt>
                <c:pt idx="60">
                  <c:v>7.16534</c:v>
                </c:pt>
                <c:pt idx="61">
                  <c:v>12.8266</c:v>
                </c:pt>
                <c:pt idx="62">
                  <c:v>12.33475</c:v>
                </c:pt>
                <c:pt idx="63">
                  <c:v>10.5068</c:v>
                </c:pt>
                <c:pt idx="64">
                  <c:v>11.18955</c:v>
                </c:pt>
                <c:pt idx="65">
                  <c:v>12.6977</c:v>
                </c:pt>
                <c:pt idx="66">
                  <c:v>11.65085</c:v>
                </c:pt>
                <c:pt idx="67">
                  <c:v>12.4048</c:v>
                </c:pt>
                <c:pt idx="68">
                  <c:v>8.628830000000001</c:v>
                </c:pt>
                <c:pt idx="69">
                  <c:v>11.6963</c:v>
                </c:pt>
                <c:pt idx="70">
                  <c:v>11.7199</c:v>
                </c:pt>
                <c:pt idx="71">
                  <c:v>8.52085</c:v>
                </c:pt>
                <c:pt idx="72">
                  <c:v>15.6411</c:v>
                </c:pt>
                <c:pt idx="73">
                  <c:v>12.6487</c:v>
                </c:pt>
                <c:pt idx="74">
                  <c:v>12.31445</c:v>
                </c:pt>
                <c:pt idx="75">
                  <c:v>10.8548</c:v>
                </c:pt>
                <c:pt idx="77">
                  <c:v>12.7969</c:v>
                </c:pt>
                <c:pt idx="78">
                  <c:v>13.7862</c:v>
                </c:pt>
                <c:pt idx="79">
                  <c:v>11.7937</c:v>
                </c:pt>
                <c:pt idx="80">
                  <c:v>11.13965</c:v>
                </c:pt>
                <c:pt idx="81">
                  <c:v>13.9032</c:v>
                </c:pt>
                <c:pt idx="82">
                  <c:v>13.51785</c:v>
                </c:pt>
                <c:pt idx="83">
                  <c:v>15.484</c:v>
                </c:pt>
                <c:pt idx="84">
                  <c:v>10.5236</c:v>
                </c:pt>
                <c:pt idx="85">
                  <c:v>10.79</c:v>
                </c:pt>
                <c:pt idx="86">
                  <c:v>5.821875</c:v>
                </c:pt>
                <c:pt idx="87">
                  <c:v>8.65305</c:v>
                </c:pt>
                <c:pt idx="88">
                  <c:v>18.4543</c:v>
                </c:pt>
                <c:pt idx="89">
                  <c:v>13.86455</c:v>
                </c:pt>
                <c:pt idx="90">
                  <c:v>13.60555</c:v>
                </c:pt>
                <c:pt idx="91">
                  <c:v>7.66951</c:v>
                </c:pt>
                <c:pt idx="92">
                  <c:v>12.6487</c:v>
                </c:pt>
                <c:pt idx="93">
                  <c:v>13.8189</c:v>
                </c:pt>
                <c:pt idx="94">
                  <c:v>12.8031</c:v>
                </c:pt>
                <c:pt idx="95">
                  <c:v>8.608455</c:v>
                </c:pt>
                <c:pt idx="96">
                  <c:v>12.7069</c:v>
                </c:pt>
                <c:pt idx="97">
                  <c:v>13.4987</c:v>
                </c:pt>
                <c:pt idx="98">
                  <c:v>13.47265</c:v>
                </c:pt>
                <c:pt idx="99">
                  <c:v>14.4671</c:v>
                </c:pt>
                <c:pt idx="100">
                  <c:v>15.1485</c:v>
                </c:pt>
                <c:pt idx="101">
                  <c:v>8.96679</c:v>
                </c:pt>
                <c:pt idx="102">
                  <c:v>10.646</c:v>
                </c:pt>
                <c:pt idx="103">
                  <c:v>14.4951</c:v>
                </c:pt>
                <c:pt idx="104">
                  <c:v>9.57604</c:v>
                </c:pt>
                <c:pt idx="105">
                  <c:v>10.9868</c:v>
                </c:pt>
                <c:pt idx="106">
                  <c:v>12.7719</c:v>
                </c:pt>
                <c:pt idx="108">
                  <c:v>13.1072</c:v>
                </c:pt>
                <c:pt idx="109">
                  <c:v>10.5512</c:v>
                </c:pt>
                <c:pt idx="110">
                  <c:v>11.6444</c:v>
                </c:pt>
                <c:pt idx="111">
                  <c:v>7.981854999999999</c:v>
                </c:pt>
                <c:pt idx="112">
                  <c:v>11.3433</c:v>
                </c:pt>
                <c:pt idx="113">
                  <c:v>7.00545</c:v>
                </c:pt>
                <c:pt idx="114">
                  <c:v>12.26835</c:v>
                </c:pt>
                <c:pt idx="115">
                  <c:v>12.7844</c:v>
                </c:pt>
                <c:pt idx="116">
                  <c:v>7.423025</c:v>
                </c:pt>
                <c:pt idx="117">
                  <c:v>9.531645000000001</c:v>
                </c:pt>
                <c:pt idx="118">
                  <c:v>9.184335000000001</c:v>
                </c:pt>
                <c:pt idx="119">
                  <c:v>10.239</c:v>
                </c:pt>
                <c:pt idx="120">
                  <c:v>9.384070000000001</c:v>
                </c:pt>
                <c:pt idx="121">
                  <c:v>9.94854</c:v>
                </c:pt>
                <c:pt idx="122">
                  <c:v>9.3406</c:v>
                </c:pt>
                <c:pt idx="123">
                  <c:v>8.227355</c:v>
                </c:pt>
                <c:pt idx="124">
                  <c:v>10.4565</c:v>
                </c:pt>
                <c:pt idx="125">
                  <c:v>12.5368</c:v>
                </c:pt>
                <c:pt idx="126">
                  <c:v>6.334275</c:v>
                </c:pt>
                <c:pt idx="127">
                  <c:v>16.3994</c:v>
                </c:pt>
                <c:pt idx="128">
                  <c:v>12.0804</c:v>
                </c:pt>
                <c:pt idx="129">
                  <c:v>10.8909</c:v>
                </c:pt>
                <c:pt idx="130">
                  <c:v>10.4211</c:v>
                </c:pt>
                <c:pt idx="131">
                  <c:v>10.5566</c:v>
                </c:pt>
                <c:pt idx="132">
                  <c:v>7.97154</c:v>
                </c:pt>
                <c:pt idx="133">
                  <c:v>16.56255</c:v>
                </c:pt>
                <c:pt idx="134">
                  <c:v>16.6441</c:v>
                </c:pt>
                <c:pt idx="135">
                  <c:v>8.19648</c:v>
                </c:pt>
                <c:pt idx="136">
                  <c:v>16.61505</c:v>
                </c:pt>
                <c:pt idx="137">
                  <c:v>13.544</c:v>
                </c:pt>
                <c:pt idx="138">
                  <c:v>8.71924</c:v>
                </c:pt>
                <c:pt idx="139">
                  <c:v>10.0227</c:v>
                </c:pt>
                <c:pt idx="140">
                  <c:v>7.37084</c:v>
                </c:pt>
                <c:pt idx="141">
                  <c:v>12.1885</c:v>
                </c:pt>
                <c:pt idx="142">
                  <c:v>14.23345</c:v>
                </c:pt>
                <c:pt idx="143">
                  <c:v>11.82825</c:v>
                </c:pt>
                <c:pt idx="144">
                  <c:v>11.3164</c:v>
                </c:pt>
                <c:pt idx="145">
                  <c:v>13.68185</c:v>
                </c:pt>
                <c:pt idx="146">
                  <c:v>13.0876</c:v>
                </c:pt>
                <c:pt idx="147">
                  <c:v>6.79658</c:v>
                </c:pt>
                <c:pt idx="148">
                  <c:v>12.3857</c:v>
                </c:pt>
                <c:pt idx="149">
                  <c:v>11.6768</c:v>
                </c:pt>
                <c:pt idx="150">
                  <c:v>11.859</c:v>
                </c:pt>
                <c:pt idx="151">
                  <c:v>7.81936</c:v>
                </c:pt>
                <c:pt idx="153">
                  <c:v>13.0745</c:v>
                </c:pt>
                <c:pt idx="154">
                  <c:v>11.2677</c:v>
                </c:pt>
                <c:pt idx="155">
                  <c:v>11.2556</c:v>
                </c:pt>
                <c:pt idx="156">
                  <c:v>14.24505</c:v>
                </c:pt>
                <c:pt idx="157">
                  <c:v>7.05162</c:v>
                </c:pt>
                <c:pt idx="158">
                  <c:v>12.9726</c:v>
                </c:pt>
                <c:pt idx="159">
                  <c:v>13.6108</c:v>
                </c:pt>
                <c:pt idx="160">
                  <c:v>12.90715</c:v>
                </c:pt>
                <c:pt idx="161">
                  <c:v>11.48245</c:v>
                </c:pt>
                <c:pt idx="162">
                  <c:v>13.9717</c:v>
                </c:pt>
                <c:pt idx="163">
                  <c:v>11.4125</c:v>
                </c:pt>
                <c:pt idx="164">
                  <c:v>11.8269</c:v>
                </c:pt>
                <c:pt idx="165">
                  <c:v>8.228</c:v>
                </c:pt>
                <c:pt idx="166">
                  <c:v>12.7813</c:v>
                </c:pt>
                <c:pt idx="167">
                  <c:v>9.919365</c:v>
                </c:pt>
                <c:pt idx="168">
                  <c:v>12.775</c:v>
                </c:pt>
                <c:pt idx="169">
                  <c:v>9.518660000000001</c:v>
                </c:pt>
                <c:pt idx="170">
                  <c:v>10.5778</c:v>
                </c:pt>
                <c:pt idx="171">
                  <c:v>7.66951</c:v>
                </c:pt>
                <c:pt idx="172">
                  <c:v>9.02855</c:v>
                </c:pt>
                <c:pt idx="173">
                  <c:v>12.3857</c:v>
                </c:pt>
              </c:numCache>
            </c:numRef>
          </c:xVal>
          <c:yVal>
            <c:numRef>
              <c:f>summary!$D$2:$D$175</c:f>
              <c:numCache>
                <c:formatCode>General</c:formatCode>
                <c:ptCount val="174"/>
                <c:pt idx="0">
                  <c:v>116.0</c:v>
                </c:pt>
                <c:pt idx="1">
                  <c:v>40.0</c:v>
                </c:pt>
                <c:pt idx="2">
                  <c:v>57.0</c:v>
                </c:pt>
                <c:pt idx="3">
                  <c:v>80.0</c:v>
                </c:pt>
                <c:pt idx="4">
                  <c:v>44.0</c:v>
                </c:pt>
                <c:pt idx="5">
                  <c:v>147.0</c:v>
                </c:pt>
                <c:pt idx="6">
                  <c:v>89.0</c:v>
                </c:pt>
                <c:pt idx="7">
                  <c:v>86.0</c:v>
                </c:pt>
                <c:pt idx="8">
                  <c:v>361.0</c:v>
                </c:pt>
                <c:pt idx="9">
                  <c:v>133.0</c:v>
                </c:pt>
                <c:pt idx="10">
                  <c:v>141.0</c:v>
                </c:pt>
                <c:pt idx="11">
                  <c:v>626.0</c:v>
                </c:pt>
                <c:pt idx="12">
                  <c:v>71.0</c:v>
                </c:pt>
                <c:pt idx="13">
                  <c:v>81.0</c:v>
                </c:pt>
                <c:pt idx="14">
                  <c:v>33.0</c:v>
                </c:pt>
                <c:pt idx="15">
                  <c:v>64.0</c:v>
                </c:pt>
                <c:pt idx="16">
                  <c:v>115.0</c:v>
                </c:pt>
                <c:pt idx="17">
                  <c:v>87.0</c:v>
                </c:pt>
                <c:pt idx="18">
                  <c:v>39.0</c:v>
                </c:pt>
                <c:pt idx="19">
                  <c:v>32.0</c:v>
                </c:pt>
                <c:pt idx="20">
                  <c:v>134.0</c:v>
                </c:pt>
                <c:pt idx="21">
                  <c:v>174.0</c:v>
                </c:pt>
                <c:pt idx="22">
                  <c:v>64.0</c:v>
                </c:pt>
                <c:pt idx="23">
                  <c:v>47.0</c:v>
                </c:pt>
                <c:pt idx="24">
                  <c:v>342.0</c:v>
                </c:pt>
                <c:pt idx="25">
                  <c:v>165.0</c:v>
                </c:pt>
                <c:pt idx="26">
                  <c:v>231.0</c:v>
                </c:pt>
                <c:pt idx="27">
                  <c:v>77.0</c:v>
                </c:pt>
                <c:pt idx="28">
                  <c:v>131.0</c:v>
                </c:pt>
                <c:pt idx="29">
                  <c:v>80.0</c:v>
                </c:pt>
                <c:pt idx="30">
                  <c:v>151.0</c:v>
                </c:pt>
                <c:pt idx="31">
                  <c:v>40.0</c:v>
                </c:pt>
                <c:pt idx="32">
                  <c:v>123.0</c:v>
                </c:pt>
                <c:pt idx="33">
                  <c:v>119.0</c:v>
                </c:pt>
                <c:pt idx="34">
                  <c:v>473.0</c:v>
                </c:pt>
                <c:pt idx="35">
                  <c:v>713.0</c:v>
                </c:pt>
                <c:pt idx="36">
                  <c:v>73.0</c:v>
                </c:pt>
                <c:pt idx="37">
                  <c:v>52.0</c:v>
                </c:pt>
                <c:pt idx="38">
                  <c:v>140.0</c:v>
                </c:pt>
                <c:pt idx="39">
                  <c:v>171.0</c:v>
                </c:pt>
                <c:pt idx="40">
                  <c:v>45.0</c:v>
                </c:pt>
                <c:pt idx="41">
                  <c:v>85.0</c:v>
                </c:pt>
                <c:pt idx="42">
                  <c:v>47.0</c:v>
                </c:pt>
                <c:pt idx="43">
                  <c:v>59.0</c:v>
                </c:pt>
                <c:pt idx="44">
                  <c:v>54.0</c:v>
                </c:pt>
                <c:pt idx="45">
                  <c:v>80.0</c:v>
                </c:pt>
                <c:pt idx="46">
                  <c:v>100.0</c:v>
                </c:pt>
                <c:pt idx="47">
                  <c:v>53.0</c:v>
                </c:pt>
                <c:pt idx="48">
                  <c:v>106.0</c:v>
                </c:pt>
                <c:pt idx="49">
                  <c:v>95.0</c:v>
                </c:pt>
                <c:pt idx="50">
                  <c:v>108.0</c:v>
                </c:pt>
                <c:pt idx="51">
                  <c:v>48.0</c:v>
                </c:pt>
                <c:pt idx="52">
                  <c:v>163.0</c:v>
                </c:pt>
                <c:pt idx="53">
                  <c:v>80.0</c:v>
                </c:pt>
                <c:pt idx="54">
                  <c:v>70.0</c:v>
                </c:pt>
                <c:pt idx="55">
                  <c:v>79.0</c:v>
                </c:pt>
                <c:pt idx="56">
                  <c:v>72.0</c:v>
                </c:pt>
                <c:pt idx="57">
                  <c:v>152.0</c:v>
                </c:pt>
                <c:pt idx="58">
                  <c:v>85.0</c:v>
                </c:pt>
                <c:pt idx="59">
                  <c:v>71.0</c:v>
                </c:pt>
                <c:pt idx="60">
                  <c:v>45.0</c:v>
                </c:pt>
                <c:pt idx="61">
                  <c:v>563.0</c:v>
                </c:pt>
                <c:pt idx="62">
                  <c:v>93.0</c:v>
                </c:pt>
                <c:pt idx="63">
                  <c:v>110.0</c:v>
                </c:pt>
                <c:pt idx="64">
                  <c:v>591.0</c:v>
                </c:pt>
                <c:pt idx="65">
                  <c:v>141.0</c:v>
                </c:pt>
                <c:pt idx="66">
                  <c:v>89.0</c:v>
                </c:pt>
                <c:pt idx="67">
                  <c:v>92.0</c:v>
                </c:pt>
                <c:pt idx="68">
                  <c:v>48.0</c:v>
                </c:pt>
                <c:pt idx="69">
                  <c:v>60.0</c:v>
                </c:pt>
                <c:pt idx="70">
                  <c:v>61.0</c:v>
                </c:pt>
                <c:pt idx="71">
                  <c:v>54.0</c:v>
                </c:pt>
                <c:pt idx="72">
                  <c:v>39.0</c:v>
                </c:pt>
                <c:pt idx="73">
                  <c:v>21.0</c:v>
                </c:pt>
                <c:pt idx="74">
                  <c:v>306.0</c:v>
                </c:pt>
                <c:pt idx="75">
                  <c:v>51.0</c:v>
                </c:pt>
                <c:pt idx="76">
                  <c:v>105.0</c:v>
                </c:pt>
                <c:pt idx="77">
                  <c:v>41.0</c:v>
                </c:pt>
                <c:pt idx="78">
                  <c:v>72.0</c:v>
                </c:pt>
                <c:pt idx="79">
                  <c:v>92.0</c:v>
                </c:pt>
                <c:pt idx="80">
                  <c:v>61.0</c:v>
                </c:pt>
                <c:pt idx="81">
                  <c:v>118.0</c:v>
                </c:pt>
                <c:pt idx="82">
                  <c:v>186.0</c:v>
                </c:pt>
                <c:pt idx="83">
                  <c:v>80.0</c:v>
                </c:pt>
                <c:pt idx="84">
                  <c:v>52.0</c:v>
                </c:pt>
                <c:pt idx="85">
                  <c:v>68.0</c:v>
                </c:pt>
                <c:pt idx="86">
                  <c:v>107.0</c:v>
                </c:pt>
                <c:pt idx="87">
                  <c:v>57.0</c:v>
                </c:pt>
                <c:pt idx="88">
                  <c:v>535.0</c:v>
                </c:pt>
                <c:pt idx="89">
                  <c:v>109.0</c:v>
                </c:pt>
                <c:pt idx="90">
                  <c:v>86.0</c:v>
                </c:pt>
                <c:pt idx="91">
                  <c:v>57.0</c:v>
                </c:pt>
                <c:pt idx="92">
                  <c:v>49.0</c:v>
                </c:pt>
                <c:pt idx="93">
                  <c:v>125.0</c:v>
                </c:pt>
                <c:pt idx="94">
                  <c:v>54.0</c:v>
                </c:pt>
                <c:pt idx="95">
                  <c:v>67.0</c:v>
                </c:pt>
                <c:pt idx="96">
                  <c:v>73.0</c:v>
                </c:pt>
                <c:pt idx="97">
                  <c:v>57.0</c:v>
                </c:pt>
                <c:pt idx="98">
                  <c:v>85.0</c:v>
                </c:pt>
                <c:pt idx="99">
                  <c:v>106.0</c:v>
                </c:pt>
                <c:pt idx="100">
                  <c:v>133.0</c:v>
                </c:pt>
                <c:pt idx="101">
                  <c:v>31.0</c:v>
                </c:pt>
                <c:pt idx="102">
                  <c:v>46.0</c:v>
                </c:pt>
                <c:pt idx="103">
                  <c:v>98.0</c:v>
                </c:pt>
                <c:pt idx="104">
                  <c:v>76.0</c:v>
                </c:pt>
                <c:pt idx="105">
                  <c:v>83.0</c:v>
                </c:pt>
                <c:pt idx="106">
                  <c:v>112.0</c:v>
                </c:pt>
                <c:pt idx="107">
                  <c:v>48.0</c:v>
                </c:pt>
                <c:pt idx="108">
                  <c:v>122.0</c:v>
                </c:pt>
                <c:pt idx="109">
                  <c:v>128.0</c:v>
                </c:pt>
                <c:pt idx="110">
                  <c:v>107.0</c:v>
                </c:pt>
                <c:pt idx="111">
                  <c:v>63.0</c:v>
                </c:pt>
                <c:pt idx="112">
                  <c:v>94.0</c:v>
                </c:pt>
                <c:pt idx="113">
                  <c:v>35.0</c:v>
                </c:pt>
                <c:pt idx="114">
                  <c:v>136.0</c:v>
                </c:pt>
                <c:pt idx="115">
                  <c:v>92.0</c:v>
                </c:pt>
                <c:pt idx="116">
                  <c:v>82.0</c:v>
                </c:pt>
                <c:pt idx="117">
                  <c:v>151.0</c:v>
                </c:pt>
                <c:pt idx="118">
                  <c:v>38.0</c:v>
                </c:pt>
                <c:pt idx="119">
                  <c:v>83.0</c:v>
                </c:pt>
                <c:pt idx="120">
                  <c:v>39.0</c:v>
                </c:pt>
                <c:pt idx="121">
                  <c:v>119.0</c:v>
                </c:pt>
                <c:pt idx="122">
                  <c:v>58.0</c:v>
                </c:pt>
                <c:pt idx="123">
                  <c:v>23.0</c:v>
                </c:pt>
                <c:pt idx="124">
                  <c:v>85.0</c:v>
                </c:pt>
                <c:pt idx="125">
                  <c:v>228.0</c:v>
                </c:pt>
                <c:pt idx="126">
                  <c:v>32.0</c:v>
                </c:pt>
                <c:pt idx="127">
                  <c:v>236.0</c:v>
                </c:pt>
                <c:pt idx="128">
                  <c:v>71.0</c:v>
                </c:pt>
                <c:pt idx="129">
                  <c:v>72.0</c:v>
                </c:pt>
                <c:pt idx="130">
                  <c:v>58.0</c:v>
                </c:pt>
                <c:pt idx="131">
                  <c:v>43.0</c:v>
                </c:pt>
                <c:pt idx="132">
                  <c:v>40.0</c:v>
                </c:pt>
                <c:pt idx="133">
                  <c:v>133.0</c:v>
                </c:pt>
                <c:pt idx="134">
                  <c:v>300.0</c:v>
                </c:pt>
                <c:pt idx="135">
                  <c:v>49.0</c:v>
                </c:pt>
                <c:pt idx="136">
                  <c:v>114.0</c:v>
                </c:pt>
                <c:pt idx="137">
                  <c:v>80.0</c:v>
                </c:pt>
                <c:pt idx="138">
                  <c:v>55.0</c:v>
                </c:pt>
                <c:pt idx="139">
                  <c:v>58.0</c:v>
                </c:pt>
                <c:pt idx="140">
                  <c:v>81.0</c:v>
                </c:pt>
                <c:pt idx="141">
                  <c:v>135.0</c:v>
                </c:pt>
                <c:pt idx="142">
                  <c:v>67.0</c:v>
                </c:pt>
                <c:pt idx="143">
                  <c:v>103.0</c:v>
                </c:pt>
                <c:pt idx="144">
                  <c:v>162.0</c:v>
                </c:pt>
                <c:pt idx="145">
                  <c:v>73.0</c:v>
                </c:pt>
                <c:pt idx="146">
                  <c:v>110.0</c:v>
                </c:pt>
                <c:pt idx="147">
                  <c:v>37.0</c:v>
                </c:pt>
                <c:pt idx="148">
                  <c:v>64.0</c:v>
                </c:pt>
                <c:pt idx="149">
                  <c:v>116.0</c:v>
                </c:pt>
                <c:pt idx="150">
                  <c:v>119.0</c:v>
                </c:pt>
                <c:pt idx="151">
                  <c:v>73.0</c:v>
                </c:pt>
                <c:pt idx="152">
                  <c:v>126.0</c:v>
                </c:pt>
                <c:pt idx="153">
                  <c:v>87.0</c:v>
                </c:pt>
                <c:pt idx="154">
                  <c:v>69.0</c:v>
                </c:pt>
                <c:pt idx="155">
                  <c:v>72.0</c:v>
                </c:pt>
                <c:pt idx="156">
                  <c:v>130.0</c:v>
                </c:pt>
                <c:pt idx="157">
                  <c:v>87.0</c:v>
                </c:pt>
                <c:pt idx="158">
                  <c:v>53.0</c:v>
                </c:pt>
                <c:pt idx="159">
                  <c:v>91.0</c:v>
                </c:pt>
                <c:pt idx="160">
                  <c:v>90.0</c:v>
                </c:pt>
                <c:pt idx="161">
                  <c:v>123.0</c:v>
                </c:pt>
                <c:pt idx="162">
                  <c:v>133.0</c:v>
                </c:pt>
                <c:pt idx="163">
                  <c:v>135.0</c:v>
                </c:pt>
                <c:pt idx="164">
                  <c:v>103.0</c:v>
                </c:pt>
                <c:pt idx="165">
                  <c:v>33.0</c:v>
                </c:pt>
                <c:pt idx="166">
                  <c:v>92.0</c:v>
                </c:pt>
                <c:pt idx="167">
                  <c:v>236.0</c:v>
                </c:pt>
                <c:pt idx="168">
                  <c:v>55.0</c:v>
                </c:pt>
                <c:pt idx="169">
                  <c:v>53.0</c:v>
                </c:pt>
                <c:pt idx="170">
                  <c:v>115.0</c:v>
                </c:pt>
                <c:pt idx="171">
                  <c:v>57.0</c:v>
                </c:pt>
                <c:pt idx="172">
                  <c:v>45.0</c:v>
                </c:pt>
                <c:pt idx="173">
                  <c:v>120.0</c:v>
                </c:pt>
              </c:numCache>
            </c:numRef>
          </c:yVal>
        </c:ser>
        <c:axId val="617881480"/>
        <c:axId val="617642200"/>
      </c:scatterChart>
      <c:valAx>
        <c:axId val="617881480"/>
        <c:scaling>
          <c:orientation val="minMax"/>
          <c:max val="19.0"/>
          <c:min val="5.0"/>
        </c:scaling>
        <c:axPos val="b"/>
        <c:title>
          <c:tx>
            <c:rich>
              <a:bodyPr/>
              <a:lstStyle/>
              <a:p>
                <a:pPr>
                  <a:defRPr sz="1600" b="0"/>
                </a:pPr>
                <a:r>
                  <a:rPr lang="en-US" sz="1600" b="0"/>
                  <a:t>Gflop/s</a:t>
                </a:r>
              </a:p>
            </c:rich>
          </c:tx>
          <c:layout/>
          <c:spPr>
            <a:noFill/>
            <a:ln w="25400">
              <a:noFill/>
            </a:ln>
          </c:spPr>
        </c:title>
        <c:numFmt formatCode="0" sourceLinked="0"/>
        <c:tickLblPos val="nextTo"/>
        <c:spPr>
          <a:ln w="3175">
            <a:solidFill>
              <a:srgbClr val="808080"/>
            </a:solidFill>
            <a:prstDash val="solid"/>
          </a:ln>
        </c:spPr>
        <c:txPr>
          <a:bodyPr rot="0" vert="horz"/>
          <a:lstStyle/>
          <a:p>
            <a:pPr>
              <a:defRPr sz="1200" b="0" i="0" u="none" strike="noStrike" baseline="0">
                <a:solidFill>
                  <a:srgbClr val="000000"/>
                </a:solidFill>
                <a:latin typeface="Calibri"/>
                <a:ea typeface="Calibri"/>
                <a:cs typeface="Calibri"/>
              </a:defRPr>
            </a:pPr>
            <a:endParaRPr lang="en-US"/>
          </a:p>
        </c:txPr>
        <c:crossAx val="617642200"/>
        <c:crosses val="autoZero"/>
        <c:crossBetween val="midCat"/>
        <c:majorUnit val="1.0"/>
      </c:valAx>
      <c:valAx>
        <c:axId val="617642200"/>
        <c:scaling>
          <c:logBase val="2.0"/>
          <c:orientation val="minMax"/>
          <c:max val="800.0"/>
          <c:min val="16.0"/>
        </c:scaling>
        <c:axPos val="l"/>
        <c:title>
          <c:tx>
            <c:rich>
              <a:bodyPr rot="-5400000" vert="horz"/>
              <a:lstStyle/>
              <a:p>
                <a:pPr>
                  <a:defRPr sz="1400" b="0"/>
                </a:pPr>
                <a:r>
                  <a:rPr lang="en-US" sz="1400" b="0"/>
                  <a:t>Lines</a:t>
                </a:r>
                <a:r>
                  <a:rPr lang="en-US" sz="1400" b="0" baseline="0"/>
                  <a:t> of code</a:t>
                </a:r>
                <a:endParaRPr lang="en-US" sz="1400" b="0"/>
              </a:p>
            </c:rich>
          </c:tx>
          <c:layout>
            <c:manualLayout>
              <c:xMode val="edge"/>
              <c:yMode val="edge"/>
              <c:x val="0.000763613007588553"/>
              <c:y val="0.373339966491117"/>
            </c:manualLayout>
          </c:layout>
          <c:spPr>
            <a:noFill/>
            <a:ln w="25400">
              <a:noFill/>
            </a:ln>
          </c:spPr>
        </c:title>
        <c:numFmt formatCode="General" sourceLinked="1"/>
        <c:tickLblPos val="nextTo"/>
        <c:spPr>
          <a:ln w="3175">
            <a:solidFill>
              <a:srgbClr val="808080"/>
            </a:solidFill>
            <a:prstDash val="solid"/>
          </a:ln>
        </c:spPr>
        <c:txPr>
          <a:bodyPr/>
          <a:lstStyle/>
          <a:p>
            <a:pPr>
              <a:defRPr sz="1200"/>
            </a:pPr>
            <a:endParaRPr lang="en-US"/>
          </a:p>
        </c:txPr>
        <c:crossAx val="617881480"/>
        <c:crosses val="autoZero"/>
        <c:crossBetween val="midCat"/>
      </c:valAx>
      <c:spPr>
        <a:solidFill>
          <a:srgbClr val="FFFFFF"/>
        </a:solidFill>
        <a:ln w="25400">
          <a:noFill/>
        </a:ln>
      </c:spPr>
    </c:plotArea>
    <c:plotVisOnly val="1"/>
    <c:dispBlanksAs val="gap"/>
  </c:chart>
  <c:spPr>
    <a:solidFill>
      <a:srgbClr val="FFFFFF"/>
    </a:solidFill>
    <a:ln w="3175">
      <a:solidFill>
        <a:srgbClr val="808080"/>
      </a:solidFill>
      <a:prstDash val="solid"/>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pict"/></Relationships>
</file>

<file path=ppt/drawings/drawing1.xml><?xml version="1.0" encoding="utf-8"?>
<c:userShapes xmlns:c="http://schemas.openxmlformats.org/drawingml/2006/chart">
  <cdr:relSizeAnchor xmlns:cdr="http://schemas.openxmlformats.org/drawingml/2006/chartDrawing">
    <cdr:from>
      <cdr:x>0.23989</cdr:x>
      <cdr:y>0.00467</cdr:y>
    </cdr:from>
    <cdr:to>
      <cdr:x>0.24692</cdr:x>
      <cdr:y>0.8676</cdr:y>
    </cdr:to>
    <cdr:sp macro="" textlink="">
      <cdr:nvSpPr>
        <cdr:cNvPr id="3" name="Straight Connector 2"/>
        <cdr:cNvSpPr/>
      </cdr:nvSpPr>
      <cdr:spPr>
        <a:xfrm xmlns:a="http://schemas.openxmlformats.org/drawingml/2006/main" rot="16200000" flipH="1">
          <a:off x="1" y="1752603"/>
          <a:ext cx="3517899" cy="50800"/>
        </a:xfrm>
        <a:prstGeom xmlns:a="http://schemas.openxmlformats.org/drawingml/2006/main" prst="line">
          <a:avLst/>
        </a:prstGeom>
        <a:ln xmlns:a="http://schemas.openxmlformats.org/drawingml/2006/main">
          <a:solidFill>
            <a:srgbClr val="FF0000"/>
          </a:solidFill>
          <a:prstDash val="sysDash"/>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0.24868</cdr:x>
      <cdr:y>0.11371</cdr:y>
    </cdr:from>
    <cdr:to>
      <cdr:x>0.37522</cdr:x>
      <cdr:y>0.33801</cdr:y>
    </cdr:to>
    <cdr:sp macro="" textlink="">
      <cdr:nvSpPr>
        <cdr:cNvPr id="4" name="TextBox 3"/>
        <cdr:cNvSpPr txBox="1"/>
      </cdr:nvSpPr>
      <cdr:spPr>
        <a:xfrm xmlns:a="http://schemas.openxmlformats.org/drawingml/2006/main">
          <a:off x="1797050" y="46355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2000" dirty="0" smtClean="0"/>
            <a:t>Fall </a:t>
          </a:r>
        </a:p>
        <a:p xmlns:a="http://schemas.openxmlformats.org/drawingml/2006/main">
          <a:r>
            <a:rPr lang="en-US" sz="2000" dirty="0" smtClean="0"/>
            <a:t>61C </a:t>
          </a:r>
        </a:p>
        <a:p xmlns:a="http://schemas.openxmlformats.org/drawingml/2006/main">
          <a:r>
            <a:rPr lang="en-US" sz="2000" dirty="0" smtClean="0"/>
            <a:t>Average</a:t>
          </a:r>
          <a:endParaRPr lang="en-US" sz="2000" dirty="0"/>
        </a:p>
      </cdr:txBody>
    </cdr:sp>
  </cdr:relSizeAnchor>
  <cdr:relSizeAnchor xmlns:cdr="http://schemas.openxmlformats.org/drawingml/2006/chartDrawing">
    <cdr:from>
      <cdr:x>0.62302</cdr:x>
      <cdr:y>0.00156</cdr:y>
    </cdr:from>
    <cdr:to>
      <cdr:x>0.63005</cdr:x>
      <cdr:y>0.86449</cdr:y>
    </cdr:to>
    <cdr:sp macro="" textlink="">
      <cdr:nvSpPr>
        <cdr:cNvPr id="5" name="Straight Connector 4"/>
        <cdr:cNvSpPr/>
      </cdr:nvSpPr>
      <cdr:spPr>
        <a:xfrm xmlns:a="http://schemas.openxmlformats.org/drawingml/2006/main" rot="16200000" flipH="1">
          <a:off x="2768602" y="1739903"/>
          <a:ext cx="3517899" cy="50800"/>
        </a:xfrm>
        <a:prstGeom xmlns:a="http://schemas.openxmlformats.org/drawingml/2006/main" prst="line">
          <a:avLst/>
        </a:prstGeom>
        <a:ln xmlns:a="http://schemas.openxmlformats.org/drawingml/2006/main">
          <a:solidFill>
            <a:srgbClr val="FF0000"/>
          </a:solidFill>
          <a:prstDash val="sysDash"/>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0.63884</cdr:x>
      <cdr:y>0.07009</cdr:y>
    </cdr:from>
    <cdr:to>
      <cdr:x>0.76538</cdr:x>
      <cdr:y>0.29439</cdr:y>
    </cdr:to>
    <cdr:sp macro="" textlink="">
      <cdr:nvSpPr>
        <cdr:cNvPr id="6" name="TextBox 5"/>
        <cdr:cNvSpPr txBox="1"/>
      </cdr:nvSpPr>
      <cdr:spPr>
        <a:xfrm xmlns:a="http://schemas.openxmlformats.org/drawingml/2006/main">
          <a:off x="4616450" y="28575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2000" dirty="0" smtClean="0"/>
            <a:t>Speed of </a:t>
          </a:r>
        </a:p>
        <a:p xmlns:a="http://schemas.openxmlformats.org/drawingml/2006/main">
          <a:r>
            <a:rPr lang="en-US" sz="2000" dirty="0" smtClean="0"/>
            <a:t>Math </a:t>
          </a:r>
        </a:p>
        <a:p xmlns:a="http://schemas.openxmlformats.org/drawingml/2006/main">
          <a:r>
            <a:rPr lang="en-US" sz="2000" dirty="0" smtClean="0"/>
            <a:t>Library</a:t>
          </a:r>
          <a:endParaRPr lang="en-US" sz="2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3/30/11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3/30/11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516434" y="4342192"/>
            <a:ext cx="5909964" cy="4115405"/>
          </a:xfrm>
          <a:noFill/>
          <a:ln w="9525"/>
        </p:spPr>
        <p:txBody>
          <a:bodyPr lIns="90475" tIns="44444" rIns="90475" bIns="44444"/>
          <a:lstStyle/>
          <a:p>
            <a:endParaRPr lang="en-US"/>
          </a:p>
        </p:txBody>
      </p:sp>
      <p:sp>
        <p:nvSpPr>
          <p:cNvPr id="27651" name="Rectangle 3"/>
          <p:cNvSpPr>
            <a:spLocks noGrp="1" noRot="1" noChangeAspect="1" noChangeArrowheads="1" noTextEdit="1"/>
          </p:cNvSpPr>
          <p:nvPr>
            <p:ph type="sldImg"/>
          </p:nvPr>
        </p:nvSpPr>
        <p:spPr>
          <a:xfrm>
            <a:off x="1158875" y="585788"/>
            <a:ext cx="4552950" cy="3416300"/>
          </a:xfr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The last storage element you will need for the datapath is the idealized memory to store your data and instructions.</a:t>
            </a:r>
          </a:p>
          <a:p>
            <a:r>
              <a:rPr lang="en-US"/>
              <a:t>This idealized memory block has just one input bus (DataIn) and one output bus (DataOut).</a:t>
            </a:r>
          </a:p>
          <a:p>
            <a:r>
              <a:rPr lang="en-US"/>
              <a:t>When Write Enable is 0, the address selects the memory word to put on the Data Out bus.</a:t>
            </a:r>
          </a:p>
          <a:p>
            <a:r>
              <a:rPr lang="en-US"/>
              <a:t>When Write Enable is 1, the address selects the memory word to be written via the DataIn bus at the next clock tick.</a:t>
            </a:r>
          </a:p>
          <a:p>
            <a:r>
              <a:rPr lang="en-US"/>
              <a:t>Once again, the clock input is a factor ONLY during the write operation.</a:t>
            </a:r>
          </a:p>
          <a:p>
            <a:r>
              <a:rPr lang="en-US"/>
              <a:t>During read operation, it behaves as a combinational logic block.</a:t>
            </a:r>
          </a:p>
          <a:p>
            <a:r>
              <a:rPr lang="en-US"/>
              <a:t>That is if you put a valid value on the address lines, the output bus DataOut will become valid after the access time of the memory.</a:t>
            </a:r>
          </a:p>
          <a:p>
            <a:endParaRPr lang="en-US"/>
          </a:p>
          <a:p>
            <a:r>
              <a:rPr lang="en-US"/>
              <a:t>+2 = 35 min. (Y:15)</a:t>
            </a:r>
          </a:p>
        </p:txBody>
      </p:sp>
      <p:sp>
        <p:nvSpPr>
          <p:cNvPr id="38915"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As far as storage elements are concerned, we will need a N-bit register that is similar to the D flip-flop I showed you in class.</a:t>
            </a:r>
          </a:p>
          <a:p>
            <a:r>
              <a:rPr lang="en-US"/>
              <a:t>The significant difference here is that the register will have a Write Enable input.</a:t>
            </a:r>
          </a:p>
          <a:p>
            <a:r>
              <a:rPr lang="en-US"/>
              <a:t>That is the content of the register will NOT  be updated if Write Enable is not asserted (0).</a:t>
            </a:r>
          </a:p>
          <a:p>
            <a:r>
              <a:rPr lang="en-US"/>
              <a:t>The content is updated at the clock tick ONLY if the Write Enable signal is asserted (1).</a:t>
            </a:r>
          </a:p>
          <a:p>
            <a:endParaRPr lang="en-US"/>
          </a:p>
          <a:p>
            <a:r>
              <a:rPr lang="en-US"/>
              <a:t>+1 = 31 min. (Y:11)</a:t>
            </a:r>
          </a:p>
        </p:txBody>
      </p:sp>
      <p:sp>
        <p:nvSpPr>
          <p:cNvPr id="4096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We will also need a register file that consists of 32 32-bit registers with two output busses (busA and busB) and one input bus.</a:t>
            </a:r>
          </a:p>
          <a:p>
            <a:r>
              <a:rPr lang="en-US"/>
              <a:t>The register specifiers Ra and Rb select the registers to put on busA and busB  respectively.</a:t>
            </a:r>
          </a:p>
          <a:p>
            <a:r>
              <a:rPr lang="en-US"/>
              <a:t>When Write Enable is 1, the register specifier Rw selects the register to be written via busW.</a:t>
            </a:r>
          </a:p>
          <a:p>
            <a:r>
              <a:rPr lang="en-US"/>
              <a:t>In our simplified version of the register file, the write operation will occurs at the clock tick.</a:t>
            </a:r>
          </a:p>
          <a:p>
            <a:r>
              <a:rPr lang="en-US"/>
              <a:t>Keep in mind that the clock input is a factor ONLY during the write operation.</a:t>
            </a:r>
          </a:p>
          <a:p>
            <a:r>
              <a:rPr lang="en-US"/>
              <a:t>During read operation, the register file behaves as a combinational logic block.</a:t>
            </a:r>
          </a:p>
          <a:p>
            <a:r>
              <a:rPr lang="en-US"/>
              <a:t>That is if you put a valid value on Ra, then bus A will become valid after the register file’s access time.</a:t>
            </a:r>
          </a:p>
          <a:p>
            <a:r>
              <a:rPr lang="en-US"/>
              <a:t>Similarly if you put a valid value on Rb, bus B will become valid after the register file’s access time.   In both cases (Ra and Rb), the clock input is not a factor.</a:t>
            </a:r>
          </a:p>
          <a:p>
            <a:endParaRPr lang="en-US"/>
          </a:p>
          <a:p>
            <a:r>
              <a:rPr lang="en-US"/>
              <a:t>+2 = 33 min. (Y:13)</a:t>
            </a:r>
          </a:p>
        </p:txBody>
      </p:sp>
      <p:sp>
        <p:nvSpPr>
          <p:cNvPr id="43011"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endParaRPr lang="en-US"/>
          </a:p>
        </p:txBody>
      </p:sp>
      <p:sp>
        <p:nvSpPr>
          <p:cNvPr id="4505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And here is the datapath that can do the trick.</a:t>
            </a:r>
          </a:p>
          <a:p>
            <a:r>
              <a:rPr lang="en-US"/>
              <a:t>First of all, we connect the register file’s Ra, Rb, and Rw input to the Rd, Rs, and Rt fields of the instruction bus (points to the format diagram).</a:t>
            </a:r>
          </a:p>
          <a:p>
            <a:r>
              <a:rPr lang="en-US"/>
              <a:t>Then we need to connect  busA and busB of the register file to the ALU.</a:t>
            </a:r>
          </a:p>
          <a:p>
            <a:r>
              <a:rPr lang="en-US"/>
              <a:t>Finally, we need to connect the output of the ALU to the input bus of the  register file.</a:t>
            </a:r>
          </a:p>
          <a:p>
            <a:r>
              <a:rPr lang="en-US"/>
              <a:t>Conceptually, this is how it works.</a:t>
            </a:r>
          </a:p>
          <a:p>
            <a:r>
              <a:rPr lang="en-US"/>
              <a:t>The instruction bus coming out of the Instruction memory will set the Ra and Rb to the register specifiers Rs and Rt.</a:t>
            </a:r>
          </a:p>
          <a:p>
            <a:r>
              <a:rPr lang="en-US"/>
              <a:t>This causes the register file to put the value of register Rs onto busA and the value of register Rt onto busB, respectively.</a:t>
            </a:r>
          </a:p>
          <a:p>
            <a:r>
              <a:rPr lang="en-US"/>
              <a:t>By setting the ALUctr appropriately, the ALU will perform either the Add and Subtract for us.</a:t>
            </a:r>
          </a:p>
          <a:p>
            <a:r>
              <a:rPr lang="en-US"/>
              <a:t>The result is then fed back to the register file where the register specifier Rw should already be set to the instruction bus’s Rd field.</a:t>
            </a:r>
          </a:p>
          <a:p>
            <a:r>
              <a:rPr lang="en-US"/>
              <a:t>Since the control, which we will design in our next lecture, should have already set the RegWr signal to 1, the result will be written back to the register file at the next clock tick (points to the Clk input).</a:t>
            </a:r>
          </a:p>
          <a:p>
            <a:r>
              <a:rPr lang="en-US"/>
              <a:t>+3 = 42 min. (Y:22)</a:t>
            </a:r>
          </a:p>
        </p:txBody>
      </p:sp>
      <p:sp>
        <p:nvSpPr>
          <p:cNvPr id="47107"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Remember, we will be using a clocking methodology where all storage elements are clocked by the same clock edge.</a:t>
            </a:r>
          </a:p>
          <a:p>
            <a:r>
              <a:rPr lang="en-US"/>
              <a:t>Consequently, our cycle time will be the sum of:</a:t>
            </a:r>
          </a:p>
          <a:p>
            <a:r>
              <a:rPr lang="en-US"/>
              <a:t>(a) The Clock-to-Q  time of the input registers.</a:t>
            </a:r>
          </a:p>
          <a:p>
            <a:r>
              <a:rPr lang="en-US"/>
              <a:t>(b) The longest delay path through the combinational logic block.</a:t>
            </a:r>
          </a:p>
          <a:p>
            <a:r>
              <a:rPr lang="en-US"/>
              <a:t>(c)  The set up time of the output register.</a:t>
            </a:r>
          </a:p>
          <a:p>
            <a:r>
              <a:rPr lang="en-US"/>
              <a:t>(d) And finally the clock skew.</a:t>
            </a:r>
          </a:p>
          <a:p>
            <a:r>
              <a:rPr lang="en-US"/>
              <a:t>In order to avoid hold time violation, you have to make sure this inequality is fulfilled.</a:t>
            </a:r>
          </a:p>
          <a:p>
            <a:endParaRPr lang="en-US"/>
          </a:p>
          <a:p>
            <a:r>
              <a:rPr lang="en-US"/>
              <a:t>+2 = 18 min. (X:58)</a:t>
            </a:r>
          </a:p>
        </p:txBody>
      </p:sp>
      <p:sp>
        <p:nvSpPr>
          <p:cNvPr id="5222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Let’s take a more quantitative picture of what is happening.</a:t>
            </a:r>
          </a:p>
          <a:p>
            <a:r>
              <a:rPr lang="en-US" dirty="0"/>
              <a:t>At each clock tick, the Program Counter will present its latest value to the Instruction memory after </a:t>
            </a:r>
            <a:r>
              <a:rPr lang="en-US" dirty="0" err="1"/>
              <a:t>Clk</a:t>
            </a:r>
            <a:r>
              <a:rPr lang="en-US" dirty="0"/>
              <a:t>-to-Q time.</a:t>
            </a:r>
          </a:p>
          <a:p>
            <a:r>
              <a:rPr lang="en-US" dirty="0"/>
              <a:t>After a delay of the Instruction Memory Access time, the Opcode, Rd, </a:t>
            </a:r>
            <a:r>
              <a:rPr lang="en-US" dirty="0" err="1"/>
              <a:t>Rs</a:t>
            </a:r>
            <a:r>
              <a:rPr lang="en-US" dirty="0"/>
              <a:t>, </a:t>
            </a:r>
            <a:r>
              <a:rPr lang="en-US" dirty="0" err="1"/>
              <a:t>Rt</a:t>
            </a:r>
            <a:r>
              <a:rPr lang="en-US" dirty="0"/>
              <a:t>, and Function fields will become valid on the instruction bus.</a:t>
            </a:r>
          </a:p>
          <a:p>
            <a:r>
              <a:rPr lang="en-US" dirty="0"/>
              <a:t>Once we have the new instruction, that is the Add or Subtract instruction, on the instruction bus, two things happen in parallel.</a:t>
            </a:r>
          </a:p>
          <a:p>
            <a:r>
              <a:rPr lang="en-US" dirty="0"/>
              <a:t>First of all, the control unit will decode the Opcode and </a:t>
            </a:r>
            <a:r>
              <a:rPr lang="en-US" dirty="0" err="1"/>
              <a:t>Func</a:t>
            </a:r>
            <a:r>
              <a:rPr lang="en-US" dirty="0"/>
              <a:t> field and set the control signals </a:t>
            </a:r>
            <a:r>
              <a:rPr lang="en-US" dirty="0" err="1"/>
              <a:t>ALUctr</a:t>
            </a:r>
            <a:r>
              <a:rPr lang="en-US" dirty="0"/>
              <a:t> and </a:t>
            </a:r>
            <a:r>
              <a:rPr lang="en-US" dirty="0" err="1"/>
              <a:t>RegWr</a:t>
            </a:r>
            <a:r>
              <a:rPr lang="en-US" dirty="0"/>
              <a:t> accordingly.  We will cover</a:t>
            </a:r>
            <a:r>
              <a:rPr lang="en-US" dirty="0" smtClean="0"/>
              <a:t> this</a:t>
            </a:r>
            <a:r>
              <a:rPr lang="en-US" baseline="0" dirty="0" smtClean="0"/>
              <a:t> later</a:t>
            </a:r>
            <a:r>
              <a:rPr lang="en-US" dirty="0" smtClean="0"/>
              <a:t>.</a:t>
            </a:r>
            <a:endParaRPr lang="en-US" dirty="0"/>
          </a:p>
          <a:p>
            <a:r>
              <a:rPr lang="en-US" dirty="0"/>
              <a:t>While this is happening (points to Control Delay), we will also be reading the register file (Register File Access Time).</a:t>
            </a:r>
          </a:p>
          <a:p>
            <a:r>
              <a:rPr lang="en-US" dirty="0"/>
              <a:t>Once the data is valid on </a:t>
            </a:r>
            <a:r>
              <a:rPr lang="en-US" dirty="0" err="1"/>
              <a:t>busA</a:t>
            </a:r>
            <a:r>
              <a:rPr lang="en-US" dirty="0"/>
              <a:t> and </a:t>
            </a:r>
            <a:r>
              <a:rPr lang="en-US" dirty="0" err="1"/>
              <a:t>busB</a:t>
            </a:r>
            <a:r>
              <a:rPr lang="en-US" dirty="0"/>
              <a:t>, the ALU will perform the Add or Subtract operation based on the </a:t>
            </a:r>
            <a:r>
              <a:rPr lang="en-US" dirty="0" err="1"/>
              <a:t>ALUctr</a:t>
            </a:r>
            <a:r>
              <a:rPr lang="en-US" dirty="0"/>
              <a:t> signal.</a:t>
            </a:r>
          </a:p>
          <a:p>
            <a:r>
              <a:rPr lang="en-US" dirty="0"/>
              <a:t>Hopefully, the ALU is fast enough that it will finish the operation (ALU Delay) before the next clock tick.</a:t>
            </a:r>
          </a:p>
          <a:p>
            <a:r>
              <a:rPr lang="en-US" dirty="0"/>
              <a:t>At the next clock tick, the output of the ALU will be written into the register file because the </a:t>
            </a:r>
            <a:r>
              <a:rPr lang="en-US" dirty="0" err="1"/>
              <a:t>RegWr</a:t>
            </a:r>
            <a:r>
              <a:rPr lang="en-US" dirty="0"/>
              <a:t> signal will be equal to 1.</a:t>
            </a:r>
          </a:p>
          <a:p>
            <a:endParaRPr lang="en-US" dirty="0"/>
          </a:p>
          <a:p>
            <a:r>
              <a:rPr lang="en-US" dirty="0"/>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Here is the datapath for the Or immediate instructions.</a:t>
            </a:r>
          </a:p>
          <a:p>
            <a:r>
              <a:rPr lang="en-US"/>
              <a:t>We cannot use the Rd field here (Rw) because in this instruction format, we don’t have a Rd field. The Rd field in the R-type is used here as part of the immediate field.</a:t>
            </a:r>
          </a:p>
          <a:p>
            <a:r>
              <a:rPr lang="en-US"/>
              <a:t>For this instruction type, Rw input of the register file, that is the address of the register to be written, comes from the Rt field of the instruction.</a:t>
            </a:r>
          </a:p>
          <a:p>
            <a:r>
              <a:rPr lang="en-US"/>
              <a:t>Recalled from earlier slide that for R-type instruction, the Rw comes from the Rd field.</a:t>
            </a:r>
          </a:p>
          <a:p>
            <a:r>
              <a:rPr lang="en-US"/>
              <a:t>That’s why we need a MUX here to put Rd onto Rw for R-type instructions and to put Rt onto Rw for the I-type instruction.</a:t>
            </a:r>
          </a:p>
          <a:p>
            <a:r>
              <a:rPr lang="en-US"/>
              <a:t>Since the second operation of this instruction will be the immediate field zero extended to 32 bits, we also need a MUX here to block off bus B from the register file.</a:t>
            </a:r>
          </a:p>
          <a:p>
            <a:r>
              <a:rPr lang="en-US"/>
              <a:t>Since bus B is blocked off by the MUX, the value on bus B is don’t care. Therefore we do not have to worry about what ends up on  the register file’s Rb register specifier.</a:t>
            </a:r>
          </a:p>
          <a:p>
            <a:r>
              <a:rPr lang="en-US"/>
              <a:t>To keep things simple, we may just as well keep it the same as the R-type instruction and put the Rt field here.</a:t>
            </a:r>
          </a:p>
          <a:p>
            <a:r>
              <a:rPr lang="en-US"/>
              <a:t>So to summarize, this is how this datapath works.  With Rs on Register File’s Ra input, bus A will get the value of Rs as the first ALU operand.</a:t>
            </a:r>
          </a:p>
          <a:p>
            <a:r>
              <a:rPr lang="en-US"/>
              <a:t>The second operand will come from the immediate field of the instruction.</a:t>
            </a:r>
          </a:p>
          <a:p>
            <a:r>
              <a:rPr lang="en-US"/>
              <a:t>Once the ALU complete the OR operation, the result will be written into the register specified by the instruction’s Rt field.</a:t>
            </a:r>
          </a:p>
          <a:p>
            <a:endParaRPr lang="en-US"/>
          </a:p>
          <a:p>
            <a:r>
              <a:rPr lang="en-US"/>
              <a:t>+3 = 50 min. (Y:30)</a:t>
            </a:r>
          </a:p>
        </p:txBody>
      </p:sp>
      <p:sp>
        <p:nvSpPr>
          <p:cNvPr id="56323"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Here is the datapath for the Or immediate instructions.</a:t>
            </a:r>
          </a:p>
          <a:p>
            <a:r>
              <a:rPr lang="en-US"/>
              <a:t>We cannot use the Rd field here (Rw) because in this instruction format, we don’t have a Rd field. The Rd field in the R-type is used here as part of the immediate field.</a:t>
            </a:r>
          </a:p>
          <a:p>
            <a:r>
              <a:rPr lang="en-US"/>
              <a:t>For this instruction type, Rw input of the register file, that is the address of the register to be written, comes from the Rt field of the instruction.</a:t>
            </a:r>
          </a:p>
          <a:p>
            <a:r>
              <a:rPr lang="en-US"/>
              <a:t>Recalled from earlier slide that for R-type instruction, the Rw comes from the Rd field.</a:t>
            </a:r>
          </a:p>
          <a:p>
            <a:r>
              <a:rPr lang="en-US"/>
              <a:t>That’s why we need a MUX here to put Rd onto Rw for R-type instructions and to put Rt onto Rw for the I-type instruction.</a:t>
            </a:r>
          </a:p>
          <a:p>
            <a:r>
              <a:rPr lang="en-US"/>
              <a:t>Since the second operation of this instruction will be the immediate field zero extended to 32 bits, we also need a MUX here to block off bus B from the register file.</a:t>
            </a:r>
          </a:p>
          <a:p>
            <a:r>
              <a:rPr lang="en-US"/>
              <a:t>Since bus B is blocked off by the MUX, the value on bus B is don’t care. Therefore we do not have to worry about what ends up on  the register file’s Rb register specifier.</a:t>
            </a:r>
          </a:p>
          <a:p>
            <a:r>
              <a:rPr lang="en-US"/>
              <a:t>To keep things simple, we may just as well keep it the same as the R-type instruction and put the Rt field here.</a:t>
            </a:r>
          </a:p>
          <a:p>
            <a:r>
              <a:rPr lang="en-US"/>
              <a:t>So to summarize, this is how this datapath works.  With Rs on Register File’s Ra input, bus A will get the value of Rs as the first ALU operand.</a:t>
            </a:r>
          </a:p>
          <a:p>
            <a:r>
              <a:rPr lang="en-US"/>
              <a:t>The second operand will come from the immediate field of the instruction.</a:t>
            </a:r>
          </a:p>
          <a:p>
            <a:r>
              <a:rPr lang="en-US"/>
              <a:t>Once the ALU complete the OR operation, the result will be written into the register specified by the instruction’s Rt field.</a:t>
            </a:r>
          </a:p>
          <a:p>
            <a:endParaRPr lang="en-US"/>
          </a:p>
          <a:p>
            <a:r>
              <a:rPr lang="en-US"/>
              <a:t>+3 = 50 min. (Y:30)</a:t>
            </a:r>
          </a:p>
        </p:txBody>
      </p:sp>
      <p:sp>
        <p:nvSpPr>
          <p:cNvPr id="58371"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Once again we cannot use the instruction’s Rd field for the Register File’s Rw input because load is a I-type instruction and there is no such thing as the Rd field in the I format.</a:t>
            </a:r>
          </a:p>
          <a:p>
            <a:r>
              <a:rPr lang="en-US"/>
              <a:t>So instead of Rd, the Rt field is used to specify the destination register through this two to  one multiplexor.</a:t>
            </a:r>
          </a:p>
          <a:p>
            <a:r>
              <a:rPr lang="en-US"/>
              <a:t>The first operand of the ALU comes from busA of the register file which contains the value of Register Rs (points to the Ra input of the register file).</a:t>
            </a:r>
          </a:p>
          <a:p>
            <a:r>
              <a:rPr lang="en-US"/>
              <a:t>The second operand, on the other hand, comes from the immediate field of the instruction.</a:t>
            </a:r>
          </a:p>
          <a:p>
            <a:r>
              <a:rPr lang="en-US"/>
              <a:t>Instead of using the Zero Extender I used in datapath for the or immediate datapath, I have to use a more general purpose Extender that can do both Sign Extend and Zero Extend.</a:t>
            </a:r>
          </a:p>
          <a:p>
            <a:r>
              <a:rPr lang="en-US"/>
              <a:t>The ALU then adds these two operands together to form the memory address.</a:t>
            </a:r>
          </a:p>
          <a:p>
            <a:r>
              <a:rPr lang="en-US"/>
              <a:t>Consequently, the output of the ALU has to go to two places:</a:t>
            </a:r>
          </a:p>
          <a:p>
            <a:r>
              <a:rPr lang="en-US"/>
              <a:t>(a) First the address input of the data memory.</a:t>
            </a:r>
          </a:p>
          <a:p>
            <a:r>
              <a:rPr lang="en-US"/>
              <a:t>(b) And secondly, also to the input of this two-to-one multiplexer.</a:t>
            </a:r>
          </a:p>
          <a:p>
            <a:r>
              <a:rPr lang="en-US"/>
              <a:t>The other input of this multiplexer comes from the output of the data memory so we can place the output of the data memory onto the register file’s input bus for the load instruction.</a:t>
            </a:r>
          </a:p>
          <a:p>
            <a:r>
              <a:rPr lang="en-US"/>
              <a:t>For Add, Subtract, and the Or immediate instructions, the output of the ALU will be selected to be placed on the input bus of the register file.</a:t>
            </a:r>
          </a:p>
          <a:p>
            <a:r>
              <a:rPr lang="en-US"/>
              <a:t>In either case, the control signal RegWr should be asserted so the register file will be written at the end of the cycle.</a:t>
            </a:r>
          </a:p>
          <a:p>
            <a:endParaRPr lang="en-US"/>
          </a:p>
          <a:p>
            <a:r>
              <a:rPr lang="en-US"/>
              <a:t>+3 = 60 min. (Y:40)</a:t>
            </a:r>
          </a:p>
        </p:txBody>
      </p:sp>
      <p:sp>
        <p:nvSpPr>
          <p:cNvPr id="60419"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bwMode="auto">
          <a:xfrm>
            <a:off x="515939" y="4341813"/>
            <a:ext cx="5910262" cy="4116387"/>
          </a:xfrm>
          <a:noFill/>
        </p:spPr>
        <p:txBody>
          <a:bodyPr wrap="square" lIns="90475" tIns="44444" rIns="90475" bIns="44444" numCol="1" anchor="t" anchorCtr="0" compatLnSpc="1">
            <a:prstTxWarp prst="textNoShape">
              <a:avLst/>
            </a:prstTxWarp>
          </a:bodyPr>
          <a:lstStyle/>
          <a:p>
            <a:pPr eaLnBrk="1" hangingPunct="1">
              <a:spcBef>
                <a:spcPct val="0"/>
              </a:spcBef>
            </a:pPr>
            <a:endParaRPr lang="en-US"/>
          </a:p>
        </p:txBody>
      </p:sp>
      <p:sp>
        <p:nvSpPr>
          <p:cNvPr id="22531" name="Rectangle 3"/>
          <p:cNvSpPr>
            <a:spLocks noGrp="1" noRot="1" noChangeAspect="1" noChangeArrowheads="1"/>
          </p:cNvSpPr>
          <p:nvPr>
            <p:ph type="sldImg"/>
          </p:nvPr>
        </p:nvSpPr>
        <p:spPr bwMode="auto">
          <a:xfrm>
            <a:off x="1158875" y="585788"/>
            <a:ext cx="4552950" cy="3416300"/>
          </a:xfrm>
          <a:noFill/>
          <a:ln>
            <a:solidFill>
              <a:srgbClr val="000000"/>
            </a:solidFill>
            <a:miter lim="800000"/>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Once again we cannot use the instruction’s Rd field for the Register File’s Rw input because load is a I-type instruction and there is no such thing as the Rd field in the I format.</a:t>
            </a:r>
          </a:p>
          <a:p>
            <a:r>
              <a:rPr lang="en-US"/>
              <a:t>So instead of Rd, the Rt field is used to specify the destination register through this two to  one multiplexor.</a:t>
            </a:r>
          </a:p>
          <a:p>
            <a:r>
              <a:rPr lang="en-US"/>
              <a:t>The first operand of the ALU comes from busA of the register file which contains the value of Register Rs (points to the Ra input of the register file).</a:t>
            </a:r>
          </a:p>
          <a:p>
            <a:r>
              <a:rPr lang="en-US"/>
              <a:t>The second operand, on the other hand, comes from the immediate field of the instruction.</a:t>
            </a:r>
          </a:p>
          <a:p>
            <a:r>
              <a:rPr lang="en-US"/>
              <a:t>Instead of using the Zero Extender I used in datapath for the or immediate datapath, I have to use a more general purpose Extender that can do both Sign Extend and Zero Extend.</a:t>
            </a:r>
          </a:p>
          <a:p>
            <a:r>
              <a:rPr lang="en-US"/>
              <a:t>The ALU then adds these two operands together to form the memory address.</a:t>
            </a:r>
          </a:p>
          <a:p>
            <a:r>
              <a:rPr lang="en-US"/>
              <a:t>Consequently, the output of the ALU has to go to two places:</a:t>
            </a:r>
          </a:p>
          <a:p>
            <a:r>
              <a:rPr lang="en-US"/>
              <a:t>(a) First the address input of the data memory.</a:t>
            </a:r>
          </a:p>
          <a:p>
            <a:r>
              <a:rPr lang="en-US"/>
              <a:t>(b) And secondly, also to the input of this two-to-one multiplexer.</a:t>
            </a:r>
          </a:p>
          <a:p>
            <a:r>
              <a:rPr lang="en-US"/>
              <a:t>The other input of this multiplexer comes from the output of the data memory so we can place the output of the data memory onto the register file’s input bus for the load instruction.</a:t>
            </a:r>
          </a:p>
          <a:p>
            <a:r>
              <a:rPr lang="en-US"/>
              <a:t>For Add, Subtract, and the Or immediate instructions, the output of the ALU will be selected to be placed on the input bus of the register file.</a:t>
            </a:r>
          </a:p>
          <a:p>
            <a:r>
              <a:rPr lang="en-US"/>
              <a:t>In either case, the control signal RegWr should be asserted so the register file will be written at the end of the cycle.</a:t>
            </a:r>
          </a:p>
          <a:p>
            <a:endParaRPr lang="en-US"/>
          </a:p>
          <a:p>
            <a:r>
              <a:rPr lang="en-US"/>
              <a:t>+3 = 60 min. (Y:40)</a:t>
            </a:r>
          </a:p>
        </p:txBody>
      </p:sp>
      <p:sp>
        <p:nvSpPr>
          <p:cNvPr id="6246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OK, let’s get on with today’s lecture by looking at the simple add instruction.</a:t>
            </a:r>
          </a:p>
          <a:p>
            <a:r>
              <a:rPr lang="en-US"/>
              <a:t>In terms of Register Transfer Language, this is what the Add instruction need to do.</a:t>
            </a:r>
          </a:p>
          <a:p>
            <a:r>
              <a:rPr lang="en-US"/>
              <a:t>First, you need to fetch the instruction from Memory.</a:t>
            </a:r>
          </a:p>
          <a:p>
            <a:r>
              <a:rPr lang="en-US"/>
              <a:t>Then you perform the actual add operation.  More specifically:</a:t>
            </a:r>
          </a:p>
          <a:p>
            <a:r>
              <a:rPr lang="en-US"/>
              <a:t>(a) You add the contents of the register specified by the Rs and Rt fields of the instruction.</a:t>
            </a:r>
          </a:p>
          <a:p>
            <a:r>
              <a:rPr lang="en-US"/>
              <a:t>(b) Then you write the results to the register specified by the Rd field.</a:t>
            </a:r>
          </a:p>
          <a:p>
            <a:r>
              <a:rPr lang="en-US"/>
              <a:t>And finally, you need to update the program counter to point to the next instruction.</a:t>
            </a:r>
          </a:p>
          <a:p>
            <a:r>
              <a:rPr lang="en-US"/>
              <a:t>Now, let’s take a detail look at the datapath during various phase of this instruction.</a:t>
            </a:r>
          </a:p>
          <a:p>
            <a:endParaRPr lang="en-US"/>
          </a:p>
          <a:p>
            <a:r>
              <a:rPr lang="en-US"/>
              <a:t>+2 = 10 min. (X:50)</a:t>
            </a:r>
          </a:p>
        </p:txBody>
      </p:sp>
      <p:sp>
        <p:nvSpPr>
          <p:cNvPr id="6451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endParaRPr lang="en-US"/>
          </a:p>
        </p:txBody>
      </p:sp>
      <p:sp>
        <p:nvSpPr>
          <p:cNvPr id="6656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This picture shows the activities at the main datapath during the execution of the Add or Subtract instructions.  </a:t>
            </a:r>
          </a:p>
          <a:p>
            <a:r>
              <a:rPr lang="en-US"/>
              <a:t>The active parts of the datapath are shown in different color as well as thicker lines.</a:t>
            </a:r>
          </a:p>
          <a:p>
            <a:r>
              <a:rPr lang="en-US"/>
              <a:t>First of all, the Rs and Rt of the instructions are fed to the Ra and Rb address ports of the register file and cause the contents of registers specified by the Rs and Rt fields to be placed on busA and busB, respectively.</a:t>
            </a:r>
          </a:p>
          <a:p>
            <a:r>
              <a:rPr lang="en-US"/>
              <a:t>With the ALUctr signals set to either Add or Subtract, the ALU will perform the proper operation and with MemtoReg set to 0, the ALU output will be placed onto busW.</a:t>
            </a:r>
          </a:p>
          <a:p>
            <a:r>
              <a:rPr lang="en-US"/>
              <a:t>The control we are going to design will also set RegWr to 1 so that the result will be written to the register file at the end of the cycle.</a:t>
            </a:r>
          </a:p>
          <a:p>
            <a:r>
              <a:rPr lang="en-US"/>
              <a:t>Notice that ExtOp is don’t care because the Extender in this case can either do a SignExt or ZeroExt.  We DON’T care because ALUSrc will be equal to 0--we are using busB.</a:t>
            </a:r>
          </a:p>
          <a:p>
            <a:r>
              <a:rPr lang="en-US"/>
              <a:t>The other control signals we need to worry about are:</a:t>
            </a:r>
          </a:p>
          <a:p>
            <a:r>
              <a:rPr lang="en-US"/>
              <a:t>(a) MemWr has to be set to zero because we do not want to  write the memory. </a:t>
            </a:r>
          </a:p>
          <a:p>
            <a:r>
              <a:rPr lang="en-US"/>
              <a:t>(b) And Branch and Jump, we have to set to zero.  Let me show you why.</a:t>
            </a:r>
          </a:p>
          <a:p>
            <a:endParaRPr lang="en-US"/>
          </a:p>
          <a:p>
            <a:r>
              <a:rPr lang="en-US"/>
              <a:t>+3 = 15 min. (X:55)</a:t>
            </a:r>
          </a:p>
        </p:txBody>
      </p:sp>
      <p:sp>
        <p:nvSpPr>
          <p:cNvPr id="6861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This picture shows the control signals setting for the Instruction Fetch Unit at the end of the Add or Subtract instruction.</a:t>
            </a:r>
          </a:p>
          <a:p>
            <a:r>
              <a:rPr lang="en-US"/>
              <a:t>Both the Branch and Jump signals are set to 0.</a:t>
            </a:r>
          </a:p>
          <a:p>
            <a:r>
              <a:rPr lang="en-US"/>
              <a:t>Consequently, the output of the first adder, which implements PC plus 1, is selected through the two 2-to-1 mux and got placed into the input of the Program Counter register.</a:t>
            </a:r>
          </a:p>
          <a:p>
            <a:r>
              <a:rPr lang="en-US"/>
              <a:t>The Program Counter is updated to this new value at the next clock tick.</a:t>
            </a:r>
          </a:p>
          <a:p>
            <a:r>
              <a:rPr lang="en-US"/>
              <a:t>Notice that the Program Counter is updated at every cycle.  Therefore it does not have a Write Enable signal to control the write.</a:t>
            </a:r>
          </a:p>
          <a:p>
            <a:r>
              <a:rPr lang="en-US"/>
              <a:t>Also, this picture is the same for or all instructions other than Branch andJjump.</a:t>
            </a:r>
          </a:p>
          <a:p>
            <a:r>
              <a:rPr lang="en-US"/>
              <a:t>Therefore I will only show this picture again for the Branch and Jump instructions and will not  repeat this for all other instructions.</a:t>
            </a:r>
          </a:p>
          <a:p>
            <a:endParaRPr lang="en-US"/>
          </a:p>
          <a:p>
            <a:r>
              <a:rPr lang="en-US"/>
              <a:t>+2 = 17 min. (X:57)</a:t>
            </a:r>
          </a:p>
        </p:txBody>
      </p:sp>
      <p:sp>
        <p:nvSpPr>
          <p:cNvPr id="7065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Now let’s look at the control signals setting for the Or immediate instruction.</a:t>
            </a:r>
          </a:p>
          <a:p>
            <a:r>
              <a:rPr lang="en-US"/>
              <a:t>The OR immediate instruction OR the content of the register specified by the Rs field to the Zero Extended Immediate field and write the result to the register specified in Rt.</a:t>
            </a:r>
          </a:p>
          <a:p>
            <a:r>
              <a:rPr lang="en-US"/>
              <a:t>This is how it works in the datapath.  The Rs field is fed to the Ra address port to cause the contents of register Rs to be placed on busA.</a:t>
            </a:r>
          </a:p>
          <a:p>
            <a:r>
              <a:rPr lang="en-US"/>
              <a:t>The other operand for the ALU will come from the immediate field.  In order to do this, the controller need to set ExtOp to 0 to instruct the extender to perform a Zero Extend operation.</a:t>
            </a:r>
          </a:p>
          <a:p>
            <a:r>
              <a:rPr lang="en-US"/>
              <a:t>Furthermore, ALUSrc must set to 1 such that the MUX will block off bus B from the register file and send the zero extended version of the immediate field to the ALU.</a:t>
            </a:r>
          </a:p>
          <a:p>
            <a:r>
              <a:rPr lang="en-US"/>
              <a:t>Of course, the ALUctr has to be set to OR so the ALU can perform an OR operation.</a:t>
            </a:r>
          </a:p>
          <a:p>
            <a:r>
              <a:rPr lang="en-US"/>
              <a:t>The rest of the control signals (MemWr, MemtoReg, Branch, and Jump) are the same as theAdd and Subtract instructions.</a:t>
            </a:r>
          </a:p>
          <a:p>
            <a:r>
              <a:rPr lang="en-US"/>
              <a:t>One big difference is the RegDst signal.  In this case, the destination register is specified by the instruction’s Rt field, NOT the Rd field because we do not have a Rd field here.</a:t>
            </a:r>
          </a:p>
          <a:p>
            <a:r>
              <a:rPr lang="en-US"/>
              <a:t>Consequently, RegDst must be set to 0 to place Rt onto the Register File’s Rw address port.</a:t>
            </a:r>
          </a:p>
          <a:p>
            <a:r>
              <a:rPr lang="en-US"/>
              <a:t>Finally, in order to accomplish the register write, RegWr must be set to 1.</a:t>
            </a:r>
          </a:p>
          <a:p>
            <a:endParaRPr lang="en-US"/>
          </a:p>
          <a:p>
            <a:r>
              <a:rPr lang="en-US"/>
              <a:t>+3 = 20 min. (X:60)</a:t>
            </a:r>
          </a:p>
        </p:txBody>
      </p:sp>
      <p:sp>
        <p:nvSpPr>
          <p:cNvPr id="72707"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Now let’s look at the control signals setting for the Or immediate instruction.</a:t>
            </a:r>
          </a:p>
          <a:p>
            <a:r>
              <a:rPr lang="en-US"/>
              <a:t>The OR immediate instruction OR the content of the register specified by the Rs field to the Zero Extended Immediate field and write the result to the register specified in Rt.</a:t>
            </a:r>
          </a:p>
          <a:p>
            <a:r>
              <a:rPr lang="en-US"/>
              <a:t>This is how it works in the datapath.  The Rs field is fed to the Ra address port to cause the contents of register Rs to be placed on busA.</a:t>
            </a:r>
          </a:p>
          <a:p>
            <a:r>
              <a:rPr lang="en-US"/>
              <a:t>The other operand for the ALU will come from the immediate field.  In order to do this, the controller need to set ExtOp to 0 to instruct the extender to perform a Zero Extend operation.</a:t>
            </a:r>
          </a:p>
          <a:p>
            <a:r>
              <a:rPr lang="en-US"/>
              <a:t>Furthermore, ALUSrc must set to 1 such that the MUX will block off bus B from the register file and send the zero extended version of the immediate field to the ALU.</a:t>
            </a:r>
          </a:p>
          <a:p>
            <a:r>
              <a:rPr lang="en-US"/>
              <a:t>Of course, the ALUctr has to be set to OR so the ALU can perform an OR operation.</a:t>
            </a:r>
          </a:p>
          <a:p>
            <a:r>
              <a:rPr lang="en-US"/>
              <a:t>The rest of the control signals (MemWr, MemtoReg, Branch, and Jump) are the same as theAdd and Subtract instructions.</a:t>
            </a:r>
          </a:p>
          <a:p>
            <a:r>
              <a:rPr lang="en-US"/>
              <a:t>One big difference is the RegDst signal.  In this case, the destination register is specified by the instruction’s Rt field, NOT the Rd field because we do not have a Rd field here.</a:t>
            </a:r>
          </a:p>
          <a:p>
            <a:r>
              <a:rPr lang="en-US"/>
              <a:t>Consequently, RegDst must be set to 0 to place Rt onto the Register File’s Rw address port.</a:t>
            </a:r>
          </a:p>
          <a:p>
            <a:r>
              <a:rPr lang="en-US"/>
              <a:t>Finally, in order to accomplish the register write, RegWr must be set to 1.</a:t>
            </a:r>
          </a:p>
          <a:p>
            <a:endParaRPr lang="en-US"/>
          </a:p>
          <a:p>
            <a:r>
              <a:rPr lang="en-US"/>
              <a:t>+3 = 20 min. (X:60)</a:t>
            </a:r>
          </a:p>
        </p:txBody>
      </p:sp>
      <p:sp>
        <p:nvSpPr>
          <p:cNvPr id="7475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Let’s continue our lecture with the load instruction.  What does the load instruction do?</a:t>
            </a:r>
          </a:p>
          <a:p>
            <a:r>
              <a:rPr lang="en-US"/>
              <a:t>It first adds the contecnts of the register specified by the Rs field to the Sign Extended version of the Immediate field to form the memory address.</a:t>
            </a:r>
          </a:p>
          <a:p>
            <a:r>
              <a:rPr lang="en-US"/>
              <a:t>Then it uses this memory address to access the memory and write the data back to the register specified by the Rt field of the instruction.</a:t>
            </a:r>
          </a:p>
          <a:p>
            <a:r>
              <a:rPr lang="en-US"/>
              <a:t>Here is how the datapath works: first the Rs field is fed to the Register File’s Ra address port to place the register onto bus A.</a:t>
            </a:r>
          </a:p>
          <a:p>
            <a:r>
              <a:rPr lang="en-US"/>
              <a:t>Then the ExtOp signal is set to 1 so that the immediate field is Sign Extended and we place this value (output of Extender) onto the ALU input by setting ALUsrc to 1.</a:t>
            </a:r>
          </a:p>
          <a:p>
            <a:r>
              <a:rPr lang="en-US"/>
              <a:t>The ALU then add (ALUctr = add) the two together to form the memory address which is then placed onto the Data Memory’s address port.</a:t>
            </a:r>
          </a:p>
          <a:p>
            <a:r>
              <a:rPr lang="en-US"/>
              <a:t>In order to place the Data Memory’s output bus onto the Register File’s input bus (busW), the control needs to set MemtoReg to 1.</a:t>
            </a:r>
          </a:p>
          <a:p>
            <a:r>
              <a:rPr lang="en-US"/>
              <a:t>Similar to the OR immediate instruction I showed you earlier, the destination register here is specified by the Rt field.  Therefore RegDst must be set to 0.</a:t>
            </a:r>
          </a:p>
          <a:p>
            <a:r>
              <a:rPr lang="en-US"/>
              <a:t>Finally, RegWr must be set to 1 to completer the register write operation.</a:t>
            </a:r>
          </a:p>
          <a:p>
            <a:r>
              <a:rPr lang="en-US"/>
              <a:t>Well, it should be obvious to you guys by now that we need to set Branch and Jump to 0 to make sure the Instruction Fetch Unit update the Program Counter correctly.</a:t>
            </a:r>
          </a:p>
          <a:p>
            <a:endParaRPr lang="en-US"/>
          </a:p>
          <a:p>
            <a:r>
              <a:rPr lang="en-US"/>
              <a:t>+3 = 28 min. (Y:08)</a:t>
            </a:r>
          </a:p>
        </p:txBody>
      </p:sp>
      <p:sp>
        <p:nvSpPr>
          <p:cNvPr id="7680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Let’s continue our lecture with the load instruction.  What does the load instruction do?</a:t>
            </a:r>
          </a:p>
          <a:p>
            <a:r>
              <a:rPr lang="en-US"/>
              <a:t>It first adds the contecnts of the register specified by the Rs field to the Sign Extended version of the Immediate field to form the memory address.</a:t>
            </a:r>
          </a:p>
          <a:p>
            <a:r>
              <a:rPr lang="en-US"/>
              <a:t>Then it uses this memory address to access the memory and write the data back to the register specified by the Rt field of the instruction.</a:t>
            </a:r>
          </a:p>
          <a:p>
            <a:r>
              <a:rPr lang="en-US"/>
              <a:t>Here is how the datapath works: first the Rs field is fed to the Register File’s Ra address port to place the register onto bus A.</a:t>
            </a:r>
          </a:p>
          <a:p>
            <a:r>
              <a:rPr lang="en-US"/>
              <a:t>Then the ExtOp signal is set to 1 so that the immediate field is Sign Extended and we place this value (output of Extender) onto the ALU input by setting ALUsrc to 1.</a:t>
            </a:r>
          </a:p>
          <a:p>
            <a:r>
              <a:rPr lang="en-US"/>
              <a:t>The ALU then add (ALUctr = add) the two together to form the memory address which is then placed onto the Data Memory’s address port.</a:t>
            </a:r>
          </a:p>
          <a:p>
            <a:r>
              <a:rPr lang="en-US"/>
              <a:t>In order to place the Data Memory’s output bus onto the Register File’s input bus (busW), the control needs to set MemtoReg to 1.</a:t>
            </a:r>
          </a:p>
          <a:p>
            <a:r>
              <a:rPr lang="en-US"/>
              <a:t>Similar to the OR immediate instruction I showed you earlier, the destination register here is specified by the Rt field.  Therefore RegDst must be set to 0.</a:t>
            </a:r>
          </a:p>
          <a:p>
            <a:r>
              <a:rPr lang="en-US"/>
              <a:t>Finally, RegWr must be set to 1 to completer the register write operation.</a:t>
            </a:r>
          </a:p>
          <a:p>
            <a:r>
              <a:rPr lang="en-US"/>
              <a:t>Well, it should be obvious to you guys by now that we need to set Branch and Jump to 0 to make sure the Instruction Fetch Unit update the Program Counter correctly.</a:t>
            </a:r>
          </a:p>
          <a:p>
            <a:endParaRPr lang="en-US"/>
          </a:p>
          <a:p>
            <a:r>
              <a:rPr lang="en-US"/>
              <a:t>+3 = 28 min. (Y:08)</a:t>
            </a:r>
          </a:p>
        </p:txBody>
      </p:sp>
      <p:sp>
        <p:nvSpPr>
          <p:cNvPr id="7885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2969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Rot="1" noChangeAspect="1" noChangeArrowheads="1"/>
          </p:cNvSpPr>
          <p:nvPr>
            <p:ph type="sldImg"/>
          </p:nvPr>
        </p:nvSpPr>
        <p:spPr bwMode="auto">
          <a:xfrm>
            <a:off x="1162050" y="698500"/>
            <a:ext cx="4535488" cy="3403600"/>
          </a:xfrm>
          <a:solidFill>
            <a:srgbClr val="FFFFFF"/>
          </a:solidFill>
          <a:ln>
            <a:solidFill>
              <a:srgbClr val="000000"/>
            </a:solidFill>
            <a:miter lim="800000"/>
            <a:headEnd/>
            <a:tailEnd/>
          </a:ln>
        </p:spPr>
      </p:sp>
      <p:sp>
        <p:nvSpPr>
          <p:cNvPr id="59395" name="Rectangle 3"/>
          <p:cNvSpPr>
            <a:spLocks noGrp="1" noChangeArrowheads="1"/>
          </p:cNvSpPr>
          <p:nvPr>
            <p:ph type="body" idx="1"/>
          </p:nvPr>
        </p:nvSpPr>
        <p:spPr bwMode="auto">
          <a:xfrm>
            <a:off x="515939"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31747"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Let’s look at the interesting case where the branch condition Zero is true (Zero = 1).</a:t>
            </a:r>
          </a:p>
          <a:p>
            <a:r>
              <a:rPr lang="en-US"/>
              <a:t>Well, if Zero is not asserted, we will have our boring case where PC + 1 is selected.</a:t>
            </a:r>
          </a:p>
          <a:p>
            <a:r>
              <a:rPr lang="en-US"/>
              <a:t>Anyway, with Branch = 1 and Zero = 1, the output of the second adder will be selected.</a:t>
            </a:r>
          </a:p>
          <a:p>
            <a:r>
              <a:rPr lang="en-US"/>
              <a:t>That is, we will add the seqential address, that is output of the first adder, to the sign extended version of the immediate field, to form the branch target address (output of 2nd adder).</a:t>
            </a:r>
          </a:p>
          <a:p>
            <a:r>
              <a:rPr lang="en-US"/>
              <a:t>With the control signal Jump set to zero, this branch target address will be written into the Program Counter register (PC) at the end of the clock cycle.</a:t>
            </a:r>
          </a:p>
          <a:p>
            <a:endParaRPr lang="en-US"/>
          </a:p>
          <a:p>
            <a:r>
              <a:rPr lang="en-US"/>
              <a:t>+2 = 35 min. (Y:15)</a:t>
            </a:r>
          </a:p>
        </p:txBody>
      </p:sp>
      <p:sp>
        <p:nvSpPr>
          <p:cNvPr id="3379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bwMode="auto">
          <a:xfrm>
            <a:off x="515938" y="4343400"/>
            <a:ext cx="5910262" cy="4114800"/>
          </a:xfrm>
          <a:noFill/>
        </p:spPr>
        <p:txBody>
          <a:bodyPr wrap="square" lIns="91989" tIns="45188" rIns="91989" bIns="45188" numCol="1" anchor="t" anchorCtr="0" compatLnSpc="1">
            <a:prstTxWarp prst="textNoShape">
              <a:avLst/>
            </a:prstTxWarp>
          </a:bodyPr>
          <a:lstStyle/>
          <a:p>
            <a:endParaRPr lang="en-US"/>
          </a:p>
        </p:txBody>
      </p:sp>
      <p:sp>
        <p:nvSpPr>
          <p:cNvPr id="8089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bwMode="auto">
          <a:xfrm>
            <a:off x="515938" y="4343400"/>
            <a:ext cx="5910262" cy="4114800"/>
          </a:xfrm>
          <a:noFill/>
        </p:spPr>
        <p:txBody>
          <a:bodyPr wrap="square" lIns="91989" tIns="45188" rIns="91989" bIns="45188" numCol="1" anchor="t" anchorCtr="0" compatLnSpc="1">
            <a:prstTxWarp prst="textNoShape">
              <a:avLst/>
            </a:prstTxWarp>
          </a:bodyPr>
          <a:lstStyle/>
          <a:p>
            <a:endParaRPr lang="en-US"/>
          </a:p>
        </p:txBody>
      </p:sp>
      <p:sp>
        <p:nvSpPr>
          <p:cNvPr id="47107"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endParaRPr lang="en-US"/>
          </a:p>
        </p:txBody>
      </p:sp>
      <p:sp>
        <p:nvSpPr>
          <p:cNvPr id="4915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bwMode="auto">
          <a:xfrm>
            <a:off x="515938" y="4343400"/>
            <a:ext cx="5910262" cy="4114800"/>
          </a:xfrm>
          <a:noFill/>
        </p:spPr>
        <p:txBody>
          <a:bodyPr wrap="square" lIns="90466" tIns="44439" rIns="90466" bIns="44439" numCol="1" anchor="t" anchorCtr="0" compatLnSpc="1">
            <a:prstTxWarp prst="textNoShape">
              <a:avLst/>
            </a:prstTxWarp>
          </a:bodyPr>
          <a:lstStyle/>
          <a:p>
            <a:r>
              <a:rPr lang="en-US"/>
              <a:t>Here is a table summarizing the control signals setting for the seven (add, sub, ...) instructions we have looked at.</a:t>
            </a:r>
          </a:p>
          <a:p>
            <a:r>
              <a:rPr lang="en-US"/>
              <a:t>Instead of showing you the exact bit values for the ALU control (ALUctr), I have used the symbolic values here.</a:t>
            </a:r>
          </a:p>
          <a:p>
            <a:r>
              <a:rPr lang="en-US"/>
              <a:t>The first two columns are unique in the sense that they are R-type instrucions and in order to uniquely identify them, we need to look at BOTH the op field as well as the func fiels.</a:t>
            </a:r>
          </a:p>
          <a:p>
            <a:r>
              <a:rPr lang="en-US"/>
              <a:t>Ori, lw, sw, and branch on equal are I-type instructions and Jump is J-type.  They all can be uniquely idetified by looking at the opcode field alone.</a:t>
            </a:r>
          </a:p>
          <a:p>
            <a:r>
              <a:rPr lang="en-US"/>
              <a:t>Now let’s take a more careful look at the first two columns.  Notice that they are identical except the last row.</a:t>
            </a:r>
          </a:p>
          <a:p>
            <a:r>
              <a:rPr lang="en-US"/>
              <a:t>So we can combine these two rows here if we can “delay” the generation of ALUctr signals.</a:t>
            </a:r>
          </a:p>
          <a:p>
            <a:r>
              <a:rPr lang="en-US"/>
              <a:t>This lead us to something call “local decoding.”</a:t>
            </a:r>
          </a:p>
          <a:p>
            <a:endParaRPr lang="en-US"/>
          </a:p>
          <a:p>
            <a:r>
              <a:rPr lang="en-US"/>
              <a:t>+3 = 42 min. (Y:22)</a:t>
            </a:r>
          </a:p>
        </p:txBody>
      </p:sp>
      <p:sp>
        <p:nvSpPr>
          <p:cNvPr id="5120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53251"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55299"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734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The store instruction performs the inverse function of the load.  Instead of loading data from memory, the store instruction sends the contents of register specified by Rt to data memory.</a:t>
            </a:r>
          </a:p>
          <a:p>
            <a:r>
              <a:rPr lang="en-US"/>
              <a:t>Similar to the load instruction, the store instruction needs to read the contents of register Rs (points to Ra port) and add it to the sign extended verion of the immediate filed (Imm16, ExtOp = 1, ALUSrc = 1) to form the data memory address (ALUctr = add).</a:t>
            </a:r>
          </a:p>
          <a:p>
            <a:r>
              <a:rPr lang="en-US"/>
              <a:t>However unlike the Load instructoion where busB is not used, the store instruction will use busB to send the data to the Data memory.</a:t>
            </a:r>
          </a:p>
          <a:p>
            <a:r>
              <a:rPr lang="en-US"/>
              <a:t>Consequently, the Rt field of the instruction has to be fed to the Rb port of the register file.</a:t>
            </a:r>
          </a:p>
          <a:p>
            <a:r>
              <a:rPr lang="en-US"/>
              <a:t>In order to write the Data Memory properly, the MemWr signal has to be set to 1.</a:t>
            </a:r>
          </a:p>
          <a:p>
            <a:r>
              <a:rPr lang="en-US"/>
              <a:t>Notice that the store instruction does not update the register file.  Therefore, RegWr must be set to zero and consequently control signals RegDst and MemtoReg are don’t cares.</a:t>
            </a:r>
          </a:p>
          <a:p>
            <a:r>
              <a:rPr lang="en-US"/>
              <a:t>And once again we need to set the control signals Branch and Jump to zero to ensure proper Program Counter updataing.</a:t>
            </a:r>
          </a:p>
          <a:p>
            <a:r>
              <a:rPr lang="en-US"/>
              <a:t>Well, by now, you are probably tied of these boring stuff where Branch and Jump are zero so let’s look at something different--the bracnh instruction.</a:t>
            </a:r>
          </a:p>
          <a:p>
            <a:endParaRPr lang="en-US"/>
          </a:p>
          <a:p>
            <a:r>
              <a:rPr lang="en-US"/>
              <a:t>+3 = 31 min. (Y:11)</a:t>
            </a:r>
          </a:p>
        </p:txBody>
      </p:sp>
      <p:sp>
        <p:nvSpPr>
          <p:cNvPr id="2560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In today’s lecture, I will show you how to implement the following subset of MIPS instructions: add, subtract, or immediate, load, store, branch, and the jump instruction.</a:t>
            </a:r>
          </a:p>
          <a:p>
            <a:r>
              <a:rPr lang="en-US"/>
              <a:t>The Add and Subtract instructions use the R format.  The Op together with the Func fields together specified all the different kinds of add and subtract instructions.</a:t>
            </a:r>
          </a:p>
          <a:p>
            <a:r>
              <a:rPr lang="en-US"/>
              <a:t>Rs and Rt specifies the source registers.  And the Rd field specifies the destination register.</a:t>
            </a:r>
          </a:p>
          <a:p>
            <a:r>
              <a:rPr lang="en-US"/>
              <a:t>The Or immediate instruction uses the I format.  It only uses one source register, Rs.  The other operand comes from the immediate field. The Rt field is used to specified the destination register. (Note that dest is the Rt field!)</a:t>
            </a:r>
          </a:p>
          <a:p>
            <a:r>
              <a:rPr lang="en-US"/>
              <a:t>Both the load and store instructions use the I format and both add the Rs and the immediate filed together to from the memory address.</a:t>
            </a:r>
          </a:p>
          <a:p>
            <a:r>
              <a:rPr lang="en-US"/>
              <a:t>The difference is that the load instruction will load the data from memory into Rt while the store instruction will store the data in Rt into the memory.</a:t>
            </a:r>
          </a:p>
          <a:p>
            <a:r>
              <a:rPr lang="en-US"/>
              <a:t>The branch on equal instruction also uses the I format.  Here Rs and Rt are used to specified the registers we need to compare.</a:t>
            </a:r>
          </a:p>
          <a:p>
            <a:r>
              <a:rPr lang="en-US"/>
              <a:t>If these two registers are equal, we will branch to a location offset by the immediate field.</a:t>
            </a:r>
          </a:p>
          <a:p>
            <a:r>
              <a:rPr lang="en-US"/>
              <a:t>Finally, the jump instruction uses the J format and always causes the program to jump to a memory location specified in the address field. </a:t>
            </a:r>
          </a:p>
          <a:p>
            <a:r>
              <a:rPr lang="en-US"/>
              <a:t>I know I went over this rather quickly and you may have missed something.  But don’t worry, this is just an overview.  You will keep seeing these (point to the format) all day today.</a:t>
            </a:r>
          </a:p>
          <a:p>
            <a:endParaRPr lang="en-US"/>
          </a:p>
          <a:p>
            <a:r>
              <a:rPr lang="en-US"/>
              <a:t>+3 = 13 min. (X:53)</a:t>
            </a:r>
          </a:p>
        </p:txBody>
      </p:sp>
      <p:sp>
        <p:nvSpPr>
          <p:cNvPr id="2560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The store instruction performs the inverse function of the load.  Instead of loading data from memory, the store instruction sends the contents of register specified by Rt to data memory.</a:t>
            </a:r>
          </a:p>
          <a:p>
            <a:r>
              <a:rPr lang="en-US"/>
              <a:t>Similar to the load instruction, the store instruction needs to read the contents of register Rs (points to Ra port) and add it to the sign extended verion of the immediate filed (Imm16, ExtOp = 1, ALUSrc = 1) to form the data memory address (ALUctr = add).</a:t>
            </a:r>
          </a:p>
          <a:p>
            <a:r>
              <a:rPr lang="en-US"/>
              <a:t>However unlike the Load instructoion where busB is not used, the store instruction will use busB to send the data to the Data memory.</a:t>
            </a:r>
          </a:p>
          <a:p>
            <a:r>
              <a:rPr lang="en-US"/>
              <a:t>Consequently, the Rt field of the instruction has to be fed to the Rb port of the register file.</a:t>
            </a:r>
          </a:p>
          <a:p>
            <a:r>
              <a:rPr lang="en-US"/>
              <a:t>In order to write the Data Memory properly, the MemWr signal has to be set to 1.</a:t>
            </a:r>
          </a:p>
          <a:p>
            <a:r>
              <a:rPr lang="en-US"/>
              <a:t>Notice that the store instruction does not update the register file.  Therefore, RegWr must be set to zero and consequently control signals RegDst and MemtoReg are don’t cares.</a:t>
            </a:r>
          </a:p>
          <a:p>
            <a:r>
              <a:rPr lang="en-US"/>
              <a:t>And once again we need to set the control signals Branch and Jump to zero to ensure proper Program Counter updataing.</a:t>
            </a:r>
          </a:p>
          <a:p>
            <a:r>
              <a:rPr lang="en-US"/>
              <a:t>Well, by now, you are probably tied of these boring stuff where Branch and Jump are zero so let’s look at something different--the bracnh instruction.</a:t>
            </a:r>
          </a:p>
          <a:p>
            <a:endParaRPr lang="en-US"/>
          </a:p>
          <a:p>
            <a:r>
              <a:rPr lang="en-US"/>
              <a:t>+3 = 31 min. (Y:11)</a:t>
            </a:r>
          </a:p>
        </p:txBody>
      </p:sp>
      <p:sp>
        <p:nvSpPr>
          <p:cNvPr id="2765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bwMode="auto">
          <a:xfrm>
            <a:off x="515938" y="4343400"/>
            <a:ext cx="5910262" cy="4114800"/>
          </a:xfrm>
          <a:noFill/>
        </p:spPr>
        <p:txBody>
          <a:bodyPr wrap="square" lIns="90466" tIns="44439" rIns="90466" bIns="44439" numCol="1" anchor="t" anchorCtr="0" compatLnSpc="1">
            <a:prstTxWarp prst="textNoShape">
              <a:avLst/>
            </a:prstTxWarp>
          </a:bodyPr>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3584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bwMode="auto">
          <a:xfrm>
            <a:off x="515938" y="4343400"/>
            <a:ext cx="5910262" cy="4114800"/>
          </a:xfrm>
          <a:noFill/>
        </p:spPr>
        <p:txBody>
          <a:bodyPr wrap="square" lIns="90466" tIns="44439" rIns="90466" bIns="44439" numCol="1" anchor="t" anchorCtr="0" compatLnSpc="1">
            <a:prstTxWarp prst="textNoShape">
              <a:avLst/>
            </a:prstTxWarp>
          </a:bodyPr>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3789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bwMode="auto">
          <a:xfrm>
            <a:off x="515938" y="4343400"/>
            <a:ext cx="5910262" cy="4114800"/>
          </a:xfrm>
          <a:noFill/>
        </p:spPr>
        <p:txBody>
          <a:bodyPr wrap="square" lIns="90466" tIns="44439" rIns="90466" bIns="44439" numCol="1" anchor="t" anchorCtr="0" compatLnSpc="1">
            <a:prstTxWarp prst="textNoShape">
              <a:avLst/>
            </a:prstTxWarp>
          </a:bodyPr>
          <a:lstStyle/>
          <a:p>
            <a:r>
              <a:rPr lang="en-US"/>
              <a:t>Let’s look at the interesting case where the branch condition Zero is true (Zero = 1).</a:t>
            </a:r>
          </a:p>
          <a:p>
            <a:r>
              <a:rPr lang="en-US"/>
              <a:t>Well, if Zero is not asserted, we will have our boring case where PC + 1 is selected.</a:t>
            </a:r>
          </a:p>
          <a:p>
            <a:r>
              <a:rPr lang="en-US"/>
              <a:t>Anyway, with Branch = 1 and Zero = 1, the output of the second adder will be selected.</a:t>
            </a:r>
          </a:p>
          <a:p>
            <a:r>
              <a:rPr lang="en-US"/>
              <a:t>That is, we will add the seqential address, that is output of the first adder, to the sign extended version of the immediate field, to form the branch target address (output of 2nd adder).</a:t>
            </a:r>
          </a:p>
          <a:p>
            <a:r>
              <a:rPr lang="en-US"/>
              <a:t>With the control signal Jump set to zero, this branch target address will be written into the Program Counter register (PC) at the end of the clock cycle.</a:t>
            </a:r>
          </a:p>
          <a:p>
            <a:endParaRPr lang="en-US"/>
          </a:p>
          <a:p>
            <a:r>
              <a:rPr lang="en-US"/>
              <a:t>+2 = 35 min. (Y:15)</a:t>
            </a:r>
          </a:p>
        </p:txBody>
      </p:sp>
      <p:sp>
        <p:nvSpPr>
          <p:cNvPr id="3993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bwMode="auto">
          <a:xfrm>
            <a:off x="515938" y="4343400"/>
            <a:ext cx="5910262" cy="4114800"/>
          </a:xfrm>
          <a:noFill/>
        </p:spPr>
        <p:txBody>
          <a:bodyPr wrap="square" lIns="90466" tIns="44439" rIns="90466" bIns="44439" numCol="1" anchor="t" anchorCtr="0" compatLnSpc="1">
            <a:prstTxWarp prst="textNoShape">
              <a:avLst/>
            </a:prstTxWarp>
          </a:bodyPr>
          <a:lstStyle/>
          <a:p>
            <a:r>
              <a:rPr lang="en-US"/>
              <a:t>Let’s look at the interesting case where the branch condition Zero is true (Zero = 1).</a:t>
            </a:r>
          </a:p>
          <a:p>
            <a:r>
              <a:rPr lang="en-US"/>
              <a:t>Well, if Zero is not asserted, we will have our boring case where PC + 1 is selected.</a:t>
            </a:r>
          </a:p>
          <a:p>
            <a:r>
              <a:rPr lang="en-US"/>
              <a:t>Anyway, with Branch = 1 and Zero = 1, the output of the second adder will be selected.</a:t>
            </a:r>
          </a:p>
          <a:p>
            <a:r>
              <a:rPr lang="en-US"/>
              <a:t>That is, we will add the seqential address, that is output of the first adder, to the sign extended version of the immediate field, to form the branch target address (output of 2nd adder).</a:t>
            </a:r>
          </a:p>
          <a:p>
            <a:r>
              <a:rPr lang="en-US"/>
              <a:t>With the control signal Jump set to zero, this branch target address will be written into the Program Counter register (PC) at the end of the clock cycle.</a:t>
            </a:r>
          </a:p>
          <a:p>
            <a:endParaRPr lang="en-US"/>
          </a:p>
          <a:p>
            <a:r>
              <a:rPr lang="en-US"/>
              <a:t>+2 = 35 min. (Y:15)</a:t>
            </a:r>
          </a:p>
        </p:txBody>
      </p:sp>
      <p:sp>
        <p:nvSpPr>
          <p:cNvPr id="41987"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0723"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2771"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4819"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6867"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C1AE731-C8CE-9542-A8AB-A474D09DB183}" type="datetime1">
              <a:rPr lang="en-US" smtClean="0"/>
              <a:pPr/>
              <a:t>3/30/11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0E0C3-6C1D-244E-A154-4E0CBFB011E0}" type="datetime1">
              <a:rPr lang="en-US" smtClean="0"/>
              <a:pPr/>
              <a:t>3/30/11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DFF91-D99A-594C-A9C3-0375A780B6BF}" type="datetime1">
              <a:rPr lang="en-US" smtClean="0"/>
              <a:pPr/>
              <a:t>3/30/11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1" y="152401"/>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1" y="1143001"/>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1"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1" y="2287589"/>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1"/>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F6F73E-7C52-C048-BE1A-BE7619EADA24}" type="datetime1">
              <a:rPr lang="en-US" smtClean="0"/>
              <a:pPr/>
              <a:t>3/30/11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709A65-5713-114D-A552-8F5E33A8CB5C}" type="datetime1">
              <a:rPr lang="en-US" smtClean="0"/>
              <a:pPr/>
              <a:t>3/30/11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68EB23-C205-0849-9FBB-E1EE612F7FEA}" type="datetime1">
              <a:rPr lang="en-US" smtClean="0"/>
              <a:pPr/>
              <a:t>3/30/11</a:t>
            </a:fld>
            <a:endParaRPr lang="en-US" dirty="0"/>
          </a:p>
        </p:txBody>
      </p:sp>
      <p:sp>
        <p:nvSpPr>
          <p:cNvPr id="6" name="Footer Placeholder 5"/>
          <p:cNvSpPr>
            <a:spLocks noGrp="1"/>
          </p:cNvSpPr>
          <p:nvPr>
            <p:ph type="ftr" sz="quarter" idx="11"/>
          </p:nvPr>
        </p:nvSpPr>
        <p:spPr/>
        <p:txBody>
          <a:bodyPr/>
          <a:lstStyle/>
          <a:p>
            <a:r>
              <a:rPr lang="en-US" smtClean="0"/>
              <a:t>Spring 2011 -- Lecture #18</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C51733-CAE7-4F46-81D9-69D3B2400111}" type="datetime1">
              <a:rPr lang="en-US" smtClean="0"/>
              <a:pPr/>
              <a:t>3/30/11</a:t>
            </a:fld>
            <a:endParaRPr lang="en-US" dirty="0"/>
          </a:p>
        </p:txBody>
      </p:sp>
      <p:sp>
        <p:nvSpPr>
          <p:cNvPr id="8" name="Footer Placeholder 7"/>
          <p:cNvSpPr>
            <a:spLocks noGrp="1"/>
          </p:cNvSpPr>
          <p:nvPr>
            <p:ph type="ftr" sz="quarter" idx="11"/>
          </p:nvPr>
        </p:nvSpPr>
        <p:spPr/>
        <p:txBody>
          <a:bodyPr/>
          <a:lstStyle/>
          <a:p>
            <a:r>
              <a:rPr lang="en-US" smtClean="0"/>
              <a:t>Spring 2011 -- Lecture #18</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0903F6-2EA2-624B-8CD2-EBACBA094807}" type="datetime1">
              <a:rPr lang="en-US" smtClean="0"/>
              <a:pPr/>
              <a:t>3/30/11</a:t>
            </a:fld>
            <a:endParaRPr lang="en-US" dirty="0"/>
          </a:p>
        </p:txBody>
      </p:sp>
      <p:sp>
        <p:nvSpPr>
          <p:cNvPr id="4" name="Footer Placeholder 3"/>
          <p:cNvSpPr>
            <a:spLocks noGrp="1"/>
          </p:cNvSpPr>
          <p:nvPr>
            <p:ph type="ftr" sz="quarter" idx="11"/>
          </p:nvPr>
        </p:nvSpPr>
        <p:spPr/>
        <p:txBody>
          <a:bodyPr/>
          <a:lstStyle/>
          <a:p>
            <a:r>
              <a:rPr lang="en-US" smtClean="0"/>
              <a:t>Spring 2011 -- Lecture #18</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E6D135-F357-F84B-B2B3-B3C779596EAB}" type="datetime1">
              <a:rPr lang="en-US" smtClean="0"/>
              <a:pPr/>
              <a:t>3/30/11</a:t>
            </a:fld>
            <a:endParaRPr lang="en-US" dirty="0"/>
          </a:p>
        </p:txBody>
      </p:sp>
      <p:sp>
        <p:nvSpPr>
          <p:cNvPr id="3" name="Footer Placeholder 2"/>
          <p:cNvSpPr>
            <a:spLocks noGrp="1"/>
          </p:cNvSpPr>
          <p:nvPr>
            <p:ph type="ftr" sz="quarter" idx="11"/>
          </p:nvPr>
        </p:nvSpPr>
        <p:spPr/>
        <p:txBody>
          <a:bodyPr/>
          <a:lstStyle/>
          <a:p>
            <a:r>
              <a:rPr lang="en-US" smtClean="0"/>
              <a:t>Spring 2011 -- Lecture #18</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16D6C8-3B8D-F94B-9600-65B034EBB841}" type="datetime1">
              <a:rPr lang="en-US" smtClean="0"/>
              <a:pPr/>
              <a:t>3/30/11</a:t>
            </a:fld>
            <a:endParaRPr lang="en-US" dirty="0"/>
          </a:p>
        </p:txBody>
      </p:sp>
      <p:sp>
        <p:nvSpPr>
          <p:cNvPr id="6" name="Footer Placeholder 5"/>
          <p:cNvSpPr>
            <a:spLocks noGrp="1"/>
          </p:cNvSpPr>
          <p:nvPr>
            <p:ph type="ftr" sz="quarter" idx="11"/>
          </p:nvPr>
        </p:nvSpPr>
        <p:spPr/>
        <p:txBody>
          <a:bodyPr/>
          <a:lstStyle/>
          <a:p>
            <a:r>
              <a:rPr lang="en-US" smtClean="0"/>
              <a:t>Spring 2011 -- Lecture #18</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B5D16-D22E-9D4B-B8BB-1A7AA37AA532}" type="datetime1">
              <a:rPr lang="en-US" smtClean="0"/>
              <a:pPr/>
              <a:t>3/30/11</a:t>
            </a:fld>
            <a:endParaRPr lang="en-US" dirty="0"/>
          </a:p>
        </p:txBody>
      </p:sp>
      <p:sp>
        <p:nvSpPr>
          <p:cNvPr id="6" name="Footer Placeholder 5"/>
          <p:cNvSpPr>
            <a:spLocks noGrp="1"/>
          </p:cNvSpPr>
          <p:nvPr>
            <p:ph type="ftr" sz="quarter" idx="11"/>
          </p:nvPr>
        </p:nvSpPr>
        <p:spPr/>
        <p:txBody>
          <a:bodyPr/>
          <a:lstStyle/>
          <a:p>
            <a:r>
              <a:rPr lang="en-US" smtClean="0"/>
              <a:t>Spring 2011 -- Lecture #18</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DCF66-9021-E449-B6C8-316BA0E75279}" type="datetime1">
              <a:rPr lang="en-US" smtClean="0"/>
              <a:pPr/>
              <a:t>3/30/11</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Spring 2011 -- Lecture #18</a:t>
            </a:r>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hkn.eecs.berkeley.edu/coursesurvey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3.png"/><Relationship Id="rId5" Type="http://schemas.openxmlformats.org/officeDocument/2006/relationships/oleObject" Target="../embeddings/oleObject1.bin"/><Relationship Id="rId6" Type="http://schemas.openxmlformats.org/officeDocument/2006/relationships/image" Target="../media/image4.jpeg"/><Relationship Id="rId7" Type="http://schemas.openxmlformats.org/officeDocument/2006/relationships/image" Target="../media/image5.png"/><Relationship Id="rId8" Type="http://schemas.openxmlformats.org/officeDocument/2006/relationships/image" Target="../media/image6.png"/><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2.bin"/><Relationship Id="rId5" Type="http://schemas.openxmlformats.org/officeDocument/2006/relationships/image" Target="../media/image7.png"/><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Microsoft_Excel_97_-_2004_Worksheet1.xls"/><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91068" y="2130426"/>
            <a:ext cx="8144933" cy="1470025"/>
          </a:xfrm>
        </p:spPr>
        <p:txBody>
          <a:bodyPr>
            <a:normAutofit fontScale="90000"/>
          </a:bodyPr>
          <a:lstStyle/>
          <a:p>
            <a:r>
              <a:rPr lang="en-US" dirty="0" smtClean="0"/>
              <a:t>CS 61C: Great Ideas in Computer Architecture (Machine Structures)</a:t>
            </a:r>
            <a:br>
              <a:rPr lang="en-US" dirty="0" smtClean="0"/>
            </a:br>
            <a:r>
              <a:rPr lang="en-US" i="1" dirty="0" smtClean="0"/>
              <a:t>Single Cycle MIPS CPU</a:t>
            </a:r>
            <a:endParaRPr lang="en-US" i="1" dirty="0"/>
          </a:p>
        </p:txBody>
      </p:sp>
      <p:sp>
        <p:nvSpPr>
          <p:cNvPr id="3" name="Subtitle 2"/>
          <p:cNvSpPr>
            <a:spLocks noGrp="1"/>
          </p:cNvSpPr>
          <p:nvPr>
            <p:ph type="subTitle" idx="1"/>
          </p:nvPr>
        </p:nvSpPr>
        <p:spPr/>
        <p:txBody>
          <a:bodyPr>
            <a:normAutofit fontScale="85000" lnSpcReduction="10000"/>
          </a:bodyPr>
          <a:lstStyle/>
          <a:p>
            <a:r>
              <a:rPr lang="en-US" dirty="0" smtClean="0"/>
              <a:t>Instructors:</a:t>
            </a:r>
            <a:br>
              <a:rPr lang="en-US" dirty="0" smtClean="0"/>
            </a:br>
            <a:r>
              <a:rPr lang="en-US" dirty="0" smtClean="0"/>
              <a:t>Randy H. Katz</a:t>
            </a:r>
            <a:br>
              <a:rPr lang="en-US" dirty="0" smtClean="0"/>
            </a:br>
            <a:r>
              <a:rPr lang="en-US" dirty="0" smtClean="0"/>
              <a:t>David A. Patterson</a:t>
            </a:r>
          </a:p>
          <a:p>
            <a:r>
              <a:rPr lang="en-US" dirty="0" smtClean="0"/>
              <a:t>http://inst.eecs.Berkeley.edu/~cs61c/sp11</a:t>
            </a:r>
          </a:p>
        </p:txBody>
      </p:sp>
      <p:sp>
        <p:nvSpPr>
          <p:cNvPr id="7" name="Date Placeholder 6"/>
          <p:cNvSpPr>
            <a:spLocks noGrp="1"/>
          </p:cNvSpPr>
          <p:nvPr>
            <p:ph type="dt" sz="half" idx="10"/>
          </p:nvPr>
        </p:nvSpPr>
        <p:spPr/>
        <p:txBody>
          <a:bodyPr/>
          <a:lstStyle/>
          <a:p>
            <a:fld id="{D0A527C0-C3C2-C74F-984A-774C28700DA1}" type="datetime1">
              <a:rPr lang="en-US" smtClean="0"/>
              <a:pPr/>
              <a:t>3/30/11</a:t>
            </a:fld>
            <a:endParaRPr lang="en-US" dirty="0"/>
          </a:p>
        </p:txBody>
      </p:sp>
      <p:sp>
        <p:nvSpPr>
          <p:cNvPr id="10" name="Slide Number Placeholder 9"/>
          <p:cNvSpPr>
            <a:spLocks noGrp="1"/>
          </p:cNvSpPr>
          <p:nvPr>
            <p:ph type="sldNum" sz="quarter" idx="12"/>
          </p:nvPr>
        </p:nvSpPr>
        <p:spPr/>
        <p:txBody>
          <a:bodyPr/>
          <a:lstStyle/>
          <a:p>
            <a:fld id="{3CC63E4C-4642-794D-A2FD-70F6B81535F5}" type="slidenum">
              <a:rPr lang="en-US" smtClean="0"/>
              <a:pPr/>
              <a:t>1</a:t>
            </a:fld>
            <a:endParaRPr lang="en-US" dirty="0"/>
          </a:p>
        </p:txBody>
      </p:sp>
      <p:sp>
        <p:nvSpPr>
          <p:cNvPr id="11" name="Footer Placeholder 10"/>
          <p:cNvSpPr>
            <a:spLocks noGrp="1"/>
          </p:cNvSpPr>
          <p:nvPr>
            <p:ph type="ftr" sz="quarter" idx="11"/>
          </p:nvPr>
        </p:nvSpPr>
        <p:spPr/>
        <p:txBody>
          <a:bodyPr/>
          <a:lstStyle/>
          <a:p>
            <a:r>
              <a:rPr lang="en-US" smtClean="0"/>
              <a:t>Spring 2011 -- Lecture #18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smtClean="0"/>
              <a:t>Step 1: Requirements of the Instruction Set</a:t>
            </a:r>
          </a:p>
        </p:txBody>
      </p:sp>
      <p:sp>
        <p:nvSpPr>
          <p:cNvPr id="36867" name="Rectangle 3"/>
          <p:cNvSpPr>
            <a:spLocks noGrp="1" noChangeArrowheads="1"/>
          </p:cNvSpPr>
          <p:nvPr>
            <p:ph type="body" idx="1"/>
          </p:nvPr>
        </p:nvSpPr>
        <p:spPr/>
        <p:txBody>
          <a:bodyPr>
            <a:normAutofit fontScale="77500" lnSpcReduction="20000"/>
          </a:bodyPr>
          <a:lstStyle/>
          <a:p>
            <a:pPr>
              <a:defRPr/>
            </a:pPr>
            <a:r>
              <a:rPr lang="en-US" dirty="0" smtClean="0"/>
              <a:t>Memory (MEM)</a:t>
            </a:r>
          </a:p>
          <a:p>
            <a:pPr lvl="1">
              <a:defRPr/>
            </a:pPr>
            <a:r>
              <a:rPr lang="en-US" dirty="0" smtClean="0"/>
              <a:t>Instructions &amp; data (will use one for each: really caches)</a:t>
            </a:r>
          </a:p>
          <a:p>
            <a:pPr>
              <a:defRPr/>
            </a:pPr>
            <a:r>
              <a:rPr lang="en-US" dirty="0" smtClean="0"/>
              <a:t>Registers (R: 32 </a:t>
            </a:r>
            <a:r>
              <a:rPr lang="en-US" dirty="0" err="1" smtClean="0"/>
              <a:t>x</a:t>
            </a:r>
            <a:r>
              <a:rPr lang="en-US" dirty="0" smtClean="0"/>
              <a:t> 32)</a:t>
            </a:r>
          </a:p>
          <a:p>
            <a:pPr lvl="1">
              <a:defRPr/>
            </a:pPr>
            <a:r>
              <a:rPr lang="en-US" dirty="0" smtClean="0"/>
              <a:t>Read </a:t>
            </a:r>
            <a:r>
              <a:rPr lang="en-US" i="1" dirty="0" err="1" smtClean="0"/>
              <a:t>rs</a:t>
            </a:r>
            <a:endParaRPr lang="en-US" i="1" dirty="0" smtClean="0"/>
          </a:p>
          <a:p>
            <a:pPr lvl="1">
              <a:defRPr/>
            </a:pPr>
            <a:r>
              <a:rPr lang="en-US" dirty="0" smtClean="0"/>
              <a:t>Read </a:t>
            </a:r>
            <a:r>
              <a:rPr lang="en-US" i="1" dirty="0" err="1" smtClean="0"/>
              <a:t>rt</a:t>
            </a:r>
            <a:endParaRPr lang="en-US" i="1" dirty="0" smtClean="0"/>
          </a:p>
          <a:p>
            <a:pPr lvl="1">
              <a:defRPr/>
            </a:pPr>
            <a:r>
              <a:rPr lang="en-US" dirty="0" smtClean="0"/>
              <a:t>Write </a:t>
            </a:r>
            <a:r>
              <a:rPr lang="en-US" i="1" dirty="0" err="1" smtClean="0"/>
              <a:t>rt</a:t>
            </a:r>
            <a:r>
              <a:rPr lang="en-US" i="1" dirty="0" smtClean="0"/>
              <a:t> </a:t>
            </a:r>
            <a:r>
              <a:rPr lang="en-US" dirty="0" smtClean="0"/>
              <a:t>or </a:t>
            </a:r>
            <a:r>
              <a:rPr lang="en-US" i="1" dirty="0" smtClean="0"/>
              <a:t>rd</a:t>
            </a:r>
          </a:p>
          <a:p>
            <a:pPr>
              <a:defRPr/>
            </a:pPr>
            <a:r>
              <a:rPr lang="en-US" dirty="0" smtClean="0"/>
              <a:t>PC</a:t>
            </a:r>
          </a:p>
          <a:p>
            <a:pPr>
              <a:defRPr/>
            </a:pPr>
            <a:r>
              <a:rPr lang="en-US" dirty="0" smtClean="0"/>
              <a:t>Extender (sign/zero extend)</a:t>
            </a:r>
          </a:p>
          <a:p>
            <a:pPr>
              <a:defRPr/>
            </a:pPr>
            <a:r>
              <a:rPr lang="en-US" dirty="0" smtClean="0"/>
              <a:t>Add/Sub/OR unit for operation on </a:t>
            </a:r>
            <a:r>
              <a:rPr lang="en-US" dirty="0" err="1" smtClean="0"/>
              <a:t>register(s</a:t>
            </a:r>
            <a:r>
              <a:rPr lang="en-US" dirty="0" smtClean="0"/>
              <a:t>) or extended immediate</a:t>
            </a:r>
          </a:p>
          <a:p>
            <a:pPr>
              <a:defRPr/>
            </a:pPr>
            <a:r>
              <a:rPr lang="en-US" dirty="0" smtClean="0"/>
              <a:t>Add 4 (+ maybe extended immediate) to PC</a:t>
            </a:r>
          </a:p>
          <a:p>
            <a:pPr>
              <a:defRPr/>
            </a:pPr>
            <a:r>
              <a:rPr lang="en-US" dirty="0" smtClean="0"/>
              <a:t>Compare if registers equal?</a:t>
            </a:r>
          </a:p>
        </p:txBody>
      </p:sp>
      <p:sp>
        <p:nvSpPr>
          <p:cNvPr id="4" name="Date Placeholder 3"/>
          <p:cNvSpPr>
            <a:spLocks noGrp="1"/>
          </p:cNvSpPr>
          <p:nvPr>
            <p:ph type="dt" sz="quarter" idx="10"/>
          </p:nvPr>
        </p:nvSpPr>
        <p:spPr/>
        <p:txBody>
          <a:bodyPr/>
          <a:lstStyle/>
          <a:p>
            <a:pPr>
              <a:defRPr/>
            </a:pPr>
            <a:fld id="{87820D04-AF82-7149-8AF0-4C081E0C3984}" type="datetime1">
              <a:rPr lang="en-US" smtClean="0"/>
              <a:pPr>
                <a:defRPr/>
              </a:pPr>
              <a:t>3/30/11</a:t>
            </a:fld>
            <a:endParaRPr lang="en-US"/>
          </a:p>
        </p:txBody>
      </p:sp>
      <p:sp>
        <p:nvSpPr>
          <p:cNvPr id="6" name="Footer Placeholder 5"/>
          <p:cNvSpPr>
            <a:spLocks noGrp="1"/>
          </p:cNvSpPr>
          <p:nvPr>
            <p:ph type="ftr" sz="quarter" idx="11"/>
          </p:nvPr>
        </p:nvSpPr>
        <p:spPr/>
        <p:txBody>
          <a:bodyPr/>
          <a:lstStyle/>
          <a:p>
            <a:pPr>
              <a:defRPr/>
            </a:pPr>
            <a:r>
              <a:rPr lang="en-US" smtClean="0"/>
              <a:t>Spring 2011 -- Lecture #18</a:t>
            </a:r>
            <a:endParaRPr lang="en-US" dirty="0"/>
          </a:p>
        </p:txBody>
      </p:sp>
      <p:sp>
        <p:nvSpPr>
          <p:cNvPr id="5" name="Slide Number Placeholder 4"/>
          <p:cNvSpPr>
            <a:spLocks noGrp="1"/>
          </p:cNvSpPr>
          <p:nvPr>
            <p:ph type="sldNum" sz="quarter" idx="12"/>
          </p:nvPr>
        </p:nvSpPr>
        <p:spPr/>
        <p:txBody>
          <a:bodyPr/>
          <a:lstStyle/>
          <a:p>
            <a:pPr>
              <a:defRPr/>
            </a:pPr>
            <a:fld id="{F0A1DCCB-BD47-224F-A41D-FA22F8BD373D}"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Generic Steps of Datapath</a:t>
            </a:r>
          </a:p>
        </p:txBody>
      </p:sp>
      <p:sp>
        <p:nvSpPr>
          <p:cNvPr id="31747" name="Rectangle 4"/>
          <p:cNvSpPr>
            <a:spLocks noChangeArrowheads="1"/>
          </p:cNvSpPr>
          <p:nvPr/>
        </p:nvSpPr>
        <p:spPr bwMode="auto">
          <a:xfrm>
            <a:off x="914400" y="2501900"/>
            <a:ext cx="381000" cy="12954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31748" name="Rectangle 5"/>
          <p:cNvSpPr>
            <a:spLocks noChangeArrowheads="1"/>
          </p:cNvSpPr>
          <p:nvPr/>
        </p:nvSpPr>
        <p:spPr bwMode="auto">
          <a:xfrm rot="-5400000">
            <a:off x="1600200" y="2806700"/>
            <a:ext cx="1981200" cy="1066800"/>
          </a:xfrm>
          <a:prstGeom prst="rect">
            <a:avLst/>
          </a:prstGeom>
          <a:solidFill>
            <a:srgbClr val="FFFFFF"/>
          </a:solidFill>
          <a:ln w="28575">
            <a:solidFill>
              <a:schemeClr val="tx1"/>
            </a:solidFill>
            <a:miter lim="800000"/>
            <a:headEnd/>
            <a:tailEnd/>
          </a:ln>
        </p:spPr>
        <p:txBody>
          <a:bodyPr wrap="none" anchor="ctr">
            <a:prstTxWarp prst="textNoShape">
              <a:avLst/>
            </a:prstTxWarp>
          </a:bodyPr>
          <a:lstStyle/>
          <a:p>
            <a:pPr algn="ctr"/>
            <a:r>
              <a:rPr lang="en-US" sz="2000"/>
              <a:t>instruction</a:t>
            </a:r>
          </a:p>
          <a:p>
            <a:pPr algn="ctr"/>
            <a:r>
              <a:rPr lang="en-US" sz="2000"/>
              <a:t>memory</a:t>
            </a:r>
          </a:p>
        </p:txBody>
      </p:sp>
      <p:sp>
        <p:nvSpPr>
          <p:cNvPr id="31749" name="AutoShape 6"/>
          <p:cNvSpPr>
            <a:spLocks noChangeArrowheads="1"/>
          </p:cNvSpPr>
          <p:nvPr/>
        </p:nvSpPr>
        <p:spPr bwMode="auto">
          <a:xfrm>
            <a:off x="1524000" y="3933825"/>
            <a:ext cx="366713" cy="549275"/>
          </a:xfrm>
          <a:prstGeom prst="roundRect">
            <a:avLst>
              <a:gd name="adj" fmla="val 16667"/>
            </a:avLst>
          </a:prstGeom>
          <a:solidFill>
            <a:srgbClr val="FFFFFF"/>
          </a:solidFill>
          <a:ln w="28575">
            <a:solidFill>
              <a:schemeClr val="tx1"/>
            </a:solidFill>
            <a:round/>
            <a:headEnd/>
            <a:tailEnd/>
          </a:ln>
        </p:spPr>
        <p:txBody>
          <a:bodyPr wrap="none" anchor="ctr">
            <a:prstTxWarp prst="textNoShape">
              <a:avLst/>
            </a:prstTxWarp>
          </a:bodyPr>
          <a:lstStyle/>
          <a:p>
            <a:pPr algn="ctr"/>
            <a:r>
              <a:rPr lang="en-US" sz="2000"/>
              <a:t>+4</a:t>
            </a:r>
          </a:p>
        </p:txBody>
      </p:sp>
      <p:sp>
        <p:nvSpPr>
          <p:cNvPr id="31750" name="Line 7"/>
          <p:cNvSpPr>
            <a:spLocks noChangeShapeType="1"/>
          </p:cNvSpPr>
          <p:nvPr/>
        </p:nvSpPr>
        <p:spPr bwMode="auto">
          <a:xfrm>
            <a:off x="1295400" y="3111500"/>
            <a:ext cx="7620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51" name="Rectangle 8"/>
          <p:cNvSpPr>
            <a:spLocks noChangeArrowheads="1"/>
          </p:cNvSpPr>
          <p:nvPr/>
        </p:nvSpPr>
        <p:spPr bwMode="auto">
          <a:xfrm>
            <a:off x="3657600" y="2501900"/>
            <a:ext cx="990600" cy="1295400"/>
          </a:xfrm>
          <a:prstGeom prst="rect">
            <a:avLst/>
          </a:prstGeom>
          <a:solidFill>
            <a:srgbClr val="FFFFFF"/>
          </a:solidFill>
          <a:ln w="28575">
            <a:solidFill>
              <a:schemeClr val="tx1"/>
            </a:solidFill>
            <a:miter lim="800000"/>
            <a:headEnd/>
            <a:tailEnd/>
          </a:ln>
        </p:spPr>
        <p:txBody>
          <a:bodyPr wrap="none" anchor="ctr">
            <a:prstTxWarp prst="textNoShape">
              <a:avLst/>
            </a:prstTxWarp>
          </a:bodyPr>
          <a:lstStyle/>
          <a:p>
            <a:endParaRPr lang="en-US"/>
          </a:p>
        </p:txBody>
      </p:sp>
      <p:sp>
        <p:nvSpPr>
          <p:cNvPr id="31752" name="Line 9"/>
          <p:cNvSpPr>
            <a:spLocks noChangeShapeType="1"/>
          </p:cNvSpPr>
          <p:nvPr/>
        </p:nvSpPr>
        <p:spPr bwMode="auto">
          <a:xfrm>
            <a:off x="3124200" y="2959100"/>
            <a:ext cx="5334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53" name="Line 10"/>
          <p:cNvSpPr>
            <a:spLocks noChangeShapeType="1"/>
          </p:cNvSpPr>
          <p:nvPr/>
        </p:nvSpPr>
        <p:spPr bwMode="auto">
          <a:xfrm>
            <a:off x="3124200" y="3332163"/>
            <a:ext cx="5334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54" name="Line 11"/>
          <p:cNvSpPr>
            <a:spLocks noChangeShapeType="1"/>
          </p:cNvSpPr>
          <p:nvPr/>
        </p:nvSpPr>
        <p:spPr bwMode="auto">
          <a:xfrm>
            <a:off x="3124200" y="3644900"/>
            <a:ext cx="5334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55" name="Text Box 12"/>
          <p:cNvSpPr txBox="1">
            <a:spLocks noChangeArrowheads="1"/>
          </p:cNvSpPr>
          <p:nvPr/>
        </p:nvSpPr>
        <p:spPr bwMode="auto">
          <a:xfrm>
            <a:off x="3109913" y="3248025"/>
            <a:ext cx="339725" cy="396875"/>
          </a:xfrm>
          <a:prstGeom prst="rect">
            <a:avLst/>
          </a:prstGeom>
          <a:noFill/>
          <a:ln w="28575">
            <a:noFill/>
            <a:miter lim="800000"/>
            <a:headEnd/>
            <a:tailEnd/>
          </a:ln>
        </p:spPr>
        <p:txBody>
          <a:bodyPr wrap="none" anchor="ctr">
            <a:prstTxWarp prst="textNoShape">
              <a:avLst/>
            </a:prstTxWarp>
            <a:spAutoFit/>
          </a:bodyPr>
          <a:lstStyle/>
          <a:p>
            <a:pPr algn="ctr"/>
            <a:r>
              <a:rPr lang="en-US" sz="2000"/>
              <a:t>rt</a:t>
            </a:r>
          </a:p>
        </p:txBody>
      </p:sp>
      <p:sp>
        <p:nvSpPr>
          <p:cNvPr id="31756" name="Text Box 13"/>
          <p:cNvSpPr txBox="1">
            <a:spLocks noChangeArrowheads="1"/>
          </p:cNvSpPr>
          <p:nvPr/>
        </p:nvSpPr>
        <p:spPr bwMode="auto">
          <a:xfrm>
            <a:off x="3065463" y="2943225"/>
            <a:ext cx="395287" cy="396875"/>
          </a:xfrm>
          <a:prstGeom prst="rect">
            <a:avLst/>
          </a:prstGeom>
          <a:noFill/>
          <a:ln w="28575">
            <a:noFill/>
            <a:miter lim="800000"/>
            <a:headEnd/>
            <a:tailEnd/>
          </a:ln>
        </p:spPr>
        <p:txBody>
          <a:bodyPr wrap="none" anchor="ctr">
            <a:prstTxWarp prst="textNoShape">
              <a:avLst/>
            </a:prstTxWarp>
            <a:spAutoFit/>
          </a:bodyPr>
          <a:lstStyle/>
          <a:p>
            <a:pPr algn="ctr"/>
            <a:r>
              <a:rPr lang="en-US" sz="2000"/>
              <a:t>rs</a:t>
            </a:r>
          </a:p>
        </p:txBody>
      </p:sp>
      <p:sp>
        <p:nvSpPr>
          <p:cNvPr id="31757" name="Text Box 14"/>
          <p:cNvSpPr txBox="1">
            <a:spLocks noChangeArrowheads="1"/>
          </p:cNvSpPr>
          <p:nvPr/>
        </p:nvSpPr>
        <p:spPr bwMode="auto">
          <a:xfrm>
            <a:off x="3079750" y="2562225"/>
            <a:ext cx="409575" cy="396875"/>
          </a:xfrm>
          <a:prstGeom prst="rect">
            <a:avLst/>
          </a:prstGeom>
          <a:noFill/>
          <a:ln w="28575">
            <a:noFill/>
            <a:miter lim="800000"/>
            <a:headEnd/>
            <a:tailEnd/>
          </a:ln>
        </p:spPr>
        <p:txBody>
          <a:bodyPr wrap="none" anchor="ctr">
            <a:prstTxWarp prst="textNoShape">
              <a:avLst/>
            </a:prstTxWarp>
            <a:spAutoFit/>
          </a:bodyPr>
          <a:lstStyle/>
          <a:p>
            <a:pPr algn="ctr"/>
            <a:r>
              <a:rPr lang="en-US" sz="2000"/>
              <a:t>rd</a:t>
            </a:r>
          </a:p>
        </p:txBody>
      </p:sp>
      <p:sp>
        <p:nvSpPr>
          <p:cNvPr id="31758" name="Text Box 15"/>
          <p:cNvSpPr txBox="1">
            <a:spLocks noChangeArrowheads="1"/>
          </p:cNvSpPr>
          <p:nvPr/>
        </p:nvSpPr>
        <p:spPr bwMode="auto">
          <a:xfrm rot="-5400000">
            <a:off x="3540125" y="2857500"/>
            <a:ext cx="1158875" cy="396875"/>
          </a:xfrm>
          <a:prstGeom prst="rect">
            <a:avLst/>
          </a:prstGeom>
          <a:noFill/>
          <a:ln w="28575">
            <a:noFill/>
            <a:miter lim="800000"/>
            <a:headEnd/>
            <a:tailEnd/>
          </a:ln>
        </p:spPr>
        <p:txBody>
          <a:bodyPr wrap="none" anchor="ctr">
            <a:prstTxWarp prst="textNoShape">
              <a:avLst/>
            </a:prstTxWarp>
            <a:spAutoFit/>
          </a:bodyPr>
          <a:lstStyle/>
          <a:p>
            <a:pPr algn="ctr"/>
            <a:r>
              <a:rPr lang="en-US" sz="2000" dirty="0"/>
              <a:t>registers</a:t>
            </a:r>
          </a:p>
        </p:txBody>
      </p:sp>
      <p:grpSp>
        <p:nvGrpSpPr>
          <p:cNvPr id="2" name="Group 16"/>
          <p:cNvGrpSpPr>
            <a:grpSpLocks/>
          </p:cNvGrpSpPr>
          <p:nvPr/>
        </p:nvGrpSpPr>
        <p:grpSpPr bwMode="auto">
          <a:xfrm>
            <a:off x="5334000" y="2562225"/>
            <a:ext cx="1219200" cy="1524000"/>
            <a:chOff x="3648" y="1348"/>
            <a:chExt cx="768" cy="960"/>
          </a:xfrm>
        </p:grpSpPr>
        <p:sp>
          <p:nvSpPr>
            <p:cNvPr id="31799" name="Freeform 18"/>
            <p:cNvSpPr>
              <a:spLocks/>
            </p:cNvSpPr>
            <p:nvPr/>
          </p:nvSpPr>
          <p:spPr bwMode="auto">
            <a:xfrm>
              <a:off x="3648" y="1348"/>
              <a:ext cx="528" cy="960"/>
            </a:xfrm>
            <a:custGeom>
              <a:avLst/>
              <a:gdLst>
                <a:gd name="T0" fmla="*/ 0 w 528"/>
                <a:gd name="T1" fmla="*/ 0 h 960"/>
                <a:gd name="T2" fmla="*/ 528 w 528"/>
                <a:gd name="T3" fmla="*/ 192 h 960"/>
                <a:gd name="T4" fmla="*/ 528 w 528"/>
                <a:gd name="T5" fmla="*/ 672 h 960"/>
                <a:gd name="T6" fmla="*/ 0 w 528"/>
                <a:gd name="T7" fmla="*/ 960 h 960"/>
                <a:gd name="T8" fmla="*/ 0 w 528"/>
                <a:gd name="T9" fmla="*/ 528 h 960"/>
                <a:gd name="T10" fmla="*/ 48 w 528"/>
                <a:gd name="T11" fmla="*/ 480 h 960"/>
                <a:gd name="T12" fmla="*/ 0 w 528"/>
                <a:gd name="T13" fmla="*/ 432 h 960"/>
                <a:gd name="T14" fmla="*/ 0 w 528"/>
                <a:gd name="T15" fmla="*/ 0 h 960"/>
                <a:gd name="T16" fmla="*/ 0 60000 65536"/>
                <a:gd name="T17" fmla="*/ 0 60000 65536"/>
                <a:gd name="T18" fmla="*/ 0 60000 65536"/>
                <a:gd name="T19" fmla="*/ 0 60000 65536"/>
                <a:gd name="T20" fmla="*/ 0 60000 65536"/>
                <a:gd name="T21" fmla="*/ 0 60000 65536"/>
                <a:gd name="T22" fmla="*/ 0 60000 65536"/>
                <a:gd name="T23" fmla="*/ 0 60000 65536"/>
                <a:gd name="T24" fmla="*/ 0 w 528"/>
                <a:gd name="T25" fmla="*/ 0 h 960"/>
                <a:gd name="T26" fmla="*/ 528 w 528"/>
                <a:gd name="T27" fmla="*/ 960 h 9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8" h="960">
                  <a:moveTo>
                    <a:pt x="0" y="0"/>
                  </a:moveTo>
                  <a:lnTo>
                    <a:pt x="528" y="192"/>
                  </a:lnTo>
                  <a:lnTo>
                    <a:pt x="528" y="672"/>
                  </a:lnTo>
                  <a:lnTo>
                    <a:pt x="0" y="960"/>
                  </a:lnTo>
                  <a:lnTo>
                    <a:pt x="0" y="528"/>
                  </a:lnTo>
                  <a:lnTo>
                    <a:pt x="48" y="480"/>
                  </a:lnTo>
                  <a:lnTo>
                    <a:pt x="0" y="432"/>
                  </a:lnTo>
                  <a:lnTo>
                    <a:pt x="0" y="0"/>
                  </a:lnTo>
                  <a:close/>
                </a:path>
              </a:pathLst>
            </a:custGeom>
            <a:noFill/>
            <a:ln w="38100">
              <a:solidFill>
                <a:schemeClr val="tx1"/>
              </a:solidFill>
              <a:round/>
              <a:headEnd/>
              <a:tailEnd/>
            </a:ln>
          </p:spPr>
          <p:txBody>
            <a:bodyPr wrap="none" anchor="ctr">
              <a:prstTxWarp prst="textNoShape">
                <a:avLst/>
              </a:prstTxWarp>
            </a:bodyPr>
            <a:lstStyle/>
            <a:p>
              <a:endParaRPr lang="en-US"/>
            </a:p>
          </p:txBody>
        </p:sp>
        <p:sp>
          <p:nvSpPr>
            <p:cNvPr id="31800" name="Line 19"/>
            <p:cNvSpPr>
              <a:spLocks noChangeShapeType="1"/>
            </p:cNvSpPr>
            <p:nvPr/>
          </p:nvSpPr>
          <p:spPr bwMode="auto">
            <a:xfrm>
              <a:off x="4176" y="1780"/>
              <a:ext cx="240" cy="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31801" name="Text Box 17"/>
            <p:cNvSpPr txBox="1">
              <a:spLocks noChangeArrowheads="1"/>
            </p:cNvSpPr>
            <p:nvPr/>
          </p:nvSpPr>
          <p:spPr bwMode="auto">
            <a:xfrm>
              <a:off x="3723" y="1699"/>
              <a:ext cx="427" cy="250"/>
            </a:xfrm>
            <a:prstGeom prst="rect">
              <a:avLst/>
            </a:prstGeom>
            <a:noFill/>
            <a:ln w="12700">
              <a:noFill/>
              <a:miter lim="800000"/>
              <a:headEnd/>
              <a:tailEnd/>
            </a:ln>
          </p:spPr>
          <p:txBody>
            <a:bodyPr wrap="none">
              <a:prstTxWarp prst="textNoShape">
                <a:avLst/>
              </a:prstTxWarp>
              <a:spAutoFit/>
            </a:bodyPr>
            <a:lstStyle/>
            <a:p>
              <a:pPr algn="ctr"/>
              <a:r>
                <a:rPr lang="en-US" sz="2000"/>
                <a:t>ALU</a:t>
              </a:r>
              <a:endParaRPr lang="en-US" sz="2400">
                <a:latin typeface="Times" charset="0"/>
              </a:endParaRPr>
            </a:p>
          </p:txBody>
        </p:sp>
      </p:grpSp>
      <p:sp>
        <p:nvSpPr>
          <p:cNvPr id="31760" name="Line 20"/>
          <p:cNvSpPr>
            <a:spLocks noChangeShapeType="1"/>
          </p:cNvSpPr>
          <p:nvPr/>
        </p:nvSpPr>
        <p:spPr bwMode="auto">
          <a:xfrm>
            <a:off x="4648200" y="3644900"/>
            <a:ext cx="6858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61" name="Line 21"/>
          <p:cNvSpPr>
            <a:spLocks noChangeShapeType="1"/>
          </p:cNvSpPr>
          <p:nvPr/>
        </p:nvSpPr>
        <p:spPr bwMode="auto">
          <a:xfrm>
            <a:off x="3094038" y="3995738"/>
            <a:ext cx="22098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62" name="Line 22"/>
          <p:cNvSpPr>
            <a:spLocks noChangeShapeType="1"/>
          </p:cNvSpPr>
          <p:nvPr/>
        </p:nvSpPr>
        <p:spPr bwMode="auto">
          <a:xfrm>
            <a:off x="4648200" y="2830513"/>
            <a:ext cx="655638"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63" name="Rectangle 23"/>
          <p:cNvSpPr>
            <a:spLocks noChangeArrowheads="1"/>
          </p:cNvSpPr>
          <p:nvPr/>
        </p:nvSpPr>
        <p:spPr bwMode="auto">
          <a:xfrm rot="-5400000">
            <a:off x="6096000" y="2959100"/>
            <a:ext cx="1981200" cy="1066800"/>
          </a:xfrm>
          <a:prstGeom prst="rect">
            <a:avLst/>
          </a:prstGeom>
          <a:solidFill>
            <a:srgbClr val="FFFFFF"/>
          </a:solidFill>
          <a:ln w="28575">
            <a:solidFill>
              <a:schemeClr val="tx1"/>
            </a:solidFill>
            <a:miter lim="800000"/>
            <a:headEnd/>
            <a:tailEnd/>
          </a:ln>
        </p:spPr>
        <p:txBody>
          <a:bodyPr wrap="none" anchor="ctr">
            <a:prstTxWarp prst="textNoShape">
              <a:avLst/>
            </a:prstTxWarp>
          </a:bodyPr>
          <a:lstStyle/>
          <a:p>
            <a:pPr algn="ctr"/>
            <a:r>
              <a:rPr lang="en-US" sz="2000"/>
              <a:t>Data</a:t>
            </a:r>
          </a:p>
          <a:p>
            <a:pPr algn="ctr"/>
            <a:r>
              <a:rPr lang="en-US" sz="2000"/>
              <a:t>memory</a:t>
            </a:r>
          </a:p>
        </p:txBody>
      </p:sp>
      <p:sp>
        <p:nvSpPr>
          <p:cNvPr id="31764" name="Line 24"/>
          <p:cNvSpPr>
            <a:spLocks noChangeShapeType="1"/>
          </p:cNvSpPr>
          <p:nvPr/>
        </p:nvSpPr>
        <p:spPr bwMode="auto">
          <a:xfrm>
            <a:off x="4876800" y="3644900"/>
            <a:ext cx="0" cy="3048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65" name="Line 25"/>
          <p:cNvSpPr>
            <a:spLocks noChangeShapeType="1"/>
          </p:cNvSpPr>
          <p:nvPr/>
        </p:nvSpPr>
        <p:spPr bwMode="auto">
          <a:xfrm>
            <a:off x="4876800" y="4025900"/>
            <a:ext cx="0" cy="3048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66" name="Line 26"/>
          <p:cNvSpPr>
            <a:spLocks noChangeShapeType="1"/>
          </p:cNvSpPr>
          <p:nvPr/>
        </p:nvSpPr>
        <p:spPr bwMode="auto">
          <a:xfrm>
            <a:off x="4876800" y="4330700"/>
            <a:ext cx="16764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67" name="Line 27"/>
          <p:cNvSpPr>
            <a:spLocks noChangeShapeType="1"/>
          </p:cNvSpPr>
          <p:nvPr/>
        </p:nvSpPr>
        <p:spPr bwMode="auto">
          <a:xfrm>
            <a:off x="7620000" y="3248025"/>
            <a:ext cx="3048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68" name="Line 28"/>
          <p:cNvSpPr>
            <a:spLocks noChangeShapeType="1"/>
          </p:cNvSpPr>
          <p:nvPr/>
        </p:nvSpPr>
        <p:spPr bwMode="auto">
          <a:xfrm flipV="1">
            <a:off x="7924800" y="1968500"/>
            <a:ext cx="0" cy="1279525"/>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69" name="Line 29"/>
          <p:cNvSpPr>
            <a:spLocks noChangeShapeType="1"/>
          </p:cNvSpPr>
          <p:nvPr/>
        </p:nvSpPr>
        <p:spPr bwMode="auto">
          <a:xfrm flipH="1">
            <a:off x="3921125" y="1968500"/>
            <a:ext cx="400367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70" name="Line 30"/>
          <p:cNvSpPr>
            <a:spLocks noChangeShapeType="1"/>
          </p:cNvSpPr>
          <p:nvPr/>
        </p:nvSpPr>
        <p:spPr bwMode="auto">
          <a:xfrm>
            <a:off x="3921125" y="1968500"/>
            <a:ext cx="0" cy="53340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71" name="Text Box 31"/>
          <p:cNvSpPr txBox="1">
            <a:spLocks noChangeArrowheads="1"/>
          </p:cNvSpPr>
          <p:nvPr/>
        </p:nvSpPr>
        <p:spPr bwMode="auto">
          <a:xfrm>
            <a:off x="3079750" y="3949700"/>
            <a:ext cx="663575" cy="396875"/>
          </a:xfrm>
          <a:prstGeom prst="rect">
            <a:avLst/>
          </a:prstGeom>
          <a:noFill/>
          <a:ln w="28575">
            <a:noFill/>
            <a:miter lim="800000"/>
            <a:headEnd/>
            <a:tailEnd/>
          </a:ln>
        </p:spPr>
        <p:txBody>
          <a:bodyPr wrap="none" anchor="ctr">
            <a:prstTxWarp prst="textNoShape">
              <a:avLst/>
            </a:prstTxWarp>
            <a:spAutoFit/>
          </a:bodyPr>
          <a:lstStyle/>
          <a:p>
            <a:pPr algn="ctr"/>
            <a:r>
              <a:rPr lang="en-US" sz="2000"/>
              <a:t>imm</a:t>
            </a:r>
          </a:p>
        </p:txBody>
      </p:sp>
      <p:sp>
        <p:nvSpPr>
          <p:cNvPr id="31772" name="Line 32"/>
          <p:cNvSpPr>
            <a:spLocks noChangeShapeType="1"/>
          </p:cNvSpPr>
          <p:nvPr/>
        </p:nvSpPr>
        <p:spPr bwMode="auto">
          <a:xfrm>
            <a:off x="1676400" y="3111500"/>
            <a:ext cx="0" cy="83820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73" name="AutoShape 33"/>
          <p:cNvSpPr>
            <a:spLocks noChangeArrowheads="1"/>
          </p:cNvSpPr>
          <p:nvPr/>
        </p:nvSpPr>
        <p:spPr bwMode="auto">
          <a:xfrm>
            <a:off x="914400" y="4086225"/>
            <a:ext cx="381000" cy="809625"/>
          </a:xfrm>
          <a:prstGeom prst="roundRect">
            <a:avLst>
              <a:gd name="adj" fmla="val 16667"/>
            </a:avLst>
          </a:prstGeom>
          <a:solidFill>
            <a:srgbClr val="FFFFFF"/>
          </a:solidFill>
          <a:ln w="28575">
            <a:solidFill>
              <a:schemeClr val="tx1"/>
            </a:solidFill>
            <a:round/>
            <a:headEnd/>
            <a:tailEnd/>
          </a:ln>
        </p:spPr>
        <p:txBody>
          <a:bodyPr wrap="none" anchor="ctr">
            <a:prstTxWarp prst="textNoShape">
              <a:avLst/>
            </a:prstTxWarp>
          </a:bodyPr>
          <a:lstStyle/>
          <a:p>
            <a:endParaRPr lang="en-US"/>
          </a:p>
        </p:txBody>
      </p:sp>
      <p:sp>
        <p:nvSpPr>
          <p:cNvPr id="31774" name="Line 34"/>
          <p:cNvSpPr>
            <a:spLocks noChangeShapeType="1"/>
          </p:cNvSpPr>
          <p:nvPr/>
        </p:nvSpPr>
        <p:spPr bwMode="auto">
          <a:xfrm flipH="1">
            <a:off x="1295400" y="4308475"/>
            <a:ext cx="2286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75" name="Line 35"/>
          <p:cNvSpPr>
            <a:spLocks noChangeShapeType="1"/>
          </p:cNvSpPr>
          <p:nvPr/>
        </p:nvSpPr>
        <p:spPr bwMode="auto">
          <a:xfrm>
            <a:off x="3743325" y="3995738"/>
            <a:ext cx="0" cy="67151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76" name="Line 36"/>
          <p:cNvSpPr>
            <a:spLocks noChangeShapeType="1"/>
          </p:cNvSpPr>
          <p:nvPr/>
        </p:nvSpPr>
        <p:spPr bwMode="auto">
          <a:xfrm flipH="1">
            <a:off x="1295400" y="4667250"/>
            <a:ext cx="2447925"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77" name="Line 37"/>
          <p:cNvSpPr>
            <a:spLocks noChangeShapeType="1"/>
          </p:cNvSpPr>
          <p:nvPr/>
        </p:nvSpPr>
        <p:spPr bwMode="auto">
          <a:xfrm flipH="1">
            <a:off x="533400" y="4483100"/>
            <a:ext cx="3810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78" name="Line 38"/>
          <p:cNvSpPr>
            <a:spLocks noChangeShapeType="1"/>
          </p:cNvSpPr>
          <p:nvPr/>
        </p:nvSpPr>
        <p:spPr bwMode="auto">
          <a:xfrm flipV="1">
            <a:off x="533400" y="3111500"/>
            <a:ext cx="0" cy="13716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79" name="Line 39"/>
          <p:cNvSpPr>
            <a:spLocks noChangeShapeType="1"/>
          </p:cNvSpPr>
          <p:nvPr/>
        </p:nvSpPr>
        <p:spPr bwMode="auto">
          <a:xfrm>
            <a:off x="533400" y="3111500"/>
            <a:ext cx="3810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grpSp>
        <p:nvGrpSpPr>
          <p:cNvPr id="3" name="Group 40"/>
          <p:cNvGrpSpPr>
            <a:grpSpLocks/>
          </p:cNvGrpSpPr>
          <p:nvPr/>
        </p:nvGrpSpPr>
        <p:grpSpPr bwMode="auto">
          <a:xfrm>
            <a:off x="1414463" y="5105400"/>
            <a:ext cx="1665287" cy="722313"/>
            <a:chOff x="729" y="2832"/>
            <a:chExt cx="1355" cy="455"/>
          </a:xfrm>
        </p:grpSpPr>
        <p:sp>
          <p:nvSpPr>
            <p:cNvPr id="2499625" name="Text Box 41"/>
            <p:cNvSpPr txBox="1">
              <a:spLocks noChangeArrowheads="1"/>
            </p:cNvSpPr>
            <p:nvPr/>
          </p:nvSpPr>
          <p:spPr bwMode="auto">
            <a:xfrm>
              <a:off x="732" y="2841"/>
              <a:ext cx="1272" cy="446"/>
            </a:xfrm>
            <a:prstGeom prst="rect">
              <a:avLst/>
            </a:prstGeom>
            <a:noFill/>
            <a:ln w="28575">
              <a:noFill/>
              <a:miter lim="800000"/>
              <a:headEnd/>
              <a:tailEnd/>
            </a:ln>
            <a:effectLst/>
          </p:spPr>
          <p:txBody>
            <a:bodyPr wrap="none" anchor="ctr">
              <a:prstTxWarp prst="textNoShape">
                <a:avLst/>
              </a:prstTxWarp>
              <a:spAutoFit/>
            </a:bodyPr>
            <a:lstStyle/>
            <a:p>
              <a:pPr algn="ctr">
                <a:defRPr/>
              </a:pPr>
              <a:r>
                <a:rPr lang="en-US" sz="2000" dirty="0">
                  <a:solidFill>
                    <a:schemeClr val="accent2"/>
                  </a:solidFill>
                  <a:latin typeface="+mn-lt"/>
                </a:rPr>
                <a:t>1. Instruction</a:t>
              </a:r>
            </a:p>
            <a:p>
              <a:pPr algn="ctr">
                <a:defRPr/>
              </a:pPr>
              <a:r>
                <a:rPr lang="en-US" sz="2000" dirty="0">
                  <a:solidFill>
                    <a:schemeClr val="accent2"/>
                  </a:solidFill>
                  <a:latin typeface="+mn-lt"/>
                </a:rPr>
                <a:t>Fetch</a:t>
              </a:r>
            </a:p>
          </p:txBody>
        </p:sp>
        <p:sp>
          <p:nvSpPr>
            <p:cNvPr id="2499626" name="Line 42"/>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grpSp>
        <p:nvGrpSpPr>
          <p:cNvPr id="4" name="Group 43"/>
          <p:cNvGrpSpPr>
            <a:grpSpLocks/>
          </p:cNvGrpSpPr>
          <p:nvPr/>
        </p:nvGrpSpPr>
        <p:grpSpPr bwMode="auto">
          <a:xfrm>
            <a:off x="3268663" y="4794250"/>
            <a:ext cx="1763712" cy="1323975"/>
            <a:chOff x="728" y="2636"/>
            <a:chExt cx="1356" cy="834"/>
          </a:xfrm>
        </p:grpSpPr>
        <p:sp>
          <p:nvSpPr>
            <p:cNvPr id="2499628" name="Text Box 44"/>
            <p:cNvSpPr txBox="1">
              <a:spLocks noChangeArrowheads="1"/>
            </p:cNvSpPr>
            <p:nvPr/>
          </p:nvSpPr>
          <p:spPr bwMode="auto">
            <a:xfrm>
              <a:off x="851" y="2636"/>
              <a:ext cx="1019" cy="834"/>
            </a:xfrm>
            <a:prstGeom prst="rect">
              <a:avLst/>
            </a:prstGeom>
            <a:noFill/>
            <a:ln w="28575">
              <a:noFill/>
              <a:miter lim="800000"/>
              <a:headEnd/>
              <a:tailEnd/>
            </a:ln>
            <a:effectLst/>
          </p:spPr>
          <p:txBody>
            <a:bodyPr wrap="none" anchor="ctr">
              <a:prstTxWarp prst="textNoShape">
                <a:avLst/>
              </a:prstTxWarp>
              <a:spAutoFit/>
            </a:bodyPr>
            <a:lstStyle/>
            <a:p>
              <a:pPr algn="ctr">
                <a:defRPr/>
              </a:pPr>
              <a:endParaRPr lang="en-US" sz="2000" dirty="0">
                <a:solidFill>
                  <a:schemeClr val="accent2"/>
                </a:solidFill>
                <a:latin typeface="+mn-lt"/>
              </a:endParaRPr>
            </a:p>
            <a:p>
              <a:pPr algn="ctr">
                <a:defRPr/>
              </a:pPr>
              <a:r>
                <a:rPr lang="en-US" sz="2000" dirty="0">
                  <a:solidFill>
                    <a:schemeClr val="accent2"/>
                  </a:solidFill>
                  <a:latin typeface="+mn-lt"/>
                </a:rPr>
                <a:t>2. Decode/</a:t>
              </a:r>
            </a:p>
            <a:p>
              <a:pPr algn="ctr">
                <a:defRPr/>
              </a:pPr>
              <a:r>
                <a:rPr lang="en-US" sz="2000" dirty="0">
                  <a:solidFill>
                    <a:schemeClr val="accent2"/>
                  </a:solidFill>
                  <a:latin typeface="+mn-lt"/>
                </a:rPr>
                <a:t>    Register</a:t>
              </a:r>
            </a:p>
            <a:p>
              <a:pPr algn="ctr">
                <a:defRPr/>
              </a:pPr>
              <a:r>
                <a:rPr lang="en-US" sz="2000" dirty="0">
                  <a:solidFill>
                    <a:schemeClr val="accent2"/>
                  </a:solidFill>
                  <a:latin typeface="+mn-lt"/>
                </a:rPr>
                <a:t>Read</a:t>
              </a:r>
            </a:p>
          </p:txBody>
        </p:sp>
        <p:sp>
          <p:nvSpPr>
            <p:cNvPr id="2499629" name="Line 45"/>
            <p:cNvSpPr>
              <a:spLocks noChangeShapeType="1"/>
            </p:cNvSpPr>
            <p:nvPr/>
          </p:nvSpPr>
          <p:spPr bwMode="auto">
            <a:xfrm>
              <a:off x="728" y="2832"/>
              <a:ext cx="1356"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grpSp>
        <p:nvGrpSpPr>
          <p:cNvPr id="5" name="Group 46"/>
          <p:cNvGrpSpPr>
            <a:grpSpLocks/>
          </p:cNvGrpSpPr>
          <p:nvPr/>
        </p:nvGrpSpPr>
        <p:grpSpPr bwMode="auto">
          <a:xfrm>
            <a:off x="5156200" y="5105400"/>
            <a:ext cx="1500188" cy="550863"/>
            <a:chOff x="729" y="2832"/>
            <a:chExt cx="1355" cy="347"/>
          </a:xfrm>
        </p:grpSpPr>
        <p:sp>
          <p:nvSpPr>
            <p:cNvPr id="2499631" name="Text Box 47"/>
            <p:cNvSpPr txBox="1">
              <a:spLocks noChangeArrowheads="1"/>
            </p:cNvSpPr>
            <p:nvPr/>
          </p:nvSpPr>
          <p:spPr bwMode="auto">
            <a:xfrm>
              <a:off x="786" y="2927"/>
              <a:ext cx="1127" cy="252"/>
            </a:xfrm>
            <a:prstGeom prst="rect">
              <a:avLst/>
            </a:prstGeom>
            <a:noFill/>
            <a:ln w="28575">
              <a:noFill/>
              <a:miter lim="800000"/>
              <a:headEnd/>
              <a:tailEnd/>
            </a:ln>
            <a:effectLst/>
          </p:spPr>
          <p:txBody>
            <a:bodyPr wrap="none" anchor="ctr">
              <a:prstTxWarp prst="textNoShape">
                <a:avLst/>
              </a:prstTxWarp>
              <a:spAutoFit/>
            </a:bodyPr>
            <a:lstStyle/>
            <a:p>
              <a:pPr algn="ctr">
                <a:defRPr/>
              </a:pPr>
              <a:r>
                <a:rPr lang="en-US" sz="2000" dirty="0">
                  <a:solidFill>
                    <a:schemeClr val="accent2"/>
                  </a:solidFill>
                  <a:latin typeface="+mn-lt"/>
                </a:rPr>
                <a:t>3. Execute</a:t>
              </a:r>
            </a:p>
          </p:txBody>
        </p:sp>
        <p:sp>
          <p:nvSpPr>
            <p:cNvPr id="2499632" name="Line 48"/>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grpSp>
        <p:nvGrpSpPr>
          <p:cNvPr id="6" name="Group 49"/>
          <p:cNvGrpSpPr>
            <a:grpSpLocks/>
          </p:cNvGrpSpPr>
          <p:nvPr/>
        </p:nvGrpSpPr>
        <p:grpSpPr bwMode="auto">
          <a:xfrm>
            <a:off x="6457950" y="5105400"/>
            <a:ext cx="1330325" cy="550863"/>
            <a:chOff x="271" y="2832"/>
            <a:chExt cx="2149" cy="347"/>
          </a:xfrm>
        </p:grpSpPr>
        <p:sp>
          <p:nvSpPr>
            <p:cNvPr id="2499634" name="Text Box 50"/>
            <p:cNvSpPr txBox="1">
              <a:spLocks noChangeArrowheads="1"/>
            </p:cNvSpPr>
            <p:nvPr/>
          </p:nvSpPr>
          <p:spPr bwMode="auto">
            <a:xfrm>
              <a:off x="271" y="2927"/>
              <a:ext cx="2149" cy="252"/>
            </a:xfrm>
            <a:prstGeom prst="rect">
              <a:avLst/>
            </a:prstGeom>
            <a:noFill/>
            <a:ln w="28575">
              <a:noFill/>
              <a:miter lim="800000"/>
              <a:headEnd/>
              <a:tailEnd/>
            </a:ln>
            <a:effectLst/>
          </p:spPr>
          <p:txBody>
            <a:bodyPr wrap="none" anchor="ctr">
              <a:prstTxWarp prst="textNoShape">
                <a:avLst/>
              </a:prstTxWarp>
              <a:spAutoFit/>
            </a:bodyPr>
            <a:lstStyle/>
            <a:p>
              <a:pPr algn="ctr">
                <a:defRPr/>
              </a:pPr>
              <a:r>
                <a:rPr lang="en-US" sz="2000" dirty="0">
                  <a:solidFill>
                    <a:schemeClr val="accent2"/>
                  </a:solidFill>
                  <a:latin typeface="+mn-lt"/>
                </a:rPr>
                <a:t>4. Memory</a:t>
              </a:r>
            </a:p>
          </p:txBody>
        </p:sp>
        <p:sp>
          <p:nvSpPr>
            <p:cNvPr id="2499635" name="Line 51"/>
            <p:cNvSpPr>
              <a:spLocks noChangeShapeType="1"/>
            </p:cNvSpPr>
            <p:nvPr/>
          </p:nvSpPr>
          <p:spPr bwMode="auto">
            <a:xfrm>
              <a:off x="730" y="2832"/>
              <a:ext cx="1354"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grpSp>
        <p:nvGrpSpPr>
          <p:cNvPr id="7" name="Group 52"/>
          <p:cNvGrpSpPr>
            <a:grpSpLocks/>
          </p:cNvGrpSpPr>
          <p:nvPr/>
        </p:nvGrpSpPr>
        <p:grpSpPr bwMode="auto">
          <a:xfrm>
            <a:off x="7639050" y="5102225"/>
            <a:ext cx="1277938" cy="708025"/>
            <a:chOff x="592" y="2830"/>
            <a:chExt cx="1649" cy="446"/>
          </a:xfrm>
        </p:grpSpPr>
        <p:sp>
          <p:nvSpPr>
            <p:cNvPr id="31789" name="Text Box 53"/>
            <p:cNvSpPr txBox="1">
              <a:spLocks noChangeArrowheads="1"/>
            </p:cNvSpPr>
            <p:nvPr/>
          </p:nvSpPr>
          <p:spPr bwMode="auto">
            <a:xfrm>
              <a:off x="592" y="2830"/>
              <a:ext cx="1649" cy="446"/>
            </a:xfrm>
            <a:prstGeom prst="rect">
              <a:avLst/>
            </a:prstGeom>
            <a:noFill/>
            <a:ln w="28575">
              <a:noFill/>
              <a:miter lim="800000"/>
              <a:headEnd/>
              <a:tailEnd/>
            </a:ln>
          </p:spPr>
          <p:txBody>
            <a:bodyPr wrap="none" anchor="ctr">
              <a:prstTxWarp prst="textNoShape">
                <a:avLst/>
              </a:prstTxWarp>
              <a:spAutoFit/>
            </a:bodyPr>
            <a:lstStyle/>
            <a:p>
              <a:pPr algn="ctr"/>
              <a:r>
                <a:rPr lang="en-US" sz="2000">
                  <a:solidFill>
                    <a:schemeClr val="accent2"/>
                  </a:solidFill>
                  <a:latin typeface="Calibri" charset="0"/>
                </a:rPr>
                <a:t>5. Register</a:t>
              </a:r>
            </a:p>
            <a:p>
              <a:pPr algn="ctr"/>
              <a:r>
                <a:rPr lang="en-US" sz="2000">
                  <a:solidFill>
                    <a:schemeClr val="accent2"/>
                  </a:solidFill>
                  <a:latin typeface="Calibri" charset="0"/>
                </a:rPr>
                <a:t>     Write</a:t>
              </a:r>
            </a:p>
          </p:txBody>
        </p:sp>
        <p:sp>
          <p:nvSpPr>
            <p:cNvPr id="2499638" name="Line 54"/>
            <p:cNvSpPr>
              <a:spLocks noChangeShapeType="1"/>
            </p:cNvSpPr>
            <p:nvPr/>
          </p:nvSpPr>
          <p:spPr bwMode="auto">
            <a:xfrm>
              <a:off x="729" y="2832"/>
              <a:ext cx="1354"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sp>
        <p:nvSpPr>
          <p:cNvPr id="31785" name="Text Box 3"/>
          <p:cNvSpPr txBox="1">
            <a:spLocks noChangeArrowheads="1"/>
          </p:cNvSpPr>
          <p:nvPr/>
        </p:nvSpPr>
        <p:spPr bwMode="auto">
          <a:xfrm rot="-5400000">
            <a:off x="861219" y="2897982"/>
            <a:ext cx="501650" cy="366712"/>
          </a:xfrm>
          <a:prstGeom prst="rect">
            <a:avLst/>
          </a:prstGeom>
          <a:noFill/>
          <a:ln w="28575">
            <a:noFill/>
            <a:miter lim="800000"/>
            <a:headEnd/>
            <a:tailEnd/>
          </a:ln>
        </p:spPr>
        <p:txBody>
          <a:bodyPr wrap="none" anchor="ctr">
            <a:prstTxWarp prst="textNoShape">
              <a:avLst/>
            </a:prstTxWarp>
            <a:spAutoFit/>
          </a:bodyPr>
          <a:lstStyle/>
          <a:p>
            <a:pPr algn="ctr"/>
            <a:r>
              <a:rPr lang="en-US"/>
              <a:t>PC</a:t>
            </a:r>
          </a:p>
        </p:txBody>
      </p:sp>
      <p:sp>
        <p:nvSpPr>
          <p:cNvPr id="55" name="Date Placeholder 54"/>
          <p:cNvSpPr>
            <a:spLocks noGrp="1"/>
          </p:cNvSpPr>
          <p:nvPr>
            <p:ph type="dt" sz="quarter" idx="10"/>
          </p:nvPr>
        </p:nvSpPr>
        <p:spPr/>
        <p:txBody>
          <a:bodyPr/>
          <a:lstStyle/>
          <a:p>
            <a:pPr>
              <a:defRPr/>
            </a:pPr>
            <a:fld id="{27932EB7-58F1-6F41-A5A0-97A7CAA7B4D1}" type="datetime1">
              <a:rPr lang="en-US" smtClean="0"/>
              <a:pPr>
                <a:defRPr/>
              </a:pPr>
              <a:t>3/30/11</a:t>
            </a:fld>
            <a:endParaRPr lang="en-US"/>
          </a:p>
        </p:txBody>
      </p:sp>
      <p:sp>
        <p:nvSpPr>
          <p:cNvPr id="56" name="Slide Number Placeholder 55"/>
          <p:cNvSpPr>
            <a:spLocks noGrp="1"/>
          </p:cNvSpPr>
          <p:nvPr>
            <p:ph type="sldNum" sz="quarter" idx="12"/>
          </p:nvPr>
        </p:nvSpPr>
        <p:spPr/>
        <p:txBody>
          <a:bodyPr/>
          <a:lstStyle/>
          <a:p>
            <a:pPr>
              <a:defRPr/>
            </a:pPr>
            <a:fld id="{9ACE96B7-B152-A34B-A64B-04700F0BF201}" type="slidenum">
              <a:rPr lang="en-US" smtClean="0"/>
              <a:pPr>
                <a:defRPr/>
              </a:pPr>
              <a:t>11</a:t>
            </a:fld>
            <a:endParaRPr lang="en-US"/>
          </a:p>
        </p:txBody>
      </p:sp>
      <p:sp>
        <p:nvSpPr>
          <p:cNvPr id="57" name="Footer Placeholder 56"/>
          <p:cNvSpPr>
            <a:spLocks noGrp="1"/>
          </p:cNvSpPr>
          <p:nvPr>
            <p:ph type="ftr" sz="quarter" idx="11"/>
          </p:nvPr>
        </p:nvSpPr>
        <p:spPr/>
        <p:txBody>
          <a:bodyPr/>
          <a:lstStyle/>
          <a:p>
            <a:pPr>
              <a:defRPr/>
            </a:pPr>
            <a:r>
              <a:rPr lang="en-US" smtClean="0"/>
              <a:t>Spring 2011 -- Lecture #18</a:t>
            </a:r>
            <a:endParaRPr lang="en-US" dirty="0"/>
          </a:p>
        </p:txBody>
      </p:sp>
      <p:sp>
        <p:nvSpPr>
          <p:cNvPr id="58" name="Text Box 15"/>
          <p:cNvSpPr txBox="1">
            <a:spLocks noChangeArrowheads="1"/>
          </p:cNvSpPr>
          <p:nvPr/>
        </p:nvSpPr>
        <p:spPr bwMode="auto">
          <a:xfrm rot="-5400000">
            <a:off x="753872" y="4278282"/>
            <a:ext cx="635385" cy="400110"/>
          </a:xfrm>
          <a:prstGeom prst="rect">
            <a:avLst/>
          </a:prstGeom>
          <a:noFill/>
          <a:ln w="28575">
            <a:noFill/>
            <a:miter lim="800000"/>
            <a:headEnd/>
            <a:tailEnd/>
          </a:ln>
        </p:spPr>
        <p:txBody>
          <a:bodyPr wrap="none" anchor="ctr">
            <a:prstTxWarp prst="textNoShape">
              <a:avLst/>
            </a:prstTxWarp>
            <a:spAutoFit/>
          </a:bodyPr>
          <a:lstStyle/>
          <a:p>
            <a:pPr algn="ctr"/>
            <a:r>
              <a:rPr lang="en-US" sz="2000" dirty="0" err="1" smtClean="0"/>
              <a:t>mux</a:t>
            </a:r>
            <a:endParaRPr lang="en-US" sz="20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smtClean="0"/>
              <a:t>Step 2: Components of the Datapath</a:t>
            </a:r>
          </a:p>
        </p:txBody>
      </p:sp>
      <p:sp>
        <p:nvSpPr>
          <p:cNvPr id="33795" name="Rectangle 3"/>
          <p:cNvSpPr>
            <a:spLocks noGrp="1" noChangeArrowheads="1"/>
          </p:cNvSpPr>
          <p:nvPr>
            <p:ph type="body" idx="1"/>
          </p:nvPr>
        </p:nvSpPr>
        <p:spPr>
          <a:xfrm>
            <a:off x="457200" y="1600200"/>
            <a:ext cx="8229600" cy="1836738"/>
          </a:xfrm>
        </p:spPr>
        <p:txBody>
          <a:bodyPr/>
          <a:lstStyle/>
          <a:p>
            <a:r>
              <a:rPr lang="en-US" smtClean="0"/>
              <a:t>Combinational Elements</a:t>
            </a:r>
          </a:p>
          <a:p>
            <a:r>
              <a:rPr lang="en-US" smtClean="0"/>
              <a:t>Storage Elements + Clocking Methodology</a:t>
            </a:r>
          </a:p>
          <a:p>
            <a:r>
              <a:rPr lang="en-US" smtClean="0"/>
              <a:t>Building Blocks</a:t>
            </a:r>
          </a:p>
        </p:txBody>
      </p:sp>
      <p:sp>
        <p:nvSpPr>
          <p:cNvPr id="4" name="Date Placeholder 3"/>
          <p:cNvSpPr>
            <a:spLocks noGrp="1"/>
          </p:cNvSpPr>
          <p:nvPr>
            <p:ph type="dt" sz="quarter" idx="10"/>
          </p:nvPr>
        </p:nvSpPr>
        <p:spPr/>
        <p:txBody>
          <a:bodyPr/>
          <a:lstStyle/>
          <a:p>
            <a:pPr>
              <a:defRPr/>
            </a:pPr>
            <a:fld id="{CA7BE777-5816-6C42-B299-D30C642318A7}" type="datetime1">
              <a:rPr lang="en-US" smtClean="0"/>
              <a:pPr>
                <a:defRPr/>
              </a:pPr>
              <a:t>3/30/11</a:t>
            </a:fld>
            <a:endParaRPr lang="en-US"/>
          </a:p>
        </p:txBody>
      </p:sp>
      <p:sp>
        <p:nvSpPr>
          <p:cNvPr id="6" name="Footer Placeholder 5"/>
          <p:cNvSpPr>
            <a:spLocks noGrp="1"/>
          </p:cNvSpPr>
          <p:nvPr>
            <p:ph type="ftr" sz="quarter" idx="11"/>
          </p:nvPr>
        </p:nvSpPr>
        <p:spPr/>
        <p:txBody>
          <a:bodyPr/>
          <a:lstStyle/>
          <a:p>
            <a:pPr>
              <a:defRPr/>
            </a:pPr>
            <a:r>
              <a:rPr lang="en-US" smtClean="0"/>
              <a:t>Spring 2011 -- Lecture #18</a:t>
            </a:r>
            <a:endParaRPr lang="en-US" dirty="0"/>
          </a:p>
        </p:txBody>
      </p:sp>
      <p:sp>
        <p:nvSpPr>
          <p:cNvPr id="5" name="Slide Number Placeholder 4"/>
          <p:cNvSpPr>
            <a:spLocks noGrp="1"/>
          </p:cNvSpPr>
          <p:nvPr>
            <p:ph type="sldNum" sz="quarter" idx="12"/>
          </p:nvPr>
        </p:nvSpPr>
        <p:spPr/>
        <p:txBody>
          <a:bodyPr/>
          <a:lstStyle/>
          <a:p>
            <a:pPr>
              <a:defRPr/>
            </a:pPr>
            <a:fld id="{6E05623E-6079-0F43-A2AA-97433E0D9185}" type="slidenum">
              <a:rPr lang="en-US" smtClean="0"/>
              <a:pPr>
                <a:defRPr/>
              </a:pPr>
              <a:t>12</a:t>
            </a:fld>
            <a:endParaRPr lang="en-US"/>
          </a:p>
        </p:txBody>
      </p:sp>
      <p:grpSp>
        <p:nvGrpSpPr>
          <p:cNvPr id="2" name="Group 120"/>
          <p:cNvGrpSpPr>
            <a:grpSpLocks/>
          </p:cNvGrpSpPr>
          <p:nvPr/>
        </p:nvGrpSpPr>
        <p:grpSpPr bwMode="auto">
          <a:xfrm>
            <a:off x="171450" y="3457575"/>
            <a:ext cx="3225800" cy="2162175"/>
            <a:chOff x="171003" y="3457002"/>
            <a:chExt cx="3225761" cy="2163289"/>
          </a:xfrm>
        </p:grpSpPr>
        <p:grpSp>
          <p:nvGrpSpPr>
            <p:cNvPr id="3" name="Group 38"/>
            <p:cNvGrpSpPr>
              <a:grpSpLocks/>
            </p:cNvGrpSpPr>
            <p:nvPr/>
          </p:nvGrpSpPr>
          <p:grpSpPr bwMode="auto">
            <a:xfrm>
              <a:off x="171003" y="3457002"/>
              <a:ext cx="3225761" cy="1707442"/>
              <a:chOff x="2514600" y="1206500"/>
              <a:chExt cx="3225761" cy="1707442"/>
            </a:xfrm>
          </p:grpSpPr>
          <p:sp>
            <p:nvSpPr>
              <p:cNvPr id="40" name="Line 4"/>
              <p:cNvSpPr>
                <a:spLocks noChangeShapeType="1"/>
              </p:cNvSpPr>
              <p:nvPr/>
            </p:nvSpPr>
            <p:spPr bwMode="auto">
              <a:xfrm flipH="1">
                <a:off x="2820984" y="1708408"/>
                <a:ext cx="78739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42" name="Line 14"/>
              <p:cNvSpPr>
                <a:spLocks noChangeShapeType="1"/>
              </p:cNvSpPr>
              <p:nvPr/>
            </p:nvSpPr>
            <p:spPr bwMode="auto">
              <a:xfrm flipH="1">
                <a:off x="3208330" y="1638522"/>
                <a:ext cx="88899" cy="139772"/>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43" name="Rectangle 15"/>
              <p:cNvSpPr>
                <a:spLocks noChangeArrowheads="1"/>
              </p:cNvSpPr>
              <p:nvPr/>
            </p:nvSpPr>
            <p:spPr bwMode="auto">
              <a:xfrm>
                <a:off x="2895595" y="1663935"/>
                <a:ext cx="390520"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4" name="Line 16"/>
              <p:cNvSpPr>
                <a:spLocks noChangeShapeType="1"/>
              </p:cNvSpPr>
              <p:nvPr/>
            </p:nvSpPr>
            <p:spPr bwMode="auto">
              <a:xfrm flipH="1">
                <a:off x="2820984" y="2621692"/>
                <a:ext cx="78739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45" name="Line 17"/>
              <p:cNvSpPr>
                <a:spLocks noChangeShapeType="1"/>
              </p:cNvSpPr>
              <p:nvPr/>
            </p:nvSpPr>
            <p:spPr bwMode="auto">
              <a:xfrm flipH="1">
                <a:off x="3208330" y="2551806"/>
                <a:ext cx="88899" cy="139772"/>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46" name="Rectangle 18"/>
              <p:cNvSpPr>
                <a:spLocks noChangeArrowheads="1"/>
              </p:cNvSpPr>
              <p:nvPr/>
            </p:nvSpPr>
            <p:spPr bwMode="auto">
              <a:xfrm>
                <a:off x="2895595" y="2577219"/>
                <a:ext cx="390520" cy="33672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 name="Rectangle 19"/>
              <p:cNvSpPr>
                <a:spLocks noChangeArrowheads="1"/>
              </p:cNvSpPr>
              <p:nvPr/>
            </p:nvSpPr>
            <p:spPr bwMode="auto">
              <a:xfrm>
                <a:off x="2514600" y="1511457"/>
                <a:ext cx="301621"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A</a:t>
                </a:r>
              </a:p>
            </p:txBody>
          </p:sp>
          <p:sp>
            <p:nvSpPr>
              <p:cNvPr id="48" name="Rectangle 20"/>
              <p:cNvSpPr>
                <a:spLocks noChangeArrowheads="1"/>
              </p:cNvSpPr>
              <p:nvPr/>
            </p:nvSpPr>
            <p:spPr bwMode="auto">
              <a:xfrm>
                <a:off x="2514600" y="2426328"/>
                <a:ext cx="293684"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B</a:t>
                </a:r>
              </a:p>
            </p:txBody>
          </p:sp>
          <p:sp>
            <p:nvSpPr>
              <p:cNvPr id="49" name="Line 21"/>
              <p:cNvSpPr>
                <a:spLocks noChangeShapeType="1"/>
              </p:cNvSpPr>
              <p:nvPr/>
            </p:nvSpPr>
            <p:spPr bwMode="auto">
              <a:xfrm flipH="1">
                <a:off x="4040170" y="2165844"/>
                <a:ext cx="78739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50" name="Line 22"/>
              <p:cNvSpPr>
                <a:spLocks noChangeShapeType="1"/>
              </p:cNvSpPr>
              <p:nvPr/>
            </p:nvSpPr>
            <p:spPr bwMode="auto">
              <a:xfrm flipH="1">
                <a:off x="4427515" y="2095958"/>
                <a:ext cx="88899" cy="139772"/>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51" name="Rectangle 23"/>
              <p:cNvSpPr>
                <a:spLocks noChangeArrowheads="1"/>
              </p:cNvSpPr>
              <p:nvPr/>
            </p:nvSpPr>
            <p:spPr bwMode="auto">
              <a:xfrm>
                <a:off x="4114781" y="2121371"/>
                <a:ext cx="390520"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 name="Rectangle 24"/>
              <p:cNvSpPr>
                <a:spLocks noChangeArrowheads="1"/>
              </p:cNvSpPr>
              <p:nvPr/>
            </p:nvSpPr>
            <p:spPr bwMode="auto">
              <a:xfrm>
                <a:off x="4800572" y="1968892"/>
                <a:ext cx="549268"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Sum</a:t>
                </a:r>
              </a:p>
            </p:txBody>
          </p:sp>
          <p:sp>
            <p:nvSpPr>
              <p:cNvPr id="53" name="Line 25"/>
              <p:cNvSpPr>
                <a:spLocks noChangeShapeType="1"/>
              </p:cNvSpPr>
              <p:nvPr/>
            </p:nvSpPr>
            <p:spPr bwMode="auto">
              <a:xfrm>
                <a:off x="3790935" y="2621692"/>
                <a:ext cx="965188"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54" name="Rectangle 26"/>
              <p:cNvSpPr>
                <a:spLocks noChangeArrowheads="1"/>
              </p:cNvSpPr>
              <p:nvPr/>
            </p:nvSpPr>
            <p:spPr bwMode="auto">
              <a:xfrm>
                <a:off x="4800572" y="2426328"/>
                <a:ext cx="939789"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err="1">
                    <a:latin typeface="+mn-lt"/>
                  </a:rPr>
                  <a:t>CarryOut</a:t>
                </a:r>
                <a:endParaRPr lang="en-US" sz="1600" dirty="0">
                  <a:latin typeface="+mn-lt"/>
                </a:endParaRPr>
              </a:p>
            </p:txBody>
          </p:sp>
          <p:sp>
            <p:nvSpPr>
              <p:cNvPr id="56" name="Line 72"/>
              <p:cNvSpPr>
                <a:spLocks noChangeShapeType="1"/>
              </p:cNvSpPr>
              <p:nvPr/>
            </p:nvSpPr>
            <p:spPr bwMode="auto">
              <a:xfrm>
                <a:off x="3900471" y="1339919"/>
                <a:ext cx="0" cy="432022"/>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57" name="Rectangle 73"/>
              <p:cNvSpPr>
                <a:spLocks noChangeArrowheads="1"/>
              </p:cNvSpPr>
              <p:nvPr/>
            </p:nvSpPr>
            <p:spPr bwMode="auto">
              <a:xfrm>
                <a:off x="3886183" y="1206500"/>
                <a:ext cx="787390" cy="33672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CarryIn</a:t>
                </a:r>
              </a:p>
            </p:txBody>
          </p:sp>
        </p:grpSp>
        <p:sp>
          <p:nvSpPr>
            <p:cNvPr id="92" name="TextBox 91"/>
            <p:cNvSpPr txBox="1"/>
            <p:nvPr/>
          </p:nvSpPr>
          <p:spPr>
            <a:xfrm>
              <a:off x="991731" y="5250213"/>
              <a:ext cx="755641" cy="370078"/>
            </a:xfrm>
            <a:prstGeom prst="rect">
              <a:avLst/>
            </a:prstGeom>
            <a:noFill/>
          </p:spPr>
          <p:txBody>
            <a:bodyPr wrap="none">
              <a:spAutoFit/>
            </a:bodyPr>
            <a:lstStyle/>
            <a:p>
              <a:pPr>
                <a:defRPr/>
              </a:pPr>
              <a:r>
                <a:rPr lang="en-US" dirty="0">
                  <a:latin typeface="+mn-lt"/>
                </a:rPr>
                <a:t>Adder</a:t>
              </a:r>
            </a:p>
          </p:txBody>
        </p:sp>
      </p:grpSp>
      <p:grpSp>
        <p:nvGrpSpPr>
          <p:cNvPr id="7" name="Group 119"/>
          <p:cNvGrpSpPr>
            <a:grpSpLocks/>
          </p:cNvGrpSpPr>
          <p:nvPr/>
        </p:nvGrpSpPr>
        <p:grpSpPr bwMode="auto">
          <a:xfrm>
            <a:off x="3427413" y="3497263"/>
            <a:ext cx="2417762" cy="2057400"/>
            <a:chOff x="3926492" y="3512687"/>
            <a:chExt cx="2416331" cy="2058640"/>
          </a:xfrm>
        </p:grpSpPr>
        <p:grpSp>
          <p:nvGrpSpPr>
            <p:cNvPr id="8" name="Group 90"/>
            <p:cNvGrpSpPr>
              <a:grpSpLocks/>
            </p:cNvGrpSpPr>
            <p:nvPr/>
          </p:nvGrpSpPr>
          <p:grpSpPr bwMode="auto">
            <a:xfrm>
              <a:off x="3926492" y="3512687"/>
              <a:ext cx="2416331" cy="1663114"/>
              <a:chOff x="4577008" y="3357792"/>
              <a:chExt cx="2416331" cy="1663114"/>
            </a:xfrm>
          </p:grpSpPr>
          <p:grpSp>
            <p:nvGrpSpPr>
              <p:cNvPr id="9" name="Group 67"/>
              <p:cNvGrpSpPr>
                <a:grpSpLocks/>
              </p:cNvGrpSpPr>
              <p:nvPr/>
            </p:nvGrpSpPr>
            <p:grpSpPr bwMode="auto">
              <a:xfrm>
                <a:off x="4577008" y="3357792"/>
                <a:ext cx="2416331" cy="1663114"/>
                <a:chOff x="2424113" y="3048000"/>
                <a:chExt cx="2416331" cy="1663114"/>
              </a:xfrm>
            </p:grpSpPr>
            <p:sp>
              <p:nvSpPr>
                <p:cNvPr id="70" name="Line 55"/>
                <p:cNvSpPr>
                  <a:spLocks noChangeShapeType="1"/>
                </p:cNvSpPr>
                <p:nvPr/>
              </p:nvSpPr>
              <p:spPr bwMode="auto">
                <a:xfrm flipH="1">
                  <a:off x="2730319" y="3734213"/>
                  <a:ext cx="786934"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71" name="Line 56"/>
                <p:cNvSpPr>
                  <a:spLocks noChangeShapeType="1"/>
                </p:cNvSpPr>
                <p:nvPr/>
              </p:nvSpPr>
              <p:spPr bwMode="auto">
                <a:xfrm flipH="1">
                  <a:off x="3117439" y="3664321"/>
                  <a:ext cx="88847" cy="139784"/>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72" name="Rectangle 57"/>
                <p:cNvSpPr>
                  <a:spLocks noChangeArrowheads="1"/>
                </p:cNvSpPr>
                <p:nvPr/>
              </p:nvSpPr>
              <p:spPr bwMode="auto">
                <a:xfrm>
                  <a:off x="2804887" y="3689737"/>
                  <a:ext cx="388707"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73" name="Line 58"/>
                <p:cNvSpPr>
                  <a:spLocks noChangeShapeType="1"/>
                </p:cNvSpPr>
                <p:nvPr/>
              </p:nvSpPr>
              <p:spPr bwMode="auto">
                <a:xfrm flipH="1">
                  <a:off x="2730319" y="4418838"/>
                  <a:ext cx="786934"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74" name="Line 59"/>
                <p:cNvSpPr>
                  <a:spLocks noChangeShapeType="1"/>
                </p:cNvSpPr>
                <p:nvPr/>
              </p:nvSpPr>
              <p:spPr bwMode="auto">
                <a:xfrm flipH="1">
                  <a:off x="3117439" y="4348946"/>
                  <a:ext cx="88847" cy="139784"/>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75" name="Rectangle 60"/>
                <p:cNvSpPr>
                  <a:spLocks noChangeArrowheads="1"/>
                </p:cNvSpPr>
                <p:nvPr/>
              </p:nvSpPr>
              <p:spPr bwMode="auto">
                <a:xfrm>
                  <a:off x="2424113" y="3537245"/>
                  <a:ext cx="301446"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a:t>
                  </a:r>
                </a:p>
              </p:txBody>
            </p:sp>
            <p:sp>
              <p:nvSpPr>
                <p:cNvPr id="76" name="Rectangle 61"/>
                <p:cNvSpPr>
                  <a:spLocks noChangeArrowheads="1"/>
                </p:cNvSpPr>
                <p:nvPr/>
              </p:nvSpPr>
              <p:spPr bwMode="auto">
                <a:xfrm>
                  <a:off x="2424113" y="4223458"/>
                  <a:ext cx="298273"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B</a:t>
                  </a:r>
                </a:p>
              </p:txBody>
            </p:sp>
            <p:sp>
              <p:nvSpPr>
                <p:cNvPr id="77" name="Rectangle 62"/>
                <p:cNvSpPr>
                  <a:spLocks noChangeArrowheads="1"/>
                </p:cNvSpPr>
                <p:nvPr/>
              </p:nvSpPr>
              <p:spPr bwMode="auto">
                <a:xfrm>
                  <a:off x="2804887" y="4374361"/>
                  <a:ext cx="388707" cy="33675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78" name="Line 63"/>
                <p:cNvSpPr>
                  <a:spLocks noChangeShapeType="1"/>
                </p:cNvSpPr>
                <p:nvPr/>
              </p:nvSpPr>
              <p:spPr bwMode="auto">
                <a:xfrm flipH="1">
                  <a:off x="3798074" y="4115443"/>
                  <a:ext cx="786934"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79" name="Line 64"/>
                <p:cNvSpPr>
                  <a:spLocks noChangeShapeType="1"/>
                </p:cNvSpPr>
                <p:nvPr/>
              </p:nvSpPr>
              <p:spPr bwMode="auto">
                <a:xfrm flipH="1">
                  <a:off x="4185195" y="4045551"/>
                  <a:ext cx="88847" cy="139784"/>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80" name="Rectangle 65"/>
                <p:cNvSpPr>
                  <a:spLocks noChangeArrowheads="1"/>
                </p:cNvSpPr>
                <p:nvPr/>
              </p:nvSpPr>
              <p:spPr bwMode="auto">
                <a:xfrm>
                  <a:off x="4558036" y="3918474"/>
                  <a:ext cx="282408"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Y</a:t>
                  </a:r>
                </a:p>
              </p:txBody>
            </p:sp>
            <p:sp>
              <p:nvSpPr>
                <p:cNvPr id="81" name="Rectangle 66"/>
                <p:cNvSpPr>
                  <a:spLocks noChangeArrowheads="1"/>
                </p:cNvSpPr>
                <p:nvPr/>
              </p:nvSpPr>
              <p:spPr bwMode="auto">
                <a:xfrm>
                  <a:off x="3872642" y="4070966"/>
                  <a:ext cx="387121"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82" name="Line 67"/>
                <p:cNvSpPr>
                  <a:spLocks noChangeShapeType="1"/>
                </p:cNvSpPr>
                <p:nvPr/>
              </p:nvSpPr>
              <p:spPr bwMode="auto">
                <a:xfrm>
                  <a:off x="3656870" y="3130600"/>
                  <a:ext cx="0" cy="444768"/>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83" name="Rectangle 68"/>
                <p:cNvSpPr>
                  <a:spLocks noChangeArrowheads="1"/>
                </p:cNvSpPr>
                <p:nvPr/>
              </p:nvSpPr>
              <p:spPr bwMode="auto">
                <a:xfrm>
                  <a:off x="2895321" y="3048000"/>
                  <a:ext cx="836118" cy="33675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1600">
                      <a:latin typeface="+mn-lt"/>
                    </a:rPr>
                    <a:t>Select</a:t>
                  </a:r>
                </a:p>
              </p:txBody>
            </p:sp>
            <p:sp>
              <p:nvSpPr>
                <p:cNvPr id="84" name="Rectangle 70"/>
                <p:cNvSpPr>
                  <a:spLocks noChangeArrowheads="1"/>
                </p:cNvSpPr>
                <p:nvPr/>
              </p:nvSpPr>
              <p:spPr bwMode="auto">
                <a:xfrm rot="5400000">
                  <a:off x="3376480" y="3889289"/>
                  <a:ext cx="608379" cy="336351"/>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MUX</a:t>
                  </a:r>
                </a:p>
              </p:txBody>
            </p:sp>
          </p:grpSp>
          <p:sp>
            <p:nvSpPr>
              <p:cNvPr id="90" name="Freeform 89"/>
              <p:cNvSpPr/>
              <p:nvPr/>
            </p:nvSpPr>
            <p:spPr>
              <a:xfrm>
                <a:off x="5638416" y="3794617"/>
                <a:ext cx="339524" cy="1115097"/>
              </a:xfrm>
              <a:custGeom>
                <a:avLst/>
                <a:gdLst>
                  <a:gd name="connsiteX0" fmla="*/ 0 w 340746"/>
                  <a:gd name="connsiteY0" fmla="*/ 0 h 1115248"/>
                  <a:gd name="connsiteX1" fmla="*/ 30977 w 340746"/>
                  <a:gd name="connsiteY1" fmla="*/ 1115248 h 1115248"/>
                  <a:gd name="connsiteX2" fmla="*/ 340746 w 340746"/>
                  <a:gd name="connsiteY2" fmla="*/ 882904 h 1115248"/>
                  <a:gd name="connsiteX3" fmla="*/ 325257 w 340746"/>
                  <a:gd name="connsiteY3" fmla="*/ 294301 h 1115248"/>
                  <a:gd name="connsiteX4" fmla="*/ 0 w 340746"/>
                  <a:gd name="connsiteY4" fmla="*/ 0 h 1115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46" h="1115248">
                    <a:moveTo>
                      <a:pt x="0" y="0"/>
                    </a:moveTo>
                    <a:lnTo>
                      <a:pt x="30977" y="1115248"/>
                    </a:lnTo>
                    <a:lnTo>
                      <a:pt x="340746" y="882904"/>
                    </a:lnTo>
                    <a:lnTo>
                      <a:pt x="325257" y="294301"/>
                    </a:lnTo>
                    <a:lnTo>
                      <a:pt x="0" y="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93" name="TextBox 92"/>
            <p:cNvSpPr txBox="1"/>
            <p:nvPr/>
          </p:nvSpPr>
          <p:spPr>
            <a:xfrm>
              <a:off x="4519866" y="5201216"/>
              <a:ext cx="1300980" cy="370111"/>
            </a:xfrm>
            <a:prstGeom prst="rect">
              <a:avLst/>
            </a:prstGeom>
            <a:noFill/>
          </p:spPr>
          <p:txBody>
            <a:bodyPr wrap="none">
              <a:spAutoFit/>
            </a:bodyPr>
            <a:lstStyle/>
            <a:p>
              <a:pPr>
                <a:defRPr/>
              </a:pPr>
              <a:r>
                <a:rPr lang="en-US" dirty="0">
                  <a:latin typeface="+mn-lt"/>
                </a:rPr>
                <a:t>Multiplexer</a:t>
              </a:r>
            </a:p>
          </p:txBody>
        </p:sp>
      </p:grpSp>
      <p:grpSp>
        <p:nvGrpSpPr>
          <p:cNvPr id="10" name="Group 93"/>
          <p:cNvGrpSpPr>
            <a:grpSpLocks/>
          </p:cNvGrpSpPr>
          <p:nvPr/>
        </p:nvGrpSpPr>
        <p:grpSpPr bwMode="auto">
          <a:xfrm>
            <a:off x="5937250" y="3224213"/>
            <a:ext cx="2997200" cy="1993900"/>
            <a:chOff x="2660650" y="4654550"/>
            <a:chExt cx="2998035" cy="1993339"/>
          </a:xfrm>
        </p:grpSpPr>
        <p:sp>
          <p:nvSpPr>
            <p:cNvPr id="95" name="Line 27"/>
            <p:cNvSpPr>
              <a:spLocks noChangeShapeType="1"/>
            </p:cNvSpPr>
            <p:nvPr/>
          </p:nvSpPr>
          <p:spPr bwMode="auto">
            <a:xfrm flipH="1">
              <a:off x="2967123" y="5441728"/>
              <a:ext cx="787619"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97" name="Line 37"/>
            <p:cNvSpPr>
              <a:spLocks noChangeShapeType="1"/>
            </p:cNvSpPr>
            <p:nvPr/>
          </p:nvSpPr>
          <p:spPr bwMode="auto">
            <a:xfrm flipH="1">
              <a:off x="3354581" y="5371898"/>
              <a:ext cx="88925" cy="139661"/>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98" name="Rectangle 38"/>
            <p:cNvSpPr>
              <a:spLocks noChangeArrowheads="1"/>
            </p:cNvSpPr>
            <p:nvPr/>
          </p:nvSpPr>
          <p:spPr bwMode="auto">
            <a:xfrm>
              <a:off x="3041756" y="5397291"/>
              <a:ext cx="38745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99" name="Line 39"/>
            <p:cNvSpPr>
              <a:spLocks noChangeShapeType="1"/>
            </p:cNvSpPr>
            <p:nvPr/>
          </p:nvSpPr>
          <p:spPr bwMode="auto">
            <a:xfrm flipH="1">
              <a:off x="2967123" y="6355871"/>
              <a:ext cx="787619"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100" name="Line 40"/>
            <p:cNvSpPr>
              <a:spLocks noChangeShapeType="1"/>
            </p:cNvSpPr>
            <p:nvPr/>
          </p:nvSpPr>
          <p:spPr bwMode="auto">
            <a:xfrm flipH="1">
              <a:off x="3354581" y="6286041"/>
              <a:ext cx="88925" cy="139661"/>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101" name="Rectangle 41"/>
            <p:cNvSpPr>
              <a:spLocks noChangeArrowheads="1"/>
            </p:cNvSpPr>
            <p:nvPr/>
          </p:nvSpPr>
          <p:spPr bwMode="auto">
            <a:xfrm>
              <a:off x="3041756" y="6311434"/>
              <a:ext cx="38745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102" name="Rectangle 42"/>
            <p:cNvSpPr>
              <a:spLocks noChangeArrowheads="1"/>
            </p:cNvSpPr>
            <p:nvPr/>
          </p:nvSpPr>
          <p:spPr bwMode="auto">
            <a:xfrm>
              <a:off x="2660650" y="5244934"/>
              <a:ext cx="301709"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a:t>
              </a:r>
            </a:p>
          </p:txBody>
        </p:sp>
        <p:sp>
          <p:nvSpPr>
            <p:cNvPr id="103" name="Rectangle 43"/>
            <p:cNvSpPr>
              <a:spLocks noChangeArrowheads="1"/>
            </p:cNvSpPr>
            <p:nvPr/>
          </p:nvSpPr>
          <p:spPr bwMode="auto">
            <a:xfrm>
              <a:off x="2660650" y="6159077"/>
              <a:ext cx="298533"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B</a:t>
              </a:r>
            </a:p>
          </p:txBody>
        </p:sp>
        <p:sp>
          <p:nvSpPr>
            <p:cNvPr id="104" name="Line 44"/>
            <p:cNvSpPr>
              <a:spLocks noChangeShapeType="1"/>
            </p:cNvSpPr>
            <p:nvPr/>
          </p:nvSpPr>
          <p:spPr bwMode="auto">
            <a:xfrm flipH="1">
              <a:off x="4186663" y="5898800"/>
              <a:ext cx="787619"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105" name="Line 45"/>
            <p:cNvSpPr>
              <a:spLocks noChangeShapeType="1"/>
            </p:cNvSpPr>
            <p:nvPr/>
          </p:nvSpPr>
          <p:spPr bwMode="auto">
            <a:xfrm flipH="1">
              <a:off x="4574121" y="5828969"/>
              <a:ext cx="88925" cy="139661"/>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106" name="Rectangle 46"/>
            <p:cNvSpPr>
              <a:spLocks noChangeArrowheads="1"/>
            </p:cNvSpPr>
            <p:nvPr/>
          </p:nvSpPr>
          <p:spPr bwMode="auto">
            <a:xfrm>
              <a:off x="4261296" y="5854362"/>
              <a:ext cx="38745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107" name="Rectangle 47"/>
            <p:cNvSpPr>
              <a:spLocks noChangeArrowheads="1"/>
            </p:cNvSpPr>
            <p:nvPr/>
          </p:nvSpPr>
          <p:spPr bwMode="auto">
            <a:xfrm>
              <a:off x="4947287" y="5702005"/>
              <a:ext cx="71139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Result</a:t>
              </a:r>
            </a:p>
          </p:txBody>
        </p:sp>
        <p:sp>
          <p:nvSpPr>
            <p:cNvPr id="108" name="Line 48"/>
            <p:cNvSpPr>
              <a:spLocks noChangeShapeType="1"/>
            </p:cNvSpPr>
            <p:nvPr/>
          </p:nvSpPr>
          <p:spPr bwMode="auto">
            <a:xfrm>
              <a:off x="3970703" y="4991005"/>
              <a:ext cx="0" cy="444375"/>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09" name="Rectangle 49"/>
            <p:cNvSpPr>
              <a:spLocks noChangeArrowheads="1"/>
            </p:cNvSpPr>
            <p:nvPr/>
          </p:nvSpPr>
          <p:spPr bwMode="auto">
            <a:xfrm>
              <a:off x="3670581" y="4654550"/>
              <a:ext cx="606594" cy="336455"/>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1600">
                  <a:latin typeface="+mn-lt"/>
                </a:rPr>
                <a:t>OP</a:t>
              </a:r>
            </a:p>
          </p:txBody>
        </p:sp>
      </p:grpSp>
      <p:sp>
        <p:nvSpPr>
          <p:cNvPr id="122" name="TextBox 121"/>
          <p:cNvSpPr txBox="1"/>
          <p:nvPr/>
        </p:nvSpPr>
        <p:spPr>
          <a:xfrm>
            <a:off x="6843713" y="5145088"/>
            <a:ext cx="557212" cy="369887"/>
          </a:xfrm>
          <a:prstGeom prst="rect">
            <a:avLst/>
          </a:prstGeom>
          <a:noFill/>
        </p:spPr>
        <p:txBody>
          <a:bodyPr wrap="none">
            <a:spAutoFit/>
          </a:bodyPr>
          <a:lstStyle/>
          <a:p>
            <a:pPr>
              <a:defRPr/>
            </a:pPr>
            <a:r>
              <a:rPr lang="en-US" dirty="0">
                <a:latin typeface="+mn-lt"/>
              </a:rPr>
              <a:t>ALU</a:t>
            </a:r>
          </a:p>
        </p:txBody>
      </p:sp>
      <p:grpSp>
        <p:nvGrpSpPr>
          <p:cNvPr id="11" name="Group 66"/>
          <p:cNvGrpSpPr>
            <a:grpSpLocks/>
          </p:cNvGrpSpPr>
          <p:nvPr/>
        </p:nvGrpSpPr>
        <p:grpSpPr bwMode="auto">
          <a:xfrm>
            <a:off x="6978650" y="3867150"/>
            <a:ext cx="485775" cy="1143000"/>
            <a:chOff x="4009" y="2304"/>
            <a:chExt cx="306" cy="720"/>
          </a:xfrm>
        </p:grpSpPr>
        <p:sp>
          <p:nvSpPr>
            <p:cNvPr id="68"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69"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ALU</a:t>
              </a:r>
            </a:p>
          </p:txBody>
        </p:sp>
        <p:sp>
          <p:nvSpPr>
            <p:cNvPr id="85"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2" name="Group 66"/>
          <p:cNvGrpSpPr>
            <a:grpSpLocks/>
          </p:cNvGrpSpPr>
          <p:nvPr/>
        </p:nvGrpSpPr>
        <p:grpSpPr bwMode="auto">
          <a:xfrm>
            <a:off x="1217613" y="3836988"/>
            <a:ext cx="485775" cy="1143000"/>
            <a:chOff x="4009" y="2304"/>
            <a:chExt cx="306" cy="720"/>
          </a:xfrm>
        </p:grpSpPr>
        <p:sp>
          <p:nvSpPr>
            <p:cNvPr id="87"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88" name="Rectangle 68"/>
            <p:cNvSpPr>
              <a:spLocks noChangeArrowheads="1"/>
            </p:cNvSpPr>
            <p:nvPr/>
          </p:nvSpPr>
          <p:spPr bwMode="auto">
            <a:xfrm rot="5400000">
              <a:off x="3959" y="2561"/>
              <a:ext cx="45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Adder</a:t>
              </a:r>
            </a:p>
          </p:txBody>
        </p:sp>
        <p:sp>
          <p:nvSpPr>
            <p:cNvPr id="89"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600" smtClean="0"/>
              <a:t>ALU Needs for MIPS-lite + Rest of MIPS</a:t>
            </a:r>
          </a:p>
        </p:txBody>
      </p:sp>
      <p:sp>
        <p:nvSpPr>
          <p:cNvPr id="35843" name="Rectangle 3"/>
          <p:cNvSpPr>
            <a:spLocks noGrp="1" noChangeArrowheads="1"/>
          </p:cNvSpPr>
          <p:nvPr>
            <p:ph type="body" idx="1"/>
          </p:nvPr>
        </p:nvSpPr>
        <p:spPr>
          <a:xfrm>
            <a:off x="609600" y="1295400"/>
            <a:ext cx="8229600" cy="4525963"/>
          </a:xfrm>
        </p:spPr>
        <p:txBody>
          <a:bodyPr>
            <a:normAutofit fontScale="92500" lnSpcReduction="10000"/>
          </a:bodyPr>
          <a:lstStyle/>
          <a:p>
            <a:r>
              <a:rPr lang="en-US" dirty="0" smtClean="0"/>
              <a:t>Addition, subtraction, logical OR, ==:</a:t>
            </a:r>
          </a:p>
          <a:p>
            <a:pPr lvl="1">
              <a:buFont typeface="Arial" charset="0"/>
              <a:buNone/>
            </a:pPr>
            <a:r>
              <a:rPr lang="en-US" sz="2400" dirty="0" smtClean="0">
                <a:latin typeface="Courier New" charset="0"/>
                <a:ea typeface="Courier New" charset="0"/>
                <a:cs typeface="Courier New" charset="0"/>
              </a:rPr>
              <a:t>ADDU	 </a:t>
            </a:r>
            <a:r>
              <a:rPr lang="en-US" sz="2400" dirty="0" err="1" smtClean="0">
                <a:latin typeface="Courier New" charset="0"/>
                <a:ea typeface="Courier New" charset="0"/>
                <a:cs typeface="Courier New" charset="0"/>
              </a:rPr>
              <a:t>R[rd</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a:t>
            </a:r>
          </a:p>
          <a:p>
            <a:pPr lvl="1">
              <a:buFont typeface="Arial" charset="0"/>
              <a:buNone/>
            </a:pPr>
            <a:r>
              <a:rPr lang="en-US" sz="2400" dirty="0" smtClean="0">
                <a:latin typeface="Courier New" charset="0"/>
                <a:ea typeface="Courier New" charset="0"/>
                <a:cs typeface="Courier New" charset="0"/>
              </a:rPr>
              <a:t>SUBU	 </a:t>
            </a:r>
            <a:r>
              <a:rPr lang="en-US" sz="2400" dirty="0" err="1" smtClean="0">
                <a:latin typeface="Courier New" charset="0"/>
                <a:ea typeface="Courier New" charset="0"/>
                <a:cs typeface="Courier New" charset="0"/>
              </a:rPr>
              <a:t>R[rd</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 	</a:t>
            </a:r>
          </a:p>
          <a:p>
            <a:pPr lvl="1">
              <a:buFont typeface="Arial" charset="0"/>
              <a:buNone/>
            </a:pPr>
            <a:r>
              <a:rPr lang="en-US" sz="2400" dirty="0" smtClean="0">
                <a:latin typeface="Courier New" charset="0"/>
                <a:ea typeface="Courier New" charset="0"/>
                <a:cs typeface="Courier New" charset="0"/>
              </a:rPr>
              <a:t>ORI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zero_ext(Imm16)... </a:t>
            </a:r>
          </a:p>
          <a:p>
            <a:pPr lvl="1">
              <a:buFont typeface="Arial" charset="0"/>
              <a:buNone/>
            </a:pPr>
            <a:r>
              <a:rPr lang="en-US" sz="2400" dirty="0" smtClean="0">
                <a:latin typeface="Courier New" charset="0"/>
                <a:ea typeface="Courier New" charset="0"/>
                <a:cs typeface="Courier New" charset="0"/>
              </a:rPr>
              <a:t>BEQ	 if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a:t>
            </a:r>
            <a:r>
              <a:rPr lang="en-US" dirty="0" smtClean="0"/>
              <a:t> </a:t>
            </a:r>
          </a:p>
          <a:p>
            <a:r>
              <a:rPr lang="en-US" dirty="0" smtClean="0"/>
              <a:t>Test to see if output == 0 for any ALU operation gives == test. How?</a:t>
            </a:r>
          </a:p>
          <a:p>
            <a:r>
              <a:rPr lang="en-US" dirty="0" smtClean="0"/>
              <a:t>P&amp;H also adds AND, Set Less Than (1 if A &lt; B, 0 otherwise) </a:t>
            </a:r>
          </a:p>
          <a:p>
            <a:r>
              <a:rPr lang="en-US" dirty="0" smtClean="0"/>
              <a:t>ALU from Appendix C, section C.5</a:t>
            </a:r>
          </a:p>
        </p:txBody>
      </p:sp>
      <p:sp>
        <p:nvSpPr>
          <p:cNvPr id="4" name="Date Placeholder 3"/>
          <p:cNvSpPr>
            <a:spLocks noGrp="1"/>
          </p:cNvSpPr>
          <p:nvPr>
            <p:ph type="dt" sz="quarter" idx="10"/>
          </p:nvPr>
        </p:nvSpPr>
        <p:spPr/>
        <p:txBody>
          <a:bodyPr/>
          <a:lstStyle/>
          <a:p>
            <a:pPr>
              <a:defRPr/>
            </a:pPr>
            <a:fld id="{B7D65946-A7CD-D147-AF72-6C924DCBCE27}" type="datetime1">
              <a:rPr lang="en-US" smtClean="0"/>
              <a:pPr>
                <a:defRPr/>
              </a:pPr>
              <a:t>3/30/11</a:t>
            </a:fld>
            <a:endParaRPr lang="en-US"/>
          </a:p>
        </p:txBody>
      </p:sp>
      <p:sp>
        <p:nvSpPr>
          <p:cNvPr id="5" name="Slide Number Placeholder 4"/>
          <p:cNvSpPr>
            <a:spLocks noGrp="1"/>
          </p:cNvSpPr>
          <p:nvPr>
            <p:ph type="sldNum" sz="quarter" idx="12"/>
          </p:nvPr>
        </p:nvSpPr>
        <p:spPr/>
        <p:txBody>
          <a:bodyPr/>
          <a:lstStyle/>
          <a:p>
            <a:pPr>
              <a:defRPr/>
            </a:pPr>
            <a:fld id="{8A57BE66-C2AB-7F44-98E5-C47ACABEB814}" type="slidenum">
              <a:rPr lang="en-US" smtClean="0"/>
              <a:pPr>
                <a:defRPr/>
              </a:pPr>
              <a:t>13</a:t>
            </a:fld>
            <a:endParaRPr lang="en-US"/>
          </a:p>
        </p:txBody>
      </p:sp>
      <p:sp>
        <p:nvSpPr>
          <p:cNvPr id="6" name="Footer Placeholder 5"/>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46063" y="274638"/>
            <a:ext cx="8686800" cy="1143000"/>
          </a:xfrm>
        </p:spPr>
        <p:txBody>
          <a:bodyPr/>
          <a:lstStyle/>
          <a:p>
            <a:r>
              <a:rPr lang="en-US" smtClean="0"/>
              <a:t>Storage Element: Idealized Memory</a:t>
            </a:r>
          </a:p>
        </p:txBody>
      </p:sp>
      <p:sp>
        <p:nvSpPr>
          <p:cNvPr id="52227" name="Rectangle 3"/>
          <p:cNvSpPr>
            <a:spLocks noGrp="1" noChangeArrowheads="1"/>
          </p:cNvSpPr>
          <p:nvPr>
            <p:ph type="body" idx="1"/>
          </p:nvPr>
        </p:nvSpPr>
        <p:spPr/>
        <p:txBody>
          <a:bodyPr>
            <a:normAutofit fontScale="85000" lnSpcReduction="10000"/>
          </a:bodyPr>
          <a:lstStyle/>
          <a:p>
            <a:pPr>
              <a:defRPr/>
            </a:pPr>
            <a:r>
              <a:rPr lang="en-US" dirty="0" smtClean="0"/>
              <a:t>Memory (idealized)</a:t>
            </a:r>
          </a:p>
          <a:p>
            <a:pPr lvl="1">
              <a:defRPr/>
            </a:pPr>
            <a:r>
              <a:rPr lang="en-US" dirty="0" smtClean="0"/>
              <a:t>One input bus: Data In</a:t>
            </a:r>
          </a:p>
          <a:p>
            <a:pPr lvl="1">
              <a:defRPr/>
            </a:pPr>
            <a:r>
              <a:rPr lang="en-US" dirty="0" smtClean="0"/>
              <a:t>One output bus: Data Out</a:t>
            </a:r>
          </a:p>
          <a:p>
            <a:pPr>
              <a:defRPr/>
            </a:pPr>
            <a:r>
              <a:rPr lang="en-US" dirty="0" smtClean="0"/>
              <a:t>Memory word is found by:</a:t>
            </a:r>
          </a:p>
          <a:p>
            <a:pPr lvl="1">
              <a:defRPr/>
            </a:pPr>
            <a:r>
              <a:rPr lang="en-US" dirty="0" smtClean="0"/>
              <a:t>Address selects the word to put on Data Out</a:t>
            </a:r>
          </a:p>
          <a:p>
            <a:pPr lvl="1">
              <a:defRPr/>
            </a:pPr>
            <a:r>
              <a:rPr lang="en-US" dirty="0" smtClean="0"/>
              <a:t>Write Enable = 1: address selects the memory</a:t>
            </a:r>
            <a:br>
              <a:rPr lang="en-US" dirty="0" smtClean="0"/>
            </a:br>
            <a:r>
              <a:rPr lang="en-US" dirty="0" smtClean="0"/>
              <a:t>word to be written via the Data In bus</a:t>
            </a:r>
          </a:p>
          <a:p>
            <a:pPr>
              <a:defRPr/>
            </a:pPr>
            <a:r>
              <a:rPr lang="en-US" dirty="0" smtClean="0"/>
              <a:t>Clock input (CLK) </a:t>
            </a:r>
          </a:p>
          <a:p>
            <a:pPr lvl="1">
              <a:defRPr/>
            </a:pPr>
            <a:r>
              <a:rPr lang="en-US" dirty="0" smtClean="0"/>
              <a:t>CLK input is a factor ONLY during write operation</a:t>
            </a:r>
          </a:p>
          <a:p>
            <a:pPr lvl="1">
              <a:defRPr/>
            </a:pPr>
            <a:r>
              <a:rPr lang="en-US" dirty="0" smtClean="0"/>
              <a:t>During read operation, behaves as a combinational logic block: Address valid </a:t>
            </a:r>
            <a:r>
              <a:rPr lang="en-US" dirty="0" err="1" smtClean="0">
                <a:sym typeface="Symbol" charset="2"/>
              </a:rPr>
              <a:t></a:t>
            </a:r>
            <a:r>
              <a:rPr lang="en-US" dirty="0" smtClean="0"/>
              <a:t> Data Out valid after “access time”</a:t>
            </a:r>
          </a:p>
        </p:txBody>
      </p:sp>
      <p:sp>
        <p:nvSpPr>
          <p:cNvPr id="21" name="Date Placeholder 20"/>
          <p:cNvSpPr>
            <a:spLocks noGrp="1"/>
          </p:cNvSpPr>
          <p:nvPr>
            <p:ph type="dt" sz="quarter" idx="10"/>
          </p:nvPr>
        </p:nvSpPr>
        <p:spPr/>
        <p:txBody>
          <a:bodyPr/>
          <a:lstStyle/>
          <a:p>
            <a:pPr>
              <a:defRPr/>
            </a:pPr>
            <a:fld id="{678A7755-1DF1-A342-A37F-B9EF4E6C6F91}" type="datetime1">
              <a:rPr lang="en-US" smtClean="0"/>
              <a:pPr>
                <a:defRPr/>
              </a:pPr>
              <a:t>3/30/11</a:t>
            </a:fld>
            <a:endParaRPr lang="en-US"/>
          </a:p>
        </p:txBody>
      </p:sp>
      <p:sp>
        <p:nvSpPr>
          <p:cNvPr id="23" name="Footer Placeholder 22"/>
          <p:cNvSpPr>
            <a:spLocks noGrp="1"/>
          </p:cNvSpPr>
          <p:nvPr>
            <p:ph type="ftr" sz="quarter" idx="11"/>
          </p:nvPr>
        </p:nvSpPr>
        <p:spPr/>
        <p:txBody>
          <a:bodyPr/>
          <a:lstStyle/>
          <a:p>
            <a:pPr>
              <a:defRPr/>
            </a:pPr>
            <a:r>
              <a:rPr lang="en-US" smtClean="0"/>
              <a:t>Spring 2011 -- Lecture #18</a:t>
            </a:r>
            <a:endParaRPr lang="en-US" dirty="0"/>
          </a:p>
        </p:txBody>
      </p:sp>
      <p:sp>
        <p:nvSpPr>
          <p:cNvPr id="22" name="Slide Number Placeholder 21"/>
          <p:cNvSpPr>
            <a:spLocks noGrp="1"/>
          </p:cNvSpPr>
          <p:nvPr>
            <p:ph type="sldNum" sz="quarter" idx="12"/>
          </p:nvPr>
        </p:nvSpPr>
        <p:spPr/>
        <p:txBody>
          <a:bodyPr/>
          <a:lstStyle/>
          <a:p>
            <a:pPr>
              <a:defRPr/>
            </a:pPr>
            <a:fld id="{13868940-2CCB-794F-B4F5-1BFACDADE08D}" type="slidenum">
              <a:rPr lang="en-US" smtClean="0"/>
              <a:pPr>
                <a:defRPr/>
              </a:pPr>
              <a:t>14</a:t>
            </a:fld>
            <a:endParaRPr lang="en-US"/>
          </a:p>
        </p:txBody>
      </p:sp>
      <p:sp>
        <p:nvSpPr>
          <p:cNvPr id="52228" name="Rectangle 4"/>
          <p:cNvSpPr>
            <a:spLocks noChangeArrowheads="1"/>
          </p:cNvSpPr>
          <p:nvPr/>
        </p:nvSpPr>
        <p:spPr bwMode="auto">
          <a:xfrm>
            <a:off x="5340350" y="2609850"/>
            <a:ext cx="5048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2229" name="Rectangle 5"/>
          <p:cNvSpPr>
            <a:spLocks noChangeArrowheads="1"/>
          </p:cNvSpPr>
          <p:nvPr/>
        </p:nvSpPr>
        <p:spPr bwMode="auto">
          <a:xfrm>
            <a:off x="5249863" y="1935163"/>
            <a:ext cx="9461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Data In</a:t>
            </a:r>
          </a:p>
        </p:txBody>
      </p:sp>
      <p:sp>
        <p:nvSpPr>
          <p:cNvPr id="52230" name="Rectangle 6"/>
          <p:cNvSpPr>
            <a:spLocks noChangeArrowheads="1"/>
          </p:cNvSpPr>
          <p:nvPr/>
        </p:nvSpPr>
        <p:spPr bwMode="auto">
          <a:xfrm>
            <a:off x="6334125" y="1809750"/>
            <a:ext cx="1431925" cy="121285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231" name="Rectangle 7"/>
          <p:cNvSpPr>
            <a:spLocks noChangeArrowheads="1"/>
          </p:cNvSpPr>
          <p:nvPr/>
        </p:nvSpPr>
        <p:spPr bwMode="auto">
          <a:xfrm>
            <a:off x="5443538" y="1217613"/>
            <a:ext cx="155416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Write Enable</a:t>
            </a:r>
          </a:p>
        </p:txBody>
      </p:sp>
      <p:sp>
        <p:nvSpPr>
          <p:cNvPr id="52232" name="Line 8"/>
          <p:cNvSpPr>
            <a:spLocks noChangeShapeType="1"/>
          </p:cNvSpPr>
          <p:nvPr/>
        </p:nvSpPr>
        <p:spPr bwMode="auto">
          <a:xfrm flipH="1">
            <a:off x="5334000" y="2330450"/>
            <a:ext cx="1003300" cy="0"/>
          </a:xfrm>
          <a:prstGeom prst="line">
            <a:avLst/>
          </a:prstGeom>
          <a:noFill/>
          <a:ln w="1270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2233" name="Line 9"/>
          <p:cNvSpPr>
            <a:spLocks noChangeShapeType="1"/>
          </p:cNvSpPr>
          <p:nvPr/>
        </p:nvSpPr>
        <p:spPr bwMode="auto">
          <a:xfrm flipH="1">
            <a:off x="5867400" y="2260600"/>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4" name="Rectangle 10"/>
          <p:cNvSpPr>
            <a:spLocks noChangeArrowheads="1"/>
          </p:cNvSpPr>
          <p:nvPr/>
        </p:nvSpPr>
        <p:spPr bwMode="auto">
          <a:xfrm>
            <a:off x="5554663" y="2286000"/>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2235" name="Line 11"/>
          <p:cNvSpPr>
            <a:spLocks noChangeShapeType="1"/>
          </p:cNvSpPr>
          <p:nvPr/>
        </p:nvSpPr>
        <p:spPr bwMode="auto">
          <a:xfrm>
            <a:off x="7785100" y="2330450"/>
            <a:ext cx="12827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36" name="Line 12"/>
          <p:cNvSpPr>
            <a:spLocks noChangeShapeType="1"/>
          </p:cNvSpPr>
          <p:nvPr/>
        </p:nvSpPr>
        <p:spPr bwMode="auto">
          <a:xfrm flipH="1">
            <a:off x="8610600" y="2260600"/>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7" name="Rectangle 13"/>
          <p:cNvSpPr>
            <a:spLocks noChangeArrowheads="1"/>
          </p:cNvSpPr>
          <p:nvPr/>
        </p:nvSpPr>
        <p:spPr bwMode="auto">
          <a:xfrm>
            <a:off x="8221663" y="2286000"/>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2238" name="Rectangle 14"/>
          <p:cNvSpPr>
            <a:spLocks noChangeArrowheads="1"/>
          </p:cNvSpPr>
          <p:nvPr/>
        </p:nvSpPr>
        <p:spPr bwMode="auto">
          <a:xfrm>
            <a:off x="7764463" y="1935163"/>
            <a:ext cx="108108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a:latin typeface="+mn-lt"/>
              </a:rPr>
              <a:t>DataOut</a:t>
            </a:r>
            <a:endParaRPr lang="en-US" sz="2000" dirty="0">
              <a:latin typeface="+mn-lt"/>
            </a:endParaRPr>
          </a:p>
        </p:txBody>
      </p:sp>
      <p:sp>
        <p:nvSpPr>
          <p:cNvPr id="52239" name="Line 15"/>
          <p:cNvSpPr>
            <a:spLocks noChangeShapeType="1"/>
          </p:cNvSpPr>
          <p:nvPr/>
        </p:nvSpPr>
        <p:spPr bwMode="auto">
          <a:xfrm flipV="1">
            <a:off x="6635750" y="1562100"/>
            <a:ext cx="0" cy="2413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0" name="Line 16"/>
          <p:cNvSpPr>
            <a:spLocks noChangeShapeType="1"/>
          </p:cNvSpPr>
          <p:nvPr/>
        </p:nvSpPr>
        <p:spPr bwMode="auto">
          <a:xfrm flipH="1">
            <a:off x="5861050" y="2838450"/>
            <a:ext cx="4699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1" name="Line 17"/>
          <p:cNvSpPr>
            <a:spLocks noChangeShapeType="1"/>
          </p:cNvSpPr>
          <p:nvPr/>
        </p:nvSpPr>
        <p:spPr bwMode="auto">
          <a:xfrm>
            <a:off x="7169150" y="1346200"/>
            <a:ext cx="0" cy="4445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2" name="Rectangle 18"/>
          <p:cNvSpPr>
            <a:spLocks noChangeArrowheads="1"/>
          </p:cNvSpPr>
          <p:nvPr/>
        </p:nvSpPr>
        <p:spPr bwMode="auto">
          <a:xfrm>
            <a:off x="7154863" y="1219200"/>
            <a:ext cx="10144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Address</a:t>
            </a:r>
          </a:p>
        </p:txBody>
      </p:sp>
      <p:sp>
        <p:nvSpPr>
          <p:cNvPr id="52243" name="Line 19"/>
          <p:cNvSpPr>
            <a:spLocks noChangeShapeType="1"/>
          </p:cNvSpPr>
          <p:nvPr/>
        </p:nvSpPr>
        <p:spPr bwMode="auto">
          <a:xfrm>
            <a:off x="6330950" y="2762250"/>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4" name="Line 20"/>
          <p:cNvSpPr>
            <a:spLocks noChangeShapeType="1"/>
          </p:cNvSpPr>
          <p:nvPr/>
        </p:nvSpPr>
        <p:spPr bwMode="auto">
          <a:xfrm flipH="1">
            <a:off x="6330950" y="2838450"/>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 y="274638"/>
            <a:ext cx="9144000" cy="1143000"/>
          </a:xfrm>
        </p:spPr>
        <p:txBody>
          <a:bodyPr/>
          <a:lstStyle/>
          <a:p>
            <a:r>
              <a:rPr lang="en-US" sz="4000" smtClean="0"/>
              <a:t>Storage Element: Register (Building Block)</a:t>
            </a:r>
          </a:p>
        </p:txBody>
      </p:sp>
      <p:sp>
        <p:nvSpPr>
          <p:cNvPr id="39939" name="Rectangle 3"/>
          <p:cNvSpPr>
            <a:spLocks noGrp="1" noChangeArrowheads="1"/>
          </p:cNvSpPr>
          <p:nvPr>
            <p:ph type="body" idx="1"/>
          </p:nvPr>
        </p:nvSpPr>
        <p:spPr/>
        <p:txBody>
          <a:bodyPr/>
          <a:lstStyle/>
          <a:p>
            <a:r>
              <a:rPr lang="en-US" dirty="0" smtClean="0"/>
              <a:t>Similar to D Flip Flop except</a:t>
            </a:r>
          </a:p>
          <a:p>
            <a:pPr lvl="1"/>
            <a:r>
              <a:rPr lang="en-US" dirty="0" smtClean="0"/>
              <a:t>N-bit input and output</a:t>
            </a:r>
          </a:p>
          <a:p>
            <a:pPr lvl="1"/>
            <a:r>
              <a:rPr lang="en-US" dirty="0" smtClean="0"/>
              <a:t>Write Enable input</a:t>
            </a:r>
          </a:p>
          <a:p>
            <a:r>
              <a:rPr lang="en-US" dirty="0" smtClean="0"/>
              <a:t>Write Enable:</a:t>
            </a:r>
          </a:p>
          <a:p>
            <a:pPr lvl="1"/>
            <a:r>
              <a:rPr lang="en-US" dirty="0" smtClean="0"/>
              <a:t>Negated (or </a:t>
            </a:r>
            <a:r>
              <a:rPr lang="en-US" dirty="0" err="1" smtClean="0"/>
              <a:t>deasserted</a:t>
            </a:r>
            <a:r>
              <a:rPr lang="en-US" dirty="0" smtClean="0"/>
              <a:t>) (0): Data Out will not change</a:t>
            </a:r>
          </a:p>
          <a:p>
            <a:pPr lvl="1"/>
            <a:r>
              <a:rPr lang="en-US" dirty="0" smtClean="0"/>
              <a:t>Asserted (1): Data Out will become Data In on rising edge of clock</a:t>
            </a:r>
          </a:p>
        </p:txBody>
      </p:sp>
      <p:grpSp>
        <p:nvGrpSpPr>
          <p:cNvPr id="2" name="Group 4"/>
          <p:cNvGrpSpPr>
            <a:grpSpLocks/>
          </p:cNvGrpSpPr>
          <p:nvPr/>
        </p:nvGrpSpPr>
        <p:grpSpPr bwMode="auto">
          <a:xfrm>
            <a:off x="6172200" y="1260475"/>
            <a:ext cx="2719388" cy="2530475"/>
            <a:chOff x="3888" y="960"/>
            <a:chExt cx="1713" cy="1594"/>
          </a:xfrm>
        </p:grpSpPr>
        <p:sp>
          <p:nvSpPr>
            <p:cNvPr id="54280" name="Rectangle 5"/>
            <p:cNvSpPr>
              <a:spLocks noChangeArrowheads="1"/>
            </p:cNvSpPr>
            <p:nvPr/>
          </p:nvSpPr>
          <p:spPr bwMode="auto">
            <a:xfrm>
              <a:off x="4626" y="2304"/>
              <a:ext cx="294"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4281" name="Rectangle 6"/>
            <p:cNvSpPr>
              <a:spLocks noChangeArrowheads="1"/>
            </p:cNvSpPr>
            <p:nvPr/>
          </p:nvSpPr>
          <p:spPr bwMode="auto">
            <a:xfrm>
              <a:off x="3888" y="1474"/>
              <a:ext cx="595"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54282" name="Rectangle 7"/>
            <p:cNvSpPr>
              <a:spLocks noChangeArrowheads="1"/>
            </p:cNvSpPr>
            <p:nvPr/>
          </p:nvSpPr>
          <p:spPr bwMode="auto">
            <a:xfrm>
              <a:off x="4675" y="1374"/>
              <a:ext cx="166" cy="748"/>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283" name="Line 8"/>
            <p:cNvSpPr>
              <a:spLocks noChangeShapeType="1"/>
            </p:cNvSpPr>
            <p:nvPr/>
          </p:nvSpPr>
          <p:spPr bwMode="auto">
            <a:xfrm flipH="1">
              <a:off x="4761" y="2124"/>
              <a:ext cx="0" cy="192"/>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4" name="Rectangle 9"/>
            <p:cNvSpPr>
              <a:spLocks noChangeArrowheads="1"/>
            </p:cNvSpPr>
            <p:nvPr/>
          </p:nvSpPr>
          <p:spPr bwMode="auto">
            <a:xfrm>
              <a:off x="4272" y="960"/>
              <a:ext cx="974"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Write Enable</a:t>
              </a:r>
            </a:p>
          </p:txBody>
        </p:sp>
        <p:sp>
          <p:nvSpPr>
            <p:cNvPr id="54285" name="Line 10"/>
            <p:cNvSpPr>
              <a:spLocks noChangeShapeType="1"/>
            </p:cNvSpPr>
            <p:nvPr/>
          </p:nvSpPr>
          <p:spPr bwMode="auto">
            <a:xfrm flipH="1">
              <a:off x="3937" y="1742"/>
              <a:ext cx="736"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4286" name="Line 11"/>
            <p:cNvSpPr>
              <a:spLocks noChangeShapeType="1"/>
            </p:cNvSpPr>
            <p:nvPr/>
          </p:nvSpPr>
          <p:spPr bwMode="auto">
            <a:xfrm flipH="1">
              <a:off x="4277" y="1698"/>
              <a:ext cx="56" cy="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7" name="Rectangle 12"/>
            <p:cNvSpPr>
              <a:spLocks noChangeArrowheads="1"/>
            </p:cNvSpPr>
            <p:nvPr/>
          </p:nvSpPr>
          <p:spPr bwMode="auto">
            <a:xfrm>
              <a:off x="4176" y="1776"/>
              <a:ext cx="219"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N</a:t>
              </a:r>
            </a:p>
          </p:txBody>
        </p:sp>
        <p:sp>
          <p:nvSpPr>
            <p:cNvPr id="54288" name="Line 13"/>
            <p:cNvSpPr>
              <a:spLocks noChangeShapeType="1"/>
            </p:cNvSpPr>
            <p:nvPr/>
          </p:nvSpPr>
          <p:spPr bwMode="auto">
            <a:xfrm>
              <a:off x="4848" y="1742"/>
              <a:ext cx="704"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289" name="Line 14"/>
            <p:cNvSpPr>
              <a:spLocks noChangeShapeType="1"/>
            </p:cNvSpPr>
            <p:nvPr/>
          </p:nvSpPr>
          <p:spPr bwMode="auto">
            <a:xfrm flipH="1">
              <a:off x="5189" y="1698"/>
              <a:ext cx="56" cy="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0" name="Rectangle 15"/>
            <p:cNvSpPr>
              <a:spLocks noChangeArrowheads="1"/>
            </p:cNvSpPr>
            <p:nvPr/>
          </p:nvSpPr>
          <p:spPr bwMode="auto">
            <a:xfrm>
              <a:off x="5098" y="1776"/>
              <a:ext cx="219"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N</a:t>
              </a:r>
            </a:p>
          </p:txBody>
        </p:sp>
        <p:sp>
          <p:nvSpPr>
            <p:cNvPr id="54291" name="Rectangle 16"/>
            <p:cNvSpPr>
              <a:spLocks noChangeArrowheads="1"/>
            </p:cNvSpPr>
            <p:nvPr/>
          </p:nvSpPr>
          <p:spPr bwMode="auto">
            <a:xfrm>
              <a:off x="4896" y="1474"/>
              <a:ext cx="705"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Out</a:t>
              </a:r>
            </a:p>
          </p:txBody>
        </p:sp>
        <p:sp>
          <p:nvSpPr>
            <p:cNvPr id="54292" name="Line 17"/>
            <p:cNvSpPr>
              <a:spLocks noChangeShapeType="1"/>
            </p:cNvSpPr>
            <p:nvPr/>
          </p:nvSpPr>
          <p:spPr bwMode="auto">
            <a:xfrm flipV="1">
              <a:off x="4761" y="1168"/>
              <a:ext cx="0" cy="194"/>
            </a:xfrm>
            <a:prstGeom prst="line">
              <a:avLst/>
            </a:pr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3" name="Line 18"/>
            <p:cNvSpPr>
              <a:spLocks noChangeShapeType="1"/>
            </p:cNvSpPr>
            <p:nvPr/>
          </p:nvSpPr>
          <p:spPr bwMode="auto">
            <a:xfrm flipV="1">
              <a:off x="4704" y="2016"/>
              <a:ext cx="48" cy="96"/>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4" name="Line 19"/>
            <p:cNvSpPr>
              <a:spLocks noChangeShapeType="1"/>
            </p:cNvSpPr>
            <p:nvPr/>
          </p:nvSpPr>
          <p:spPr bwMode="auto">
            <a:xfrm>
              <a:off x="4752" y="2016"/>
              <a:ext cx="48" cy="96"/>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0" name="Date Placeholder 19"/>
          <p:cNvSpPr>
            <a:spLocks noGrp="1"/>
          </p:cNvSpPr>
          <p:nvPr>
            <p:ph type="dt" sz="quarter" idx="10"/>
          </p:nvPr>
        </p:nvSpPr>
        <p:spPr/>
        <p:txBody>
          <a:bodyPr/>
          <a:lstStyle/>
          <a:p>
            <a:pPr>
              <a:defRPr/>
            </a:pPr>
            <a:fld id="{77FC5C9C-36D6-7340-AC25-467E5D841B55}" type="datetime1">
              <a:rPr lang="en-US" smtClean="0"/>
              <a:pPr>
                <a:defRPr/>
              </a:pPr>
              <a:t>3/30/11</a:t>
            </a:fld>
            <a:endParaRPr lang="en-US"/>
          </a:p>
        </p:txBody>
      </p:sp>
      <p:sp>
        <p:nvSpPr>
          <p:cNvPr id="21" name="Slide Number Placeholder 20"/>
          <p:cNvSpPr>
            <a:spLocks noGrp="1"/>
          </p:cNvSpPr>
          <p:nvPr>
            <p:ph type="sldNum" sz="quarter" idx="12"/>
          </p:nvPr>
        </p:nvSpPr>
        <p:spPr/>
        <p:txBody>
          <a:bodyPr/>
          <a:lstStyle/>
          <a:p>
            <a:pPr>
              <a:defRPr/>
            </a:pPr>
            <a:fld id="{66F0D781-9676-7642-909E-2802D4B6A55E}" type="slidenum">
              <a:rPr lang="en-US" smtClean="0"/>
              <a:pPr>
                <a:defRPr/>
              </a:pPr>
              <a:t>15</a:t>
            </a:fld>
            <a:endParaRPr lang="en-US"/>
          </a:p>
        </p:txBody>
      </p:sp>
      <p:sp>
        <p:nvSpPr>
          <p:cNvPr id="22" name="Footer Placeholder 21"/>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Storage Element: Register File</a:t>
            </a:r>
          </a:p>
        </p:txBody>
      </p:sp>
      <p:sp>
        <p:nvSpPr>
          <p:cNvPr id="56323" name="Rectangle 3"/>
          <p:cNvSpPr>
            <a:spLocks noGrp="1" noChangeArrowheads="1"/>
          </p:cNvSpPr>
          <p:nvPr>
            <p:ph type="body" idx="1"/>
          </p:nvPr>
        </p:nvSpPr>
        <p:spPr/>
        <p:txBody>
          <a:bodyPr>
            <a:normAutofit fontScale="77500" lnSpcReduction="20000"/>
          </a:bodyPr>
          <a:lstStyle/>
          <a:p>
            <a:pPr>
              <a:defRPr/>
            </a:pPr>
            <a:r>
              <a:rPr lang="en-US" dirty="0" smtClean="0"/>
              <a:t>Register File consists of 32 registers:</a:t>
            </a:r>
          </a:p>
          <a:p>
            <a:pPr lvl="1">
              <a:defRPr/>
            </a:pPr>
            <a:r>
              <a:rPr lang="en-US" dirty="0" smtClean="0"/>
              <a:t>Two 32-bit output busses:</a:t>
            </a:r>
          </a:p>
          <a:p>
            <a:pPr lvl="1">
              <a:buFont typeface="Arial" charset="0"/>
              <a:buNone/>
              <a:defRPr/>
            </a:pPr>
            <a:r>
              <a:rPr lang="en-US" dirty="0" smtClean="0"/>
              <a:t>	</a:t>
            </a:r>
            <a:r>
              <a:rPr lang="en-US" dirty="0" err="1" smtClean="0"/>
              <a:t>busA</a:t>
            </a:r>
            <a:r>
              <a:rPr lang="en-US" dirty="0" smtClean="0"/>
              <a:t> and </a:t>
            </a:r>
            <a:r>
              <a:rPr lang="en-US" dirty="0" err="1" smtClean="0"/>
              <a:t>busB</a:t>
            </a:r>
            <a:endParaRPr lang="en-US" dirty="0" smtClean="0"/>
          </a:p>
          <a:p>
            <a:pPr lvl="1">
              <a:defRPr/>
            </a:pPr>
            <a:r>
              <a:rPr lang="en-US" dirty="0" smtClean="0"/>
              <a:t>One 32-bit input bus: </a:t>
            </a:r>
            <a:r>
              <a:rPr lang="en-US" dirty="0" err="1" smtClean="0"/>
              <a:t>busW</a:t>
            </a:r>
            <a:endParaRPr lang="en-US" dirty="0" smtClean="0"/>
          </a:p>
          <a:p>
            <a:pPr>
              <a:defRPr/>
            </a:pPr>
            <a:r>
              <a:rPr lang="en-US" dirty="0" smtClean="0"/>
              <a:t>Register is selected by:</a:t>
            </a:r>
          </a:p>
          <a:p>
            <a:pPr lvl="1">
              <a:defRPr/>
            </a:pPr>
            <a:r>
              <a:rPr lang="en-US" dirty="0" smtClean="0"/>
              <a:t>RA (number) selects the register to put on </a:t>
            </a:r>
            <a:r>
              <a:rPr lang="en-US" dirty="0" err="1" smtClean="0"/>
              <a:t>busA</a:t>
            </a:r>
            <a:r>
              <a:rPr lang="en-US" dirty="0" smtClean="0"/>
              <a:t> (data)</a:t>
            </a:r>
          </a:p>
          <a:p>
            <a:pPr lvl="1">
              <a:defRPr/>
            </a:pPr>
            <a:r>
              <a:rPr lang="en-US" dirty="0" smtClean="0"/>
              <a:t>RB (number) selects the register to put on </a:t>
            </a:r>
            <a:r>
              <a:rPr lang="en-US" dirty="0" err="1" smtClean="0"/>
              <a:t>busB</a:t>
            </a:r>
            <a:r>
              <a:rPr lang="en-US" dirty="0" smtClean="0"/>
              <a:t> (data)</a:t>
            </a:r>
          </a:p>
          <a:p>
            <a:pPr lvl="1">
              <a:defRPr/>
            </a:pPr>
            <a:r>
              <a:rPr lang="en-US" dirty="0" smtClean="0"/>
              <a:t>RW (number) selects the register to be  written</a:t>
            </a:r>
            <a:br>
              <a:rPr lang="en-US" dirty="0" smtClean="0"/>
            </a:br>
            <a:r>
              <a:rPr lang="en-US" dirty="0" smtClean="0"/>
              <a:t>via </a:t>
            </a:r>
            <a:r>
              <a:rPr lang="en-US" dirty="0" err="1" smtClean="0"/>
              <a:t>busW</a:t>
            </a:r>
            <a:r>
              <a:rPr lang="en-US" dirty="0" smtClean="0"/>
              <a:t> (data) when Write Enable is 1</a:t>
            </a:r>
          </a:p>
          <a:p>
            <a:pPr>
              <a:defRPr/>
            </a:pPr>
            <a:r>
              <a:rPr lang="en-US" dirty="0" smtClean="0"/>
              <a:t>Clock input (</a:t>
            </a:r>
            <a:r>
              <a:rPr lang="en-US" dirty="0" err="1" smtClean="0"/>
              <a:t>clk</a:t>
            </a:r>
            <a:r>
              <a:rPr lang="en-US" dirty="0" smtClean="0"/>
              <a:t>) </a:t>
            </a:r>
          </a:p>
          <a:p>
            <a:pPr lvl="1">
              <a:defRPr/>
            </a:pPr>
            <a:r>
              <a:rPr lang="en-US" dirty="0" err="1" smtClean="0"/>
              <a:t>Clk</a:t>
            </a:r>
            <a:r>
              <a:rPr lang="en-US" dirty="0" smtClean="0"/>
              <a:t> input is a factor ONLY during write operation</a:t>
            </a:r>
          </a:p>
          <a:p>
            <a:pPr lvl="1">
              <a:defRPr/>
            </a:pPr>
            <a:r>
              <a:rPr lang="en-US" dirty="0" smtClean="0"/>
              <a:t>During read operation, behaves as a combinational logic block:</a:t>
            </a:r>
          </a:p>
          <a:p>
            <a:pPr lvl="2">
              <a:defRPr/>
            </a:pPr>
            <a:r>
              <a:rPr lang="en-US" dirty="0" smtClean="0"/>
              <a:t>RA or RB valid </a:t>
            </a:r>
            <a:r>
              <a:rPr lang="en-US" dirty="0" err="1" smtClean="0">
                <a:sym typeface="Symbol" charset="2"/>
              </a:rPr>
              <a:t></a:t>
            </a:r>
            <a:r>
              <a:rPr lang="en-US" dirty="0" smtClean="0"/>
              <a:t> </a:t>
            </a:r>
            <a:r>
              <a:rPr lang="en-US" dirty="0" err="1" smtClean="0"/>
              <a:t>busA</a:t>
            </a:r>
            <a:r>
              <a:rPr lang="en-US" dirty="0" smtClean="0"/>
              <a:t> or </a:t>
            </a:r>
            <a:r>
              <a:rPr lang="en-US" dirty="0" err="1" smtClean="0"/>
              <a:t>busB</a:t>
            </a:r>
            <a:r>
              <a:rPr lang="en-US" dirty="0" smtClean="0"/>
              <a:t> valid after “access time.”</a:t>
            </a:r>
          </a:p>
        </p:txBody>
      </p:sp>
      <p:sp>
        <p:nvSpPr>
          <p:cNvPr id="36" name="Date Placeholder 35"/>
          <p:cNvSpPr>
            <a:spLocks noGrp="1"/>
          </p:cNvSpPr>
          <p:nvPr>
            <p:ph type="dt" sz="quarter" idx="10"/>
          </p:nvPr>
        </p:nvSpPr>
        <p:spPr/>
        <p:txBody>
          <a:bodyPr/>
          <a:lstStyle/>
          <a:p>
            <a:pPr>
              <a:defRPr/>
            </a:pPr>
            <a:fld id="{6CAD11F1-37E8-C34E-9B41-93F8EB515103}" type="datetime1">
              <a:rPr lang="en-US" smtClean="0"/>
              <a:pPr>
                <a:defRPr/>
              </a:pPr>
              <a:t>3/30/11</a:t>
            </a:fld>
            <a:endParaRPr lang="en-US"/>
          </a:p>
        </p:txBody>
      </p:sp>
      <p:sp>
        <p:nvSpPr>
          <p:cNvPr id="38" name="Footer Placeholder 37"/>
          <p:cNvSpPr>
            <a:spLocks noGrp="1"/>
          </p:cNvSpPr>
          <p:nvPr>
            <p:ph type="ftr" sz="quarter" idx="11"/>
          </p:nvPr>
        </p:nvSpPr>
        <p:spPr/>
        <p:txBody>
          <a:bodyPr/>
          <a:lstStyle/>
          <a:p>
            <a:pPr>
              <a:defRPr/>
            </a:pPr>
            <a:r>
              <a:rPr lang="en-US" smtClean="0"/>
              <a:t>Spring 2011 -- Lecture #18</a:t>
            </a:r>
            <a:endParaRPr lang="en-US" dirty="0"/>
          </a:p>
        </p:txBody>
      </p:sp>
      <p:sp>
        <p:nvSpPr>
          <p:cNvPr id="37" name="Slide Number Placeholder 36"/>
          <p:cNvSpPr>
            <a:spLocks noGrp="1"/>
          </p:cNvSpPr>
          <p:nvPr>
            <p:ph type="sldNum" sz="quarter" idx="12"/>
          </p:nvPr>
        </p:nvSpPr>
        <p:spPr/>
        <p:txBody>
          <a:bodyPr/>
          <a:lstStyle/>
          <a:p>
            <a:pPr>
              <a:defRPr/>
            </a:pPr>
            <a:fld id="{3A39C42A-756E-CD4C-986C-3C0AB42E87C3}" type="slidenum">
              <a:rPr lang="en-US" smtClean="0"/>
              <a:pPr>
                <a:defRPr/>
              </a:pPr>
              <a:t>16</a:t>
            </a:fld>
            <a:endParaRPr lang="en-US"/>
          </a:p>
        </p:txBody>
      </p:sp>
      <p:sp>
        <p:nvSpPr>
          <p:cNvPr id="56324" name="Rectangle 4"/>
          <p:cNvSpPr>
            <a:spLocks noChangeArrowheads="1"/>
          </p:cNvSpPr>
          <p:nvPr/>
        </p:nvSpPr>
        <p:spPr bwMode="auto">
          <a:xfrm>
            <a:off x="5562600" y="2773363"/>
            <a:ext cx="5048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6325" name="Rectangle 5"/>
          <p:cNvSpPr>
            <a:spLocks noChangeArrowheads="1"/>
          </p:cNvSpPr>
          <p:nvPr/>
        </p:nvSpPr>
        <p:spPr bwMode="auto">
          <a:xfrm>
            <a:off x="5561013" y="2087563"/>
            <a:ext cx="815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busW</a:t>
            </a:r>
          </a:p>
        </p:txBody>
      </p:sp>
      <p:sp>
        <p:nvSpPr>
          <p:cNvPr id="56326" name="Rectangle 6"/>
          <p:cNvSpPr>
            <a:spLocks noChangeArrowheads="1"/>
          </p:cNvSpPr>
          <p:nvPr/>
        </p:nvSpPr>
        <p:spPr bwMode="auto">
          <a:xfrm>
            <a:off x="6657975" y="1928813"/>
            <a:ext cx="1406525" cy="1187450"/>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327" name="Rectangle 7"/>
          <p:cNvSpPr>
            <a:spLocks noChangeArrowheads="1"/>
          </p:cNvSpPr>
          <p:nvPr/>
        </p:nvSpPr>
        <p:spPr bwMode="auto">
          <a:xfrm>
            <a:off x="5322888" y="1323975"/>
            <a:ext cx="155416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Write Enable</a:t>
            </a:r>
          </a:p>
        </p:txBody>
      </p:sp>
      <p:sp>
        <p:nvSpPr>
          <p:cNvPr id="56328" name="Line 8"/>
          <p:cNvSpPr>
            <a:spLocks noChangeShapeType="1"/>
          </p:cNvSpPr>
          <p:nvPr/>
        </p:nvSpPr>
        <p:spPr bwMode="auto">
          <a:xfrm flipH="1">
            <a:off x="5638800" y="2436813"/>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6329" name="Line 9"/>
          <p:cNvSpPr>
            <a:spLocks noChangeShapeType="1"/>
          </p:cNvSpPr>
          <p:nvPr/>
        </p:nvSpPr>
        <p:spPr bwMode="auto">
          <a:xfrm flipH="1">
            <a:off x="6178550" y="2366963"/>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0" name="Rectangle 10"/>
          <p:cNvSpPr>
            <a:spLocks noChangeArrowheads="1"/>
          </p:cNvSpPr>
          <p:nvPr/>
        </p:nvSpPr>
        <p:spPr bwMode="auto">
          <a:xfrm>
            <a:off x="5865813" y="2392363"/>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6331" name="Line 11"/>
          <p:cNvSpPr>
            <a:spLocks noChangeShapeType="1"/>
          </p:cNvSpPr>
          <p:nvPr/>
        </p:nvSpPr>
        <p:spPr bwMode="auto">
          <a:xfrm>
            <a:off x="8102600" y="2132013"/>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32" name="Line 12"/>
          <p:cNvSpPr>
            <a:spLocks noChangeShapeType="1"/>
          </p:cNvSpPr>
          <p:nvPr/>
        </p:nvSpPr>
        <p:spPr bwMode="auto">
          <a:xfrm flipH="1">
            <a:off x="8693150" y="2062163"/>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3" name="Rectangle 13"/>
          <p:cNvSpPr>
            <a:spLocks noChangeArrowheads="1"/>
          </p:cNvSpPr>
          <p:nvPr/>
        </p:nvSpPr>
        <p:spPr bwMode="auto">
          <a:xfrm>
            <a:off x="8380413" y="2087563"/>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6334" name="Rectangle 14"/>
          <p:cNvSpPr>
            <a:spLocks noChangeArrowheads="1"/>
          </p:cNvSpPr>
          <p:nvPr/>
        </p:nvSpPr>
        <p:spPr bwMode="auto">
          <a:xfrm>
            <a:off x="8075613" y="1782763"/>
            <a:ext cx="71596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56335" name="Line 15"/>
          <p:cNvSpPr>
            <a:spLocks noChangeShapeType="1"/>
          </p:cNvSpPr>
          <p:nvPr/>
        </p:nvSpPr>
        <p:spPr bwMode="auto">
          <a:xfrm flipV="1">
            <a:off x="6794500" y="1662113"/>
            <a:ext cx="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6" name="Line 16"/>
          <p:cNvSpPr>
            <a:spLocks noChangeShapeType="1"/>
          </p:cNvSpPr>
          <p:nvPr/>
        </p:nvSpPr>
        <p:spPr bwMode="auto">
          <a:xfrm>
            <a:off x="8102600" y="2894013"/>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37" name="Line 17"/>
          <p:cNvSpPr>
            <a:spLocks noChangeShapeType="1"/>
          </p:cNvSpPr>
          <p:nvPr/>
        </p:nvSpPr>
        <p:spPr bwMode="auto">
          <a:xfrm flipH="1">
            <a:off x="8693150" y="2824163"/>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8" name="Rectangle 18"/>
          <p:cNvSpPr>
            <a:spLocks noChangeArrowheads="1"/>
          </p:cNvSpPr>
          <p:nvPr/>
        </p:nvSpPr>
        <p:spPr bwMode="auto">
          <a:xfrm>
            <a:off x="8380413" y="2849563"/>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6339" name="Rectangle 19"/>
          <p:cNvSpPr>
            <a:spLocks noChangeArrowheads="1"/>
          </p:cNvSpPr>
          <p:nvPr/>
        </p:nvSpPr>
        <p:spPr bwMode="auto">
          <a:xfrm>
            <a:off x="8075613" y="2544763"/>
            <a:ext cx="6921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56340" name="Line 20"/>
          <p:cNvSpPr>
            <a:spLocks noChangeShapeType="1"/>
          </p:cNvSpPr>
          <p:nvPr/>
        </p:nvSpPr>
        <p:spPr bwMode="auto">
          <a:xfrm flipH="1">
            <a:off x="6146800" y="2938463"/>
            <a:ext cx="482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1" name="Line 21"/>
          <p:cNvSpPr>
            <a:spLocks noChangeShapeType="1"/>
          </p:cNvSpPr>
          <p:nvPr/>
        </p:nvSpPr>
        <p:spPr bwMode="auto">
          <a:xfrm>
            <a:off x="7099300" y="1458913"/>
            <a:ext cx="0" cy="4318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2" name="Line 22"/>
          <p:cNvSpPr>
            <a:spLocks noChangeShapeType="1"/>
          </p:cNvSpPr>
          <p:nvPr/>
        </p:nvSpPr>
        <p:spPr bwMode="auto">
          <a:xfrm flipV="1">
            <a:off x="7029450" y="1592263"/>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3" name="Rectangle 23"/>
          <p:cNvSpPr>
            <a:spLocks noChangeArrowheads="1"/>
          </p:cNvSpPr>
          <p:nvPr/>
        </p:nvSpPr>
        <p:spPr bwMode="auto">
          <a:xfrm>
            <a:off x="6856413" y="1401763"/>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56344" name="Line 24"/>
          <p:cNvSpPr>
            <a:spLocks noChangeShapeType="1"/>
          </p:cNvSpPr>
          <p:nvPr/>
        </p:nvSpPr>
        <p:spPr bwMode="auto">
          <a:xfrm>
            <a:off x="7480300" y="1458913"/>
            <a:ext cx="0" cy="4318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5" name="Line 25"/>
          <p:cNvSpPr>
            <a:spLocks noChangeShapeType="1"/>
          </p:cNvSpPr>
          <p:nvPr/>
        </p:nvSpPr>
        <p:spPr bwMode="auto">
          <a:xfrm flipV="1">
            <a:off x="7410450" y="1592263"/>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6" name="Rectangle 26"/>
          <p:cNvSpPr>
            <a:spLocks noChangeArrowheads="1"/>
          </p:cNvSpPr>
          <p:nvPr/>
        </p:nvSpPr>
        <p:spPr bwMode="auto">
          <a:xfrm>
            <a:off x="7237413" y="1401763"/>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56347" name="Line 27"/>
          <p:cNvSpPr>
            <a:spLocks noChangeShapeType="1"/>
          </p:cNvSpPr>
          <p:nvPr/>
        </p:nvSpPr>
        <p:spPr bwMode="auto">
          <a:xfrm>
            <a:off x="7937500" y="1458913"/>
            <a:ext cx="0" cy="4318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8" name="Line 28"/>
          <p:cNvSpPr>
            <a:spLocks noChangeShapeType="1"/>
          </p:cNvSpPr>
          <p:nvPr/>
        </p:nvSpPr>
        <p:spPr bwMode="auto">
          <a:xfrm flipV="1">
            <a:off x="7867650" y="1592263"/>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9" name="Rectangle 29"/>
          <p:cNvSpPr>
            <a:spLocks noChangeArrowheads="1"/>
          </p:cNvSpPr>
          <p:nvPr/>
        </p:nvSpPr>
        <p:spPr bwMode="auto">
          <a:xfrm>
            <a:off x="7694613" y="1401763"/>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56350" name="Rectangle 30"/>
          <p:cNvSpPr>
            <a:spLocks noChangeArrowheads="1"/>
          </p:cNvSpPr>
          <p:nvPr/>
        </p:nvSpPr>
        <p:spPr bwMode="auto">
          <a:xfrm>
            <a:off x="6761163" y="1096963"/>
            <a:ext cx="5572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RW</a:t>
            </a:r>
          </a:p>
        </p:txBody>
      </p:sp>
      <p:sp>
        <p:nvSpPr>
          <p:cNvPr id="56351" name="Rectangle 31"/>
          <p:cNvSpPr>
            <a:spLocks noChangeArrowheads="1"/>
          </p:cNvSpPr>
          <p:nvPr/>
        </p:nvSpPr>
        <p:spPr bwMode="auto">
          <a:xfrm>
            <a:off x="7219950" y="1096963"/>
            <a:ext cx="4826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RA</a:t>
            </a:r>
          </a:p>
        </p:txBody>
      </p:sp>
      <p:sp>
        <p:nvSpPr>
          <p:cNvPr id="56352" name="Rectangle 32"/>
          <p:cNvSpPr>
            <a:spLocks noChangeArrowheads="1"/>
          </p:cNvSpPr>
          <p:nvPr/>
        </p:nvSpPr>
        <p:spPr bwMode="auto">
          <a:xfrm>
            <a:off x="7694613" y="1096963"/>
            <a:ext cx="47148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RB</a:t>
            </a:r>
          </a:p>
        </p:txBody>
      </p:sp>
      <p:sp>
        <p:nvSpPr>
          <p:cNvPr id="56353" name="Rectangle 33"/>
          <p:cNvSpPr>
            <a:spLocks noChangeArrowheads="1"/>
          </p:cNvSpPr>
          <p:nvPr/>
        </p:nvSpPr>
        <p:spPr bwMode="auto">
          <a:xfrm>
            <a:off x="6716713" y="2163763"/>
            <a:ext cx="1287462" cy="70485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a:latin typeface="Calibri" charset="0"/>
              </a:rPr>
              <a:t>32 x 32-bit</a:t>
            </a:r>
          </a:p>
          <a:p>
            <a:pPr algn="ctr"/>
            <a:r>
              <a:rPr lang="en-US" sz="2000">
                <a:latin typeface="Calibri" charset="0"/>
              </a:rPr>
              <a:t>Registers</a:t>
            </a:r>
          </a:p>
        </p:txBody>
      </p:sp>
      <p:sp>
        <p:nvSpPr>
          <p:cNvPr id="56354" name="Line 34"/>
          <p:cNvSpPr>
            <a:spLocks noChangeShapeType="1"/>
          </p:cNvSpPr>
          <p:nvPr/>
        </p:nvSpPr>
        <p:spPr bwMode="auto">
          <a:xfrm>
            <a:off x="6662738" y="286226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55" name="Line 35"/>
          <p:cNvSpPr>
            <a:spLocks noChangeShapeType="1"/>
          </p:cNvSpPr>
          <p:nvPr/>
        </p:nvSpPr>
        <p:spPr bwMode="auto">
          <a:xfrm flipH="1">
            <a:off x="6662738" y="293846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smtClean="0"/>
              <a:t>Step 3: Assemble DataPath Meeting Requirements</a:t>
            </a:r>
          </a:p>
        </p:txBody>
      </p:sp>
      <p:sp>
        <p:nvSpPr>
          <p:cNvPr id="58371" name="Rectangle 3"/>
          <p:cNvSpPr>
            <a:spLocks noGrp="1" noChangeArrowheads="1"/>
          </p:cNvSpPr>
          <p:nvPr>
            <p:ph type="body" idx="1"/>
          </p:nvPr>
        </p:nvSpPr>
        <p:spPr>
          <a:xfrm>
            <a:off x="503238" y="1600200"/>
            <a:ext cx="5110162" cy="4875213"/>
          </a:xfrm>
        </p:spPr>
        <p:txBody>
          <a:bodyPr>
            <a:normAutofit fontScale="85000" lnSpcReduction="20000"/>
          </a:bodyPr>
          <a:lstStyle/>
          <a:p>
            <a:pPr>
              <a:defRPr/>
            </a:pPr>
            <a:r>
              <a:rPr lang="en-US" dirty="0" smtClean="0"/>
              <a:t>Register Transfer Requirements </a:t>
            </a:r>
            <a:r>
              <a:rPr lang="en-US" dirty="0" err="1" smtClean="0">
                <a:sym typeface="Symbol" charset="2"/>
              </a:rPr>
              <a:t></a:t>
            </a:r>
            <a:r>
              <a:rPr lang="en-US" dirty="0" smtClean="0"/>
              <a:t>  </a:t>
            </a:r>
            <a:r>
              <a:rPr lang="en-US" dirty="0" err="1" smtClean="0"/>
              <a:t>Datapath</a:t>
            </a:r>
            <a:r>
              <a:rPr lang="en-US" dirty="0" smtClean="0"/>
              <a:t> Assembly</a:t>
            </a:r>
          </a:p>
          <a:p>
            <a:pPr>
              <a:defRPr/>
            </a:pPr>
            <a:r>
              <a:rPr lang="en-US" dirty="0" smtClean="0"/>
              <a:t>Instruction Fetch</a:t>
            </a:r>
          </a:p>
          <a:p>
            <a:pPr>
              <a:defRPr/>
            </a:pPr>
            <a:r>
              <a:rPr lang="en-US" dirty="0" smtClean="0"/>
              <a:t>Read Operands and Execute Operation</a:t>
            </a:r>
          </a:p>
          <a:p>
            <a:pPr>
              <a:defRPr/>
            </a:pPr>
            <a:r>
              <a:rPr lang="en-US" dirty="0" smtClean="0"/>
              <a:t>Common RTL operations</a:t>
            </a:r>
          </a:p>
          <a:p>
            <a:pPr lvl="1">
              <a:defRPr/>
            </a:pPr>
            <a:r>
              <a:rPr lang="en-US" dirty="0" smtClean="0"/>
              <a:t>Fetch the Instruction: </a:t>
            </a:r>
            <a:br>
              <a:rPr lang="en-US" dirty="0" smtClean="0"/>
            </a:br>
            <a:r>
              <a:rPr lang="en-US" dirty="0" err="1" smtClean="0"/>
              <a:t>mem[PC</a:t>
            </a:r>
            <a:r>
              <a:rPr lang="en-US" dirty="0" smtClean="0"/>
              <a:t>]</a:t>
            </a:r>
          </a:p>
          <a:p>
            <a:pPr lvl="1">
              <a:defRPr/>
            </a:pPr>
            <a:r>
              <a:rPr lang="en-US" dirty="0" smtClean="0"/>
              <a:t>Update the program counter:</a:t>
            </a:r>
          </a:p>
          <a:p>
            <a:pPr lvl="2">
              <a:defRPr/>
            </a:pPr>
            <a:r>
              <a:rPr lang="en-US" dirty="0" smtClean="0"/>
              <a:t>Sequential Code:	</a:t>
            </a:r>
            <a:br>
              <a:rPr lang="en-US" dirty="0" smtClean="0"/>
            </a:br>
            <a:r>
              <a:rPr lang="en-US" dirty="0" smtClean="0"/>
              <a:t>PC </a:t>
            </a:r>
            <a:r>
              <a:rPr lang="en-US" dirty="0" err="1" smtClean="0">
                <a:sym typeface="Symbol" charset="2"/>
              </a:rPr>
              <a:t></a:t>
            </a:r>
            <a:r>
              <a:rPr lang="en-US" dirty="0" smtClean="0"/>
              <a:t> PC + 4 </a:t>
            </a:r>
          </a:p>
          <a:p>
            <a:pPr lvl="2">
              <a:defRPr/>
            </a:pPr>
            <a:r>
              <a:rPr lang="en-US" dirty="0" smtClean="0"/>
              <a:t>Branch and Jump:	</a:t>
            </a:r>
            <a:br>
              <a:rPr lang="en-US" dirty="0" smtClean="0"/>
            </a:br>
            <a:r>
              <a:rPr lang="en-US" dirty="0" smtClean="0"/>
              <a:t>PC </a:t>
            </a:r>
            <a:r>
              <a:rPr lang="en-US" dirty="0" err="1" smtClean="0">
                <a:sym typeface="Symbol" charset="2"/>
              </a:rPr>
              <a:t></a:t>
            </a:r>
            <a:r>
              <a:rPr lang="en-US" dirty="0" smtClean="0"/>
              <a:t> “something else”</a:t>
            </a:r>
          </a:p>
        </p:txBody>
      </p:sp>
      <p:sp>
        <p:nvSpPr>
          <p:cNvPr id="4" name="Date Placeholder 3"/>
          <p:cNvSpPr>
            <a:spLocks noGrp="1"/>
          </p:cNvSpPr>
          <p:nvPr>
            <p:ph type="dt" sz="quarter" idx="10"/>
          </p:nvPr>
        </p:nvSpPr>
        <p:spPr/>
        <p:txBody>
          <a:bodyPr/>
          <a:lstStyle/>
          <a:p>
            <a:pPr>
              <a:defRPr/>
            </a:pPr>
            <a:fld id="{D9EFD5AD-5DF4-F142-97EF-00FBCC397757}" type="datetime1">
              <a:rPr lang="en-US" smtClean="0"/>
              <a:pPr>
                <a:defRPr/>
              </a:pPr>
              <a:t>3/30/11</a:t>
            </a:fld>
            <a:endParaRPr lang="en-US"/>
          </a:p>
        </p:txBody>
      </p:sp>
      <p:sp>
        <p:nvSpPr>
          <p:cNvPr id="6" name="Footer Placeholder 5"/>
          <p:cNvSpPr>
            <a:spLocks noGrp="1"/>
          </p:cNvSpPr>
          <p:nvPr>
            <p:ph type="ftr" sz="quarter" idx="11"/>
          </p:nvPr>
        </p:nvSpPr>
        <p:spPr/>
        <p:txBody>
          <a:bodyPr/>
          <a:lstStyle/>
          <a:p>
            <a:pPr>
              <a:defRPr/>
            </a:pPr>
            <a:r>
              <a:rPr lang="en-US" smtClean="0"/>
              <a:t>Spring 2011 -- Lecture #18</a:t>
            </a:r>
            <a:endParaRPr lang="en-US" dirty="0"/>
          </a:p>
        </p:txBody>
      </p:sp>
      <p:sp>
        <p:nvSpPr>
          <p:cNvPr id="5" name="Slide Number Placeholder 4"/>
          <p:cNvSpPr>
            <a:spLocks noGrp="1"/>
          </p:cNvSpPr>
          <p:nvPr>
            <p:ph type="sldNum" sz="quarter" idx="12"/>
          </p:nvPr>
        </p:nvSpPr>
        <p:spPr/>
        <p:txBody>
          <a:bodyPr/>
          <a:lstStyle/>
          <a:p>
            <a:pPr>
              <a:defRPr/>
            </a:pPr>
            <a:fld id="{76B7C913-1C55-2A45-BCE7-BD72D202E134}" type="slidenum">
              <a:rPr lang="en-US" smtClean="0"/>
              <a:pPr>
                <a:defRPr/>
              </a:pPr>
              <a:t>17</a:t>
            </a:fld>
            <a:endParaRPr lang="en-US"/>
          </a:p>
        </p:txBody>
      </p:sp>
      <p:sp>
        <p:nvSpPr>
          <p:cNvPr id="12" name="Line 4"/>
          <p:cNvSpPr>
            <a:spLocks noChangeShapeType="1"/>
          </p:cNvSpPr>
          <p:nvPr/>
        </p:nvSpPr>
        <p:spPr bwMode="auto">
          <a:xfrm>
            <a:off x="6873875" y="5707063"/>
            <a:ext cx="2184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3" name="Line 5"/>
          <p:cNvSpPr>
            <a:spLocks noChangeShapeType="1"/>
          </p:cNvSpPr>
          <p:nvPr/>
        </p:nvSpPr>
        <p:spPr bwMode="auto">
          <a:xfrm flipH="1">
            <a:off x="7997825" y="5561013"/>
            <a:ext cx="241300" cy="2921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14" name="Rectangle 6"/>
          <p:cNvSpPr>
            <a:spLocks noChangeArrowheads="1"/>
          </p:cNvSpPr>
          <p:nvPr/>
        </p:nvSpPr>
        <p:spPr bwMode="auto">
          <a:xfrm>
            <a:off x="7940675" y="5846763"/>
            <a:ext cx="4429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endParaRPr lang="en-US" sz="1600">
              <a:latin typeface="+mn-lt"/>
            </a:endParaRPr>
          </a:p>
        </p:txBody>
      </p:sp>
      <p:sp>
        <p:nvSpPr>
          <p:cNvPr id="15" name="Rectangle 7"/>
          <p:cNvSpPr>
            <a:spLocks noChangeArrowheads="1"/>
          </p:cNvSpPr>
          <p:nvPr/>
        </p:nvSpPr>
        <p:spPr bwMode="auto">
          <a:xfrm>
            <a:off x="7159625" y="5173663"/>
            <a:ext cx="19827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 Word</a:t>
            </a:r>
          </a:p>
        </p:txBody>
      </p:sp>
      <p:grpSp>
        <p:nvGrpSpPr>
          <p:cNvPr id="2" name="Group 8"/>
          <p:cNvGrpSpPr>
            <a:grpSpLocks/>
          </p:cNvGrpSpPr>
          <p:nvPr/>
        </p:nvGrpSpPr>
        <p:grpSpPr bwMode="auto">
          <a:xfrm>
            <a:off x="5429250" y="5080000"/>
            <a:ext cx="1406525" cy="1230313"/>
            <a:chOff x="2458" y="3061"/>
            <a:chExt cx="886" cy="775"/>
          </a:xfrm>
        </p:grpSpPr>
        <p:sp>
          <p:nvSpPr>
            <p:cNvPr id="17" name="Rectangle 9"/>
            <p:cNvSpPr>
              <a:spLocks noChangeArrowheads="1"/>
            </p:cNvSpPr>
            <p:nvPr/>
          </p:nvSpPr>
          <p:spPr bwMode="auto">
            <a:xfrm>
              <a:off x="2458" y="3088"/>
              <a:ext cx="886" cy="748"/>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18" name="Rectangle 10"/>
            <p:cNvSpPr>
              <a:spLocks noChangeArrowheads="1"/>
            </p:cNvSpPr>
            <p:nvPr/>
          </p:nvSpPr>
          <p:spPr bwMode="auto">
            <a:xfrm>
              <a:off x="2572" y="3061"/>
              <a:ext cx="664"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Address</a:t>
              </a:r>
            </a:p>
          </p:txBody>
        </p:sp>
        <p:sp>
          <p:nvSpPr>
            <p:cNvPr id="19" name="Rectangle 11"/>
            <p:cNvSpPr>
              <a:spLocks noChangeArrowheads="1"/>
            </p:cNvSpPr>
            <p:nvPr/>
          </p:nvSpPr>
          <p:spPr bwMode="auto">
            <a:xfrm>
              <a:off x="2484" y="3389"/>
              <a:ext cx="843" cy="444"/>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dirty="0">
                  <a:latin typeface="+mn-lt"/>
                </a:rPr>
                <a:t>Instruction</a:t>
              </a:r>
            </a:p>
            <a:p>
              <a:pPr algn="ctr">
                <a:defRPr/>
              </a:pPr>
              <a:r>
                <a:rPr lang="en-US" sz="2000" dirty="0">
                  <a:latin typeface="+mn-lt"/>
                </a:rPr>
                <a:t>Memory</a:t>
              </a:r>
            </a:p>
          </p:txBody>
        </p:sp>
      </p:grpSp>
      <p:sp>
        <p:nvSpPr>
          <p:cNvPr id="20" name="Rectangle 12"/>
          <p:cNvSpPr>
            <a:spLocks noChangeArrowheads="1"/>
          </p:cNvSpPr>
          <p:nvPr/>
        </p:nvSpPr>
        <p:spPr bwMode="auto">
          <a:xfrm>
            <a:off x="5500688" y="3903663"/>
            <a:ext cx="1258887" cy="322262"/>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1" name="Line 13"/>
          <p:cNvSpPr>
            <a:spLocks noChangeShapeType="1"/>
          </p:cNvSpPr>
          <p:nvPr/>
        </p:nvSpPr>
        <p:spPr bwMode="auto">
          <a:xfrm flipH="1">
            <a:off x="5172075" y="4062413"/>
            <a:ext cx="330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2" name="Rectangle 14"/>
          <p:cNvSpPr>
            <a:spLocks noChangeArrowheads="1"/>
          </p:cNvSpPr>
          <p:nvPr/>
        </p:nvSpPr>
        <p:spPr bwMode="auto">
          <a:xfrm>
            <a:off x="5883275" y="3878263"/>
            <a:ext cx="4556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PC</a:t>
            </a:r>
          </a:p>
        </p:txBody>
      </p:sp>
      <p:sp>
        <p:nvSpPr>
          <p:cNvPr id="23" name="Rectangle 15"/>
          <p:cNvSpPr>
            <a:spLocks noChangeArrowheads="1"/>
          </p:cNvSpPr>
          <p:nvPr/>
        </p:nvSpPr>
        <p:spPr bwMode="auto">
          <a:xfrm>
            <a:off x="4706938" y="3802063"/>
            <a:ext cx="4762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grpSp>
        <p:nvGrpSpPr>
          <p:cNvPr id="3" name="Group 16"/>
          <p:cNvGrpSpPr>
            <a:grpSpLocks/>
          </p:cNvGrpSpPr>
          <p:nvPr/>
        </p:nvGrpSpPr>
        <p:grpSpPr bwMode="auto">
          <a:xfrm>
            <a:off x="7038975" y="4356100"/>
            <a:ext cx="1397000" cy="582613"/>
            <a:chOff x="3472" y="2605"/>
            <a:chExt cx="880" cy="367"/>
          </a:xfrm>
        </p:grpSpPr>
        <p:sp>
          <p:nvSpPr>
            <p:cNvPr id="25" name="Rectangle 17"/>
            <p:cNvSpPr>
              <a:spLocks noChangeArrowheads="1"/>
            </p:cNvSpPr>
            <p:nvPr/>
          </p:nvSpPr>
          <p:spPr bwMode="auto">
            <a:xfrm>
              <a:off x="3472" y="2608"/>
              <a:ext cx="880" cy="352"/>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6" name="Rectangle 18"/>
            <p:cNvSpPr>
              <a:spLocks noChangeArrowheads="1"/>
            </p:cNvSpPr>
            <p:nvPr/>
          </p:nvSpPr>
          <p:spPr bwMode="auto">
            <a:xfrm>
              <a:off x="3508" y="2605"/>
              <a:ext cx="810" cy="3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a:latin typeface="+mn-lt"/>
                </a:rPr>
                <a:t>Next Address</a:t>
              </a:r>
            </a:p>
            <a:p>
              <a:pPr algn="ctr">
                <a:defRPr/>
              </a:pPr>
              <a:r>
                <a:rPr lang="en-US" sz="1600">
                  <a:latin typeface="+mn-lt"/>
                </a:rPr>
                <a:t>Logic</a:t>
              </a:r>
            </a:p>
          </p:txBody>
        </p:sp>
      </p:grpSp>
      <p:sp>
        <p:nvSpPr>
          <p:cNvPr id="27" name="Line 19"/>
          <p:cNvSpPr>
            <a:spLocks noChangeShapeType="1"/>
          </p:cNvSpPr>
          <p:nvPr/>
        </p:nvSpPr>
        <p:spPr bwMode="auto">
          <a:xfrm>
            <a:off x="6099175" y="4271963"/>
            <a:ext cx="0" cy="8128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 name="Line 20"/>
          <p:cNvSpPr>
            <a:spLocks noChangeShapeType="1"/>
          </p:cNvSpPr>
          <p:nvPr/>
        </p:nvSpPr>
        <p:spPr bwMode="auto">
          <a:xfrm>
            <a:off x="6111875" y="4640263"/>
            <a:ext cx="8890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9" name="Line 21"/>
          <p:cNvSpPr>
            <a:spLocks noChangeShapeType="1"/>
          </p:cNvSpPr>
          <p:nvPr/>
        </p:nvSpPr>
        <p:spPr bwMode="auto">
          <a:xfrm>
            <a:off x="6099175" y="3357563"/>
            <a:ext cx="0" cy="508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 name="Line 22"/>
          <p:cNvSpPr>
            <a:spLocks noChangeShapeType="1"/>
          </p:cNvSpPr>
          <p:nvPr/>
        </p:nvSpPr>
        <p:spPr bwMode="auto">
          <a:xfrm>
            <a:off x="6111875" y="3363913"/>
            <a:ext cx="1574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1" name="Line 23"/>
          <p:cNvSpPr>
            <a:spLocks noChangeShapeType="1"/>
          </p:cNvSpPr>
          <p:nvPr/>
        </p:nvSpPr>
        <p:spPr bwMode="auto">
          <a:xfrm>
            <a:off x="7699375" y="3357563"/>
            <a:ext cx="0" cy="965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 name="Line 24"/>
          <p:cNvSpPr>
            <a:spLocks noChangeShapeType="1"/>
          </p:cNvSpPr>
          <p:nvPr/>
        </p:nvSpPr>
        <p:spPr bwMode="auto">
          <a:xfrm>
            <a:off x="5502275" y="398621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3" name="Line 25"/>
          <p:cNvSpPr>
            <a:spLocks noChangeShapeType="1"/>
          </p:cNvSpPr>
          <p:nvPr/>
        </p:nvSpPr>
        <p:spPr bwMode="auto">
          <a:xfrm flipH="1">
            <a:off x="5502275" y="406241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Step 3: Add &amp; Subtract</a:t>
            </a:r>
          </a:p>
        </p:txBody>
      </p:sp>
      <p:sp>
        <p:nvSpPr>
          <p:cNvPr id="46083" name="Rectangle 3"/>
          <p:cNvSpPr>
            <a:spLocks noGrp="1" noChangeArrowheads="1"/>
          </p:cNvSpPr>
          <p:nvPr>
            <p:ph type="body" idx="1"/>
          </p:nvPr>
        </p:nvSpPr>
        <p:spPr>
          <a:xfrm>
            <a:off x="457200" y="1346200"/>
            <a:ext cx="8686800" cy="5274733"/>
          </a:xfrm>
        </p:spPr>
        <p:txBody>
          <a:bodyPr>
            <a:normAutofit fontScale="92500" lnSpcReduction="10000"/>
          </a:bodyPr>
          <a:lstStyle/>
          <a:p>
            <a:pPr>
              <a:spcBef>
                <a:spcPct val="0"/>
              </a:spcBef>
            </a:pPr>
            <a:r>
              <a:rPr lang="en-US" sz="2400" dirty="0" err="1" smtClean="0">
                <a:latin typeface="Courier New" charset="0"/>
                <a:ea typeface="Courier New" charset="0"/>
                <a:cs typeface="Courier New" charset="0"/>
              </a:rPr>
              <a:t>R[rd</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op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a:t>
            </a:r>
            <a:r>
              <a:rPr lang="en-US" sz="2400" dirty="0" err="1" smtClean="0">
                <a:latin typeface="Courier New" charset="0"/>
                <a:ea typeface="Courier New" charset="0"/>
                <a:cs typeface="Courier New" charset="0"/>
              </a:rPr>
              <a:t>addu</a:t>
            </a:r>
            <a:r>
              <a:rPr lang="en-US" sz="2400" dirty="0" smtClean="0">
                <a:latin typeface="Courier New" charset="0"/>
                <a:ea typeface="Courier New" charset="0"/>
                <a:cs typeface="Courier New" charset="0"/>
              </a:rPr>
              <a:t> </a:t>
            </a:r>
            <a:r>
              <a:rPr lang="en-US" sz="2400" dirty="0" err="1" smtClean="0">
                <a:latin typeface="Courier New" charset="0"/>
                <a:ea typeface="Courier New" charset="0"/>
                <a:cs typeface="Courier New" charset="0"/>
              </a:rPr>
              <a:t>rd,rs,rt</a:t>
            </a:r>
            <a:r>
              <a:rPr lang="en-US" sz="2400" dirty="0" smtClean="0">
                <a:latin typeface="Courier New" charset="0"/>
                <a:ea typeface="Courier New" charset="0"/>
                <a:cs typeface="Courier New" charset="0"/>
              </a:rPr>
              <a:t>)</a:t>
            </a:r>
          </a:p>
          <a:p>
            <a:pPr lvl="1">
              <a:spcBef>
                <a:spcPct val="0"/>
              </a:spcBef>
            </a:pPr>
            <a:r>
              <a:rPr lang="en-US" sz="2400" dirty="0" smtClean="0"/>
              <a:t>Ra, </a:t>
            </a:r>
            <a:r>
              <a:rPr lang="en-US" sz="2400" dirty="0" err="1" smtClean="0"/>
              <a:t>Rb</a:t>
            </a:r>
            <a:r>
              <a:rPr lang="en-US" sz="2400" dirty="0" smtClean="0"/>
              <a:t>, and </a:t>
            </a:r>
            <a:r>
              <a:rPr lang="en-US" sz="2400" dirty="0" err="1" smtClean="0"/>
              <a:t>Rw</a:t>
            </a:r>
            <a:r>
              <a:rPr lang="en-US" sz="2400" dirty="0" smtClean="0"/>
              <a:t> come from instruction’s </a:t>
            </a:r>
            <a:r>
              <a:rPr lang="en-US" sz="2400" dirty="0" err="1" smtClean="0"/>
              <a:t>Rs</a:t>
            </a:r>
            <a:r>
              <a:rPr lang="en-US" sz="2400" dirty="0" smtClean="0"/>
              <a:t>, </a:t>
            </a:r>
            <a:r>
              <a:rPr lang="en-US" sz="2400" dirty="0" err="1" smtClean="0"/>
              <a:t>Rt</a:t>
            </a:r>
            <a:r>
              <a:rPr lang="en-US" sz="2400" dirty="0" smtClean="0"/>
              <a:t>, and Rd fields</a:t>
            </a:r>
          </a:p>
          <a:p>
            <a:pPr lvl="1">
              <a:spcBef>
                <a:spcPct val="0"/>
              </a:spcBef>
              <a:buFont typeface="Arial" charset="0"/>
              <a:buNone/>
            </a:pPr>
            <a:r>
              <a:rPr lang="en-US" dirty="0" smtClean="0"/>
              <a:t/>
            </a:r>
            <a:br>
              <a:rPr lang="en-US" dirty="0" smtClean="0"/>
            </a:br>
            <a:endParaRPr lang="en-US" dirty="0" smtClean="0"/>
          </a:p>
          <a:p>
            <a:pPr lvl="1">
              <a:spcBef>
                <a:spcPct val="0"/>
              </a:spcBef>
              <a:buFont typeface="Arial" charset="0"/>
              <a:buNone/>
            </a:pPr>
            <a:endParaRPr lang="en-US" dirty="0" smtClean="0"/>
          </a:p>
          <a:p>
            <a:pPr lvl="1">
              <a:spcBef>
                <a:spcPct val="0"/>
              </a:spcBef>
            </a:pPr>
            <a:r>
              <a:rPr lang="en-US" sz="2400" dirty="0" err="1" smtClean="0"/>
              <a:t>ALUctr</a:t>
            </a:r>
            <a:r>
              <a:rPr lang="en-US" sz="2400" dirty="0" smtClean="0"/>
              <a:t> and </a:t>
            </a:r>
            <a:r>
              <a:rPr lang="en-US" sz="2400" dirty="0" err="1" smtClean="0"/>
              <a:t>RegWr</a:t>
            </a:r>
            <a:r>
              <a:rPr lang="en-US" sz="2400" dirty="0" smtClean="0"/>
              <a:t>: control logic after decoding the instruction</a:t>
            </a:r>
          </a:p>
          <a:p>
            <a:pPr lvl="1">
              <a:spcBef>
                <a:spcPct val="0"/>
              </a:spcBef>
            </a:pPr>
            <a:endParaRPr lang="en-US" sz="2400" dirty="0" smtClean="0"/>
          </a:p>
          <a:p>
            <a:pPr lvl="1">
              <a:spcBef>
                <a:spcPct val="0"/>
              </a:spcBef>
            </a:pPr>
            <a:endParaRPr lang="en-US" sz="2400" dirty="0" smtClean="0"/>
          </a:p>
          <a:p>
            <a:pPr lvl="1">
              <a:spcBef>
                <a:spcPct val="0"/>
              </a:spcBef>
            </a:pPr>
            <a:endParaRPr lang="en-US" dirty="0" smtClean="0"/>
          </a:p>
          <a:p>
            <a:endParaRPr lang="en-US" dirty="0" smtClean="0"/>
          </a:p>
          <a:p>
            <a:pPr>
              <a:buFont typeface="Arial" charset="0"/>
              <a:buNone/>
            </a:pPr>
            <a:endParaRPr lang="en-US" dirty="0" smtClean="0"/>
          </a:p>
          <a:p>
            <a:pPr>
              <a:buFont typeface="Arial" charset="0"/>
              <a:buNone/>
            </a:pPr>
            <a:endParaRPr lang="en-US" dirty="0" smtClean="0"/>
          </a:p>
          <a:p>
            <a:pPr>
              <a:spcBef>
                <a:spcPts val="1600"/>
              </a:spcBef>
            </a:pPr>
            <a:r>
              <a:rPr lang="en-US" sz="2400" dirty="0" smtClean="0"/>
              <a:t>… Already defined the register file &amp; ALU             </a:t>
            </a:r>
          </a:p>
        </p:txBody>
      </p:sp>
      <p:sp>
        <p:nvSpPr>
          <p:cNvPr id="62469" name="Line 13"/>
          <p:cNvSpPr>
            <a:spLocks noChangeShapeType="1"/>
          </p:cNvSpPr>
          <p:nvPr/>
        </p:nvSpPr>
        <p:spPr bwMode="auto">
          <a:xfrm flipH="1">
            <a:off x="6604000" y="4630738"/>
            <a:ext cx="1854200" cy="0"/>
          </a:xfrm>
          <a:prstGeom prst="line">
            <a:avLst/>
          </a:prstGeom>
          <a:noFill/>
          <a:ln w="25400">
            <a:solidFill>
              <a:srgbClr val="000000"/>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62470" name="Line 14"/>
          <p:cNvSpPr>
            <a:spLocks noChangeShapeType="1"/>
          </p:cNvSpPr>
          <p:nvPr/>
        </p:nvSpPr>
        <p:spPr bwMode="auto">
          <a:xfrm flipH="1">
            <a:off x="7067550" y="44846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71" name="Rectangle 15"/>
          <p:cNvSpPr>
            <a:spLocks noChangeArrowheads="1"/>
          </p:cNvSpPr>
          <p:nvPr/>
        </p:nvSpPr>
        <p:spPr bwMode="auto">
          <a:xfrm>
            <a:off x="6754813" y="4630738"/>
            <a:ext cx="547687"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a:latin typeface="+mn-lt"/>
              </a:rPr>
              <a:t>32</a:t>
            </a:r>
          </a:p>
        </p:txBody>
      </p:sp>
      <p:sp>
        <p:nvSpPr>
          <p:cNvPr id="62472" name="Rectangle 16"/>
          <p:cNvSpPr>
            <a:spLocks noChangeArrowheads="1"/>
          </p:cNvSpPr>
          <p:nvPr/>
        </p:nvSpPr>
        <p:spPr bwMode="auto">
          <a:xfrm>
            <a:off x="7212013" y="4264025"/>
            <a:ext cx="8493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Result</a:t>
            </a:r>
          </a:p>
        </p:txBody>
      </p:sp>
      <p:sp>
        <p:nvSpPr>
          <p:cNvPr id="62473" name="Line 17"/>
          <p:cNvSpPr>
            <a:spLocks noChangeShapeType="1"/>
          </p:cNvSpPr>
          <p:nvPr/>
        </p:nvSpPr>
        <p:spPr bwMode="auto">
          <a:xfrm>
            <a:off x="6388100" y="3722688"/>
            <a:ext cx="0" cy="444500"/>
          </a:xfrm>
          <a:prstGeom prst="line">
            <a:avLst/>
          </a:prstGeom>
          <a:noFill/>
          <a:ln w="12700">
            <a:solidFill>
              <a:schemeClr val="accent2"/>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2474" name="Rectangle 18"/>
          <p:cNvSpPr>
            <a:spLocks noChangeArrowheads="1"/>
          </p:cNvSpPr>
          <p:nvPr/>
        </p:nvSpPr>
        <p:spPr bwMode="auto">
          <a:xfrm>
            <a:off x="6008688" y="3411538"/>
            <a:ext cx="9890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a:solidFill>
                  <a:schemeClr val="accent2"/>
                </a:solidFill>
                <a:latin typeface="+mn-lt"/>
              </a:rPr>
              <a:t>ALUctr</a:t>
            </a:r>
          </a:p>
        </p:txBody>
      </p:sp>
      <p:sp>
        <p:nvSpPr>
          <p:cNvPr id="62475" name="Rectangle 19"/>
          <p:cNvSpPr>
            <a:spLocks noChangeArrowheads="1"/>
          </p:cNvSpPr>
          <p:nvPr/>
        </p:nvSpPr>
        <p:spPr bwMode="auto">
          <a:xfrm>
            <a:off x="2192338" y="5011738"/>
            <a:ext cx="4762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62476" name="Rectangle 20"/>
          <p:cNvSpPr>
            <a:spLocks noChangeArrowheads="1"/>
          </p:cNvSpPr>
          <p:nvPr/>
        </p:nvSpPr>
        <p:spPr bwMode="auto">
          <a:xfrm>
            <a:off x="1801813" y="4173538"/>
            <a:ext cx="7858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busW</a:t>
            </a:r>
          </a:p>
        </p:txBody>
      </p:sp>
      <p:sp>
        <p:nvSpPr>
          <p:cNvPr id="62477" name="Rectangle 21"/>
          <p:cNvSpPr>
            <a:spLocks noChangeArrowheads="1"/>
          </p:cNvSpPr>
          <p:nvPr/>
        </p:nvSpPr>
        <p:spPr bwMode="auto">
          <a:xfrm>
            <a:off x="2886075" y="4033838"/>
            <a:ext cx="1431925" cy="121285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478" name="Rectangle 22"/>
          <p:cNvSpPr>
            <a:spLocks noChangeArrowheads="1"/>
          </p:cNvSpPr>
          <p:nvPr/>
        </p:nvSpPr>
        <p:spPr bwMode="auto">
          <a:xfrm>
            <a:off x="2349500" y="3440113"/>
            <a:ext cx="89058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solidFill>
                  <a:schemeClr val="accent2"/>
                </a:solidFill>
                <a:latin typeface="+mn-lt"/>
              </a:rPr>
              <a:t>RegWr</a:t>
            </a:r>
          </a:p>
        </p:txBody>
      </p:sp>
      <p:sp>
        <p:nvSpPr>
          <p:cNvPr id="62479" name="Line 23"/>
          <p:cNvSpPr>
            <a:spLocks noChangeShapeType="1"/>
          </p:cNvSpPr>
          <p:nvPr/>
        </p:nvSpPr>
        <p:spPr bwMode="auto">
          <a:xfrm flipH="1">
            <a:off x="1879600" y="4554538"/>
            <a:ext cx="1016000" cy="0"/>
          </a:xfrm>
          <a:prstGeom prst="line">
            <a:avLst/>
          </a:prstGeom>
          <a:noFill/>
          <a:ln w="25400">
            <a:solidFill>
              <a:srgbClr val="000000"/>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62480" name="Line 24"/>
          <p:cNvSpPr>
            <a:spLocks noChangeShapeType="1"/>
          </p:cNvSpPr>
          <p:nvPr/>
        </p:nvSpPr>
        <p:spPr bwMode="auto">
          <a:xfrm flipH="1">
            <a:off x="2343150" y="44084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1" name="Rectangle 25"/>
          <p:cNvSpPr>
            <a:spLocks noChangeArrowheads="1"/>
          </p:cNvSpPr>
          <p:nvPr/>
        </p:nvSpPr>
        <p:spPr bwMode="auto">
          <a:xfrm>
            <a:off x="2030413" y="4554538"/>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62482" name="Line 26"/>
          <p:cNvSpPr>
            <a:spLocks noChangeShapeType="1"/>
          </p:cNvSpPr>
          <p:nvPr/>
        </p:nvSpPr>
        <p:spPr bwMode="auto">
          <a:xfrm>
            <a:off x="4327525" y="4173538"/>
            <a:ext cx="1803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2483" name="Line 27"/>
          <p:cNvSpPr>
            <a:spLocks noChangeShapeType="1"/>
          </p:cNvSpPr>
          <p:nvPr/>
        </p:nvSpPr>
        <p:spPr bwMode="auto">
          <a:xfrm flipH="1">
            <a:off x="5314950" y="40274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4" name="Rectangle 28"/>
          <p:cNvSpPr>
            <a:spLocks noChangeArrowheads="1"/>
          </p:cNvSpPr>
          <p:nvPr/>
        </p:nvSpPr>
        <p:spPr bwMode="auto">
          <a:xfrm>
            <a:off x="5343525" y="4173538"/>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62485" name="Rectangle 29"/>
          <p:cNvSpPr>
            <a:spLocks noChangeArrowheads="1"/>
          </p:cNvSpPr>
          <p:nvPr/>
        </p:nvSpPr>
        <p:spPr bwMode="auto">
          <a:xfrm>
            <a:off x="4697413" y="3792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62486" name="Line 30"/>
          <p:cNvSpPr>
            <a:spLocks noChangeShapeType="1"/>
          </p:cNvSpPr>
          <p:nvPr/>
        </p:nvSpPr>
        <p:spPr bwMode="auto">
          <a:xfrm flipV="1">
            <a:off x="3035300" y="3779838"/>
            <a:ext cx="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7" name="Line 31"/>
          <p:cNvSpPr>
            <a:spLocks noChangeShapeType="1"/>
          </p:cNvSpPr>
          <p:nvPr/>
        </p:nvSpPr>
        <p:spPr bwMode="auto">
          <a:xfrm>
            <a:off x="4343400" y="5087938"/>
            <a:ext cx="1803400" cy="0"/>
          </a:xfrm>
          <a:prstGeom prst="line">
            <a:avLst/>
          </a:prstGeom>
          <a:noFill/>
          <a:ln w="25400">
            <a:solidFill>
              <a:srgbClr val="000000"/>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2488" name="Line 32"/>
          <p:cNvSpPr>
            <a:spLocks noChangeShapeType="1"/>
          </p:cNvSpPr>
          <p:nvPr/>
        </p:nvSpPr>
        <p:spPr bwMode="auto">
          <a:xfrm flipH="1">
            <a:off x="5314950" y="49418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9" name="Rectangle 33"/>
          <p:cNvSpPr>
            <a:spLocks noChangeArrowheads="1"/>
          </p:cNvSpPr>
          <p:nvPr/>
        </p:nvSpPr>
        <p:spPr bwMode="auto">
          <a:xfrm>
            <a:off x="5343525" y="5087938"/>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62490" name="Rectangle 34"/>
          <p:cNvSpPr>
            <a:spLocks noChangeArrowheads="1"/>
          </p:cNvSpPr>
          <p:nvPr/>
        </p:nvSpPr>
        <p:spPr bwMode="auto">
          <a:xfrm>
            <a:off x="4697413" y="4706938"/>
            <a:ext cx="7032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62491" name="Line 35"/>
          <p:cNvSpPr>
            <a:spLocks noChangeShapeType="1"/>
          </p:cNvSpPr>
          <p:nvPr/>
        </p:nvSpPr>
        <p:spPr bwMode="auto">
          <a:xfrm flipH="1">
            <a:off x="2387600" y="5011738"/>
            <a:ext cx="482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92" name="Line 36"/>
          <p:cNvSpPr>
            <a:spLocks noChangeShapeType="1"/>
          </p:cNvSpPr>
          <p:nvPr/>
        </p:nvSpPr>
        <p:spPr bwMode="auto">
          <a:xfrm>
            <a:off x="3340100" y="3598863"/>
            <a:ext cx="0" cy="431800"/>
          </a:xfrm>
          <a:prstGeom prst="line">
            <a:avLst/>
          </a:prstGeom>
          <a:noFill/>
          <a:ln w="25400">
            <a:solidFill>
              <a:srgbClr val="000000"/>
            </a:solidFill>
            <a:round/>
            <a:headEnd/>
            <a:tailEnd/>
          </a:ln>
        </p:spPr>
        <p:txBody>
          <a:bodyPr wrap="none" anchor="ctr">
            <a:prstTxWarp prst="textNoShape">
              <a:avLst/>
            </a:prstTxWarp>
          </a:bodyPr>
          <a:lstStyle/>
          <a:p>
            <a:pPr>
              <a:defRPr/>
            </a:pPr>
            <a:endParaRPr lang="en-US">
              <a:latin typeface="+mn-lt"/>
            </a:endParaRPr>
          </a:p>
        </p:txBody>
      </p:sp>
      <p:sp>
        <p:nvSpPr>
          <p:cNvPr id="62493" name="Line 37"/>
          <p:cNvSpPr>
            <a:spLocks noChangeShapeType="1"/>
          </p:cNvSpPr>
          <p:nvPr/>
        </p:nvSpPr>
        <p:spPr bwMode="auto">
          <a:xfrm flipV="1">
            <a:off x="3270250" y="3709988"/>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94" name="Rectangle 38"/>
          <p:cNvSpPr>
            <a:spLocks noChangeArrowheads="1"/>
          </p:cNvSpPr>
          <p:nvPr/>
        </p:nvSpPr>
        <p:spPr bwMode="auto">
          <a:xfrm>
            <a:off x="3097213" y="3563938"/>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62495" name="Line 39"/>
          <p:cNvSpPr>
            <a:spLocks noChangeShapeType="1"/>
          </p:cNvSpPr>
          <p:nvPr/>
        </p:nvSpPr>
        <p:spPr bwMode="auto">
          <a:xfrm>
            <a:off x="3721100" y="3598863"/>
            <a:ext cx="0" cy="431800"/>
          </a:xfrm>
          <a:prstGeom prst="line">
            <a:avLst/>
          </a:prstGeom>
          <a:noFill/>
          <a:ln w="25400">
            <a:solidFill>
              <a:srgbClr val="000000"/>
            </a:solidFill>
            <a:round/>
            <a:headEnd/>
            <a:tailEnd/>
          </a:ln>
        </p:spPr>
        <p:txBody>
          <a:bodyPr wrap="none" anchor="ctr">
            <a:prstTxWarp prst="textNoShape">
              <a:avLst/>
            </a:prstTxWarp>
          </a:bodyPr>
          <a:lstStyle/>
          <a:p>
            <a:pPr>
              <a:defRPr/>
            </a:pPr>
            <a:endParaRPr lang="en-US">
              <a:latin typeface="+mn-lt"/>
            </a:endParaRPr>
          </a:p>
        </p:txBody>
      </p:sp>
      <p:sp>
        <p:nvSpPr>
          <p:cNvPr id="62496" name="Line 40"/>
          <p:cNvSpPr>
            <a:spLocks noChangeShapeType="1"/>
          </p:cNvSpPr>
          <p:nvPr/>
        </p:nvSpPr>
        <p:spPr bwMode="auto">
          <a:xfrm flipV="1">
            <a:off x="3651250" y="3709988"/>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97" name="Rectangle 41"/>
          <p:cNvSpPr>
            <a:spLocks noChangeArrowheads="1"/>
          </p:cNvSpPr>
          <p:nvPr/>
        </p:nvSpPr>
        <p:spPr bwMode="auto">
          <a:xfrm>
            <a:off x="3478213" y="3563938"/>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62498" name="Line 42"/>
          <p:cNvSpPr>
            <a:spLocks noChangeShapeType="1"/>
          </p:cNvSpPr>
          <p:nvPr/>
        </p:nvSpPr>
        <p:spPr bwMode="auto">
          <a:xfrm>
            <a:off x="4178300" y="3598863"/>
            <a:ext cx="0" cy="431800"/>
          </a:xfrm>
          <a:prstGeom prst="line">
            <a:avLst/>
          </a:prstGeom>
          <a:noFill/>
          <a:ln w="25400">
            <a:solidFill>
              <a:srgbClr val="000000"/>
            </a:solidFill>
            <a:round/>
            <a:headEnd/>
            <a:tailEnd/>
          </a:ln>
        </p:spPr>
        <p:txBody>
          <a:bodyPr wrap="none" anchor="ctr">
            <a:prstTxWarp prst="textNoShape">
              <a:avLst/>
            </a:prstTxWarp>
          </a:bodyPr>
          <a:lstStyle/>
          <a:p>
            <a:pPr>
              <a:defRPr/>
            </a:pPr>
            <a:endParaRPr lang="en-US">
              <a:latin typeface="+mn-lt"/>
            </a:endParaRPr>
          </a:p>
        </p:txBody>
      </p:sp>
      <p:sp>
        <p:nvSpPr>
          <p:cNvPr id="62499" name="Line 43"/>
          <p:cNvSpPr>
            <a:spLocks noChangeShapeType="1"/>
          </p:cNvSpPr>
          <p:nvPr/>
        </p:nvSpPr>
        <p:spPr bwMode="auto">
          <a:xfrm flipV="1">
            <a:off x="4108450" y="3709988"/>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500" name="Rectangle 44"/>
          <p:cNvSpPr>
            <a:spLocks noChangeArrowheads="1"/>
          </p:cNvSpPr>
          <p:nvPr/>
        </p:nvSpPr>
        <p:spPr bwMode="auto">
          <a:xfrm>
            <a:off x="3935413" y="3563938"/>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62501" name="Rectangle 45"/>
          <p:cNvSpPr>
            <a:spLocks noChangeArrowheads="1"/>
          </p:cNvSpPr>
          <p:nvPr/>
        </p:nvSpPr>
        <p:spPr bwMode="auto">
          <a:xfrm>
            <a:off x="3035300" y="4021138"/>
            <a:ext cx="5159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Rw</a:t>
            </a:r>
          </a:p>
        </p:txBody>
      </p:sp>
      <p:sp>
        <p:nvSpPr>
          <p:cNvPr id="62502" name="Rectangle 46"/>
          <p:cNvSpPr>
            <a:spLocks noChangeArrowheads="1"/>
          </p:cNvSpPr>
          <p:nvPr/>
        </p:nvSpPr>
        <p:spPr bwMode="auto">
          <a:xfrm>
            <a:off x="3492500" y="4021138"/>
            <a:ext cx="4540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Ra</a:t>
            </a:r>
          </a:p>
        </p:txBody>
      </p:sp>
      <p:sp>
        <p:nvSpPr>
          <p:cNvPr id="62503" name="Rectangle 47"/>
          <p:cNvSpPr>
            <a:spLocks noChangeArrowheads="1"/>
          </p:cNvSpPr>
          <p:nvPr/>
        </p:nvSpPr>
        <p:spPr bwMode="auto">
          <a:xfrm>
            <a:off x="3873500" y="4021138"/>
            <a:ext cx="4651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a:latin typeface="+mn-lt"/>
              </a:rPr>
              <a:t>Rb</a:t>
            </a:r>
            <a:endParaRPr lang="en-US" sz="2000" dirty="0">
              <a:latin typeface="+mn-lt"/>
            </a:endParaRPr>
          </a:p>
        </p:txBody>
      </p:sp>
      <p:sp>
        <p:nvSpPr>
          <p:cNvPr id="46119" name="Rectangle 48"/>
          <p:cNvSpPr>
            <a:spLocks noChangeArrowheads="1"/>
          </p:cNvSpPr>
          <p:nvPr/>
        </p:nvSpPr>
        <p:spPr bwMode="auto">
          <a:xfrm>
            <a:off x="3035300" y="4419600"/>
            <a:ext cx="1287463" cy="70485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Calibri" charset="0"/>
              </a:rPr>
              <a:t>32 x 32-bit</a:t>
            </a:r>
          </a:p>
          <a:p>
            <a:r>
              <a:rPr lang="en-US" sz="2000">
                <a:latin typeface="Calibri" charset="0"/>
              </a:rPr>
              <a:t>Registers</a:t>
            </a:r>
          </a:p>
        </p:txBody>
      </p:sp>
      <p:sp>
        <p:nvSpPr>
          <p:cNvPr id="46120" name="Line 49"/>
          <p:cNvSpPr>
            <a:spLocks noChangeShapeType="1"/>
          </p:cNvSpPr>
          <p:nvPr/>
        </p:nvSpPr>
        <p:spPr bwMode="auto">
          <a:xfrm>
            <a:off x="7683500" y="4643438"/>
            <a:ext cx="0" cy="1193800"/>
          </a:xfrm>
          <a:prstGeom prst="line">
            <a:avLst/>
          </a:prstGeom>
          <a:noFill/>
          <a:ln w="25400">
            <a:solidFill>
              <a:srgbClr val="000000"/>
            </a:solidFill>
            <a:round/>
            <a:headEnd/>
            <a:tailEnd/>
          </a:ln>
        </p:spPr>
        <p:txBody>
          <a:bodyPr wrap="none" anchor="ctr">
            <a:prstTxWarp prst="textNoShape">
              <a:avLst/>
            </a:prstTxWarp>
          </a:bodyPr>
          <a:lstStyle/>
          <a:p>
            <a:endParaRPr lang="en-US"/>
          </a:p>
        </p:txBody>
      </p:sp>
      <p:sp>
        <p:nvSpPr>
          <p:cNvPr id="46121" name="Line 50"/>
          <p:cNvSpPr>
            <a:spLocks noChangeShapeType="1"/>
          </p:cNvSpPr>
          <p:nvPr/>
        </p:nvSpPr>
        <p:spPr bwMode="auto">
          <a:xfrm flipH="1">
            <a:off x="1879600" y="5849938"/>
            <a:ext cx="5816600" cy="0"/>
          </a:xfrm>
          <a:prstGeom prst="line">
            <a:avLst/>
          </a:prstGeom>
          <a:noFill/>
          <a:ln w="25400">
            <a:solidFill>
              <a:srgbClr val="000000"/>
            </a:solidFill>
            <a:round/>
            <a:headEnd/>
            <a:tailEnd/>
          </a:ln>
        </p:spPr>
        <p:txBody>
          <a:bodyPr wrap="none" anchor="ctr">
            <a:prstTxWarp prst="textNoShape">
              <a:avLst/>
            </a:prstTxWarp>
          </a:bodyPr>
          <a:lstStyle/>
          <a:p>
            <a:endParaRPr lang="en-US"/>
          </a:p>
        </p:txBody>
      </p:sp>
      <p:sp>
        <p:nvSpPr>
          <p:cNvPr id="46122" name="Line 51"/>
          <p:cNvSpPr>
            <a:spLocks noChangeShapeType="1"/>
          </p:cNvSpPr>
          <p:nvPr/>
        </p:nvSpPr>
        <p:spPr bwMode="auto">
          <a:xfrm flipV="1">
            <a:off x="1892300" y="4541838"/>
            <a:ext cx="0" cy="1320800"/>
          </a:xfrm>
          <a:prstGeom prst="line">
            <a:avLst/>
          </a:prstGeom>
          <a:noFill/>
          <a:ln w="25400">
            <a:solidFill>
              <a:srgbClr val="000000"/>
            </a:solidFill>
            <a:round/>
            <a:headEnd/>
            <a:tailEnd/>
          </a:ln>
        </p:spPr>
        <p:txBody>
          <a:bodyPr wrap="none" anchor="ctr">
            <a:prstTxWarp prst="textNoShape">
              <a:avLst/>
            </a:prstTxWarp>
          </a:bodyPr>
          <a:lstStyle/>
          <a:p>
            <a:endParaRPr lang="en-US"/>
          </a:p>
        </p:txBody>
      </p:sp>
      <p:sp>
        <p:nvSpPr>
          <p:cNvPr id="62508" name="Rectangle 52"/>
          <p:cNvSpPr>
            <a:spLocks noChangeArrowheads="1"/>
          </p:cNvSpPr>
          <p:nvPr/>
        </p:nvSpPr>
        <p:spPr bwMode="auto">
          <a:xfrm>
            <a:off x="3554413" y="3259138"/>
            <a:ext cx="368091" cy="39754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smtClean="0">
                <a:solidFill>
                  <a:schemeClr val="accent2"/>
                </a:solidFill>
                <a:latin typeface="+mn-lt"/>
              </a:rPr>
              <a:t>rs</a:t>
            </a:r>
            <a:endParaRPr lang="en-US" sz="2000" dirty="0">
              <a:solidFill>
                <a:schemeClr val="accent2"/>
              </a:solidFill>
              <a:latin typeface="+mn-lt"/>
            </a:endParaRPr>
          </a:p>
        </p:txBody>
      </p:sp>
      <p:sp>
        <p:nvSpPr>
          <p:cNvPr id="62509" name="Rectangle 53"/>
          <p:cNvSpPr>
            <a:spLocks noChangeArrowheads="1"/>
          </p:cNvSpPr>
          <p:nvPr/>
        </p:nvSpPr>
        <p:spPr bwMode="auto">
          <a:xfrm>
            <a:off x="4011613" y="3259138"/>
            <a:ext cx="358072" cy="39754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smtClean="0">
                <a:solidFill>
                  <a:schemeClr val="accent2"/>
                </a:solidFill>
                <a:latin typeface="+mn-lt"/>
              </a:rPr>
              <a:t>rt</a:t>
            </a:r>
            <a:endParaRPr lang="en-US" sz="2000" dirty="0">
              <a:solidFill>
                <a:schemeClr val="accent2"/>
              </a:solidFill>
              <a:latin typeface="+mn-lt"/>
            </a:endParaRPr>
          </a:p>
        </p:txBody>
      </p:sp>
      <p:sp>
        <p:nvSpPr>
          <p:cNvPr id="62510" name="Rectangle 54"/>
          <p:cNvSpPr>
            <a:spLocks noChangeArrowheads="1"/>
          </p:cNvSpPr>
          <p:nvPr/>
        </p:nvSpPr>
        <p:spPr bwMode="auto">
          <a:xfrm>
            <a:off x="3173413" y="3259138"/>
            <a:ext cx="403407" cy="39754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smtClean="0">
                <a:solidFill>
                  <a:schemeClr val="accent2"/>
                </a:solidFill>
                <a:latin typeface="+mn-lt"/>
              </a:rPr>
              <a:t>rd</a:t>
            </a:r>
            <a:endParaRPr lang="en-US" sz="2000" dirty="0">
              <a:solidFill>
                <a:schemeClr val="accent2"/>
              </a:solidFill>
              <a:latin typeface="+mn-lt"/>
            </a:endParaRPr>
          </a:p>
        </p:txBody>
      </p:sp>
      <p:sp>
        <p:nvSpPr>
          <p:cNvPr id="62511" name="Rectangle 55"/>
          <p:cNvSpPr>
            <a:spLocks noChangeArrowheads="1"/>
          </p:cNvSpPr>
          <p:nvPr/>
        </p:nvSpPr>
        <p:spPr bwMode="auto">
          <a:xfrm rot="5400000">
            <a:off x="6163469" y="4469607"/>
            <a:ext cx="5651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ALU</a:t>
            </a:r>
            <a:endParaRPr lang="en-US" sz="2000" dirty="0">
              <a:latin typeface="+mn-lt"/>
            </a:endParaRPr>
          </a:p>
        </p:txBody>
      </p:sp>
      <p:sp>
        <p:nvSpPr>
          <p:cNvPr id="62512" name="Rectangle 56"/>
          <p:cNvSpPr>
            <a:spLocks noChangeArrowheads="1"/>
          </p:cNvSpPr>
          <p:nvPr/>
        </p:nvSpPr>
        <p:spPr bwMode="auto">
          <a:xfrm>
            <a:off x="2944813" y="2408238"/>
            <a:ext cx="6070600" cy="279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3" name="Rectangle 57"/>
          <p:cNvSpPr>
            <a:spLocks noChangeArrowheads="1"/>
          </p:cNvSpPr>
          <p:nvPr/>
        </p:nvSpPr>
        <p:spPr bwMode="auto">
          <a:xfrm>
            <a:off x="2938463" y="2401888"/>
            <a:ext cx="10541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4" name="Rectangle 58"/>
          <p:cNvSpPr>
            <a:spLocks noChangeArrowheads="1"/>
          </p:cNvSpPr>
          <p:nvPr/>
        </p:nvSpPr>
        <p:spPr bwMode="auto">
          <a:xfrm>
            <a:off x="3251200" y="2332038"/>
            <a:ext cx="4587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op</a:t>
            </a:r>
          </a:p>
        </p:txBody>
      </p:sp>
      <p:sp>
        <p:nvSpPr>
          <p:cNvPr id="62515" name="Rectangle 59"/>
          <p:cNvSpPr>
            <a:spLocks noChangeArrowheads="1"/>
          </p:cNvSpPr>
          <p:nvPr/>
        </p:nvSpPr>
        <p:spPr bwMode="auto">
          <a:xfrm>
            <a:off x="40052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6" name="Rectangle 60"/>
          <p:cNvSpPr>
            <a:spLocks noChangeArrowheads="1"/>
          </p:cNvSpPr>
          <p:nvPr/>
        </p:nvSpPr>
        <p:spPr bwMode="auto">
          <a:xfrm>
            <a:off x="4289425" y="2332038"/>
            <a:ext cx="3746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62517" name="Rectangle 61"/>
          <p:cNvSpPr>
            <a:spLocks noChangeArrowheads="1"/>
          </p:cNvSpPr>
          <p:nvPr/>
        </p:nvSpPr>
        <p:spPr bwMode="auto">
          <a:xfrm>
            <a:off x="49958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8" name="Rectangle 62"/>
          <p:cNvSpPr>
            <a:spLocks noChangeArrowheads="1"/>
          </p:cNvSpPr>
          <p:nvPr/>
        </p:nvSpPr>
        <p:spPr bwMode="auto">
          <a:xfrm>
            <a:off x="5280025" y="2332038"/>
            <a:ext cx="36353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62519" name="Rectangle 63"/>
          <p:cNvSpPr>
            <a:spLocks noChangeArrowheads="1"/>
          </p:cNvSpPr>
          <p:nvPr/>
        </p:nvSpPr>
        <p:spPr bwMode="auto">
          <a:xfrm>
            <a:off x="59864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20" name="Rectangle 64"/>
          <p:cNvSpPr>
            <a:spLocks noChangeArrowheads="1"/>
          </p:cNvSpPr>
          <p:nvPr/>
        </p:nvSpPr>
        <p:spPr bwMode="auto">
          <a:xfrm>
            <a:off x="6270625" y="2332038"/>
            <a:ext cx="4079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62521" name="Rectangle 65"/>
          <p:cNvSpPr>
            <a:spLocks noChangeArrowheads="1"/>
          </p:cNvSpPr>
          <p:nvPr/>
        </p:nvSpPr>
        <p:spPr bwMode="auto">
          <a:xfrm>
            <a:off x="69770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22" name="Rectangle 66"/>
          <p:cNvSpPr>
            <a:spLocks noChangeArrowheads="1"/>
          </p:cNvSpPr>
          <p:nvPr/>
        </p:nvSpPr>
        <p:spPr bwMode="auto">
          <a:xfrm>
            <a:off x="7108825" y="2332038"/>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shamt</a:t>
            </a:r>
          </a:p>
        </p:txBody>
      </p:sp>
      <p:sp>
        <p:nvSpPr>
          <p:cNvPr id="62523" name="Rectangle 67"/>
          <p:cNvSpPr>
            <a:spLocks noChangeArrowheads="1"/>
          </p:cNvSpPr>
          <p:nvPr/>
        </p:nvSpPr>
        <p:spPr bwMode="auto">
          <a:xfrm>
            <a:off x="7967663" y="2401888"/>
            <a:ext cx="10541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24" name="Rectangle 68"/>
          <p:cNvSpPr>
            <a:spLocks noChangeArrowheads="1"/>
          </p:cNvSpPr>
          <p:nvPr/>
        </p:nvSpPr>
        <p:spPr bwMode="auto">
          <a:xfrm>
            <a:off x="8280400" y="2332038"/>
            <a:ext cx="74612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funct</a:t>
            </a:r>
          </a:p>
        </p:txBody>
      </p:sp>
      <p:sp>
        <p:nvSpPr>
          <p:cNvPr id="62525" name="Rectangle 69"/>
          <p:cNvSpPr>
            <a:spLocks noChangeArrowheads="1"/>
          </p:cNvSpPr>
          <p:nvPr/>
        </p:nvSpPr>
        <p:spPr bwMode="auto">
          <a:xfrm>
            <a:off x="8861425" y="2060575"/>
            <a:ext cx="3127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0</a:t>
            </a:r>
          </a:p>
        </p:txBody>
      </p:sp>
      <p:sp>
        <p:nvSpPr>
          <p:cNvPr id="62526" name="Rectangle 70"/>
          <p:cNvSpPr>
            <a:spLocks noChangeArrowheads="1"/>
          </p:cNvSpPr>
          <p:nvPr/>
        </p:nvSpPr>
        <p:spPr bwMode="auto">
          <a:xfrm>
            <a:off x="7718425" y="2060575"/>
            <a:ext cx="3127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6</a:t>
            </a:r>
          </a:p>
        </p:txBody>
      </p:sp>
      <p:sp>
        <p:nvSpPr>
          <p:cNvPr id="62527" name="Rectangle 71"/>
          <p:cNvSpPr>
            <a:spLocks noChangeArrowheads="1"/>
          </p:cNvSpPr>
          <p:nvPr/>
        </p:nvSpPr>
        <p:spPr bwMode="auto">
          <a:xfrm>
            <a:off x="66516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11</a:t>
            </a:r>
          </a:p>
        </p:txBody>
      </p:sp>
      <p:sp>
        <p:nvSpPr>
          <p:cNvPr id="62528" name="Rectangle 72"/>
          <p:cNvSpPr>
            <a:spLocks noChangeArrowheads="1"/>
          </p:cNvSpPr>
          <p:nvPr/>
        </p:nvSpPr>
        <p:spPr bwMode="auto">
          <a:xfrm>
            <a:off x="56610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16</a:t>
            </a:r>
          </a:p>
        </p:txBody>
      </p:sp>
      <p:sp>
        <p:nvSpPr>
          <p:cNvPr id="62529" name="Rectangle 73"/>
          <p:cNvSpPr>
            <a:spLocks noChangeArrowheads="1"/>
          </p:cNvSpPr>
          <p:nvPr/>
        </p:nvSpPr>
        <p:spPr bwMode="auto">
          <a:xfrm>
            <a:off x="46704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21</a:t>
            </a:r>
          </a:p>
        </p:txBody>
      </p:sp>
      <p:sp>
        <p:nvSpPr>
          <p:cNvPr id="62530" name="Rectangle 74"/>
          <p:cNvSpPr>
            <a:spLocks noChangeArrowheads="1"/>
          </p:cNvSpPr>
          <p:nvPr/>
        </p:nvSpPr>
        <p:spPr bwMode="auto">
          <a:xfrm>
            <a:off x="36798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26</a:t>
            </a:r>
          </a:p>
        </p:txBody>
      </p:sp>
      <p:sp>
        <p:nvSpPr>
          <p:cNvPr id="62531" name="Rectangle 75"/>
          <p:cNvSpPr>
            <a:spLocks noChangeArrowheads="1"/>
          </p:cNvSpPr>
          <p:nvPr/>
        </p:nvSpPr>
        <p:spPr bwMode="auto">
          <a:xfrm>
            <a:off x="28416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31</a:t>
            </a:r>
          </a:p>
        </p:txBody>
      </p:sp>
      <p:sp>
        <p:nvSpPr>
          <p:cNvPr id="62532" name="Rectangle 76"/>
          <p:cNvSpPr>
            <a:spLocks noChangeArrowheads="1"/>
          </p:cNvSpPr>
          <p:nvPr/>
        </p:nvSpPr>
        <p:spPr bwMode="auto">
          <a:xfrm>
            <a:off x="32226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6 bits</a:t>
            </a:r>
          </a:p>
        </p:txBody>
      </p:sp>
      <p:sp>
        <p:nvSpPr>
          <p:cNvPr id="62533" name="Rectangle 77"/>
          <p:cNvSpPr>
            <a:spLocks noChangeArrowheads="1"/>
          </p:cNvSpPr>
          <p:nvPr/>
        </p:nvSpPr>
        <p:spPr bwMode="auto">
          <a:xfrm>
            <a:off x="82518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6 bits</a:t>
            </a:r>
          </a:p>
        </p:txBody>
      </p:sp>
      <p:sp>
        <p:nvSpPr>
          <p:cNvPr id="62534" name="Rectangle 78"/>
          <p:cNvSpPr>
            <a:spLocks noChangeArrowheads="1"/>
          </p:cNvSpPr>
          <p:nvPr/>
        </p:nvSpPr>
        <p:spPr bwMode="auto">
          <a:xfrm>
            <a:off x="71850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5" name="Rectangle 79"/>
          <p:cNvSpPr>
            <a:spLocks noChangeArrowheads="1"/>
          </p:cNvSpPr>
          <p:nvPr/>
        </p:nvSpPr>
        <p:spPr bwMode="auto">
          <a:xfrm>
            <a:off x="61944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6" name="Rectangle 80"/>
          <p:cNvSpPr>
            <a:spLocks noChangeArrowheads="1"/>
          </p:cNvSpPr>
          <p:nvPr/>
        </p:nvSpPr>
        <p:spPr bwMode="auto">
          <a:xfrm>
            <a:off x="52038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7" name="Rectangle 81"/>
          <p:cNvSpPr>
            <a:spLocks noChangeArrowheads="1"/>
          </p:cNvSpPr>
          <p:nvPr/>
        </p:nvSpPr>
        <p:spPr bwMode="auto">
          <a:xfrm>
            <a:off x="42132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8" name="Line 83"/>
          <p:cNvSpPr>
            <a:spLocks noChangeShapeType="1"/>
          </p:cNvSpPr>
          <p:nvPr/>
        </p:nvSpPr>
        <p:spPr bwMode="auto">
          <a:xfrm>
            <a:off x="2882900" y="4935538"/>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539" name="Line 84"/>
          <p:cNvSpPr>
            <a:spLocks noChangeShapeType="1"/>
          </p:cNvSpPr>
          <p:nvPr/>
        </p:nvSpPr>
        <p:spPr bwMode="auto">
          <a:xfrm flipH="1">
            <a:off x="2882900" y="5011738"/>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84" name="Date Placeholder 83"/>
          <p:cNvSpPr>
            <a:spLocks noGrp="1"/>
          </p:cNvSpPr>
          <p:nvPr>
            <p:ph type="dt" sz="quarter" idx="10"/>
          </p:nvPr>
        </p:nvSpPr>
        <p:spPr/>
        <p:txBody>
          <a:bodyPr/>
          <a:lstStyle/>
          <a:p>
            <a:pPr>
              <a:defRPr/>
            </a:pPr>
            <a:fld id="{2EE056CD-0421-5842-BBB8-A0B7D7791395}" type="datetime1">
              <a:rPr lang="en-US" smtClean="0"/>
              <a:pPr>
                <a:defRPr/>
              </a:pPr>
              <a:t>3/30/11</a:t>
            </a:fld>
            <a:endParaRPr lang="en-US" dirty="0"/>
          </a:p>
        </p:txBody>
      </p:sp>
      <p:sp>
        <p:nvSpPr>
          <p:cNvPr id="85" name="Slide Number Placeholder 84"/>
          <p:cNvSpPr>
            <a:spLocks noGrp="1"/>
          </p:cNvSpPr>
          <p:nvPr>
            <p:ph type="sldNum" sz="quarter" idx="12"/>
          </p:nvPr>
        </p:nvSpPr>
        <p:spPr/>
        <p:txBody>
          <a:bodyPr/>
          <a:lstStyle/>
          <a:p>
            <a:pPr>
              <a:defRPr/>
            </a:pPr>
            <a:fld id="{DC9AA7E3-C907-C945-A6C4-094A56DA5FEB}" type="slidenum">
              <a:rPr lang="en-US" smtClean="0"/>
              <a:pPr>
                <a:defRPr/>
              </a:pPr>
              <a:t>18</a:t>
            </a:fld>
            <a:endParaRPr lang="en-US" dirty="0"/>
          </a:p>
        </p:txBody>
      </p:sp>
      <p:sp>
        <p:nvSpPr>
          <p:cNvPr id="86" name="Footer Placeholder 85"/>
          <p:cNvSpPr>
            <a:spLocks noGrp="1"/>
          </p:cNvSpPr>
          <p:nvPr>
            <p:ph type="ftr" sz="quarter" idx="11"/>
          </p:nvPr>
        </p:nvSpPr>
        <p:spPr/>
        <p:txBody>
          <a:bodyPr/>
          <a:lstStyle/>
          <a:p>
            <a:pPr>
              <a:defRPr/>
            </a:pPr>
            <a:r>
              <a:rPr lang="en-US" smtClean="0"/>
              <a:t>Spring 2011 -- Lecture #18</a:t>
            </a:r>
            <a:endParaRPr lang="en-US" dirty="0"/>
          </a:p>
        </p:txBody>
      </p:sp>
      <p:sp>
        <p:nvSpPr>
          <p:cNvPr id="87" name="Freeform 86"/>
          <p:cNvSpPr/>
          <p:nvPr/>
        </p:nvSpPr>
        <p:spPr>
          <a:xfrm>
            <a:off x="6129338" y="3987800"/>
            <a:ext cx="482600" cy="1270000"/>
          </a:xfrm>
          <a:custGeom>
            <a:avLst/>
            <a:gdLst>
              <a:gd name="connsiteX0" fmla="*/ 0 w 482321"/>
              <a:gd name="connsiteY0" fmla="*/ 417950 h 1269925"/>
              <a:gd name="connsiteX1" fmla="*/ 0 w 482321"/>
              <a:gd name="connsiteY1" fmla="*/ 0 h 1269925"/>
              <a:gd name="connsiteX2" fmla="*/ 466244 w 482321"/>
              <a:gd name="connsiteY2" fmla="*/ 337575 h 1269925"/>
              <a:gd name="connsiteX3" fmla="*/ 482321 w 482321"/>
              <a:gd name="connsiteY3" fmla="*/ 916275 h 1269925"/>
              <a:gd name="connsiteX4" fmla="*/ 32155 w 482321"/>
              <a:gd name="connsiteY4" fmla="*/ 1269925 h 1269925"/>
              <a:gd name="connsiteX5" fmla="*/ 0 w 482321"/>
              <a:gd name="connsiteY5" fmla="*/ 868050 h 1269925"/>
              <a:gd name="connsiteX6" fmla="*/ 192928 w 482321"/>
              <a:gd name="connsiteY6" fmla="*/ 691225 h 1269925"/>
              <a:gd name="connsiteX7" fmla="*/ 0 w 482321"/>
              <a:gd name="connsiteY7" fmla="*/ 530475 h 1269925"/>
              <a:gd name="connsiteX8" fmla="*/ 0 w 482321"/>
              <a:gd name="connsiteY8" fmla="*/ 417950 h 1269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2321" h="1269925">
                <a:moveTo>
                  <a:pt x="0" y="417950"/>
                </a:moveTo>
                <a:lnTo>
                  <a:pt x="0" y="0"/>
                </a:lnTo>
                <a:lnTo>
                  <a:pt x="466244" y="337575"/>
                </a:lnTo>
                <a:lnTo>
                  <a:pt x="482321" y="916275"/>
                </a:lnTo>
                <a:lnTo>
                  <a:pt x="32155" y="1269925"/>
                </a:lnTo>
                <a:lnTo>
                  <a:pt x="0" y="868050"/>
                </a:lnTo>
                <a:lnTo>
                  <a:pt x="192928" y="691225"/>
                </a:lnTo>
                <a:lnTo>
                  <a:pt x="0" y="530475"/>
                </a:lnTo>
                <a:lnTo>
                  <a:pt x="0" y="41795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60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p:txBody>
          <a:bodyPr/>
          <a:lstStyle/>
          <a:p>
            <a:r>
              <a:rPr lang="en-US" dirty="0" smtClean="0"/>
              <a:t>Project 3, Part 2 due Sunday 4/3</a:t>
            </a:r>
          </a:p>
          <a:p>
            <a:pPr lvl="1"/>
            <a:r>
              <a:rPr lang="en-US" dirty="0" smtClean="0"/>
              <a:t>Threads Level Parallelism and OpenMP</a:t>
            </a:r>
          </a:p>
          <a:p>
            <a:r>
              <a:rPr lang="en-US" dirty="0" smtClean="0"/>
              <a:t>Project 4, Part 1 due Sunday 4/10</a:t>
            </a:r>
          </a:p>
          <a:p>
            <a:pPr lvl="1"/>
            <a:r>
              <a:rPr lang="en-US" dirty="0" smtClean="0"/>
              <a:t>Design a 16-bit pipelined computer in </a:t>
            </a:r>
            <a:r>
              <a:rPr lang="en-US" dirty="0" err="1" smtClean="0"/>
              <a:t>Logisim</a:t>
            </a:r>
            <a:endParaRPr lang="en-US" dirty="0" smtClean="0"/>
          </a:p>
          <a:p>
            <a:pPr lvl="1"/>
            <a:r>
              <a:rPr lang="en-US" dirty="0" smtClean="0"/>
              <a:t>Last homework due Sunday 4/10</a:t>
            </a:r>
          </a:p>
          <a:p>
            <a:pPr lvl="1"/>
            <a:r>
              <a:rPr lang="en-US" dirty="0" smtClean="0"/>
              <a:t>Project 4, Part 2 due Sunday 4/17</a:t>
            </a:r>
          </a:p>
          <a:p>
            <a:r>
              <a:rPr lang="en-US" dirty="0" smtClean="0"/>
              <a:t>Extra Credit due 4/24 – Fastest Matrix Multiply</a:t>
            </a:r>
          </a:p>
          <a:p>
            <a:r>
              <a:rPr lang="en-US" dirty="0" smtClean="0"/>
              <a:t>Final Exam Monday 5/9 11:30-2:30PM</a:t>
            </a:r>
          </a:p>
          <a:p>
            <a:endParaRPr lang="en-US" dirty="0" smtClean="0"/>
          </a:p>
          <a:p>
            <a:pPr lvl="1"/>
            <a:endParaRPr lang="en-US" dirty="0"/>
          </a:p>
        </p:txBody>
      </p:sp>
      <p:sp>
        <p:nvSpPr>
          <p:cNvPr id="4" name="Date Placeholder 3"/>
          <p:cNvSpPr>
            <a:spLocks noGrp="1"/>
          </p:cNvSpPr>
          <p:nvPr>
            <p:ph type="dt" sz="half" idx="10"/>
          </p:nvPr>
        </p:nvSpPr>
        <p:spPr/>
        <p:txBody>
          <a:bodyPr/>
          <a:lstStyle/>
          <a:p>
            <a:fld id="{FB960B87-715D-3E4A-AE6B-8C567838BBF0}" type="datetime1">
              <a:rPr lang="en-US" smtClean="0"/>
              <a:pPr/>
              <a:t>3/30/11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DDD9EF7-6D3E-3B4E-826E-AAD64B03ED93}" type="datetime1">
              <a:rPr lang="en-US" smtClean="0"/>
              <a:pPr/>
              <a:t>3/30/11</a:t>
            </a:fld>
            <a:endParaRPr lang="en-US"/>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a:t>
            </a:fld>
            <a:endParaRPr lang="en-US"/>
          </a:p>
        </p:txBody>
      </p:sp>
      <p:pic>
        <p:nvPicPr>
          <p:cNvPr id="130050" name="Picture 2"/>
          <p:cNvPicPr>
            <a:picLocks noChangeAspect="1" noChangeArrowheads="1"/>
          </p:cNvPicPr>
          <p:nvPr/>
        </p:nvPicPr>
        <p:blipFill>
          <a:blip r:embed="rId2"/>
          <a:srcRect/>
          <a:stretch>
            <a:fillRect/>
          </a:stretch>
        </p:blipFill>
        <p:spPr bwMode="auto">
          <a:xfrm>
            <a:off x="270404" y="286279"/>
            <a:ext cx="8585728" cy="607440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Project 3 speeds</a:t>
            </a:r>
            <a:endParaRPr lang="en-US" dirty="0"/>
          </a:p>
        </p:txBody>
      </p:sp>
      <p:sp>
        <p:nvSpPr>
          <p:cNvPr id="4" name="Date Placeholder 3"/>
          <p:cNvSpPr>
            <a:spLocks noGrp="1"/>
          </p:cNvSpPr>
          <p:nvPr>
            <p:ph type="dt" sz="half" idx="10"/>
          </p:nvPr>
        </p:nvSpPr>
        <p:spPr/>
        <p:txBody>
          <a:bodyPr/>
          <a:lstStyle/>
          <a:p>
            <a:fld id="{BAF6F73E-7C52-C048-BE1A-BE7619EADA24}" type="datetime1">
              <a:rPr lang="en-US" smtClean="0"/>
              <a:pPr/>
              <a:t>3/30/11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20</a:t>
            </a:fld>
            <a:endParaRPr lang="en-US" dirty="0"/>
          </a:p>
        </p:txBody>
      </p:sp>
      <p:graphicFrame>
        <p:nvGraphicFramePr>
          <p:cNvPr id="8" name="Chart 7"/>
          <p:cNvGraphicFramePr>
            <a:graphicFrameLocks/>
          </p:cNvGraphicFramePr>
          <p:nvPr/>
        </p:nvGraphicFramePr>
        <p:xfrm>
          <a:off x="958850" y="1606550"/>
          <a:ext cx="7226300" cy="40767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of Code vs. Performance</a:t>
            </a:r>
            <a:endParaRPr lang="en-US" dirty="0"/>
          </a:p>
        </p:txBody>
      </p:sp>
      <p:sp>
        <p:nvSpPr>
          <p:cNvPr id="3" name="Date Placeholder 2"/>
          <p:cNvSpPr>
            <a:spLocks noGrp="1"/>
          </p:cNvSpPr>
          <p:nvPr>
            <p:ph type="dt" sz="half" idx="10"/>
          </p:nvPr>
        </p:nvSpPr>
        <p:spPr/>
        <p:txBody>
          <a:bodyPr/>
          <a:lstStyle/>
          <a:p>
            <a:fld id="{520903F6-2EA2-624B-8CD2-EBACBA094807}" type="datetime1">
              <a:rPr lang="en-US" smtClean="0"/>
              <a:pPr/>
              <a:t>3/30/11</a:t>
            </a:fld>
            <a:endParaRPr lang="en-US" dirty="0"/>
          </a:p>
        </p:txBody>
      </p:sp>
      <p:sp>
        <p:nvSpPr>
          <p:cNvPr id="4" name="Footer Placeholder 3"/>
          <p:cNvSpPr>
            <a:spLocks noGrp="1"/>
          </p:cNvSpPr>
          <p:nvPr>
            <p:ph type="ftr" sz="quarter" idx="11"/>
          </p:nvPr>
        </p:nvSpPr>
        <p:spPr/>
        <p:txBody>
          <a:bodyPr/>
          <a:lstStyle/>
          <a:p>
            <a:r>
              <a:rPr lang="en-US" smtClean="0"/>
              <a:t>Spring 2011 -- Lecture #18</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21</a:t>
            </a:fld>
            <a:endParaRPr lang="en-US" dirty="0"/>
          </a:p>
        </p:txBody>
      </p:sp>
      <p:graphicFrame>
        <p:nvGraphicFramePr>
          <p:cNvPr id="6" name="Chart 5"/>
          <p:cNvGraphicFramePr>
            <a:graphicFrameLocks/>
          </p:cNvGraphicFramePr>
          <p:nvPr/>
        </p:nvGraphicFramePr>
        <p:xfrm>
          <a:off x="1009650" y="1631950"/>
          <a:ext cx="7073900" cy="4076700"/>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Straight Arrow Connector 9"/>
          <p:cNvCxnSpPr/>
          <p:nvPr/>
        </p:nvCxnSpPr>
        <p:spPr>
          <a:xfrm rot="10800000">
            <a:off x="7721600" y="2159000"/>
            <a:ext cx="495300" cy="203200"/>
          </a:xfrm>
          <a:prstGeom prst="straightConnector1">
            <a:avLst/>
          </a:prstGeom>
          <a:ln w="38100" cap="flat" cmpd="sng" algn="ctr">
            <a:solidFill>
              <a:srgbClr val="FF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776092" y="4495800"/>
            <a:ext cx="1367908" cy="646331"/>
          </a:xfrm>
          <a:prstGeom prst="rect">
            <a:avLst/>
          </a:prstGeom>
          <a:solidFill>
            <a:schemeClr val="bg1"/>
          </a:solidFill>
        </p:spPr>
        <p:txBody>
          <a:bodyPr wrap="none" rtlCol="0">
            <a:spAutoFit/>
          </a:bodyPr>
          <a:lstStyle/>
          <a:p>
            <a:r>
              <a:rPr lang="en-US" dirty="0" smtClean="0"/>
              <a:t>16.7 GFLOPS</a:t>
            </a:r>
          </a:p>
          <a:p>
            <a:r>
              <a:rPr lang="en-US" dirty="0" smtClean="0"/>
              <a:t>39 LOC</a:t>
            </a:r>
            <a:endParaRPr lang="en-US" dirty="0"/>
          </a:p>
        </p:txBody>
      </p:sp>
      <p:sp>
        <p:nvSpPr>
          <p:cNvPr id="13" name="TextBox 12"/>
          <p:cNvSpPr txBox="1"/>
          <p:nvPr/>
        </p:nvSpPr>
        <p:spPr>
          <a:xfrm>
            <a:off x="7776092" y="2387600"/>
            <a:ext cx="1367908" cy="646331"/>
          </a:xfrm>
          <a:prstGeom prst="rect">
            <a:avLst/>
          </a:prstGeom>
          <a:solidFill>
            <a:schemeClr val="bg1"/>
          </a:solidFill>
        </p:spPr>
        <p:txBody>
          <a:bodyPr wrap="none" rtlCol="0">
            <a:spAutoFit/>
          </a:bodyPr>
          <a:lstStyle/>
          <a:p>
            <a:r>
              <a:rPr lang="en-US" dirty="0" smtClean="0"/>
              <a:t>18.5 GFLOPS</a:t>
            </a:r>
          </a:p>
          <a:p>
            <a:r>
              <a:rPr lang="en-US" dirty="0" smtClean="0"/>
              <a:t>535 LOC</a:t>
            </a:r>
            <a:endParaRPr lang="en-US" dirty="0"/>
          </a:p>
        </p:txBody>
      </p:sp>
      <p:cxnSp>
        <p:nvCxnSpPr>
          <p:cNvPr id="14" name="Straight Arrow Connector 13"/>
          <p:cNvCxnSpPr/>
          <p:nvPr/>
        </p:nvCxnSpPr>
        <p:spPr>
          <a:xfrm rot="10800000">
            <a:off x="6972300" y="4419600"/>
            <a:ext cx="816492" cy="69166"/>
          </a:xfrm>
          <a:prstGeom prst="straightConnector1">
            <a:avLst/>
          </a:prstGeom>
          <a:ln w="38100" cap="flat" cmpd="sng" algn="ctr">
            <a:solidFill>
              <a:srgbClr val="FF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508000" y="1295399"/>
            <a:ext cx="8229600" cy="5274734"/>
          </a:xfrm>
        </p:spPr>
        <p:txBody>
          <a:bodyPr>
            <a:normAutofit fontScale="85000" lnSpcReduction="20000"/>
          </a:bodyPr>
          <a:lstStyle/>
          <a:p>
            <a:r>
              <a:rPr lang="en-US" dirty="0" smtClean="0"/>
              <a:t>What classes should I take (now)?</a:t>
            </a:r>
          </a:p>
          <a:p>
            <a:r>
              <a:rPr lang="en-US" dirty="0" smtClean="0"/>
              <a:t>Take classes from great teachers! (teacher &gt; class)</a:t>
            </a:r>
          </a:p>
          <a:p>
            <a:pPr lvl="1"/>
            <a:r>
              <a:rPr lang="en-US" dirty="0" smtClean="0"/>
              <a:t>Distinguished Teaching Award (very hard </a:t>
            </a:r>
            <a:r>
              <a:rPr lang="en-US" smtClean="0"/>
              <a:t>to </a:t>
            </a:r>
            <a:r>
              <a:rPr lang="en-US" smtClean="0"/>
              <a:t>get: ~3/year)</a:t>
            </a:r>
            <a:endParaRPr lang="en-US" dirty="0" smtClean="0"/>
          </a:p>
          <a:p>
            <a:pPr lvl="2"/>
            <a:r>
              <a:rPr lang="en-US" dirty="0" err="1" smtClean="0"/>
              <a:t>http://teaching.berkeley.edu/dta-dept.html</a:t>
            </a:r>
            <a:endParaRPr lang="en-US" dirty="0" smtClean="0"/>
          </a:p>
          <a:p>
            <a:pPr lvl="1"/>
            <a:r>
              <a:rPr lang="en-US" dirty="0" smtClean="0"/>
              <a:t>HKN Course evaluations (≥6 is very good)</a:t>
            </a:r>
            <a:endParaRPr lang="en-US" dirty="0" smtClean="0"/>
          </a:p>
          <a:p>
            <a:pPr lvl="2"/>
            <a:r>
              <a:rPr lang="en-US" dirty="0" smtClean="0">
                <a:hlinkClick r:id="rId2"/>
              </a:rPr>
              <a:t>https://hkn.eecs.berkeley.edu/</a:t>
            </a:r>
            <a:r>
              <a:rPr lang="en-US" dirty="0" smtClean="0">
                <a:hlinkClick r:id="rId2"/>
              </a:rPr>
              <a:t>coursesurveys</a:t>
            </a:r>
            <a:endParaRPr lang="en-US" dirty="0" smtClean="0"/>
          </a:p>
          <a:p>
            <a:pPr lvl="1"/>
            <a:r>
              <a:rPr lang="en-US" dirty="0" smtClean="0"/>
              <a:t>EECS </a:t>
            </a:r>
            <a:r>
              <a:rPr lang="en-US" dirty="0" smtClean="0"/>
              <a:t>web site has plan for year (up in late spring: now)</a:t>
            </a:r>
          </a:p>
          <a:p>
            <a:pPr lvl="2"/>
            <a:r>
              <a:rPr lang="en-US" dirty="0" err="1" smtClean="0"/>
              <a:t>http://www.eecs.berkeley.edu/Scheduling/CS/schedule-draft.html</a:t>
            </a:r>
            <a:endParaRPr lang="en-US" dirty="0" smtClean="0"/>
          </a:p>
          <a:p>
            <a:r>
              <a:rPr lang="en-US" dirty="0" smtClean="0"/>
              <a:t>If have choice of multiple great teachers</a:t>
            </a:r>
            <a:endParaRPr lang="en-US" dirty="0" smtClean="0"/>
          </a:p>
          <a:p>
            <a:pPr lvl="1"/>
            <a:r>
              <a:rPr lang="en-US" dirty="0" smtClean="0"/>
              <a:t>EE122 Networking</a:t>
            </a:r>
          </a:p>
          <a:p>
            <a:pPr lvl="1"/>
            <a:r>
              <a:rPr lang="en-US" dirty="0" smtClean="0"/>
              <a:t>CS152 </a:t>
            </a:r>
            <a:r>
              <a:rPr lang="en-US" dirty="0" smtClean="0"/>
              <a:t>Computer Architecture and Engineering</a:t>
            </a:r>
          </a:p>
          <a:p>
            <a:pPr lvl="1"/>
            <a:r>
              <a:rPr lang="en-US" dirty="0" smtClean="0"/>
              <a:t>CS162 Operating Systems and Systems Programming</a:t>
            </a:r>
          </a:p>
          <a:p>
            <a:pPr lvl="1"/>
            <a:r>
              <a:rPr lang="en-US" dirty="0" smtClean="0"/>
              <a:t>CS169 Software Engineering (for SaaS with Fox)</a:t>
            </a:r>
          </a:p>
          <a:p>
            <a:pPr lvl="1"/>
            <a:r>
              <a:rPr lang="en-US" dirty="0" smtClean="0"/>
              <a:t>CS194 Engineering Parallel </a:t>
            </a:r>
            <a:r>
              <a:rPr lang="en-US" dirty="0" smtClean="0"/>
              <a:t>Software (offered in Fall?)</a:t>
            </a:r>
          </a:p>
          <a:p>
            <a:pPr lvl="1"/>
            <a:endParaRPr lang="en-US" dirty="0"/>
          </a:p>
        </p:txBody>
      </p:sp>
      <p:sp>
        <p:nvSpPr>
          <p:cNvPr id="4" name="Date Placeholder 3"/>
          <p:cNvSpPr>
            <a:spLocks noGrp="1"/>
          </p:cNvSpPr>
          <p:nvPr>
            <p:ph type="dt" sz="half" idx="10"/>
          </p:nvPr>
        </p:nvSpPr>
        <p:spPr/>
        <p:txBody>
          <a:bodyPr/>
          <a:lstStyle/>
          <a:p>
            <a:fld id="{F1CB20AB-FC2D-8247-90D6-3032BC170823}" type="datetime1">
              <a:rPr lang="en-US" smtClean="0"/>
              <a:pPr/>
              <a:t>3/30/11</a:t>
            </a:fld>
            <a:endParaRPr lang="en-US" dirty="0"/>
          </a:p>
        </p:txBody>
      </p:sp>
      <p:sp>
        <p:nvSpPr>
          <p:cNvPr id="5" name="Footer Placeholder 4"/>
          <p:cNvSpPr>
            <a:spLocks noGrp="1"/>
          </p:cNvSpPr>
          <p:nvPr>
            <p:ph type="ftr" sz="quarter" idx="11"/>
          </p:nvPr>
        </p:nvSpPr>
        <p:spPr/>
        <p:txBody>
          <a:bodyPr/>
          <a:lstStyle/>
          <a:p>
            <a:r>
              <a:rPr lang="en-US" smtClean="0"/>
              <a:t>Spring 2011 -- Lecture #18</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61c in the News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World’s most admired companies </a:t>
            </a:r>
          </a:p>
          <a:p>
            <a:pPr lvl="1"/>
            <a:r>
              <a:rPr lang="en-US" dirty="0" smtClean="0"/>
              <a:t>Published by </a:t>
            </a:r>
            <a:r>
              <a:rPr lang="en-US" i="1" dirty="0" smtClean="0"/>
              <a:t>Fortune </a:t>
            </a:r>
            <a:r>
              <a:rPr lang="en-US" dirty="0" smtClean="0"/>
              <a:t>magazine, March 2011</a:t>
            </a:r>
          </a:p>
          <a:p>
            <a:r>
              <a:rPr lang="en-US" dirty="0" smtClean="0"/>
              <a:t>Picked by CEOs of 5000 companies</a:t>
            </a:r>
          </a:p>
          <a:p>
            <a:r>
              <a:rPr lang="en-US" dirty="0" smtClean="0"/>
              <a:t> IT companies: 3 of top 5, 1/3 top 12 in all industries</a:t>
            </a:r>
          </a:p>
          <a:p>
            <a:pPr lvl="1"/>
            <a:r>
              <a:rPr lang="en-US" dirty="0" smtClean="0"/>
              <a:t>Client and Cloud focus</a:t>
            </a:r>
            <a:endParaRPr lang="en-US" dirty="0"/>
          </a:p>
        </p:txBody>
      </p:sp>
      <p:sp>
        <p:nvSpPr>
          <p:cNvPr id="7" name="Content Placeholder 6"/>
          <p:cNvSpPr>
            <a:spLocks noGrp="1"/>
          </p:cNvSpPr>
          <p:nvPr>
            <p:ph sz="half" idx="2"/>
          </p:nvPr>
        </p:nvSpPr>
        <p:spPr>
          <a:xfrm>
            <a:off x="4648200" y="1600201"/>
            <a:ext cx="4275667" cy="4525963"/>
          </a:xfrm>
        </p:spPr>
        <p:txBody>
          <a:bodyPr>
            <a:normAutofit fontScale="85000" lnSpcReduction="20000"/>
          </a:bodyPr>
          <a:lstStyle/>
          <a:p>
            <a:pPr>
              <a:buNone/>
            </a:pPr>
            <a:r>
              <a:rPr lang="en-US" dirty="0" smtClean="0">
                <a:solidFill>
                  <a:srgbClr val="0000FF"/>
                </a:solidFill>
              </a:rPr>
              <a:t>1 	Apple (mobile client)</a:t>
            </a:r>
          </a:p>
          <a:p>
            <a:pPr>
              <a:buNone/>
            </a:pPr>
            <a:r>
              <a:rPr lang="en-US" dirty="0" smtClean="0">
                <a:solidFill>
                  <a:srgbClr val="0000FF"/>
                </a:solidFill>
              </a:rPr>
              <a:t>2 	Google (cloud)</a:t>
            </a:r>
          </a:p>
          <a:p>
            <a:pPr>
              <a:buNone/>
            </a:pPr>
            <a:r>
              <a:rPr lang="en-US" dirty="0" smtClean="0"/>
              <a:t>3 	Berkshire Hathaway (invest)</a:t>
            </a:r>
          </a:p>
          <a:p>
            <a:pPr>
              <a:buNone/>
            </a:pPr>
            <a:r>
              <a:rPr lang="en-US" dirty="0" smtClean="0"/>
              <a:t>4 	Johnson &amp; Johnson (health)</a:t>
            </a:r>
          </a:p>
          <a:p>
            <a:pPr>
              <a:buNone/>
            </a:pPr>
            <a:r>
              <a:rPr lang="en-US" dirty="0" smtClean="0">
                <a:solidFill>
                  <a:srgbClr val="0000FF"/>
                </a:solidFill>
              </a:rPr>
              <a:t>5 	</a:t>
            </a:r>
            <a:r>
              <a:rPr lang="en-US" dirty="0" err="1" smtClean="0">
                <a:solidFill>
                  <a:srgbClr val="0000FF"/>
                </a:solidFill>
              </a:rPr>
              <a:t>Amazon.com</a:t>
            </a:r>
            <a:r>
              <a:rPr lang="en-US" dirty="0" smtClean="0">
                <a:solidFill>
                  <a:srgbClr val="0000FF"/>
                </a:solidFill>
              </a:rPr>
              <a:t> (cloud)</a:t>
            </a:r>
          </a:p>
          <a:p>
            <a:pPr>
              <a:buNone/>
            </a:pPr>
            <a:r>
              <a:rPr lang="en-US" dirty="0" smtClean="0"/>
              <a:t>6 	Procter &amp; Gamble (consumer)</a:t>
            </a:r>
          </a:p>
          <a:p>
            <a:pPr>
              <a:buNone/>
            </a:pPr>
            <a:r>
              <a:rPr lang="en-US" dirty="0" smtClean="0"/>
              <a:t>7 	Toyota Motor (car)</a:t>
            </a:r>
          </a:p>
          <a:p>
            <a:pPr>
              <a:buNone/>
            </a:pPr>
            <a:r>
              <a:rPr lang="en-US" dirty="0" smtClean="0"/>
              <a:t>8 	Goldman Sachs (finance)</a:t>
            </a:r>
          </a:p>
          <a:p>
            <a:pPr>
              <a:buNone/>
            </a:pPr>
            <a:r>
              <a:rPr lang="en-US" dirty="0" smtClean="0"/>
              <a:t>9 	Wal-Mart Stores (retail)</a:t>
            </a:r>
          </a:p>
          <a:p>
            <a:pPr>
              <a:buNone/>
            </a:pPr>
            <a:r>
              <a:rPr lang="en-US" dirty="0" smtClean="0"/>
              <a:t>10 	Coca-Cola (beverage)</a:t>
            </a:r>
          </a:p>
          <a:p>
            <a:pPr>
              <a:buNone/>
            </a:pPr>
            <a:r>
              <a:rPr lang="en-US" dirty="0" smtClean="0">
                <a:solidFill>
                  <a:srgbClr val="0000FF"/>
                </a:solidFill>
              </a:rPr>
              <a:t>11 	Microsoft (PC-&gt;client-cloud)</a:t>
            </a:r>
          </a:p>
          <a:p>
            <a:pPr>
              <a:buNone/>
            </a:pPr>
            <a:r>
              <a:rPr lang="en-US" dirty="0" smtClean="0"/>
              <a:t>12 	Southwest Airlines (airline)</a:t>
            </a:r>
            <a:endParaRPr lang="en-US" dirty="0"/>
          </a:p>
        </p:txBody>
      </p:sp>
      <p:sp>
        <p:nvSpPr>
          <p:cNvPr id="4" name="Date Placeholder 3"/>
          <p:cNvSpPr>
            <a:spLocks noGrp="1"/>
          </p:cNvSpPr>
          <p:nvPr>
            <p:ph type="dt" sz="half" idx="10"/>
          </p:nvPr>
        </p:nvSpPr>
        <p:spPr/>
        <p:txBody>
          <a:bodyPr/>
          <a:lstStyle/>
          <a:p>
            <a:fld id="{04E091EF-7C1E-E243-BCD9-9D192BC95631}" type="datetime1">
              <a:rPr lang="en-US" smtClean="0"/>
              <a:pPr/>
              <a:t>3/30/11</a:t>
            </a:fld>
            <a:endParaRPr lang="en-US" dirty="0"/>
          </a:p>
        </p:txBody>
      </p:sp>
      <p:sp>
        <p:nvSpPr>
          <p:cNvPr id="5" name="Footer Placeholder 4"/>
          <p:cNvSpPr>
            <a:spLocks noGrp="1"/>
          </p:cNvSpPr>
          <p:nvPr>
            <p:ph type="ftr" sz="quarter" idx="11"/>
          </p:nvPr>
        </p:nvSpPr>
        <p:spPr/>
        <p:txBody>
          <a:bodyPr/>
          <a:lstStyle/>
          <a:p>
            <a:r>
              <a:rPr lang="en-US" smtClean="0"/>
              <a:t>Spring 2011 -- Lecture #17</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Agenda</a:t>
            </a:r>
          </a:p>
        </p:txBody>
      </p:sp>
      <p:sp>
        <p:nvSpPr>
          <p:cNvPr id="22531" name="Content Placeholder 2"/>
          <p:cNvSpPr>
            <a:spLocks noGrp="1"/>
          </p:cNvSpPr>
          <p:nvPr>
            <p:ph idx="1"/>
          </p:nvPr>
        </p:nvSpPr>
        <p:spPr/>
        <p:txBody>
          <a:bodyPr/>
          <a:lstStyle/>
          <a:p>
            <a:pPr eaLnBrk="1" hangingPunct="1"/>
            <a:r>
              <a:rPr lang="en-US" dirty="0" smtClean="0">
                <a:solidFill>
                  <a:srgbClr val="7F7F7F"/>
                </a:solidFill>
              </a:rPr>
              <a:t>MIPS-</a:t>
            </a:r>
            <a:r>
              <a:rPr lang="en-US" dirty="0" err="1" smtClean="0">
                <a:solidFill>
                  <a:srgbClr val="7F7F7F"/>
                </a:solidFill>
              </a:rPr>
              <a:t>lite</a:t>
            </a:r>
            <a:r>
              <a:rPr lang="en-US" dirty="0" smtClean="0">
                <a:solidFill>
                  <a:srgbClr val="7F7F7F"/>
                </a:solidFill>
              </a:rPr>
              <a:t> </a:t>
            </a:r>
            <a:r>
              <a:rPr lang="en-US" dirty="0" err="1" smtClean="0">
                <a:solidFill>
                  <a:srgbClr val="7F7F7F"/>
                </a:solidFill>
              </a:rPr>
              <a:t>Datapath</a:t>
            </a:r>
            <a:endParaRPr lang="en-US" dirty="0" smtClean="0">
              <a:solidFill>
                <a:srgbClr val="7F7F7F"/>
              </a:solidFill>
            </a:endParaRPr>
          </a:p>
          <a:p>
            <a:pPr eaLnBrk="1" hangingPunct="1"/>
            <a:r>
              <a:rPr lang="en-US" dirty="0" err="1" smtClean="0">
                <a:solidFill>
                  <a:srgbClr val="7F7F7F"/>
                </a:solidFill>
              </a:rPr>
              <a:t>Administrivia</a:t>
            </a:r>
            <a:endParaRPr lang="en-US" dirty="0" smtClean="0">
              <a:solidFill>
                <a:srgbClr val="7F7F7F"/>
              </a:solidFill>
            </a:endParaRPr>
          </a:p>
          <a:p>
            <a:pPr eaLnBrk="1" hangingPunct="1"/>
            <a:r>
              <a:rPr lang="en-US" dirty="0" smtClean="0"/>
              <a:t>CPU Timing</a:t>
            </a:r>
          </a:p>
          <a:p>
            <a:r>
              <a:rPr lang="en-US" dirty="0" smtClean="0"/>
              <a:t>MIPS-</a:t>
            </a:r>
            <a:r>
              <a:rPr lang="en-US" dirty="0" err="1" smtClean="0"/>
              <a:t>lite</a:t>
            </a:r>
            <a:r>
              <a:rPr lang="en-US" dirty="0" smtClean="0"/>
              <a:t> Control</a:t>
            </a:r>
          </a:p>
          <a:p>
            <a:r>
              <a:rPr lang="en-US" dirty="0" err="1" smtClean="0"/>
              <a:t>Datapath</a:t>
            </a:r>
            <a:r>
              <a:rPr lang="en-US" dirty="0" smtClean="0"/>
              <a:t> Control</a:t>
            </a:r>
          </a:p>
          <a:p>
            <a:r>
              <a:rPr lang="en-US" dirty="0" smtClean="0"/>
              <a:t>Technology Break</a:t>
            </a:r>
          </a:p>
          <a:p>
            <a:r>
              <a:rPr lang="en-US" dirty="0" smtClean="0"/>
              <a:t>Control Implementation</a:t>
            </a:r>
          </a:p>
        </p:txBody>
      </p:sp>
      <p:sp>
        <p:nvSpPr>
          <p:cNvPr id="7" name="Date Placeholder 6"/>
          <p:cNvSpPr>
            <a:spLocks noGrp="1"/>
          </p:cNvSpPr>
          <p:nvPr>
            <p:ph type="dt" sz="quarter" idx="10"/>
          </p:nvPr>
        </p:nvSpPr>
        <p:spPr/>
        <p:txBody>
          <a:bodyPr/>
          <a:lstStyle/>
          <a:p>
            <a:pPr>
              <a:defRPr/>
            </a:pPr>
            <a:fld id="{D8E841BB-4347-7946-8D3D-8FF31E99353B}" type="datetime1">
              <a:rPr lang="en-US" smtClean="0"/>
              <a:pPr>
                <a:defRPr/>
              </a:pPr>
              <a:t>3/30/11</a:t>
            </a:fld>
            <a:endParaRPr lang="en-US"/>
          </a:p>
        </p:txBody>
      </p:sp>
      <p:sp>
        <p:nvSpPr>
          <p:cNvPr id="8" name="Slide Number Placeholder 7"/>
          <p:cNvSpPr>
            <a:spLocks noGrp="1"/>
          </p:cNvSpPr>
          <p:nvPr>
            <p:ph type="sldNum" sz="quarter" idx="12"/>
          </p:nvPr>
        </p:nvSpPr>
        <p:spPr/>
        <p:txBody>
          <a:bodyPr/>
          <a:lstStyle/>
          <a:p>
            <a:pPr>
              <a:defRPr/>
            </a:pPr>
            <a:fld id="{B6F34EDF-3440-324E-8DD6-B343FD514BE1}" type="slidenum">
              <a:rPr lang="en-US"/>
              <a:pPr>
                <a:defRPr/>
              </a:pPr>
              <a:t>24</a:t>
            </a:fld>
            <a:endParaRPr lang="en-US"/>
          </a:p>
        </p:txBody>
      </p:sp>
      <p:sp>
        <p:nvSpPr>
          <p:cNvPr id="9" name="Footer Placeholder 8"/>
          <p:cNvSpPr>
            <a:spLocks noGrp="1"/>
          </p:cNvSpPr>
          <p:nvPr>
            <p:ph type="ftr" sz="quarter" idx="11"/>
          </p:nvPr>
        </p:nvSpPr>
        <p:spPr/>
        <p:txBody>
          <a:bodyPr/>
          <a:lstStyle/>
          <a:p>
            <a:pPr>
              <a:defRPr/>
            </a:pPr>
            <a:r>
              <a:rPr lang="en-US" smtClean="0"/>
              <a:t>Spring 2011 -- Lecture #18</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Clocking Methodology</a:t>
            </a:r>
          </a:p>
        </p:txBody>
      </p:sp>
      <p:sp>
        <p:nvSpPr>
          <p:cNvPr id="51203" name="Rectangle 3"/>
          <p:cNvSpPr>
            <a:spLocks noGrp="1" noChangeArrowheads="1"/>
          </p:cNvSpPr>
          <p:nvPr>
            <p:ph type="body" idx="1"/>
          </p:nvPr>
        </p:nvSpPr>
        <p:spPr>
          <a:xfrm>
            <a:off x="457200" y="3436937"/>
            <a:ext cx="8229600" cy="3014663"/>
          </a:xfrm>
        </p:spPr>
        <p:txBody>
          <a:bodyPr>
            <a:normAutofit/>
          </a:bodyPr>
          <a:lstStyle/>
          <a:p>
            <a:pPr>
              <a:lnSpc>
                <a:spcPct val="90000"/>
              </a:lnSpc>
            </a:pPr>
            <a:r>
              <a:rPr lang="en-US" sz="2400" dirty="0" smtClean="0"/>
              <a:t>Storage elements clocked by same edge</a:t>
            </a:r>
          </a:p>
          <a:p>
            <a:pPr>
              <a:lnSpc>
                <a:spcPct val="90000"/>
              </a:lnSpc>
            </a:pPr>
            <a:r>
              <a:rPr lang="en-US" sz="2400" dirty="0" smtClean="0"/>
              <a:t>“Critical path” (longest path through logic) determines length of clock period </a:t>
            </a:r>
          </a:p>
          <a:p>
            <a:pPr>
              <a:lnSpc>
                <a:spcPct val="90000"/>
              </a:lnSpc>
            </a:pPr>
            <a:r>
              <a:rPr lang="en-US" sz="2400" dirty="0" smtClean="0"/>
              <a:t>Have to allow for Clock to Q and Setup Times too</a:t>
            </a:r>
          </a:p>
          <a:p>
            <a:pPr>
              <a:lnSpc>
                <a:spcPct val="90000"/>
              </a:lnSpc>
            </a:pPr>
            <a:r>
              <a:rPr lang="en-US" sz="2400" dirty="0" smtClean="0"/>
              <a:t>This lecture (and P&amp;H sections) 4.3-4.4 do whole instruction in 1 clock cycle for pedagogic reasons</a:t>
            </a:r>
          </a:p>
          <a:p>
            <a:pPr lvl="1">
              <a:lnSpc>
                <a:spcPct val="90000"/>
              </a:lnSpc>
            </a:pPr>
            <a:r>
              <a:rPr lang="en-US" sz="2000" dirty="0" smtClean="0"/>
              <a:t>Project 4 will do it in 2 clock cycles via simple pipelining</a:t>
            </a:r>
          </a:p>
          <a:p>
            <a:pPr lvl="1">
              <a:lnSpc>
                <a:spcPct val="90000"/>
              </a:lnSpc>
            </a:pPr>
            <a:r>
              <a:rPr lang="en-US" sz="2000" dirty="0" smtClean="0"/>
              <a:t>Next week explain pipelining and use 5 clock cycles per instruction</a:t>
            </a:r>
          </a:p>
          <a:p>
            <a:pPr lvl="1">
              <a:lnSpc>
                <a:spcPct val="90000"/>
              </a:lnSpc>
            </a:pPr>
            <a:endParaRPr lang="en-US" sz="2000" dirty="0" smtClean="0"/>
          </a:p>
        </p:txBody>
      </p:sp>
      <p:sp>
        <p:nvSpPr>
          <p:cNvPr id="117" name="Date Placeholder 116"/>
          <p:cNvSpPr>
            <a:spLocks noGrp="1"/>
          </p:cNvSpPr>
          <p:nvPr>
            <p:ph type="dt" sz="quarter" idx="10"/>
          </p:nvPr>
        </p:nvSpPr>
        <p:spPr/>
        <p:txBody>
          <a:bodyPr/>
          <a:lstStyle/>
          <a:p>
            <a:pPr>
              <a:defRPr/>
            </a:pPr>
            <a:fld id="{374C1AF1-A21F-144F-B0C3-226C58A34B90}" type="datetime1">
              <a:rPr lang="en-US" smtClean="0"/>
              <a:pPr>
                <a:defRPr/>
              </a:pPr>
              <a:t>3/30/11</a:t>
            </a:fld>
            <a:endParaRPr lang="en-US"/>
          </a:p>
        </p:txBody>
      </p:sp>
      <p:sp>
        <p:nvSpPr>
          <p:cNvPr id="119" name="Footer Placeholder 118"/>
          <p:cNvSpPr>
            <a:spLocks noGrp="1"/>
          </p:cNvSpPr>
          <p:nvPr>
            <p:ph type="ftr" sz="quarter" idx="11"/>
          </p:nvPr>
        </p:nvSpPr>
        <p:spPr/>
        <p:txBody>
          <a:bodyPr/>
          <a:lstStyle/>
          <a:p>
            <a:pPr>
              <a:defRPr/>
            </a:pPr>
            <a:r>
              <a:rPr lang="en-US" smtClean="0"/>
              <a:t>Spring 2011 -- Lecture #18</a:t>
            </a:r>
            <a:endParaRPr lang="en-US" dirty="0"/>
          </a:p>
        </p:txBody>
      </p:sp>
      <p:sp>
        <p:nvSpPr>
          <p:cNvPr id="118" name="Slide Number Placeholder 117"/>
          <p:cNvSpPr>
            <a:spLocks noGrp="1"/>
          </p:cNvSpPr>
          <p:nvPr>
            <p:ph type="sldNum" sz="quarter" idx="12"/>
          </p:nvPr>
        </p:nvSpPr>
        <p:spPr/>
        <p:txBody>
          <a:bodyPr/>
          <a:lstStyle/>
          <a:p>
            <a:pPr>
              <a:defRPr/>
            </a:pPr>
            <a:fld id="{44274278-B587-D247-9244-D5DE92F0F37C}" type="slidenum">
              <a:rPr lang="en-US" smtClean="0"/>
              <a:pPr>
                <a:defRPr/>
              </a:pPr>
              <a:t>25</a:t>
            </a:fld>
            <a:endParaRPr lang="en-US"/>
          </a:p>
        </p:txBody>
      </p:sp>
      <p:grpSp>
        <p:nvGrpSpPr>
          <p:cNvPr id="2" name="Group 4"/>
          <p:cNvGrpSpPr>
            <a:grpSpLocks/>
          </p:cNvGrpSpPr>
          <p:nvPr/>
        </p:nvGrpSpPr>
        <p:grpSpPr bwMode="auto">
          <a:xfrm flipV="1">
            <a:off x="539750" y="1447800"/>
            <a:ext cx="7835900" cy="317500"/>
            <a:chOff x="340" y="524"/>
            <a:chExt cx="4936" cy="200"/>
          </a:xfrm>
        </p:grpSpPr>
        <p:sp>
          <p:nvSpPr>
            <p:cNvPr id="51313" name="Line 5"/>
            <p:cNvSpPr>
              <a:spLocks noChangeShapeType="1"/>
            </p:cNvSpPr>
            <p:nvPr/>
          </p:nvSpPr>
          <p:spPr bwMode="auto">
            <a:xfrm>
              <a:off x="340" y="528"/>
              <a:ext cx="69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51314" name="Line 6"/>
            <p:cNvSpPr>
              <a:spLocks noChangeShapeType="1"/>
            </p:cNvSpPr>
            <p:nvPr/>
          </p:nvSpPr>
          <p:spPr bwMode="auto">
            <a:xfrm>
              <a:off x="1042" y="532"/>
              <a:ext cx="0" cy="184"/>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51315" name="Line 7"/>
            <p:cNvSpPr>
              <a:spLocks noChangeShapeType="1"/>
            </p:cNvSpPr>
            <p:nvPr/>
          </p:nvSpPr>
          <p:spPr bwMode="auto">
            <a:xfrm>
              <a:off x="1046" y="720"/>
              <a:ext cx="175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51316" name="Line 8"/>
            <p:cNvSpPr>
              <a:spLocks noChangeShapeType="1"/>
            </p:cNvSpPr>
            <p:nvPr/>
          </p:nvSpPr>
          <p:spPr bwMode="auto">
            <a:xfrm flipV="1">
              <a:off x="2808" y="524"/>
              <a:ext cx="0" cy="20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51317" name="Line 9"/>
            <p:cNvSpPr>
              <a:spLocks noChangeShapeType="1"/>
            </p:cNvSpPr>
            <p:nvPr/>
          </p:nvSpPr>
          <p:spPr bwMode="auto">
            <a:xfrm>
              <a:off x="2812" y="528"/>
              <a:ext cx="175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51318" name="Line 10"/>
            <p:cNvSpPr>
              <a:spLocks noChangeShapeType="1"/>
            </p:cNvSpPr>
            <p:nvPr/>
          </p:nvSpPr>
          <p:spPr bwMode="auto">
            <a:xfrm>
              <a:off x="4574" y="532"/>
              <a:ext cx="0" cy="184"/>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51319" name="Line 11"/>
            <p:cNvSpPr>
              <a:spLocks noChangeShapeType="1"/>
            </p:cNvSpPr>
            <p:nvPr/>
          </p:nvSpPr>
          <p:spPr bwMode="auto">
            <a:xfrm>
              <a:off x="4578" y="720"/>
              <a:ext cx="69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grpSp>
      <p:sp>
        <p:nvSpPr>
          <p:cNvPr id="26632" name="Rectangle 12"/>
          <p:cNvSpPr>
            <a:spLocks noChangeArrowheads="1"/>
          </p:cNvSpPr>
          <p:nvPr/>
        </p:nvSpPr>
        <p:spPr bwMode="auto">
          <a:xfrm>
            <a:off x="457200" y="1295400"/>
            <a:ext cx="633413" cy="520700"/>
          </a:xfrm>
          <a:prstGeom prst="rect">
            <a:avLst/>
          </a:prstGeom>
          <a:noFill/>
          <a:ln w="38100">
            <a:noFill/>
            <a:miter lim="800000"/>
            <a:headEnd/>
            <a:tailEnd/>
          </a:ln>
        </p:spPr>
        <p:txBody>
          <a:bodyPr wrap="none" lIns="90488" tIns="44450" rIns="90488" bIns="44450">
            <a:prstTxWarp prst="textNoShape">
              <a:avLst/>
            </a:prstTxWarp>
            <a:spAutoFit/>
          </a:bodyPr>
          <a:lstStyle/>
          <a:p>
            <a:pPr>
              <a:defRPr/>
            </a:pPr>
            <a:r>
              <a:rPr lang="en-US" sz="2800" dirty="0" err="1">
                <a:latin typeface="+mn-lt"/>
              </a:rPr>
              <a:t>Clk</a:t>
            </a:r>
            <a:endParaRPr lang="en-US" sz="2800" dirty="0">
              <a:latin typeface="+mn-lt"/>
            </a:endParaRPr>
          </a:p>
        </p:txBody>
      </p:sp>
      <p:sp>
        <p:nvSpPr>
          <p:cNvPr id="51209" name="Rectangle 13"/>
          <p:cNvSpPr>
            <a:spLocks noChangeArrowheads="1"/>
          </p:cNvSpPr>
          <p:nvPr/>
        </p:nvSpPr>
        <p:spPr bwMode="auto">
          <a:xfrm>
            <a:off x="1619250" y="1905000"/>
            <a:ext cx="2794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10" name="Line 14"/>
          <p:cNvSpPr>
            <a:spLocks noChangeShapeType="1"/>
          </p:cNvSpPr>
          <p:nvPr/>
        </p:nvSpPr>
        <p:spPr bwMode="auto">
          <a:xfrm>
            <a:off x="1752600" y="3327400"/>
            <a:ext cx="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11" name="Line 15"/>
          <p:cNvSpPr>
            <a:spLocks noChangeShapeType="1"/>
          </p:cNvSpPr>
          <p:nvPr/>
        </p:nvSpPr>
        <p:spPr bwMode="auto">
          <a:xfrm flipH="1">
            <a:off x="1143000" y="2120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2" name="Rectangle 16"/>
          <p:cNvSpPr>
            <a:spLocks noChangeArrowheads="1"/>
          </p:cNvSpPr>
          <p:nvPr/>
        </p:nvSpPr>
        <p:spPr bwMode="auto">
          <a:xfrm>
            <a:off x="1287463" y="21971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3" name="Line 17"/>
          <p:cNvSpPr>
            <a:spLocks noChangeShapeType="1"/>
          </p:cNvSpPr>
          <p:nvPr/>
        </p:nvSpPr>
        <p:spPr bwMode="auto">
          <a:xfrm flipH="1">
            <a:off x="1143000" y="31115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4" name="Line 18"/>
          <p:cNvSpPr>
            <a:spLocks noChangeShapeType="1"/>
          </p:cNvSpPr>
          <p:nvPr/>
        </p:nvSpPr>
        <p:spPr bwMode="auto">
          <a:xfrm flipH="1">
            <a:off x="1905000" y="2120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5" name="Rectangle 19"/>
          <p:cNvSpPr>
            <a:spLocks noChangeArrowheads="1"/>
          </p:cNvSpPr>
          <p:nvPr/>
        </p:nvSpPr>
        <p:spPr bwMode="auto">
          <a:xfrm>
            <a:off x="2049463" y="21971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6" name="Line 20"/>
          <p:cNvSpPr>
            <a:spLocks noChangeShapeType="1"/>
          </p:cNvSpPr>
          <p:nvPr/>
        </p:nvSpPr>
        <p:spPr bwMode="auto">
          <a:xfrm flipH="1">
            <a:off x="1905000" y="31115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7" name="Rectangle 21"/>
          <p:cNvSpPr>
            <a:spLocks noChangeArrowheads="1"/>
          </p:cNvSpPr>
          <p:nvPr/>
        </p:nvSpPr>
        <p:spPr bwMode="auto">
          <a:xfrm>
            <a:off x="7181850" y="1905000"/>
            <a:ext cx="2794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18" name="Line 22"/>
          <p:cNvSpPr>
            <a:spLocks noChangeShapeType="1"/>
          </p:cNvSpPr>
          <p:nvPr/>
        </p:nvSpPr>
        <p:spPr bwMode="auto">
          <a:xfrm flipH="1">
            <a:off x="6705600" y="2120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9" name="Rectangle 23"/>
          <p:cNvSpPr>
            <a:spLocks noChangeArrowheads="1"/>
          </p:cNvSpPr>
          <p:nvPr/>
        </p:nvSpPr>
        <p:spPr bwMode="auto">
          <a:xfrm>
            <a:off x="6850063" y="21971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0" name="Line 24"/>
          <p:cNvSpPr>
            <a:spLocks noChangeShapeType="1"/>
          </p:cNvSpPr>
          <p:nvPr/>
        </p:nvSpPr>
        <p:spPr bwMode="auto">
          <a:xfrm flipH="1">
            <a:off x="6705600" y="31115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21" name="Line 25"/>
          <p:cNvSpPr>
            <a:spLocks noChangeShapeType="1"/>
          </p:cNvSpPr>
          <p:nvPr/>
        </p:nvSpPr>
        <p:spPr bwMode="auto">
          <a:xfrm flipH="1">
            <a:off x="7467600" y="2120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22" name="Rectangle 26"/>
          <p:cNvSpPr>
            <a:spLocks noChangeArrowheads="1"/>
          </p:cNvSpPr>
          <p:nvPr/>
        </p:nvSpPr>
        <p:spPr bwMode="auto">
          <a:xfrm>
            <a:off x="7612063" y="21971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3" name="Line 27"/>
          <p:cNvSpPr>
            <a:spLocks noChangeShapeType="1"/>
          </p:cNvSpPr>
          <p:nvPr/>
        </p:nvSpPr>
        <p:spPr bwMode="auto">
          <a:xfrm flipH="1">
            <a:off x="7467600" y="31115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24" name="Rectangle 28"/>
          <p:cNvSpPr>
            <a:spLocks noChangeArrowheads="1"/>
          </p:cNvSpPr>
          <p:nvPr/>
        </p:nvSpPr>
        <p:spPr bwMode="auto">
          <a:xfrm>
            <a:off x="2381250" y="1905000"/>
            <a:ext cx="43180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3" name="Group 29"/>
          <p:cNvGrpSpPr>
            <a:grpSpLocks/>
          </p:cNvGrpSpPr>
          <p:nvPr/>
        </p:nvGrpSpPr>
        <p:grpSpPr bwMode="auto">
          <a:xfrm>
            <a:off x="2365375" y="2239963"/>
            <a:ext cx="1219200" cy="431800"/>
            <a:chOff x="1438" y="1755"/>
            <a:chExt cx="768" cy="272"/>
          </a:xfrm>
        </p:grpSpPr>
        <p:sp>
          <p:nvSpPr>
            <p:cNvPr id="51303" name="Oval 30"/>
            <p:cNvSpPr>
              <a:spLocks noChangeArrowheads="1"/>
            </p:cNvSpPr>
            <p:nvPr/>
          </p:nvSpPr>
          <p:spPr bwMode="auto">
            <a:xfrm>
              <a:off x="1951" y="1864"/>
              <a:ext cx="51" cy="52"/>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grpSp>
          <p:nvGrpSpPr>
            <p:cNvPr id="4" name="Group 31"/>
            <p:cNvGrpSpPr>
              <a:grpSpLocks/>
            </p:cNvGrpSpPr>
            <p:nvPr/>
          </p:nvGrpSpPr>
          <p:grpSpPr bwMode="auto">
            <a:xfrm>
              <a:off x="1600" y="1755"/>
              <a:ext cx="344" cy="272"/>
              <a:chOff x="1600" y="1755"/>
              <a:chExt cx="344" cy="272"/>
            </a:xfrm>
          </p:grpSpPr>
          <p:sp>
            <p:nvSpPr>
              <p:cNvPr id="51308" name="Arc 32"/>
              <p:cNvSpPr>
                <a:spLocks/>
              </p:cNvSpPr>
              <p:nvPr/>
            </p:nvSpPr>
            <p:spPr bwMode="auto">
              <a:xfrm>
                <a:off x="1804" y="1764"/>
                <a:ext cx="132" cy="128"/>
              </a:xfrm>
              <a:custGeom>
                <a:avLst/>
                <a:gdLst>
                  <a:gd name="T0" fmla="*/ 0 w 21764"/>
                  <a:gd name="T1" fmla="*/ 0 h 21600"/>
                  <a:gd name="T2" fmla="*/ 0 w 21764"/>
                  <a:gd name="T3" fmla="*/ 0 h 21600"/>
                  <a:gd name="T4" fmla="*/ 0 w 21764"/>
                  <a:gd name="T5" fmla="*/ 0 h 21600"/>
                  <a:gd name="T6" fmla="*/ 0 60000 65536"/>
                  <a:gd name="T7" fmla="*/ 0 60000 65536"/>
                  <a:gd name="T8" fmla="*/ 0 60000 65536"/>
                  <a:gd name="T9" fmla="*/ 0 w 21764"/>
                  <a:gd name="T10" fmla="*/ 0 h 21600"/>
                  <a:gd name="T11" fmla="*/ 21764 w 21764"/>
                  <a:gd name="T12" fmla="*/ 21600 h 21600"/>
                </a:gdLst>
                <a:ahLst/>
                <a:cxnLst>
                  <a:cxn ang="T6">
                    <a:pos x="T0" y="T1"/>
                  </a:cxn>
                  <a:cxn ang="T7">
                    <a:pos x="T2" y="T3"/>
                  </a:cxn>
                  <a:cxn ang="T8">
                    <a:pos x="T4" y="T5"/>
                  </a:cxn>
                </a:cxnLst>
                <a:rect l="T9" t="T10" r="T11" b="T12"/>
                <a:pathLst>
                  <a:path w="21764" h="21600" fill="none" extrusionOk="0">
                    <a:moveTo>
                      <a:pt x="-1" y="0"/>
                    </a:moveTo>
                    <a:cubicBezTo>
                      <a:pt x="54" y="0"/>
                      <a:pt x="109" y="-1"/>
                      <a:pt x="164" y="0"/>
                    </a:cubicBezTo>
                    <a:cubicBezTo>
                      <a:pt x="12093" y="0"/>
                      <a:pt x="21764" y="9670"/>
                      <a:pt x="21764" y="21600"/>
                    </a:cubicBezTo>
                  </a:path>
                  <a:path w="21764" h="21600" stroke="0" extrusionOk="0">
                    <a:moveTo>
                      <a:pt x="-1" y="0"/>
                    </a:moveTo>
                    <a:cubicBezTo>
                      <a:pt x="54" y="0"/>
                      <a:pt x="109" y="-1"/>
                      <a:pt x="164" y="0"/>
                    </a:cubicBezTo>
                    <a:cubicBezTo>
                      <a:pt x="12093" y="0"/>
                      <a:pt x="21764" y="9670"/>
                      <a:pt x="21764" y="21600"/>
                    </a:cubicBezTo>
                    <a:lnTo>
                      <a:pt x="164"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309" name="Arc 33"/>
              <p:cNvSpPr>
                <a:spLocks/>
              </p:cNvSpPr>
              <p:nvPr/>
            </p:nvSpPr>
            <p:spPr bwMode="auto">
              <a:xfrm rot="10800000">
                <a:off x="1813" y="1900"/>
                <a:ext cx="131" cy="127"/>
              </a:xfrm>
              <a:custGeom>
                <a:avLst/>
                <a:gdLst>
                  <a:gd name="T0" fmla="*/ 0 w 21599"/>
                  <a:gd name="T1" fmla="*/ 0 h 21599"/>
                  <a:gd name="T2" fmla="*/ 0 w 21599"/>
                  <a:gd name="T3" fmla="*/ 0 h 21599"/>
                  <a:gd name="T4" fmla="*/ 0 w 21599"/>
                  <a:gd name="T5" fmla="*/ 0 h 21599"/>
                  <a:gd name="T6" fmla="*/ 0 60000 65536"/>
                  <a:gd name="T7" fmla="*/ 0 60000 65536"/>
                  <a:gd name="T8" fmla="*/ 0 60000 65536"/>
                  <a:gd name="T9" fmla="*/ 0 w 21599"/>
                  <a:gd name="T10" fmla="*/ 0 h 21599"/>
                  <a:gd name="T11" fmla="*/ 21599 w 21599"/>
                  <a:gd name="T12" fmla="*/ 21599 h 21599"/>
                </a:gdLst>
                <a:ahLst/>
                <a:cxnLst>
                  <a:cxn ang="T6">
                    <a:pos x="T0" y="T1"/>
                  </a:cxn>
                  <a:cxn ang="T7">
                    <a:pos x="T2" y="T3"/>
                  </a:cxn>
                  <a:cxn ang="T8">
                    <a:pos x="T4" y="T5"/>
                  </a:cxn>
                </a:cxnLst>
                <a:rect l="T9" t="T10" r="T11" b="T12"/>
                <a:pathLst>
                  <a:path w="21599" h="21599" fill="none" extrusionOk="0">
                    <a:moveTo>
                      <a:pt x="-1" y="21429"/>
                    </a:moveTo>
                    <a:cubicBezTo>
                      <a:pt x="91" y="9630"/>
                      <a:pt x="9635" y="89"/>
                      <a:pt x="21434" y="-1"/>
                    </a:cubicBezTo>
                  </a:path>
                  <a:path w="21599" h="21599" stroke="0" extrusionOk="0">
                    <a:moveTo>
                      <a:pt x="-1" y="21429"/>
                    </a:moveTo>
                    <a:cubicBezTo>
                      <a:pt x="91" y="9630"/>
                      <a:pt x="9635" y="89"/>
                      <a:pt x="21434" y="-1"/>
                    </a:cubicBezTo>
                    <a:lnTo>
                      <a:pt x="21599" y="21599"/>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310" name="Line 34"/>
              <p:cNvSpPr>
                <a:spLocks noChangeShapeType="1"/>
              </p:cNvSpPr>
              <p:nvPr/>
            </p:nvSpPr>
            <p:spPr bwMode="auto">
              <a:xfrm flipH="1">
                <a:off x="1600" y="1755"/>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11" name="Line 35"/>
              <p:cNvSpPr>
                <a:spLocks noChangeShapeType="1"/>
              </p:cNvSpPr>
              <p:nvPr/>
            </p:nvSpPr>
            <p:spPr bwMode="auto">
              <a:xfrm>
                <a:off x="1608" y="1763"/>
                <a:ext cx="0" cy="25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12" name="Line 36"/>
              <p:cNvSpPr>
                <a:spLocks noChangeShapeType="1"/>
              </p:cNvSpPr>
              <p:nvPr/>
            </p:nvSpPr>
            <p:spPr bwMode="auto">
              <a:xfrm flipH="1">
                <a:off x="1600" y="2027"/>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1305" name="Line 37"/>
            <p:cNvSpPr>
              <a:spLocks noChangeShapeType="1"/>
            </p:cNvSpPr>
            <p:nvPr/>
          </p:nvSpPr>
          <p:spPr bwMode="auto">
            <a:xfrm flipH="1">
              <a:off x="1438" y="1823"/>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06" name="Line 38"/>
            <p:cNvSpPr>
              <a:spLocks noChangeShapeType="1"/>
            </p:cNvSpPr>
            <p:nvPr/>
          </p:nvSpPr>
          <p:spPr bwMode="auto">
            <a:xfrm flipH="1">
              <a:off x="1438" y="1959"/>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07" name="Line 39"/>
            <p:cNvSpPr>
              <a:spLocks noChangeShapeType="1"/>
            </p:cNvSpPr>
            <p:nvPr/>
          </p:nvSpPr>
          <p:spPr bwMode="auto">
            <a:xfrm>
              <a:off x="2014" y="1890"/>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5" name="Group 40"/>
          <p:cNvGrpSpPr>
            <a:grpSpLocks/>
          </p:cNvGrpSpPr>
          <p:nvPr/>
        </p:nvGrpSpPr>
        <p:grpSpPr bwMode="auto">
          <a:xfrm>
            <a:off x="2376488" y="2836863"/>
            <a:ext cx="1168400" cy="401637"/>
            <a:chOff x="1445" y="2131"/>
            <a:chExt cx="736" cy="253"/>
          </a:xfrm>
        </p:grpSpPr>
        <p:grpSp>
          <p:nvGrpSpPr>
            <p:cNvPr id="6" name="Group 41"/>
            <p:cNvGrpSpPr>
              <a:grpSpLocks/>
            </p:cNvGrpSpPr>
            <p:nvPr/>
          </p:nvGrpSpPr>
          <p:grpSpPr bwMode="auto">
            <a:xfrm>
              <a:off x="1583" y="2131"/>
              <a:ext cx="361" cy="253"/>
              <a:chOff x="1583" y="2131"/>
              <a:chExt cx="361" cy="253"/>
            </a:xfrm>
          </p:grpSpPr>
          <p:sp>
            <p:nvSpPr>
              <p:cNvPr id="51298" name="Arc 42"/>
              <p:cNvSpPr>
                <a:spLocks/>
              </p:cNvSpPr>
              <p:nvPr/>
            </p:nvSpPr>
            <p:spPr bwMode="auto">
              <a:xfrm>
                <a:off x="1611" y="2131"/>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99" name="Arc 43"/>
              <p:cNvSpPr>
                <a:spLocks/>
              </p:cNvSpPr>
              <p:nvPr/>
            </p:nvSpPr>
            <p:spPr bwMode="auto">
              <a:xfrm rot="10800000">
                <a:off x="1620" y="2262"/>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300" name="Oval 44"/>
              <p:cNvSpPr>
                <a:spLocks noChangeArrowheads="1"/>
              </p:cNvSpPr>
              <p:nvPr/>
            </p:nvSpPr>
            <p:spPr bwMode="auto">
              <a:xfrm>
                <a:off x="1902" y="2235"/>
                <a:ext cx="42" cy="3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51301" name="Arc 45"/>
              <p:cNvSpPr>
                <a:spLocks/>
              </p:cNvSpPr>
              <p:nvPr/>
            </p:nvSpPr>
            <p:spPr bwMode="auto">
              <a:xfrm>
                <a:off x="1583" y="2131"/>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302" name="Arc 46"/>
              <p:cNvSpPr>
                <a:spLocks/>
              </p:cNvSpPr>
              <p:nvPr/>
            </p:nvSpPr>
            <p:spPr bwMode="auto">
              <a:xfrm rot="10800000">
                <a:off x="1592" y="2262"/>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grpSp>
        <p:sp>
          <p:nvSpPr>
            <p:cNvPr id="51295" name="Line 47"/>
            <p:cNvSpPr>
              <a:spLocks noChangeShapeType="1"/>
            </p:cNvSpPr>
            <p:nvPr/>
          </p:nvSpPr>
          <p:spPr bwMode="auto">
            <a:xfrm>
              <a:off x="1956" y="2253"/>
              <a:ext cx="225"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96" name="Line 48"/>
            <p:cNvSpPr>
              <a:spLocks noChangeShapeType="1"/>
            </p:cNvSpPr>
            <p:nvPr/>
          </p:nvSpPr>
          <p:spPr bwMode="auto">
            <a:xfrm flipH="1">
              <a:off x="1445" y="2187"/>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97" name="Line 49"/>
            <p:cNvSpPr>
              <a:spLocks noChangeShapeType="1"/>
            </p:cNvSpPr>
            <p:nvPr/>
          </p:nvSpPr>
          <p:spPr bwMode="auto">
            <a:xfrm flipH="1">
              <a:off x="1445" y="2318"/>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7" name="Group 50"/>
          <p:cNvGrpSpPr>
            <a:grpSpLocks/>
          </p:cNvGrpSpPr>
          <p:nvPr/>
        </p:nvGrpSpPr>
        <p:grpSpPr bwMode="auto">
          <a:xfrm>
            <a:off x="5799138" y="2025650"/>
            <a:ext cx="903287" cy="336550"/>
            <a:chOff x="3601" y="1620"/>
            <a:chExt cx="569" cy="212"/>
          </a:xfrm>
        </p:grpSpPr>
        <p:grpSp>
          <p:nvGrpSpPr>
            <p:cNvPr id="8" name="Group 51"/>
            <p:cNvGrpSpPr>
              <a:grpSpLocks/>
            </p:cNvGrpSpPr>
            <p:nvPr/>
          </p:nvGrpSpPr>
          <p:grpSpPr bwMode="auto">
            <a:xfrm>
              <a:off x="3765" y="1620"/>
              <a:ext cx="201" cy="212"/>
              <a:chOff x="3765" y="1620"/>
              <a:chExt cx="201" cy="212"/>
            </a:xfrm>
          </p:grpSpPr>
          <p:sp>
            <p:nvSpPr>
              <p:cNvPr id="51290" name="Oval 52"/>
              <p:cNvSpPr>
                <a:spLocks noChangeArrowheads="1"/>
              </p:cNvSpPr>
              <p:nvPr/>
            </p:nvSpPr>
            <p:spPr bwMode="auto">
              <a:xfrm>
                <a:off x="3914" y="1701"/>
                <a:ext cx="52" cy="50"/>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51291" name="Line 53"/>
              <p:cNvSpPr>
                <a:spLocks noChangeShapeType="1"/>
              </p:cNvSpPr>
              <p:nvPr/>
            </p:nvSpPr>
            <p:spPr bwMode="auto">
              <a:xfrm flipH="1" flipV="1">
                <a:off x="3765" y="1620"/>
                <a:ext cx="149" cy="11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92" name="Line 54"/>
              <p:cNvSpPr>
                <a:spLocks noChangeShapeType="1"/>
              </p:cNvSpPr>
              <p:nvPr/>
            </p:nvSpPr>
            <p:spPr bwMode="auto">
              <a:xfrm flipH="1">
                <a:off x="3765" y="1735"/>
                <a:ext cx="149"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93" name="Line 55"/>
              <p:cNvSpPr>
                <a:spLocks noChangeShapeType="1"/>
              </p:cNvSpPr>
              <p:nvPr/>
            </p:nvSpPr>
            <p:spPr bwMode="auto">
              <a:xfrm flipV="1">
                <a:off x="3773" y="1620"/>
                <a:ext cx="0" cy="212"/>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1288" name="Line 56"/>
            <p:cNvSpPr>
              <a:spLocks noChangeShapeType="1"/>
            </p:cNvSpPr>
            <p:nvPr/>
          </p:nvSpPr>
          <p:spPr bwMode="auto">
            <a:xfrm flipH="1">
              <a:off x="3601" y="1727"/>
              <a:ext cx="176"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89" name="Line 57"/>
            <p:cNvSpPr>
              <a:spLocks noChangeShapeType="1"/>
            </p:cNvSpPr>
            <p:nvPr/>
          </p:nvSpPr>
          <p:spPr bwMode="auto">
            <a:xfrm>
              <a:off x="3978" y="1727"/>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9" name="Group 58"/>
          <p:cNvGrpSpPr>
            <a:grpSpLocks/>
          </p:cNvGrpSpPr>
          <p:nvPr/>
        </p:nvGrpSpPr>
        <p:grpSpPr bwMode="auto">
          <a:xfrm>
            <a:off x="3308350" y="2278063"/>
            <a:ext cx="903288" cy="336550"/>
            <a:chOff x="2032" y="1779"/>
            <a:chExt cx="569" cy="212"/>
          </a:xfrm>
        </p:grpSpPr>
        <p:grpSp>
          <p:nvGrpSpPr>
            <p:cNvPr id="10" name="Group 59"/>
            <p:cNvGrpSpPr>
              <a:grpSpLocks/>
            </p:cNvGrpSpPr>
            <p:nvPr/>
          </p:nvGrpSpPr>
          <p:grpSpPr bwMode="auto">
            <a:xfrm>
              <a:off x="2196" y="1779"/>
              <a:ext cx="201" cy="212"/>
              <a:chOff x="2196" y="1779"/>
              <a:chExt cx="201" cy="212"/>
            </a:xfrm>
          </p:grpSpPr>
          <p:sp>
            <p:nvSpPr>
              <p:cNvPr id="51283" name="Oval 60"/>
              <p:cNvSpPr>
                <a:spLocks noChangeArrowheads="1"/>
              </p:cNvSpPr>
              <p:nvPr/>
            </p:nvSpPr>
            <p:spPr bwMode="auto">
              <a:xfrm>
                <a:off x="2345" y="1860"/>
                <a:ext cx="52" cy="50"/>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51284" name="Line 61"/>
              <p:cNvSpPr>
                <a:spLocks noChangeShapeType="1"/>
              </p:cNvSpPr>
              <p:nvPr/>
            </p:nvSpPr>
            <p:spPr bwMode="auto">
              <a:xfrm flipH="1" flipV="1">
                <a:off x="2196" y="1779"/>
                <a:ext cx="149" cy="11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85" name="Line 62"/>
              <p:cNvSpPr>
                <a:spLocks noChangeShapeType="1"/>
              </p:cNvSpPr>
              <p:nvPr/>
            </p:nvSpPr>
            <p:spPr bwMode="auto">
              <a:xfrm flipH="1">
                <a:off x="2196" y="1894"/>
                <a:ext cx="149"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86" name="Line 63"/>
              <p:cNvSpPr>
                <a:spLocks noChangeShapeType="1"/>
              </p:cNvSpPr>
              <p:nvPr/>
            </p:nvSpPr>
            <p:spPr bwMode="auto">
              <a:xfrm flipV="1">
                <a:off x="2204" y="1779"/>
                <a:ext cx="0" cy="212"/>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1281" name="Line 64"/>
            <p:cNvSpPr>
              <a:spLocks noChangeShapeType="1"/>
            </p:cNvSpPr>
            <p:nvPr/>
          </p:nvSpPr>
          <p:spPr bwMode="auto">
            <a:xfrm flipH="1">
              <a:off x="2032" y="1886"/>
              <a:ext cx="176"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82" name="Line 65"/>
            <p:cNvSpPr>
              <a:spLocks noChangeShapeType="1"/>
            </p:cNvSpPr>
            <p:nvPr/>
          </p:nvSpPr>
          <p:spPr bwMode="auto">
            <a:xfrm>
              <a:off x="2409" y="1886"/>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11" name="Group 66"/>
          <p:cNvGrpSpPr>
            <a:grpSpLocks/>
          </p:cNvGrpSpPr>
          <p:nvPr/>
        </p:nvGrpSpPr>
        <p:grpSpPr bwMode="auto">
          <a:xfrm>
            <a:off x="4794250" y="2001838"/>
            <a:ext cx="1168400" cy="401637"/>
            <a:chOff x="2968" y="1605"/>
            <a:chExt cx="736" cy="253"/>
          </a:xfrm>
        </p:grpSpPr>
        <p:grpSp>
          <p:nvGrpSpPr>
            <p:cNvPr id="12" name="Group 67"/>
            <p:cNvGrpSpPr>
              <a:grpSpLocks/>
            </p:cNvGrpSpPr>
            <p:nvPr/>
          </p:nvGrpSpPr>
          <p:grpSpPr bwMode="auto">
            <a:xfrm>
              <a:off x="3106" y="1605"/>
              <a:ext cx="361" cy="253"/>
              <a:chOff x="3106" y="1605"/>
              <a:chExt cx="361" cy="253"/>
            </a:xfrm>
          </p:grpSpPr>
          <p:sp>
            <p:nvSpPr>
              <p:cNvPr id="51275" name="Arc 68"/>
              <p:cNvSpPr>
                <a:spLocks/>
              </p:cNvSpPr>
              <p:nvPr/>
            </p:nvSpPr>
            <p:spPr bwMode="auto">
              <a:xfrm>
                <a:off x="3134" y="1605"/>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76" name="Arc 69"/>
              <p:cNvSpPr>
                <a:spLocks/>
              </p:cNvSpPr>
              <p:nvPr/>
            </p:nvSpPr>
            <p:spPr bwMode="auto">
              <a:xfrm rot="10800000">
                <a:off x="3143" y="1736"/>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77" name="Oval 70"/>
              <p:cNvSpPr>
                <a:spLocks noChangeArrowheads="1"/>
              </p:cNvSpPr>
              <p:nvPr/>
            </p:nvSpPr>
            <p:spPr bwMode="auto">
              <a:xfrm>
                <a:off x="3425" y="1709"/>
                <a:ext cx="42" cy="3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51278" name="Arc 71"/>
              <p:cNvSpPr>
                <a:spLocks/>
              </p:cNvSpPr>
              <p:nvPr/>
            </p:nvSpPr>
            <p:spPr bwMode="auto">
              <a:xfrm>
                <a:off x="3106" y="1605"/>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79" name="Arc 72"/>
              <p:cNvSpPr>
                <a:spLocks/>
              </p:cNvSpPr>
              <p:nvPr/>
            </p:nvSpPr>
            <p:spPr bwMode="auto">
              <a:xfrm rot="10800000">
                <a:off x="3115" y="1736"/>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grpSp>
        <p:sp>
          <p:nvSpPr>
            <p:cNvPr id="51272" name="Line 73"/>
            <p:cNvSpPr>
              <a:spLocks noChangeShapeType="1"/>
            </p:cNvSpPr>
            <p:nvPr/>
          </p:nvSpPr>
          <p:spPr bwMode="auto">
            <a:xfrm>
              <a:off x="3479" y="1727"/>
              <a:ext cx="225"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73" name="Line 74"/>
            <p:cNvSpPr>
              <a:spLocks noChangeShapeType="1"/>
            </p:cNvSpPr>
            <p:nvPr/>
          </p:nvSpPr>
          <p:spPr bwMode="auto">
            <a:xfrm flipH="1">
              <a:off x="2968" y="1661"/>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74" name="Line 75"/>
            <p:cNvSpPr>
              <a:spLocks noChangeShapeType="1"/>
            </p:cNvSpPr>
            <p:nvPr/>
          </p:nvSpPr>
          <p:spPr bwMode="auto">
            <a:xfrm flipH="1">
              <a:off x="2968" y="1792"/>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13" name="Group 76"/>
          <p:cNvGrpSpPr>
            <a:grpSpLocks/>
          </p:cNvGrpSpPr>
          <p:nvPr/>
        </p:nvGrpSpPr>
        <p:grpSpPr bwMode="auto">
          <a:xfrm>
            <a:off x="4200525" y="2717800"/>
            <a:ext cx="1219200" cy="414338"/>
            <a:chOff x="2594" y="2056"/>
            <a:chExt cx="768" cy="261"/>
          </a:xfrm>
        </p:grpSpPr>
        <p:sp>
          <p:nvSpPr>
            <p:cNvPr id="51261" name="Oval 77"/>
            <p:cNvSpPr>
              <a:spLocks noChangeArrowheads="1"/>
            </p:cNvSpPr>
            <p:nvPr/>
          </p:nvSpPr>
          <p:spPr bwMode="auto">
            <a:xfrm>
              <a:off x="3107" y="2161"/>
              <a:ext cx="51" cy="49"/>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grpSp>
          <p:nvGrpSpPr>
            <p:cNvPr id="14" name="Group 78"/>
            <p:cNvGrpSpPr>
              <a:grpSpLocks/>
            </p:cNvGrpSpPr>
            <p:nvPr/>
          </p:nvGrpSpPr>
          <p:grpSpPr bwMode="auto">
            <a:xfrm>
              <a:off x="2756" y="2056"/>
              <a:ext cx="344" cy="261"/>
              <a:chOff x="2756" y="2056"/>
              <a:chExt cx="344" cy="261"/>
            </a:xfrm>
          </p:grpSpPr>
          <p:sp>
            <p:nvSpPr>
              <p:cNvPr id="51266" name="Arc 79"/>
              <p:cNvSpPr>
                <a:spLocks/>
              </p:cNvSpPr>
              <p:nvPr/>
            </p:nvSpPr>
            <p:spPr bwMode="auto">
              <a:xfrm>
                <a:off x="2960" y="2065"/>
                <a:ext cx="132" cy="123"/>
              </a:xfrm>
              <a:custGeom>
                <a:avLst/>
                <a:gdLst>
                  <a:gd name="T0" fmla="*/ 0 w 21763"/>
                  <a:gd name="T1" fmla="*/ 0 h 21600"/>
                  <a:gd name="T2" fmla="*/ 0 w 21763"/>
                  <a:gd name="T3" fmla="*/ 0 h 21600"/>
                  <a:gd name="T4" fmla="*/ 0 w 21763"/>
                  <a:gd name="T5" fmla="*/ 0 h 21600"/>
                  <a:gd name="T6" fmla="*/ 0 60000 65536"/>
                  <a:gd name="T7" fmla="*/ 0 60000 65536"/>
                  <a:gd name="T8" fmla="*/ 0 60000 65536"/>
                  <a:gd name="T9" fmla="*/ 0 w 21763"/>
                  <a:gd name="T10" fmla="*/ 0 h 21600"/>
                  <a:gd name="T11" fmla="*/ 21763 w 21763"/>
                  <a:gd name="T12" fmla="*/ 21600 h 21600"/>
                </a:gdLst>
                <a:ahLst/>
                <a:cxnLst>
                  <a:cxn ang="T6">
                    <a:pos x="T0" y="T1"/>
                  </a:cxn>
                  <a:cxn ang="T7">
                    <a:pos x="T2" y="T3"/>
                  </a:cxn>
                  <a:cxn ang="T8">
                    <a:pos x="T4" y="T5"/>
                  </a:cxn>
                </a:cxnLst>
                <a:rect l="T9" t="T10" r="T11" b="T12"/>
                <a:pathLst>
                  <a:path w="21763" h="21600" fill="none" extrusionOk="0">
                    <a:moveTo>
                      <a:pt x="-1" y="0"/>
                    </a:moveTo>
                    <a:cubicBezTo>
                      <a:pt x="54" y="0"/>
                      <a:pt x="109" y="-1"/>
                      <a:pt x="164" y="0"/>
                    </a:cubicBezTo>
                    <a:cubicBezTo>
                      <a:pt x="12024" y="0"/>
                      <a:pt x="21666" y="9563"/>
                      <a:pt x="21763" y="21422"/>
                    </a:cubicBezTo>
                  </a:path>
                  <a:path w="21763" h="21600" stroke="0" extrusionOk="0">
                    <a:moveTo>
                      <a:pt x="-1" y="0"/>
                    </a:moveTo>
                    <a:cubicBezTo>
                      <a:pt x="54" y="0"/>
                      <a:pt x="109" y="-1"/>
                      <a:pt x="164" y="0"/>
                    </a:cubicBezTo>
                    <a:cubicBezTo>
                      <a:pt x="12024" y="0"/>
                      <a:pt x="21666" y="9563"/>
                      <a:pt x="21763" y="21422"/>
                    </a:cubicBezTo>
                    <a:lnTo>
                      <a:pt x="164"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67" name="Arc 80"/>
              <p:cNvSpPr>
                <a:spLocks/>
              </p:cNvSpPr>
              <p:nvPr/>
            </p:nvSpPr>
            <p:spPr bwMode="auto">
              <a:xfrm rot="10800000">
                <a:off x="2969" y="2195"/>
                <a:ext cx="131" cy="122"/>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34"/>
                      <a:pt x="9570" y="90"/>
                      <a:pt x="21434" y="-1"/>
                    </a:cubicBezTo>
                  </a:path>
                  <a:path w="21600" h="21599" stroke="0" extrusionOk="0">
                    <a:moveTo>
                      <a:pt x="0" y="21599"/>
                    </a:moveTo>
                    <a:cubicBezTo>
                      <a:pt x="0" y="9734"/>
                      <a:pt x="9570" y="90"/>
                      <a:pt x="21434" y="-1"/>
                    </a:cubicBezTo>
                    <a:lnTo>
                      <a:pt x="21600" y="21599"/>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68" name="Line 81"/>
              <p:cNvSpPr>
                <a:spLocks noChangeShapeType="1"/>
              </p:cNvSpPr>
              <p:nvPr/>
            </p:nvSpPr>
            <p:spPr bwMode="auto">
              <a:xfrm flipH="1">
                <a:off x="2756" y="2056"/>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69" name="Line 82"/>
              <p:cNvSpPr>
                <a:spLocks noChangeShapeType="1"/>
              </p:cNvSpPr>
              <p:nvPr/>
            </p:nvSpPr>
            <p:spPr bwMode="auto">
              <a:xfrm>
                <a:off x="2764" y="2064"/>
                <a:ext cx="0" cy="24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70" name="Line 83"/>
              <p:cNvSpPr>
                <a:spLocks noChangeShapeType="1"/>
              </p:cNvSpPr>
              <p:nvPr/>
            </p:nvSpPr>
            <p:spPr bwMode="auto">
              <a:xfrm flipH="1">
                <a:off x="2756" y="2317"/>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1263" name="Line 84"/>
            <p:cNvSpPr>
              <a:spLocks noChangeShapeType="1"/>
            </p:cNvSpPr>
            <p:nvPr/>
          </p:nvSpPr>
          <p:spPr bwMode="auto">
            <a:xfrm flipH="1">
              <a:off x="2594" y="2121"/>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4" name="Line 85"/>
            <p:cNvSpPr>
              <a:spLocks noChangeShapeType="1"/>
            </p:cNvSpPr>
            <p:nvPr/>
          </p:nvSpPr>
          <p:spPr bwMode="auto">
            <a:xfrm flipH="1">
              <a:off x="2594" y="2252"/>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5" name="Line 86"/>
            <p:cNvSpPr>
              <a:spLocks noChangeShapeType="1"/>
            </p:cNvSpPr>
            <p:nvPr/>
          </p:nvSpPr>
          <p:spPr bwMode="auto">
            <a:xfrm>
              <a:off x="3170" y="2186"/>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51231" name="Line 87"/>
          <p:cNvSpPr>
            <a:spLocks noChangeShapeType="1"/>
          </p:cNvSpPr>
          <p:nvPr/>
        </p:nvSpPr>
        <p:spPr bwMode="auto">
          <a:xfrm>
            <a:off x="4213225" y="2449513"/>
            <a:ext cx="0" cy="368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2" name="Line 88"/>
          <p:cNvSpPr>
            <a:spLocks noChangeShapeType="1"/>
          </p:cNvSpPr>
          <p:nvPr/>
        </p:nvSpPr>
        <p:spPr bwMode="auto">
          <a:xfrm>
            <a:off x="3559175" y="3025775"/>
            <a:ext cx="690563"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3" name="Line 89"/>
          <p:cNvSpPr>
            <a:spLocks noChangeShapeType="1"/>
          </p:cNvSpPr>
          <p:nvPr/>
        </p:nvSpPr>
        <p:spPr bwMode="auto">
          <a:xfrm flipH="1">
            <a:off x="4800600" y="2298700"/>
            <a:ext cx="14288" cy="2476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4" name="Line 90"/>
          <p:cNvSpPr>
            <a:spLocks noChangeShapeType="1"/>
          </p:cNvSpPr>
          <p:nvPr/>
        </p:nvSpPr>
        <p:spPr bwMode="auto">
          <a:xfrm>
            <a:off x="4805363" y="2570163"/>
            <a:ext cx="6223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5" name="Line 91"/>
          <p:cNvSpPr>
            <a:spLocks noChangeShapeType="1"/>
          </p:cNvSpPr>
          <p:nvPr/>
        </p:nvSpPr>
        <p:spPr bwMode="auto">
          <a:xfrm>
            <a:off x="5424488" y="2574925"/>
            <a:ext cx="0" cy="3444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6" name="Line 92"/>
          <p:cNvSpPr>
            <a:spLocks noChangeShapeType="1"/>
          </p:cNvSpPr>
          <p:nvPr/>
        </p:nvSpPr>
        <p:spPr bwMode="auto">
          <a:xfrm flipV="1">
            <a:off x="2392363" y="2079625"/>
            <a:ext cx="2408237" cy="142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7" name="Line 93"/>
          <p:cNvSpPr>
            <a:spLocks noChangeShapeType="1"/>
          </p:cNvSpPr>
          <p:nvPr/>
        </p:nvSpPr>
        <p:spPr bwMode="auto">
          <a:xfrm>
            <a:off x="5414963" y="2925763"/>
            <a:ext cx="12827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8" name="Line 94"/>
          <p:cNvSpPr>
            <a:spLocks noChangeShapeType="1"/>
          </p:cNvSpPr>
          <p:nvPr/>
        </p:nvSpPr>
        <p:spPr bwMode="auto">
          <a:xfrm>
            <a:off x="2609850" y="2362200"/>
            <a:ext cx="584200" cy="5080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39" name="Line 95"/>
          <p:cNvSpPr>
            <a:spLocks noChangeShapeType="1"/>
          </p:cNvSpPr>
          <p:nvPr/>
        </p:nvSpPr>
        <p:spPr bwMode="auto">
          <a:xfrm>
            <a:off x="3600450" y="2444750"/>
            <a:ext cx="203200" cy="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40" name="Line 96"/>
          <p:cNvSpPr>
            <a:spLocks noChangeShapeType="1"/>
          </p:cNvSpPr>
          <p:nvPr/>
        </p:nvSpPr>
        <p:spPr bwMode="auto">
          <a:xfrm>
            <a:off x="4476750" y="2838450"/>
            <a:ext cx="527050" cy="6985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41" name="Line 97"/>
          <p:cNvSpPr>
            <a:spLocks noChangeShapeType="1"/>
          </p:cNvSpPr>
          <p:nvPr/>
        </p:nvSpPr>
        <p:spPr bwMode="auto">
          <a:xfrm flipV="1">
            <a:off x="5124450" y="2184400"/>
            <a:ext cx="393700" cy="13970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42" name="Line 98"/>
          <p:cNvSpPr>
            <a:spLocks noChangeShapeType="1"/>
          </p:cNvSpPr>
          <p:nvPr/>
        </p:nvSpPr>
        <p:spPr bwMode="auto">
          <a:xfrm>
            <a:off x="6076950" y="2197100"/>
            <a:ext cx="203200" cy="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43" name="Line 99"/>
          <p:cNvSpPr>
            <a:spLocks noChangeShapeType="1"/>
          </p:cNvSpPr>
          <p:nvPr/>
        </p:nvSpPr>
        <p:spPr bwMode="auto">
          <a:xfrm>
            <a:off x="2362200" y="2362200"/>
            <a:ext cx="228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4" name="Line 100"/>
          <p:cNvSpPr>
            <a:spLocks noChangeShapeType="1"/>
          </p:cNvSpPr>
          <p:nvPr/>
        </p:nvSpPr>
        <p:spPr bwMode="auto">
          <a:xfrm>
            <a:off x="3276600" y="24384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5" name="Line 101"/>
          <p:cNvSpPr>
            <a:spLocks noChangeShapeType="1"/>
          </p:cNvSpPr>
          <p:nvPr/>
        </p:nvSpPr>
        <p:spPr bwMode="auto">
          <a:xfrm>
            <a:off x="3886200" y="24384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6" name="Line 102"/>
          <p:cNvSpPr>
            <a:spLocks noChangeShapeType="1"/>
          </p:cNvSpPr>
          <p:nvPr/>
        </p:nvSpPr>
        <p:spPr bwMode="auto">
          <a:xfrm>
            <a:off x="4267200" y="2819400"/>
            <a:ext cx="228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7" name="Line 103"/>
          <p:cNvSpPr>
            <a:spLocks noChangeShapeType="1"/>
          </p:cNvSpPr>
          <p:nvPr/>
        </p:nvSpPr>
        <p:spPr bwMode="auto">
          <a:xfrm>
            <a:off x="5105400" y="28956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8" name="Line 104"/>
          <p:cNvSpPr>
            <a:spLocks noChangeShapeType="1"/>
          </p:cNvSpPr>
          <p:nvPr/>
        </p:nvSpPr>
        <p:spPr bwMode="auto">
          <a:xfrm>
            <a:off x="4800600" y="2590800"/>
            <a:ext cx="609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9" name="Line 105"/>
          <p:cNvSpPr>
            <a:spLocks noChangeShapeType="1"/>
          </p:cNvSpPr>
          <p:nvPr/>
        </p:nvSpPr>
        <p:spPr bwMode="auto">
          <a:xfrm>
            <a:off x="4800600" y="22860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0" name="Line 106"/>
          <p:cNvSpPr>
            <a:spLocks noChangeShapeType="1"/>
          </p:cNvSpPr>
          <p:nvPr/>
        </p:nvSpPr>
        <p:spPr bwMode="auto">
          <a:xfrm>
            <a:off x="5638800" y="22098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1" name="Line 107"/>
          <p:cNvSpPr>
            <a:spLocks noChangeShapeType="1"/>
          </p:cNvSpPr>
          <p:nvPr/>
        </p:nvSpPr>
        <p:spPr bwMode="auto">
          <a:xfrm>
            <a:off x="6400800" y="22098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2" name="Line 108"/>
          <p:cNvSpPr>
            <a:spLocks noChangeShapeType="1"/>
          </p:cNvSpPr>
          <p:nvPr/>
        </p:nvSpPr>
        <p:spPr bwMode="auto">
          <a:xfrm>
            <a:off x="6705600" y="21336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3" name="Line 109"/>
          <p:cNvSpPr>
            <a:spLocks noChangeShapeType="1"/>
          </p:cNvSpPr>
          <p:nvPr/>
        </p:nvSpPr>
        <p:spPr bwMode="auto">
          <a:xfrm rot="5400000">
            <a:off x="4648200" y="24384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4" name="Line 110"/>
          <p:cNvSpPr>
            <a:spLocks noChangeShapeType="1"/>
          </p:cNvSpPr>
          <p:nvPr/>
        </p:nvSpPr>
        <p:spPr bwMode="auto">
          <a:xfrm rot="5400000">
            <a:off x="5257800" y="27432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5" name="Line 111"/>
          <p:cNvSpPr>
            <a:spLocks noChangeShapeType="1"/>
          </p:cNvSpPr>
          <p:nvPr/>
        </p:nvSpPr>
        <p:spPr bwMode="auto">
          <a:xfrm rot="5400000">
            <a:off x="4076700" y="26289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6" name="Line 112"/>
          <p:cNvSpPr>
            <a:spLocks noChangeShapeType="1"/>
          </p:cNvSpPr>
          <p:nvPr/>
        </p:nvSpPr>
        <p:spPr bwMode="auto">
          <a:xfrm flipV="1">
            <a:off x="1676400" y="31813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57" name="Line 113"/>
          <p:cNvSpPr>
            <a:spLocks noChangeShapeType="1"/>
          </p:cNvSpPr>
          <p:nvPr/>
        </p:nvSpPr>
        <p:spPr bwMode="auto">
          <a:xfrm>
            <a:off x="1752600" y="31813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58" name="Line 114"/>
          <p:cNvSpPr>
            <a:spLocks noChangeShapeType="1"/>
          </p:cNvSpPr>
          <p:nvPr/>
        </p:nvSpPr>
        <p:spPr bwMode="auto">
          <a:xfrm>
            <a:off x="7315200" y="3314700"/>
            <a:ext cx="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59" name="Line 115"/>
          <p:cNvSpPr>
            <a:spLocks noChangeShapeType="1"/>
          </p:cNvSpPr>
          <p:nvPr/>
        </p:nvSpPr>
        <p:spPr bwMode="auto">
          <a:xfrm flipV="1">
            <a:off x="7239000" y="31686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0" name="Line 116"/>
          <p:cNvSpPr>
            <a:spLocks noChangeShapeType="1"/>
          </p:cNvSpPr>
          <p:nvPr/>
        </p:nvSpPr>
        <p:spPr bwMode="auto">
          <a:xfrm>
            <a:off x="7315200" y="31686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normAutofit fontScale="90000"/>
          </a:bodyPr>
          <a:lstStyle/>
          <a:p>
            <a:pPr>
              <a:lnSpc>
                <a:spcPct val="85000"/>
              </a:lnSpc>
            </a:pPr>
            <a:r>
              <a:rPr lang="en-US" sz="4000" smtClean="0"/>
              <a:t>Register-Register Timing: </a:t>
            </a:r>
            <a:br>
              <a:rPr lang="en-US" sz="4000" smtClean="0"/>
            </a:br>
            <a:r>
              <a:rPr lang="en-US" sz="4000" smtClean="0"/>
              <a:t>One Complete Cycle</a:t>
            </a:r>
          </a:p>
        </p:txBody>
      </p:sp>
      <p:sp>
        <p:nvSpPr>
          <p:cNvPr id="128" name="Date Placeholder 127"/>
          <p:cNvSpPr>
            <a:spLocks noGrp="1"/>
          </p:cNvSpPr>
          <p:nvPr>
            <p:ph type="dt" sz="quarter" idx="10"/>
          </p:nvPr>
        </p:nvSpPr>
        <p:spPr/>
        <p:txBody>
          <a:bodyPr/>
          <a:lstStyle/>
          <a:p>
            <a:pPr>
              <a:defRPr/>
            </a:pPr>
            <a:fld id="{0681A702-3C1C-7C40-86C4-D299D3A27C04}" type="datetime1">
              <a:rPr lang="en-US" smtClean="0"/>
              <a:pPr>
                <a:defRPr/>
              </a:pPr>
              <a:t>3/30/11</a:t>
            </a:fld>
            <a:endParaRPr lang="en-US"/>
          </a:p>
        </p:txBody>
      </p:sp>
      <p:sp>
        <p:nvSpPr>
          <p:cNvPr id="130" name="Footer Placeholder 129"/>
          <p:cNvSpPr>
            <a:spLocks noGrp="1"/>
          </p:cNvSpPr>
          <p:nvPr>
            <p:ph type="ftr" sz="quarter" idx="11"/>
          </p:nvPr>
        </p:nvSpPr>
        <p:spPr/>
        <p:txBody>
          <a:bodyPr/>
          <a:lstStyle/>
          <a:p>
            <a:pPr>
              <a:defRPr/>
            </a:pPr>
            <a:r>
              <a:rPr lang="en-US" smtClean="0"/>
              <a:t>Spring 2011 -- Lecture #18</a:t>
            </a:r>
            <a:endParaRPr lang="en-US" dirty="0"/>
          </a:p>
        </p:txBody>
      </p:sp>
      <p:sp>
        <p:nvSpPr>
          <p:cNvPr id="129" name="Slide Number Placeholder 128"/>
          <p:cNvSpPr>
            <a:spLocks noGrp="1"/>
          </p:cNvSpPr>
          <p:nvPr>
            <p:ph type="sldNum" sz="quarter" idx="12"/>
          </p:nvPr>
        </p:nvSpPr>
        <p:spPr/>
        <p:txBody>
          <a:bodyPr/>
          <a:lstStyle/>
          <a:p>
            <a:pPr>
              <a:defRPr/>
            </a:pPr>
            <a:fld id="{907CE0CB-D23C-F345-A1E4-5DC69708DD85}" type="slidenum">
              <a:rPr lang="en-US" smtClean="0"/>
              <a:pPr>
                <a:defRPr/>
              </a:pPr>
              <a:t>26</a:t>
            </a:fld>
            <a:endParaRPr lang="en-US"/>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Clk</a:t>
            </a:r>
            <a:endParaRPr lang="en-US" dirty="0">
              <a:latin typeface="+mn-lt"/>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pPr>
              <a:defRPr/>
            </a:pPr>
            <a:endParaRPr lang="en-US">
              <a:latin typeface="+mn-lt"/>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pPr>
              <a:defRPr/>
            </a:pPr>
            <a:endParaRPr lang="en-US">
              <a:latin typeface="+mn-lt"/>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err="1">
                <a:latin typeface="+mn-lt"/>
              </a:rPr>
              <a:t>Rs</a:t>
            </a:r>
            <a:r>
              <a:rPr lang="en-US" dirty="0">
                <a:latin typeface="+mn-lt"/>
              </a:rPr>
              <a:t>, </a:t>
            </a:r>
            <a:r>
              <a:rPr lang="en-US" dirty="0" err="1">
                <a:latin typeface="+mn-lt"/>
              </a:rPr>
              <a:t>Rt</a:t>
            </a:r>
            <a:r>
              <a:rPr lang="en-US" dirty="0">
                <a:latin typeface="+mn-lt"/>
              </a:rPr>
              <a:t>, Rd,</a:t>
            </a:r>
          </a:p>
          <a:p>
            <a:pPr>
              <a:defRPr/>
            </a:pPr>
            <a:r>
              <a:rPr lang="en-US" dirty="0">
                <a:latin typeface="+mn-lt"/>
              </a:rPr>
              <a:t>Op, </a:t>
            </a:r>
            <a:r>
              <a:rPr lang="en-US" dirty="0" err="1">
                <a:latin typeface="+mn-lt"/>
              </a:rPr>
              <a:t>Func</a:t>
            </a:r>
            <a:endParaRPr lang="en-US" dirty="0">
              <a:latin typeface="+mn-lt"/>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a:latin typeface="+mn-lt"/>
              </a:rPr>
              <a:t>Register Write</a:t>
            </a:r>
          </a:p>
          <a:p>
            <a:pPr algn="ctr">
              <a:defRPr/>
            </a:pPr>
            <a:r>
              <a:rPr lang="en-US" dirty="0">
                <a:latin typeface="+mn-lt"/>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28766" name="Rectangle 91"/>
          <p:cNvSpPr>
            <a:spLocks noChangeArrowheads="1"/>
          </p:cNvSpPr>
          <p:nvPr/>
        </p:nvSpPr>
        <p:spPr bwMode="auto">
          <a:xfrm>
            <a:off x="2244725" y="4602163"/>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2"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t>Logical Operations with Immediate</a:t>
            </a:r>
          </a:p>
        </p:txBody>
      </p:sp>
      <p:sp>
        <p:nvSpPr>
          <p:cNvPr id="78" name="Date Placeholder 77"/>
          <p:cNvSpPr>
            <a:spLocks noGrp="1"/>
          </p:cNvSpPr>
          <p:nvPr>
            <p:ph type="dt" sz="quarter" idx="10"/>
          </p:nvPr>
        </p:nvSpPr>
        <p:spPr/>
        <p:txBody>
          <a:bodyPr/>
          <a:lstStyle/>
          <a:p>
            <a:pPr>
              <a:defRPr/>
            </a:pPr>
            <a:fld id="{2933EC78-020A-0E45-98D7-684135D90033}" type="datetime1">
              <a:rPr lang="en-US" smtClean="0"/>
              <a:pPr>
                <a:defRPr/>
              </a:pPr>
              <a:t>3/30/11</a:t>
            </a:fld>
            <a:endParaRPr lang="en-US"/>
          </a:p>
        </p:txBody>
      </p:sp>
      <p:sp>
        <p:nvSpPr>
          <p:cNvPr id="80" name="Footer Placeholder 79"/>
          <p:cNvSpPr>
            <a:spLocks noGrp="1"/>
          </p:cNvSpPr>
          <p:nvPr>
            <p:ph type="ftr" sz="quarter" idx="11"/>
          </p:nvPr>
        </p:nvSpPr>
        <p:spPr/>
        <p:txBody>
          <a:bodyPr/>
          <a:lstStyle/>
          <a:p>
            <a:pPr>
              <a:defRPr/>
            </a:pPr>
            <a:r>
              <a:rPr lang="en-US" smtClean="0"/>
              <a:t>Spring 2011 -- Lecture #18</a:t>
            </a:r>
            <a:endParaRPr lang="en-US" dirty="0"/>
          </a:p>
        </p:txBody>
      </p:sp>
      <p:sp>
        <p:nvSpPr>
          <p:cNvPr id="79" name="Slide Number Placeholder 78"/>
          <p:cNvSpPr>
            <a:spLocks noGrp="1"/>
          </p:cNvSpPr>
          <p:nvPr>
            <p:ph type="sldNum" sz="quarter" idx="12"/>
          </p:nvPr>
        </p:nvSpPr>
        <p:spPr/>
        <p:txBody>
          <a:bodyPr/>
          <a:lstStyle/>
          <a:p>
            <a:pPr>
              <a:defRPr/>
            </a:pPr>
            <a:fld id="{9720E72C-2867-254E-B7BE-6540BBDBB132}" type="slidenum">
              <a:rPr lang="en-US" smtClean="0"/>
              <a:pPr>
                <a:defRPr/>
              </a:pPr>
              <a:t>27</a:t>
            </a:fld>
            <a:endParaRPr lang="en-US"/>
          </a:p>
        </p:txBody>
      </p:sp>
      <p:sp>
        <p:nvSpPr>
          <p:cNvPr id="55302" name="Rectangle 3"/>
          <p:cNvSpPr>
            <a:spLocks noGrp="1" noChangeArrowheads="1"/>
          </p:cNvSpPr>
          <p:nvPr>
            <p:ph type="body" idx="4294967295"/>
          </p:nvPr>
        </p:nvSpPr>
        <p:spPr>
          <a:xfrm>
            <a:off x="952500" y="1319213"/>
            <a:ext cx="8191500" cy="441325"/>
          </a:xfrm>
        </p:spPr>
        <p:txBody>
          <a:bodyPr>
            <a:normAutofit fontScale="85000" lnSpcReduction="20000"/>
          </a:bodyPr>
          <a:lstStyle/>
          <a:p>
            <a:r>
              <a:rPr lang="en-US"/>
              <a:t>R[</a:t>
            </a:r>
            <a:r>
              <a:rPr lang="en-US" u="sng">
                <a:solidFill>
                  <a:schemeClr val="accent1"/>
                </a:solidFill>
              </a:rPr>
              <a:t>rt</a:t>
            </a:r>
            <a:r>
              <a:rPr lang="en-US"/>
              <a:t>] = R[rs] op ZeroExt[imm16] </a:t>
            </a:r>
          </a:p>
        </p:txBody>
      </p:sp>
      <p:sp>
        <p:nvSpPr>
          <p:cNvPr id="30727" name="Rectangle 4"/>
          <p:cNvSpPr>
            <a:spLocks noChangeArrowheads="1"/>
          </p:cNvSpPr>
          <p:nvPr/>
        </p:nvSpPr>
        <p:spPr bwMode="auto">
          <a:xfrm>
            <a:off x="2770188" y="2166938"/>
            <a:ext cx="5713412" cy="279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2" name="Group 5"/>
          <p:cNvGrpSpPr>
            <a:grpSpLocks/>
          </p:cNvGrpSpPr>
          <p:nvPr/>
        </p:nvGrpSpPr>
        <p:grpSpPr bwMode="auto">
          <a:xfrm>
            <a:off x="2763838" y="2098675"/>
            <a:ext cx="990600" cy="360363"/>
            <a:chOff x="1939" y="813"/>
            <a:chExt cx="624" cy="227"/>
          </a:xfrm>
        </p:grpSpPr>
        <p:sp>
          <p:nvSpPr>
            <p:cNvPr id="30799"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800" name="Rectangle 7"/>
            <p:cNvSpPr>
              <a:spLocks noChangeArrowheads="1"/>
            </p:cNvSpPr>
            <p:nvPr/>
          </p:nvSpPr>
          <p:spPr bwMode="auto">
            <a:xfrm>
              <a:off x="2121" y="813"/>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a:latin typeface="+mn-lt"/>
                </a:rPr>
                <a:t>op</a:t>
              </a:r>
            </a:p>
          </p:txBody>
        </p:sp>
      </p:grpSp>
      <p:grpSp>
        <p:nvGrpSpPr>
          <p:cNvPr id="3" name="Group 8"/>
          <p:cNvGrpSpPr>
            <a:grpSpLocks/>
          </p:cNvGrpSpPr>
          <p:nvPr/>
        </p:nvGrpSpPr>
        <p:grpSpPr bwMode="auto">
          <a:xfrm>
            <a:off x="3767138" y="2109788"/>
            <a:ext cx="920750" cy="349250"/>
            <a:chOff x="2571" y="820"/>
            <a:chExt cx="580" cy="220"/>
          </a:xfrm>
        </p:grpSpPr>
        <p:sp>
          <p:nvSpPr>
            <p:cNvPr id="30797"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98" name="Rectangle 10"/>
            <p:cNvSpPr>
              <a:spLocks noChangeArrowheads="1"/>
            </p:cNvSpPr>
            <p:nvPr/>
          </p:nvSpPr>
          <p:spPr bwMode="auto">
            <a:xfrm>
              <a:off x="2736" y="820"/>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err="1">
                  <a:latin typeface="+mn-lt"/>
                </a:rPr>
                <a:t>rs</a:t>
              </a:r>
              <a:endParaRPr lang="en-US" sz="1600" b="1" dirty="0">
                <a:latin typeface="+mn-lt"/>
              </a:endParaRPr>
            </a:p>
          </p:txBody>
        </p:sp>
      </p:grpSp>
      <p:grpSp>
        <p:nvGrpSpPr>
          <p:cNvPr id="4" name="Group 11"/>
          <p:cNvGrpSpPr>
            <a:grpSpLocks/>
          </p:cNvGrpSpPr>
          <p:nvPr/>
        </p:nvGrpSpPr>
        <p:grpSpPr bwMode="auto">
          <a:xfrm>
            <a:off x="4700588" y="2112963"/>
            <a:ext cx="919162" cy="336550"/>
            <a:chOff x="3159" y="828"/>
            <a:chExt cx="579" cy="212"/>
          </a:xfrm>
        </p:grpSpPr>
        <p:sp>
          <p:nvSpPr>
            <p:cNvPr id="30795"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96" name="Rectangle 13"/>
            <p:cNvSpPr>
              <a:spLocks noChangeArrowheads="1"/>
            </p:cNvSpPr>
            <p:nvPr/>
          </p:nvSpPr>
          <p:spPr bwMode="auto">
            <a:xfrm>
              <a:off x="3323" y="828"/>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err="1">
                  <a:latin typeface="+mn-lt"/>
                </a:rPr>
                <a:t>rt</a:t>
              </a:r>
              <a:endParaRPr lang="en-US" sz="1600" b="1" dirty="0">
                <a:latin typeface="+mn-lt"/>
              </a:endParaRPr>
            </a:p>
          </p:txBody>
        </p:sp>
      </p:grpSp>
      <p:sp>
        <p:nvSpPr>
          <p:cNvPr id="30731" name="Rectangle 14"/>
          <p:cNvSpPr>
            <a:spLocks noChangeArrowheads="1"/>
          </p:cNvSpPr>
          <p:nvPr/>
        </p:nvSpPr>
        <p:spPr bwMode="auto">
          <a:xfrm>
            <a:off x="5632450" y="2160588"/>
            <a:ext cx="28575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32" name="Rectangle 15"/>
          <p:cNvSpPr>
            <a:spLocks noChangeArrowheads="1"/>
          </p:cNvSpPr>
          <p:nvPr/>
        </p:nvSpPr>
        <p:spPr bwMode="auto">
          <a:xfrm>
            <a:off x="6430963" y="2124075"/>
            <a:ext cx="11064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0733" name="Rectangle 16"/>
          <p:cNvSpPr>
            <a:spLocks noChangeArrowheads="1"/>
          </p:cNvSpPr>
          <p:nvPr/>
        </p:nvSpPr>
        <p:spPr bwMode="auto">
          <a:xfrm>
            <a:off x="8334375" y="18494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0734" name="Rectangle 17"/>
          <p:cNvSpPr>
            <a:spLocks noChangeArrowheads="1"/>
          </p:cNvSpPr>
          <p:nvPr/>
        </p:nvSpPr>
        <p:spPr bwMode="auto">
          <a:xfrm>
            <a:off x="5321300" y="1849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0735" name="Rectangle 18"/>
          <p:cNvSpPr>
            <a:spLocks noChangeArrowheads="1"/>
          </p:cNvSpPr>
          <p:nvPr/>
        </p:nvSpPr>
        <p:spPr bwMode="auto">
          <a:xfrm>
            <a:off x="4387850" y="1849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0736" name="Rectangle 19"/>
          <p:cNvSpPr>
            <a:spLocks noChangeArrowheads="1"/>
          </p:cNvSpPr>
          <p:nvPr/>
        </p:nvSpPr>
        <p:spPr bwMode="auto">
          <a:xfrm>
            <a:off x="3454400" y="1849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0737" name="Rectangle 20"/>
          <p:cNvSpPr>
            <a:spLocks noChangeArrowheads="1"/>
          </p:cNvSpPr>
          <p:nvPr/>
        </p:nvSpPr>
        <p:spPr bwMode="auto">
          <a:xfrm>
            <a:off x="2667000" y="1849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0738" name="Rectangle 21"/>
          <p:cNvSpPr>
            <a:spLocks noChangeArrowheads="1"/>
          </p:cNvSpPr>
          <p:nvPr/>
        </p:nvSpPr>
        <p:spPr bwMode="auto">
          <a:xfrm>
            <a:off x="3024188" y="2459038"/>
            <a:ext cx="63658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0739" name="Rectangle 22"/>
          <p:cNvSpPr>
            <a:spLocks noChangeArrowheads="1"/>
          </p:cNvSpPr>
          <p:nvPr/>
        </p:nvSpPr>
        <p:spPr bwMode="auto">
          <a:xfrm>
            <a:off x="6683375" y="2459038"/>
            <a:ext cx="741363"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0740" name="Rectangle 23"/>
          <p:cNvSpPr>
            <a:spLocks noChangeArrowheads="1"/>
          </p:cNvSpPr>
          <p:nvPr/>
        </p:nvSpPr>
        <p:spPr bwMode="auto">
          <a:xfrm>
            <a:off x="4889500" y="2459038"/>
            <a:ext cx="63658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0741" name="Rectangle 24"/>
          <p:cNvSpPr>
            <a:spLocks noChangeArrowheads="1"/>
          </p:cNvSpPr>
          <p:nvPr/>
        </p:nvSpPr>
        <p:spPr bwMode="auto">
          <a:xfrm>
            <a:off x="3957638" y="2459038"/>
            <a:ext cx="63658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nvGrpSpPr>
          <p:cNvPr id="5" name="Group 25"/>
          <p:cNvGrpSpPr>
            <a:grpSpLocks/>
          </p:cNvGrpSpPr>
          <p:nvPr/>
        </p:nvGrpSpPr>
        <p:grpSpPr bwMode="auto">
          <a:xfrm>
            <a:off x="2689225" y="2551113"/>
            <a:ext cx="5967413" cy="946150"/>
            <a:chOff x="1886" y="1196"/>
            <a:chExt cx="3759" cy="596"/>
          </a:xfrm>
        </p:grpSpPr>
        <p:sp>
          <p:nvSpPr>
            <p:cNvPr id="30785"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86"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87"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0788"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0789"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0790"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15</a:t>
              </a:r>
            </a:p>
          </p:txBody>
        </p:sp>
        <p:sp>
          <p:nvSpPr>
            <p:cNvPr id="30791" name="Rectangle 32"/>
            <p:cNvSpPr>
              <a:spLocks noChangeArrowheads="1"/>
            </p:cNvSpPr>
            <p:nvPr/>
          </p:nvSpPr>
          <p:spPr bwMode="auto">
            <a:xfrm>
              <a:off x="188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31</a:t>
              </a:r>
            </a:p>
          </p:txBody>
        </p:sp>
        <p:sp>
          <p:nvSpPr>
            <p:cNvPr id="30792"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0793"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0794"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0 0 0 0 0 0 0 0 0 0 0 0 0 0 0 0</a:t>
              </a:r>
            </a:p>
          </p:txBody>
        </p:sp>
      </p:grpSp>
      <p:sp>
        <p:nvSpPr>
          <p:cNvPr id="30743" name="Rectangle 36"/>
          <p:cNvSpPr>
            <a:spLocks noChangeArrowheads="1"/>
          </p:cNvSpPr>
          <p:nvPr/>
        </p:nvSpPr>
        <p:spPr bwMode="auto">
          <a:xfrm>
            <a:off x="5799138" y="48466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0744" name="Rectangle 37"/>
          <p:cNvSpPr>
            <a:spLocks noChangeArrowheads="1"/>
          </p:cNvSpPr>
          <p:nvPr/>
        </p:nvSpPr>
        <p:spPr bwMode="auto">
          <a:xfrm>
            <a:off x="4987925" y="4071938"/>
            <a:ext cx="1039813"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0745" name="Rectangle 38"/>
          <p:cNvSpPr>
            <a:spLocks noChangeArrowheads="1"/>
          </p:cNvSpPr>
          <p:nvPr/>
        </p:nvSpPr>
        <p:spPr bwMode="auto">
          <a:xfrm>
            <a:off x="2373313" y="5684838"/>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0746" name="Rectangle 39"/>
          <p:cNvSpPr>
            <a:spLocks noChangeArrowheads="1"/>
          </p:cNvSpPr>
          <p:nvPr/>
        </p:nvSpPr>
        <p:spPr bwMode="auto">
          <a:xfrm>
            <a:off x="1828800" y="47799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0747" name="Rectangle 40"/>
          <p:cNvSpPr>
            <a:spLocks noChangeArrowheads="1"/>
          </p:cNvSpPr>
          <p:nvPr/>
        </p:nvSpPr>
        <p:spPr bwMode="auto">
          <a:xfrm>
            <a:off x="1951038" y="4084638"/>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0748" name="Line 41"/>
          <p:cNvSpPr>
            <a:spLocks noChangeShapeType="1"/>
          </p:cNvSpPr>
          <p:nvPr/>
        </p:nvSpPr>
        <p:spPr bwMode="auto">
          <a:xfrm flipH="1">
            <a:off x="4735513" y="49228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49" name="Rectangle 42"/>
          <p:cNvSpPr>
            <a:spLocks noChangeArrowheads="1"/>
          </p:cNvSpPr>
          <p:nvPr/>
        </p:nvSpPr>
        <p:spPr bwMode="auto">
          <a:xfrm>
            <a:off x="4656138" y="46180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0750" name="Rectangle 43"/>
          <p:cNvSpPr>
            <a:spLocks noChangeArrowheads="1"/>
          </p:cNvSpPr>
          <p:nvPr/>
        </p:nvSpPr>
        <p:spPr bwMode="auto">
          <a:xfrm>
            <a:off x="4017963" y="46180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0751" name="Line 44"/>
          <p:cNvSpPr>
            <a:spLocks noChangeShapeType="1"/>
          </p:cNvSpPr>
          <p:nvPr/>
        </p:nvSpPr>
        <p:spPr bwMode="auto">
          <a:xfrm flipV="1">
            <a:off x="4735513" y="54562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2" name="Rectangle 45"/>
          <p:cNvSpPr>
            <a:spLocks noChangeArrowheads="1"/>
          </p:cNvSpPr>
          <p:nvPr/>
        </p:nvSpPr>
        <p:spPr bwMode="auto">
          <a:xfrm>
            <a:off x="4579938" y="55800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0753" name="Rectangle 46"/>
          <p:cNvSpPr>
            <a:spLocks noChangeArrowheads="1"/>
          </p:cNvSpPr>
          <p:nvPr/>
        </p:nvSpPr>
        <p:spPr bwMode="auto">
          <a:xfrm>
            <a:off x="4049713" y="5151438"/>
            <a:ext cx="7032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0754" name="Line 47"/>
          <p:cNvSpPr>
            <a:spLocks noChangeShapeType="1"/>
          </p:cNvSpPr>
          <p:nvPr/>
        </p:nvSpPr>
        <p:spPr bwMode="auto">
          <a:xfrm flipV="1">
            <a:off x="3668713" y="44624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5" name="Line 48"/>
          <p:cNvSpPr>
            <a:spLocks noChangeShapeType="1"/>
          </p:cNvSpPr>
          <p:nvPr/>
        </p:nvSpPr>
        <p:spPr bwMode="auto">
          <a:xfrm flipV="1">
            <a:off x="2919413" y="44624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6" name="Rectangle 49"/>
          <p:cNvSpPr>
            <a:spLocks noChangeArrowheads="1"/>
          </p:cNvSpPr>
          <p:nvPr/>
        </p:nvSpPr>
        <p:spPr bwMode="auto">
          <a:xfrm>
            <a:off x="2776538" y="4313238"/>
            <a:ext cx="2873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0757" name="Line 50"/>
          <p:cNvSpPr>
            <a:spLocks noChangeShapeType="1"/>
          </p:cNvSpPr>
          <p:nvPr/>
        </p:nvSpPr>
        <p:spPr bwMode="auto">
          <a:xfrm flipV="1">
            <a:off x="3300413" y="44624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8" name="Rectangle 51"/>
          <p:cNvSpPr>
            <a:spLocks noChangeArrowheads="1"/>
          </p:cNvSpPr>
          <p:nvPr/>
        </p:nvSpPr>
        <p:spPr bwMode="auto">
          <a:xfrm>
            <a:off x="3135313" y="4313238"/>
            <a:ext cx="2873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0759" name="Rectangle 52"/>
          <p:cNvSpPr>
            <a:spLocks noChangeArrowheads="1"/>
          </p:cNvSpPr>
          <p:nvPr/>
        </p:nvSpPr>
        <p:spPr bwMode="auto">
          <a:xfrm>
            <a:off x="2714625" y="4689475"/>
            <a:ext cx="4397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0760" name="Rectangle 53"/>
          <p:cNvSpPr>
            <a:spLocks noChangeArrowheads="1"/>
          </p:cNvSpPr>
          <p:nvPr/>
        </p:nvSpPr>
        <p:spPr bwMode="auto">
          <a:xfrm>
            <a:off x="3171825" y="46894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0761" name="Rectangle 54"/>
          <p:cNvSpPr>
            <a:spLocks noChangeArrowheads="1"/>
          </p:cNvSpPr>
          <p:nvPr/>
        </p:nvSpPr>
        <p:spPr bwMode="auto">
          <a:xfrm>
            <a:off x="3552825" y="4689475"/>
            <a:ext cx="4175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0762" name="Rectangle 55"/>
          <p:cNvSpPr>
            <a:spLocks noChangeArrowheads="1"/>
          </p:cNvSpPr>
          <p:nvPr/>
        </p:nvSpPr>
        <p:spPr bwMode="auto">
          <a:xfrm>
            <a:off x="2714625" y="5075238"/>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0763" name="Rectangle 56"/>
          <p:cNvSpPr>
            <a:spLocks noChangeArrowheads="1"/>
          </p:cNvSpPr>
          <p:nvPr/>
        </p:nvSpPr>
        <p:spPr bwMode="auto">
          <a:xfrm>
            <a:off x="3135313" y="40846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30764" name="Rectangle 57"/>
          <p:cNvSpPr>
            <a:spLocks noChangeArrowheads="1"/>
          </p:cNvSpPr>
          <p:nvPr/>
        </p:nvSpPr>
        <p:spPr bwMode="auto">
          <a:xfrm>
            <a:off x="3516313" y="40846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30765" name="Rectangle 58"/>
          <p:cNvSpPr>
            <a:spLocks noChangeArrowheads="1"/>
          </p:cNvSpPr>
          <p:nvPr/>
        </p:nvSpPr>
        <p:spPr bwMode="auto">
          <a:xfrm>
            <a:off x="2525713" y="4694238"/>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6" name="Group 59"/>
          <p:cNvGrpSpPr>
            <a:grpSpLocks/>
          </p:cNvGrpSpPr>
          <p:nvPr/>
        </p:nvGrpSpPr>
        <p:grpSpPr bwMode="auto">
          <a:xfrm>
            <a:off x="5160963" y="4694238"/>
            <a:ext cx="485775" cy="1143000"/>
            <a:chOff x="4009" y="2304"/>
            <a:chExt cx="306" cy="720"/>
          </a:xfrm>
        </p:grpSpPr>
        <p:sp>
          <p:nvSpPr>
            <p:cNvPr id="30782" name="Rectangle 6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0783" name="Rectangle 6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0784" name="Freeform 6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0767" name="Line 63"/>
          <p:cNvSpPr>
            <a:spLocks noChangeShapeType="1"/>
          </p:cNvSpPr>
          <p:nvPr/>
        </p:nvSpPr>
        <p:spPr bwMode="auto">
          <a:xfrm>
            <a:off x="2678113" y="44656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68" name="Line 64"/>
          <p:cNvSpPr>
            <a:spLocks noChangeShapeType="1"/>
          </p:cNvSpPr>
          <p:nvPr/>
        </p:nvSpPr>
        <p:spPr bwMode="auto">
          <a:xfrm>
            <a:off x="2982913" y="43894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69" name="Line 65"/>
          <p:cNvSpPr>
            <a:spLocks noChangeShapeType="1"/>
          </p:cNvSpPr>
          <p:nvPr/>
        </p:nvSpPr>
        <p:spPr bwMode="auto">
          <a:xfrm>
            <a:off x="3363913" y="43894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0" name="Line 66"/>
          <p:cNvSpPr>
            <a:spLocks noChangeShapeType="1"/>
          </p:cNvSpPr>
          <p:nvPr/>
        </p:nvSpPr>
        <p:spPr bwMode="auto">
          <a:xfrm>
            <a:off x="3744913" y="43894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1" name="Rectangle 67"/>
          <p:cNvSpPr>
            <a:spLocks noChangeArrowheads="1"/>
          </p:cNvSpPr>
          <p:nvPr/>
        </p:nvSpPr>
        <p:spPr bwMode="auto">
          <a:xfrm>
            <a:off x="3538538" y="4313238"/>
            <a:ext cx="2873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0772" name="Line 68"/>
          <p:cNvSpPr>
            <a:spLocks noChangeShapeType="1"/>
          </p:cNvSpPr>
          <p:nvPr/>
        </p:nvSpPr>
        <p:spPr bwMode="auto">
          <a:xfrm>
            <a:off x="3973513" y="4999038"/>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773" name="Line 69"/>
          <p:cNvSpPr>
            <a:spLocks noChangeShapeType="1"/>
          </p:cNvSpPr>
          <p:nvPr/>
        </p:nvSpPr>
        <p:spPr bwMode="auto">
          <a:xfrm>
            <a:off x="5494338" y="4465638"/>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774" name="Line 70"/>
          <p:cNvSpPr>
            <a:spLocks noChangeShapeType="1"/>
          </p:cNvSpPr>
          <p:nvPr/>
        </p:nvSpPr>
        <p:spPr bwMode="auto">
          <a:xfrm>
            <a:off x="3973513" y="5532438"/>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775" name="Line 71"/>
          <p:cNvSpPr>
            <a:spLocks noChangeShapeType="1"/>
          </p:cNvSpPr>
          <p:nvPr/>
        </p:nvSpPr>
        <p:spPr bwMode="auto">
          <a:xfrm flipH="1">
            <a:off x="2754313" y="55324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6" name="Line 72"/>
          <p:cNvSpPr>
            <a:spLocks noChangeShapeType="1"/>
          </p:cNvSpPr>
          <p:nvPr/>
        </p:nvSpPr>
        <p:spPr bwMode="auto">
          <a:xfrm>
            <a:off x="2830513" y="55324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7" name="Line 73"/>
          <p:cNvSpPr>
            <a:spLocks noChangeShapeType="1"/>
          </p:cNvSpPr>
          <p:nvPr/>
        </p:nvSpPr>
        <p:spPr bwMode="auto">
          <a:xfrm>
            <a:off x="2830513" y="56848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8" name="Line 74"/>
          <p:cNvSpPr>
            <a:spLocks noChangeShapeType="1"/>
          </p:cNvSpPr>
          <p:nvPr/>
        </p:nvSpPr>
        <p:spPr bwMode="auto">
          <a:xfrm flipH="1">
            <a:off x="5875338" y="51514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9" name="Rectangle 75"/>
          <p:cNvSpPr>
            <a:spLocks noChangeArrowheads="1"/>
          </p:cNvSpPr>
          <p:nvPr/>
        </p:nvSpPr>
        <p:spPr bwMode="auto">
          <a:xfrm>
            <a:off x="2789238" y="40846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30780" name="Freeform 76"/>
          <p:cNvSpPr>
            <a:spLocks/>
          </p:cNvSpPr>
          <p:nvPr/>
        </p:nvSpPr>
        <p:spPr bwMode="auto">
          <a:xfrm>
            <a:off x="1992313" y="5151438"/>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607181" name="Text Box 77"/>
          <p:cNvSpPr txBox="1">
            <a:spLocks noChangeArrowheads="1"/>
          </p:cNvSpPr>
          <p:nvPr/>
        </p:nvSpPr>
        <p:spPr bwMode="auto">
          <a:xfrm>
            <a:off x="3657600" y="3395663"/>
            <a:ext cx="4424363" cy="461962"/>
          </a:xfrm>
          <a:prstGeom prst="rect">
            <a:avLst/>
          </a:prstGeom>
          <a:noFill/>
          <a:ln w="12700">
            <a:noFill/>
            <a:miter lim="800000"/>
            <a:headEnd/>
            <a:tailEnd/>
          </a:ln>
        </p:spPr>
        <p:txBody>
          <a:bodyPr wrap="none">
            <a:prstTxWarp prst="textNoShape">
              <a:avLst/>
            </a:prstTxWarp>
            <a:spAutoFit/>
          </a:bodyPr>
          <a:lstStyle/>
          <a:p>
            <a:pPr>
              <a:defRPr/>
            </a:pPr>
            <a:r>
              <a:rPr lang="en-US" sz="2400" b="1" i="1">
                <a:solidFill>
                  <a:schemeClr val="accent2"/>
                </a:solidFill>
                <a:latin typeface="+mn-lt"/>
              </a:rPr>
              <a:t>But we’re writing to Rt register??</a:t>
            </a:r>
            <a:endParaRPr lang="en-US" sz="2400" b="1">
              <a:solidFill>
                <a:schemeClr val="accent2"/>
              </a:solidFill>
              <a:latin typeface="+mn-lt"/>
            </a:endParaRPr>
          </a:p>
        </p:txBody>
      </p:sp>
      <p:sp>
        <p:nvSpPr>
          <p:cNvPr id="81" name="Rectangle 31"/>
          <p:cNvSpPr>
            <a:spLocks noChangeArrowheads="1"/>
          </p:cNvSpPr>
          <p:nvPr/>
        </p:nvSpPr>
        <p:spPr bwMode="auto">
          <a:xfrm>
            <a:off x="5578475" y="185261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15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07181">
                                            <p:txEl>
                                              <p:pRg st="0" end="0"/>
                                            </p:txEl>
                                          </p:spTgt>
                                        </p:tgtEl>
                                        <p:attrNameLst>
                                          <p:attrName>style.visibility</p:attrName>
                                        </p:attrNameLst>
                                      </p:cBhvr>
                                      <p:to>
                                        <p:strVal val="visible"/>
                                      </p:to>
                                    </p:set>
                                    <p:animEffect transition="in" filter="wipe(left)">
                                      <p:cBhvr>
                                        <p:cTn id="7" dur="500"/>
                                        <p:tgtEl>
                                          <p:spTgt spid="26071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7181" grpId="0" build="p" autoUpdateAnimBg="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Logical Operations with Immediate</a:t>
            </a:r>
          </a:p>
        </p:txBody>
      </p:sp>
      <p:sp>
        <p:nvSpPr>
          <p:cNvPr id="103" name="Date Placeholder 102"/>
          <p:cNvSpPr>
            <a:spLocks noGrp="1"/>
          </p:cNvSpPr>
          <p:nvPr>
            <p:ph type="dt" sz="quarter" idx="10"/>
          </p:nvPr>
        </p:nvSpPr>
        <p:spPr/>
        <p:txBody>
          <a:bodyPr/>
          <a:lstStyle/>
          <a:p>
            <a:pPr>
              <a:defRPr/>
            </a:pPr>
            <a:fld id="{E970E81F-B43D-6946-A58B-8FB69CFF63B4}" type="datetime1">
              <a:rPr lang="en-US" smtClean="0"/>
              <a:pPr>
                <a:defRPr/>
              </a:pPr>
              <a:t>3/30/11</a:t>
            </a:fld>
            <a:endParaRPr lang="en-US"/>
          </a:p>
        </p:txBody>
      </p:sp>
      <p:sp>
        <p:nvSpPr>
          <p:cNvPr id="105" name="Footer Placeholder 104"/>
          <p:cNvSpPr>
            <a:spLocks noGrp="1"/>
          </p:cNvSpPr>
          <p:nvPr>
            <p:ph type="ftr" sz="quarter" idx="11"/>
          </p:nvPr>
        </p:nvSpPr>
        <p:spPr/>
        <p:txBody>
          <a:bodyPr/>
          <a:lstStyle/>
          <a:p>
            <a:pPr>
              <a:defRPr/>
            </a:pPr>
            <a:r>
              <a:rPr lang="en-US" smtClean="0"/>
              <a:t>Spring 2011 -- Lecture #18</a:t>
            </a:r>
            <a:endParaRPr lang="en-US" dirty="0"/>
          </a:p>
        </p:txBody>
      </p:sp>
      <p:sp>
        <p:nvSpPr>
          <p:cNvPr id="104" name="Slide Number Placeholder 103"/>
          <p:cNvSpPr>
            <a:spLocks noGrp="1"/>
          </p:cNvSpPr>
          <p:nvPr>
            <p:ph type="sldNum" sz="quarter" idx="12"/>
          </p:nvPr>
        </p:nvSpPr>
        <p:spPr/>
        <p:txBody>
          <a:bodyPr/>
          <a:lstStyle/>
          <a:p>
            <a:pPr>
              <a:defRPr/>
            </a:pPr>
            <a:fld id="{FE59B922-9CF3-7E41-9EA2-D0BF7A0F86C4}" type="slidenum">
              <a:rPr lang="en-US" smtClean="0"/>
              <a:pPr>
                <a:defRPr/>
              </a:pPr>
              <a:t>28</a:t>
            </a:fld>
            <a:endParaRPr lang="en-US"/>
          </a:p>
        </p:txBody>
      </p:sp>
      <p:sp>
        <p:nvSpPr>
          <p:cNvPr id="57350" name="Rectangle 3"/>
          <p:cNvSpPr>
            <a:spLocks noGrp="1" noChangeArrowheads="1"/>
          </p:cNvSpPr>
          <p:nvPr>
            <p:ph type="body" idx="4294967295"/>
          </p:nvPr>
        </p:nvSpPr>
        <p:spPr>
          <a:xfrm>
            <a:off x="952500" y="1176338"/>
            <a:ext cx="8191500" cy="415925"/>
          </a:xfrm>
        </p:spPr>
        <p:txBody>
          <a:bodyPr>
            <a:normAutofit fontScale="77500" lnSpcReduction="20000"/>
          </a:bodyPr>
          <a:lstStyle/>
          <a:p>
            <a:r>
              <a:rPr lang="en-US"/>
              <a:t>R[</a:t>
            </a:r>
            <a:r>
              <a:rPr lang="en-US" u="sng">
                <a:solidFill>
                  <a:schemeClr val="accent1"/>
                </a:solidFill>
              </a:rPr>
              <a:t>rt</a:t>
            </a:r>
            <a:r>
              <a:rPr lang="en-US"/>
              <a:t>] = R[rs] op ZeroExt[imm16]</a:t>
            </a:r>
          </a:p>
        </p:txBody>
      </p:sp>
      <p:sp>
        <p:nvSpPr>
          <p:cNvPr id="32775" name="Rectangle 4"/>
          <p:cNvSpPr>
            <a:spLocks noChangeArrowheads="1"/>
          </p:cNvSpPr>
          <p:nvPr/>
        </p:nvSpPr>
        <p:spPr bwMode="auto">
          <a:xfrm>
            <a:off x="3074988" y="1981200"/>
            <a:ext cx="5713412" cy="279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2" name="Group 5"/>
          <p:cNvGrpSpPr>
            <a:grpSpLocks/>
          </p:cNvGrpSpPr>
          <p:nvPr/>
        </p:nvGrpSpPr>
        <p:grpSpPr bwMode="auto">
          <a:xfrm>
            <a:off x="3068638" y="1968500"/>
            <a:ext cx="990600" cy="336550"/>
            <a:chOff x="1939" y="852"/>
            <a:chExt cx="624" cy="212"/>
          </a:xfrm>
        </p:grpSpPr>
        <p:sp>
          <p:nvSpPr>
            <p:cNvPr id="32872"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73" name="Rectangle 7"/>
            <p:cNvSpPr>
              <a:spLocks noChangeArrowheads="1"/>
            </p:cNvSpPr>
            <p:nvPr/>
          </p:nvSpPr>
          <p:spPr bwMode="auto">
            <a:xfrm>
              <a:off x="2121" y="85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3" name="Group 8"/>
          <p:cNvGrpSpPr>
            <a:grpSpLocks/>
          </p:cNvGrpSpPr>
          <p:nvPr/>
        </p:nvGrpSpPr>
        <p:grpSpPr bwMode="auto">
          <a:xfrm>
            <a:off x="4071938" y="1968500"/>
            <a:ext cx="920750" cy="336550"/>
            <a:chOff x="2571" y="852"/>
            <a:chExt cx="580" cy="212"/>
          </a:xfrm>
        </p:grpSpPr>
        <p:sp>
          <p:nvSpPr>
            <p:cNvPr id="32870"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71" name="Rectangle 10"/>
            <p:cNvSpPr>
              <a:spLocks noChangeArrowheads="1"/>
            </p:cNvSpPr>
            <p:nvPr/>
          </p:nvSpPr>
          <p:spPr bwMode="auto">
            <a:xfrm>
              <a:off x="2736" y="85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4" name="Group 11"/>
          <p:cNvGrpSpPr>
            <a:grpSpLocks/>
          </p:cNvGrpSpPr>
          <p:nvPr/>
        </p:nvGrpSpPr>
        <p:grpSpPr bwMode="auto">
          <a:xfrm>
            <a:off x="5005388" y="1968500"/>
            <a:ext cx="919162" cy="333375"/>
            <a:chOff x="3159" y="852"/>
            <a:chExt cx="579" cy="210"/>
          </a:xfrm>
        </p:grpSpPr>
        <p:sp>
          <p:nvSpPr>
            <p:cNvPr id="32868"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69"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2779" name="Rectangle 14"/>
          <p:cNvSpPr>
            <a:spLocks noChangeArrowheads="1"/>
          </p:cNvSpPr>
          <p:nvPr/>
        </p:nvSpPr>
        <p:spPr bwMode="auto">
          <a:xfrm>
            <a:off x="5937250" y="1974850"/>
            <a:ext cx="28575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780" name="Rectangle 15"/>
          <p:cNvSpPr>
            <a:spLocks noChangeArrowheads="1"/>
          </p:cNvSpPr>
          <p:nvPr/>
        </p:nvSpPr>
        <p:spPr bwMode="auto">
          <a:xfrm>
            <a:off x="6735763" y="1968500"/>
            <a:ext cx="11064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2781" name="Rectangle 16"/>
          <p:cNvSpPr>
            <a:spLocks noChangeArrowheads="1"/>
          </p:cNvSpPr>
          <p:nvPr/>
        </p:nvSpPr>
        <p:spPr bwMode="auto">
          <a:xfrm>
            <a:off x="8639175" y="16637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782" name="Rectangle 17"/>
          <p:cNvSpPr>
            <a:spLocks noChangeArrowheads="1"/>
          </p:cNvSpPr>
          <p:nvPr/>
        </p:nvSpPr>
        <p:spPr bwMode="auto">
          <a:xfrm>
            <a:off x="562610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2783" name="Rectangle 18"/>
          <p:cNvSpPr>
            <a:spLocks noChangeArrowheads="1"/>
          </p:cNvSpPr>
          <p:nvPr/>
        </p:nvSpPr>
        <p:spPr bwMode="auto">
          <a:xfrm>
            <a:off x="469265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2784" name="Rectangle 19"/>
          <p:cNvSpPr>
            <a:spLocks noChangeArrowheads="1"/>
          </p:cNvSpPr>
          <p:nvPr/>
        </p:nvSpPr>
        <p:spPr bwMode="auto">
          <a:xfrm>
            <a:off x="375920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2785" name="Rectangle 20"/>
          <p:cNvSpPr>
            <a:spLocks noChangeArrowheads="1"/>
          </p:cNvSpPr>
          <p:nvPr/>
        </p:nvSpPr>
        <p:spPr bwMode="auto">
          <a:xfrm>
            <a:off x="297180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2786" name="Rectangle 21"/>
          <p:cNvSpPr>
            <a:spLocks noChangeArrowheads="1"/>
          </p:cNvSpPr>
          <p:nvPr/>
        </p:nvSpPr>
        <p:spPr bwMode="auto">
          <a:xfrm>
            <a:off x="3328988" y="2273300"/>
            <a:ext cx="6365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2787" name="Rectangle 22"/>
          <p:cNvSpPr>
            <a:spLocks noChangeArrowheads="1"/>
          </p:cNvSpPr>
          <p:nvPr/>
        </p:nvSpPr>
        <p:spPr bwMode="auto">
          <a:xfrm>
            <a:off x="6988175" y="2273300"/>
            <a:ext cx="741363"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2788" name="Rectangle 23"/>
          <p:cNvSpPr>
            <a:spLocks noChangeArrowheads="1"/>
          </p:cNvSpPr>
          <p:nvPr/>
        </p:nvSpPr>
        <p:spPr bwMode="auto">
          <a:xfrm>
            <a:off x="5194300" y="2273300"/>
            <a:ext cx="63658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2789" name="Rectangle 24"/>
          <p:cNvSpPr>
            <a:spLocks noChangeArrowheads="1"/>
          </p:cNvSpPr>
          <p:nvPr/>
        </p:nvSpPr>
        <p:spPr bwMode="auto">
          <a:xfrm>
            <a:off x="4262438" y="2273300"/>
            <a:ext cx="6365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nvGrpSpPr>
          <p:cNvPr id="5" name="Group 25"/>
          <p:cNvGrpSpPr>
            <a:grpSpLocks/>
          </p:cNvGrpSpPr>
          <p:nvPr/>
        </p:nvGrpSpPr>
        <p:grpSpPr bwMode="auto">
          <a:xfrm>
            <a:off x="3082925" y="2365375"/>
            <a:ext cx="5878513" cy="946150"/>
            <a:chOff x="1942" y="1196"/>
            <a:chExt cx="3703" cy="596"/>
          </a:xfrm>
        </p:grpSpPr>
        <p:sp>
          <p:nvSpPr>
            <p:cNvPr id="32858"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59"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60"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2861"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862"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2863"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15</a:t>
              </a:r>
            </a:p>
          </p:txBody>
        </p:sp>
        <p:sp>
          <p:nvSpPr>
            <p:cNvPr id="32864" name="Rectangle 32"/>
            <p:cNvSpPr>
              <a:spLocks noChangeArrowheads="1"/>
            </p:cNvSpPr>
            <p:nvPr/>
          </p:nvSpPr>
          <p:spPr bwMode="auto">
            <a:xfrm>
              <a:off x="1942"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2865"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2866"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2867"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0 0 0 0 0 0 0 0 0 0 0 0 0 0 0 0</a:t>
              </a:r>
            </a:p>
          </p:txBody>
        </p:sp>
      </p:grpSp>
      <p:sp>
        <p:nvSpPr>
          <p:cNvPr id="32791" name="Rectangle 36"/>
          <p:cNvSpPr>
            <a:spLocks noChangeArrowheads="1"/>
          </p:cNvSpPr>
          <p:nvPr/>
        </p:nvSpPr>
        <p:spPr bwMode="auto">
          <a:xfrm>
            <a:off x="5953125" y="4737100"/>
            <a:ext cx="3017838" cy="896938"/>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Char char="•"/>
              <a:defRPr/>
            </a:pPr>
            <a:r>
              <a:rPr lang="en-US" sz="2400" dirty="0">
                <a:latin typeface="+mn-lt"/>
              </a:rPr>
              <a:t>Already defined </a:t>
            </a:r>
            <a:br>
              <a:rPr lang="en-US" sz="2400" dirty="0">
                <a:latin typeface="+mn-lt"/>
              </a:rPr>
            </a:br>
            <a:r>
              <a:rPr lang="en-US" sz="2400" dirty="0">
                <a:latin typeface="+mn-lt"/>
              </a:rPr>
              <a:t>32-bit MUX; </a:t>
            </a:r>
            <a:br>
              <a:rPr lang="en-US" sz="2400" dirty="0">
                <a:latin typeface="+mn-lt"/>
              </a:rPr>
            </a:br>
            <a:r>
              <a:rPr lang="en-US" sz="2400" dirty="0">
                <a:latin typeface="+mn-lt"/>
              </a:rPr>
              <a:t>Zero Ext?</a:t>
            </a:r>
            <a:endParaRPr lang="en-US" sz="2800" dirty="0">
              <a:latin typeface="+mn-lt"/>
            </a:endParaRPr>
          </a:p>
        </p:txBody>
      </p:sp>
      <p:sp>
        <p:nvSpPr>
          <p:cNvPr id="2609189" name="Text Box 37"/>
          <p:cNvSpPr txBox="1">
            <a:spLocks noChangeArrowheads="1"/>
          </p:cNvSpPr>
          <p:nvPr/>
        </p:nvSpPr>
        <p:spPr bwMode="auto">
          <a:xfrm>
            <a:off x="4133850" y="3181350"/>
            <a:ext cx="4092662" cy="461665"/>
          </a:xfrm>
          <a:prstGeom prst="rect">
            <a:avLst/>
          </a:prstGeom>
          <a:noFill/>
          <a:ln w="12700">
            <a:noFill/>
            <a:miter lim="800000"/>
            <a:headEnd/>
            <a:tailEnd/>
          </a:ln>
        </p:spPr>
        <p:txBody>
          <a:bodyPr wrap="none">
            <a:prstTxWarp prst="textNoShape">
              <a:avLst/>
            </a:prstTxWarp>
            <a:spAutoFit/>
          </a:bodyPr>
          <a:lstStyle/>
          <a:p>
            <a:pPr>
              <a:defRPr/>
            </a:pPr>
            <a:r>
              <a:rPr lang="en-US" sz="2400" b="1" i="1" dirty="0">
                <a:solidFill>
                  <a:schemeClr val="accent2"/>
                </a:solidFill>
                <a:latin typeface="+mn-lt"/>
              </a:rPr>
              <a:t>What about</a:t>
            </a:r>
            <a:r>
              <a:rPr lang="en-US" sz="2400" b="1" i="1" dirty="0" smtClean="0">
                <a:solidFill>
                  <a:schemeClr val="accent2"/>
                </a:solidFill>
                <a:latin typeface="+mn-lt"/>
              </a:rPr>
              <a:t> </a:t>
            </a:r>
            <a:r>
              <a:rPr lang="en-US" sz="2400" b="1" i="1" dirty="0" err="1" smtClean="0">
                <a:solidFill>
                  <a:schemeClr val="accent2"/>
                </a:solidFill>
                <a:latin typeface="+mn-lt"/>
              </a:rPr>
              <a:t>rt</a:t>
            </a:r>
            <a:r>
              <a:rPr lang="en-US" sz="2400" b="1" i="1" dirty="0" smtClean="0">
                <a:solidFill>
                  <a:schemeClr val="accent2"/>
                </a:solidFill>
                <a:latin typeface="+mn-lt"/>
              </a:rPr>
              <a:t> </a:t>
            </a:r>
            <a:r>
              <a:rPr lang="en-US" sz="2400" b="1" i="1" dirty="0">
                <a:solidFill>
                  <a:schemeClr val="accent2"/>
                </a:solidFill>
                <a:latin typeface="+mn-lt"/>
              </a:rPr>
              <a:t>register</a:t>
            </a:r>
            <a:r>
              <a:rPr lang="en-US" sz="2400" b="1" i="1" dirty="0" smtClean="0">
                <a:solidFill>
                  <a:schemeClr val="accent2"/>
                </a:solidFill>
                <a:latin typeface="+mn-lt"/>
              </a:rPr>
              <a:t> write?</a:t>
            </a:r>
            <a:r>
              <a:rPr lang="en-US" sz="2400" b="1" i="1" dirty="0">
                <a:solidFill>
                  <a:schemeClr val="accent2"/>
                </a:solidFill>
                <a:latin typeface="+mn-lt"/>
              </a:rPr>
              <a:t>?</a:t>
            </a:r>
            <a:endParaRPr lang="en-US" sz="2400" b="1" dirty="0">
              <a:solidFill>
                <a:schemeClr val="accent2"/>
              </a:solidFill>
              <a:latin typeface="+mn-lt"/>
            </a:endParaRPr>
          </a:p>
        </p:txBody>
      </p:sp>
      <p:sp>
        <p:nvSpPr>
          <p:cNvPr id="32793" name="Rectangle 38"/>
          <p:cNvSpPr>
            <a:spLocks noChangeArrowheads="1"/>
          </p:cNvSpPr>
          <p:nvPr/>
        </p:nvSpPr>
        <p:spPr bwMode="auto">
          <a:xfrm>
            <a:off x="5483225" y="43688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794" name="Rectangle 39"/>
          <p:cNvSpPr>
            <a:spLocks noChangeArrowheads="1"/>
          </p:cNvSpPr>
          <p:nvPr/>
        </p:nvSpPr>
        <p:spPr bwMode="auto">
          <a:xfrm>
            <a:off x="4800600" y="3606800"/>
            <a:ext cx="1039813"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2795" name="Rectangle 40"/>
          <p:cNvSpPr>
            <a:spLocks noChangeArrowheads="1"/>
          </p:cNvSpPr>
          <p:nvPr/>
        </p:nvSpPr>
        <p:spPr bwMode="auto">
          <a:xfrm>
            <a:off x="1597025" y="52070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2796" name="Rectangle 41"/>
          <p:cNvSpPr>
            <a:spLocks noChangeArrowheads="1"/>
          </p:cNvSpPr>
          <p:nvPr/>
        </p:nvSpPr>
        <p:spPr bwMode="auto">
          <a:xfrm>
            <a:off x="1174750" y="3606800"/>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2797" name="Line 42"/>
          <p:cNvSpPr>
            <a:spLocks noChangeShapeType="1"/>
          </p:cNvSpPr>
          <p:nvPr/>
        </p:nvSpPr>
        <p:spPr bwMode="auto">
          <a:xfrm flipH="1">
            <a:off x="1362075" y="46212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98" name="Rectangle 43"/>
          <p:cNvSpPr>
            <a:spLocks noChangeArrowheads="1"/>
          </p:cNvSpPr>
          <p:nvPr/>
        </p:nvSpPr>
        <p:spPr bwMode="auto">
          <a:xfrm>
            <a:off x="1214438" y="47212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799" name="Line 44"/>
          <p:cNvSpPr>
            <a:spLocks noChangeShapeType="1"/>
          </p:cNvSpPr>
          <p:nvPr/>
        </p:nvSpPr>
        <p:spPr bwMode="auto">
          <a:xfrm flipH="1">
            <a:off x="4187825" y="4445000"/>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0" name="Rectangle 45"/>
          <p:cNvSpPr>
            <a:spLocks noChangeArrowheads="1"/>
          </p:cNvSpPr>
          <p:nvPr/>
        </p:nvSpPr>
        <p:spPr bwMode="auto">
          <a:xfrm>
            <a:off x="4035425" y="41402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801" name="Rectangle 46"/>
          <p:cNvSpPr>
            <a:spLocks noChangeArrowheads="1"/>
          </p:cNvSpPr>
          <p:nvPr/>
        </p:nvSpPr>
        <p:spPr bwMode="auto">
          <a:xfrm>
            <a:off x="3241675" y="41402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2802" name="Line 47"/>
          <p:cNvSpPr>
            <a:spLocks noChangeShapeType="1"/>
          </p:cNvSpPr>
          <p:nvPr/>
        </p:nvSpPr>
        <p:spPr bwMode="auto">
          <a:xfrm flipV="1">
            <a:off x="3502025" y="49784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3" name="Rectangle 48"/>
          <p:cNvSpPr>
            <a:spLocks noChangeArrowheads="1"/>
          </p:cNvSpPr>
          <p:nvPr/>
        </p:nvSpPr>
        <p:spPr bwMode="auto">
          <a:xfrm>
            <a:off x="3346450" y="51022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804" name="Rectangle 49"/>
          <p:cNvSpPr>
            <a:spLocks noChangeArrowheads="1"/>
          </p:cNvSpPr>
          <p:nvPr/>
        </p:nvSpPr>
        <p:spPr bwMode="auto">
          <a:xfrm>
            <a:off x="3273425" y="46736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2805" name="Line 50"/>
          <p:cNvSpPr>
            <a:spLocks noChangeShapeType="1"/>
          </p:cNvSpPr>
          <p:nvPr/>
        </p:nvSpPr>
        <p:spPr bwMode="auto">
          <a:xfrm flipV="1">
            <a:off x="2892425" y="3984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6" name="Line 51"/>
          <p:cNvSpPr>
            <a:spLocks noChangeShapeType="1"/>
          </p:cNvSpPr>
          <p:nvPr/>
        </p:nvSpPr>
        <p:spPr bwMode="auto">
          <a:xfrm flipV="1">
            <a:off x="2143125" y="3984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7" name="Rectangle 52"/>
          <p:cNvSpPr>
            <a:spLocks noChangeArrowheads="1"/>
          </p:cNvSpPr>
          <p:nvPr/>
        </p:nvSpPr>
        <p:spPr bwMode="auto">
          <a:xfrm>
            <a:off x="2000250" y="38354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2808" name="Line 53"/>
          <p:cNvSpPr>
            <a:spLocks noChangeShapeType="1"/>
          </p:cNvSpPr>
          <p:nvPr/>
        </p:nvSpPr>
        <p:spPr bwMode="auto">
          <a:xfrm flipV="1">
            <a:off x="2524125" y="3984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9" name="Rectangle 54"/>
          <p:cNvSpPr>
            <a:spLocks noChangeArrowheads="1"/>
          </p:cNvSpPr>
          <p:nvPr/>
        </p:nvSpPr>
        <p:spPr bwMode="auto">
          <a:xfrm>
            <a:off x="2359025" y="38354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2810" name="Rectangle 55"/>
          <p:cNvSpPr>
            <a:spLocks noChangeArrowheads="1"/>
          </p:cNvSpPr>
          <p:nvPr/>
        </p:nvSpPr>
        <p:spPr bwMode="auto">
          <a:xfrm>
            <a:off x="1938338" y="4211638"/>
            <a:ext cx="43973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2811" name="Rectangle 56"/>
          <p:cNvSpPr>
            <a:spLocks noChangeArrowheads="1"/>
          </p:cNvSpPr>
          <p:nvPr/>
        </p:nvSpPr>
        <p:spPr bwMode="auto">
          <a:xfrm>
            <a:off x="2395538" y="42116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2812" name="Rectangle 57"/>
          <p:cNvSpPr>
            <a:spLocks noChangeArrowheads="1"/>
          </p:cNvSpPr>
          <p:nvPr/>
        </p:nvSpPr>
        <p:spPr bwMode="auto">
          <a:xfrm>
            <a:off x="2776538" y="42116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2813" name="Rectangle 58"/>
          <p:cNvSpPr>
            <a:spLocks noChangeArrowheads="1"/>
          </p:cNvSpPr>
          <p:nvPr/>
        </p:nvSpPr>
        <p:spPr bwMode="auto">
          <a:xfrm>
            <a:off x="1938338" y="4597400"/>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2814" name="Rectangle 59"/>
          <p:cNvSpPr>
            <a:spLocks noChangeArrowheads="1"/>
          </p:cNvSpPr>
          <p:nvPr/>
        </p:nvSpPr>
        <p:spPr bwMode="auto">
          <a:xfrm>
            <a:off x="2359025" y="3606800"/>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2815" name="Rectangle 60"/>
          <p:cNvSpPr>
            <a:spLocks noChangeArrowheads="1"/>
          </p:cNvSpPr>
          <p:nvPr/>
        </p:nvSpPr>
        <p:spPr bwMode="auto">
          <a:xfrm>
            <a:off x="2190750" y="28448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2816" name="Rectangle 61"/>
          <p:cNvSpPr>
            <a:spLocks noChangeArrowheads="1"/>
          </p:cNvSpPr>
          <p:nvPr/>
        </p:nvSpPr>
        <p:spPr bwMode="auto">
          <a:xfrm>
            <a:off x="2768193" y="36068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2817" name="Rectangle 62"/>
          <p:cNvSpPr>
            <a:spLocks noChangeArrowheads="1"/>
          </p:cNvSpPr>
          <p:nvPr/>
        </p:nvSpPr>
        <p:spPr bwMode="auto">
          <a:xfrm>
            <a:off x="1758950" y="2844800"/>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2818" name="Rectangle 63"/>
          <p:cNvSpPr>
            <a:spLocks noChangeArrowheads="1"/>
          </p:cNvSpPr>
          <p:nvPr/>
        </p:nvSpPr>
        <p:spPr bwMode="auto">
          <a:xfrm>
            <a:off x="3070225" y="5461000"/>
            <a:ext cx="355600" cy="1041400"/>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2819" name="Rectangle 64"/>
          <p:cNvSpPr>
            <a:spLocks noChangeArrowheads="1"/>
          </p:cNvSpPr>
          <p:nvPr/>
        </p:nvSpPr>
        <p:spPr bwMode="auto">
          <a:xfrm rot="5400000">
            <a:off x="2805907" y="5761831"/>
            <a:ext cx="908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ZeroExt</a:t>
            </a:r>
            <a:endParaRPr lang="en-US" sz="2000" b="1">
              <a:latin typeface="+mn-lt"/>
            </a:endParaRPr>
          </a:p>
        </p:txBody>
      </p:sp>
      <p:sp>
        <p:nvSpPr>
          <p:cNvPr id="32820" name="Rectangle 65"/>
          <p:cNvSpPr>
            <a:spLocks noChangeArrowheads="1"/>
          </p:cNvSpPr>
          <p:nvPr/>
        </p:nvSpPr>
        <p:spPr bwMode="auto">
          <a:xfrm>
            <a:off x="3578225" y="59404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821" name="Line 66"/>
          <p:cNvSpPr>
            <a:spLocks noChangeShapeType="1"/>
          </p:cNvSpPr>
          <p:nvPr/>
        </p:nvSpPr>
        <p:spPr bwMode="auto">
          <a:xfrm flipH="1">
            <a:off x="3730625" y="5838825"/>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22" name="Line 67"/>
          <p:cNvSpPr>
            <a:spLocks noChangeShapeType="1"/>
          </p:cNvSpPr>
          <p:nvPr/>
        </p:nvSpPr>
        <p:spPr bwMode="auto">
          <a:xfrm flipH="1">
            <a:off x="2651125" y="58404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23" name="Rectangle 68"/>
          <p:cNvSpPr>
            <a:spLocks noChangeArrowheads="1"/>
          </p:cNvSpPr>
          <p:nvPr/>
        </p:nvSpPr>
        <p:spPr bwMode="auto">
          <a:xfrm>
            <a:off x="2435225" y="59404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2824" name="Rectangle 69"/>
          <p:cNvSpPr>
            <a:spLocks noChangeArrowheads="1"/>
          </p:cNvSpPr>
          <p:nvPr/>
        </p:nvSpPr>
        <p:spPr bwMode="auto">
          <a:xfrm>
            <a:off x="1520825" y="5664200"/>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2825" name="Rectangle 70"/>
          <p:cNvSpPr>
            <a:spLocks noChangeArrowheads="1"/>
          </p:cNvSpPr>
          <p:nvPr/>
        </p:nvSpPr>
        <p:spPr bwMode="auto">
          <a:xfrm>
            <a:off x="4340225" y="6121400"/>
            <a:ext cx="9096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2826" name="Rectangle 71"/>
          <p:cNvSpPr>
            <a:spLocks noChangeArrowheads="1"/>
          </p:cNvSpPr>
          <p:nvPr/>
        </p:nvSpPr>
        <p:spPr bwMode="auto">
          <a:xfrm>
            <a:off x="2206625" y="3273425"/>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827" name="Rectangle 72"/>
          <p:cNvSpPr>
            <a:spLocks noChangeArrowheads="1"/>
          </p:cNvSpPr>
          <p:nvPr/>
        </p:nvSpPr>
        <p:spPr bwMode="auto">
          <a:xfrm>
            <a:off x="1825625" y="3273425"/>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2828" name="Freeform 73"/>
          <p:cNvSpPr>
            <a:spLocks/>
          </p:cNvSpPr>
          <p:nvPr/>
        </p:nvSpPr>
        <p:spPr bwMode="auto">
          <a:xfrm>
            <a:off x="1749425" y="3302000"/>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2829" name="Rectangle 74"/>
          <p:cNvSpPr>
            <a:spLocks noChangeArrowheads="1"/>
          </p:cNvSpPr>
          <p:nvPr/>
        </p:nvSpPr>
        <p:spPr bwMode="auto">
          <a:xfrm>
            <a:off x="1749425" y="4216400"/>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30" name="Rectangle 75"/>
          <p:cNvSpPr>
            <a:spLocks noChangeArrowheads="1"/>
          </p:cNvSpPr>
          <p:nvPr/>
        </p:nvSpPr>
        <p:spPr bwMode="auto">
          <a:xfrm>
            <a:off x="4057650" y="49149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831" name="Rectangle 76"/>
          <p:cNvSpPr>
            <a:spLocks noChangeArrowheads="1"/>
          </p:cNvSpPr>
          <p:nvPr/>
        </p:nvSpPr>
        <p:spPr bwMode="auto">
          <a:xfrm>
            <a:off x="4057650" y="569436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2832" name="Freeform 77"/>
          <p:cNvSpPr>
            <a:spLocks/>
          </p:cNvSpPr>
          <p:nvPr/>
        </p:nvSpPr>
        <p:spPr bwMode="auto">
          <a:xfrm>
            <a:off x="4111625" y="4826000"/>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grpSp>
        <p:nvGrpSpPr>
          <p:cNvPr id="6" name="Group 78"/>
          <p:cNvGrpSpPr>
            <a:grpSpLocks/>
          </p:cNvGrpSpPr>
          <p:nvPr/>
        </p:nvGrpSpPr>
        <p:grpSpPr bwMode="auto">
          <a:xfrm>
            <a:off x="4921250" y="4216400"/>
            <a:ext cx="485775" cy="1143000"/>
            <a:chOff x="4009" y="2304"/>
            <a:chExt cx="306" cy="720"/>
          </a:xfrm>
        </p:grpSpPr>
        <p:sp>
          <p:nvSpPr>
            <p:cNvPr id="32855" name="Rectangle 7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2856" name="Rectangle 80"/>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2857" name="Freeform 81"/>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2834" name="Line 82"/>
          <p:cNvSpPr>
            <a:spLocks noChangeShapeType="1"/>
          </p:cNvSpPr>
          <p:nvPr/>
        </p:nvSpPr>
        <p:spPr bwMode="auto">
          <a:xfrm>
            <a:off x="1978025" y="3149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5" name="Line 83"/>
          <p:cNvSpPr>
            <a:spLocks noChangeShapeType="1"/>
          </p:cNvSpPr>
          <p:nvPr/>
        </p:nvSpPr>
        <p:spPr bwMode="auto">
          <a:xfrm>
            <a:off x="2359025" y="3149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6" name="Freeform 84"/>
          <p:cNvSpPr>
            <a:spLocks/>
          </p:cNvSpPr>
          <p:nvPr/>
        </p:nvSpPr>
        <p:spPr bwMode="auto">
          <a:xfrm>
            <a:off x="1444625" y="2921000"/>
            <a:ext cx="304800" cy="533400"/>
          </a:xfrm>
          <a:custGeom>
            <a:avLst/>
            <a:gdLst>
              <a:gd name="T0" fmla="*/ 0 w 192"/>
              <a:gd name="T1" fmla="*/ 0 h 336"/>
              <a:gd name="T2" fmla="*/ 0 w 192"/>
              <a:gd name="T3" fmla="*/ 846772500 h 336"/>
              <a:gd name="T4" fmla="*/ 483870000 w 192"/>
              <a:gd name="T5" fmla="*/ 8467725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37" name="Line 85"/>
          <p:cNvSpPr>
            <a:spLocks noChangeShapeType="1"/>
          </p:cNvSpPr>
          <p:nvPr/>
        </p:nvSpPr>
        <p:spPr bwMode="auto">
          <a:xfrm>
            <a:off x="1901825" y="39878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8" name="Line 86"/>
          <p:cNvSpPr>
            <a:spLocks noChangeShapeType="1"/>
          </p:cNvSpPr>
          <p:nvPr/>
        </p:nvSpPr>
        <p:spPr bwMode="auto">
          <a:xfrm>
            <a:off x="2206625" y="3606800"/>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9" name="Line 87"/>
          <p:cNvSpPr>
            <a:spLocks noChangeShapeType="1"/>
          </p:cNvSpPr>
          <p:nvPr/>
        </p:nvSpPr>
        <p:spPr bwMode="auto">
          <a:xfrm>
            <a:off x="2587625" y="3911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40" name="Line 88"/>
          <p:cNvSpPr>
            <a:spLocks noChangeShapeType="1"/>
          </p:cNvSpPr>
          <p:nvPr/>
        </p:nvSpPr>
        <p:spPr bwMode="auto">
          <a:xfrm>
            <a:off x="2968625" y="3911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41" name="Rectangle 89"/>
          <p:cNvSpPr>
            <a:spLocks noChangeArrowheads="1"/>
          </p:cNvSpPr>
          <p:nvPr/>
        </p:nvSpPr>
        <p:spPr bwMode="auto">
          <a:xfrm>
            <a:off x="2762250" y="38354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2842" name="Line 90"/>
          <p:cNvSpPr>
            <a:spLocks noChangeShapeType="1"/>
          </p:cNvSpPr>
          <p:nvPr/>
        </p:nvSpPr>
        <p:spPr bwMode="auto">
          <a:xfrm>
            <a:off x="3197225" y="45212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3" name="Line 91"/>
          <p:cNvSpPr>
            <a:spLocks noChangeShapeType="1"/>
          </p:cNvSpPr>
          <p:nvPr/>
        </p:nvSpPr>
        <p:spPr bwMode="auto">
          <a:xfrm flipH="1">
            <a:off x="5254625" y="4064000"/>
            <a:ext cx="3175" cy="3429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4" name="Line 92"/>
          <p:cNvSpPr>
            <a:spLocks noChangeShapeType="1"/>
          </p:cNvSpPr>
          <p:nvPr/>
        </p:nvSpPr>
        <p:spPr bwMode="auto">
          <a:xfrm>
            <a:off x="3197225" y="50546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5" name="Line 93"/>
          <p:cNvSpPr>
            <a:spLocks noChangeShapeType="1"/>
          </p:cNvSpPr>
          <p:nvPr/>
        </p:nvSpPr>
        <p:spPr bwMode="auto">
          <a:xfrm>
            <a:off x="4416425" y="5207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6" name="Line 94"/>
          <p:cNvSpPr>
            <a:spLocks noChangeShapeType="1"/>
          </p:cNvSpPr>
          <p:nvPr/>
        </p:nvSpPr>
        <p:spPr bwMode="auto">
          <a:xfrm>
            <a:off x="3425825" y="5892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7" name="Line 95"/>
          <p:cNvSpPr>
            <a:spLocks noChangeShapeType="1"/>
          </p:cNvSpPr>
          <p:nvPr/>
        </p:nvSpPr>
        <p:spPr bwMode="auto">
          <a:xfrm>
            <a:off x="2359025" y="5892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8" name="Line 96"/>
          <p:cNvSpPr>
            <a:spLocks noChangeShapeType="1"/>
          </p:cNvSpPr>
          <p:nvPr/>
        </p:nvSpPr>
        <p:spPr bwMode="auto">
          <a:xfrm flipH="1">
            <a:off x="1978025" y="5054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49" name="Line 97"/>
          <p:cNvSpPr>
            <a:spLocks noChangeShapeType="1"/>
          </p:cNvSpPr>
          <p:nvPr/>
        </p:nvSpPr>
        <p:spPr bwMode="auto">
          <a:xfrm>
            <a:off x="2054225" y="5054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50" name="Line 98"/>
          <p:cNvSpPr>
            <a:spLocks noChangeShapeType="1"/>
          </p:cNvSpPr>
          <p:nvPr/>
        </p:nvSpPr>
        <p:spPr bwMode="auto">
          <a:xfrm>
            <a:off x="2054225" y="52070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51" name="Line 99"/>
          <p:cNvSpPr>
            <a:spLocks noChangeShapeType="1"/>
          </p:cNvSpPr>
          <p:nvPr/>
        </p:nvSpPr>
        <p:spPr bwMode="auto">
          <a:xfrm flipV="1">
            <a:off x="4264025" y="59690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52" name="Line 100"/>
          <p:cNvSpPr>
            <a:spLocks noChangeShapeType="1"/>
          </p:cNvSpPr>
          <p:nvPr/>
        </p:nvSpPr>
        <p:spPr bwMode="auto">
          <a:xfrm flipH="1">
            <a:off x="5635625" y="46736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53" name="Rectangle 101"/>
          <p:cNvSpPr>
            <a:spLocks noChangeArrowheads="1"/>
          </p:cNvSpPr>
          <p:nvPr/>
        </p:nvSpPr>
        <p:spPr bwMode="auto">
          <a:xfrm>
            <a:off x="730250" y="25400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sp>
        <p:nvSpPr>
          <p:cNvPr id="32854" name="Freeform 102"/>
          <p:cNvSpPr>
            <a:spLocks/>
          </p:cNvSpPr>
          <p:nvPr/>
        </p:nvSpPr>
        <p:spPr bwMode="auto">
          <a:xfrm>
            <a:off x="1216025" y="4673600"/>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09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9189" grpId="0" autoUpdateAnimBg="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4763"/>
            <a:ext cx="8229600" cy="1143001"/>
          </a:xfrm>
        </p:spPr>
        <p:txBody>
          <a:bodyPr/>
          <a:lstStyle/>
          <a:p>
            <a:r>
              <a:rPr lang="en-US" smtClean="0"/>
              <a:t>Load Operations</a:t>
            </a:r>
          </a:p>
        </p:txBody>
      </p:sp>
      <p:sp>
        <p:nvSpPr>
          <p:cNvPr id="59395" name="Rectangle 3"/>
          <p:cNvSpPr>
            <a:spLocks noGrp="1" noChangeArrowheads="1"/>
          </p:cNvSpPr>
          <p:nvPr>
            <p:ph idx="1"/>
          </p:nvPr>
        </p:nvSpPr>
        <p:spPr>
          <a:xfrm>
            <a:off x="457200" y="1027113"/>
            <a:ext cx="8229600" cy="1358900"/>
          </a:xfrm>
        </p:spPr>
        <p:txBody>
          <a:bodyPr/>
          <a:lstStyle/>
          <a:p>
            <a:pPr>
              <a:lnSpc>
                <a:spcPct val="90000"/>
              </a:lnSpc>
              <a:spcBef>
                <a:spcPct val="0"/>
              </a:spcBef>
            </a:pPr>
            <a:r>
              <a:rPr lang="en-US" sz="2800"/>
              <a:t>R[</a:t>
            </a:r>
            <a:r>
              <a:rPr lang="en-US" sz="2800" u="sng">
                <a:solidFill>
                  <a:schemeClr val="accent1"/>
                </a:solidFill>
              </a:rPr>
              <a:t>rt</a:t>
            </a:r>
            <a:r>
              <a:rPr lang="en-US" sz="2800"/>
              <a:t>] = Mem[R[rs] + SignExt[imm16]]</a:t>
            </a:r>
            <a:br>
              <a:rPr lang="en-US" sz="2800"/>
            </a:br>
            <a:r>
              <a:rPr lang="en-US" sz="2800"/>
              <a:t>Example: </a:t>
            </a:r>
            <a:r>
              <a:rPr lang="en-US" sz="2800">
                <a:latin typeface="Courier New" charset="0"/>
              </a:rPr>
              <a:t>lw rt,rs,imm16</a:t>
            </a:r>
            <a:endParaRPr lang="en-US" sz="2800"/>
          </a:p>
        </p:txBody>
      </p:sp>
      <p:sp>
        <p:nvSpPr>
          <p:cNvPr id="91" name="Date Placeholder 90"/>
          <p:cNvSpPr>
            <a:spLocks noGrp="1"/>
          </p:cNvSpPr>
          <p:nvPr>
            <p:ph type="dt" sz="quarter" idx="10"/>
          </p:nvPr>
        </p:nvSpPr>
        <p:spPr/>
        <p:txBody>
          <a:bodyPr/>
          <a:lstStyle/>
          <a:p>
            <a:pPr>
              <a:defRPr/>
            </a:pPr>
            <a:fld id="{F24A0375-4A34-8549-84E1-20A3DCA5ABCC}" type="datetime1">
              <a:rPr lang="en-US" smtClean="0"/>
              <a:pPr>
                <a:defRPr/>
              </a:pPr>
              <a:t>3/30/11</a:t>
            </a:fld>
            <a:endParaRPr lang="en-US"/>
          </a:p>
        </p:txBody>
      </p:sp>
      <p:sp>
        <p:nvSpPr>
          <p:cNvPr id="93" name="Footer Placeholder 92"/>
          <p:cNvSpPr>
            <a:spLocks noGrp="1"/>
          </p:cNvSpPr>
          <p:nvPr>
            <p:ph type="ftr" sz="quarter" idx="11"/>
          </p:nvPr>
        </p:nvSpPr>
        <p:spPr/>
        <p:txBody>
          <a:bodyPr/>
          <a:lstStyle/>
          <a:p>
            <a:pPr>
              <a:defRPr/>
            </a:pPr>
            <a:r>
              <a:rPr lang="en-US" smtClean="0"/>
              <a:t>Spring 2011 -- Lecture #18</a:t>
            </a:r>
            <a:endParaRPr lang="en-US" dirty="0"/>
          </a:p>
        </p:txBody>
      </p:sp>
      <p:sp>
        <p:nvSpPr>
          <p:cNvPr id="92" name="Slide Number Placeholder 91"/>
          <p:cNvSpPr>
            <a:spLocks noGrp="1"/>
          </p:cNvSpPr>
          <p:nvPr>
            <p:ph type="sldNum" sz="quarter" idx="12"/>
          </p:nvPr>
        </p:nvSpPr>
        <p:spPr/>
        <p:txBody>
          <a:bodyPr/>
          <a:lstStyle/>
          <a:p>
            <a:pPr>
              <a:defRPr/>
            </a:pPr>
            <a:fld id="{55333630-638F-BE42-89CC-BEA2D3F5B1FA}" type="slidenum">
              <a:rPr lang="en-US" smtClean="0"/>
              <a:pPr>
                <a:defRPr/>
              </a:pPr>
              <a:t>29</a:t>
            </a:fld>
            <a:endParaRPr lang="en-US" dirty="0"/>
          </a:p>
        </p:txBody>
      </p:sp>
      <p:grpSp>
        <p:nvGrpSpPr>
          <p:cNvPr id="2" name="Group 4"/>
          <p:cNvGrpSpPr>
            <a:grpSpLocks/>
          </p:cNvGrpSpPr>
          <p:nvPr/>
        </p:nvGrpSpPr>
        <p:grpSpPr bwMode="auto">
          <a:xfrm>
            <a:off x="1676400" y="1854200"/>
            <a:ext cx="5954713" cy="946150"/>
            <a:chOff x="1043" y="794"/>
            <a:chExt cx="3751" cy="596"/>
          </a:xfrm>
        </p:grpSpPr>
        <p:sp>
          <p:nvSpPr>
            <p:cNvPr id="34889"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04" y="986"/>
              <a:ext cx="624" cy="212"/>
              <a:chOff x="1104" y="986"/>
              <a:chExt cx="624" cy="212"/>
            </a:xfrm>
          </p:grpSpPr>
          <p:sp>
            <p:nvSpPr>
              <p:cNvPr id="34908"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09"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36" y="986"/>
              <a:ext cx="580" cy="212"/>
              <a:chOff x="1736" y="986"/>
              <a:chExt cx="580" cy="212"/>
            </a:xfrm>
          </p:grpSpPr>
          <p:sp>
            <p:nvSpPr>
              <p:cNvPr id="34906"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07"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24" y="986"/>
              <a:ext cx="579" cy="210"/>
              <a:chOff x="2324" y="986"/>
              <a:chExt cx="579" cy="210"/>
            </a:xfrm>
          </p:grpSpPr>
          <p:sp>
            <p:nvSpPr>
              <p:cNvPr id="34904"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05"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4893"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894"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4895"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896"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897"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4898"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4899"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4900"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4901"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4902"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4903"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sp>
        <p:nvSpPr>
          <p:cNvPr id="34824" name="Rectangle 26"/>
          <p:cNvSpPr>
            <a:spLocks noChangeArrowheads="1"/>
          </p:cNvSpPr>
          <p:nvPr/>
        </p:nvSpPr>
        <p:spPr bwMode="auto">
          <a:xfrm>
            <a:off x="6550025" y="43608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25" name="Rectangle 27"/>
          <p:cNvSpPr>
            <a:spLocks noChangeArrowheads="1"/>
          </p:cNvSpPr>
          <p:nvPr/>
        </p:nvSpPr>
        <p:spPr bwMode="auto">
          <a:xfrm>
            <a:off x="5867400" y="3598863"/>
            <a:ext cx="1039813"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4826" name="Rectangle 28"/>
          <p:cNvSpPr>
            <a:spLocks noChangeArrowheads="1"/>
          </p:cNvSpPr>
          <p:nvPr/>
        </p:nvSpPr>
        <p:spPr bwMode="auto">
          <a:xfrm>
            <a:off x="2663825" y="5199063"/>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4827" name="Rectangle 29"/>
          <p:cNvSpPr>
            <a:spLocks noChangeArrowheads="1"/>
          </p:cNvSpPr>
          <p:nvPr/>
        </p:nvSpPr>
        <p:spPr bwMode="auto">
          <a:xfrm>
            <a:off x="2241550" y="3598863"/>
            <a:ext cx="876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4828" name="Line 30"/>
          <p:cNvSpPr>
            <a:spLocks noChangeShapeType="1"/>
          </p:cNvSpPr>
          <p:nvPr/>
        </p:nvSpPr>
        <p:spPr bwMode="auto">
          <a:xfrm flipH="1">
            <a:off x="2428875" y="4613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29" name="Rectangle 31"/>
          <p:cNvSpPr>
            <a:spLocks noChangeArrowheads="1"/>
          </p:cNvSpPr>
          <p:nvPr/>
        </p:nvSpPr>
        <p:spPr bwMode="auto">
          <a:xfrm>
            <a:off x="2281238" y="47132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0" name="Line 32"/>
          <p:cNvSpPr>
            <a:spLocks noChangeShapeType="1"/>
          </p:cNvSpPr>
          <p:nvPr/>
        </p:nvSpPr>
        <p:spPr bwMode="auto">
          <a:xfrm flipH="1">
            <a:off x="5254625" y="44370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1" name="Rectangle 33"/>
          <p:cNvSpPr>
            <a:spLocks noChangeArrowheads="1"/>
          </p:cNvSpPr>
          <p:nvPr/>
        </p:nvSpPr>
        <p:spPr bwMode="auto">
          <a:xfrm>
            <a:off x="5102225" y="41322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2" name="Rectangle 34"/>
          <p:cNvSpPr>
            <a:spLocks noChangeArrowheads="1"/>
          </p:cNvSpPr>
          <p:nvPr/>
        </p:nvSpPr>
        <p:spPr bwMode="auto">
          <a:xfrm>
            <a:off x="4308475" y="413226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4833" name="Line 35"/>
          <p:cNvSpPr>
            <a:spLocks noChangeShapeType="1"/>
          </p:cNvSpPr>
          <p:nvPr/>
        </p:nvSpPr>
        <p:spPr bwMode="auto">
          <a:xfrm flipV="1">
            <a:off x="4568825" y="49704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4" name="Rectangle 36"/>
          <p:cNvSpPr>
            <a:spLocks noChangeArrowheads="1"/>
          </p:cNvSpPr>
          <p:nvPr/>
        </p:nvSpPr>
        <p:spPr bwMode="auto">
          <a:xfrm>
            <a:off x="4413250" y="50942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5" name="Rectangle 37"/>
          <p:cNvSpPr>
            <a:spLocks noChangeArrowheads="1"/>
          </p:cNvSpPr>
          <p:nvPr/>
        </p:nvSpPr>
        <p:spPr bwMode="auto">
          <a:xfrm>
            <a:off x="4340225" y="4665663"/>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4836" name="Line 38"/>
          <p:cNvSpPr>
            <a:spLocks noChangeShapeType="1"/>
          </p:cNvSpPr>
          <p:nvPr/>
        </p:nvSpPr>
        <p:spPr bwMode="auto">
          <a:xfrm flipV="1">
            <a:off x="3959225" y="39766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7" name="Line 39"/>
          <p:cNvSpPr>
            <a:spLocks noChangeShapeType="1"/>
          </p:cNvSpPr>
          <p:nvPr/>
        </p:nvSpPr>
        <p:spPr bwMode="auto">
          <a:xfrm flipV="1">
            <a:off x="3209925" y="39766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8" name="Rectangle 40"/>
          <p:cNvSpPr>
            <a:spLocks noChangeArrowheads="1"/>
          </p:cNvSpPr>
          <p:nvPr/>
        </p:nvSpPr>
        <p:spPr bwMode="auto">
          <a:xfrm>
            <a:off x="3067050" y="38274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39" name="Line 41"/>
          <p:cNvSpPr>
            <a:spLocks noChangeShapeType="1"/>
          </p:cNvSpPr>
          <p:nvPr/>
        </p:nvSpPr>
        <p:spPr bwMode="auto">
          <a:xfrm flipV="1">
            <a:off x="3590925" y="39766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40" name="Rectangle 42"/>
          <p:cNvSpPr>
            <a:spLocks noChangeArrowheads="1"/>
          </p:cNvSpPr>
          <p:nvPr/>
        </p:nvSpPr>
        <p:spPr bwMode="auto">
          <a:xfrm>
            <a:off x="3425825" y="38274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41" name="Rectangle 43"/>
          <p:cNvSpPr>
            <a:spLocks noChangeArrowheads="1"/>
          </p:cNvSpPr>
          <p:nvPr/>
        </p:nvSpPr>
        <p:spPr bwMode="auto">
          <a:xfrm>
            <a:off x="3005138" y="4203700"/>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4842" name="Rectangle 44"/>
          <p:cNvSpPr>
            <a:spLocks noChangeArrowheads="1"/>
          </p:cNvSpPr>
          <p:nvPr/>
        </p:nvSpPr>
        <p:spPr bwMode="auto">
          <a:xfrm>
            <a:off x="3462338" y="420370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4843" name="Rectangle 45"/>
          <p:cNvSpPr>
            <a:spLocks noChangeArrowheads="1"/>
          </p:cNvSpPr>
          <p:nvPr/>
        </p:nvSpPr>
        <p:spPr bwMode="auto">
          <a:xfrm>
            <a:off x="3843338" y="42037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4844" name="Rectangle 46"/>
          <p:cNvSpPr>
            <a:spLocks noChangeArrowheads="1"/>
          </p:cNvSpPr>
          <p:nvPr/>
        </p:nvSpPr>
        <p:spPr bwMode="auto">
          <a:xfrm>
            <a:off x="3005138" y="4589463"/>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4845" name="Rectangle 47"/>
          <p:cNvSpPr>
            <a:spLocks noChangeArrowheads="1"/>
          </p:cNvSpPr>
          <p:nvPr/>
        </p:nvSpPr>
        <p:spPr bwMode="auto">
          <a:xfrm>
            <a:off x="3425825" y="3598863"/>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4846" name="Rectangle 48"/>
          <p:cNvSpPr>
            <a:spLocks noChangeArrowheads="1"/>
          </p:cNvSpPr>
          <p:nvPr/>
        </p:nvSpPr>
        <p:spPr bwMode="auto">
          <a:xfrm>
            <a:off x="3257550" y="2836863"/>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4847" name="Rectangle 49"/>
          <p:cNvSpPr>
            <a:spLocks noChangeArrowheads="1"/>
          </p:cNvSpPr>
          <p:nvPr/>
        </p:nvSpPr>
        <p:spPr bwMode="auto">
          <a:xfrm>
            <a:off x="3834993" y="3598863"/>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4848" name="Rectangle 50"/>
          <p:cNvSpPr>
            <a:spLocks noChangeArrowheads="1"/>
          </p:cNvSpPr>
          <p:nvPr/>
        </p:nvSpPr>
        <p:spPr bwMode="auto">
          <a:xfrm>
            <a:off x="2825750" y="2836863"/>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4849" name="Rectangle 51"/>
          <p:cNvSpPr>
            <a:spLocks noChangeArrowheads="1"/>
          </p:cNvSpPr>
          <p:nvPr/>
        </p:nvSpPr>
        <p:spPr bwMode="auto">
          <a:xfrm>
            <a:off x="4137025" y="5453063"/>
            <a:ext cx="355600" cy="1041400"/>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4850" name="Rectangle 52"/>
          <p:cNvSpPr>
            <a:spLocks noChangeArrowheads="1"/>
          </p:cNvSpPr>
          <p:nvPr/>
        </p:nvSpPr>
        <p:spPr bwMode="auto">
          <a:xfrm rot="5400000">
            <a:off x="3872707" y="5753893"/>
            <a:ext cx="908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ZeroExt</a:t>
            </a:r>
            <a:endParaRPr lang="en-US" sz="2000" b="1">
              <a:latin typeface="+mn-lt"/>
            </a:endParaRPr>
          </a:p>
        </p:txBody>
      </p:sp>
      <p:sp>
        <p:nvSpPr>
          <p:cNvPr id="34851" name="Rectangle 53"/>
          <p:cNvSpPr>
            <a:spLocks noChangeArrowheads="1"/>
          </p:cNvSpPr>
          <p:nvPr/>
        </p:nvSpPr>
        <p:spPr bwMode="auto">
          <a:xfrm>
            <a:off x="4645025" y="59324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52" name="Line 54"/>
          <p:cNvSpPr>
            <a:spLocks noChangeShapeType="1"/>
          </p:cNvSpPr>
          <p:nvPr/>
        </p:nvSpPr>
        <p:spPr bwMode="auto">
          <a:xfrm flipH="1">
            <a:off x="4797425" y="583088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3" name="Line 55"/>
          <p:cNvSpPr>
            <a:spLocks noChangeShapeType="1"/>
          </p:cNvSpPr>
          <p:nvPr/>
        </p:nvSpPr>
        <p:spPr bwMode="auto">
          <a:xfrm flipH="1">
            <a:off x="3717925" y="58324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4" name="Rectangle 56"/>
          <p:cNvSpPr>
            <a:spLocks noChangeArrowheads="1"/>
          </p:cNvSpPr>
          <p:nvPr/>
        </p:nvSpPr>
        <p:spPr bwMode="auto">
          <a:xfrm>
            <a:off x="3502025" y="59324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855" name="Rectangle 57"/>
          <p:cNvSpPr>
            <a:spLocks noChangeArrowheads="1"/>
          </p:cNvSpPr>
          <p:nvPr/>
        </p:nvSpPr>
        <p:spPr bwMode="auto">
          <a:xfrm>
            <a:off x="2587625" y="5656263"/>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4856" name="Rectangle 58"/>
          <p:cNvSpPr>
            <a:spLocks noChangeArrowheads="1"/>
          </p:cNvSpPr>
          <p:nvPr/>
        </p:nvSpPr>
        <p:spPr bwMode="auto">
          <a:xfrm>
            <a:off x="5407025" y="6113463"/>
            <a:ext cx="90963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4857" name="Rectangle 59"/>
          <p:cNvSpPr>
            <a:spLocks noChangeArrowheads="1"/>
          </p:cNvSpPr>
          <p:nvPr/>
        </p:nvSpPr>
        <p:spPr bwMode="auto">
          <a:xfrm>
            <a:off x="3273425" y="326548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858" name="Rectangle 60"/>
          <p:cNvSpPr>
            <a:spLocks noChangeArrowheads="1"/>
          </p:cNvSpPr>
          <p:nvPr/>
        </p:nvSpPr>
        <p:spPr bwMode="auto">
          <a:xfrm>
            <a:off x="2892425" y="326548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859" name="Freeform 61"/>
          <p:cNvSpPr>
            <a:spLocks/>
          </p:cNvSpPr>
          <p:nvPr/>
        </p:nvSpPr>
        <p:spPr bwMode="auto">
          <a:xfrm>
            <a:off x="2816225" y="3294063"/>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860" name="Rectangle 62"/>
          <p:cNvSpPr>
            <a:spLocks noChangeArrowheads="1"/>
          </p:cNvSpPr>
          <p:nvPr/>
        </p:nvSpPr>
        <p:spPr bwMode="auto">
          <a:xfrm>
            <a:off x="2816225" y="4208463"/>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861" name="Rectangle 63"/>
          <p:cNvSpPr>
            <a:spLocks noChangeArrowheads="1"/>
          </p:cNvSpPr>
          <p:nvPr/>
        </p:nvSpPr>
        <p:spPr bwMode="auto">
          <a:xfrm>
            <a:off x="5124450" y="49069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862" name="Rectangle 64"/>
          <p:cNvSpPr>
            <a:spLocks noChangeArrowheads="1"/>
          </p:cNvSpPr>
          <p:nvPr/>
        </p:nvSpPr>
        <p:spPr bwMode="auto">
          <a:xfrm>
            <a:off x="5124450" y="5686425"/>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863" name="Freeform 65"/>
          <p:cNvSpPr>
            <a:spLocks/>
          </p:cNvSpPr>
          <p:nvPr/>
        </p:nvSpPr>
        <p:spPr bwMode="auto">
          <a:xfrm>
            <a:off x="5178425" y="4818063"/>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grpSp>
        <p:nvGrpSpPr>
          <p:cNvPr id="6" name="Group 66"/>
          <p:cNvGrpSpPr>
            <a:grpSpLocks/>
          </p:cNvGrpSpPr>
          <p:nvPr/>
        </p:nvGrpSpPr>
        <p:grpSpPr bwMode="auto">
          <a:xfrm>
            <a:off x="5988050" y="4208463"/>
            <a:ext cx="485775" cy="1143000"/>
            <a:chOff x="4009" y="2304"/>
            <a:chExt cx="306" cy="720"/>
          </a:xfrm>
        </p:grpSpPr>
        <p:sp>
          <p:nvSpPr>
            <p:cNvPr id="34886"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4887"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4888"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4865" name="Line 70"/>
          <p:cNvSpPr>
            <a:spLocks noChangeShapeType="1"/>
          </p:cNvSpPr>
          <p:nvPr/>
        </p:nvSpPr>
        <p:spPr bwMode="auto">
          <a:xfrm>
            <a:off x="3044825" y="31416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6" name="Line 71"/>
          <p:cNvSpPr>
            <a:spLocks noChangeShapeType="1"/>
          </p:cNvSpPr>
          <p:nvPr/>
        </p:nvSpPr>
        <p:spPr bwMode="auto">
          <a:xfrm>
            <a:off x="3425825" y="31416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7" name="Freeform 72"/>
          <p:cNvSpPr>
            <a:spLocks/>
          </p:cNvSpPr>
          <p:nvPr/>
        </p:nvSpPr>
        <p:spPr bwMode="auto">
          <a:xfrm>
            <a:off x="2511425" y="3141663"/>
            <a:ext cx="304800" cy="304800"/>
          </a:xfrm>
          <a:custGeom>
            <a:avLst/>
            <a:gdLst>
              <a:gd name="T0" fmla="*/ 0 w 192"/>
              <a:gd name="T1" fmla="*/ 0 h 336"/>
              <a:gd name="T2" fmla="*/ 0 w 192"/>
              <a:gd name="T3" fmla="*/ 276497143 h 336"/>
              <a:gd name="T4" fmla="*/ 483870000 w 192"/>
              <a:gd name="T5" fmla="*/ 2764971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68" name="Line 73"/>
          <p:cNvSpPr>
            <a:spLocks noChangeShapeType="1"/>
          </p:cNvSpPr>
          <p:nvPr/>
        </p:nvSpPr>
        <p:spPr bwMode="auto">
          <a:xfrm>
            <a:off x="2968625" y="39798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9" name="Line 74"/>
          <p:cNvSpPr>
            <a:spLocks noChangeShapeType="1"/>
          </p:cNvSpPr>
          <p:nvPr/>
        </p:nvSpPr>
        <p:spPr bwMode="auto">
          <a:xfrm>
            <a:off x="3273425" y="3598863"/>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0" name="Line 75"/>
          <p:cNvSpPr>
            <a:spLocks noChangeShapeType="1"/>
          </p:cNvSpPr>
          <p:nvPr/>
        </p:nvSpPr>
        <p:spPr bwMode="auto">
          <a:xfrm>
            <a:off x="3654425" y="39036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1" name="Line 76"/>
          <p:cNvSpPr>
            <a:spLocks noChangeShapeType="1"/>
          </p:cNvSpPr>
          <p:nvPr/>
        </p:nvSpPr>
        <p:spPr bwMode="auto">
          <a:xfrm>
            <a:off x="4035425" y="39036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2" name="Rectangle 77"/>
          <p:cNvSpPr>
            <a:spLocks noChangeArrowheads="1"/>
          </p:cNvSpPr>
          <p:nvPr/>
        </p:nvSpPr>
        <p:spPr bwMode="auto">
          <a:xfrm>
            <a:off x="3829050" y="38274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73" name="Line 78"/>
          <p:cNvSpPr>
            <a:spLocks noChangeShapeType="1"/>
          </p:cNvSpPr>
          <p:nvPr/>
        </p:nvSpPr>
        <p:spPr bwMode="auto">
          <a:xfrm>
            <a:off x="4264025" y="4513263"/>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4" name="Line 79"/>
          <p:cNvSpPr>
            <a:spLocks noChangeShapeType="1"/>
          </p:cNvSpPr>
          <p:nvPr/>
        </p:nvSpPr>
        <p:spPr bwMode="auto">
          <a:xfrm flipH="1">
            <a:off x="6321425" y="4056063"/>
            <a:ext cx="3175" cy="3429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5" name="Line 80"/>
          <p:cNvSpPr>
            <a:spLocks noChangeShapeType="1"/>
          </p:cNvSpPr>
          <p:nvPr/>
        </p:nvSpPr>
        <p:spPr bwMode="auto">
          <a:xfrm>
            <a:off x="4264025" y="5046663"/>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6" name="Line 81"/>
          <p:cNvSpPr>
            <a:spLocks noChangeShapeType="1"/>
          </p:cNvSpPr>
          <p:nvPr/>
        </p:nvSpPr>
        <p:spPr bwMode="auto">
          <a:xfrm>
            <a:off x="5483225" y="5199063"/>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7" name="Line 82"/>
          <p:cNvSpPr>
            <a:spLocks noChangeShapeType="1"/>
          </p:cNvSpPr>
          <p:nvPr/>
        </p:nvSpPr>
        <p:spPr bwMode="auto">
          <a:xfrm>
            <a:off x="4492625" y="58848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8" name="Line 83"/>
          <p:cNvSpPr>
            <a:spLocks noChangeShapeType="1"/>
          </p:cNvSpPr>
          <p:nvPr/>
        </p:nvSpPr>
        <p:spPr bwMode="auto">
          <a:xfrm>
            <a:off x="3425825" y="58848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9" name="Line 84"/>
          <p:cNvSpPr>
            <a:spLocks noChangeShapeType="1"/>
          </p:cNvSpPr>
          <p:nvPr/>
        </p:nvSpPr>
        <p:spPr bwMode="auto">
          <a:xfrm flipH="1">
            <a:off x="3044825" y="50466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0" name="Line 85"/>
          <p:cNvSpPr>
            <a:spLocks noChangeShapeType="1"/>
          </p:cNvSpPr>
          <p:nvPr/>
        </p:nvSpPr>
        <p:spPr bwMode="auto">
          <a:xfrm>
            <a:off x="3121025" y="50466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1" name="Line 86"/>
          <p:cNvSpPr>
            <a:spLocks noChangeShapeType="1"/>
          </p:cNvSpPr>
          <p:nvPr/>
        </p:nvSpPr>
        <p:spPr bwMode="auto">
          <a:xfrm>
            <a:off x="3121025" y="51990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2" name="Line 87"/>
          <p:cNvSpPr>
            <a:spLocks noChangeShapeType="1"/>
          </p:cNvSpPr>
          <p:nvPr/>
        </p:nvSpPr>
        <p:spPr bwMode="auto">
          <a:xfrm flipV="1">
            <a:off x="5330825" y="5961063"/>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3" name="Line 88"/>
          <p:cNvSpPr>
            <a:spLocks noChangeShapeType="1"/>
          </p:cNvSpPr>
          <p:nvPr/>
        </p:nvSpPr>
        <p:spPr bwMode="auto">
          <a:xfrm flipH="1">
            <a:off x="6702425" y="46656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4" name="Rectangle 89"/>
          <p:cNvSpPr>
            <a:spLocks noChangeArrowheads="1"/>
          </p:cNvSpPr>
          <p:nvPr/>
        </p:nvSpPr>
        <p:spPr bwMode="auto">
          <a:xfrm>
            <a:off x="1876425" y="2747963"/>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sp>
        <p:nvSpPr>
          <p:cNvPr id="34885" name="Freeform 90"/>
          <p:cNvSpPr>
            <a:spLocks/>
          </p:cNvSpPr>
          <p:nvPr/>
        </p:nvSpPr>
        <p:spPr bwMode="auto">
          <a:xfrm>
            <a:off x="2282825" y="4665663"/>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94" name="Text Box 37"/>
          <p:cNvSpPr txBox="1">
            <a:spLocks noChangeArrowheads="1"/>
          </p:cNvSpPr>
          <p:nvPr/>
        </p:nvSpPr>
        <p:spPr bwMode="auto">
          <a:xfrm>
            <a:off x="239184" y="5314949"/>
            <a:ext cx="1852084" cy="830997"/>
          </a:xfrm>
          <a:prstGeom prst="rect">
            <a:avLst/>
          </a:prstGeom>
          <a:noFill/>
          <a:ln w="12700">
            <a:noFill/>
            <a:miter lim="800000"/>
            <a:headEnd/>
            <a:tailEnd/>
          </a:ln>
        </p:spPr>
        <p:txBody>
          <a:bodyPr wrap="square">
            <a:prstTxWarp prst="textNoShape">
              <a:avLst/>
            </a:prstTxWarp>
            <a:spAutoFit/>
          </a:bodyPr>
          <a:lstStyle/>
          <a:p>
            <a:pPr>
              <a:defRPr/>
            </a:pPr>
            <a:r>
              <a:rPr lang="en-US" sz="2400" b="1" i="1" dirty="0">
                <a:solidFill>
                  <a:schemeClr val="accent2"/>
                </a:solidFill>
                <a:latin typeface="+mn-lt"/>
              </a:rPr>
              <a:t>What</a:t>
            </a:r>
            <a:r>
              <a:rPr lang="en-US" sz="2400" b="1" i="1" dirty="0" smtClean="0">
                <a:solidFill>
                  <a:schemeClr val="accent2"/>
                </a:solidFill>
                <a:latin typeface="+mn-lt"/>
              </a:rPr>
              <a:t> sign extending?</a:t>
            </a:r>
            <a:r>
              <a:rPr lang="en-US" sz="2400" b="1" i="1" dirty="0">
                <a:solidFill>
                  <a:schemeClr val="accent2"/>
                </a:solidFill>
                <a:latin typeface="+mn-lt"/>
              </a:rPr>
              <a:t>?</a:t>
            </a:r>
            <a:endParaRPr lang="en-US" sz="2400" b="1" dirty="0">
              <a:solidFill>
                <a:schemeClr val="accent2"/>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utoUpdateAnimBg="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7" name="Picture 5"/>
          <p:cNvPicPr>
            <a:picLocks noChangeAspect="1" noChangeArrowheads="1"/>
          </p:cNvPicPr>
          <p:nvPr/>
        </p:nvPicPr>
        <p:blipFill>
          <a:blip r:embed="rId4"/>
          <a:srcRect/>
          <a:stretch>
            <a:fillRect/>
          </a:stretch>
        </p:blipFill>
        <p:spPr bwMode="auto">
          <a:xfrm>
            <a:off x="8120266" y="2214862"/>
            <a:ext cx="1023735" cy="709634"/>
          </a:xfrm>
          <a:prstGeom prst="rect">
            <a:avLst/>
          </a:prstGeom>
          <a:noFill/>
          <a:ln w="9525">
            <a:noFill/>
            <a:miter lim="800000"/>
            <a:headEnd/>
            <a:tailEnd/>
          </a:ln>
          <a:effectLst/>
        </p:spPr>
      </p:pic>
      <p:sp>
        <p:nvSpPr>
          <p:cNvPr id="26627" name="Rectangle 5"/>
          <p:cNvSpPr>
            <a:spLocks noGrp="1" noChangeArrowheads="1"/>
          </p:cNvSpPr>
          <p:nvPr>
            <p:ph type="title"/>
          </p:nvPr>
        </p:nvSpPr>
        <p:spPr>
          <a:xfrm>
            <a:off x="457200" y="37576"/>
            <a:ext cx="8229600" cy="1143000"/>
          </a:xfrm>
        </p:spPr>
        <p:txBody>
          <a:bodyPr>
            <a:normAutofit/>
          </a:bodyPr>
          <a:lstStyle/>
          <a:p>
            <a:pPr>
              <a:lnSpc>
                <a:spcPct val="85000"/>
              </a:lnSpc>
            </a:pPr>
            <a:r>
              <a:rPr lang="en-US" dirty="0" smtClean="0"/>
              <a:t>You Are Here!</a:t>
            </a:r>
            <a:endParaRPr lang="en-US" dirty="0"/>
          </a:p>
        </p:txBody>
      </p:sp>
      <p:sp>
        <p:nvSpPr>
          <p:cNvPr id="43" name="Content Placeholder 42"/>
          <p:cNvSpPr>
            <a:spLocks noGrp="1"/>
          </p:cNvSpPr>
          <p:nvPr>
            <p:ph sz="half" idx="1"/>
          </p:nvPr>
        </p:nvSpPr>
        <p:spPr>
          <a:xfrm>
            <a:off x="1" y="1387067"/>
            <a:ext cx="3421903" cy="4525963"/>
          </a:xfrm>
        </p:spPr>
        <p:txBody>
          <a:bodyPr>
            <a:noAutofit/>
          </a:bodyPr>
          <a:lstStyle/>
          <a:p>
            <a:pPr>
              <a:lnSpc>
                <a:spcPct val="90000"/>
              </a:lnSpc>
            </a:pPr>
            <a:r>
              <a:rPr lang="en-US" sz="2400" dirty="0" smtClean="0"/>
              <a:t>Parallel Requests</a:t>
            </a:r>
          </a:p>
          <a:p>
            <a:pPr lvl="1">
              <a:lnSpc>
                <a:spcPct val="90000"/>
              </a:lnSpc>
              <a:buNone/>
            </a:pPr>
            <a:r>
              <a:rPr lang="en-US" sz="1800" dirty="0" smtClean="0"/>
              <a:t>Assigned to computer</a:t>
            </a:r>
          </a:p>
          <a:p>
            <a:pPr lvl="1">
              <a:lnSpc>
                <a:spcPct val="90000"/>
              </a:lnSpc>
              <a:buNone/>
            </a:pPr>
            <a:r>
              <a:rPr lang="en-US" sz="1800" dirty="0" smtClean="0"/>
              <a:t>e.g., Search “Katz”</a:t>
            </a:r>
          </a:p>
          <a:p>
            <a:pPr>
              <a:lnSpc>
                <a:spcPct val="90000"/>
              </a:lnSpc>
              <a:buClr>
                <a:schemeClr val="tx1"/>
              </a:buClr>
            </a:pPr>
            <a:r>
              <a:rPr lang="en-US" sz="2400" dirty="0" smtClean="0"/>
              <a:t>Parallel Threads</a:t>
            </a:r>
          </a:p>
          <a:p>
            <a:pPr lvl="1">
              <a:lnSpc>
                <a:spcPct val="90000"/>
              </a:lnSpc>
              <a:buNone/>
            </a:pPr>
            <a:r>
              <a:rPr lang="en-US" sz="1800" dirty="0" smtClean="0"/>
              <a:t>Assigned to core</a:t>
            </a:r>
          </a:p>
          <a:p>
            <a:pPr lvl="1">
              <a:lnSpc>
                <a:spcPct val="90000"/>
              </a:lnSpc>
              <a:buNone/>
            </a:pPr>
            <a:r>
              <a:rPr lang="en-US" sz="1800" dirty="0" smtClean="0"/>
              <a:t>e.g., Lookup, Ads</a:t>
            </a:r>
          </a:p>
          <a:p>
            <a:pPr>
              <a:lnSpc>
                <a:spcPct val="90000"/>
              </a:lnSpc>
            </a:pPr>
            <a:r>
              <a:rPr lang="en-US" sz="2400" dirty="0" smtClean="0"/>
              <a:t>Parallel Instructions</a:t>
            </a:r>
          </a:p>
          <a:p>
            <a:pPr lvl="1">
              <a:lnSpc>
                <a:spcPct val="90000"/>
              </a:lnSpc>
              <a:buNone/>
            </a:pPr>
            <a:r>
              <a:rPr lang="en-US" sz="1800" dirty="0" smtClean="0"/>
              <a:t>&gt;1 instruction @ one time</a:t>
            </a:r>
          </a:p>
          <a:p>
            <a:pPr lvl="1">
              <a:lnSpc>
                <a:spcPct val="90000"/>
              </a:lnSpc>
              <a:buNone/>
            </a:pPr>
            <a:r>
              <a:rPr lang="en-US" sz="1800" dirty="0" smtClean="0"/>
              <a:t>e.g., 5 pipelined instructions</a:t>
            </a:r>
          </a:p>
          <a:p>
            <a:pPr>
              <a:lnSpc>
                <a:spcPct val="90000"/>
              </a:lnSpc>
            </a:pPr>
            <a:r>
              <a:rPr lang="en-US" sz="2400" dirty="0" smtClean="0"/>
              <a:t>Parallel Data</a:t>
            </a:r>
          </a:p>
          <a:p>
            <a:pPr lvl="1">
              <a:lnSpc>
                <a:spcPct val="90000"/>
              </a:lnSpc>
              <a:buNone/>
            </a:pPr>
            <a:r>
              <a:rPr lang="en-US" sz="1800" dirty="0" smtClean="0"/>
              <a:t>&gt;1 data item @ one time</a:t>
            </a:r>
          </a:p>
          <a:p>
            <a:pPr lvl="1">
              <a:lnSpc>
                <a:spcPct val="90000"/>
              </a:lnSpc>
              <a:buNone/>
            </a:pPr>
            <a:r>
              <a:rPr lang="en-US" sz="1800" dirty="0" smtClean="0"/>
              <a:t>e.g., Add of 4 pairs of words</a:t>
            </a:r>
          </a:p>
          <a:p>
            <a:pPr>
              <a:lnSpc>
                <a:spcPct val="90000"/>
              </a:lnSpc>
            </a:pPr>
            <a:r>
              <a:rPr lang="en-US" sz="2400" dirty="0" smtClean="0"/>
              <a:t>Hardware descriptions</a:t>
            </a:r>
          </a:p>
          <a:p>
            <a:pPr lvl="1">
              <a:lnSpc>
                <a:spcPct val="90000"/>
              </a:lnSpc>
              <a:buNone/>
            </a:pPr>
            <a:r>
              <a:rPr lang="en-US" sz="1800" dirty="0" smtClean="0"/>
              <a:t>All gates functioning in parallel at same time</a:t>
            </a:r>
          </a:p>
        </p:txBody>
      </p:sp>
      <p:sp>
        <p:nvSpPr>
          <p:cNvPr id="44" name="Date Placeholder 43"/>
          <p:cNvSpPr>
            <a:spLocks noGrp="1"/>
          </p:cNvSpPr>
          <p:nvPr>
            <p:ph type="dt" sz="half" idx="10"/>
          </p:nvPr>
        </p:nvSpPr>
        <p:spPr/>
        <p:txBody>
          <a:bodyPr/>
          <a:lstStyle/>
          <a:p>
            <a:fld id="{991B8BBF-77C1-F143-B388-69E63B61741C}" type="datetime1">
              <a:rPr lang="en-US" smtClean="0"/>
              <a:pPr/>
              <a:t>3/30/11</a:t>
            </a:fld>
            <a:endParaRPr lang="en-US"/>
          </a:p>
        </p:txBody>
      </p:sp>
      <p:sp>
        <p:nvSpPr>
          <p:cNvPr id="46" name="Footer Placeholder 45"/>
          <p:cNvSpPr>
            <a:spLocks noGrp="1"/>
          </p:cNvSpPr>
          <p:nvPr>
            <p:ph type="ftr" sz="quarter" idx="11"/>
          </p:nvPr>
        </p:nvSpPr>
        <p:spPr/>
        <p:txBody>
          <a:bodyPr/>
          <a:lstStyle/>
          <a:p>
            <a:r>
              <a:rPr lang="en-US" smtClean="0"/>
              <a:t>Spring 2011 -- Lecture #18</a:t>
            </a:r>
            <a:endParaRPr lang="en-US" dirty="0"/>
          </a:p>
        </p:txBody>
      </p:sp>
      <p:sp>
        <p:nvSpPr>
          <p:cNvPr id="45" name="Slide Number Placeholder 44"/>
          <p:cNvSpPr>
            <a:spLocks noGrp="1"/>
          </p:cNvSpPr>
          <p:nvPr>
            <p:ph type="sldNum" sz="quarter" idx="12"/>
          </p:nvPr>
        </p:nvSpPr>
        <p:spPr/>
        <p:txBody>
          <a:bodyPr/>
          <a:lstStyle/>
          <a:p>
            <a:fld id="{3CC63E4C-4642-794D-A2FD-70F6B81535F5}" type="slidenum">
              <a:rPr lang="en-US" smtClean="0"/>
              <a:pPr/>
              <a:t>3</a:t>
            </a:fld>
            <a:endParaRPr lang="en-US"/>
          </a:p>
        </p:txBody>
      </p:sp>
      <p:sp>
        <p:nvSpPr>
          <p:cNvPr id="97" name="TextBox 96"/>
          <p:cNvSpPr txBox="1"/>
          <p:nvPr/>
        </p:nvSpPr>
        <p:spPr>
          <a:xfrm>
            <a:off x="8174689" y="1665639"/>
            <a:ext cx="783049" cy="544765"/>
          </a:xfrm>
          <a:prstGeom prst="rect">
            <a:avLst/>
          </a:prstGeom>
          <a:noFill/>
        </p:spPr>
        <p:txBody>
          <a:bodyPr wrap="none" rtlCol="0">
            <a:spAutoFit/>
          </a:bodyPr>
          <a:lstStyle/>
          <a:p>
            <a:pPr algn="r">
              <a:lnSpc>
                <a:spcPct val="80000"/>
              </a:lnSpc>
            </a:pPr>
            <a:r>
              <a:rPr lang="en-US" dirty="0" smtClean="0"/>
              <a:t>Smart</a:t>
            </a:r>
            <a:br>
              <a:rPr lang="en-US" dirty="0" smtClean="0"/>
            </a:br>
            <a:r>
              <a:rPr lang="en-US" dirty="0" smtClean="0"/>
              <a:t>Phone</a:t>
            </a:r>
            <a:endParaRPr lang="en-US" dirty="0"/>
          </a:p>
        </p:txBody>
      </p:sp>
      <p:sp>
        <p:nvSpPr>
          <p:cNvPr id="118" name="TextBox 117"/>
          <p:cNvSpPr txBox="1"/>
          <p:nvPr/>
        </p:nvSpPr>
        <p:spPr>
          <a:xfrm>
            <a:off x="3916479" y="1665944"/>
            <a:ext cx="1305493" cy="766364"/>
          </a:xfrm>
          <a:prstGeom prst="rect">
            <a:avLst/>
          </a:prstGeom>
          <a:noFill/>
        </p:spPr>
        <p:txBody>
          <a:bodyPr wrap="square" rtlCol="0">
            <a:spAutoFit/>
          </a:bodyPr>
          <a:lstStyle/>
          <a:p>
            <a:pPr algn="r">
              <a:lnSpc>
                <a:spcPct val="80000"/>
              </a:lnSpc>
            </a:pPr>
            <a:r>
              <a:rPr lang="en-US" dirty="0" smtClean="0"/>
              <a:t>Warehouse Scale Computer</a:t>
            </a:r>
            <a:endParaRPr lang="en-US" dirty="0"/>
          </a:p>
        </p:txBody>
      </p:sp>
      <p:cxnSp>
        <p:nvCxnSpPr>
          <p:cNvPr id="168" name="Straight Connector 167"/>
          <p:cNvCxnSpPr/>
          <p:nvPr/>
        </p:nvCxnSpPr>
        <p:spPr>
          <a:xfrm rot="5400000">
            <a:off x="736708" y="3834054"/>
            <a:ext cx="5250171" cy="1588"/>
          </a:xfrm>
          <a:prstGeom prst="line">
            <a:avLst/>
          </a:prstGeom>
          <a:ln w="152400"/>
        </p:spPr>
        <p:style>
          <a:lnRef idx="2">
            <a:schemeClr val="accent1"/>
          </a:lnRef>
          <a:fillRef idx="0">
            <a:schemeClr val="accent1"/>
          </a:fillRef>
          <a:effectRef idx="1">
            <a:schemeClr val="accent1"/>
          </a:effectRef>
          <a:fontRef idx="minor">
            <a:schemeClr val="tx1"/>
          </a:fontRef>
        </p:style>
      </p:cxnSp>
      <p:sp>
        <p:nvSpPr>
          <p:cNvPr id="169" name="TextBox 168"/>
          <p:cNvSpPr txBox="1"/>
          <p:nvPr/>
        </p:nvSpPr>
        <p:spPr>
          <a:xfrm>
            <a:off x="1869901" y="1062861"/>
            <a:ext cx="3176233" cy="461665"/>
          </a:xfrm>
          <a:prstGeom prst="rect">
            <a:avLst/>
          </a:prstGeom>
          <a:noFill/>
        </p:spPr>
        <p:txBody>
          <a:bodyPr wrap="none" rtlCol="0">
            <a:spAutoFit/>
          </a:bodyPr>
          <a:lstStyle/>
          <a:p>
            <a:r>
              <a:rPr lang="en-US" sz="2400" i="1" dirty="0" smtClean="0"/>
              <a:t>Software        Hardware</a:t>
            </a:r>
            <a:endParaRPr lang="en-US" sz="2400" i="1" dirty="0"/>
          </a:p>
        </p:txBody>
      </p:sp>
      <p:sp>
        <p:nvSpPr>
          <p:cNvPr id="171" name="TextBox 170"/>
          <p:cNvSpPr txBox="1"/>
          <p:nvPr/>
        </p:nvSpPr>
        <p:spPr>
          <a:xfrm>
            <a:off x="2559949" y="2275669"/>
            <a:ext cx="1619354" cy="1205458"/>
          </a:xfrm>
          <a:prstGeom prst="rect">
            <a:avLst/>
          </a:prstGeom>
          <a:solidFill>
            <a:schemeClr val="bg1"/>
          </a:solidFill>
        </p:spPr>
        <p:txBody>
          <a:bodyPr wrap="none" rtlCol="0">
            <a:spAutoFit/>
          </a:bodyPr>
          <a:lstStyle/>
          <a:p>
            <a:pPr algn="ctr">
              <a:lnSpc>
                <a:spcPct val="90000"/>
              </a:lnSpc>
            </a:pPr>
            <a:r>
              <a:rPr lang="en-US" sz="2000" i="1" dirty="0" smtClean="0"/>
              <a:t>Harness</a:t>
            </a:r>
            <a:br>
              <a:rPr lang="en-US" sz="2000" i="1" dirty="0" smtClean="0"/>
            </a:br>
            <a:r>
              <a:rPr lang="en-US" sz="2000" i="1" dirty="0" smtClean="0"/>
              <a:t>Parallelism &amp;</a:t>
            </a:r>
          </a:p>
          <a:p>
            <a:pPr algn="ctr">
              <a:lnSpc>
                <a:spcPct val="90000"/>
              </a:lnSpc>
            </a:pPr>
            <a:r>
              <a:rPr lang="en-US" sz="2000" i="1" dirty="0" smtClean="0"/>
              <a:t>Achieve High</a:t>
            </a:r>
            <a:br>
              <a:rPr lang="en-US" sz="2000" i="1" dirty="0" smtClean="0"/>
            </a:br>
            <a:r>
              <a:rPr lang="en-US" sz="2000" i="1" dirty="0" smtClean="0"/>
              <a:t>Performance</a:t>
            </a:r>
            <a:endParaRPr lang="en-US" sz="2000" i="1" dirty="0"/>
          </a:p>
        </p:txBody>
      </p:sp>
      <p:grpSp>
        <p:nvGrpSpPr>
          <p:cNvPr id="2" name="Group 50"/>
          <p:cNvGrpSpPr/>
          <p:nvPr/>
        </p:nvGrpSpPr>
        <p:grpSpPr>
          <a:xfrm>
            <a:off x="5831288" y="5537200"/>
            <a:ext cx="3360063" cy="1289820"/>
            <a:chOff x="5831288" y="5537200"/>
            <a:chExt cx="3360062" cy="1289820"/>
          </a:xfrm>
        </p:grpSpPr>
        <p:sp>
          <p:nvSpPr>
            <p:cNvPr id="166" name="TextBox 165"/>
            <p:cNvSpPr txBox="1"/>
            <p:nvPr/>
          </p:nvSpPr>
          <p:spPr>
            <a:xfrm>
              <a:off x="7942290" y="5985754"/>
              <a:ext cx="1249060" cy="369332"/>
            </a:xfrm>
            <a:prstGeom prst="rect">
              <a:avLst/>
            </a:prstGeom>
            <a:noFill/>
          </p:spPr>
          <p:txBody>
            <a:bodyPr wrap="none" rtlCol="0">
              <a:spAutoFit/>
            </a:bodyPr>
            <a:lstStyle/>
            <a:p>
              <a:r>
                <a:rPr lang="en-US" dirty="0" smtClean="0"/>
                <a:t>Logic Gates</a:t>
              </a:r>
              <a:endParaRPr lang="en-US" dirty="0"/>
            </a:p>
          </p:txBody>
        </p:sp>
        <p:cxnSp>
          <p:nvCxnSpPr>
            <p:cNvPr id="172" name="Straight Connector 171"/>
            <p:cNvCxnSpPr>
              <a:stCxn id="104" idx="2"/>
              <a:endCxn id="177" idx="3"/>
            </p:cNvCxnSpPr>
            <p:nvPr/>
          </p:nvCxnSpPr>
          <p:spPr>
            <a:xfrm flipH="1">
              <a:off x="7920438" y="5537200"/>
              <a:ext cx="54947"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a:stCxn id="104" idx="1"/>
              <a:endCxn id="177" idx="0"/>
            </p:cNvCxnSpPr>
            <p:nvPr/>
          </p:nvCxnSpPr>
          <p:spPr>
            <a:xfrm flipH="1">
              <a:off x="6543773" y="5537200"/>
              <a:ext cx="955786"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 name="Group 177"/>
            <p:cNvGrpSpPr/>
            <p:nvPr/>
          </p:nvGrpSpPr>
          <p:grpSpPr>
            <a:xfrm>
              <a:off x="5831288" y="6109003"/>
              <a:ext cx="2089150" cy="718017"/>
              <a:chOff x="5831288" y="6139983"/>
              <a:chExt cx="2089150" cy="718017"/>
            </a:xfrm>
          </p:grpSpPr>
          <p:graphicFrame>
            <p:nvGraphicFramePr>
              <p:cNvPr id="93186" name="Object 2"/>
              <p:cNvGraphicFramePr>
                <a:graphicFrameLocks noChangeAspect="1"/>
              </p:cNvGraphicFramePr>
              <p:nvPr/>
            </p:nvGraphicFramePr>
            <p:xfrm>
              <a:off x="6560469" y="6139983"/>
              <a:ext cx="1044389" cy="718017"/>
            </p:xfrm>
            <a:graphic>
              <a:graphicData uri="http://schemas.openxmlformats.org/presentationml/2006/ole">
                <p:oleObj spid="_x0000_s25602" name="Image" r:id="rId5" imgW="3492063" imgH="2400000" progId="">
                  <p:embed/>
                </p:oleObj>
              </a:graphicData>
            </a:graphic>
          </p:graphicFrame>
          <p:sp>
            <p:nvSpPr>
              <p:cNvPr id="177" name="Freeform 176"/>
              <p:cNvSpPr/>
              <p:nvPr/>
            </p:nvSpPr>
            <p:spPr>
              <a:xfrm>
                <a:off x="5831288" y="6149353"/>
                <a:ext cx="2089150" cy="708647"/>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a:t>
                </a:r>
                <a:endParaRPr lang="en-US" dirty="0">
                  <a:solidFill>
                    <a:srgbClr val="000000"/>
                  </a:solidFill>
                </a:endParaRPr>
              </a:p>
            </p:txBody>
          </p:sp>
        </p:grpSp>
      </p:grpSp>
      <p:pic>
        <p:nvPicPr>
          <p:cNvPr id="117" name="Picture 116" descr="cern-racks.jpg"/>
          <p:cNvPicPr>
            <a:picLocks noChangeAspect="1"/>
          </p:cNvPicPr>
          <p:nvPr/>
        </p:nvPicPr>
        <p:blipFill>
          <a:blip r:embed="rId6"/>
          <a:stretch>
            <a:fillRect/>
          </a:stretch>
        </p:blipFill>
        <p:spPr>
          <a:xfrm>
            <a:off x="5173657" y="1334878"/>
            <a:ext cx="2859651" cy="1667628"/>
          </a:xfrm>
          <a:prstGeom prst="rect">
            <a:avLst/>
          </a:prstGeom>
        </p:spPr>
      </p:pic>
      <p:grpSp>
        <p:nvGrpSpPr>
          <p:cNvPr id="4" name="Group 55"/>
          <p:cNvGrpSpPr/>
          <p:nvPr/>
        </p:nvGrpSpPr>
        <p:grpSpPr>
          <a:xfrm>
            <a:off x="3442017" y="2980267"/>
            <a:ext cx="5143176" cy="1625601"/>
            <a:chOff x="3442017" y="2980266"/>
            <a:chExt cx="5143176" cy="1625601"/>
          </a:xfrm>
        </p:grpSpPr>
        <p:grpSp>
          <p:nvGrpSpPr>
            <p:cNvPr id="5" name="Group 53"/>
            <p:cNvGrpSpPr/>
            <p:nvPr/>
          </p:nvGrpSpPr>
          <p:grpSpPr>
            <a:xfrm>
              <a:off x="3442017" y="2980266"/>
              <a:ext cx="5143176" cy="1625601"/>
              <a:chOff x="3442017" y="2980266"/>
              <a:chExt cx="5143176" cy="1625601"/>
            </a:xfrm>
          </p:grpSpPr>
          <p:pic>
            <p:nvPicPr>
              <p:cNvPr id="48" name="Picture 5"/>
              <p:cNvPicPr>
                <a:picLocks noChangeAspect="1"/>
              </p:cNvPicPr>
              <p:nvPr/>
            </p:nvPicPr>
            <p:blipFill>
              <a:blip r:embed="rId7"/>
              <a:srcRect/>
              <a:stretch>
                <a:fillRect/>
              </a:stretch>
            </p:blipFill>
            <p:spPr bwMode="auto">
              <a:xfrm>
                <a:off x="3442017" y="3451864"/>
                <a:ext cx="1792390" cy="856882"/>
              </a:xfrm>
              <a:prstGeom prst="rect">
                <a:avLst/>
              </a:prstGeom>
              <a:noFill/>
              <a:ln w="9525">
                <a:noFill/>
                <a:miter lim="800000"/>
                <a:headEnd/>
                <a:tailEnd/>
              </a:ln>
            </p:spPr>
          </p:pic>
          <p:cxnSp>
            <p:nvCxnSpPr>
              <p:cNvPr id="135" name="Straight Connector 134"/>
              <p:cNvCxnSpPr>
                <a:endCxn id="98" idx="1"/>
              </p:cNvCxnSpPr>
              <p:nvPr/>
            </p:nvCxnSpPr>
            <p:spPr>
              <a:xfrm rot="10800000" flipV="1">
                <a:off x="5432954" y="2980266"/>
                <a:ext cx="1729843" cy="389478"/>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37" name="Straight Connector 136"/>
              <p:cNvCxnSpPr>
                <a:endCxn id="98" idx="0"/>
              </p:cNvCxnSpPr>
              <p:nvPr/>
            </p:nvCxnSpPr>
            <p:spPr>
              <a:xfrm>
                <a:off x="7501460" y="2980267"/>
                <a:ext cx="1083733" cy="389477"/>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nvGrpSpPr>
              <p:cNvPr id="6" name="Group 144"/>
              <p:cNvGrpSpPr/>
              <p:nvPr/>
            </p:nvGrpSpPr>
            <p:grpSpPr>
              <a:xfrm>
                <a:off x="3894659" y="3369744"/>
                <a:ext cx="4690534" cy="1236123"/>
                <a:chOff x="3539066" y="3369744"/>
                <a:chExt cx="4690534" cy="1236123"/>
              </a:xfrm>
            </p:grpSpPr>
            <p:sp>
              <p:nvSpPr>
                <p:cNvPr id="98" name="Freeform 97"/>
                <p:cNvSpPr/>
                <p:nvPr/>
              </p:nvSpPr>
              <p:spPr>
                <a:xfrm>
                  <a:off x="3539066" y="3369744"/>
                  <a:ext cx="4690534" cy="123612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Freeform 131"/>
                <p:cNvSpPr/>
                <p:nvPr/>
              </p:nvSpPr>
              <p:spPr>
                <a:xfrm>
                  <a:off x="4758265" y="345441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Core</a:t>
                  </a:r>
                  <a:endParaRPr lang="en-US" dirty="0">
                    <a:solidFill>
                      <a:srgbClr val="FF0000"/>
                    </a:solidFill>
                  </a:endParaRPr>
                </a:p>
              </p:txBody>
            </p:sp>
            <p:sp>
              <p:nvSpPr>
                <p:cNvPr id="133" name="Freeform 132"/>
                <p:cNvSpPr/>
                <p:nvPr/>
              </p:nvSpPr>
              <p:spPr>
                <a:xfrm>
                  <a:off x="6790242" y="345441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Core</a:t>
                  </a:r>
                  <a:endParaRPr lang="en-US" dirty="0">
                    <a:solidFill>
                      <a:srgbClr val="FF0000"/>
                    </a:solidFill>
                  </a:endParaRPr>
                </a:p>
              </p:txBody>
            </p:sp>
            <p:sp>
              <p:nvSpPr>
                <p:cNvPr id="138" name="Rectangle 137"/>
                <p:cNvSpPr/>
                <p:nvPr/>
              </p:nvSpPr>
              <p:spPr>
                <a:xfrm>
                  <a:off x="6242320" y="3413668"/>
                  <a:ext cx="344039" cy="369332"/>
                </a:xfrm>
                <a:prstGeom prst="rect">
                  <a:avLst/>
                </a:prstGeom>
              </p:spPr>
              <p:txBody>
                <a:bodyPr wrap="none">
                  <a:spAutoFit/>
                </a:bodyPr>
                <a:lstStyle/>
                <a:p>
                  <a:r>
                    <a:rPr lang="en-US" dirty="0" smtClean="0"/>
                    <a:t>…</a:t>
                  </a:r>
                  <a:endParaRPr lang="en-US" dirty="0"/>
                </a:p>
              </p:txBody>
            </p:sp>
            <p:sp>
              <p:nvSpPr>
                <p:cNvPr id="140" name="Freeform 139"/>
                <p:cNvSpPr/>
                <p:nvPr/>
              </p:nvSpPr>
              <p:spPr>
                <a:xfrm>
                  <a:off x="4284134" y="3810000"/>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     Memory               (Cache)</a:t>
                  </a:r>
                  <a:endParaRPr lang="en-US" dirty="0">
                    <a:solidFill>
                      <a:srgbClr val="FF0000"/>
                    </a:solidFill>
                  </a:endParaRPr>
                </a:p>
              </p:txBody>
            </p:sp>
            <p:sp>
              <p:nvSpPr>
                <p:cNvPr id="144" name="Freeform 143"/>
                <p:cNvSpPr/>
                <p:nvPr/>
              </p:nvSpPr>
              <p:spPr>
                <a:xfrm>
                  <a:off x="3826935" y="4199466"/>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Input/Output</a:t>
                  </a:r>
                  <a:endParaRPr lang="en-US" dirty="0">
                    <a:solidFill>
                      <a:srgbClr val="000000"/>
                    </a:solidFill>
                  </a:endParaRPr>
                </a:p>
              </p:txBody>
            </p:sp>
          </p:grpSp>
        </p:grpSp>
        <p:sp>
          <p:nvSpPr>
            <p:cNvPr id="55" name="TextBox 54"/>
            <p:cNvSpPr txBox="1"/>
            <p:nvPr/>
          </p:nvSpPr>
          <p:spPr>
            <a:xfrm>
              <a:off x="6760108" y="3049938"/>
              <a:ext cx="1126593" cy="323165"/>
            </a:xfrm>
            <a:prstGeom prst="rect">
              <a:avLst/>
            </a:prstGeom>
            <a:noFill/>
          </p:spPr>
          <p:txBody>
            <a:bodyPr wrap="none" rtlCol="0">
              <a:spAutoFit/>
            </a:bodyPr>
            <a:lstStyle/>
            <a:p>
              <a:pPr algn="r">
                <a:lnSpc>
                  <a:spcPct val="80000"/>
                </a:lnSpc>
              </a:pPr>
              <a:r>
                <a:rPr lang="en-US" dirty="0" smtClean="0"/>
                <a:t>Computer</a:t>
              </a:r>
            </a:p>
          </p:txBody>
        </p:sp>
      </p:grpSp>
      <p:grpSp>
        <p:nvGrpSpPr>
          <p:cNvPr id="7" name="Group 90"/>
          <p:cNvGrpSpPr/>
          <p:nvPr/>
        </p:nvGrpSpPr>
        <p:grpSpPr>
          <a:xfrm>
            <a:off x="3365861" y="3454412"/>
            <a:ext cx="5625739" cy="2622539"/>
            <a:chOff x="3365862" y="3454411"/>
            <a:chExt cx="5625738" cy="2622539"/>
          </a:xfrm>
        </p:grpSpPr>
        <p:sp>
          <p:nvSpPr>
            <p:cNvPr id="151" name="Freeform 150"/>
            <p:cNvSpPr/>
            <p:nvPr/>
          </p:nvSpPr>
          <p:spPr>
            <a:xfrm>
              <a:off x="3971023" y="5625230"/>
              <a:ext cx="3626511" cy="341684"/>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Main Memory</a:t>
              </a:r>
              <a:endParaRPr lang="en-US" dirty="0">
                <a:solidFill>
                  <a:srgbClr val="000000"/>
                </a:solidFill>
              </a:endParaRPr>
            </a:p>
          </p:txBody>
        </p:sp>
        <p:grpSp>
          <p:nvGrpSpPr>
            <p:cNvPr id="8" name="Group 89"/>
            <p:cNvGrpSpPr/>
            <p:nvPr/>
          </p:nvGrpSpPr>
          <p:grpSpPr>
            <a:xfrm>
              <a:off x="3365862" y="3454411"/>
              <a:ext cx="5625738" cy="2622539"/>
              <a:chOff x="3365862" y="3454411"/>
              <a:chExt cx="5625738" cy="2622539"/>
            </a:xfrm>
          </p:grpSpPr>
          <p:grpSp>
            <p:nvGrpSpPr>
              <p:cNvPr id="9" name="Group 48"/>
              <p:cNvGrpSpPr/>
              <p:nvPr/>
            </p:nvGrpSpPr>
            <p:grpSpPr>
              <a:xfrm>
                <a:off x="3365862" y="3454411"/>
                <a:ext cx="5625738" cy="2622539"/>
                <a:chOff x="3365862" y="3454411"/>
                <a:chExt cx="5454288" cy="2850775"/>
              </a:xfrm>
            </p:grpSpPr>
            <p:sp>
              <p:nvSpPr>
                <p:cNvPr id="147" name="Freeform 146"/>
                <p:cNvSpPr/>
                <p:nvPr/>
              </p:nvSpPr>
              <p:spPr>
                <a:xfrm>
                  <a:off x="3365862" y="4775213"/>
                  <a:ext cx="5454288" cy="152997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6" name="Straight Connector 155"/>
                <p:cNvCxnSpPr>
                  <a:stCxn id="133" idx="1"/>
                  <a:endCxn id="147" idx="1"/>
                </p:cNvCxnSpPr>
                <p:nvPr/>
              </p:nvCxnSpPr>
              <p:spPr>
                <a:xfrm flipH="1">
                  <a:off x="5154635" y="3454411"/>
                  <a:ext cx="2252893" cy="1320802"/>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133" idx="0"/>
                  <a:endCxn id="147" idx="0"/>
                </p:cNvCxnSpPr>
                <p:nvPr/>
              </p:nvCxnSpPr>
              <p:spPr>
                <a:xfrm>
                  <a:off x="8179845" y="3454411"/>
                  <a:ext cx="640305" cy="1320802"/>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62" name="TextBox 161"/>
              <p:cNvSpPr txBox="1"/>
              <p:nvPr/>
            </p:nvSpPr>
            <p:spPr>
              <a:xfrm>
                <a:off x="7515254" y="4306692"/>
                <a:ext cx="641304" cy="369332"/>
              </a:xfrm>
              <a:prstGeom prst="rect">
                <a:avLst/>
              </a:prstGeom>
              <a:noFill/>
            </p:spPr>
            <p:txBody>
              <a:bodyPr wrap="square" rtlCol="0">
                <a:spAutoFit/>
              </a:bodyPr>
              <a:lstStyle/>
              <a:p>
                <a:r>
                  <a:rPr lang="en-US" dirty="0" smtClean="0"/>
                  <a:t>Core</a:t>
                </a:r>
                <a:endParaRPr lang="en-US" dirty="0"/>
              </a:p>
            </p:txBody>
          </p:sp>
          <p:sp>
            <p:nvSpPr>
              <p:cNvPr id="163" name="Freeform 162"/>
              <p:cNvSpPr/>
              <p:nvPr/>
            </p:nvSpPr>
            <p:spPr>
              <a:xfrm>
                <a:off x="4108450" y="4718050"/>
                <a:ext cx="2705100" cy="850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Instruction </a:t>
                </a:r>
                <a:r>
                  <a:rPr lang="en-US" dirty="0" err="1" smtClean="0">
                    <a:solidFill>
                      <a:srgbClr val="000000"/>
                    </a:solidFill>
                  </a:rPr>
                  <a:t>Unit(s</a:t>
                </a:r>
                <a:r>
                  <a:rPr lang="en-US" dirty="0" smtClean="0">
                    <a:solidFill>
                      <a:srgbClr val="000000"/>
                    </a:solidFill>
                  </a:rPr>
                  <a:t>)</a:t>
                </a:r>
              </a:p>
              <a:p>
                <a:pPr algn="ctr">
                  <a:lnSpc>
                    <a:spcPct val="90000"/>
                  </a:lnSpc>
                </a:pPr>
                <a:endParaRPr lang="en-US" dirty="0" smtClean="0">
                  <a:solidFill>
                    <a:srgbClr val="000000"/>
                  </a:solidFill>
                </a:endParaRPr>
              </a:p>
              <a:p>
                <a:pPr algn="ctr">
                  <a:lnSpc>
                    <a:spcPct val="90000"/>
                  </a:lnSpc>
                </a:pPr>
                <a:endParaRPr lang="en-US" dirty="0">
                  <a:solidFill>
                    <a:srgbClr val="000000"/>
                  </a:solidFill>
                </a:endParaRPr>
              </a:p>
            </p:txBody>
          </p:sp>
          <p:sp>
            <p:nvSpPr>
              <p:cNvPr id="165" name="Freeform 164"/>
              <p:cNvSpPr/>
              <p:nvPr/>
            </p:nvSpPr>
            <p:spPr>
              <a:xfrm>
                <a:off x="6438900" y="4686300"/>
                <a:ext cx="2362199" cy="48895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Functional</a:t>
                </a:r>
              </a:p>
              <a:p>
                <a:pPr algn="ctr">
                  <a:lnSpc>
                    <a:spcPct val="90000"/>
                  </a:lnSpc>
                </a:pPr>
                <a:r>
                  <a:rPr lang="en-US" dirty="0" err="1" smtClean="0">
                    <a:solidFill>
                      <a:srgbClr val="000000"/>
                    </a:solidFill>
                  </a:rPr>
                  <a:t>Unit(s</a:t>
                </a:r>
                <a:r>
                  <a:rPr lang="en-US" dirty="0" smtClean="0">
                    <a:solidFill>
                      <a:srgbClr val="000000"/>
                    </a:solidFill>
                  </a:rPr>
                  <a:t>)</a:t>
                </a:r>
                <a:endParaRPr lang="en-US" dirty="0">
                  <a:solidFill>
                    <a:srgbClr val="000000"/>
                  </a:solidFill>
                </a:endParaRPr>
              </a:p>
            </p:txBody>
          </p:sp>
        </p:grpSp>
        <p:pic>
          <p:nvPicPr>
            <p:cNvPr id="57" name="Picture 56" descr="600px-Pipeline_5.png"/>
            <p:cNvPicPr>
              <a:picLocks noChangeAspect="1"/>
            </p:cNvPicPr>
            <p:nvPr/>
          </p:nvPicPr>
          <p:blipFill>
            <a:blip r:embed="rId8"/>
            <a:stretch>
              <a:fillRect/>
            </a:stretch>
          </p:blipFill>
          <p:spPr>
            <a:xfrm>
              <a:off x="4875262" y="4921249"/>
              <a:ext cx="908064" cy="654673"/>
            </a:xfrm>
            <a:prstGeom prst="rect">
              <a:avLst/>
            </a:prstGeom>
          </p:spPr>
        </p:pic>
        <p:grpSp>
          <p:nvGrpSpPr>
            <p:cNvPr id="10" name="Group 88"/>
            <p:cNvGrpSpPr/>
            <p:nvPr/>
          </p:nvGrpSpPr>
          <p:grpSpPr>
            <a:xfrm>
              <a:off x="6108909" y="5194300"/>
              <a:ext cx="2127517" cy="361950"/>
              <a:chOff x="6108909" y="5194300"/>
              <a:chExt cx="2127517" cy="361950"/>
            </a:xfrm>
          </p:grpSpPr>
          <p:grpSp>
            <p:nvGrpSpPr>
              <p:cNvPr id="11" name="Group 68"/>
              <p:cNvGrpSpPr/>
              <p:nvPr/>
            </p:nvGrpSpPr>
            <p:grpSpPr>
              <a:xfrm>
                <a:off x="7499559" y="5194300"/>
                <a:ext cx="736867" cy="342900"/>
                <a:chOff x="7499559" y="5194300"/>
                <a:chExt cx="736867" cy="342900"/>
              </a:xfrm>
            </p:grpSpPr>
            <p:sp>
              <p:nvSpPr>
                <p:cNvPr id="114" name="TextBox 113"/>
                <p:cNvSpPr txBox="1"/>
                <p:nvPr/>
              </p:nvSpPr>
              <p:spPr>
                <a:xfrm>
                  <a:off x="7532796" y="5196494"/>
                  <a:ext cx="703630" cy="307777"/>
                </a:xfrm>
                <a:prstGeom prst="rect">
                  <a:avLst/>
                </a:prstGeom>
                <a:noFill/>
              </p:spPr>
              <p:txBody>
                <a:bodyPr wrap="square" rtlCol="0">
                  <a:spAutoFit/>
                </a:bodyPr>
                <a:lstStyle/>
                <a:p>
                  <a:r>
                    <a:rPr lang="en-US" sz="1400" dirty="0" smtClean="0"/>
                    <a:t>A</a:t>
                  </a:r>
                  <a:r>
                    <a:rPr lang="en-US" sz="1400" baseline="-25000" dirty="0" smtClean="0"/>
                    <a:t>3</a:t>
                  </a:r>
                  <a:r>
                    <a:rPr lang="en-US" sz="1400" dirty="0" smtClean="0"/>
                    <a:t>+B</a:t>
                  </a:r>
                  <a:r>
                    <a:rPr lang="en-US" sz="1400" baseline="-25000" dirty="0" smtClean="0"/>
                    <a:t>3</a:t>
                  </a:r>
                  <a:endParaRPr lang="en-US" sz="1400" dirty="0"/>
                </a:p>
              </p:txBody>
            </p:sp>
            <p:sp>
              <p:nvSpPr>
                <p:cNvPr id="104" name="Freeform 103"/>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2" name="Group 79"/>
              <p:cNvGrpSpPr/>
              <p:nvPr/>
            </p:nvGrpSpPr>
            <p:grpSpPr>
              <a:xfrm>
                <a:off x="7036009" y="5200650"/>
                <a:ext cx="736867" cy="342900"/>
                <a:chOff x="7499559" y="5194300"/>
                <a:chExt cx="736867" cy="342900"/>
              </a:xfrm>
            </p:grpSpPr>
            <p:sp>
              <p:nvSpPr>
                <p:cNvPr id="81" name="TextBox 80"/>
                <p:cNvSpPr txBox="1"/>
                <p:nvPr/>
              </p:nvSpPr>
              <p:spPr>
                <a:xfrm>
                  <a:off x="7532796" y="5196494"/>
                  <a:ext cx="703630" cy="307777"/>
                </a:xfrm>
                <a:prstGeom prst="rect">
                  <a:avLst/>
                </a:prstGeom>
                <a:noFill/>
              </p:spPr>
              <p:txBody>
                <a:bodyPr wrap="square" rtlCol="0">
                  <a:spAutoFit/>
                </a:bodyPr>
                <a:lstStyle/>
                <a:p>
                  <a:r>
                    <a:rPr lang="en-US" sz="1400" dirty="0" smtClean="0"/>
                    <a:t>A</a:t>
                  </a:r>
                  <a:r>
                    <a:rPr lang="en-US" sz="1400" baseline="-25000" dirty="0" smtClean="0"/>
                    <a:t>2</a:t>
                  </a:r>
                  <a:r>
                    <a:rPr lang="en-US" sz="1400" dirty="0" smtClean="0"/>
                    <a:t>+B</a:t>
                  </a:r>
                  <a:r>
                    <a:rPr lang="en-US" sz="1400" baseline="-25000" dirty="0" smtClean="0"/>
                    <a:t>2</a:t>
                  </a:r>
                  <a:endParaRPr lang="en-US" sz="1400" dirty="0"/>
                </a:p>
              </p:txBody>
            </p:sp>
            <p:sp>
              <p:nvSpPr>
                <p:cNvPr id="82" name="Freeform 81"/>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3" name="Group 82"/>
              <p:cNvGrpSpPr/>
              <p:nvPr/>
            </p:nvGrpSpPr>
            <p:grpSpPr>
              <a:xfrm>
                <a:off x="6572459" y="5207000"/>
                <a:ext cx="736867" cy="342900"/>
                <a:chOff x="7499559" y="5194300"/>
                <a:chExt cx="736867" cy="342900"/>
              </a:xfrm>
            </p:grpSpPr>
            <p:sp>
              <p:nvSpPr>
                <p:cNvPr id="84" name="TextBox 83"/>
                <p:cNvSpPr txBox="1"/>
                <p:nvPr/>
              </p:nvSpPr>
              <p:spPr>
                <a:xfrm>
                  <a:off x="7532796" y="5196494"/>
                  <a:ext cx="703630" cy="307777"/>
                </a:xfrm>
                <a:prstGeom prst="rect">
                  <a:avLst/>
                </a:prstGeom>
                <a:noFill/>
              </p:spPr>
              <p:txBody>
                <a:bodyPr wrap="square" rtlCol="0">
                  <a:spAutoFit/>
                </a:bodyPr>
                <a:lstStyle/>
                <a:p>
                  <a:r>
                    <a:rPr lang="en-US" sz="1400" dirty="0" smtClean="0"/>
                    <a:t>A</a:t>
                  </a:r>
                  <a:r>
                    <a:rPr lang="en-US" sz="1400" baseline="-25000" dirty="0" smtClean="0"/>
                    <a:t>1</a:t>
                  </a:r>
                  <a:r>
                    <a:rPr lang="en-US" sz="1400" dirty="0" smtClean="0"/>
                    <a:t>+B</a:t>
                  </a:r>
                  <a:r>
                    <a:rPr lang="en-US" sz="1400" baseline="-25000" dirty="0" smtClean="0"/>
                    <a:t>1</a:t>
                  </a:r>
                  <a:endParaRPr lang="en-US" sz="1400" dirty="0"/>
                </a:p>
              </p:txBody>
            </p:sp>
            <p:sp>
              <p:nvSpPr>
                <p:cNvPr id="85" name="Freeform 84"/>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4" name="Group 85"/>
              <p:cNvGrpSpPr/>
              <p:nvPr/>
            </p:nvGrpSpPr>
            <p:grpSpPr>
              <a:xfrm>
                <a:off x="6108909" y="5213350"/>
                <a:ext cx="736867" cy="342900"/>
                <a:chOff x="7499559" y="5194300"/>
                <a:chExt cx="736867" cy="342900"/>
              </a:xfrm>
            </p:grpSpPr>
            <p:sp>
              <p:nvSpPr>
                <p:cNvPr id="87" name="TextBox 86"/>
                <p:cNvSpPr txBox="1"/>
                <p:nvPr/>
              </p:nvSpPr>
              <p:spPr>
                <a:xfrm>
                  <a:off x="7532796" y="5196494"/>
                  <a:ext cx="703630" cy="307777"/>
                </a:xfrm>
                <a:prstGeom prst="rect">
                  <a:avLst/>
                </a:prstGeom>
                <a:noFill/>
              </p:spPr>
              <p:txBody>
                <a:bodyPr wrap="square" rtlCol="0">
                  <a:spAutoFit/>
                </a:bodyPr>
                <a:lstStyle/>
                <a:p>
                  <a:r>
                    <a:rPr lang="en-US" sz="1400" dirty="0" smtClean="0"/>
                    <a:t>A</a:t>
                  </a:r>
                  <a:r>
                    <a:rPr lang="en-US" sz="1400" baseline="-25000" dirty="0" smtClean="0"/>
                    <a:t>0</a:t>
                  </a:r>
                  <a:r>
                    <a:rPr lang="en-US" sz="1400" dirty="0" smtClean="0"/>
                    <a:t>+B</a:t>
                  </a:r>
                  <a:r>
                    <a:rPr lang="en-US" sz="1400" baseline="-25000" dirty="0" smtClean="0"/>
                    <a:t>0</a:t>
                  </a:r>
                  <a:endParaRPr lang="en-US" sz="1400" dirty="0"/>
                </a:p>
              </p:txBody>
            </p:sp>
            <p:sp>
              <p:nvSpPr>
                <p:cNvPr id="88" name="Freeform 87"/>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grpSp>
      <p:grpSp>
        <p:nvGrpSpPr>
          <p:cNvPr id="15" name="Group 91"/>
          <p:cNvGrpSpPr/>
          <p:nvPr/>
        </p:nvGrpSpPr>
        <p:grpSpPr>
          <a:xfrm>
            <a:off x="1" y="5486402"/>
            <a:ext cx="9517119" cy="1371598"/>
            <a:chOff x="0" y="4724401"/>
            <a:chExt cx="9517119" cy="1371598"/>
          </a:xfrm>
        </p:grpSpPr>
        <p:grpSp>
          <p:nvGrpSpPr>
            <p:cNvPr id="16" name="Group 64"/>
            <p:cNvGrpSpPr/>
            <p:nvPr/>
          </p:nvGrpSpPr>
          <p:grpSpPr>
            <a:xfrm>
              <a:off x="5317067" y="4741332"/>
              <a:ext cx="4200052" cy="1354667"/>
              <a:chOff x="1864861" y="2478375"/>
              <a:chExt cx="9231735" cy="982560"/>
            </a:xfrm>
          </p:grpSpPr>
          <p:sp>
            <p:nvSpPr>
              <p:cNvPr id="66" name="Rectangle 65"/>
              <p:cNvSpPr/>
              <p:nvPr/>
            </p:nvSpPr>
            <p:spPr>
              <a:xfrm>
                <a:off x="1864861" y="2846835"/>
                <a:ext cx="8411618" cy="614100"/>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7894428" y="2478375"/>
                <a:ext cx="3202168" cy="267882"/>
              </a:xfrm>
              <a:prstGeom prst="rect">
                <a:avLst/>
              </a:prstGeom>
              <a:noFill/>
            </p:spPr>
            <p:txBody>
              <a:bodyPr wrap="square" rtlCol="0">
                <a:spAutoFit/>
              </a:bodyPr>
              <a:lstStyle/>
              <a:p>
                <a:r>
                  <a:rPr lang="en-US" dirty="0" smtClean="0">
                    <a:solidFill>
                      <a:srgbClr val="FF0000"/>
                    </a:solidFill>
                  </a:rPr>
                  <a:t>Today</a:t>
                </a:r>
                <a:endParaRPr lang="en-US" dirty="0">
                  <a:solidFill>
                    <a:srgbClr val="FF0000"/>
                  </a:solidFill>
                </a:endParaRPr>
              </a:p>
            </p:txBody>
          </p:sp>
        </p:grpSp>
        <p:sp>
          <p:nvSpPr>
            <p:cNvPr id="77" name="Rectangle 76"/>
            <p:cNvSpPr/>
            <p:nvPr/>
          </p:nvSpPr>
          <p:spPr>
            <a:xfrm>
              <a:off x="0" y="4724401"/>
              <a:ext cx="3200400" cy="1049867"/>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4763"/>
            <a:ext cx="8229600" cy="1143001"/>
          </a:xfrm>
        </p:spPr>
        <p:txBody>
          <a:bodyPr/>
          <a:lstStyle/>
          <a:p>
            <a:r>
              <a:rPr lang="en-US" smtClean="0"/>
              <a:t>Load Operations</a:t>
            </a:r>
          </a:p>
        </p:txBody>
      </p:sp>
      <p:sp>
        <p:nvSpPr>
          <p:cNvPr id="61443" name="Rectangle 3"/>
          <p:cNvSpPr>
            <a:spLocks noGrp="1" noChangeArrowheads="1"/>
          </p:cNvSpPr>
          <p:nvPr>
            <p:ph idx="1"/>
          </p:nvPr>
        </p:nvSpPr>
        <p:spPr>
          <a:xfrm>
            <a:off x="457200" y="1011238"/>
            <a:ext cx="8229600" cy="4525962"/>
          </a:xfrm>
        </p:spPr>
        <p:txBody>
          <a:bodyPr/>
          <a:lstStyle/>
          <a:p>
            <a:pPr>
              <a:lnSpc>
                <a:spcPct val="90000"/>
              </a:lnSpc>
              <a:spcBef>
                <a:spcPct val="0"/>
              </a:spcBef>
            </a:pPr>
            <a:r>
              <a:rPr lang="en-US" sz="2800"/>
              <a:t>R[</a:t>
            </a:r>
            <a:r>
              <a:rPr lang="en-US" sz="2800" u="sng">
                <a:solidFill>
                  <a:schemeClr val="accent1"/>
                </a:solidFill>
              </a:rPr>
              <a:t>rt</a:t>
            </a:r>
            <a:r>
              <a:rPr lang="en-US" sz="2800"/>
              <a:t>] = Mem[R[rs] + SignExt[imm16]]	</a:t>
            </a:r>
            <a:br>
              <a:rPr lang="en-US" sz="2800"/>
            </a:br>
            <a:r>
              <a:rPr lang="en-US" sz="2800"/>
              <a:t>Example: </a:t>
            </a:r>
            <a:r>
              <a:rPr lang="en-US" sz="2800">
                <a:latin typeface="Courier New" charset="0"/>
              </a:rPr>
              <a:t>lw rt,rs,imm16</a:t>
            </a:r>
            <a:endParaRPr lang="en-US" sz="2800"/>
          </a:p>
        </p:txBody>
      </p:sp>
      <p:sp>
        <p:nvSpPr>
          <p:cNvPr id="120" name="Date Placeholder 119"/>
          <p:cNvSpPr>
            <a:spLocks noGrp="1"/>
          </p:cNvSpPr>
          <p:nvPr>
            <p:ph type="dt" sz="quarter" idx="10"/>
          </p:nvPr>
        </p:nvSpPr>
        <p:spPr/>
        <p:txBody>
          <a:bodyPr/>
          <a:lstStyle/>
          <a:p>
            <a:pPr>
              <a:defRPr/>
            </a:pPr>
            <a:fld id="{04CFC326-F99A-D243-BAA6-156D67C1C295}" type="datetime1">
              <a:rPr lang="en-US" smtClean="0"/>
              <a:pPr>
                <a:defRPr/>
              </a:pPr>
              <a:t>3/30/11</a:t>
            </a:fld>
            <a:endParaRPr lang="en-US"/>
          </a:p>
        </p:txBody>
      </p:sp>
      <p:sp>
        <p:nvSpPr>
          <p:cNvPr id="122" name="Footer Placeholder 121"/>
          <p:cNvSpPr>
            <a:spLocks noGrp="1"/>
          </p:cNvSpPr>
          <p:nvPr>
            <p:ph type="ftr" sz="quarter" idx="11"/>
          </p:nvPr>
        </p:nvSpPr>
        <p:spPr/>
        <p:txBody>
          <a:bodyPr/>
          <a:lstStyle/>
          <a:p>
            <a:pPr>
              <a:defRPr/>
            </a:pPr>
            <a:r>
              <a:rPr lang="en-US" smtClean="0"/>
              <a:t>Spring 2011 -- Lecture #18</a:t>
            </a:r>
            <a:endParaRPr lang="en-US" dirty="0"/>
          </a:p>
        </p:txBody>
      </p:sp>
      <p:sp>
        <p:nvSpPr>
          <p:cNvPr id="121" name="Slide Number Placeholder 120"/>
          <p:cNvSpPr>
            <a:spLocks noGrp="1"/>
          </p:cNvSpPr>
          <p:nvPr>
            <p:ph type="sldNum" sz="quarter" idx="12"/>
          </p:nvPr>
        </p:nvSpPr>
        <p:spPr/>
        <p:txBody>
          <a:bodyPr/>
          <a:lstStyle/>
          <a:p>
            <a:pPr>
              <a:defRPr/>
            </a:pPr>
            <a:fld id="{115157A2-B5CA-CA4F-A641-0EBA5EA12B5B}" type="slidenum">
              <a:rPr lang="en-US" smtClean="0"/>
              <a:pPr>
                <a:defRPr/>
              </a:pPr>
              <a:t>30</a:t>
            </a:fld>
            <a:endParaRPr lang="en-US"/>
          </a:p>
        </p:txBody>
      </p:sp>
      <p:grpSp>
        <p:nvGrpSpPr>
          <p:cNvPr id="2" name="Group 4"/>
          <p:cNvGrpSpPr>
            <a:grpSpLocks/>
          </p:cNvGrpSpPr>
          <p:nvPr/>
        </p:nvGrpSpPr>
        <p:grpSpPr bwMode="auto">
          <a:xfrm>
            <a:off x="1552575" y="1824038"/>
            <a:ext cx="5954713" cy="946150"/>
            <a:chOff x="1043" y="794"/>
            <a:chExt cx="3751" cy="596"/>
          </a:xfrm>
        </p:grpSpPr>
        <p:sp>
          <p:nvSpPr>
            <p:cNvPr id="36966"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04" y="986"/>
              <a:ext cx="624" cy="212"/>
              <a:chOff x="1104" y="986"/>
              <a:chExt cx="624" cy="212"/>
            </a:xfrm>
          </p:grpSpPr>
          <p:sp>
            <p:nvSpPr>
              <p:cNvPr id="36985"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86"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36" y="986"/>
              <a:ext cx="580" cy="212"/>
              <a:chOff x="1736" y="986"/>
              <a:chExt cx="580" cy="212"/>
            </a:xfrm>
          </p:grpSpPr>
          <p:sp>
            <p:nvSpPr>
              <p:cNvPr id="36983"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84"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24" y="986"/>
              <a:ext cx="579" cy="210"/>
              <a:chOff x="2324" y="986"/>
              <a:chExt cx="579" cy="210"/>
            </a:xfrm>
          </p:grpSpPr>
          <p:sp>
            <p:nvSpPr>
              <p:cNvPr id="36981"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82"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6970"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71"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6972"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73"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6974"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6975"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6976"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6977"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6978"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6979"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6980"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sp>
        <p:nvSpPr>
          <p:cNvPr id="36872" name="Rectangle 26"/>
          <p:cNvSpPr>
            <a:spLocks noChangeArrowheads="1"/>
          </p:cNvSpPr>
          <p:nvPr/>
        </p:nvSpPr>
        <p:spPr bwMode="auto">
          <a:xfrm>
            <a:off x="6200775" y="43322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73" name="Rectangle 27"/>
          <p:cNvSpPr>
            <a:spLocks noChangeArrowheads="1"/>
          </p:cNvSpPr>
          <p:nvPr/>
        </p:nvSpPr>
        <p:spPr bwMode="auto">
          <a:xfrm>
            <a:off x="5313363" y="2719388"/>
            <a:ext cx="10398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6874" name="Rectangle 28"/>
          <p:cNvSpPr>
            <a:spLocks noChangeArrowheads="1"/>
          </p:cNvSpPr>
          <p:nvPr/>
        </p:nvSpPr>
        <p:spPr bwMode="auto">
          <a:xfrm>
            <a:off x="2314575" y="5094288"/>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6875" name="Rectangle 29"/>
          <p:cNvSpPr>
            <a:spLocks noChangeArrowheads="1"/>
          </p:cNvSpPr>
          <p:nvPr/>
        </p:nvSpPr>
        <p:spPr bwMode="auto">
          <a:xfrm>
            <a:off x="1770063" y="418941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6876" name="Rectangle 30"/>
          <p:cNvSpPr>
            <a:spLocks noChangeArrowheads="1"/>
          </p:cNvSpPr>
          <p:nvPr/>
        </p:nvSpPr>
        <p:spPr bwMode="auto">
          <a:xfrm>
            <a:off x="1892300" y="3494088"/>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6877" name="Line 31"/>
          <p:cNvSpPr>
            <a:spLocks noChangeShapeType="1"/>
          </p:cNvSpPr>
          <p:nvPr/>
        </p:nvSpPr>
        <p:spPr bwMode="auto">
          <a:xfrm flipH="1">
            <a:off x="2079625" y="450850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78" name="Rectangle 32"/>
          <p:cNvSpPr>
            <a:spLocks noChangeArrowheads="1"/>
          </p:cNvSpPr>
          <p:nvPr/>
        </p:nvSpPr>
        <p:spPr bwMode="auto">
          <a:xfrm>
            <a:off x="1931988" y="46085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79" name="Line 33"/>
          <p:cNvSpPr>
            <a:spLocks noChangeShapeType="1"/>
          </p:cNvSpPr>
          <p:nvPr/>
        </p:nvSpPr>
        <p:spPr bwMode="auto">
          <a:xfrm flipH="1">
            <a:off x="4905375" y="433228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0" name="Rectangle 34"/>
          <p:cNvSpPr>
            <a:spLocks noChangeArrowheads="1"/>
          </p:cNvSpPr>
          <p:nvPr/>
        </p:nvSpPr>
        <p:spPr bwMode="auto">
          <a:xfrm>
            <a:off x="4752975" y="40274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81" name="Rectangle 35"/>
          <p:cNvSpPr>
            <a:spLocks noChangeArrowheads="1"/>
          </p:cNvSpPr>
          <p:nvPr/>
        </p:nvSpPr>
        <p:spPr bwMode="auto">
          <a:xfrm>
            <a:off x="3959225" y="402748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6882" name="Line 36"/>
          <p:cNvSpPr>
            <a:spLocks noChangeShapeType="1"/>
          </p:cNvSpPr>
          <p:nvPr/>
        </p:nvSpPr>
        <p:spPr bwMode="auto">
          <a:xfrm flipV="1">
            <a:off x="4219575" y="486568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3" name="Rectangle 37"/>
          <p:cNvSpPr>
            <a:spLocks noChangeArrowheads="1"/>
          </p:cNvSpPr>
          <p:nvPr/>
        </p:nvSpPr>
        <p:spPr bwMode="auto">
          <a:xfrm>
            <a:off x="4064000" y="49895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84" name="Rectangle 38"/>
          <p:cNvSpPr>
            <a:spLocks noChangeArrowheads="1"/>
          </p:cNvSpPr>
          <p:nvPr/>
        </p:nvSpPr>
        <p:spPr bwMode="auto">
          <a:xfrm>
            <a:off x="3990975" y="456088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6885" name="Line 39"/>
          <p:cNvSpPr>
            <a:spLocks noChangeShapeType="1"/>
          </p:cNvSpPr>
          <p:nvPr/>
        </p:nvSpPr>
        <p:spPr bwMode="auto">
          <a:xfrm flipV="1">
            <a:off x="3609975" y="387191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6" name="Line 40"/>
          <p:cNvSpPr>
            <a:spLocks noChangeShapeType="1"/>
          </p:cNvSpPr>
          <p:nvPr/>
        </p:nvSpPr>
        <p:spPr bwMode="auto">
          <a:xfrm flipV="1">
            <a:off x="2860675" y="387191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7" name="Rectangle 41"/>
          <p:cNvSpPr>
            <a:spLocks noChangeArrowheads="1"/>
          </p:cNvSpPr>
          <p:nvPr/>
        </p:nvSpPr>
        <p:spPr bwMode="auto">
          <a:xfrm>
            <a:off x="2717800" y="3722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6888" name="Line 42"/>
          <p:cNvSpPr>
            <a:spLocks noChangeShapeType="1"/>
          </p:cNvSpPr>
          <p:nvPr/>
        </p:nvSpPr>
        <p:spPr bwMode="auto">
          <a:xfrm flipV="1">
            <a:off x="3241675" y="387191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9" name="Rectangle 43"/>
          <p:cNvSpPr>
            <a:spLocks noChangeArrowheads="1"/>
          </p:cNvSpPr>
          <p:nvPr/>
        </p:nvSpPr>
        <p:spPr bwMode="auto">
          <a:xfrm>
            <a:off x="3076575" y="3722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6890" name="Rectangle 44"/>
          <p:cNvSpPr>
            <a:spLocks noChangeArrowheads="1"/>
          </p:cNvSpPr>
          <p:nvPr/>
        </p:nvSpPr>
        <p:spPr bwMode="auto">
          <a:xfrm>
            <a:off x="2655888" y="4098925"/>
            <a:ext cx="43973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6891" name="Rectangle 45"/>
          <p:cNvSpPr>
            <a:spLocks noChangeArrowheads="1"/>
          </p:cNvSpPr>
          <p:nvPr/>
        </p:nvSpPr>
        <p:spPr bwMode="auto">
          <a:xfrm>
            <a:off x="3113088" y="409892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6892" name="Rectangle 46"/>
          <p:cNvSpPr>
            <a:spLocks noChangeArrowheads="1"/>
          </p:cNvSpPr>
          <p:nvPr/>
        </p:nvSpPr>
        <p:spPr bwMode="auto">
          <a:xfrm>
            <a:off x="3494088" y="409892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6893" name="Rectangle 47"/>
          <p:cNvSpPr>
            <a:spLocks noChangeArrowheads="1"/>
          </p:cNvSpPr>
          <p:nvPr/>
        </p:nvSpPr>
        <p:spPr bwMode="auto">
          <a:xfrm>
            <a:off x="2655888" y="4484688"/>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6894" name="Rectangle 48"/>
          <p:cNvSpPr>
            <a:spLocks noChangeArrowheads="1"/>
          </p:cNvSpPr>
          <p:nvPr/>
        </p:nvSpPr>
        <p:spPr bwMode="auto">
          <a:xfrm>
            <a:off x="3076575" y="3494088"/>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6895" name="Rectangle 49"/>
          <p:cNvSpPr>
            <a:spLocks noChangeArrowheads="1"/>
          </p:cNvSpPr>
          <p:nvPr/>
        </p:nvSpPr>
        <p:spPr bwMode="auto">
          <a:xfrm>
            <a:off x="2908300" y="2732088"/>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6896" name="Rectangle 50"/>
          <p:cNvSpPr>
            <a:spLocks noChangeArrowheads="1"/>
          </p:cNvSpPr>
          <p:nvPr/>
        </p:nvSpPr>
        <p:spPr bwMode="auto">
          <a:xfrm>
            <a:off x="3485743" y="3494088"/>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6897" name="Rectangle 51"/>
          <p:cNvSpPr>
            <a:spLocks noChangeArrowheads="1"/>
          </p:cNvSpPr>
          <p:nvPr/>
        </p:nvSpPr>
        <p:spPr bwMode="auto">
          <a:xfrm>
            <a:off x="2476500" y="2732088"/>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6898" name="Rectangle 52"/>
          <p:cNvSpPr>
            <a:spLocks noChangeArrowheads="1"/>
          </p:cNvSpPr>
          <p:nvPr/>
        </p:nvSpPr>
        <p:spPr bwMode="auto">
          <a:xfrm>
            <a:off x="1552575" y="2732088"/>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sp>
        <p:nvSpPr>
          <p:cNvPr id="36899" name="Rectangle 53"/>
          <p:cNvSpPr>
            <a:spLocks noChangeArrowheads="1"/>
          </p:cNvSpPr>
          <p:nvPr/>
        </p:nvSpPr>
        <p:spPr bwMode="auto">
          <a:xfrm>
            <a:off x="3787775" y="5272088"/>
            <a:ext cx="355600" cy="1041400"/>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6900" name="Rectangle 54"/>
          <p:cNvSpPr>
            <a:spLocks noChangeArrowheads="1"/>
          </p:cNvSpPr>
          <p:nvPr/>
        </p:nvSpPr>
        <p:spPr bwMode="auto">
          <a:xfrm rot="5400000">
            <a:off x="3440906" y="5606257"/>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sp>
        <p:nvSpPr>
          <p:cNvPr id="36901" name="Rectangle 55"/>
          <p:cNvSpPr>
            <a:spLocks noChangeArrowheads="1"/>
          </p:cNvSpPr>
          <p:nvPr/>
        </p:nvSpPr>
        <p:spPr bwMode="auto">
          <a:xfrm>
            <a:off x="4295775" y="58277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902" name="Line 56"/>
          <p:cNvSpPr>
            <a:spLocks noChangeShapeType="1"/>
          </p:cNvSpPr>
          <p:nvPr/>
        </p:nvSpPr>
        <p:spPr bwMode="auto">
          <a:xfrm flipH="1">
            <a:off x="4448175" y="572611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03" name="Line 57"/>
          <p:cNvSpPr>
            <a:spLocks noChangeShapeType="1"/>
          </p:cNvSpPr>
          <p:nvPr/>
        </p:nvSpPr>
        <p:spPr bwMode="auto">
          <a:xfrm flipH="1">
            <a:off x="3368675" y="572770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04" name="Rectangle 58"/>
          <p:cNvSpPr>
            <a:spLocks noChangeArrowheads="1"/>
          </p:cNvSpPr>
          <p:nvPr/>
        </p:nvSpPr>
        <p:spPr bwMode="auto">
          <a:xfrm>
            <a:off x="3152775" y="58277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6905" name="Rectangle 59"/>
          <p:cNvSpPr>
            <a:spLocks noChangeArrowheads="1"/>
          </p:cNvSpPr>
          <p:nvPr/>
        </p:nvSpPr>
        <p:spPr bwMode="auto">
          <a:xfrm>
            <a:off x="2238375" y="5551488"/>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6906" name="Rectangle 60"/>
          <p:cNvSpPr>
            <a:spLocks noChangeArrowheads="1"/>
          </p:cNvSpPr>
          <p:nvPr/>
        </p:nvSpPr>
        <p:spPr bwMode="auto">
          <a:xfrm>
            <a:off x="4524375" y="6161088"/>
            <a:ext cx="9096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6907" name="Rectangle 61"/>
          <p:cNvSpPr>
            <a:spLocks noChangeArrowheads="1"/>
          </p:cNvSpPr>
          <p:nvPr/>
        </p:nvSpPr>
        <p:spPr bwMode="auto">
          <a:xfrm>
            <a:off x="2847975" y="6237288"/>
            <a:ext cx="8096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36908" name="Line 62"/>
          <p:cNvSpPr>
            <a:spLocks noChangeShapeType="1"/>
          </p:cNvSpPr>
          <p:nvPr/>
        </p:nvSpPr>
        <p:spPr bwMode="auto">
          <a:xfrm flipV="1">
            <a:off x="7877175" y="3113088"/>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6909" name="Rectangle 63"/>
          <p:cNvSpPr>
            <a:spLocks noChangeArrowheads="1"/>
          </p:cNvSpPr>
          <p:nvPr/>
        </p:nvSpPr>
        <p:spPr bwMode="auto">
          <a:xfrm>
            <a:off x="6962775" y="2655888"/>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36910" name="Rectangle 64"/>
          <p:cNvSpPr>
            <a:spLocks noChangeArrowheads="1"/>
          </p:cNvSpPr>
          <p:nvPr/>
        </p:nvSpPr>
        <p:spPr bwMode="auto">
          <a:xfrm>
            <a:off x="5557838" y="6084888"/>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6911" name="Rectangle 65"/>
          <p:cNvSpPr>
            <a:spLocks noChangeArrowheads="1"/>
          </p:cNvSpPr>
          <p:nvPr/>
        </p:nvSpPr>
        <p:spPr bwMode="auto">
          <a:xfrm>
            <a:off x="5286375" y="555148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36912" name="Line 66"/>
          <p:cNvSpPr>
            <a:spLocks noChangeShapeType="1"/>
          </p:cNvSpPr>
          <p:nvPr/>
        </p:nvSpPr>
        <p:spPr bwMode="auto">
          <a:xfrm flipH="1">
            <a:off x="5865813" y="547052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13" name="Rectangle 67"/>
          <p:cNvSpPr>
            <a:spLocks noChangeArrowheads="1"/>
          </p:cNvSpPr>
          <p:nvPr/>
        </p:nvSpPr>
        <p:spPr bwMode="auto">
          <a:xfrm>
            <a:off x="5895975" y="52466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914" name="Line 68"/>
          <p:cNvSpPr>
            <a:spLocks noChangeShapeType="1"/>
          </p:cNvSpPr>
          <p:nvPr/>
        </p:nvSpPr>
        <p:spPr bwMode="auto">
          <a:xfrm flipV="1">
            <a:off x="6569075" y="3494088"/>
            <a:ext cx="12700" cy="18462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6915" name="Rectangle 69"/>
          <p:cNvSpPr>
            <a:spLocks noChangeArrowheads="1"/>
          </p:cNvSpPr>
          <p:nvPr/>
        </p:nvSpPr>
        <p:spPr bwMode="auto">
          <a:xfrm>
            <a:off x="6124575" y="3036888"/>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grpSp>
        <p:nvGrpSpPr>
          <p:cNvPr id="6" name="Group 70"/>
          <p:cNvGrpSpPr>
            <a:grpSpLocks/>
          </p:cNvGrpSpPr>
          <p:nvPr/>
        </p:nvGrpSpPr>
        <p:grpSpPr bwMode="auto">
          <a:xfrm>
            <a:off x="2466975" y="3160713"/>
            <a:ext cx="838200" cy="336550"/>
            <a:chOff x="2640" y="1422"/>
            <a:chExt cx="528" cy="212"/>
          </a:xfrm>
        </p:grpSpPr>
        <p:sp>
          <p:nvSpPr>
            <p:cNvPr id="36963" name="Rectangle 71"/>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64" name="Rectangle 72"/>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6965"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6917" name="Rectangle 74"/>
          <p:cNvSpPr>
            <a:spLocks noChangeArrowheads="1"/>
          </p:cNvSpPr>
          <p:nvPr/>
        </p:nvSpPr>
        <p:spPr bwMode="auto">
          <a:xfrm>
            <a:off x="2466975" y="4103688"/>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7" name="Group 75"/>
          <p:cNvGrpSpPr>
            <a:grpSpLocks/>
          </p:cNvGrpSpPr>
          <p:nvPr/>
        </p:nvGrpSpPr>
        <p:grpSpPr bwMode="auto">
          <a:xfrm>
            <a:off x="4775200" y="4713288"/>
            <a:ext cx="358775" cy="1219200"/>
            <a:chOff x="3518" y="2640"/>
            <a:chExt cx="226" cy="768"/>
          </a:xfrm>
        </p:grpSpPr>
        <p:sp>
          <p:nvSpPr>
            <p:cNvPr id="36960" name="Rectangle 76"/>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61" name="Rectangle 77"/>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6962"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8" name="Group 79"/>
          <p:cNvGrpSpPr>
            <a:grpSpLocks/>
          </p:cNvGrpSpPr>
          <p:nvPr/>
        </p:nvGrpSpPr>
        <p:grpSpPr bwMode="auto">
          <a:xfrm>
            <a:off x="5638800" y="4103688"/>
            <a:ext cx="485775" cy="1143000"/>
            <a:chOff x="4009" y="2304"/>
            <a:chExt cx="306" cy="720"/>
          </a:xfrm>
        </p:grpSpPr>
        <p:sp>
          <p:nvSpPr>
            <p:cNvPr id="36957" name="Rectangle 8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6958" name="Rectangle 8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6959" name="Freeform 8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6920" name="Rectangle 83"/>
          <p:cNvSpPr>
            <a:spLocks noChangeArrowheads="1"/>
          </p:cNvSpPr>
          <p:nvPr/>
        </p:nvSpPr>
        <p:spPr bwMode="auto">
          <a:xfrm>
            <a:off x="7670800" y="46085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21" name="Rectangle 84"/>
          <p:cNvSpPr>
            <a:spLocks noChangeArrowheads="1"/>
          </p:cNvSpPr>
          <p:nvPr/>
        </p:nvSpPr>
        <p:spPr bwMode="auto">
          <a:xfrm>
            <a:off x="7670800" y="55991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6922" name="Freeform 85"/>
          <p:cNvSpPr>
            <a:spLocks/>
          </p:cNvSpPr>
          <p:nvPr/>
        </p:nvSpPr>
        <p:spPr bwMode="auto">
          <a:xfrm>
            <a:off x="7724775" y="4484688"/>
            <a:ext cx="304800" cy="1600200"/>
          </a:xfrm>
          <a:custGeom>
            <a:avLst/>
            <a:gdLst>
              <a:gd name="T0" fmla="*/ 0 w 192"/>
              <a:gd name="T1" fmla="*/ 0 h 1008"/>
              <a:gd name="T2" fmla="*/ 0 w 192"/>
              <a:gd name="T3" fmla="*/ 2147483647 h 1008"/>
              <a:gd name="T4" fmla="*/ 483870000 w 192"/>
              <a:gd name="T5" fmla="*/ 2147483647 h 1008"/>
              <a:gd name="T6" fmla="*/ 483870000 w 192"/>
              <a:gd name="T7" fmla="*/ 3629025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923" name="Rectangle 86"/>
          <p:cNvSpPr>
            <a:spLocks noChangeArrowheads="1"/>
          </p:cNvSpPr>
          <p:nvPr/>
        </p:nvSpPr>
        <p:spPr bwMode="auto">
          <a:xfrm>
            <a:off x="6267450" y="5346700"/>
            <a:ext cx="1127125" cy="1128713"/>
          </a:xfrm>
          <a:prstGeom prst="rect">
            <a:avLst/>
          </a:prstGeom>
          <a:noFill/>
          <a:ln w="28575">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6924" name="Rectangle 87"/>
          <p:cNvSpPr>
            <a:spLocks noChangeArrowheads="1"/>
          </p:cNvSpPr>
          <p:nvPr/>
        </p:nvSpPr>
        <p:spPr bwMode="auto">
          <a:xfrm>
            <a:off x="6248400" y="5294313"/>
            <a:ext cx="63817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36925" name="Rectangle 88"/>
          <p:cNvSpPr>
            <a:spLocks noChangeArrowheads="1"/>
          </p:cNvSpPr>
          <p:nvPr/>
        </p:nvSpPr>
        <p:spPr bwMode="auto">
          <a:xfrm>
            <a:off x="6859588" y="5294313"/>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36926" name="Rectangle 89"/>
          <p:cNvSpPr>
            <a:spLocks noChangeArrowheads="1"/>
          </p:cNvSpPr>
          <p:nvPr/>
        </p:nvSpPr>
        <p:spPr bwMode="auto">
          <a:xfrm>
            <a:off x="6284913" y="5702300"/>
            <a:ext cx="1095375" cy="592138"/>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36927" name="Line 90"/>
          <p:cNvSpPr>
            <a:spLocks noChangeShapeType="1"/>
          </p:cNvSpPr>
          <p:nvPr/>
        </p:nvSpPr>
        <p:spPr bwMode="auto">
          <a:xfrm>
            <a:off x="6276975" y="623728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28" name="Line 91"/>
          <p:cNvSpPr>
            <a:spLocks noChangeShapeType="1"/>
          </p:cNvSpPr>
          <p:nvPr/>
        </p:nvSpPr>
        <p:spPr bwMode="auto">
          <a:xfrm flipH="1">
            <a:off x="6276975" y="631348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29" name="Line 92"/>
          <p:cNvSpPr>
            <a:spLocks noChangeShapeType="1"/>
          </p:cNvSpPr>
          <p:nvPr/>
        </p:nvSpPr>
        <p:spPr bwMode="auto">
          <a:xfrm>
            <a:off x="2695575" y="303688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0" name="Line 93"/>
          <p:cNvSpPr>
            <a:spLocks noChangeShapeType="1"/>
          </p:cNvSpPr>
          <p:nvPr/>
        </p:nvSpPr>
        <p:spPr bwMode="auto">
          <a:xfrm>
            <a:off x="3076575" y="303688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1" name="Freeform 94"/>
          <p:cNvSpPr>
            <a:spLocks/>
          </p:cNvSpPr>
          <p:nvPr/>
        </p:nvSpPr>
        <p:spPr bwMode="auto">
          <a:xfrm>
            <a:off x="2162175" y="3113088"/>
            <a:ext cx="304800" cy="228600"/>
          </a:xfrm>
          <a:custGeom>
            <a:avLst/>
            <a:gdLst>
              <a:gd name="T0" fmla="*/ 0 w 192"/>
              <a:gd name="T1" fmla="*/ 0 h 336"/>
              <a:gd name="T2" fmla="*/ 0 w 192"/>
              <a:gd name="T3" fmla="*/ 155529643 h 336"/>
              <a:gd name="T4" fmla="*/ 483870000 w 192"/>
              <a:gd name="T5" fmla="*/ 1555296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32" name="Line 95"/>
          <p:cNvSpPr>
            <a:spLocks noChangeShapeType="1"/>
          </p:cNvSpPr>
          <p:nvPr/>
        </p:nvSpPr>
        <p:spPr bwMode="auto">
          <a:xfrm>
            <a:off x="2619375" y="387508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3" name="Line 96"/>
          <p:cNvSpPr>
            <a:spLocks noChangeShapeType="1"/>
          </p:cNvSpPr>
          <p:nvPr/>
        </p:nvSpPr>
        <p:spPr bwMode="auto">
          <a:xfrm>
            <a:off x="2924175" y="349408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4" name="Line 97"/>
          <p:cNvSpPr>
            <a:spLocks noChangeShapeType="1"/>
          </p:cNvSpPr>
          <p:nvPr/>
        </p:nvSpPr>
        <p:spPr bwMode="auto">
          <a:xfrm>
            <a:off x="3305175" y="379888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5" name="Line 98"/>
          <p:cNvSpPr>
            <a:spLocks noChangeShapeType="1"/>
          </p:cNvSpPr>
          <p:nvPr/>
        </p:nvSpPr>
        <p:spPr bwMode="auto">
          <a:xfrm>
            <a:off x="3686175" y="379888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6" name="Rectangle 99"/>
          <p:cNvSpPr>
            <a:spLocks noChangeArrowheads="1"/>
          </p:cNvSpPr>
          <p:nvPr/>
        </p:nvSpPr>
        <p:spPr bwMode="auto">
          <a:xfrm>
            <a:off x="3479800" y="3722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6937" name="Line 100"/>
          <p:cNvSpPr>
            <a:spLocks noChangeShapeType="1"/>
          </p:cNvSpPr>
          <p:nvPr/>
        </p:nvSpPr>
        <p:spPr bwMode="auto">
          <a:xfrm>
            <a:off x="3914775" y="440848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38" name="Line 101"/>
          <p:cNvSpPr>
            <a:spLocks noChangeShapeType="1"/>
          </p:cNvSpPr>
          <p:nvPr/>
        </p:nvSpPr>
        <p:spPr bwMode="auto">
          <a:xfrm>
            <a:off x="5972175" y="3074988"/>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39" name="Line 102"/>
          <p:cNvSpPr>
            <a:spLocks noChangeShapeType="1"/>
          </p:cNvSpPr>
          <p:nvPr/>
        </p:nvSpPr>
        <p:spPr bwMode="auto">
          <a:xfrm>
            <a:off x="3914775" y="494188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0" name="Line 103"/>
          <p:cNvSpPr>
            <a:spLocks noChangeShapeType="1"/>
          </p:cNvSpPr>
          <p:nvPr/>
        </p:nvSpPr>
        <p:spPr bwMode="auto">
          <a:xfrm>
            <a:off x="5133975" y="509428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1" name="Line 104"/>
          <p:cNvSpPr>
            <a:spLocks noChangeShapeType="1"/>
          </p:cNvSpPr>
          <p:nvPr/>
        </p:nvSpPr>
        <p:spPr bwMode="auto">
          <a:xfrm>
            <a:off x="4143375" y="578008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2" name="Line 105"/>
          <p:cNvSpPr>
            <a:spLocks noChangeShapeType="1"/>
          </p:cNvSpPr>
          <p:nvPr/>
        </p:nvSpPr>
        <p:spPr bwMode="auto">
          <a:xfrm>
            <a:off x="3076575" y="578008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3" name="Line 106"/>
          <p:cNvSpPr>
            <a:spLocks noChangeShapeType="1"/>
          </p:cNvSpPr>
          <p:nvPr/>
        </p:nvSpPr>
        <p:spPr bwMode="auto">
          <a:xfrm flipH="1">
            <a:off x="2695575" y="494188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4" name="Line 107"/>
          <p:cNvSpPr>
            <a:spLocks noChangeShapeType="1"/>
          </p:cNvSpPr>
          <p:nvPr/>
        </p:nvSpPr>
        <p:spPr bwMode="auto">
          <a:xfrm>
            <a:off x="2771775" y="494188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5" name="Line 108"/>
          <p:cNvSpPr>
            <a:spLocks noChangeShapeType="1"/>
          </p:cNvSpPr>
          <p:nvPr/>
        </p:nvSpPr>
        <p:spPr bwMode="auto">
          <a:xfrm>
            <a:off x="2771775" y="509428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6" name="Line 109"/>
          <p:cNvSpPr>
            <a:spLocks noChangeShapeType="1"/>
          </p:cNvSpPr>
          <p:nvPr/>
        </p:nvSpPr>
        <p:spPr bwMode="auto">
          <a:xfrm flipV="1">
            <a:off x="3990975" y="631348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7" name="Line 110"/>
          <p:cNvSpPr>
            <a:spLocks noChangeShapeType="1"/>
          </p:cNvSpPr>
          <p:nvPr/>
        </p:nvSpPr>
        <p:spPr bwMode="auto">
          <a:xfrm flipV="1">
            <a:off x="4981575" y="5856288"/>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8" name="Line 111"/>
          <p:cNvSpPr>
            <a:spLocks noChangeShapeType="1"/>
          </p:cNvSpPr>
          <p:nvPr/>
        </p:nvSpPr>
        <p:spPr bwMode="auto">
          <a:xfrm flipH="1">
            <a:off x="6048375" y="631348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9" name="Line 112"/>
          <p:cNvSpPr>
            <a:spLocks noChangeShapeType="1"/>
          </p:cNvSpPr>
          <p:nvPr/>
        </p:nvSpPr>
        <p:spPr bwMode="auto">
          <a:xfrm>
            <a:off x="6124575" y="471328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0" name="Line 113"/>
          <p:cNvSpPr>
            <a:spLocks noChangeShapeType="1"/>
          </p:cNvSpPr>
          <p:nvPr/>
        </p:nvSpPr>
        <p:spPr bwMode="auto">
          <a:xfrm>
            <a:off x="7115175" y="471328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1" name="Line 114"/>
          <p:cNvSpPr>
            <a:spLocks noChangeShapeType="1"/>
          </p:cNvSpPr>
          <p:nvPr/>
        </p:nvSpPr>
        <p:spPr bwMode="auto">
          <a:xfrm flipH="1">
            <a:off x="6353175" y="463708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52" name="Freeform 115"/>
          <p:cNvSpPr>
            <a:spLocks/>
          </p:cNvSpPr>
          <p:nvPr/>
        </p:nvSpPr>
        <p:spPr bwMode="auto">
          <a:xfrm>
            <a:off x="1933575" y="4560888"/>
            <a:ext cx="6248400" cy="2057400"/>
          </a:xfrm>
          <a:custGeom>
            <a:avLst/>
            <a:gdLst>
              <a:gd name="T0" fmla="*/ 2147483647 w 3936"/>
              <a:gd name="T1" fmla="*/ 1088707500 h 1296"/>
              <a:gd name="T2" fmla="*/ 2147483647 w 3936"/>
              <a:gd name="T3" fmla="*/ 1088707500 h 1296"/>
              <a:gd name="T4" fmla="*/ 2147483647 w 3936"/>
              <a:gd name="T5" fmla="*/ 2147483647 h 1296"/>
              <a:gd name="T6" fmla="*/ 0 w 3936"/>
              <a:gd name="T7" fmla="*/ 2147483647 h 1296"/>
              <a:gd name="T8" fmla="*/ 0 w 3936"/>
              <a:gd name="T9" fmla="*/ 0 h 1296"/>
              <a:gd name="T10" fmla="*/ 8467725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3" name="Line 116"/>
          <p:cNvSpPr>
            <a:spLocks noChangeShapeType="1"/>
          </p:cNvSpPr>
          <p:nvPr/>
        </p:nvSpPr>
        <p:spPr bwMode="auto">
          <a:xfrm>
            <a:off x="5743575" y="555148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4" name="Text Box 117"/>
          <p:cNvSpPr txBox="1">
            <a:spLocks noChangeArrowheads="1"/>
          </p:cNvSpPr>
          <p:nvPr/>
        </p:nvSpPr>
        <p:spPr bwMode="auto">
          <a:xfrm>
            <a:off x="5514975" y="5246688"/>
            <a:ext cx="303213" cy="400050"/>
          </a:xfrm>
          <a:prstGeom prst="rect">
            <a:avLst/>
          </a:prstGeom>
          <a:noFill/>
          <a:ln w="12700">
            <a:noFill/>
            <a:miter lim="800000"/>
            <a:headEnd/>
            <a:tailEnd/>
          </a:ln>
        </p:spPr>
        <p:txBody>
          <a:bodyPr wrap="none">
            <a:prstTxWarp prst="textNoShape">
              <a:avLst/>
            </a:prstTxWarp>
            <a:spAutoFit/>
          </a:bodyPr>
          <a:lstStyle/>
          <a:p>
            <a:pPr>
              <a:defRPr/>
            </a:pPr>
            <a:r>
              <a:rPr lang="en-US" sz="2000">
                <a:solidFill>
                  <a:schemeClr val="accent2"/>
                </a:solidFill>
                <a:latin typeface="+mn-lt"/>
              </a:rPr>
              <a:t>?</a:t>
            </a:r>
          </a:p>
        </p:txBody>
      </p:sp>
      <p:sp>
        <p:nvSpPr>
          <p:cNvPr id="36955" name="Line 118"/>
          <p:cNvSpPr>
            <a:spLocks noChangeShapeType="1"/>
          </p:cNvSpPr>
          <p:nvPr/>
        </p:nvSpPr>
        <p:spPr bwMode="auto">
          <a:xfrm>
            <a:off x="7419975" y="585628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6" name="Line 119"/>
          <p:cNvSpPr>
            <a:spLocks noChangeShapeType="1"/>
          </p:cNvSpPr>
          <p:nvPr/>
        </p:nvSpPr>
        <p:spPr bwMode="auto">
          <a:xfrm flipH="1">
            <a:off x="3686175" y="6542088"/>
            <a:ext cx="3048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RTL: The </a:t>
            </a:r>
            <a:r>
              <a:rPr lang="en-US">
                <a:latin typeface="Courier New" charset="0"/>
              </a:rPr>
              <a:t>Add</a:t>
            </a:r>
            <a:r>
              <a:rPr lang="en-US"/>
              <a:t> Instruction</a:t>
            </a:r>
          </a:p>
        </p:txBody>
      </p:sp>
      <p:sp>
        <p:nvSpPr>
          <p:cNvPr id="38" name="Date Placeholder 37"/>
          <p:cNvSpPr>
            <a:spLocks noGrp="1"/>
          </p:cNvSpPr>
          <p:nvPr>
            <p:ph type="dt" sz="quarter" idx="10"/>
          </p:nvPr>
        </p:nvSpPr>
        <p:spPr/>
        <p:txBody>
          <a:bodyPr/>
          <a:lstStyle/>
          <a:p>
            <a:pPr>
              <a:defRPr/>
            </a:pPr>
            <a:fld id="{2C582495-DD57-0948-98E1-788724263A6F}" type="datetime1">
              <a:rPr lang="en-US" smtClean="0"/>
              <a:pPr>
                <a:defRPr/>
              </a:pPr>
              <a:t>3/30/11</a:t>
            </a:fld>
            <a:endParaRPr lang="en-US"/>
          </a:p>
        </p:txBody>
      </p:sp>
      <p:sp>
        <p:nvSpPr>
          <p:cNvPr id="40" name="Footer Placeholder 39"/>
          <p:cNvSpPr>
            <a:spLocks noGrp="1"/>
          </p:cNvSpPr>
          <p:nvPr>
            <p:ph type="ftr" sz="quarter" idx="11"/>
          </p:nvPr>
        </p:nvSpPr>
        <p:spPr/>
        <p:txBody>
          <a:bodyPr/>
          <a:lstStyle/>
          <a:p>
            <a:pPr>
              <a:defRPr/>
            </a:pPr>
            <a:r>
              <a:rPr lang="en-US" smtClean="0"/>
              <a:t>Spring 2011 -- Lecture #18</a:t>
            </a:r>
            <a:endParaRPr lang="en-US" dirty="0"/>
          </a:p>
        </p:txBody>
      </p:sp>
      <p:sp>
        <p:nvSpPr>
          <p:cNvPr id="39" name="Slide Number Placeholder 38"/>
          <p:cNvSpPr>
            <a:spLocks noGrp="1"/>
          </p:cNvSpPr>
          <p:nvPr>
            <p:ph type="sldNum" sz="quarter" idx="12"/>
          </p:nvPr>
        </p:nvSpPr>
        <p:spPr/>
        <p:txBody>
          <a:bodyPr/>
          <a:lstStyle/>
          <a:p>
            <a:pPr>
              <a:defRPr/>
            </a:pPr>
            <a:fld id="{0693FB68-22C1-4F40-9C2E-1446F132EA3F}" type="slidenum">
              <a:rPr lang="en-US" smtClean="0"/>
              <a:pPr>
                <a:defRPr/>
              </a:pPr>
              <a:t>31</a:t>
            </a:fld>
            <a:endParaRPr lang="en-US"/>
          </a:p>
        </p:txBody>
      </p:sp>
      <p:sp>
        <p:nvSpPr>
          <p:cNvPr id="63494" name="Rectangle 3"/>
          <p:cNvSpPr>
            <a:spLocks noGrp="1" noChangeArrowheads="1"/>
          </p:cNvSpPr>
          <p:nvPr>
            <p:ph type="body" idx="4294967295"/>
          </p:nvPr>
        </p:nvSpPr>
        <p:spPr>
          <a:xfrm>
            <a:off x="228600" y="2209800"/>
            <a:ext cx="8915400" cy="3281363"/>
          </a:xfrm>
        </p:spPr>
        <p:txBody>
          <a:bodyPr/>
          <a:lstStyle/>
          <a:p>
            <a:pPr>
              <a:buFont typeface="Times" charset="0"/>
              <a:buNone/>
            </a:pPr>
            <a:r>
              <a:rPr lang="en-US">
                <a:solidFill>
                  <a:schemeClr val="accent2"/>
                </a:solidFill>
                <a:latin typeface="Courier" charset="0"/>
              </a:rPr>
              <a:t>add rd, rs, rt</a:t>
            </a:r>
            <a:endParaRPr lang="en-US"/>
          </a:p>
          <a:p>
            <a:pPr lvl="1"/>
            <a:r>
              <a:rPr lang="en-US"/>
              <a:t>MEM[PC]		Fetch the instruction</a:t>
            </a:r>
            <a:r>
              <a:rPr lang="en-US" smtClean="0"/>
              <a:t> from </a:t>
            </a:r>
            <a:r>
              <a:rPr lang="en-US"/>
              <a:t>memory</a:t>
            </a:r>
          </a:p>
          <a:p>
            <a:pPr lvl="1"/>
            <a:r>
              <a:rPr lang="en-US"/>
              <a:t>R[rd] = R[rs] + R[rt]	The actual operation</a:t>
            </a:r>
          </a:p>
          <a:p>
            <a:pPr lvl="1"/>
            <a:r>
              <a:rPr lang="en-US"/>
              <a:t>PC = PC + 4	Calculate the next </a:t>
            </a:r>
            <a:r>
              <a:rPr lang="en-US" smtClean="0"/>
              <a:t>	instruction’s  </a:t>
            </a:r>
            <a:r>
              <a:rPr lang="en-US"/>
              <a:t>address</a:t>
            </a:r>
          </a:p>
        </p:txBody>
      </p:sp>
      <p:grpSp>
        <p:nvGrpSpPr>
          <p:cNvPr id="2" name="Group 4"/>
          <p:cNvGrpSpPr>
            <a:grpSpLocks/>
          </p:cNvGrpSpPr>
          <p:nvPr/>
        </p:nvGrpSpPr>
        <p:grpSpPr bwMode="auto">
          <a:xfrm>
            <a:off x="1503363" y="1141413"/>
            <a:ext cx="6307137" cy="946150"/>
            <a:chOff x="947" y="524"/>
            <a:chExt cx="3973" cy="596"/>
          </a:xfrm>
        </p:grpSpPr>
        <p:sp>
          <p:nvSpPr>
            <p:cNvPr id="30728" name="Rectangle 5"/>
            <p:cNvSpPr>
              <a:spLocks noChangeArrowheads="1"/>
            </p:cNvSpPr>
            <p:nvPr/>
          </p:nvSpPr>
          <p:spPr bwMode="auto">
            <a:xfrm>
              <a:off x="1016" y="728"/>
              <a:ext cx="3824"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012" y="716"/>
              <a:ext cx="664" cy="212"/>
              <a:chOff x="1012" y="716"/>
              <a:chExt cx="664" cy="212"/>
            </a:xfrm>
          </p:grpSpPr>
          <p:sp>
            <p:nvSpPr>
              <p:cNvPr id="30759" name="Rectangle 7"/>
              <p:cNvSpPr>
                <a:spLocks noChangeArrowheads="1"/>
              </p:cNvSpPr>
              <p:nvPr/>
            </p:nvSpPr>
            <p:spPr bwMode="auto">
              <a:xfrm>
                <a:off x="1012" y="724"/>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60" name="Rectangle 8"/>
              <p:cNvSpPr>
                <a:spLocks noChangeArrowheads="1"/>
              </p:cNvSpPr>
              <p:nvPr/>
            </p:nvSpPr>
            <p:spPr bwMode="auto">
              <a:xfrm>
                <a:off x="1205" y="716"/>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684" y="716"/>
              <a:ext cx="616" cy="212"/>
              <a:chOff x="1684" y="716"/>
              <a:chExt cx="616" cy="212"/>
            </a:xfrm>
          </p:grpSpPr>
          <p:sp>
            <p:nvSpPr>
              <p:cNvPr id="30757" name="Rectangle 10"/>
              <p:cNvSpPr>
                <a:spLocks noChangeArrowheads="1"/>
              </p:cNvSpPr>
              <p:nvPr/>
            </p:nvSpPr>
            <p:spPr bwMode="auto">
              <a:xfrm>
                <a:off x="1684" y="724"/>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8" name="Rectangle 11"/>
              <p:cNvSpPr>
                <a:spLocks noChangeArrowheads="1"/>
              </p:cNvSpPr>
              <p:nvPr/>
            </p:nvSpPr>
            <p:spPr bwMode="auto">
              <a:xfrm>
                <a:off x="1859" y="716"/>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08" y="716"/>
              <a:ext cx="616" cy="210"/>
              <a:chOff x="2308" y="716"/>
              <a:chExt cx="616" cy="210"/>
            </a:xfrm>
          </p:grpSpPr>
          <p:sp>
            <p:nvSpPr>
              <p:cNvPr id="30755" name="Rectangle 13"/>
              <p:cNvSpPr>
                <a:spLocks noChangeArrowheads="1"/>
              </p:cNvSpPr>
              <p:nvPr/>
            </p:nvSpPr>
            <p:spPr bwMode="auto">
              <a:xfrm>
                <a:off x="2308" y="724"/>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6" name="Rectangle 14"/>
              <p:cNvSpPr>
                <a:spLocks noChangeArrowheads="1"/>
              </p:cNvSpPr>
              <p:nvPr/>
            </p:nvSpPr>
            <p:spPr bwMode="auto">
              <a:xfrm>
                <a:off x="2483" y="716"/>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grpSp>
          <p:nvGrpSpPr>
            <p:cNvPr id="6" name="Group 15"/>
            <p:cNvGrpSpPr>
              <a:grpSpLocks/>
            </p:cNvGrpSpPr>
            <p:nvPr/>
          </p:nvGrpSpPr>
          <p:grpSpPr bwMode="auto">
            <a:xfrm>
              <a:off x="2932" y="716"/>
              <a:ext cx="616" cy="212"/>
              <a:chOff x="2932" y="716"/>
              <a:chExt cx="616" cy="212"/>
            </a:xfrm>
          </p:grpSpPr>
          <p:sp>
            <p:nvSpPr>
              <p:cNvPr id="30753" name="Rectangle 16"/>
              <p:cNvSpPr>
                <a:spLocks noChangeArrowheads="1"/>
              </p:cNvSpPr>
              <p:nvPr/>
            </p:nvSpPr>
            <p:spPr bwMode="auto">
              <a:xfrm>
                <a:off x="2932" y="724"/>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4" name="Rectangle 17"/>
              <p:cNvSpPr>
                <a:spLocks noChangeArrowheads="1"/>
              </p:cNvSpPr>
              <p:nvPr/>
            </p:nvSpPr>
            <p:spPr bwMode="auto">
              <a:xfrm>
                <a:off x="3107" y="716"/>
                <a:ext cx="229"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rd</a:t>
                </a:r>
              </a:p>
            </p:txBody>
          </p:sp>
        </p:grpSp>
        <p:grpSp>
          <p:nvGrpSpPr>
            <p:cNvPr id="7" name="Group 18"/>
            <p:cNvGrpSpPr>
              <a:grpSpLocks/>
            </p:cNvGrpSpPr>
            <p:nvPr/>
          </p:nvGrpSpPr>
          <p:grpSpPr bwMode="auto">
            <a:xfrm>
              <a:off x="3556" y="716"/>
              <a:ext cx="616" cy="210"/>
              <a:chOff x="3556" y="716"/>
              <a:chExt cx="616" cy="210"/>
            </a:xfrm>
          </p:grpSpPr>
          <p:sp>
            <p:nvSpPr>
              <p:cNvPr id="30751" name="Rectangle 19"/>
              <p:cNvSpPr>
                <a:spLocks noChangeArrowheads="1"/>
              </p:cNvSpPr>
              <p:nvPr/>
            </p:nvSpPr>
            <p:spPr bwMode="auto">
              <a:xfrm>
                <a:off x="3556" y="724"/>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2" name="Rectangle 20"/>
              <p:cNvSpPr>
                <a:spLocks noChangeArrowheads="1"/>
              </p:cNvSpPr>
              <p:nvPr/>
            </p:nvSpPr>
            <p:spPr bwMode="auto">
              <a:xfrm>
                <a:off x="3635" y="716"/>
                <a:ext cx="44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shamt</a:t>
                </a:r>
              </a:p>
            </p:txBody>
          </p:sp>
        </p:grpSp>
        <p:grpSp>
          <p:nvGrpSpPr>
            <p:cNvPr id="8" name="Group 21"/>
            <p:cNvGrpSpPr>
              <a:grpSpLocks/>
            </p:cNvGrpSpPr>
            <p:nvPr/>
          </p:nvGrpSpPr>
          <p:grpSpPr bwMode="auto">
            <a:xfrm>
              <a:off x="4180" y="716"/>
              <a:ext cx="664" cy="210"/>
              <a:chOff x="4180" y="716"/>
              <a:chExt cx="664" cy="210"/>
            </a:xfrm>
          </p:grpSpPr>
          <p:sp>
            <p:nvSpPr>
              <p:cNvPr id="30749" name="Rectangle 22"/>
              <p:cNvSpPr>
                <a:spLocks noChangeArrowheads="1"/>
              </p:cNvSpPr>
              <p:nvPr/>
            </p:nvSpPr>
            <p:spPr bwMode="auto">
              <a:xfrm>
                <a:off x="4180" y="724"/>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0" name="Rectangle 23"/>
              <p:cNvSpPr>
                <a:spLocks noChangeArrowheads="1"/>
              </p:cNvSpPr>
              <p:nvPr/>
            </p:nvSpPr>
            <p:spPr bwMode="auto">
              <a:xfrm>
                <a:off x="4373" y="716"/>
                <a:ext cx="39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funct</a:t>
                </a:r>
              </a:p>
            </p:txBody>
          </p:sp>
        </p:grpSp>
        <p:grpSp>
          <p:nvGrpSpPr>
            <p:cNvPr id="9" name="Group 24"/>
            <p:cNvGrpSpPr>
              <a:grpSpLocks/>
            </p:cNvGrpSpPr>
            <p:nvPr/>
          </p:nvGrpSpPr>
          <p:grpSpPr bwMode="auto">
            <a:xfrm>
              <a:off x="947" y="524"/>
              <a:ext cx="3973" cy="596"/>
              <a:chOff x="947" y="524"/>
              <a:chExt cx="3973" cy="596"/>
            </a:xfrm>
          </p:grpSpPr>
          <p:sp>
            <p:nvSpPr>
              <p:cNvPr id="30736" name="Rectangle 25"/>
              <p:cNvSpPr>
                <a:spLocks noChangeArrowheads="1"/>
              </p:cNvSpPr>
              <p:nvPr/>
            </p:nvSpPr>
            <p:spPr bwMode="auto">
              <a:xfrm>
                <a:off x="4739" y="52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0737" name="Rectangle 26"/>
              <p:cNvSpPr>
                <a:spLocks noChangeArrowheads="1"/>
              </p:cNvSpPr>
              <p:nvPr/>
            </p:nvSpPr>
            <p:spPr bwMode="auto">
              <a:xfrm>
                <a:off x="4019" y="52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a:t>
                </a:r>
              </a:p>
            </p:txBody>
          </p:sp>
          <p:sp>
            <p:nvSpPr>
              <p:cNvPr id="30738" name="Rectangle 27"/>
              <p:cNvSpPr>
                <a:spLocks noChangeArrowheads="1"/>
              </p:cNvSpPr>
              <p:nvPr/>
            </p:nvSpPr>
            <p:spPr bwMode="auto">
              <a:xfrm>
                <a:off x="3347"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11</a:t>
                </a:r>
              </a:p>
            </p:txBody>
          </p:sp>
          <p:sp>
            <p:nvSpPr>
              <p:cNvPr id="30739" name="Rectangle 28"/>
              <p:cNvSpPr>
                <a:spLocks noChangeArrowheads="1"/>
              </p:cNvSpPr>
              <p:nvPr/>
            </p:nvSpPr>
            <p:spPr bwMode="auto">
              <a:xfrm>
                <a:off x="2723"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0740" name="Rectangle 29"/>
              <p:cNvSpPr>
                <a:spLocks noChangeArrowheads="1"/>
              </p:cNvSpPr>
              <p:nvPr/>
            </p:nvSpPr>
            <p:spPr bwMode="auto">
              <a:xfrm>
                <a:off x="2099"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0741" name="Rectangle 30"/>
              <p:cNvSpPr>
                <a:spLocks noChangeArrowheads="1"/>
              </p:cNvSpPr>
              <p:nvPr/>
            </p:nvSpPr>
            <p:spPr bwMode="auto">
              <a:xfrm>
                <a:off x="1475"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0742" name="Rectangle 31"/>
              <p:cNvSpPr>
                <a:spLocks noChangeArrowheads="1"/>
              </p:cNvSpPr>
              <p:nvPr/>
            </p:nvSpPr>
            <p:spPr bwMode="auto">
              <a:xfrm>
                <a:off x="947"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0743" name="Rectangle 32"/>
              <p:cNvSpPr>
                <a:spLocks noChangeArrowheads="1"/>
              </p:cNvSpPr>
              <p:nvPr/>
            </p:nvSpPr>
            <p:spPr bwMode="auto">
              <a:xfrm>
                <a:off x="1187"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0744" name="Rectangle 33"/>
              <p:cNvSpPr>
                <a:spLocks noChangeArrowheads="1"/>
              </p:cNvSpPr>
              <p:nvPr/>
            </p:nvSpPr>
            <p:spPr bwMode="auto">
              <a:xfrm>
                <a:off x="4355"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0745" name="Rectangle 34"/>
              <p:cNvSpPr>
                <a:spLocks noChangeArrowheads="1"/>
              </p:cNvSpPr>
              <p:nvPr/>
            </p:nvSpPr>
            <p:spPr bwMode="auto">
              <a:xfrm>
                <a:off x="3683"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0746" name="Rectangle 35"/>
              <p:cNvSpPr>
                <a:spLocks noChangeArrowheads="1"/>
              </p:cNvSpPr>
              <p:nvPr/>
            </p:nvSpPr>
            <p:spPr bwMode="auto">
              <a:xfrm>
                <a:off x="3059"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0747" name="Rectangle 36"/>
              <p:cNvSpPr>
                <a:spLocks noChangeArrowheads="1"/>
              </p:cNvSpPr>
              <p:nvPr/>
            </p:nvSpPr>
            <p:spPr bwMode="auto">
              <a:xfrm>
                <a:off x="2435"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0748" name="Rectangle 37"/>
              <p:cNvSpPr>
                <a:spLocks noChangeArrowheads="1"/>
              </p:cNvSpPr>
              <p:nvPr/>
            </p:nvSpPr>
            <p:spPr bwMode="auto">
              <a:xfrm>
                <a:off x="1811"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gr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2400" y="228600"/>
            <a:ext cx="8948738" cy="474663"/>
          </a:xfrm>
        </p:spPr>
        <p:txBody>
          <a:bodyPr>
            <a:normAutofit fontScale="90000"/>
          </a:bodyPr>
          <a:lstStyle/>
          <a:p>
            <a:r>
              <a:rPr lang="en-US" sz="3600"/>
              <a:t>Instruction Fetch Unit at the Beginning of </a:t>
            </a:r>
            <a:r>
              <a:rPr lang="en-US" sz="3600">
                <a:latin typeface="Courier New" charset="0"/>
              </a:rPr>
              <a:t>Add</a:t>
            </a:r>
          </a:p>
        </p:txBody>
      </p:sp>
      <p:sp>
        <p:nvSpPr>
          <p:cNvPr id="65539" name="Rectangle 3"/>
          <p:cNvSpPr>
            <a:spLocks noGrp="1" noChangeArrowheads="1"/>
          </p:cNvSpPr>
          <p:nvPr>
            <p:ph type="body" idx="1"/>
          </p:nvPr>
        </p:nvSpPr>
        <p:spPr>
          <a:xfrm>
            <a:off x="236538" y="1031875"/>
            <a:ext cx="8318500" cy="1550988"/>
          </a:xfrm>
        </p:spPr>
        <p:txBody>
          <a:bodyPr>
            <a:normAutofit fontScale="92500" lnSpcReduction="10000"/>
          </a:bodyPr>
          <a:lstStyle/>
          <a:p>
            <a:pPr>
              <a:spcBef>
                <a:spcPct val="30000"/>
              </a:spcBef>
            </a:pPr>
            <a:r>
              <a:rPr lang="en-US"/>
              <a:t>Fetch the instruction from Instruction memory: Instruction  =  MEM[PC]</a:t>
            </a:r>
          </a:p>
          <a:p>
            <a:pPr lvl="1">
              <a:lnSpc>
                <a:spcPct val="75000"/>
              </a:lnSpc>
              <a:spcBef>
                <a:spcPct val="30000"/>
              </a:spcBef>
            </a:pPr>
            <a:r>
              <a:rPr lang="en-US"/>
              <a:t>same for </a:t>
            </a:r>
            <a:br>
              <a:rPr lang="en-US"/>
            </a:br>
            <a:r>
              <a:rPr lang="en-US"/>
              <a:t>all instructions</a:t>
            </a:r>
          </a:p>
        </p:txBody>
      </p:sp>
      <p:sp>
        <p:nvSpPr>
          <p:cNvPr id="32772"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2773"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2806" name="Rectangle 7"/>
          <p:cNvSpPr>
            <a:spLocks noChangeArrowheads="1"/>
          </p:cNvSpPr>
          <p:nvPr/>
        </p:nvSpPr>
        <p:spPr bwMode="auto">
          <a:xfrm>
            <a:off x="5089525" y="3771900"/>
            <a:ext cx="230188" cy="1193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07" name="Rectangle 8"/>
          <p:cNvSpPr>
            <a:spLocks noChangeArrowheads="1"/>
          </p:cNvSpPr>
          <p:nvPr/>
        </p:nvSpPr>
        <p:spPr bwMode="auto">
          <a:xfrm rot="5400000">
            <a:off x="4994275" y="4241800"/>
            <a:ext cx="40005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PC</a:t>
            </a:r>
          </a:p>
        </p:txBody>
      </p:sp>
      <p:sp>
        <p:nvSpPr>
          <p:cNvPr id="32808" name="Rectangle 9"/>
          <p:cNvSpPr>
            <a:spLocks noChangeArrowheads="1"/>
          </p:cNvSpPr>
          <p:nvPr/>
        </p:nvSpPr>
        <p:spPr bwMode="auto">
          <a:xfrm rot="16200000">
            <a:off x="5008033" y="46609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a:latin typeface="+mn-lt"/>
              </a:rPr>
              <a:t>00</a:t>
            </a:r>
          </a:p>
        </p:txBody>
      </p:sp>
      <p:sp>
        <p:nvSpPr>
          <p:cNvPr id="32809" name="Rectangle 10"/>
          <p:cNvSpPr>
            <a:spLocks noChangeArrowheads="1"/>
          </p:cNvSpPr>
          <p:nvPr/>
        </p:nvSpPr>
        <p:spPr bwMode="auto">
          <a:xfrm>
            <a:off x="5102755" y="4718050"/>
            <a:ext cx="222250" cy="2286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775"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4</a:t>
            </a:r>
          </a:p>
        </p:txBody>
      </p:sp>
      <p:sp>
        <p:nvSpPr>
          <p:cNvPr id="32776" name="Rectangle 12"/>
          <p:cNvSpPr>
            <a:spLocks noChangeArrowheads="1"/>
          </p:cNvSpPr>
          <p:nvPr/>
        </p:nvSpPr>
        <p:spPr bwMode="auto">
          <a:xfrm>
            <a:off x="4306888" y="29591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32777"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78"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779"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PC Ext</a:t>
            </a:r>
          </a:p>
        </p:txBody>
      </p:sp>
      <p:sp>
        <p:nvSpPr>
          <p:cNvPr id="32780"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Adder</a:t>
            </a:r>
          </a:p>
        </p:txBody>
      </p:sp>
      <p:sp>
        <p:nvSpPr>
          <p:cNvPr id="32781"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82"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Adder</a:t>
            </a:r>
          </a:p>
        </p:txBody>
      </p:sp>
      <p:sp>
        <p:nvSpPr>
          <p:cNvPr id="32783"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84" name="Rectangle 20"/>
          <p:cNvSpPr>
            <a:spLocks noChangeArrowheads="1"/>
          </p:cNvSpPr>
          <p:nvPr/>
        </p:nvSpPr>
        <p:spPr bwMode="auto">
          <a:xfrm rot="5400000">
            <a:off x="4434681" y="42108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Mux</a:t>
            </a:r>
          </a:p>
        </p:txBody>
      </p:sp>
      <p:sp>
        <p:nvSpPr>
          <p:cNvPr id="32785"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86"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87"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88"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89"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0"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1"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2"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3"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4"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95"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prstTxWarp prst="textNoShape">
              <a:avLst/>
            </a:prstTxWarp>
            <a:spAutoFit/>
          </a:bodyPr>
          <a:lstStyle/>
          <a:p>
            <a:pPr>
              <a:defRPr/>
            </a:pPr>
            <a:r>
              <a:rPr lang="en-US" sz="2000" b="1">
                <a:latin typeface="+mn-lt"/>
              </a:rPr>
              <a:t>Inst Address</a:t>
            </a:r>
            <a:endParaRPr lang="en-US" sz="2000">
              <a:latin typeface="+mn-lt"/>
            </a:endParaRPr>
          </a:p>
        </p:txBody>
      </p:sp>
      <p:sp>
        <p:nvSpPr>
          <p:cNvPr id="32796"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2797"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2798"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799"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a:t>
            </a:r>
          </a:p>
          <a:p>
            <a:pPr algn="ctr">
              <a:defRPr/>
            </a:pPr>
            <a:r>
              <a:rPr lang="en-US" sz="2000" b="1">
                <a:latin typeface="+mn-lt"/>
              </a:rPr>
              <a:t>Memory</a:t>
            </a:r>
          </a:p>
        </p:txBody>
      </p:sp>
      <p:sp>
        <p:nvSpPr>
          <p:cNvPr id="32800"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01" name="Rectangle 37"/>
          <p:cNvSpPr>
            <a:spLocks noChangeArrowheads="1"/>
          </p:cNvSpPr>
          <p:nvPr/>
        </p:nvSpPr>
        <p:spPr bwMode="auto">
          <a:xfrm>
            <a:off x="7048500" y="20018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Instruction&lt;31:0&gt;</a:t>
            </a:r>
          </a:p>
        </p:txBody>
      </p:sp>
      <p:sp>
        <p:nvSpPr>
          <p:cNvPr id="32802" name="Line 38"/>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9" name="Date Placeholder 38"/>
          <p:cNvSpPr>
            <a:spLocks noGrp="1"/>
          </p:cNvSpPr>
          <p:nvPr>
            <p:ph type="dt" sz="quarter" idx="10"/>
          </p:nvPr>
        </p:nvSpPr>
        <p:spPr/>
        <p:txBody>
          <a:bodyPr/>
          <a:lstStyle/>
          <a:p>
            <a:pPr>
              <a:defRPr/>
            </a:pPr>
            <a:fld id="{E8874D29-8F18-0141-B0AE-9701516C1EDF}" type="datetime1">
              <a:rPr lang="en-US" smtClean="0"/>
              <a:pPr>
                <a:defRPr/>
              </a:pPr>
              <a:t>3/30/11</a:t>
            </a:fld>
            <a:endParaRPr lang="en-US"/>
          </a:p>
        </p:txBody>
      </p:sp>
      <p:sp>
        <p:nvSpPr>
          <p:cNvPr id="40" name="Slide Number Placeholder 39"/>
          <p:cNvSpPr>
            <a:spLocks noGrp="1"/>
          </p:cNvSpPr>
          <p:nvPr>
            <p:ph type="sldNum" sz="quarter" idx="12"/>
          </p:nvPr>
        </p:nvSpPr>
        <p:spPr/>
        <p:txBody>
          <a:bodyPr/>
          <a:lstStyle/>
          <a:p>
            <a:pPr>
              <a:defRPr/>
            </a:pPr>
            <a:fld id="{FC41D7E8-6D9E-9944-9521-670B22F6C5C7}" type="slidenum">
              <a:rPr lang="en-US" smtClean="0"/>
              <a:pPr>
                <a:defRPr/>
              </a:pPr>
              <a:t>32</a:t>
            </a:fld>
            <a:endParaRPr lang="en-US"/>
          </a:p>
        </p:txBody>
      </p:sp>
      <p:sp>
        <p:nvSpPr>
          <p:cNvPr id="41" name="Footer Placeholder 40"/>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144463"/>
            <a:ext cx="9144000" cy="474662"/>
          </a:xfrm>
        </p:spPr>
        <p:txBody>
          <a:bodyPr>
            <a:normAutofit fontScale="90000"/>
          </a:bodyPr>
          <a:lstStyle/>
          <a:p>
            <a:r>
              <a:rPr lang="en-US" smtClean="0"/>
              <a:t>Single Cycle Datapath during </a:t>
            </a:r>
            <a:r>
              <a:rPr lang="en-US" smtClean="0">
                <a:latin typeface="Courier New" charset="0"/>
              </a:rPr>
              <a:t>Add</a:t>
            </a:r>
          </a:p>
        </p:txBody>
      </p:sp>
      <p:sp>
        <p:nvSpPr>
          <p:cNvPr id="67587" name="Rectangle 3"/>
          <p:cNvSpPr>
            <a:spLocks noGrp="1" noChangeArrowheads="1"/>
          </p:cNvSpPr>
          <p:nvPr>
            <p:ph type="body" idx="1"/>
          </p:nvPr>
        </p:nvSpPr>
        <p:spPr>
          <a:xfrm>
            <a:off x="228600" y="1398588"/>
            <a:ext cx="8191500" cy="415925"/>
          </a:xfrm>
        </p:spPr>
        <p:txBody>
          <a:bodyPr>
            <a:normAutofit fontScale="77500" lnSpcReduction="20000"/>
          </a:bodyPr>
          <a:lstStyle/>
          <a:p>
            <a:pPr>
              <a:buFont typeface="Times" charset="0"/>
              <a:buNone/>
            </a:pPr>
            <a:r>
              <a:rPr lang="en-US"/>
              <a:t>R[rd]  =  R[rs]  +  R[rt]</a:t>
            </a:r>
          </a:p>
        </p:txBody>
      </p:sp>
      <p:grpSp>
        <p:nvGrpSpPr>
          <p:cNvPr id="2" name="Group 4"/>
          <p:cNvGrpSpPr>
            <a:grpSpLocks/>
          </p:cNvGrpSpPr>
          <p:nvPr/>
        </p:nvGrpSpPr>
        <p:grpSpPr bwMode="auto">
          <a:xfrm>
            <a:off x="1317625" y="657225"/>
            <a:ext cx="6307138" cy="641350"/>
            <a:chOff x="947" y="380"/>
            <a:chExt cx="3973" cy="404"/>
          </a:xfrm>
        </p:grpSpPr>
        <p:sp>
          <p:nvSpPr>
            <p:cNvPr id="34957" name="Rectangle 5"/>
            <p:cNvSpPr>
              <a:spLocks noChangeArrowheads="1"/>
            </p:cNvSpPr>
            <p:nvPr/>
          </p:nvSpPr>
          <p:spPr bwMode="auto">
            <a:xfrm>
              <a:off x="1016" y="584"/>
              <a:ext cx="3824"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012" y="572"/>
              <a:ext cx="664" cy="212"/>
              <a:chOff x="1012" y="572"/>
              <a:chExt cx="664" cy="212"/>
            </a:xfrm>
          </p:grpSpPr>
          <p:sp>
            <p:nvSpPr>
              <p:cNvPr id="34981" name="Rectangle 7"/>
              <p:cNvSpPr>
                <a:spLocks noChangeArrowheads="1"/>
              </p:cNvSpPr>
              <p:nvPr/>
            </p:nvSpPr>
            <p:spPr bwMode="auto">
              <a:xfrm>
                <a:off x="1012" y="580"/>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82" name="Rectangle 8"/>
              <p:cNvSpPr>
                <a:spLocks noChangeArrowheads="1"/>
              </p:cNvSpPr>
              <p:nvPr/>
            </p:nvSpPr>
            <p:spPr bwMode="auto">
              <a:xfrm>
                <a:off x="1205"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684" y="572"/>
              <a:ext cx="616" cy="212"/>
              <a:chOff x="1684" y="572"/>
              <a:chExt cx="616" cy="212"/>
            </a:xfrm>
          </p:grpSpPr>
          <p:sp>
            <p:nvSpPr>
              <p:cNvPr id="34979" name="Rectangle 10"/>
              <p:cNvSpPr>
                <a:spLocks noChangeArrowheads="1"/>
              </p:cNvSpPr>
              <p:nvPr/>
            </p:nvSpPr>
            <p:spPr bwMode="auto">
              <a:xfrm>
                <a:off x="1684" y="580"/>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80" name="Rectangle 11"/>
              <p:cNvSpPr>
                <a:spLocks noChangeArrowheads="1"/>
              </p:cNvSpPr>
              <p:nvPr/>
            </p:nvSpPr>
            <p:spPr bwMode="auto">
              <a:xfrm>
                <a:off x="1859"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08" y="572"/>
              <a:ext cx="616" cy="210"/>
              <a:chOff x="2308" y="572"/>
              <a:chExt cx="616" cy="210"/>
            </a:xfrm>
          </p:grpSpPr>
          <p:sp>
            <p:nvSpPr>
              <p:cNvPr id="34977" name="Rectangle 13"/>
              <p:cNvSpPr>
                <a:spLocks noChangeArrowheads="1"/>
              </p:cNvSpPr>
              <p:nvPr/>
            </p:nvSpPr>
            <p:spPr bwMode="auto">
              <a:xfrm>
                <a:off x="2308" y="580"/>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78" name="Rectangle 14"/>
              <p:cNvSpPr>
                <a:spLocks noChangeArrowheads="1"/>
              </p:cNvSpPr>
              <p:nvPr/>
            </p:nvSpPr>
            <p:spPr bwMode="auto">
              <a:xfrm>
                <a:off x="248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grpSp>
          <p:nvGrpSpPr>
            <p:cNvPr id="6" name="Group 15"/>
            <p:cNvGrpSpPr>
              <a:grpSpLocks/>
            </p:cNvGrpSpPr>
            <p:nvPr/>
          </p:nvGrpSpPr>
          <p:grpSpPr bwMode="auto">
            <a:xfrm>
              <a:off x="2932" y="572"/>
              <a:ext cx="616" cy="212"/>
              <a:chOff x="2932" y="572"/>
              <a:chExt cx="616" cy="212"/>
            </a:xfrm>
          </p:grpSpPr>
          <p:sp>
            <p:nvSpPr>
              <p:cNvPr id="34975" name="Rectangle 16"/>
              <p:cNvSpPr>
                <a:spLocks noChangeArrowheads="1"/>
              </p:cNvSpPr>
              <p:nvPr/>
            </p:nvSpPr>
            <p:spPr bwMode="auto">
              <a:xfrm>
                <a:off x="2932" y="580"/>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76" name="Rectangle 17"/>
              <p:cNvSpPr>
                <a:spLocks noChangeArrowheads="1"/>
              </p:cNvSpPr>
              <p:nvPr/>
            </p:nvSpPr>
            <p:spPr bwMode="auto">
              <a:xfrm>
                <a:off x="3107" y="572"/>
                <a:ext cx="229"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rd</a:t>
                </a:r>
              </a:p>
            </p:txBody>
          </p:sp>
        </p:grpSp>
        <p:grpSp>
          <p:nvGrpSpPr>
            <p:cNvPr id="7" name="Group 18"/>
            <p:cNvGrpSpPr>
              <a:grpSpLocks/>
            </p:cNvGrpSpPr>
            <p:nvPr/>
          </p:nvGrpSpPr>
          <p:grpSpPr bwMode="auto">
            <a:xfrm>
              <a:off x="3556" y="572"/>
              <a:ext cx="616" cy="210"/>
              <a:chOff x="3556" y="572"/>
              <a:chExt cx="616" cy="210"/>
            </a:xfrm>
          </p:grpSpPr>
          <p:sp>
            <p:nvSpPr>
              <p:cNvPr id="34973" name="Rectangle 19"/>
              <p:cNvSpPr>
                <a:spLocks noChangeArrowheads="1"/>
              </p:cNvSpPr>
              <p:nvPr/>
            </p:nvSpPr>
            <p:spPr bwMode="auto">
              <a:xfrm>
                <a:off x="3556" y="580"/>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74" name="Rectangle 20"/>
              <p:cNvSpPr>
                <a:spLocks noChangeArrowheads="1"/>
              </p:cNvSpPr>
              <p:nvPr/>
            </p:nvSpPr>
            <p:spPr bwMode="auto">
              <a:xfrm>
                <a:off x="3635" y="572"/>
                <a:ext cx="44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shamt</a:t>
                </a:r>
              </a:p>
            </p:txBody>
          </p:sp>
        </p:grpSp>
        <p:grpSp>
          <p:nvGrpSpPr>
            <p:cNvPr id="8" name="Group 21"/>
            <p:cNvGrpSpPr>
              <a:grpSpLocks/>
            </p:cNvGrpSpPr>
            <p:nvPr/>
          </p:nvGrpSpPr>
          <p:grpSpPr bwMode="auto">
            <a:xfrm>
              <a:off x="4180" y="572"/>
              <a:ext cx="664" cy="210"/>
              <a:chOff x="4180" y="572"/>
              <a:chExt cx="664" cy="210"/>
            </a:xfrm>
          </p:grpSpPr>
          <p:sp>
            <p:nvSpPr>
              <p:cNvPr id="34971" name="Rectangle 22"/>
              <p:cNvSpPr>
                <a:spLocks noChangeArrowheads="1"/>
              </p:cNvSpPr>
              <p:nvPr/>
            </p:nvSpPr>
            <p:spPr bwMode="auto">
              <a:xfrm>
                <a:off x="4180" y="580"/>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72" name="Rectangle 23"/>
              <p:cNvSpPr>
                <a:spLocks noChangeArrowheads="1"/>
              </p:cNvSpPr>
              <p:nvPr/>
            </p:nvSpPr>
            <p:spPr bwMode="auto">
              <a:xfrm>
                <a:off x="4373" y="572"/>
                <a:ext cx="39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funct</a:t>
                </a:r>
              </a:p>
            </p:txBody>
          </p:sp>
        </p:grpSp>
        <p:sp>
          <p:nvSpPr>
            <p:cNvPr id="34964" name="Rectangle 24"/>
            <p:cNvSpPr>
              <a:spLocks noChangeArrowheads="1"/>
            </p:cNvSpPr>
            <p:nvPr/>
          </p:nvSpPr>
          <p:spPr bwMode="auto">
            <a:xfrm>
              <a:off x="4739"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965" name="Rectangle 25"/>
            <p:cNvSpPr>
              <a:spLocks noChangeArrowheads="1"/>
            </p:cNvSpPr>
            <p:nvPr/>
          </p:nvSpPr>
          <p:spPr bwMode="auto">
            <a:xfrm>
              <a:off x="4019"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a:t>
              </a:r>
            </a:p>
          </p:txBody>
        </p:sp>
        <p:sp>
          <p:nvSpPr>
            <p:cNvPr id="34966" name="Rectangle 26"/>
            <p:cNvSpPr>
              <a:spLocks noChangeArrowheads="1"/>
            </p:cNvSpPr>
            <p:nvPr/>
          </p:nvSpPr>
          <p:spPr bwMode="auto">
            <a:xfrm>
              <a:off x="3347"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11</a:t>
              </a:r>
            </a:p>
          </p:txBody>
        </p:sp>
        <p:sp>
          <p:nvSpPr>
            <p:cNvPr id="34967" name="Rectangle 27"/>
            <p:cNvSpPr>
              <a:spLocks noChangeArrowheads="1"/>
            </p:cNvSpPr>
            <p:nvPr/>
          </p:nvSpPr>
          <p:spPr bwMode="auto">
            <a:xfrm>
              <a:off x="2723"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968" name="Rectangle 28"/>
            <p:cNvSpPr>
              <a:spLocks noChangeArrowheads="1"/>
            </p:cNvSpPr>
            <p:nvPr/>
          </p:nvSpPr>
          <p:spPr bwMode="auto">
            <a:xfrm>
              <a:off x="2099"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4969" name="Rectangle 29"/>
            <p:cNvSpPr>
              <a:spLocks noChangeArrowheads="1"/>
            </p:cNvSpPr>
            <p:nvPr/>
          </p:nvSpPr>
          <p:spPr bwMode="auto">
            <a:xfrm>
              <a:off x="1475"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4970" name="Rectangle 30"/>
            <p:cNvSpPr>
              <a:spLocks noChangeArrowheads="1"/>
            </p:cNvSpPr>
            <p:nvPr/>
          </p:nvSpPr>
          <p:spPr bwMode="auto">
            <a:xfrm>
              <a:off x="947"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34821" name="Rectangle 31"/>
          <p:cNvSpPr>
            <a:spLocks noChangeArrowheads="1"/>
          </p:cNvSpPr>
          <p:nvPr/>
        </p:nvSpPr>
        <p:spPr bwMode="auto">
          <a:xfrm>
            <a:off x="6934200" y="41783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22" name="Rectangle 32"/>
          <p:cNvSpPr>
            <a:spLocks noChangeArrowheads="1"/>
          </p:cNvSpPr>
          <p:nvPr/>
        </p:nvSpPr>
        <p:spPr bwMode="auto">
          <a:xfrm>
            <a:off x="6324600" y="3187700"/>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ADD</a:t>
            </a:r>
            <a:endParaRPr lang="en-US" sz="2000" u="sng">
              <a:latin typeface="+mn-lt"/>
            </a:endParaRPr>
          </a:p>
        </p:txBody>
      </p:sp>
      <p:sp>
        <p:nvSpPr>
          <p:cNvPr id="34823" name="Rectangle 33"/>
          <p:cNvSpPr>
            <a:spLocks noChangeArrowheads="1"/>
          </p:cNvSpPr>
          <p:nvPr/>
        </p:nvSpPr>
        <p:spPr bwMode="auto">
          <a:xfrm>
            <a:off x="3048000" y="49403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4824" name="Rectangle 34"/>
          <p:cNvSpPr>
            <a:spLocks noChangeArrowheads="1"/>
          </p:cNvSpPr>
          <p:nvPr/>
        </p:nvSpPr>
        <p:spPr bwMode="auto">
          <a:xfrm>
            <a:off x="2503488" y="4035425"/>
            <a:ext cx="7207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4825" name="Rectangle 35"/>
          <p:cNvSpPr>
            <a:spLocks noChangeArrowheads="1"/>
          </p:cNvSpPr>
          <p:nvPr/>
        </p:nvSpPr>
        <p:spPr bwMode="auto">
          <a:xfrm>
            <a:off x="2438400" y="3340100"/>
            <a:ext cx="11334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RegWr=1</a:t>
            </a:r>
          </a:p>
        </p:txBody>
      </p:sp>
      <p:sp>
        <p:nvSpPr>
          <p:cNvPr id="34826" name="Line 36"/>
          <p:cNvSpPr>
            <a:spLocks noChangeShapeType="1"/>
          </p:cNvSpPr>
          <p:nvPr/>
        </p:nvSpPr>
        <p:spPr bwMode="auto">
          <a:xfrm flipH="1">
            <a:off x="2813050" y="43545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27" name="Rectangle 37"/>
          <p:cNvSpPr>
            <a:spLocks noChangeArrowheads="1"/>
          </p:cNvSpPr>
          <p:nvPr/>
        </p:nvSpPr>
        <p:spPr bwMode="auto">
          <a:xfrm>
            <a:off x="2665413" y="44545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28" name="Line 38"/>
          <p:cNvSpPr>
            <a:spLocks noChangeShapeType="1"/>
          </p:cNvSpPr>
          <p:nvPr/>
        </p:nvSpPr>
        <p:spPr bwMode="auto">
          <a:xfrm flipH="1">
            <a:off x="5638800" y="4178300"/>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29" name="Rectangle 39"/>
          <p:cNvSpPr>
            <a:spLocks noChangeArrowheads="1"/>
          </p:cNvSpPr>
          <p:nvPr/>
        </p:nvSpPr>
        <p:spPr bwMode="auto">
          <a:xfrm>
            <a:off x="5486400" y="38735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0" name="Rectangle 40"/>
          <p:cNvSpPr>
            <a:spLocks noChangeArrowheads="1"/>
          </p:cNvSpPr>
          <p:nvPr/>
        </p:nvSpPr>
        <p:spPr bwMode="auto">
          <a:xfrm>
            <a:off x="4692650" y="38735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4831" name="Line 41"/>
          <p:cNvSpPr>
            <a:spLocks noChangeShapeType="1"/>
          </p:cNvSpPr>
          <p:nvPr/>
        </p:nvSpPr>
        <p:spPr bwMode="auto">
          <a:xfrm flipV="1">
            <a:off x="4953000" y="47117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2" name="Rectangle 42"/>
          <p:cNvSpPr>
            <a:spLocks noChangeArrowheads="1"/>
          </p:cNvSpPr>
          <p:nvPr/>
        </p:nvSpPr>
        <p:spPr bwMode="auto">
          <a:xfrm>
            <a:off x="4797425" y="48355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3" name="Rectangle 43"/>
          <p:cNvSpPr>
            <a:spLocks noChangeArrowheads="1"/>
          </p:cNvSpPr>
          <p:nvPr/>
        </p:nvSpPr>
        <p:spPr bwMode="auto">
          <a:xfrm>
            <a:off x="4724400" y="44069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4834" name="Line 44"/>
          <p:cNvSpPr>
            <a:spLocks noChangeShapeType="1"/>
          </p:cNvSpPr>
          <p:nvPr/>
        </p:nvSpPr>
        <p:spPr bwMode="auto">
          <a:xfrm flipV="1">
            <a:off x="4343400" y="37179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5" name="Line 45"/>
          <p:cNvSpPr>
            <a:spLocks noChangeShapeType="1"/>
          </p:cNvSpPr>
          <p:nvPr/>
        </p:nvSpPr>
        <p:spPr bwMode="auto">
          <a:xfrm flipV="1">
            <a:off x="3594100" y="37179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6" name="Rectangle 46"/>
          <p:cNvSpPr>
            <a:spLocks noChangeArrowheads="1"/>
          </p:cNvSpPr>
          <p:nvPr/>
        </p:nvSpPr>
        <p:spPr bwMode="auto">
          <a:xfrm>
            <a:off x="3451225" y="35687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37" name="Line 47"/>
          <p:cNvSpPr>
            <a:spLocks noChangeShapeType="1"/>
          </p:cNvSpPr>
          <p:nvPr/>
        </p:nvSpPr>
        <p:spPr bwMode="auto">
          <a:xfrm flipV="1">
            <a:off x="3975100" y="37179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8" name="Rectangle 48"/>
          <p:cNvSpPr>
            <a:spLocks noChangeArrowheads="1"/>
          </p:cNvSpPr>
          <p:nvPr/>
        </p:nvSpPr>
        <p:spPr bwMode="auto">
          <a:xfrm>
            <a:off x="3810000" y="35687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39" name="Rectangle 49"/>
          <p:cNvSpPr>
            <a:spLocks noChangeArrowheads="1"/>
          </p:cNvSpPr>
          <p:nvPr/>
        </p:nvSpPr>
        <p:spPr bwMode="auto">
          <a:xfrm>
            <a:off x="3389313" y="3944938"/>
            <a:ext cx="43973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4840" name="Rectangle 50"/>
          <p:cNvSpPr>
            <a:spLocks noChangeArrowheads="1"/>
          </p:cNvSpPr>
          <p:nvPr/>
        </p:nvSpPr>
        <p:spPr bwMode="auto">
          <a:xfrm>
            <a:off x="3846513" y="39449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4841" name="Rectangle 51"/>
          <p:cNvSpPr>
            <a:spLocks noChangeArrowheads="1"/>
          </p:cNvSpPr>
          <p:nvPr/>
        </p:nvSpPr>
        <p:spPr bwMode="auto">
          <a:xfrm>
            <a:off x="4227513" y="39449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4842" name="Rectangle 52"/>
          <p:cNvSpPr>
            <a:spLocks noChangeArrowheads="1"/>
          </p:cNvSpPr>
          <p:nvPr/>
        </p:nvSpPr>
        <p:spPr bwMode="auto">
          <a:xfrm>
            <a:off x="3389313" y="4330700"/>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4843" name="Rectangle 53"/>
          <p:cNvSpPr>
            <a:spLocks noChangeArrowheads="1"/>
          </p:cNvSpPr>
          <p:nvPr/>
        </p:nvSpPr>
        <p:spPr bwMode="auto">
          <a:xfrm>
            <a:off x="3810000" y="3340100"/>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4844" name="Rectangle 54"/>
          <p:cNvSpPr>
            <a:spLocks noChangeArrowheads="1"/>
          </p:cNvSpPr>
          <p:nvPr/>
        </p:nvSpPr>
        <p:spPr bwMode="auto">
          <a:xfrm>
            <a:off x="3641725" y="25781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4845" name="Rectangle 55"/>
          <p:cNvSpPr>
            <a:spLocks noChangeArrowheads="1"/>
          </p:cNvSpPr>
          <p:nvPr/>
        </p:nvSpPr>
        <p:spPr bwMode="auto">
          <a:xfrm>
            <a:off x="4219168" y="33401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4846" name="Rectangle 56"/>
          <p:cNvSpPr>
            <a:spLocks noChangeArrowheads="1"/>
          </p:cNvSpPr>
          <p:nvPr/>
        </p:nvSpPr>
        <p:spPr bwMode="auto">
          <a:xfrm>
            <a:off x="3209925" y="2578100"/>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4847" name="Rectangle 57"/>
          <p:cNvSpPr>
            <a:spLocks noChangeArrowheads="1"/>
          </p:cNvSpPr>
          <p:nvPr/>
        </p:nvSpPr>
        <p:spPr bwMode="auto">
          <a:xfrm>
            <a:off x="2486025" y="2273300"/>
            <a:ext cx="1165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RegDst=1</a:t>
            </a:r>
          </a:p>
        </p:txBody>
      </p:sp>
      <p:grpSp>
        <p:nvGrpSpPr>
          <p:cNvPr id="9" name="Group 58"/>
          <p:cNvGrpSpPr>
            <a:grpSpLocks/>
          </p:cNvGrpSpPr>
          <p:nvPr/>
        </p:nvGrpSpPr>
        <p:grpSpPr bwMode="auto">
          <a:xfrm>
            <a:off x="4521200" y="5186363"/>
            <a:ext cx="376238" cy="1082675"/>
            <a:chOff x="2848" y="3083"/>
            <a:chExt cx="237" cy="682"/>
          </a:xfrm>
        </p:grpSpPr>
        <p:sp>
          <p:nvSpPr>
            <p:cNvPr id="34955" name="Rectangle 59"/>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56" name="Rectangle 60"/>
            <p:cNvSpPr>
              <a:spLocks noChangeArrowheads="1"/>
            </p:cNvSpPr>
            <p:nvPr/>
          </p:nvSpPr>
          <p:spPr bwMode="auto">
            <a:xfrm rot="5400000">
              <a:off x="2625" y="3310"/>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34849" name="Rectangle 61"/>
          <p:cNvSpPr>
            <a:spLocks noChangeArrowheads="1"/>
          </p:cNvSpPr>
          <p:nvPr/>
        </p:nvSpPr>
        <p:spPr bwMode="auto">
          <a:xfrm>
            <a:off x="5029200" y="56737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50" name="Line 62"/>
          <p:cNvSpPr>
            <a:spLocks noChangeShapeType="1"/>
          </p:cNvSpPr>
          <p:nvPr/>
        </p:nvSpPr>
        <p:spPr bwMode="auto">
          <a:xfrm flipH="1">
            <a:off x="5181600" y="5572125"/>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1" name="Line 63"/>
          <p:cNvSpPr>
            <a:spLocks noChangeShapeType="1"/>
          </p:cNvSpPr>
          <p:nvPr/>
        </p:nvSpPr>
        <p:spPr bwMode="auto">
          <a:xfrm flipH="1">
            <a:off x="4102100" y="55737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2" name="Rectangle 64"/>
          <p:cNvSpPr>
            <a:spLocks noChangeArrowheads="1"/>
          </p:cNvSpPr>
          <p:nvPr/>
        </p:nvSpPr>
        <p:spPr bwMode="auto">
          <a:xfrm>
            <a:off x="3886200" y="56737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853" name="Rectangle 65"/>
          <p:cNvSpPr>
            <a:spLocks noChangeArrowheads="1"/>
          </p:cNvSpPr>
          <p:nvPr/>
        </p:nvSpPr>
        <p:spPr bwMode="auto">
          <a:xfrm>
            <a:off x="2971800" y="5397500"/>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4854" name="Rectangle 66"/>
          <p:cNvSpPr>
            <a:spLocks noChangeArrowheads="1"/>
          </p:cNvSpPr>
          <p:nvPr/>
        </p:nvSpPr>
        <p:spPr bwMode="auto">
          <a:xfrm>
            <a:off x="5105400" y="6083300"/>
            <a:ext cx="11684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ALUSrc=0</a:t>
            </a:r>
          </a:p>
        </p:txBody>
      </p:sp>
      <p:sp>
        <p:nvSpPr>
          <p:cNvPr id="34855" name="Rectangle 67"/>
          <p:cNvSpPr>
            <a:spLocks noChangeArrowheads="1"/>
          </p:cNvSpPr>
          <p:nvPr/>
        </p:nvSpPr>
        <p:spPr bwMode="auto">
          <a:xfrm>
            <a:off x="3581400" y="6159500"/>
            <a:ext cx="10493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ExtOp=x</a:t>
            </a:r>
          </a:p>
        </p:txBody>
      </p:sp>
      <p:sp>
        <p:nvSpPr>
          <p:cNvPr id="34856" name="Line 68"/>
          <p:cNvSpPr>
            <a:spLocks noChangeShapeType="1"/>
          </p:cNvSpPr>
          <p:nvPr/>
        </p:nvSpPr>
        <p:spPr bwMode="auto">
          <a:xfrm flipV="1">
            <a:off x="8610600" y="37973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4857" name="Rectangle 69"/>
          <p:cNvSpPr>
            <a:spLocks noChangeArrowheads="1"/>
          </p:cNvSpPr>
          <p:nvPr/>
        </p:nvSpPr>
        <p:spPr bwMode="auto">
          <a:xfrm>
            <a:off x="7467600" y="34163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MemtoReg=0</a:t>
            </a:r>
          </a:p>
        </p:txBody>
      </p:sp>
      <p:sp>
        <p:nvSpPr>
          <p:cNvPr id="34858" name="Rectangle 70"/>
          <p:cNvSpPr>
            <a:spLocks noChangeArrowheads="1"/>
          </p:cNvSpPr>
          <p:nvPr/>
        </p:nvSpPr>
        <p:spPr bwMode="auto">
          <a:xfrm>
            <a:off x="6291263" y="59309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4859" name="Rectangle 71"/>
          <p:cNvSpPr>
            <a:spLocks noChangeArrowheads="1"/>
          </p:cNvSpPr>
          <p:nvPr/>
        </p:nvSpPr>
        <p:spPr bwMode="auto">
          <a:xfrm>
            <a:off x="6019800" y="53975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34860" name="Line 72"/>
          <p:cNvSpPr>
            <a:spLocks noChangeShapeType="1"/>
          </p:cNvSpPr>
          <p:nvPr/>
        </p:nvSpPr>
        <p:spPr bwMode="auto">
          <a:xfrm flipH="1">
            <a:off x="6153150" y="5329238"/>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1" name="Rectangle 73"/>
          <p:cNvSpPr>
            <a:spLocks noChangeArrowheads="1"/>
          </p:cNvSpPr>
          <p:nvPr/>
        </p:nvSpPr>
        <p:spPr bwMode="auto">
          <a:xfrm>
            <a:off x="6183313" y="51054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62" name="Line 74"/>
          <p:cNvSpPr>
            <a:spLocks noChangeShapeType="1"/>
          </p:cNvSpPr>
          <p:nvPr/>
        </p:nvSpPr>
        <p:spPr bwMode="auto">
          <a:xfrm flipV="1">
            <a:off x="7302500" y="41783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4863" name="Rectangle 75"/>
          <p:cNvSpPr>
            <a:spLocks noChangeArrowheads="1"/>
          </p:cNvSpPr>
          <p:nvPr/>
        </p:nvSpPr>
        <p:spPr bwMode="auto">
          <a:xfrm>
            <a:off x="7010400" y="37973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MemWr=0</a:t>
            </a:r>
          </a:p>
        </p:txBody>
      </p:sp>
      <p:sp>
        <p:nvSpPr>
          <p:cNvPr id="34864" name="Rectangle 76"/>
          <p:cNvSpPr>
            <a:spLocks noChangeArrowheads="1"/>
          </p:cNvSpPr>
          <p:nvPr/>
        </p:nvSpPr>
        <p:spPr bwMode="auto">
          <a:xfrm>
            <a:off x="5562600" y="3263900"/>
            <a:ext cx="62706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10" name="Group 77"/>
          <p:cNvGrpSpPr>
            <a:grpSpLocks/>
          </p:cNvGrpSpPr>
          <p:nvPr/>
        </p:nvGrpSpPr>
        <p:grpSpPr bwMode="auto">
          <a:xfrm>
            <a:off x="3200400" y="3006725"/>
            <a:ext cx="838200" cy="336550"/>
            <a:chOff x="2640" y="1422"/>
            <a:chExt cx="528" cy="212"/>
          </a:xfrm>
        </p:grpSpPr>
        <p:sp>
          <p:nvSpPr>
            <p:cNvPr id="34952" name="Rectangle 78"/>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953" name="Rectangle 79"/>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954" name="Freeform 80"/>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4866" name="Rectangle 81"/>
          <p:cNvSpPr>
            <a:spLocks noChangeArrowheads="1"/>
          </p:cNvSpPr>
          <p:nvPr/>
        </p:nvSpPr>
        <p:spPr bwMode="auto">
          <a:xfrm>
            <a:off x="3200400" y="3949700"/>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11" name="Group 82"/>
          <p:cNvGrpSpPr>
            <a:grpSpLocks/>
          </p:cNvGrpSpPr>
          <p:nvPr/>
        </p:nvGrpSpPr>
        <p:grpSpPr bwMode="auto">
          <a:xfrm>
            <a:off x="5508625" y="4559300"/>
            <a:ext cx="358775" cy="1219200"/>
            <a:chOff x="3518" y="2640"/>
            <a:chExt cx="226" cy="768"/>
          </a:xfrm>
        </p:grpSpPr>
        <p:sp>
          <p:nvSpPr>
            <p:cNvPr id="34949" name="Rectangle 83"/>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950" name="Rectangle 84"/>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951" name="Freeform 85"/>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2" name="Group 86"/>
          <p:cNvGrpSpPr>
            <a:grpSpLocks/>
          </p:cNvGrpSpPr>
          <p:nvPr/>
        </p:nvGrpSpPr>
        <p:grpSpPr bwMode="auto">
          <a:xfrm>
            <a:off x="6372225" y="3949700"/>
            <a:ext cx="485775" cy="1143000"/>
            <a:chOff x="4009" y="2304"/>
            <a:chExt cx="306" cy="720"/>
          </a:xfrm>
        </p:grpSpPr>
        <p:sp>
          <p:nvSpPr>
            <p:cNvPr id="34946" name="Rectangle 87"/>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34947" name="Rectangle 88"/>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4948" name="Freeform 89"/>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3" name="Group 90"/>
          <p:cNvGrpSpPr>
            <a:grpSpLocks/>
          </p:cNvGrpSpPr>
          <p:nvPr/>
        </p:nvGrpSpPr>
        <p:grpSpPr bwMode="auto">
          <a:xfrm>
            <a:off x="8404225" y="4330700"/>
            <a:ext cx="358775" cy="1600200"/>
            <a:chOff x="5294" y="2544"/>
            <a:chExt cx="226" cy="1008"/>
          </a:xfrm>
        </p:grpSpPr>
        <p:sp>
          <p:nvSpPr>
            <p:cNvPr id="34943" name="Rectangle 91"/>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944" name="Rectangle 92"/>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945" name="Freeform 93"/>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4" name="Group 94"/>
          <p:cNvGrpSpPr>
            <a:grpSpLocks/>
          </p:cNvGrpSpPr>
          <p:nvPr/>
        </p:nvGrpSpPr>
        <p:grpSpPr bwMode="auto">
          <a:xfrm>
            <a:off x="6981825" y="5140325"/>
            <a:ext cx="1146175" cy="1181100"/>
            <a:chOff x="4398" y="3054"/>
            <a:chExt cx="722" cy="744"/>
          </a:xfrm>
        </p:grpSpPr>
        <p:sp>
          <p:nvSpPr>
            <p:cNvPr id="34937" name="Rectangle 95"/>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38" name="Rectangle 96"/>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34939" name="Rectangle 97"/>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34940" name="Rectangle 98"/>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34941" name="Line 99"/>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42" name="Line 100"/>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4871" name="Line 101"/>
          <p:cNvSpPr>
            <a:spLocks noChangeShapeType="1"/>
          </p:cNvSpPr>
          <p:nvPr/>
        </p:nvSpPr>
        <p:spPr bwMode="auto">
          <a:xfrm>
            <a:off x="3429000" y="28829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2" name="Line 102"/>
          <p:cNvSpPr>
            <a:spLocks noChangeShapeType="1"/>
          </p:cNvSpPr>
          <p:nvPr/>
        </p:nvSpPr>
        <p:spPr bwMode="auto">
          <a:xfrm>
            <a:off x="3810000" y="28829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3" name="Freeform 103"/>
          <p:cNvSpPr>
            <a:spLocks/>
          </p:cNvSpPr>
          <p:nvPr/>
        </p:nvSpPr>
        <p:spPr bwMode="auto">
          <a:xfrm>
            <a:off x="2895600" y="26543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4" name="Line 104"/>
          <p:cNvSpPr>
            <a:spLocks noChangeShapeType="1"/>
          </p:cNvSpPr>
          <p:nvPr/>
        </p:nvSpPr>
        <p:spPr bwMode="auto">
          <a:xfrm>
            <a:off x="3352800" y="37211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5" name="Line 105"/>
          <p:cNvSpPr>
            <a:spLocks noChangeShapeType="1"/>
          </p:cNvSpPr>
          <p:nvPr/>
        </p:nvSpPr>
        <p:spPr bwMode="auto">
          <a:xfrm>
            <a:off x="3657600" y="3340100"/>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6" name="Line 106"/>
          <p:cNvSpPr>
            <a:spLocks noChangeShapeType="1"/>
          </p:cNvSpPr>
          <p:nvPr/>
        </p:nvSpPr>
        <p:spPr bwMode="auto">
          <a:xfrm>
            <a:off x="4038600" y="36449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7" name="Line 107"/>
          <p:cNvSpPr>
            <a:spLocks noChangeShapeType="1"/>
          </p:cNvSpPr>
          <p:nvPr/>
        </p:nvSpPr>
        <p:spPr bwMode="auto">
          <a:xfrm>
            <a:off x="4419600" y="36449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8" name="Rectangle 108"/>
          <p:cNvSpPr>
            <a:spLocks noChangeArrowheads="1"/>
          </p:cNvSpPr>
          <p:nvPr/>
        </p:nvSpPr>
        <p:spPr bwMode="auto">
          <a:xfrm>
            <a:off x="4213225" y="35687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79" name="Line 109"/>
          <p:cNvSpPr>
            <a:spLocks noChangeShapeType="1"/>
          </p:cNvSpPr>
          <p:nvPr/>
        </p:nvSpPr>
        <p:spPr bwMode="auto">
          <a:xfrm>
            <a:off x="4648200" y="42545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0" name="Line 110"/>
          <p:cNvSpPr>
            <a:spLocks noChangeShapeType="1"/>
          </p:cNvSpPr>
          <p:nvPr/>
        </p:nvSpPr>
        <p:spPr bwMode="auto">
          <a:xfrm>
            <a:off x="6705600" y="36449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1" name="Line 111"/>
          <p:cNvSpPr>
            <a:spLocks noChangeShapeType="1"/>
          </p:cNvSpPr>
          <p:nvPr/>
        </p:nvSpPr>
        <p:spPr bwMode="auto">
          <a:xfrm>
            <a:off x="4648200" y="47879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2" name="Line 112"/>
          <p:cNvSpPr>
            <a:spLocks noChangeShapeType="1"/>
          </p:cNvSpPr>
          <p:nvPr/>
        </p:nvSpPr>
        <p:spPr bwMode="auto">
          <a:xfrm>
            <a:off x="5867400" y="49403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3" name="Freeform 113"/>
          <p:cNvSpPr>
            <a:spLocks/>
          </p:cNvSpPr>
          <p:nvPr/>
        </p:nvSpPr>
        <p:spPr bwMode="auto">
          <a:xfrm>
            <a:off x="5181600" y="47879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4" name="Line 114"/>
          <p:cNvSpPr>
            <a:spLocks noChangeShapeType="1"/>
          </p:cNvSpPr>
          <p:nvPr/>
        </p:nvSpPr>
        <p:spPr bwMode="auto">
          <a:xfrm>
            <a:off x="4876800" y="56261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5" name="Line 115"/>
          <p:cNvSpPr>
            <a:spLocks noChangeShapeType="1"/>
          </p:cNvSpPr>
          <p:nvPr/>
        </p:nvSpPr>
        <p:spPr bwMode="auto">
          <a:xfrm>
            <a:off x="3810000" y="56261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6" name="Line 116"/>
          <p:cNvSpPr>
            <a:spLocks noChangeShapeType="1"/>
          </p:cNvSpPr>
          <p:nvPr/>
        </p:nvSpPr>
        <p:spPr bwMode="auto">
          <a:xfrm flipH="1">
            <a:off x="3429000" y="47879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7" name="Line 117"/>
          <p:cNvSpPr>
            <a:spLocks noChangeShapeType="1"/>
          </p:cNvSpPr>
          <p:nvPr/>
        </p:nvSpPr>
        <p:spPr bwMode="auto">
          <a:xfrm>
            <a:off x="3505200" y="47879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8" name="Line 118"/>
          <p:cNvSpPr>
            <a:spLocks noChangeShapeType="1"/>
          </p:cNvSpPr>
          <p:nvPr/>
        </p:nvSpPr>
        <p:spPr bwMode="auto">
          <a:xfrm>
            <a:off x="3505200" y="49403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9" name="Line 119"/>
          <p:cNvSpPr>
            <a:spLocks noChangeShapeType="1"/>
          </p:cNvSpPr>
          <p:nvPr/>
        </p:nvSpPr>
        <p:spPr bwMode="auto">
          <a:xfrm flipV="1">
            <a:off x="4724400" y="62357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0" name="Line 120"/>
          <p:cNvSpPr>
            <a:spLocks noChangeShapeType="1"/>
          </p:cNvSpPr>
          <p:nvPr/>
        </p:nvSpPr>
        <p:spPr bwMode="auto">
          <a:xfrm flipV="1">
            <a:off x="5715000" y="57023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1" name="Line 121"/>
          <p:cNvSpPr>
            <a:spLocks noChangeShapeType="1"/>
          </p:cNvSpPr>
          <p:nvPr/>
        </p:nvSpPr>
        <p:spPr bwMode="auto">
          <a:xfrm flipH="1">
            <a:off x="6781800" y="61595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92" name="Line 122"/>
          <p:cNvSpPr>
            <a:spLocks noChangeShapeType="1"/>
          </p:cNvSpPr>
          <p:nvPr/>
        </p:nvSpPr>
        <p:spPr bwMode="auto">
          <a:xfrm>
            <a:off x="6858000" y="45593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3" name="Line 123"/>
          <p:cNvSpPr>
            <a:spLocks noChangeShapeType="1"/>
          </p:cNvSpPr>
          <p:nvPr/>
        </p:nvSpPr>
        <p:spPr bwMode="auto">
          <a:xfrm>
            <a:off x="7848600" y="45593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4" name="Line 124"/>
          <p:cNvSpPr>
            <a:spLocks noChangeShapeType="1"/>
          </p:cNvSpPr>
          <p:nvPr/>
        </p:nvSpPr>
        <p:spPr bwMode="auto">
          <a:xfrm flipH="1">
            <a:off x="7086600" y="44831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95" name="Freeform 125"/>
          <p:cNvSpPr>
            <a:spLocks/>
          </p:cNvSpPr>
          <p:nvPr/>
        </p:nvSpPr>
        <p:spPr bwMode="auto">
          <a:xfrm>
            <a:off x="2667000" y="44069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6" name="Line 126"/>
          <p:cNvSpPr>
            <a:spLocks noChangeShapeType="1"/>
          </p:cNvSpPr>
          <p:nvPr/>
        </p:nvSpPr>
        <p:spPr bwMode="auto">
          <a:xfrm>
            <a:off x="8153400" y="5702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7" name="Line 127"/>
          <p:cNvSpPr>
            <a:spLocks noChangeShapeType="1"/>
          </p:cNvSpPr>
          <p:nvPr/>
        </p:nvSpPr>
        <p:spPr bwMode="auto">
          <a:xfrm>
            <a:off x="5988050" y="21082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34898" name="Rectangle 128"/>
          <p:cNvSpPr>
            <a:spLocks noChangeArrowheads="1"/>
          </p:cNvSpPr>
          <p:nvPr/>
        </p:nvSpPr>
        <p:spPr bwMode="auto">
          <a:xfrm>
            <a:off x="6248400" y="17272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34899" name="Line 129"/>
          <p:cNvSpPr>
            <a:spLocks noChangeShapeType="1"/>
          </p:cNvSpPr>
          <p:nvPr/>
        </p:nvSpPr>
        <p:spPr bwMode="auto">
          <a:xfrm>
            <a:off x="6324600" y="21209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00" name="Rectangle 130"/>
          <p:cNvSpPr>
            <a:spLocks noChangeArrowheads="1"/>
          </p:cNvSpPr>
          <p:nvPr/>
        </p:nvSpPr>
        <p:spPr bwMode="auto">
          <a:xfrm rot="5400000">
            <a:off x="5960269" y="23883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34901" name="Rectangle 131"/>
          <p:cNvSpPr>
            <a:spLocks noChangeArrowheads="1"/>
          </p:cNvSpPr>
          <p:nvPr/>
        </p:nvSpPr>
        <p:spPr bwMode="auto">
          <a:xfrm rot="5400000">
            <a:off x="6493669" y="23883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34902" name="Rectangle 132"/>
          <p:cNvSpPr>
            <a:spLocks noChangeArrowheads="1"/>
          </p:cNvSpPr>
          <p:nvPr/>
        </p:nvSpPr>
        <p:spPr bwMode="auto">
          <a:xfrm rot="5400000">
            <a:off x="7027069" y="23883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34903" name="Rectangle 133"/>
          <p:cNvSpPr>
            <a:spLocks noChangeArrowheads="1"/>
          </p:cNvSpPr>
          <p:nvPr/>
        </p:nvSpPr>
        <p:spPr bwMode="auto">
          <a:xfrm rot="5400000">
            <a:off x="7573169" y="23756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34904" name="Line 134"/>
          <p:cNvSpPr>
            <a:spLocks noChangeShapeType="1"/>
          </p:cNvSpPr>
          <p:nvPr/>
        </p:nvSpPr>
        <p:spPr bwMode="auto">
          <a:xfrm>
            <a:off x="6858000" y="21209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05" name="Line 135"/>
          <p:cNvSpPr>
            <a:spLocks noChangeShapeType="1"/>
          </p:cNvSpPr>
          <p:nvPr/>
        </p:nvSpPr>
        <p:spPr bwMode="auto">
          <a:xfrm>
            <a:off x="7391400" y="21209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06" name="Line 136"/>
          <p:cNvSpPr>
            <a:spLocks noChangeShapeType="1"/>
          </p:cNvSpPr>
          <p:nvPr/>
        </p:nvSpPr>
        <p:spPr bwMode="auto">
          <a:xfrm>
            <a:off x="7924800" y="21209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07" name="Rectangle 137"/>
          <p:cNvSpPr>
            <a:spLocks noChangeArrowheads="1"/>
          </p:cNvSpPr>
          <p:nvPr/>
        </p:nvSpPr>
        <p:spPr bwMode="auto">
          <a:xfrm>
            <a:off x="7681913" y="29464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4908" name="Rectangle 138"/>
          <p:cNvSpPr>
            <a:spLocks noChangeArrowheads="1"/>
          </p:cNvSpPr>
          <p:nvPr/>
        </p:nvSpPr>
        <p:spPr bwMode="auto">
          <a:xfrm>
            <a:off x="7148513" y="2946400"/>
            <a:ext cx="4572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34909" name="Rectangle 139"/>
          <p:cNvSpPr>
            <a:spLocks noChangeArrowheads="1"/>
          </p:cNvSpPr>
          <p:nvPr/>
        </p:nvSpPr>
        <p:spPr bwMode="auto">
          <a:xfrm>
            <a:off x="6691313" y="29464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34910" name="Rectangle 140"/>
          <p:cNvSpPr>
            <a:spLocks noChangeArrowheads="1"/>
          </p:cNvSpPr>
          <p:nvPr/>
        </p:nvSpPr>
        <p:spPr bwMode="auto">
          <a:xfrm>
            <a:off x="6157913" y="2946400"/>
            <a:ext cx="4222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34911" name="Rectangle 141"/>
          <p:cNvSpPr>
            <a:spLocks noChangeArrowheads="1"/>
          </p:cNvSpPr>
          <p:nvPr/>
        </p:nvSpPr>
        <p:spPr bwMode="auto">
          <a:xfrm>
            <a:off x="4344988" y="20621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34912" name="Rectangle 142"/>
          <p:cNvSpPr>
            <a:spLocks noChangeArrowheads="1"/>
          </p:cNvSpPr>
          <p:nvPr/>
        </p:nvSpPr>
        <p:spPr bwMode="auto">
          <a:xfrm>
            <a:off x="4344988" y="2879725"/>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34913" name="Rectangle 143"/>
          <p:cNvSpPr>
            <a:spLocks noChangeArrowheads="1"/>
          </p:cNvSpPr>
          <p:nvPr/>
        </p:nvSpPr>
        <p:spPr bwMode="auto">
          <a:xfrm>
            <a:off x="3054350" y="18923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nPC_sel=+4</a:t>
            </a:r>
          </a:p>
        </p:txBody>
      </p:sp>
      <p:sp>
        <p:nvSpPr>
          <p:cNvPr id="34914" name="Rectangle 144"/>
          <p:cNvSpPr>
            <a:spLocks noChangeArrowheads="1"/>
          </p:cNvSpPr>
          <p:nvPr/>
        </p:nvSpPr>
        <p:spPr bwMode="auto">
          <a:xfrm>
            <a:off x="4892675" y="1909763"/>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15" name="Rectangle 145"/>
          <p:cNvSpPr>
            <a:spLocks noChangeArrowheads="1"/>
          </p:cNvSpPr>
          <p:nvPr/>
        </p:nvSpPr>
        <p:spPr bwMode="auto">
          <a:xfrm>
            <a:off x="5068888" y="18796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34916" name="Line 146"/>
          <p:cNvSpPr>
            <a:spLocks noChangeShapeType="1"/>
          </p:cNvSpPr>
          <p:nvPr/>
        </p:nvSpPr>
        <p:spPr bwMode="auto">
          <a:xfrm>
            <a:off x="4495800" y="2120900"/>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17" name="Line 147"/>
          <p:cNvSpPr>
            <a:spLocks noChangeShapeType="1"/>
          </p:cNvSpPr>
          <p:nvPr/>
        </p:nvSpPr>
        <p:spPr bwMode="auto">
          <a:xfrm>
            <a:off x="4495800" y="21209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18" name="Rectangle 148"/>
          <p:cNvSpPr>
            <a:spLocks noChangeArrowheads="1"/>
          </p:cNvSpPr>
          <p:nvPr/>
        </p:nvSpPr>
        <p:spPr bwMode="auto">
          <a:xfrm>
            <a:off x="4157663" y="24257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4919" name="Line 149"/>
          <p:cNvSpPr>
            <a:spLocks noChangeShapeType="1"/>
          </p:cNvSpPr>
          <p:nvPr/>
        </p:nvSpPr>
        <p:spPr bwMode="auto">
          <a:xfrm flipH="1">
            <a:off x="4648200" y="26543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20" name="Line 150"/>
          <p:cNvSpPr>
            <a:spLocks noChangeShapeType="1"/>
          </p:cNvSpPr>
          <p:nvPr/>
        </p:nvSpPr>
        <p:spPr bwMode="auto">
          <a:xfrm>
            <a:off x="4876800" y="25781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21" name="Line 151"/>
          <p:cNvSpPr>
            <a:spLocks noChangeShapeType="1"/>
          </p:cNvSpPr>
          <p:nvPr/>
        </p:nvSpPr>
        <p:spPr bwMode="auto">
          <a:xfrm flipH="1">
            <a:off x="4876800" y="26543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22" name="Freeform 152"/>
          <p:cNvSpPr>
            <a:spLocks/>
          </p:cNvSpPr>
          <p:nvPr/>
        </p:nvSpPr>
        <p:spPr bwMode="auto">
          <a:xfrm>
            <a:off x="5486400" y="29591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23" name="Freeform 153"/>
          <p:cNvSpPr>
            <a:spLocks/>
          </p:cNvSpPr>
          <p:nvPr/>
        </p:nvSpPr>
        <p:spPr bwMode="auto">
          <a:xfrm>
            <a:off x="5791200" y="2120900"/>
            <a:ext cx="1600200" cy="838200"/>
          </a:xfrm>
          <a:custGeom>
            <a:avLst/>
            <a:gdLst>
              <a:gd name="T0" fmla="*/ 0 w 1008"/>
              <a:gd name="T1" fmla="*/ 0 h 528"/>
              <a:gd name="T2" fmla="*/ 2147483647 w 1008"/>
              <a:gd name="T3" fmla="*/ 0 h 528"/>
              <a:gd name="T4" fmla="*/ 2147483647 w 1008"/>
              <a:gd name="T5" fmla="*/ 2147483647 h 528"/>
              <a:gd name="T6" fmla="*/ 0 60000 65536"/>
              <a:gd name="T7" fmla="*/ 0 60000 65536"/>
              <a:gd name="T8" fmla="*/ 0 60000 65536"/>
              <a:gd name="T9" fmla="*/ 0 w 1008"/>
              <a:gd name="T10" fmla="*/ 0 h 528"/>
              <a:gd name="T11" fmla="*/ 1008 w 1008"/>
              <a:gd name="T12" fmla="*/ 528 h 528"/>
            </a:gdLst>
            <a:ahLst/>
            <a:cxnLst>
              <a:cxn ang="T6">
                <a:pos x="T0" y="T1"/>
              </a:cxn>
              <a:cxn ang="T7">
                <a:pos x="T2" y="T3"/>
              </a:cxn>
              <a:cxn ang="T8">
                <a:pos x="T4" y="T5"/>
              </a:cxn>
            </a:cxnLst>
            <a:rect l="T9" t="T10" r="T11" b="T12"/>
            <a:pathLst>
              <a:path w="1008" h="528">
                <a:moveTo>
                  <a:pt x="0" y="0"/>
                </a:moveTo>
                <a:lnTo>
                  <a:pt x="1008" y="0"/>
                </a:lnTo>
                <a:lnTo>
                  <a:pt x="1008" y="528"/>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4" name="Line 154"/>
          <p:cNvSpPr>
            <a:spLocks noChangeShapeType="1"/>
          </p:cNvSpPr>
          <p:nvPr/>
        </p:nvSpPr>
        <p:spPr bwMode="auto">
          <a:xfrm>
            <a:off x="6858000" y="2120900"/>
            <a:ext cx="0" cy="8382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5" name="Line 155"/>
          <p:cNvSpPr>
            <a:spLocks noChangeShapeType="1"/>
          </p:cNvSpPr>
          <p:nvPr/>
        </p:nvSpPr>
        <p:spPr bwMode="auto">
          <a:xfrm>
            <a:off x="6324600" y="2120900"/>
            <a:ext cx="0" cy="8382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6" name="Line 156"/>
          <p:cNvSpPr>
            <a:spLocks noChangeShapeType="1"/>
          </p:cNvSpPr>
          <p:nvPr/>
        </p:nvSpPr>
        <p:spPr bwMode="auto">
          <a:xfrm>
            <a:off x="3429000" y="2882900"/>
            <a:ext cx="0" cy="1524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7" name="Line 157"/>
          <p:cNvSpPr>
            <a:spLocks noChangeShapeType="1"/>
          </p:cNvSpPr>
          <p:nvPr/>
        </p:nvSpPr>
        <p:spPr bwMode="auto">
          <a:xfrm>
            <a:off x="3657600" y="3340100"/>
            <a:ext cx="0" cy="6096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8" name="Line 158"/>
          <p:cNvSpPr>
            <a:spLocks noChangeShapeType="1"/>
          </p:cNvSpPr>
          <p:nvPr/>
        </p:nvSpPr>
        <p:spPr bwMode="auto">
          <a:xfrm>
            <a:off x="4038600" y="3644900"/>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9" name="Line 159"/>
          <p:cNvSpPr>
            <a:spLocks noChangeShapeType="1"/>
          </p:cNvSpPr>
          <p:nvPr/>
        </p:nvSpPr>
        <p:spPr bwMode="auto">
          <a:xfrm>
            <a:off x="4419600" y="3644900"/>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30" name="Line 160"/>
          <p:cNvSpPr>
            <a:spLocks noChangeShapeType="1"/>
          </p:cNvSpPr>
          <p:nvPr/>
        </p:nvSpPr>
        <p:spPr bwMode="auto">
          <a:xfrm>
            <a:off x="4648200" y="4254500"/>
            <a:ext cx="1752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31" name="Freeform 161"/>
          <p:cNvSpPr>
            <a:spLocks/>
          </p:cNvSpPr>
          <p:nvPr/>
        </p:nvSpPr>
        <p:spPr bwMode="auto">
          <a:xfrm>
            <a:off x="4648200" y="4787900"/>
            <a:ext cx="1752600" cy="152400"/>
          </a:xfrm>
          <a:custGeom>
            <a:avLst/>
            <a:gdLst>
              <a:gd name="T0" fmla="*/ 0 w 1104"/>
              <a:gd name="T1" fmla="*/ 0 h 96"/>
              <a:gd name="T2" fmla="*/ 2147483647 w 1104"/>
              <a:gd name="T3" fmla="*/ 0 h 96"/>
              <a:gd name="T4" fmla="*/ 2147483647 w 1104"/>
              <a:gd name="T5" fmla="*/ 2147483647 h 96"/>
              <a:gd name="T6" fmla="*/ 2147483647 w 1104"/>
              <a:gd name="T7" fmla="*/ 2147483647 h 96"/>
              <a:gd name="T8" fmla="*/ 0 60000 65536"/>
              <a:gd name="T9" fmla="*/ 0 60000 65536"/>
              <a:gd name="T10" fmla="*/ 0 60000 65536"/>
              <a:gd name="T11" fmla="*/ 0 60000 65536"/>
              <a:gd name="T12" fmla="*/ 0 w 1104"/>
              <a:gd name="T13" fmla="*/ 0 h 96"/>
              <a:gd name="T14" fmla="*/ 1104 w 1104"/>
              <a:gd name="T15" fmla="*/ 96 h 96"/>
            </a:gdLst>
            <a:ahLst/>
            <a:cxnLst>
              <a:cxn ang="T8">
                <a:pos x="T0" y="T1"/>
              </a:cxn>
              <a:cxn ang="T9">
                <a:pos x="T2" y="T3"/>
              </a:cxn>
              <a:cxn ang="T10">
                <a:pos x="T4" y="T5"/>
              </a:cxn>
              <a:cxn ang="T11">
                <a:pos x="T6" y="T7"/>
              </a:cxn>
            </a:cxnLst>
            <a:rect l="T12" t="T13" r="T14" b="T15"/>
            <a:pathLst>
              <a:path w="1104" h="96">
                <a:moveTo>
                  <a:pt x="0" y="0"/>
                </a:moveTo>
                <a:lnTo>
                  <a:pt x="576" y="0"/>
                </a:lnTo>
                <a:lnTo>
                  <a:pt x="768" y="96"/>
                </a:lnTo>
                <a:lnTo>
                  <a:pt x="1104" y="96"/>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32" name="Line 162"/>
          <p:cNvSpPr>
            <a:spLocks noChangeShapeType="1"/>
          </p:cNvSpPr>
          <p:nvPr/>
        </p:nvSpPr>
        <p:spPr bwMode="auto">
          <a:xfrm>
            <a:off x="6858000" y="4559300"/>
            <a:ext cx="16002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33" name="Freeform 163"/>
          <p:cNvSpPr>
            <a:spLocks/>
          </p:cNvSpPr>
          <p:nvPr/>
        </p:nvSpPr>
        <p:spPr bwMode="auto">
          <a:xfrm>
            <a:off x="2667000" y="4406900"/>
            <a:ext cx="6248400" cy="2209800"/>
          </a:xfrm>
          <a:custGeom>
            <a:avLst/>
            <a:gdLst>
              <a:gd name="T0" fmla="*/ 2147483647 w 3936"/>
              <a:gd name="T1" fmla="*/ 2147483647 h 1392"/>
              <a:gd name="T2" fmla="*/ 2147483647 w 3936"/>
              <a:gd name="T3" fmla="*/ 2147483647 h 1392"/>
              <a:gd name="T4" fmla="*/ 2147483647 w 3936"/>
              <a:gd name="T5" fmla="*/ 2147483647 h 1392"/>
              <a:gd name="T6" fmla="*/ 2147483647 w 3936"/>
              <a:gd name="T7" fmla="*/ 2147483647 h 1392"/>
              <a:gd name="T8" fmla="*/ 0 w 3936"/>
              <a:gd name="T9" fmla="*/ 2147483647 h 1392"/>
              <a:gd name="T10" fmla="*/ 0 w 3936"/>
              <a:gd name="T11" fmla="*/ 0 h 1392"/>
              <a:gd name="T12" fmla="*/ 2147483647 w 3936"/>
              <a:gd name="T13" fmla="*/ 0 h 1392"/>
              <a:gd name="T14" fmla="*/ 0 60000 65536"/>
              <a:gd name="T15" fmla="*/ 0 60000 65536"/>
              <a:gd name="T16" fmla="*/ 0 60000 65536"/>
              <a:gd name="T17" fmla="*/ 0 60000 65536"/>
              <a:gd name="T18" fmla="*/ 0 60000 65536"/>
              <a:gd name="T19" fmla="*/ 0 60000 65536"/>
              <a:gd name="T20" fmla="*/ 0 60000 65536"/>
              <a:gd name="T21" fmla="*/ 0 w 3936"/>
              <a:gd name="T22" fmla="*/ 0 h 1392"/>
              <a:gd name="T23" fmla="*/ 3936 w 3936"/>
              <a:gd name="T24" fmla="*/ 1392 h 13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36" h="1392">
                <a:moveTo>
                  <a:pt x="3648" y="96"/>
                </a:move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164" name="Date Placeholder 163"/>
          <p:cNvSpPr>
            <a:spLocks noGrp="1"/>
          </p:cNvSpPr>
          <p:nvPr>
            <p:ph type="dt" sz="quarter" idx="10"/>
          </p:nvPr>
        </p:nvSpPr>
        <p:spPr/>
        <p:txBody>
          <a:bodyPr/>
          <a:lstStyle/>
          <a:p>
            <a:pPr>
              <a:defRPr/>
            </a:pPr>
            <a:fld id="{D327C7DD-7B7C-3E41-9B13-86D790BFF9C2}" type="datetime1">
              <a:rPr lang="en-US" smtClean="0"/>
              <a:pPr>
                <a:defRPr/>
              </a:pPr>
              <a:t>3/30/11</a:t>
            </a:fld>
            <a:endParaRPr lang="en-US"/>
          </a:p>
        </p:txBody>
      </p:sp>
      <p:sp>
        <p:nvSpPr>
          <p:cNvPr id="165" name="Slide Number Placeholder 164"/>
          <p:cNvSpPr>
            <a:spLocks noGrp="1"/>
          </p:cNvSpPr>
          <p:nvPr>
            <p:ph type="sldNum" sz="quarter" idx="12"/>
          </p:nvPr>
        </p:nvSpPr>
        <p:spPr/>
        <p:txBody>
          <a:bodyPr/>
          <a:lstStyle/>
          <a:p>
            <a:pPr>
              <a:defRPr/>
            </a:pPr>
            <a:fld id="{E7F84773-6B21-454B-9340-209CEA0E009C}" type="slidenum">
              <a:rPr lang="en-US" smtClean="0"/>
              <a:pPr>
                <a:defRPr/>
              </a:pPr>
              <a:t>33</a:t>
            </a:fld>
            <a:endParaRPr lang="en-US"/>
          </a:p>
        </p:txBody>
      </p:sp>
      <p:sp>
        <p:nvSpPr>
          <p:cNvPr id="166" name="Footer Placeholder 165"/>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228600"/>
            <a:ext cx="9144000" cy="474663"/>
          </a:xfrm>
        </p:spPr>
        <p:txBody>
          <a:bodyPr>
            <a:normAutofit fontScale="90000"/>
          </a:bodyPr>
          <a:lstStyle/>
          <a:p>
            <a:r>
              <a:rPr lang="en-US" sz="4000"/>
              <a:t>Instruction Fetch Unit at End of </a:t>
            </a:r>
            <a:r>
              <a:rPr lang="en-US" sz="4000">
                <a:latin typeface="Courier" charset="0"/>
              </a:rPr>
              <a:t>Add</a:t>
            </a:r>
            <a:endParaRPr lang="en-US" sz="4000"/>
          </a:p>
        </p:txBody>
      </p:sp>
      <p:sp>
        <p:nvSpPr>
          <p:cNvPr id="69635" name="Rectangle 3"/>
          <p:cNvSpPr>
            <a:spLocks noGrp="1" noChangeArrowheads="1"/>
          </p:cNvSpPr>
          <p:nvPr>
            <p:ph type="body" idx="1"/>
          </p:nvPr>
        </p:nvSpPr>
        <p:spPr>
          <a:xfrm>
            <a:off x="152400" y="1023938"/>
            <a:ext cx="8686800" cy="1185862"/>
          </a:xfrm>
        </p:spPr>
        <p:txBody>
          <a:bodyPr>
            <a:normAutofit fontScale="85000" lnSpcReduction="20000"/>
          </a:bodyPr>
          <a:lstStyle/>
          <a:p>
            <a:r>
              <a:rPr lang="en-US"/>
              <a:t>PC  =  PC + 4</a:t>
            </a:r>
          </a:p>
          <a:p>
            <a:pPr lvl="1">
              <a:lnSpc>
                <a:spcPct val="75000"/>
              </a:lnSpc>
              <a:spcBef>
                <a:spcPct val="30000"/>
              </a:spcBef>
            </a:pPr>
            <a:r>
              <a:rPr lang="en-US"/>
              <a:t>Same for all </a:t>
            </a:r>
            <a:br>
              <a:rPr lang="en-US"/>
            </a:br>
            <a:r>
              <a:rPr lang="en-US"/>
              <a:t>instructions except: </a:t>
            </a:r>
            <a:br>
              <a:rPr lang="en-US"/>
            </a:br>
            <a:r>
              <a:rPr lang="en-US"/>
              <a:t>Branch and Jump</a:t>
            </a:r>
          </a:p>
        </p:txBody>
      </p:sp>
      <p:sp>
        <p:nvSpPr>
          <p:cNvPr id="36868"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6869"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6903" name="Rectangle 7"/>
          <p:cNvSpPr>
            <a:spLocks noChangeArrowheads="1"/>
          </p:cNvSpPr>
          <p:nvPr/>
        </p:nvSpPr>
        <p:spPr bwMode="auto">
          <a:xfrm>
            <a:off x="5089525" y="3771900"/>
            <a:ext cx="230187" cy="1193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04" name="Rectangle 8"/>
          <p:cNvSpPr>
            <a:spLocks noChangeArrowheads="1"/>
          </p:cNvSpPr>
          <p:nvPr/>
        </p:nvSpPr>
        <p:spPr bwMode="auto">
          <a:xfrm rot="5400000">
            <a:off x="5026025" y="4241800"/>
            <a:ext cx="40005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PC</a:t>
            </a:r>
          </a:p>
        </p:txBody>
      </p:sp>
      <p:sp>
        <p:nvSpPr>
          <p:cNvPr id="36905" name="Rectangle 9"/>
          <p:cNvSpPr>
            <a:spLocks noChangeArrowheads="1"/>
          </p:cNvSpPr>
          <p:nvPr/>
        </p:nvSpPr>
        <p:spPr bwMode="auto">
          <a:xfrm rot="16200000">
            <a:off x="5018617" y="4635501"/>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00</a:t>
            </a:r>
          </a:p>
        </p:txBody>
      </p:sp>
      <p:sp>
        <p:nvSpPr>
          <p:cNvPr id="36906" name="Rectangle 10"/>
          <p:cNvSpPr>
            <a:spLocks noChangeArrowheads="1"/>
          </p:cNvSpPr>
          <p:nvPr/>
        </p:nvSpPr>
        <p:spPr bwMode="auto">
          <a:xfrm flipV="1">
            <a:off x="5096932" y="4665132"/>
            <a:ext cx="245005" cy="296333"/>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871"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4</a:t>
            </a:r>
          </a:p>
        </p:txBody>
      </p:sp>
      <p:sp>
        <p:nvSpPr>
          <p:cNvPr id="36872" name="Rectangle 12"/>
          <p:cNvSpPr>
            <a:spLocks noChangeArrowheads="1"/>
          </p:cNvSpPr>
          <p:nvPr/>
        </p:nvSpPr>
        <p:spPr bwMode="auto">
          <a:xfrm>
            <a:off x="4038600" y="29591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nPC_sel=+4</a:t>
            </a:r>
          </a:p>
        </p:txBody>
      </p:sp>
      <p:sp>
        <p:nvSpPr>
          <p:cNvPr id="36873"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74"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875"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PC Ext</a:t>
            </a:r>
          </a:p>
        </p:txBody>
      </p:sp>
      <p:sp>
        <p:nvSpPr>
          <p:cNvPr id="36876"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Adder</a:t>
            </a:r>
          </a:p>
        </p:txBody>
      </p:sp>
      <p:sp>
        <p:nvSpPr>
          <p:cNvPr id="36877"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78"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Adder</a:t>
            </a:r>
          </a:p>
        </p:txBody>
      </p:sp>
      <p:sp>
        <p:nvSpPr>
          <p:cNvPr id="36879"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0" name="Rectangle 20"/>
          <p:cNvSpPr>
            <a:spLocks noChangeArrowheads="1"/>
          </p:cNvSpPr>
          <p:nvPr/>
        </p:nvSpPr>
        <p:spPr bwMode="auto">
          <a:xfrm rot="5400000">
            <a:off x="4496594" y="4209256"/>
            <a:ext cx="6064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Mux</a:t>
            </a:r>
            <a:endParaRPr lang="en-US" dirty="0">
              <a:latin typeface="+mn-lt"/>
            </a:endParaRPr>
          </a:p>
        </p:txBody>
      </p:sp>
      <p:sp>
        <p:nvSpPr>
          <p:cNvPr id="36881"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2"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3"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4"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5"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6"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7"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8"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9"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90"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91"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prstTxWarp prst="textNoShape">
              <a:avLst/>
            </a:prstTxWarp>
            <a:spAutoFit/>
          </a:bodyPr>
          <a:lstStyle/>
          <a:p>
            <a:pPr>
              <a:defRPr/>
            </a:pPr>
            <a:r>
              <a:rPr lang="en-US" sz="2000" b="1">
                <a:latin typeface="+mn-lt"/>
              </a:rPr>
              <a:t>Inst Address</a:t>
            </a:r>
            <a:endParaRPr lang="en-US" sz="2000">
              <a:latin typeface="+mn-lt"/>
            </a:endParaRPr>
          </a:p>
        </p:txBody>
      </p:sp>
      <p:sp>
        <p:nvSpPr>
          <p:cNvPr id="36892"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893"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894"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895"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dirty="0">
                <a:latin typeface="+mn-lt"/>
              </a:rPr>
              <a:t>Inst</a:t>
            </a:r>
          </a:p>
          <a:p>
            <a:pPr algn="ctr">
              <a:defRPr/>
            </a:pPr>
            <a:r>
              <a:rPr lang="en-US" sz="2000" dirty="0">
                <a:latin typeface="+mn-lt"/>
              </a:rPr>
              <a:t>Memory</a:t>
            </a:r>
          </a:p>
        </p:txBody>
      </p:sp>
      <p:sp>
        <p:nvSpPr>
          <p:cNvPr id="36896"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97" name="Line 37"/>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898" name="Line 38"/>
          <p:cNvSpPr>
            <a:spLocks noChangeShapeType="1"/>
          </p:cNvSpPr>
          <p:nvPr/>
        </p:nvSpPr>
        <p:spPr bwMode="auto">
          <a:xfrm>
            <a:off x="4343400" y="3810000"/>
            <a:ext cx="304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899" name="Line 39"/>
          <p:cNvSpPr>
            <a:spLocks noChangeShapeType="1"/>
          </p:cNvSpPr>
          <p:nvPr/>
        </p:nvSpPr>
        <p:spPr bwMode="auto">
          <a:xfrm>
            <a:off x="4876800" y="4419600"/>
            <a:ext cx="228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0" name="Date Placeholder 39"/>
          <p:cNvSpPr>
            <a:spLocks noGrp="1"/>
          </p:cNvSpPr>
          <p:nvPr>
            <p:ph type="dt" sz="quarter" idx="10"/>
          </p:nvPr>
        </p:nvSpPr>
        <p:spPr/>
        <p:txBody>
          <a:bodyPr/>
          <a:lstStyle/>
          <a:p>
            <a:pPr>
              <a:defRPr/>
            </a:pPr>
            <a:fld id="{DE118EAC-EC59-114A-8ADC-61B0E5CE6DE9}" type="datetime1">
              <a:rPr lang="en-US" smtClean="0"/>
              <a:pPr>
                <a:defRPr/>
              </a:pPr>
              <a:t>3/30/11</a:t>
            </a:fld>
            <a:endParaRPr lang="en-US"/>
          </a:p>
        </p:txBody>
      </p:sp>
      <p:sp>
        <p:nvSpPr>
          <p:cNvPr id="41" name="Slide Number Placeholder 40"/>
          <p:cNvSpPr>
            <a:spLocks noGrp="1"/>
          </p:cNvSpPr>
          <p:nvPr>
            <p:ph type="sldNum" sz="quarter" idx="12"/>
          </p:nvPr>
        </p:nvSpPr>
        <p:spPr/>
        <p:txBody>
          <a:bodyPr/>
          <a:lstStyle/>
          <a:p>
            <a:pPr>
              <a:defRPr/>
            </a:pPr>
            <a:fld id="{903728FF-0EE8-724E-BB44-CD4925085E72}" type="slidenum">
              <a:rPr lang="en-US" smtClean="0"/>
              <a:pPr>
                <a:defRPr/>
              </a:pPr>
              <a:t>34</a:t>
            </a:fld>
            <a:endParaRPr lang="en-US"/>
          </a:p>
        </p:txBody>
      </p:sp>
      <p:sp>
        <p:nvSpPr>
          <p:cNvPr id="42" name="Footer Placeholder 41"/>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2622550" y="6248400"/>
            <a:ext cx="2971800" cy="609600"/>
          </a:xfrm>
          <a:prstGeom prst="rect">
            <a:avLst/>
          </a:prstGeom>
          <a:solidFill>
            <a:schemeClr val="bg1"/>
          </a:solidFill>
          <a:ln w="12700">
            <a:noFill/>
            <a:miter lim="800000"/>
            <a:headEnd/>
            <a:tailEnd/>
          </a:ln>
        </p:spPr>
        <p:txBody>
          <a:bodyPr wrap="none" anchor="ctr">
            <a:prstTxWarp prst="textNoShape">
              <a:avLst/>
            </a:prstTxWarp>
          </a:bodyPr>
          <a:lstStyle/>
          <a:p>
            <a:endParaRPr lang="en-US"/>
          </a:p>
        </p:txBody>
      </p:sp>
      <p:sp>
        <p:nvSpPr>
          <p:cNvPr id="71683" name="Rectangle 3"/>
          <p:cNvSpPr>
            <a:spLocks noGrp="1" noChangeArrowheads="1"/>
          </p:cNvSpPr>
          <p:nvPr>
            <p:ph type="title"/>
          </p:nvPr>
        </p:nvSpPr>
        <p:spPr>
          <a:xfrm>
            <a:off x="228600" y="230188"/>
            <a:ext cx="8731250" cy="474662"/>
          </a:xfrm>
        </p:spPr>
        <p:txBody>
          <a:bodyPr>
            <a:normAutofit fontScale="90000"/>
          </a:bodyPr>
          <a:lstStyle/>
          <a:p>
            <a:r>
              <a:rPr lang="en-US" sz="3600"/>
              <a:t>Single Cycle Datapath during Or Immediate</a:t>
            </a:r>
          </a:p>
        </p:txBody>
      </p:sp>
      <p:grpSp>
        <p:nvGrpSpPr>
          <p:cNvPr id="2" name="Group 4"/>
          <p:cNvGrpSpPr>
            <a:grpSpLocks/>
          </p:cNvGrpSpPr>
          <p:nvPr/>
        </p:nvGrpSpPr>
        <p:grpSpPr bwMode="auto">
          <a:xfrm>
            <a:off x="1743075" y="727075"/>
            <a:ext cx="5954713" cy="641350"/>
            <a:chOff x="1098" y="380"/>
            <a:chExt cx="3751" cy="404"/>
          </a:xfrm>
        </p:grpSpPr>
        <p:sp>
          <p:nvSpPr>
            <p:cNvPr id="39043"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39058"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59"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39056"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57"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39054"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55"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9047"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48"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9049"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9050"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9051"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9052"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9053"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71685" name="Rectangle 22"/>
          <p:cNvSpPr>
            <a:spLocks noGrp="1" noChangeArrowheads="1"/>
          </p:cNvSpPr>
          <p:nvPr>
            <p:ph type="body" idx="1"/>
          </p:nvPr>
        </p:nvSpPr>
        <p:spPr>
          <a:xfrm>
            <a:off x="457200" y="1346200"/>
            <a:ext cx="8191500" cy="415925"/>
          </a:xfrm>
        </p:spPr>
        <p:txBody>
          <a:bodyPr>
            <a:normAutofit fontScale="77500" lnSpcReduction="20000"/>
          </a:bodyPr>
          <a:lstStyle/>
          <a:p>
            <a:r>
              <a:rPr lang="en-US"/>
              <a:t>R[rt]  =  R[rs]  OR  ZeroExt[Imm16]</a:t>
            </a:r>
          </a:p>
        </p:txBody>
      </p:sp>
      <p:sp>
        <p:nvSpPr>
          <p:cNvPr id="38918" name="Rectangle 23"/>
          <p:cNvSpPr>
            <a:spLocks noChangeArrowheads="1"/>
          </p:cNvSpPr>
          <p:nvPr/>
        </p:nvSpPr>
        <p:spPr bwMode="auto">
          <a:xfrm>
            <a:off x="597535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19" name="Rectangle 24"/>
          <p:cNvSpPr>
            <a:spLocks noChangeArrowheads="1"/>
          </p:cNvSpPr>
          <p:nvPr/>
        </p:nvSpPr>
        <p:spPr bwMode="auto">
          <a:xfrm>
            <a:off x="536575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8920" name="Rectangle 25"/>
          <p:cNvSpPr>
            <a:spLocks noChangeArrowheads="1"/>
          </p:cNvSpPr>
          <p:nvPr/>
        </p:nvSpPr>
        <p:spPr bwMode="auto">
          <a:xfrm>
            <a:off x="208915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8921" name="Rectangle 26"/>
          <p:cNvSpPr>
            <a:spLocks noChangeArrowheads="1"/>
          </p:cNvSpPr>
          <p:nvPr/>
        </p:nvSpPr>
        <p:spPr bwMode="auto">
          <a:xfrm>
            <a:off x="154463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8922" name="Rectangle 27"/>
          <p:cNvSpPr>
            <a:spLocks noChangeArrowheads="1"/>
          </p:cNvSpPr>
          <p:nvPr/>
        </p:nvSpPr>
        <p:spPr bwMode="auto">
          <a:xfrm>
            <a:off x="1479550" y="3386138"/>
            <a:ext cx="1003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8923" name="Line 28"/>
          <p:cNvSpPr>
            <a:spLocks noChangeShapeType="1"/>
          </p:cNvSpPr>
          <p:nvPr/>
        </p:nvSpPr>
        <p:spPr bwMode="auto">
          <a:xfrm flipH="1">
            <a:off x="185420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24" name="Rectangle 29"/>
          <p:cNvSpPr>
            <a:spLocks noChangeArrowheads="1"/>
          </p:cNvSpPr>
          <p:nvPr/>
        </p:nvSpPr>
        <p:spPr bwMode="auto">
          <a:xfrm>
            <a:off x="170656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25" name="Line 30"/>
          <p:cNvSpPr>
            <a:spLocks noChangeShapeType="1"/>
          </p:cNvSpPr>
          <p:nvPr/>
        </p:nvSpPr>
        <p:spPr bwMode="auto">
          <a:xfrm flipH="1">
            <a:off x="467995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26" name="Rectangle 31"/>
          <p:cNvSpPr>
            <a:spLocks noChangeArrowheads="1"/>
          </p:cNvSpPr>
          <p:nvPr/>
        </p:nvSpPr>
        <p:spPr bwMode="auto">
          <a:xfrm>
            <a:off x="452755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27" name="Rectangle 32"/>
          <p:cNvSpPr>
            <a:spLocks noChangeArrowheads="1"/>
          </p:cNvSpPr>
          <p:nvPr/>
        </p:nvSpPr>
        <p:spPr bwMode="auto">
          <a:xfrm>
            <a:off x="373380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8928" name="Line 33"/>
          <p:cNvSpPr>
            <a:spLocks noChangeShapeType="1"/>
          </p:cNvSpPr>
          <p:nvPr/>
        </p:nvSpPr>
        <p:spPr bwMode="auto">
          <a:xfrm flipV="1">
            <a:off x="399415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29" name="Rectangle 34"/>
          <p:cNvSpPr>
            <a:spLocks noChangeArrowheads="1"/>
          </p:cNvSpPr>
          <p:nvPr/>
        </p:nvSpPr>
        <p:spPr bwMode="auto">
          <a:xfrm>
            <a:off x="383857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30" name="Rectangle 35"/>
          <p:cNvSpPr>
            <a:spLocks noChangeArrowheads="1"/>
          </p:cNvSpPr>
          <p:nvPr/>
        </p:nvSpPr>
        <p:spPr bwMode="auto">
          <a:xfrm>
            <a:off x="376555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8931" name="Line 36"/>
          <p:cNvSpPr>
            <a:spLocks noChangeShapeType="1"/>
          </p:cNvSpPr>
          <p:nvPr/>
        </p:nvSpPr>
        <p:spPr bwMode="auto">
          <a:xfrm flipV="1">
            <a:off x="338455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32" name="Line 37"/>
          <p:cNvSpPr>
            <a:spLocks noChangeShapeType="1"/>
          </p:cNvSpPr>
          <p:nvPr/>
        </p:nvSpPr>
        <p:spPr bwMode="auto">
          <a:xfrm flipV="1">
            <a:off x="263525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33" name="Rectangle 38"/>
          <p:cNvSpPr>
            <a:spLocks noChangeArrowheads="1"/>
          </p:cNvSpPr>
          <p:nvPr/>
        </p:nvSpPr>
        <p:spPr bwMode="auto">
          <a:xfrm>
            <a:off x="249237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8934" name="Line 39"/>
          <p:cNvSpPr>
            <a:spLocks noChangeShapeType="1"/>
          </p:cNvSpPr>
          <p:nvPr/>
        </p:nvSpPr>
        <p:spPr bwMode="auto">
          <a:xfrm flipV="1">
            <a:off x="301625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35" name="Rectangle 40"/>
          <p:cNvSpPr>
            <a:spLocks noChangeArrowheads="1"/>
          </p:cNvSpPr>
          <p:nvPr/>
        </p:nvSpPr>
        <p:spPr bwMode="auto">
          <a:xfrm>
            <a:off x="285115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8936" name="Rectangle 41"/>
          <p:cNvSpPr>
            <a:spLocks noChangeArrowheads="1"/>
          </p:cNvSpPr>
          <p:nvPr/>
        </p:nvSpPr>
        <p:spPr bwMode="auto">
          <a:xfrm>
            <a:off x="243046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8937" name="Rectangle 42"/>
          <p:cNvSpPr>
            <a:spLocks noChangeArrowheads="1"/>
          </p:cNvSpPr>
          <p:nvPr/>
        </p:nvSpPr>
        <p:spPr bwMode="auto">
          <a:xfrm>
            <a:off x="288766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8938" name="Rectangle 43"/>
          <p:cNvSpPr>
            <a:spLocks noChangeArrowheads="1"/>
          </p:cNvSpPr>
          <p:nvPr/>
        </p:nvSpPr>
        <p:spPr bwMode="auto">
          <a:xfrm>
            <a:off x="326866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8939" name="Rectangle 44"/>
          <p:cNvSpPr>
            <a:spLocks noChangeArrowheads="1"/>
          </p:cNvSpPr>
          <p:nvPr/>
        </p:nvSpPr>
        <p:spPr bwMode="auto">
          <a:xfrm>
            <a:off x="243046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8940" name="Rectangle 45"/>
          <p:cNvSpPr>
            <a:spLocks noChangeArrowheads="1"/>
          </p:cNvSpPr>
          <p:nvPr/>
        </p:nvSpPr>
        <p:spPr bwMode="auto">
          <a:xfrm>
            <a:off x="285115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38941" name="Rectangle 46"/>
          <p:cNvSpPr>
            <a:spLocks noChangeArrowheads="1"/>
          </p:cNvSpPr>
          <p:nvPr/>
        </p:nvSpPr>
        <p:spPr bwMode="auto">
          <a:xfrm>
            <a:off x="268287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38942" name="Rectangle 47"/>
          <p:cNvSpPr>
            <a:spLocks noChangeArrowheads="1"/>
          </p:cNvSpPr>
          <p:nvPr/>
        </p:nvSpPr>
        <p:spPr bwMode="auto">
          <a:xfrm>
            <a:off x="323215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38943" name="Rectangle 48"/>
          <p:cNvSpPr>
            <a:spLocks noChangeArrowheads="1"/>
          </p:cNvSpPr>
          <p:nvPr/>
        </p:nvSpPr>
        <p:spPr bwMode="auto">
          <a:xfrm>
            <a:off x="225107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38944" name="Rectangle 49"/>
          <p:cNvSpPr>
            <a:spLocks noChangeArrowheads="1"/>
          </p:cNvSpPr>
          <p:nvPr/>
        </p:nvSpPr>
        <p:spPr bwMode="auto">
          <a:xfrm>
            <a:off x="1527175" y="2319338"/>
            <a:ext cx="10350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grpSp>
        <p:nvGrpSpPr>
          <p:cNvPr id="6" name="Group 50"/>
          <p:cNvGrpSpPr>
            <a:grpSpLocks/>
          </p:cNvGrpSpPr>
          <p:nvPr/>
        </p:nvGrpSpPr>
        <p:grpSpPr bwMode="auto">
          <a:xfrm>
            <a:off x="3562350" y="5232400"/>
            <a:ext cx="376238" cy="1082675"/>
            <a:chOff x="2848" y="3083"/>
            <a:chExt cx="237" cy="682"/>
          </a:xfrm>
        </p:grpSpPr>
        <p:sp>
          <p:nvSpPr>
            <p:cNvPr id="39041" name="Rectangle 5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42" name="Rectangle 52"/>
            <p:cNvSpPr>
              <a:spLocks noChangeArrowheads="1"/>
            </p:cNvSpPr>
            <p:nvPr/>
          </p:nvSpPr>
          <p:spPr bwMode="auto">
            <a:xfrm rot="5400000">
              <a:off x="2625" y="3314"/>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38946" name="Rectangle 53"/>
          <p:cNvSpPr>
            <a:spLocks noChangeArrowheads="1"/>
          </p:cNvSpPr>
          <p:nvPr/>
        </p:nvSpPr>
        <p:spPr bwMode="auto">
          <a:xfrm>
            <a:off x="407035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47" name="Line 54"/>
          <p:cNvSpPr>
            <a:spLocks noChangeShapeType="1"/>
          </p:cNvSpPr>
          <p:nvPr/>
        </p:nvSpPr>
        <p:spPr bwMode="auto">
          <a:xfrm flipH="1">
            <a:off x="422275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48" name="Line 55"/>
          <p:cNvSpPr>
            <a:spLocks noChangeShapeType="1"/>
          </p:cNvSpPr>
          <p:nvPr/>
        </p:nvSpPr>
        <p:spPr bwMode="auto">
          <a:xfrm flipH="1">
            <a:off x="314325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49" name="Rectangle 56"/>
          <p:cNvSpPr>
            <a:spLocks noChangeArrowheads="1"/>
          </p:cNvSpPr>
          <p:nvPr/>
        </p:nvSpPr>
        <p:spPr bwMode="auto">
          <a:xfrm>
            <a:off x="292735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8950" name="Rectangle 57"/>
          <p:cNvSpPr>
            <a:spLocks noChangeArrowheads="1"/>
          </p:cNvSpPr>
          <p:nvPr/>
        </p:nvSpPr>
        <p:spPr bwMode="auto">
          <a:xfrm>
            <a:off x="201295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8951" name="Rectangle 58"/>
          <p:cNvSpPr>
            <a:spLocks noChangeArrowheads="1"/>
          </p:cNvSpPr>
          <p:nvPr/>
        </p:nvSpPr>
        <p:spPr bwMode="auto">
          <a:xfrm>
            <a:off x="4146550" y="6129338"/>
            <a:ext cx="1038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8952" name="Rectangle 59"/>
          <p:cNvSpPr>
            <a:spLocks noChangeArrowheads="1"/>
          </p:cNvSpPr>
          <p:nvPr/>
        </p:nvSpPr>
        <p:spPr bwMode="auto">
          <a:xfrm>
            <a:off x="2622550" y="6205538"/>
            <a:ext cx="9382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38953" name="Line 60"/>
          <p:cNvSpPr>
            <a:spLocks noChangeShapeType="1"/>
          </p:cNvSpPr>
          <p:nvPr/>
        </p:nvSpPr>
        <p:spPr bwMode="auto">
          <a:xfrm flipV="1">
            <a:off x="765175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8954" name="Rectangle 61"/>
          <p:cNvSpPr>
            <a:spLocks noChangeArrowheads="1"/>
          </p:cNvSpPr>
          <p:nvPr/>
        </p:nvSpPr>
        <p:spPr bwMode="auto">
          <a:xfrm>
            <a:off x="6508750" y="3462338"/>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38955" name="Rectangle 62"/>
          <p:cNvSpPr>
            <a:spLocks noChangeArrowheads="1"/>
          </p:cNvSpPr>
          <p:nvPr/>
        </p:nvSpPr>
        <p:spPr bwMode="auto">
          <a:xfrm>
            <a:off x="533241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8956" name="Rectangle 63"/>
          <p:cNvSpPr>
            <a:spLocks noChangeArrowheads="1"/>
          </p:cNvSpPr>
          <p:nvPr/>
        </p:nvSpPr>
        <p:spPr bwMode="auto">
          <a:xfrm>
            <a:off x="506095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38957" name="Line 64"/>
          <p:cNvSpPr>
            <a:spLocks noChangeShapeType="1"/>
          </p:cNvSpPr>
          <p:nvPr/>
        </p:nvSpPr>
        <p:spPr bwMode="auto">
          <a:xfrm flipH="1">
            <a:off x="519430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58" name="Rectangle 65"/>
          <p:cNvSpPr>
            <a:spLocks noChangeArrowheads="1"/>
          </p:cNvSpPr>
          <p:nvPr/>
        </p:nvSpPr>
        <p:spPr bwMode="auto">
          <a:xfrm>
            <a:off x="522446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59" name="Line 66"/>
          <p:cNvSpPr>
            <a:spLocks noChangeShapeType="1"/>
          </p:cNvSpPr>
          <p:nvPr/>
        </p:nvSpPr>
        <p:spPr bwMode="auto">
          <a:xfrm flipV="1">
            <a:off x="634365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8960" name="Rectangle 67"/>
          <p:cNvSpPr>
            <a:spLocks noChangeArrowheads="1"/>
          </p:cNvSpPr>
          <p:nvPr/>
        </p:nvSpPr>
        <p:spPr bwMode="auto">
          <a:xfrm>
            <a:off x="6051550" y="3843338"/>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sp>
        <p:nvSpPr>
          <p:cNvPr id="38961" name="Rectangle 68"/>
          <p:cNvSpPr>
            <a:spLocks noChangeArrowheads="1"/>
          </p:cNvSpPr>
          <p:nvPr/>
        </p:nvSpPr>
        <p:spPr bwMode="auto">
          <a:xfrm>
            <a:off x="460375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9"/>
          <p:cNvGrpSpPr>
            <a:grpSpLocks/>
          </p:cNvGrpSpPr>
          <p:nvPr/>
        </p:nvGrpSpPr>
        <p:grpSpPr bwMode="auto">
          <a:xfrm>
            <a:off x="2241550" y="3052763"/>
            <a:ext cx="838200" cy="336550"/>
            <a:chOff x="2640" y="1422"/>
            <a:chExt cx="528" cy="212"/>
          </a:xfrm>
        </p:grpSpPr>
        <p:sp>
          <p:nvSpPr>
            <p:cNvPr id="39038" name="Rectangle 7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9039" name="Rectangle 7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9040" name="Freeform 7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8963" name="Rectangle 73"/>
          <p:cNvSpPr>
            <a:spLocks noChangeArrowheads="1"/>
          </p:cNvSpPr>
          <p:nvPr/>
        </p:nvSpPr>
        <p:spPr bwMode="auto">
          <a:xfrm>
            <a:off x="224155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4"/>
          <p:cNvGrpSpPr>
            <a:grpSpLocks/>
          </p:cNvGrpSpPr>
          <p:nvPr/>
        </p:nvGrpSpPr>
        <p:grpSpPr bwMode="auto">
          <a:xfrm>
            <a:off x="4549775" y="4605338"/>
            <a:ext cx="358775" cy="1219200"/>
            <a:chOff x="3518" y="2640"/>
            <a:chExt cx="226" cy="768"/>
          </a:xfrm>
        </p:grpSpPr>
        <p:sp>
          <p:nvSpPr>
            <p:cNvPr id="39035" name="Rectangle 7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9036" name="Rectangle 7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9037" name="Freeform 7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8"/>
          <p:cNvGrpSpPr>
            <a:grpSpLocks/>
          </p:cNvGrpSpPr>
          <p:nvPr/>
        </p:nvGrpSpPr>
        <p:grpSpPr bwMode="auto">
          <a:xfrm>
            <a:off x="5413375" y="3995738"/>
            <a:ext cx="485775" cy="1143000"/>
            <a:chOff x="4009" y="2304"/>
            <a:chExt cx="306" cy="720"/>
          </a:xfrm>
        </p:grpSpPr>
        <p:sp>
          <p:nvSpPr>
            <p:cNvPr id="39032" name="Rectangle 79"/>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39033" name="Rectangle 8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9034" name="Freeform 8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2"/>
          <p:cNvGrpSpPr>
            <a:grpSpLocks/>
          </p:cNvGrpSpPr>
          <p:nvPr/>
        </p:nvGrpSpPr>
        <p:grpSpPr bwMode="auto">
          <a:xfrm>
            <a:off x="7445375" y="4376738"/>
            <a:ext cx="358775" cy="1600200"/>
            <a:chOff x="5294" y="2544"/>
            <a:chExt cx="226" cy="1008"/>
          </a:xfrm>
        </p:grpSpPr>
        <p:sp>
          <p:nvSpPr>
            <p:cNvPr id="39029" name="Rectangle 83"/>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9030" name="Rectangle 84"/>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9031" name="Freeform 8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6"/>
          <p:cNvGrpSpPr>
            <a:grpSpLocks/>
          </p:cNvGrpSpPr>
          <p:nvPr/>
        </p:nvGrpSpPr>
        <p:grpSpPr bwMode="auto">
          <a:xfrm>
            <a:off x="6022975" y="5186363"/>
            <a:ext cx="1146175" cy="1181100"/>
            <a:chOff x="4398" y="3054"/>
            <a:chExt cx="722" cy="744"/>
          </a:xfrm>
        </p:grpSpPr>
        <p:sp>
          <p:nvSpPr>
            <p:cNvPr id="39023" name="Rectangle 8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24" name="Rectangle 88"/>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39025" name="Rectangle 8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39026" name="Rectangle 90"/>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39027" name="Line 9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28" name="Line 9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8968" name="Line 93"/>
          <p:cNvSpPr>
            <a:spLocks noChangeShapeType="1"/>
          </p:cNvSpPr>
          <p:nvPr/>
        </p:nvSpPr>
        <p:spPr bwMode="auto">
          <a:xfrm>
            <a:off x="247015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69" name="Line 94"/>
          <p:cNvSpPr>
            <a:spLocks noChangeShapeType="1"/>
          </p:cNvSpPr>
          <p:nvPr/>
        </p:nvSpPr>
        <p:spPr bwMode="auto">
          <a:xfrm>
            <a:off x="285115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0" name="Freeform 95"/>
          <p:cNvSpPr>
            <a:spLocks/>
          </p:cNvSpPr>
          <p:nvPr/>
        </p:nvSpPr>
        <p:spPr bwMode="auto">
          <a:xfrm>
            <a:off x="193675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71" name="Line 96"/>
          <p:cNvSpPr>
            <a:spLocks noChangeShapeType="1"/>
          </p:cNvSpPr>
          <p:nvPr/>
        </p:nvSpPr>
        <p:spPr bwMode="auto">
          <a:xfrm>
            <a:off x="239395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2" name="Line 97"/>
          <p:cNvSpPr>
            <a:spLocks noChangeShapeType="1"/>
          </p:cNvSpPr>
          <p:nvPr/>
        </p:nvSpPr>
        <p:spPr bwMode="auto">
          <a:xfrm>
            <a:off x="269875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3" name="Line 98"/>
          <p:cNvSpPr>
            <a:spLocks noChangeShapeType="1"/>
          </p:cNvSpPr>
          <p:nvPr/>
        </p:nvSpPr>
        <p:spPr bwMode="auto">
          <a:xfrm>
            <a:off x="307975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4" name="Line 99"/>
          <p:cNvSpPr>
            <a:spLocks noChangeShapeType="1"/>
          </p:cNvSpPr>
          <p:nvPr/>
        </p:nvSpPr>
        <p:spPr bwMode="auto">
          <a:xfrm>
            <a:off x="346075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5" name="Rectangle 100"/>
          <p:cNvSpPr>
            <a:spLocks noChangeArrowheads="1"/>
          </p:cNvSpPr>
          <p:nvPr/>
        </p:nvSpPr>
        <p:spPr bwMode="auto">
          <a:xfrm>
            <a:off x="325437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8976" name="Line 101"/>
          <p:cNvSpPr>
            <a:spLocks noChangeShapeType="1"/>
          </p:cNvSpPr>
          <p:nvPr/>
        </p:nvSpPr>
        <p:spPr bwMode="auto">
          <a:xfrm>
            <a:off x="368935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77" name="Line 102"/>
          <p:cNvSpPr>
            <a:spLocks noChangeShapeType="1"/>
          </p:cNvSpPr>
          <p:nvPr/>
        </p:nvSpPr>
        <p:spPr bwMode="auto">
          <a:xfrm>
            <a:off x="574675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78" name="Line 103"/>
          <p:cNvSpPr>
            <a:spLocks noChangeShapeType="1"/>
          </p:cNvSpPr>
          <p:nvPr/>
        </p:nvSpPr>
        <p:spPr bwMode="auto">
          <a:xfrm>
            <a:off x="368935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79" name="Line 104"/>
          <p:cNvSpPr>
            <a:spLocks noChangeShapeType="1"/>
          </p:cNvSpPr>
          <p:nvPr/>
        </p:nvSpPr>
        <p:spPr bwMode="auto">
          <a:xfrm>
            <a:off x="490855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0" name="Freeform 105"/>
          <p:cNvSpPr>
            <a:spLocks/>
          </p:cNvSpPr>
          <p:nvPr/>
        </p:nvSpPr>
        <p:spPr bwMode="auto">
          <a:xfrm>
            <a:off x="422275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1" name="Line 106"/>
          <p:cNvSpPr>
            <a:spLocks noChangeShapeType="1"/>
          </p:cNvSpPr>
          <p:nvPr/>
        </p:nvSpPr>
        <p:spPr bwMode="auto">
          <a:xfrm>
            <a:off x="391795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2" name="Line 107"/>
          <p:cNvSpPr>
            <a:spLocks noChangeShapeType="1"/>
          </p:cNvSpPr>
          <p:nvPr/>
        </p:nvSpPr>
        <p:spPr bwMode="auto">
          <a:xfrm>
            <a:off x="285115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3" name="Line 108"/>
          <p:cNvSpPr>
            <a:spLocks noChangeShapeType="1"/>
          </p:cNvSpPr>
          <p:nvPr/>
        </p:nvSpPr>
        <p:spPr bwMode="auto">
          <a:xfrm flipH="1">
            <a:off x="247015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84" name="Line 109"/>
          <p:cNvSpPr>
            <a:spLocks noChangeShapeType="1"/>
          </p:cNvSpPr>
          <p:nvPr/>
        </p:nvSpPr>
        <p:spPr bwMode="auto">
          <a:xfrm>
            <a:off x="254635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85" name="Line 110"/>
          <p:cNvSpPr>
            <a:spLocks noChangeShapeType="1"/>
          </p:cNvSpPr>
          <p:nvPr/>
        </p:nvSpPr>
        <p:spPr bwMode="auto">
          <a:xfrm>
            <a:off x="254635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86" name="Line 111"/>
          <p:cNvSpPr>
            <a:spLocks noChangeShapeType="1"/>
          </p:cNvSpPr>
          <p:nvPr/>
        </p:nvSpPr>
        <p:spPr bwMode="auto">
          <a:xfrm flipV="1">
            <a:off x="376555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7" name="Line 112"/>
          <p:cNvSpPr>
            <a:spLocks noChangeShapeType="1"/>
          </p:cNvSpPr>
          <p:nvPr/>
        </p:nvSpPr>
        <p:spPr bwMode="auto">
          <a:xfrm flipV="1">
            <a:off x="475615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8" name="Line 113"/>
          <p:cNvSpPr>
            <a:spLocks noChangeShapeType="1"/>
          </p:cNvSpPr>
          <p:nvPr/>
        </p:nvSpPr>
        <p:spPr bwMode="auto">
          <a:xfrm flipH="1">
            <a:off x="582295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89" name="Line 114"/>
          <p:cNvSpPr>
            <a:spLocks noChangeShapeType="1"/>
          </p:cNvSpPr>
          <p:nvPr/>
        </p:nvSpPr>
        <p:spPr bwMode="auto">
          <a:xfrm>
            <a:off x="589915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0" name="Line 115"/>
          <p:cNvSpPr>
            <a:spLocks noChangeShapeType="1"/>
          </p:cNvSpPr>
          <p:nvPr/>
        </p:nvSpPr>
        <p:spPr bwMode="auto">
          <a:xfrm>
            <a:off x="688975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1" name="Line 116"/>
          <p:cNvSpPr>
            <a:spLocks noChangeShapeType="1"/>
          </p:cNvSpPr>
          <p:nvPr/>
        </p:nvSpPr>
        <p:spPr bwMode="auto">
          <a:xfrm flipH="1">
            <a:off x="612775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92" name="Freeform 117"/>
          <p:cNvSpPr>
            <a:spLocks/>
          </p:cNvSpPr>
          <p:nvPr/>
        </p:nvSpPr>
        <p:spPr bwMode="auto">
          <a:xfrm>
            <a:off x="170815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3" name="Line 118"/>
          <p:cNvSpPr>
            <a:spLocks noChangeShapeType="1"/>
          </p:cNvSpPr>
          <p:nvPr/>
        </p:nvSpPr>
        <p:spPr bwMode="auto">
          <a:xfrm>
            <a:off x="719455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4" name="Line 119"/>
          <p:cNvSpPr>
            <a:spLocks noChangeShapeType="1"/>
          </p:cNvSpPr>
          <p:nvPr/>
        </p:nvSpPr>
        <p:spPr bwMode="auto">
          <a:xfrm>
            <a:off x="502920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38995" name="Rectangle 120"/>
          <p:cNvSpPr>
            <a:spLocks noChangeArrowheads="1"/>
          </p:cNvSpPr>
          <p:nvPr/>
        </p:nvSpPr>
        <p:spPr bwMode="auto">
          <a:xfrm>
            <a:off x="528955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38996" name="Line 121"/>
          <p:cNvSpPr>
            <a:spLocks noChangeShapeType="1"/>
          </p:cNvSpPr>
          <p:nvPr/>
        </p:nvSpPr>
        <p:spPr bwMode="auto">
          <a:xfrm>
            <a:off x="536575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7" name="Rectangle 122"/>
          <p:cNvSpPr>
            <a:spLocks noChangeArrowheads="1"/>
          </p:cNvSpPr>
          <p:nvPr/>
        </p:nvSpPr>
        <p:spPr bwMode="auto">
          <a:xfrm rot="5400000">
            <a:off x="500141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38998" name="Rectangle 123"/>
          <p:cNvSpPr>
            <a:spLocks noChangeArrowheads="1"/>
          </p:cNvSpPr>
          <p:nvPr/>
        </p:nvSpPr>
        <p:spPr bwMode="auto">
          <a:xfrm rot="5400000">
            <a:off x="553481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38999" name="Rectangle 124"/>
          <p:cNvSpPr>
            <a:spLocks noChangeArrowheads="1"/>
          </p:cNvSpPr>
          <p:nvPr/>
        </p:nvSpPr>
        <p:spPr bwMode="auto">
          <a:xfrm rot="5400000">
            <a:off x="606821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39000" name="Rectangle 125"/>
          <p:cNvSpPr>
            <a:spLocks noChangeArrowheads="1"/>
          </p:cNvSpPr>
          <p:nvPr/>
        </p:nvSpPr>
        <p:spPr bwMode="auto">
          <a:xfrm rot="5400000">
            <a:off x="6614318"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39001" name="Line 126"/>
          <p:cNvSpPr>
            <a:spLocks noChangeShapeType="1"/>
          </p:cNvSpPr>
          <p:nvPr/>
        </p:nvSpPr>
        <p:spPr bwMode="auto">
          <a:xfrm>
            <a:off x="589915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9002" name="Line 127"/>
          <p:cNvSpPr>
            <a:spLocks noChangeShapeType="1"/>
          </p:cNvSpPr>
          <p:nvPr/>
        </p:nvSpPr>
        <p:spPr bwMode="auto">
          <a:xfrm>
            <a:off x="643255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9003" name="Line 128"/>
          <p:cNvSpPr>
            <a:spLocks noChangeShapeType="1"/>
          </p:cNvSpPr>
          <p:nvPr/>
        </p:nvSpPr>
        <p:spPr bwMode="auto">
          <a:xfrm>
            <a:off x="696595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9004" name="Rectangle 129"/>
          <p:cNvSpPr>
            <a:spLocks noChangeArrowheads="1"/>
          </p:cNvSpPr>
          <p:nvPr/>
        </p:nvSpPr>
        <p:spPr bwMode="auto">
          <a:xfrm>
            <a:off x="672306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9005" name="Rectangle 130"/>
          <p:cNvSpPr>
            <a:spLocks noChangeArrowheads="1"/>
          </p:cNvSpPr>
          <p:nvPr/>
        </p:nvSpPr>
        <p:spPr bwMode="auto">
          <a:xfrm>
            <a:off x="618966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39006" name="Rectangle 131"/>
          <p:cNvSpPr>
            <a:spLocks noChangeArrowheads="1"/>
          </p:cNvSpPr>
          <p:nvPr/>
        </p:nvSpPr>
        <p:spPr bwMode="auto">
          <a:xfrm>
            <a:off x="573246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39007" name="Rectangle 132"/>
          <p:cNvSpPr>
            <a:spLocks noChangeArrowheads="1"/>
          </p:cNvSpPr>
          <p:nvPr/>
        </p:nvSpPr>
        <p:spPr bwMode="auto">
          <a:xfrm>
            <a:off x="519906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39008" name="Rectangle 133"/>
          <p:cNvSpPr>
            <a:spLocks noChangeArrowheads="1"/>
          </p:cNvSpPr>
          <p:nvPr/>
        </p:nvSpPr>
        <p:spPr bwMode="auto">
          <a:xfrm>
            <a:off x="338613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39009" name="Rectangle 134"/>
          <p:cNvSpPr>
            <a:spLocks noChangeArrowheads="1"/>
          </p:cNvSpPr>
          <p:nvPr/>
        </p:nvSpPr>
        <p:spPr bwMode="auto">
          <a:xfrm>
            <a:off x="338613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39010" name="Rectangle 135"/>
          <p:cNvSpPr>
            <a:spLocks noChangeArrowheads="1"/>
          </p:cNvSpPr>
          <p:nvPr/>
        </p:nvSpPr>
        <p:spPr bwMode="auto">
          <a:xfrm>
            <a:off x="2095500" y="1938338"/>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39011" name="Rectangle 136"/>
          <p:cNvSpPr>
            <a:spLocks noChangeArrowheads="1"/>
          </p:cNvSpPr>
          <p:nvPr/>
        </p:nvSpPr>
        <p:spPr bwMode="auto">
          <a:xfrm>
            <a:off x="393382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12" name="Rectangle 137"/>
          <p:cNvSpPr>
            <a:spLocks noChangeArrowheads="1"/>
          </p:cNvSpPr>
          <p:nvPr/>
        </p:nvSpPr>
        <p:spPr bwMode="auto">
          <a:xfrm>
            <a:off x="411003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39013" name="Line 138"/>
          <p:cNvSpPr>
            <a:spLocks noChangeShapeType="1"/>
          </p:cNvSpPr>
          <p:nvPr/>
        </p:nvSpPr>
        <p:spPr bwMode="auto">
          <a:xfrm>
            <a:off x="353695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14" name="Line 139"/>
          <p:cNvSpPr>
            <a:spLocks noChangeShapeType="1"/>
          </p:cNvSpPr>
          <p:nvPr/>
        </p:nvSpPr>
        <p:spPr bwMode="auto">
          <a:xfrm>
            <a:off x="353695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9015" name="Rectangle 140"/>
          <p:cNvSpPr>
            <a:spLocks noChangeArrowheads="1"/>
          </p:cNvSpPr>
          <p:nvPr/>
        </p:nvSpPr>
        <p:spPr bwMode="auto">
          <a:xfrm>
            <a:off x="319881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9016" name="Line 141"/>
          <p:cNvSpPr>
            <a:spLocks noChangeShapeType="1"/>
          </p:cNvSpPr>
          <p:nvPr/>
        </p:nvSpPr>
        <p:spPr bwMode="auto">
          <a:xfrm flipH="1">
            <a:off x="368935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17" name="Line 142"/>
          <p:cNvSpPr>
            <a:spLocks noChangeShapeType="1"/>
          </p:cNvSpPr>
          <p:nvPr/>
        </p:nvSpPr>
        <p:spPr bwMode="auto">
          <a:xfrm>
            <a:off x="391795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18" name="Line 143"/>
          <p:cNvSpPr>
            <a:spLocks noChangeShapeType="1"/>
          </p:cNvSpPr>
          <p:nvPr/>
        </p:nvSpPr>
        <p:spPr bwMode="auto">
          <a:xfrm flipH="1">
            <a:off x="391795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19" name="Freeform 144"/>
          <p:cNvSpPr>
            <a:spLocks/>
          </p:cNvSpPr>
          <p:nvPr/>
        </p:nvSpPr>
        <p:spPr bwMode="auto">
          <a:xfrm>
            <a:off x="452755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45" name="Date Placeholder 144"/>
          <p:cNvSpPr>
            <a:spLocks noGrp="1"/>
          </p:cNvSpPr>
          <p:nvPr>
            <p:ph type="dt" sz="quarter" idx="10"/>
          </p:nvPr>
        </p:nvSpPr>
        <p:spPr/>
        <p:txBody>
          <a:bodyPr/>
          <a:lstStyle/>
          <a:p>
            <a:pPr>
              <a:defRPr/>
            </a:pPr>
            <a:fld id="{6666AA98-B9F3-A847-A766-8AD9778BA9FE}" type="datetime1">
              <a:rPr lang="en-US" smtClean="0"/>
              <a:pPr>
                <a:defRPr/>
              </a:pPr>
              <a:t>3/30/11</a:t>
            </a:fld>
            <a:endParaRPr lang="en-US"/>
          </a:p>
        </p:txBody>
      </p:sp>
      <p:sp>
        <p:nvSpPr>
          <p:cNvPr id="146" name="Slide Number Placeholder 145"/>
          <p:cNvSpPr>
            <a:spLocks noGrp="1"/>
          </p:cNvSpPr>
          <p:nvPr>
            <p:ph type="sldNum" sz="quarter" idx="12"/>
          </p:nvPr>
        </p:nvSpPr>
        <p:spPr/>
        <p:txBody>
          <a:bodyPr/>
          <a:lstStyle/>
          <a:p>
            <a:pPr>
              <a:defRPr/>
            </a:pPr>
            <a:fld id="{9D37234D-C2A1-3B4B-8313-2836D2E75418}" type="slidenum">
              <a:rPr lang="en-US" smtClean="0"/>
              <a:pPr>
                <a:defRPr/>
              </a:pPr>
              <a:t>35</a:t>
            </a:fld>
            <a:endParaRPr lang="en-US"/>
          </a:p>
        </p:txBody>
      </p:sp>
      <p:sp>
        <p:nvSpPr>
          <p:cNvPr id="147" name="Footer Placeholder 146"/>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 name="Date Placeholder 158"/>
          <p:cNvSpPr>
            <a:spLocks noGrp="1"/>
          </p:cNvSpPr>
          <p:nvPr>
            <p:ph type="dt" sz="quarter" idx="10"/>
          </p:nvPr>
        </p:nvSpPr>
        <p:spPr/>
        <p:txBody>
          <a:bodyPr/>
          <a:lstStyle/>
          <a:p>
            <a:pPr>
              <a:defRPr/>
            </a:pPr>
            <a:fld id="{7D31D067-F705-5D46-BB1B-AD98F405AB1D}" type="datetime1">
              <a:rPr lang="en-US" smtClean="0"/>
              <a:pPr>
                <a:defRPr/>
              </a:pPr>
              <a:t>3/30/11</a:t>
            </a:fld>
            <a:endParaRPr lang="en-US"/>
          </a:p>
        </p:txBody>
      </p:sp>
      <p:sp>
        <p:nvSpPr>
          <p:cNvPr id="161" name="Footer Placeholder 160"/>
          <p:cNvSpPr>
            <a:spLocks noGrp="1"/>
          </p:cNvSpPr>
          <p:nvPr>
            <p:ph type="ftr" sz="quarter" idx="11"/>
          </p:nvPr>
        </p:nvSpPr>
        <p:spPr/>
        <p:txBody>
          <a:bodyPr/>
          <a:lstStyle/>
          <a:p>
            <a:pPr>
              <a:defRPr/>
            </a:pPr>
            <a:r>
              <a:rPr lang="en-US" smtClean="0"/>
              <a:t>Spring 2011 -- Lecture #18</a:t>
            </a:r>
            <a:endParaRPr lang="en-US" dirty="0"/>
          </a:p>
        </p:txBody>
      </p:sp>
      <p:sp>
        <p:nvSpPr>
          <p:cNvPr id="160" name="Slide Number Placeholder 159"/>
          <p:cNvSpPr>
            <a:spLocks noGrp="1"/>
          </p:cNvSpPr>
          <p:nvPr>
            <p:ph type="sldNum" sz="quarter" idx="12"/>
          </p:nvPr>
        </p:nvSpPr>
        <p:spPr/>
        <p:txBody>
          <a:bodyPr/>
          <a:lstStyle/>
          <a:p>
            <a:pPr>
              <a:defRPr/>
            </a:pPr>
            <a:fld id="{C98B4A9F-5B03-7C45-91FA-44CF9FC28319}" type="slidenum">
              <a:rPr lang="en-US" smtClean="0"/>
              <a:pPr>
                <a:defRPr/>
              </a:pPr>
              <a:t>36</a:t>
            </a:fld>
            <a:endParaRPr lang="en-US"/>
          </a:p>
        </p:txBody>
      </p:sp>
      <p:sp>
        <p:nvSpPr>
          <p:cNvPr id="73733" name="Rectangle 2"/>
          <p:cNvSpPr>
            <a:spLocks noGrp="1" noChangeArrowheads="1"/>
          </p:cNvSpPr>
          <p:nvPr>
            <p:ph type="body" idx="4294967295"/>
          </p:nvPr>
        </p:nvSpPr>
        <p:spPr>
          <a:xfrm>
            <a:off x="139700" y="1192213"/>
            <a:ext cx="8191500" cy="415925"/>
          </a:xfrm>
        </p:spPr>
        <p:txBody>
          <a:bodyPr>
            <a:normAutofit fontScale="77500" lnSpcReduction="20000"/>
          </a:bodyPr>
          <a:lstStyle/>
          <a:p>
            <a:r>
              <a:rPr lang="en-US"/>
              <a:t>R[rt]  =  R[rs]  OR  ZeroExt[Imm16]</a:t>
            </a:r>
          </a:p>
        </p:txBody>
      </p:sp>
      <p:grpSp>
        <p:nvGrpSpPr>
          <p:cNvPr id="2" name="Group 3"/>
          <p:cNvGrpSpPr>
            <a:grpSpLocks/>
          </p:cNvGrpSpPr>
          <p:nvPr/>
        </p:nvGrpSpPr>
        <p:grpSpPr bwMode="auto">
          <a:xfrm>
            <a:off x="1743075" y="681038"/>
            <a:ext cx="5954713" cy="641350"/>
            <a:chOff x="1098" y="380"/>
            <a:chExt cx="3751" cy="404"/>
          </a:xfrm>
        </p:grpSpPr>
        <p:sp>
          <p:nvSpPr>
            <p:cNvPr id="41105" name="Rectangle 4"/>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5"/>
            <p:cNvGrpSpPr>
              <a:grpSpLocks/>
            </p:cNvGrpSpPr>
            <p:nvPr/>
          </p:nvGrpSpPr>
          <p:grpSpPr bwMode="auto">
            <a:xfrm>
              <a:off x="1163" y="572"/>
              <a:ext cx="624" cy="212"/>
              <a:chOff x="1163" y="572"/>
              <a:chExt cx="624" cy="212"/>
            </a:xfrm>
          </p:grpSpPr>
          <p:sp>
            <p:nvSpPr>
              <p:cNvPr id="41120" name="Rectangle 6"/>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21" name="Rectangle 7"/>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8"/>
            <p:cNvGrpSpPr>
              <a:grpSpLocks/>
            </p:cNvGrpSpPr>
            <p:nvPr/>
          </p:nvGrpSpPr>
          <p:grpSpPr bwMode="auto">
            <a:xfrm>
              <a:off x="1795" y="572"/>
              <a:ext cx="580" cy="212"/>
              <a:chOff x="1795" y="572"/>
              <a:chExt cx="580" cy="212"/>
            </a:xfrm>
          </p:grpSpPr>
          <p:sp>
            <p:nvSpPr>
              <p:cNvPr id="41118" name="Rectangle 9"/>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19" name="Rectangle 10"/>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1"/>
            <p:cNvGrpSpPr>
              <a:grpSpLocks/>
            </p:cNvGrpSpPr>
            <p:nvPr/>
          </p:nvGrpSpPr>
          <p:grpSpPr bwMode="auto">
            <a:xfrm>
              <a:off x="2383" y="572"/>
              <a:ext cx="579" cy="210"/>
              <a:chOff x="2383" y="572"/>
              <a:chExt cx="579" cy="210"/>
            </a:xfrm>
          </p:grpSpPr>
          <p:sp>
            <p:nvSpPr>
              <p:cNvPr id="41116" name="Rectangle 12"/>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17" name="Rectangle 13"/>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41109" name="Rectangle 14"/>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10" name="Rectangle 15"/>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41111" name="Rectangle 16"/>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1112" name="Rectangle 17"/>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1113" name="Rectangle 18"/>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41114" name="Rectangle 19"/>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41115" name="Rectangle 20"/>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73735" name="Rectangle 21"/>
          <p:cNvSpPr>
            <a:spLocks noChangeArrowheads="1"/>
          </p:cNvSpPr>
          <p:nvPr/>
        </p:nvSpPr>
        <p:spPr bwMode="auto">
          <a:xfrm>
            <a:off x="58738" y="152400"/>
            <a:ext cx="9072562" cy="600075"/>
          </a:xfrm>
          <a:prstGeom prst="rect">
            <a:avLst/>
          </a:prstGeom>
          <a:noFill/>
          <a:ln w="12700">
            <a:noFill/>
            <a:miter lim="800000"/>
            <a:headEnd/>
            <a:tailEnd/>
          </a:ln>
        </p:spPr>
        <p:txBody>
          <a:bodyPr wrap="none" lIns="63500" tIns="25400" rIns="63500" bIns="25400">
            <a:prstTxWarp prst="textNoShape">
              <a:avLst/>
            </a:prstTxWarp>
            <a:spAutoFit/>
          </a:bodyPr>
          <a:lstStyle/>
          <a:p>
            <a:pPr>
              <a:lnSpc>
                <a:spcPct val="87000"/>
              </a:lnSpc>
            </a:pPr>
            <a:r>
              <a:rPr lang="en-US" sz="4000">
                <a:solidFill>
                  <a:schemeClr val="accent2"/>
                </a:solidFill>
                <a:latin typeface="Calibri" charset="0"/>
              </a:rPr>
              <a:t>Single Cycle Datapath during Or Immediate</a:t>
            </a:r>
          </a:p>
        </p:txBody>
      </p:sp>
      <p:sp>
        <p:nvSpPr>
          <p:cNvPr id="40965" name="Rectangle 22"/>
          <p:cNvSpPr>
            <a:spLocks noChangeArrowheads="1"/>
          </p:cNvSpPr>
          <p:nvPr/>
        </p:nvSpPr>
        <p:spPr bwMode="auto">
          <a:xfrm>
            <a:off x="5969000" y="42402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66" name="Rectangle 23"/>
          <p:cNvSpPr>
            <a:spLocks noChangeArrowheads="1"/>
          </p:cNvSpPr>
          <p:nvPr/>
        </p:nvSpPr>
        <p:spPr bwMode="auto">
          <a:xfrm>
            <a:off x="5359400" y="3249613"/>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OR</a:t>
            </a:r>
            <a:endParaRPr lang="en-US" sz="2000" u="sng">
              <a:latin typeface="+mn-lt"/>
            </a:endParaRPr>
          </a:p>
        </p:txBody>
      </p:sp>
      <p:sp>
        <p:nvSpPr>
          <p:cNvPr id="40967" name="Rectangle 24"/>
          <p:cNvSpPr>
            <a:spLocks noChangeArrowheads="1"/>
          </p:cNvSpPr>
          <p:nvPr/>
        </p:nvSpPr>
        <p:spPr bwMode="auto">
          <a:xfrm>
            <a:off x="2082800" y="500221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0968" name="Rectangle 25"/>
          <p:cNvSpPr>
            <a:spLocks noChangeArrowheads="1"/>
          </p:cNvSpPr>
          <p:nvPr/>
        </p:nvSpPr>
        <p:spPr bwMode="auto">
          <a:xfrm>
            <a:off x="1538288" y="4097338"/>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40969" name="Rectangle 26"/>
          <p:cNvSpPr>
            <a:spLocks noChangeArrowheads="1"/>
          </p:cNvSpPr>
          <p:nvPr/>
        </p:nvSpPr>
        <p:spPr bwMode="auto">
          <a:xfrm>
            <a:off x="1473200" y="3402013"/>
            <a:ext cx="11334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RegWr=1</a:t>
            </a:r>
          </a:p>
        </p:txBody>
      </p:sp>
      <p:sp>
        <p:nvSpPr>
          <p:cNvPr id="40970" name="Line 27"/>
          <p:cNvSpPr>
            <a:spLocks noChangeShapeType="1"/>
          </p:cNvSpPr>
          <p:nvPr/>
        </p:nvSpPr>
        <p:spPr bwMode="auto">
          <a:xfrm flipH="1">
            <a:off x="1847850" y="441642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71" name="Rectangle 28"/>
          <p:cNvSpPr>
            <a:spLocks noChangeArrowheads="1"/>
          </p:cNvSpPr>
          <p:nvPr/>
        </p:nvSpPr>
        <p:spPr bwMode="auto">
          <a:xfrm>
            <a:off x="1700213" y="451643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72" name="Line 29"/>
          <p:cNvSpPr>
            <a:spLocks noChangeShapeType="1"/>
          </p:cNvSpPr>
          <p:nvPr/>
        </p:nvSpPr>
        <p:spPr bwMode="auto">
          <a:xfrm flipH="1">
            <a:off x="4673600" y="424021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73" name="Rectangle 30"/>
          <p:cNvSpPr>
            <a:spLocks noChangeArrowheads="1"/>
          </p:cNvSpPr>
          <p:nvPr/>
        </p:nvSpPr>
        <p:spPr bwMode="auto">
          <a:xfrm>
            <a:off x="4521200" y="39354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74" name="Rectangle 31"/>
          <p:cNvSpPr>
            <a:spLocks noChangeArrowheads="1"/>
          </p:cNvSpPr>
          <p:nvPr/>
        </p:nvSpPr>
        <p:spPr bwMode="auto">
          <a:xfrm>
            <a:off x="3727450" y="393541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40975" name="Line 32"/>
          <p:cNvSpPr>
            <a:spLocks noChangeShapeType="1"/>
          </p:cNvSpPr>
          <p:nvPr/>
        </p:nvSpPr>
        <p:spPr bwMode="auto">
          <a:xfrm flipV="1">
            <a:off x="3987800" y="477361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76" name="Rectangle 33"/>
          <p:cNvSpPr>
            <a:spLocks noChangeArrowheads="1"/>
          </p:cNvSpPr>
          <p:nvPr/>
        </p:nvSpPr>
        <p:spPr bwMode="auto">
          <a:xfrm>
            <a:off x="3832225" y="489743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77" name="Rectangle 34"/>
          <p:cNvSpPr>
            <a:spLocks noChangeArrowheads="1"/>
          </p:cNvSpPr>
          <p:nvPr/>
        </p:nvSpPr>
        <p:spPr bwMode="auto">
          <a:xfrm>
            <a:off x="3759200" y="4468813"/>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40978" name="Line 35"/>
          <p:cNvSpPr>
            <a:spLocks noChangeShapeType="1"/>
          </p:cNvSpPr>
          <p:nvPr/>
        </p:nvSpPr>
        <p:spPr bwMode="auto">
          <a:xfrm flipV="1">
            <a:off x="3378200" y="377983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79" name="Line 36"/>
          <p:cNvSpPr>
            <a:spLocks noChangeShapeType="1"/>
          </p:cNvSpPr>
          <p:nvPr/>
        </p:nvSpPr>
        <p:spPr bwMode="auto">
          <a:xfrm flipV="1">
            <a:off x="2628900" y="377983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80" name="Rectangle 37"/>
          <p:cNvSpPr>
            <a:spLocks noChangeArrowheads="1"/>
          </p:cNvSpPr>
          <p:nvPr/>
        </p:nvSpPr>
        <p:spPr bwMode="auto">
          <a:xfrm>
            <a:off x="2486025" y="36306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0981" name="Line 38"/>
          <p:cNvSpPr>
            <a:spLocks noChangeShapeType="1"/>
          </p:cNvSpPr>
          <p:nvPr/>
        </p:nvSpPr>
        <p:spPr bwMode="auto">
          <a:xfrm flipV="1">
            <a:off x="3009900" y="377983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82" name="Rectangle 39"/>
          <p:cNvSpPr>
            <a:spLocks noChangeArrowheads="1"/>
          </p:cNvSpPr>
          <p:nvPr/>
        </p:nvSpPr>
        <p:spPr bwMode="auto">
          <a:xfrm>
            <a:off x="2844800" y="36306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0983" name="Rectangle 40"/>
          <p:cNvSpPr>
            <a:spLocks noChangeArrowheads="1"/>
          </p:cNvSpPr>
          <p:nvPr/>
        </p:nvSpPr>
        <p:spPr bwMode="auto">
          <a:xfrm>
            <a:off x="2424113" y="4006850"/>
            <a:ext cx="43973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40984" name="Rectangle 41"/>
          <p:cNvSpPr>
            <a:spLocks noChangeArrowheads="1"/>
          </p:cNvSpPr>
          <p:nvPr/>
        </p:nvSpPr>
        <p:spPr bwMode="auto">
          <a:xfrm>
            <a:off x="2881313" y="400685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40985" name="Rectangle 42"/>
          <p:cNvSpPr>
            <a:spLocks noChangeArrowheads="1"/>
          </p:cNvSpPr>
          <p:nvPr/>
        </p:nvSpPr>
        <p:spPr bwMode="auto">
          <a:xfrm>
            <a:off x="3262313" y="400685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40986" name="Rectangle 43"/>
          <p:cNvSpPr>
            <a:spLocks noChangeArrowheads="1"/>
          </p:cNvSpPr>
          <p:nvPr/>
        </p:nvSpPr>
        <p:spPr bwMode="auto">
          <a:xfrm>
            <a:off x="2424113" y="4392613"/>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40987" name="Rectangle 44"/>
          <p:cNvSpPr>
            <a:spLocks noChangeArrowheads="1"/>
          </p:cNvSpPr>
          <p:nvPr/>
        </p:nvSpPr>
        <p:spPr bwMode="auto">
          <a:xfrm>
            <a:off x="2844800" y="3402013"/>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40988" name="Rectangle 45"/>
          <p:cNvSpPr>
            <a:spLocks noChangeArrowheads="1"/>
          </p:cNvSpPr>
          <p:nvPr/>
        </p:nvSpPr>
        <p:spPr bwMode="auto">
          <a:xfrm>
            <a:off x="2676525" y="264001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40989" name="Rectangle 46"/>
          <p:cNvSpPr>
            <a:spLocks noChangeArrowheads="1"/>
          </p:cNvSpPr>
          <p:nvPr/>
        </p:nvSpPr>
        <p:spPr bwMode="auto">
          <a:xfrm>
            <a:off x="3225800" y="340201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40990" name="Rectangle 47"/>
          <p:cNvSpPr>
            <a:spLocks noChangeArrowheads="1"/>
          </p:cNvSpPr>
          <p:nvPr/>
        </p:nvSpPr>
        <p:spPr bwMode="auto">
          <a:xfrm>
            <a:off x="2244725" y="2640013"/>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40991" name="Rectangle 48"/>
          <p:cNvSpPr>
            <a:spLocks noChangeArrowheads="1"/>
          </p:cNvSpPr>
          <p:nvPr/>
        </p:nvSpPr>
        <p:spPr bwMode="auto">
          <a:xfrm>
            <a:off x="1520825" y="2335213"/>
            <a:ext cx="1165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RegDst=0</a:t>
            </a:r>
          </a:p>
        </p:txBody>
      </p:sp>
      <p:grpSp>
        <p:nvGrpSpPr>
          <p:cNvPr id="6" name="Group 49"/>
          <p:cNvGrpSpPr>
            <a:grpSpLocks/>
          </p:cNvGrpSpPr>
          <p:nvPr/>
        </p:nvGrpSpPr>
        <p:grpSpPr bwMode="auto">
          <a:xfrm>
            <a:off x="3556000" y="5248275"/>
            <a:ext cx="376238" cy="1082675"/>
            <a:chOff x="2848" y="3083"/>
            <a:chExt cx="237" cy="682"/>
          </a:xfrm>
        </p:grpSpPr>
        <p:sp>
          <p:nvSpPr>
            <p:cNvPr id="41103"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04" name="Rectangle 51"/>
            <p:cNvSpPr>
              <a:spLocks noChangeArrowheads="1"/>
            </p:cNvSpPr>
            <p:nvPr/>
          </p:nvSpPr>
          <p:spPr bwMode="auto">
            <a:xfrm rot="5400000">
              <a:off x="2625" y="3314"/>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40993" name="Rectangle 52"/>
          <p:cNvSpPr>
            <a:spLocks noChangeArrowheads="1"/>
          </p:cNvSpPr>
          <p:nvPr/>
        </p:nvSpPr>
        <p:spPr bwMode="auto">
          <a:xfrm>
            <a:off x="4064000" y="573563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94" name="Line 53"/>
          <p:cNvSpPr>
            <a:spLocks noChangeShapeType="1"/>
          </p:cNvSpPr>
          <p:nvPr/>
        </p:nvSpPr>
        <p:spPr bwMode="auto">
          <a:xfrm flipH="1">
            <a:off x="4216400" y="56340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95" name="Line 54"/>
          <p:cNvSpPr>
            <a:spLocks noChangeShapeType="1"/>
          </p:cNvSpPr>
          <p:nvPr/>
        </p:nvSpPr>
        <p:spPr bwMode="auto">
          <a:xfrm flipH="1">
            <a:off x="3136900" y="563562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96" name="Rectangle 55"/>
          <p:cNvSpPr>
            <a:spLocks noChangeArrowheads="1"/>
          </p:cNvSpPr>
          <p:nvPr/>
        </p:nvSpPr>
        <p:spPr bwMode="auto">
          <a:xfrm>
            <a:off x="2921000" y="573563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0997" name="Rectangle 56"/>
          <p:cNvSpPr>
            <a:spLocks noChangeArrowheads="1"/>
          </p:cNvSpPr>
          <p:nvPr/>
        </p:nvSpPr>
        <p:spPr bwMode="auto">
          <a:xfrm>
            <a:off x="2006600" y="5459413"/>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0998" name="Rectangle 57"/>
          <p:cNvSpPr>
            <a:spLocks noChangeArrowheads="1"/>
          </p:cNvSpPr>
          <p:nvPr/>
        </p:nvSpPr>
        <p:spPr bwMode="auto">
          <a:xfrm>
            <a:off x="4140200" y="6145213"/>
            <a:ext cx="116998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ALUSrc=1</a:t>
            </a:r>
          </a:p>
        </p:txBody>
      </p:sp>
      <p:sp>
        <p:nvSpPr>
          <p:cNvPr id="40999" name="Rectangle 58"/>
          <p:cNvSpPr>
            <a:spLocks noChangeArrowheads="1"/>
          </p:cNvSpPr>
          <p:nvPr/>
        </p:nvSpPr>
        <p:spPr bwMode="auto">
          <a:xfrm>
            <a:off x="2311400" y="6221413"/>
            <a:ext cx="142398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ExtOp=zero</a:t>
            </a:r>
          </a:p>
        </p:txBody>
      </p:sp>
      <p:sp>
        <p:nvSpPr>
          <p:cNvPr id="41000" name="Line 59"/>
          <p:cNvSpPr>
            <a:spLocks noChangeShapeType="1"/>
          </p:cNvSpPr>
          <p:nvPr/>
        </p:nvSpPr>
        <p:spPr bwMode="auto">
          <a:xfrm flipV="1">
            <a:off x="7645400" y="3859213"/>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1001" name="Rectangle 60"/>
          <p:cNvSpPr>
            <a:spLocks noChangeArrowheads="1"/>
          </p:cNvSpPr>
          <p:nvPr/>
        </p:nvSpPr>
        <p:spPr bwMode="auto">
          <a:xfrm>
            <a:off x="6502400" y="3478213"/>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MemtoReg=0</a:t>
            </a:r>
          </a:p>
        </p:txBody>
      </p:sp>
      <p:sp>
        <p:nvSpPr>
          <p:cNvPr id="41002" name="Rectangle 61"/>
          <p:cNvSpPr>
            <a:spLocks noChangeArrowheads="1"/>
          </p:cNvSpPr>
          <p:nvPr/>
        </p:nvSpPr>
        <p:spPr bwMode="auto">
          <a:xfrm>
            <a:off x="5326063" y="599281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1003" name="Rectangle 62"/>
          <p:cNvSpPr>
            <a:spLocks noChangeArrowheads="1"/>
          </p:cNvSpPr>
          <p:nvPr/>
        </p:nvSpPr>
        <p:spPr bwMode="auto">
          <a:xfrm>
            <a:off x="5054600" y="5459413"/>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41004" name="Line 63"/>
          <p:cNvSpPr>
            <a:spLocks noChangeShapeType="1"/>
          </p:cNvSpPr>
          <p:nvPr/>
        </p:nvSpPr>
        <p:spPr bwMode="auto">
          <a:xfrm flipH="1">
            <a:off x="5187950" y="53911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05" name="Rectangle 64"/>
          <p:cNvSpPr>
            <a:spLocks noChangeArrowheads="1"/>
          </p:cNvSpPr>
          <p:nvPr/>
        </p:nvSpPr>
        <p:spPr bwMode="auto">
          <a:xfrm>
            <a:off x="5218113" y="51673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1006" name="Line 65"/>
          <p:cNvSpPr>
            <a:spLocks noChangeShapeType="1"/>
          </p:cNvSpPr>
          <p:nvPr/>
        </p:nvSpPr>
        <p:spPr bwMode="auto">
          <a:xfrm flipV="1">
            <a:off x="6337300" y="4240213"/>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1007" name="Rectangle 66"/>
          <p:cNvSpPr>
            <a:spLocks noChangeArrowheads="1"/>
          </p:cNvSpPr>
          <p:nvPr/>
        </p:nvSpPr>
        <p:spPr bwMode="auto">
          <a:xfrm>
            <a:off x="6045200" y="3859213"/>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MemWr=0</a:t>
            </a:r>
          </a:p>
        </p:txBody>
      </p:sp>
      <p:sp>
        <p:nvSpPr>
          <p:cNvPr id="41008" name="Rectangle 67"/>
          <p:cNvSpPr>
            <a:spLocks noChangeArrowheads="1"/>
          </p:cNvSpPr>
          <p:nvPr/>
        </p:nvSpPr>
        <p:spPr bwMode="auto">
          <a:xfrm>
            <a:off x="4597400" y="3325813"/>
            <a:ext cx="62706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235200" y="3068638"/>
            <a:ext cx="838200" cy="336550"/>
            <a:chOff x="2640" y="1422"/>
            <a:chExt cx="528" cy="212"/>
          </a:xfrm>
        </p:grpSpPr>
        <p:sp>
          <p:nvSpPr>
            <p:cNvPr id="41100"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1101"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1102"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1010" name="Rectangle 72"/>
          <p:cNvSpPr>
            <a:spLocks noChangeArrowheads="1"/>
          </p:cNvSpPr>
          <p:nvPr/>
        </p:nvSpPr>
        <p:spPr bwMode="auto">
          <a:xfrm>
            <a:off x="2235200" y="4011613"/>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543425" y="4621213"/>
            <a:ext cx="358775" cy="1219200"/>
            <a:chOff x="3518" y="2640"/>
            <a:chExt cx="226" cy="768"/>
          </a:xfrm>
        </p:grpSpPr>
        <p:sp>
          <p:nvSpPr>
            <p:cNvPr id="41097"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1098"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1099"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407025" y="4011613"/>
            <a:ext cx="485775" cy="1143000"/>
            <a:chOff x="4009" y="2304"/>
            <a:chExt cx="306" cy="720"/>
          </a:xfrm>
        </p:grpSpPr>
        <p:sp>
          <p:nvSpPr>
            <p:cNvPr id="41094"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41095" name="Rectangle 79"/>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41096"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439025" y="4392613"/>
            <a:ext cx="358775" cy="1600200"/>
            <a:chOff x="5294" y="2544"/>
            <a:chExt cx="226" cy="1008"/>
          </a:xfrm>
        </p:grpSpPr>
        <p:sp>
          <p:nvSpPr>
            <p:cNvPr id="41091"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1092"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1093"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6016625" y="5202238"/>
            <a:ext cx="1146175" cy="1181100"/>
            <a:chOff x="4398" y="3054"/>
            <a:chExt cx="722" cy="744"/>
          </a:xfrm>
        </p:grpSpPr>
        <p:sp>
          <p:nvSpPr>
            <p:cNvPr id="41085"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086"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41087"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41088"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41089"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90"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1015" name="Line 92"/>
          <p:cNvSpPr>
            <a:spLocks noChangeShapeType="1"/>
          </p:cNvSpPr>
          <p:nvPr/>
        </p:nvSpPr>
        <p:spPr bwMode="auto">
          <a:xfrm>
            <a:off x="2463800" y="294481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16" name="Line 93"/>
          <p:cNvSpPr>
            <a:spLocks noChangeShapeType="1"/>
          </p:cNvSpPr>
          <p:nvPr/>
        </p:nvSpPr>
        <p:spPr bwMode="auto">
          <a:xfrm>
            <a:off x="2844800" y="294481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17" name="Freeform 94"/>
          <p:cNvSpPr>
            <a:spLocks/>
          </p:cNvSpPr>
          <p:nvPr/>
        </p:nvSpPr>
        <p:spPr bwMode="auto">
          <a:xfrm>
            <a:off x="1930400" y="2716213"/>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18" name="Line 95"/>
          <p:cNvSpPr>
            <a:spLocks noChangeShapeType="1"/>
          </p:cNvSpPr>
          <p:nvPr/>
        </p:nvSpPr>
        <p:spPr bwMode="auto">
          <a:xfrm>
            <a:off x="2387600" y="378301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19" name="Line 96"/>
          <p:cNvSpPr>
            <a:spLocks noChangeShapeType="1"/>
          </p:cNvSpPr>
          <p:nvPr/>
        </p:nvSpPr>
        <p:spPr bwMode="auto">
          <a:xfrm>
            <a:off x="2692400" y="3402013"/>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20" name="Line 97"/>
          <p:cNvSpPr>
            <a:spLocks noChangeShapeType="1"/>
          </p:cNvSpPr>
          <p:nvPr/>
        </p:nvSpPr>
        <p:spPr bwMode="auto">
          <a:xfrm>
            <a:off x="3073400" y="370681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21" name="Line 98"/>
          <p:cNvSpPr>
            <a:spLocks noChangeShapeType="1"/>
          </p:cNvSpPr>
          <p:nvPr/>
        </p:nvSpPr>
        <p:spPr bwMode="auto">
          <a:xfrm>
            <a:off x="3454400" y="370681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22" name="Rectangle 99"/>
          <p:cNvSpPr>
            <a:spLocks noChangeArrowheads="1"/>
          </p:cNvSpPr>
          <p:nvPr/>
        </p:nvSpPr>
        <p:spPr bwMode="auto">
          <a:xfrm>
            <a:off x="3248025" y="36306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1023" name="Line 100"/>
          <p:cNvSpPr>
            <a:spLocks noChangeShapeType="1"/>
          </p:cNvSpPr>
          <p:nvPr/>
        </p:nvSpPr>
        <p:spPr bwMode="auto">
          <a:xfrm>
            <a:off x="3683000" y="4316413"/>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4" name="Line 101"/>
          <p:cNvSpPr>
            <a:spLocks noChangeShapeType="1"/>
          </p:cNvSpPr>
          <p:nvPr/>
        </p:nvSpPr>
        <p:spPr bwMode="auto">
          <a:xfrm>
            <a:off x="5740400" y="3706813"/>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5" name="Line 102"/>
          <p:cNvSpPr>
            <a:spLocks noChangeShapeType="1"/>
          </p:cNvSpPr>
          <p:nvPr/>
        </p:nvSpPr>
        <p:spPr bwMode="auto">
          <a:xfrm>
            <a:off x="3683000" y="4849813"/>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6" name="Line 103"/>
          <p:cNvSpPr>
            <a:spLocks noChangeShapeType="1"/>
          </p:cNvSpPr>
          <p:nvPr/>
        </p:nvSpPr>
        <p:spPr bwMode="auto">
          <a:xfrm>
            <a:off x="4902200" y="5002213"/>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7" name="Freeform 104"/>
          <p:cNvSpPr>
            <a:spLocks/>
          </p:cNvSpPr>
          <p:nvPr/>
        </p:nvSpPr>
        <p:spPr bwMode="auto">
          <a:xfrm>
            <a:off x="4216400" y="4849813"/>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8" name="Line 105"/>
          <p:cNvSpPr>
            <a:spLocks noChangeShapeType="1"/>
          </p:cNvSpPr>
          <p:nvPr/>
        </p:nvSpPr>
        <p:spPr bwMode="auto">
          <a:xfrm>
            <a:off x="3911600" y="568801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9" name="Line 106"/>
          <p:cNvSpPr>
            <a:spLocks noChangeShapeType="1"/>
          </p:cNvSpPr>
          <p:nvPr/>
        </p:nvSpPr>
        <p:spPr bwMode="auto">
          <a:xfrm>
            <a:off x="2844800" y="568801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0" name="Line 107"/>
          <p:cNvSpPr>
            <a:spLocks noChangeShapeType="1"/>
          </p:cNvSpPr>
          <p:nvPr/>
        </p:nvSpPr>
        <p:spPr bwMode="auto">
          <a:xfrm flipH="1">
            <a:off x="2463800" y="484981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1" name="Line 108"/>
          <p:cNvSpPr>
            <a:spLocks noChangeShapeType="1"/>
          </p:cNvSpPr>
          <p:nvPr/>
        </p:nvSpPr>
        <p:spPr bwMode="auto">
          <a:xfrm>
            <a:off x="2540000" y="484981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2" name="Line 109"/>
          <p:cNvSpPr>
            <a:spLocks noChangeShapeType="1"/>
          </p:cNvSpPr>
          <p:nvPr/>
        </p:nvSpPr>
        <p:spPr bwMode="auto">
          <a:xfrm>
            <a:off x="2540000" y="500221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3" name="Line 110"/>
          <p:cNvSpPr>
            <a:spLocks noChangeShapeType="1"/>
          </p:cNvSpPr>
          <p:nvPr/>
        </p:nvSpPr>
        <p:spPr bwMode="auto">
          <a:xfrm flipV="1">
            <a:off x="3759200" y="6297613"/>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4" name="Line 111"/>
          <p:cNvSpPr>
            <a:spLocks noChangeShapeType="1"/>
          </p:cNvSpPr>
          <p:nvPr/>
        </p:nvSpPr>
        <p:spPr bwMode="auto">
          <a:xfrm flipV="1">
            <a:off x="4749800" y="5764213"/>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5" name="Line 112"/>
          <p:cNvSpPr>
            <a:spLocks noChangeShapeType="1"/>
          </p:cNvSpPr>
          <p:nvPr/>
        </p:nvSpPr>
        <p:spPr bwMode="auto">
          <a:xfrm flipH="1">
            <a:off x="5816600" y="6221413"/>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6" name="Line 113"/>
          <p:cNvSpPr>
            <a:spLocks noChangeShapeType="1"/>
          </p:cNvSpPr>
          <p:nvPr/>
        </p:nvSpPr>
        <p:spPr bwMode="auto">
          <a:xfrm>
            <a:off x="5892800" y="4621213"/>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7" name="Line 114"/>
          <p:cNvSpPr>
            <a:spLocks noChangeShapeType="1"/>
          </p:cNvSpPr>
          <p:nvPr/>
        </p:nvSpPr>
        <p:spPr bwMode="auto">
          <a:xfrm>
            <a:off x="6883400" y="4621213"/>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8" name="Line 115"/>
          <p:cNvSpPr>
            <a:spLocks noChangeShapeType="1"/>
          </p:cNvSpPr>
          <p:nvPr/>
        </p:nvSpPr>
        <p:spPr bwMode="auto">
          <a:xfrm flipH="1">
            <a:off x="6121400" y="454501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9" name="Freeform 116"/>
          <p:cNvSpPr>
            <a:spLocks/>
          </p:cNvSpPr>
          <p:nvPr/>
        </p:nvSpPr>
        <p:spPr bwMode="auto">
          <a:xfrm>
            <a:off x="1701800" y="4468813"/>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40" name="Line 117"/>
          <p:cNvSpPr>
            <a:spLocks noChangeShapeType="1"/>
          </p:cNvSpPr>
          <p:nvPr/>
        </p:nvSpPr>
        <p:spPr bwMode="auto">
          <a:xfrm>
            <a:off x="7188200" y="5764213"/>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41" name="Line 118"/>
          <p:cNvSpPr>
            <a:spLocks noChangeShapeType="1"/>
          </p:cNvSpPr>
          <p:nvPr/>
        </p:nvSpPr>
        <p:spPr bwMode="auto">
          <a:xfrm>
            <a:off x="5022850" y="2170113"/>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41042" name="Rectangle 119"/>
          <p:cNvSpPr>
            <a:spLocks noChangeArrowheads="1"/>
          </p:cNvSpPr>
          <p:nvPr/>
        </p:nvSpPr>
        <p:spPr bwMode="auto">
          <a:xfrm>
            <a:off x="52832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Instruction&lt;31:0&gt;</a:t>
            </a:r>
          </a:p>
        </p:txBody>
      </p:sp>
      <p:sp>
        <p:nvSpPr>
          <p:cNvPr id="41043" name="Line 120"/>
          <p:cNvSpPr>
            <a:spLocks noChangeShapeType="1"/>
          </p:cNvSpPr>
          <p:nvPr/>
        </p:nvSpPr>
        <p:spPr bwMode="auto">
          <a:xfrm>
            <a:off x="5359400" y="218281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44" name="Rectangle 121"/>
          <p:cNvSpPr>
            <a:spLocks noChangeArrowheads="1"/>
          </p:cNvSpPr>
          <p:nvPr/>
        </p:nvSpPr>
        <p:spPr bwMode="auto">
          <a:xfrm rot="5400000">
            <a:off x="4995068" y="2450307"/>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41045" name="Rectangle 122"/>
          <p:cNvSpPr>
            <a:spLocks noChangeArrowheads="1"/>
          </p:cNvSpPr>
          <p:nvPr/>
        </p:nvSpPr>
        <p:spPr bwMode="auto">
          <a:xfrm rot="5400000">
            <a:off x="5528468" y="2450307"/>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41046" name="Rectangle 123"/>
          <p:cNvSpPr>
            <a:spLocks noChangeArrowheads="1"/>
          </p:cNvSpPr>
          <p:nvPr/>
        </p:nvSpPr>
        <p:spPr bwMode="auto">
          <a:xfrm rot="5400000">
            <a:off x="6061868" y="2450307"/>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41047" name="Rectangle 124"/>
          <p:cNvSpPr>
            <a:spLocks noChangeArrowheads="1"/>
          </p:cNvSpPr>
          <p:nvPr/>
        </p:nvSpPr>
        <p:spPr bwMode="auto">
          <a:xfrm rot="5400000">
            <a:off x="6654006" y="2437607"/>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&lt;0:15&gt;</a:t>
            </a:r>
          </a:p>
        </p:txBody>
      </p:sp>
      <p:sp>
        <p:nvSpPr>
          <p:cNvPr id="41048" name="Line 125"/>
          <p:cNvSpPr>
            <a:spLocks noChangeShapeType="1"/>
          </p:cNvSpPr>
          <p:nvPr/>
        </p:nvSpPr>
        <p:spPr bwMode="auto">
          <a:xfrm>
            <a:off x="5892800" y="218281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49" name="Line 126"/>
          <p:cNvSpPr>
            <a:spLocks noChangeShapeType="1"/>
          </p:cNvSpPr>
          <p:nvPr/>
        </p:nvSpPr>
        <p:spPr bwMode="auto">
          <a:xfrm>
            <a:off x="6426200" y="218281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50" name="Line 127"/>
          <p:cNvSpPr>
            <a:spLocks noChangeShapeType="1"/>
          </p:cNvSpPr>
          <p:nvPr/>
        </p:nvSpPr>
        <p:spPr bwMode="auto">
          <a:xfrm>
            <a:off x="6959600" y="218281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51" name="Rectangle 128"/>
          <p:cNvSpPr>
            <a:spLocks noChangeArrowheads="1"/>
          </p:cNvSpPr>
          <p:nvPr/>
        </p:nvSpPr>
        <p:spPr bwMode="auto">
          <a:xfrm>
            <a:off x="6716713" y="3008313"/>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1052" name="Rectangle 129"/>
          <p:cNvSpPr>
            <a:spLocks noChangeArrowheads="1"/>
          </p:cNvSpPr>
          <p:nvPr/>
        </p:nvSpPr>
        <p:spPr bwMode="auto">
          <a:xfrm>
            <a:off x="6183313" y="3008313"/>
            <a:ext cx="4572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41053" name="Rectangle 130"/>
          <p:cNvSpPr>
            <a:spLocks noChangeArrowheads="1"/>
          </p:cNvSpPr>
          <p:nvPr/>
        </p:nvSpPr>
        <p:spPr bwMode="auto">
          <a:xfrm>
            <a:off x="5726113" y="3008313"/>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41054" name="Rectangle 131"/>
          <p:cNvSpPr>
            <a:spLocks noChangeArrowheads="1"/>
          </p:cNvSpPr>
          <p:nvPr/>
        </p:nvSpPr>
        <p:spPr bwMode="auto">
          <a:xfrm>
            <a:off x="5192713" y="3008313"/>
            <a:ext cx="4222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41055" name="Rectangle 132"/>
          <p:cNvSpPr>
            <a:spLocks noChangeArrowheads="1"/>
          </p:cNvSpPr>
          <p:nvPr/>
        </p:nvSpPr>
        <p:spPr bwMode="auto">
          <a:xfrm>
            <a:off x="3379788" y="2124075"/>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1056" name="Rectangle 133"/>
          <p:cNvSpPr>
            <a:spLocks noChangeArrowheads="1"/>
          </p:cNvSpPr>
          <p:nvPr/>
        </p:nvSpPr>
        <p:spPr bwMode="auto">
          <a:xfrm>
            <a:off x="3379788" y="2941638"/>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1057" name="Rectangle 134"/>
          <p:cNvSpPr>
            <a:spLocks noChangeArrowheads="1"/>
          </p:cNvSpPr>
          <p:nvPr/>
        </p:nvSpPr>
        <p:spPr bwMode="auto">
          <a:xfrm>
            <a:off x="2089150" y="1938338"/>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dirty="0" err="1">
                <a:latin typeface="+mn-lt"/>
              </a:rPr>
              <a:t>nPC_sel</a:t>
            </a:r>
            <a:r>
              <a:rPr lang="en-US" sz="2000" u="sng" dirty="0">
                <a:latin typeface="+mn-lt"/>
              </a:rPr>
              <a:t>=+4</a:t>
            </a:r>
          </a:p>
        </p:txBody>
      </p:sp>
      <p:sp>
        <p:nvSpPr>
          <p:cNvPr id="73829" name="Rectangle 135"/>
          <p:cNvSpPr>
            <a:spLocks noChangeArrowheads="1"/>
          </p:cNvSpPr>
          <p:nvPr/>
        </p:nvSpPr>
        <p:spPr bwMode="auto">
          <a:xfrm>
            <a:off x="3927475" y="201771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1059" name="Rectangle 136"/>
          <p:cNvSpPr>
            <a:spLocks noChangeArrowheads="1"/>
          </p:cNvSpPr>
          <p:nvPr/>
        </p:nvSpPr>
        <p:spPr bwMode="auto">
          <a:xfrm>
            <a:off x="4135438" y="198755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dirty="0" err="1">
                <a:latin typeface="+mn-lt"/>
              </a:rPr>
              <a:t>instr</a:t>
            </a:r>
            <a:endParaRPr lang="en-US" sz="2000" b="1" dirty="0">
              <a:latin typeface="+mn-lt"/>
            </a:endParaRPr>
          </a:p>
          <a:p>
            <a:pPr algn="ctr">
              <a:defRPr/>
            </a:pPr>
            <a:r>
              <a:rPr lang="en-US" sz="2000" b="1" dirty="0">
                <a:latin typeface="+mn-lt"/>
              </a:rPr>
              <a:t>fetch</a:t>
            </a:r>
          </a:p>
          <a:p>
            <a:pPr algn="ctr">
              <a:defRPr/>
            </a:pPr>
            <a:r>
              <a:rPr lang="en-US" sz="2000" b="1" dirty="0">
                <a:latin typeface="+mn-lt"/>
              </a:rPr>
              <a:t>unit</a:t>
            </a:r>
          </a:p>
        </p:txBody>
      </p:sp>
      <p:sp>
        <p:nvSpPr>
          <p:cNvPr id="41060" name="Line 137"/>
          <p:cNvSpPr>
            <a:spLocks noChangeShapeType="1"/>
          </p:cNvSpPr>
          <p:nvPr/>
        </p:nvSpPr>
        <p:spPr bwMode="auto">
          <a:xfrm>
            <a:off x="3530600" y="2182813"/>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61" name="Line 138"/>
          <p:cNvSpPr>
            <a:spLocks noChangeShapeType="1"/>
          </p:cNvSpPr>
          <p:nvPr/>
        </p:nvSpPr>
        <p:spPr bwMode="auto">
          <a:xfrm>
            <a:off x="3530600" y="2182813"/>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62" name="Rectangle 139"/>
          <p:cNvSpPr>
            <a:spLocks noChangeArrowheads="1"/>
          </p:cNvSpPr>
          <p:nvPr/>
        </p:nvSpPr>
        <p:spPr bwMode="auto">
          <a:xfrm>
            <a:off x="3192463" y="248761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1063" name="Line 140"/>
          <p:cNvSpPr>
            <a:spLocks noChangeShapeType="1"/>
          </p:cNvSpPr>
          <p:nvPr/>
        </p:nvSpPr>
        <p:spPr bwMode="auto">
          <a:xfrm flipH="1">
            <a:off x="3683000" y="2716213"/>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64" name="Line 141"/>
          <p:cNvSpPr>
            <a:spLocks noChangeShapeType="1"/>
          </p:cNvSpPr>
          <p:nvPr/>
        </p:nvSpPr>
        <p:spPr bwMode="auto">
          <a:xfrm>
            <a:off x="3911600" y="2640013"/>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65" name="Line 142"/>
          <p:cNvSpPr>
            <a:spLocks noChangeShapeType="1"/>
          </p:cNvSpPr>
          <p:nvPr/>
        </p:nvSpPr>
        <p:spPr bwMode="auto">
          <a:xfrm flipH="1">
            <a:off x="3911600" y="2716213"/>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66" name="Freeform 143"/>
          <p:cNvSpPr>
            <a:spLocks/>
          </p:cNvSpPr>
          <p:nvPr/>
        </p:nvSpPr>
        <p:spPr bwMode="auto">
          <a:xfrm>
            <a:off x="4521200" y="3021013"/>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67" name="Oval 144"/>
          <p:cNvSpPr>
            <a:spLocks noChangeArrowheads="1"/>
          </p:cNvSpPr>
          <p:nvPr/>
        </p:nvSpPr>
        <p:spPr bwMode="auto">
          <a:xfrm>
            <a:off x="1295400" y="2182813"/>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1068" name="Oval 145"/>
          <p:cNvSpPr>
            <a:spLocks noChangeArrowheads="1"/>
          </p:cNvSpPr>
          <p:nvPr/>
        </p:nvSpPr>
        <p:spPr bwMode="auto">
          <a:xfrm>
            <a:off x="2159000" y="6043613"/>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1069" name="Oval 146"/>
          <p:cNvSpPr>
            <a:spLocks noChangeArrowheads="1"/>
          </p:cNvSpPr>
          <p:nvPr/>
        </p:nvSpPr>
        <p:spPr bwMode="auto">
          <a:xfrm>
            <a:off x="3987800" y="5992813"/>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1070" name="Oval 147"/>
          <p:cNvSpPr>
            <a:spLocks noChangeArrowheads="1"/>
          </p:cNvSpPr>
          <p:nvPr/>
        </p:nvSpPr>
        <p:spPr bwMode="auto">
          <a:xfrm>
            <a:off x="5207000" y="3097213"/>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1071" name="Line 148"/>
          <p:cNvSpPr>
            <a:spLocks noChangeShapeType="1"/>
          </p:cNvSpPr>
          <p:nvPr/>
        </p:nvSpPr>
        <p:spPr bwMode="auto">
          <a:xfrm>
            <a:off x="2844800" y="2944813"/>
            <a:ext cx="0" cy="1524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2" name="Line 149"/>
          <p:cNvSpPr>
            <a:spLocks noChangeShapeType="1"/>
          </p:cNvSpPr>
          <p:nvPr/>
        </p:nvSpPr>
        <p:spPr bwMode="auto">
          <a:xfrm>
            <a:off x="2692400" y="3402013"/>
            <a:ext cx="0" cy="6096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3" name="Line 150"/>
          <p:cNvSpPr>
            <a:spLocks noChangeShapeType="1"/>
          </p:cNvSpPr>
          <p:nvPr/>
        </p:nvSpPr>
        <p:spPr bwMode="auto">
          <a:xfrm>
            <a:off x="3073400" y="3706813"/>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4" name="Line 151"/>
          <p:cNvSpPr>
            <a:spLocks noChangeShapeType="1"/>
          </p:cNvSpPr>
          <p:nvPr/>
        </p:nvSpPr>
        <p:spPr bwMode="auto">
          <a:xfrm>
            <a:off x="3683000" y="4316413"/>
            <a:ext cx="1752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5" name="Line 152"/>
          <p:cNvSpPr>
            <a:spLocks noChangeShapeType="1"/>
          </p:cNvSpPr>
          <p:nvPr/>
        </p:nvSpPr>
        <p:spPr bwMode="auto">
          <a:xfrm>
            <a:off x="3911600" y="5688013"/>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6" name="Line 153"/>
          <p:cNvSpPr>
            <a:spLocks noChangeShapeType="1"/>
          </p:cNvSpPr>
          <p:nvPr/>
        </p:nvSpPr>
        <p:spPr bwMode="auto">
          <a:xfrm flipV="1">
            <a:off x="4597400" y="5002213"/>
            <a:ext cx="304800" cy="685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7" name="Line 154"/>
          <p:cNvSpPr>
            <a:spLocks noChangeShapeType="1"/>
          </p:cNvSpPr>
          <p:nvPr/>
        </p:nvSpPr>
        <p:spPr bwMode="auto">
          <a:xfrm>
            <a:off x="4902200" y="5002213"/>
            <a:ext cx="5334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8" name="Line 155"/>
          <p:cNvSpPr>
            <a:spLocks noChangeShapeType="1"/>
          </p:cNvSpPr>
          <p:nvPr/>
        </p:nvSpPr>
        <p:spPr bwMode="auto">
          <a:xfrm>
            <a:off x="5892800" y="4621213"/>
            <a:ext cx="16002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9" name="Line 156"/>
          <p:cNvSpPr>
            <a:spLocks noChangeShapeType="1"/>
          </p:cNvSpPr>
          <p:nvPr/>
        </p:nvSpPr>
        <p:spPr bwMode="auto">
          <a:xfrm>
            <a:off x="7493000" y="4621213"/>
            <a:ext cx="304800" cy="6096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80" name="Freeform 157"/>
          <p:cNvSpPr>
            <a:spLocks/>
          </p:cNvSpPr>
          <p:nvPr/>
        </p:nvSpPr>
        <p:spPr bwMode="auto">
          <a:xfrm>
            <a:off x="1701800" y="4468813"/>
            <a:ext cx="6248400" cy="2209800"/>
          </a:xfrm>
          <a:custGeom>
            <a:avLst/>
            <a:gdLst>
              <a:gd name="T0" fmla="*/ 2147483647 w 3936"/>
              <a:gd name="T1" fmla="*/ 2147483647 h 1392"/>
              <a:gd name="T2" fmla="*/ 2147483647 w 3936"/>
              <a:gd name="T3" fmla="*/ 2147483647 h 1392"/>
              <a:gd name="T4" fmla="*/ 2147483647 w 3936"/>
              <a:gd name="T5" fmla="*/ 2147483647 h 1392"/>
              <a:gd name="T6" fmla="*/ 0 w 3936"/>
              <a:gd name="T7" fmla="*/ 2147483647 h 1392"/>
              <a:gd name="T8" fmla="*/ 0 w 3936"/>
              <a:gd name="T9" fmla="*/ 0 h 1392"/>
              <a:gd name="T10" fmla="*/ 2147483647 w 3936"/>
              <a:gd name="T11" fmla="*/ 0 h 1392"/>
              <a:gd name="T12" fmla="*/ 0 60000 65536"/>
              <a:gd name="T13" fmla="*/ 0 60000 65536"/>
              <a:gd name="T14" fmla="*/ 0 60000 65536"/>
              <a:gd name="T15" fmla="*/ 0 60000 65536"/>
              <a:gd name="T16" fmla="*/ 0 60000 65536"/>
              <a:gd name="T17" fmla="*/ 0 60000 65536"/>
              <a:gd name="T18" fmla="*/ 0 w 3936"/>
              <a:gd name="T19" fmla="*/ 0 h 1392"/>
              <a:gd name="T20" fmla="*/ 3936 w 3936"/>
              <a:gd name="T21" fmla="*/ 1392 h 1392"/>
            </a:gdLst>
            <a:ahLst/>
            <a:cxnLst>
              <a:cxn ang="T12">
                <a:pos x="T0" y="T1"/>
              </a:cxn>
              <a:cxn ang="T13">
                <a:pos x="T2" y="T3"/>
              </a:cxn>
              <a:cxn ang="T14">
                <a:pos x="T4" y="T5"/>
              </a:cxn>
              <a:cxn ang="T15">
                <a:pos x="T6" y="T7"/>
              </a:cxn>
              <a:cxn ang="T16">
                <a:pos x="T8" y="T9"/>
              </a:cxn>
              <a:cxn ang="T17">
                <a:pos x="T10" y="T11"/>
              </a:cxn>
            </a:cxnLst>
            <a:rect l="T18" t="T19" r="T20" b="T21"/>
            <a:pathLst>
              <a:path w="3936" h="1392">
                <a:moveTo>
                  <a:pt x="3840" y="480"/>
                </a:moveTo>
                <a:lnTo>
                  <a:pt x="3936" y="480"/>
                </a:lnTo>
                <a:lnTo>
                  <a:pt x="3936" y="1392"/>
                </a:lnTo>
                <a:lnTo>
                  <a:pt x="0" y="1392"/>
                </a:lnTo>
                <a:lnTo>
                  <a:pt x="0" y="0"/>
                </a:lnTo>
                <a:lnTo>
                  <a:pt x="288"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81" name="Line 158"/>
          <p:cNvSpPr>
            <a:spLocks noChangeShapeType="1"/>
          </p:cNvSpPr>
          <p:nvPr/>
        </p:nvSpPr>
        <p:spPr bwMode="auto">
          <a:xfrm>
            <a:off x="2844800" y="5688013"/>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800100" y="228600"/>
            <a:ext cx="7939088" cy="474663"/>
          </a:xfrm>
        </p:spPr>
        <p:txBody>
          <a:bodyPr>
            <a:normAutofit fontScale="90000"/>
          </a:bodyPr>
          <a:lstStyle/>
          <a:p>
            <a:r>
              <a:rPr lang="en-US" sz="4000" smtClean="0"/>
              <a:t>Single Cycle Datapath during Load</a:t>
            </a:r>
          </a:p>
        </p:txBody>
      </p:sp>
      <p:sp>
        <p:nvSpPr>
          <p:cNvPr id="75779" name="Rectangle 3"/>
          <p:cNvSpPr>
            <a:spLocks noGrp="1" noChangeArrowheads="1"/>
          </p:cNvSpPr>
          <p:nvPr>
            <p:ph type="body" idx="1"/>
          </p:nvPr>
        </p:nvSpPr>
        <p:spPr>
          <a:xfrm>
            <a:off x="419100" y="1363663"/>
            <a:ext cx="8420100" cy="371475"/>
          </a:xfrm>
        </p:spPr>
        <p:txBody>
          <a:bodyPr>
            <a:normAutofit fontScale="77500" lnSpcReduction="20000"/>
          </a:bodyPr>
          <a:lstStyle/>
          <a:p>
            <a:r>
              <a:rPr lang="en-US" sz="2800"/>
              <a:t>R[rt]  =  Data Memory {R[rs] + SignExt[imm16]}</a:t>
            </a:r>
          </a:p>
        </p:txBody>
      </p:sp>
      <p:grpSp>
        <p:nvGrpSpPr>
          <p:cNvPr id="2" name="Group 4"/>
          <p:cNvGrpSpPr>
            <a:grpSpLocks/>
          </p:cNvGrpSpPr>
          <p:nvPr/>
        </p:nvGrpSpPr>
        <p:grpSpPr bwMode="auto">
          <a:xfrm>
            <a:off x="1743075" y="749300"/>
            <a:ext cx="5954713" cy="641350"/>
            <a:chOff x="1098" y="380"/>
            <a:chExt cx="3751" cy="404"/>
          </a:xfrm>
        </p:grpSpPr>
        <p:sp>
          <p:nvSpPr>
            <p:cNvPr id="43138"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43153"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54"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43151"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52"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43149"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50"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43142"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43"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43144"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3145"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3146"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43147"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43148"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43013" name="Rectangle 22"/>
          <p:cNvSpPr>
            <a:spLocks noChangeArrowheads="1"/>
          </p:cNvSpPr>
          <p:nvPr/>
        </p:nvSpPr>
        <p:spPr bwMode="auto">
          <a:xfrm>
            <a:off x="586740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14" name="Rectangle 23"/>
          <p:cNvSpPr>
            <a:spLocks noChangeArrowheads="1"/>
          </p:cNvSpPr>
          <p:nvPr/>
        </p:nvSpPr>
        <p:spPr bwMode="auto">
          <a:xfrm>
            <a:off x="525780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43015" name="Rectangle 24"/>
          <p:cNvSpPr>
            <a:spLocks noChangeArrowheads="1"/>
          </p:cNvSpPr>
          <p:nvPr/>
        </p:nvSpPr>
        <p:spPr bwMode="auto">
          <a:xfrm>
            <a:off x="198120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3016" name="Rectangle 25"/>
          <p:cNvSpPr>
            <a:spLocks noChangeArrowheads="1"/>
          </p:cNvSpPr>
          <p:nvPr/>
        </p:nvSpPr>
        <p:spPr bwMode="auto">
          <a:xfrm>
            <a:off x="143668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43017" name="Rectangle 26"/>
          <p:cNvSpPr>
            <a:spLocks noChangeArrowheads="1"/>
          </p:cNvSpPr>
          <p:nvPr/>
        </p:nvSpPr>
        <p:spPr bwMode="auto">
          <a:xfrm>
            <a:off x="1371600" y="3386138"/>
            <a:ext cx="1003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43018" name="Line 27"/>
          <p:cNvSpPr>
            <a:spLocks noChangeShapeType="1"/>
          </p:cNvSpPr>
          <p:nvPr/>
        </p:nvSpPr>
        <p:spPr bwMode="auto">
          <a:xfrm flipH="1">
            <a:off x="174625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19" name="Rectangle 28"/>
          <p:cNvSpPr>
            <a:spLocks noChangeArrowheads="1"/>
          </p:cNvSpPr>
          <p:nvPr/>
        </p:nvSpPr>
        <p:spPr bwMode="auto">
          <a:xfrm>
            <a:off x="159861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20" name="Line 29"/>
          <p:cNvSpPr>
            <a:spLocks noChangeShapeType="1"/>
          </p:cNvSpPr>
          <p:nvPr/>
        </p:nvSpPr>
        <p:spPr bwMode="auto">
          <a:xfrm flipH="1">
            <a:off x="457200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21" name="Rectangle 30"/>
          <p:cNvSpPr>
            <a:spLocks noChangeArrowheads="1"/>
          </p:cNvSpPr>
          <p:nvPr/>
        </p:nvSpPr>
        <p:spPr bwMode="auto">
          <a:xfrm>
            <a:off x="441960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22" name="Rectangle 31"/>
          <p:cNvSpPr>
            <a:spLocks noChangeArrowheads="1"/>
          </p:cNvSpPr>
          <p:nvPr/>
        </p:nvSpPr>
        <p:spPr bwMode="auto">
          <a:xfrm>
            <a:off x="362585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43023" name="Line 32"/>
          <p:cNvSpPr>
            <a:spLocks noChangeShapeType="1"/>
          </p:cNvSpPr>
          <p:nvPr/>
        </p:nvSpPr>
        <p:spPr bwMode="auto">
          <a:xfrm flipV="1">
            <a:off x="388620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24" name="Rectangle 33"/>
          <p:cNvSpPr>
            <a:spLocks noChangeArrowheads="1"/>
          </p:cNvSpPr>
          <p:nvPr/>
        </p:nvSpPr>
        <p:spPr bwMode="auto">
          <a:xfrm>
            <a:off x="373062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25" name="Rectangle 34"/>
          <p:cNvSpPr>
            <a:spLocks noChangeArrowheads="1"/>
          </p:cNvSpPr>
          <p:nvPr/>
        </p:nvSpPr>
        <p:spPr bwMode="auto">
          <a:xfrm>
            <a:off x="365760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43026" name="Line 35"/>
          <p:cNvSpPr>
            <a:spLocks noChangeShapeType="1"/>
          </p:cNvSpPr>
          <p:nvPr/>
        </p:nvSpPr>
        <p:spPr bwMode="auto">
          <a:xfrm flipV="1">
            <a:off x="32766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27" name="Line 36"/>
          <p:cNvSpPr>
            <a:spLocks noChangeShapeType="1"/>
          </p:cNvSpPr>
          <p:nvPr/>
        </p:nvSpPr>
        <p:spPr bwMode="auto">
          <a:xfrm flipV="1">
            <a:off x="2527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28" name="Rectangle 37"/>
          <p:cNvSpPr>
            <a:spLocks noChangeArrowheads="1"/>
          </p:cNvSpPr>
          <p:nvPr/>
        </p:nvSpPr>
        <p:spPr bwMode="auto">
          <a:xfrm>
            <a:off x="2384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3029" name="Line 38"/>
          <p:cNvSpPr>
            <a:spLocks noChangeShapeType="1"/>
          </p:cNvSpPr>
          <p:nvPr/>
        </p:nvSpPr>
        <p:spPr bwMode="auto">
          <a:xfrm flipV="1">
            <a:off x="2908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30" name="Rectangle 39"/>
          <p:cNvSpPr>
            <a:spLocks noChangeArrowheads="1"/>
          </p:cNvSpPr>
          <p:nvPr/>
        </p:nvSpPr>
        <p:spPr bwMode="auto">
          <a:xfrm>
            <a:off x="274320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3031" name="Rectangle 40"/>
          <p:cNvSpPr>
            <a:spLocks noChangeArrowheads="1"/>
          </p:cNvSpPr>
          <p:nvPr/>
        </p:nvSpPr>
        <p:spPr bwMode="auto">
          <a:xfrm>
            <a:off x="232251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43032" name="Rectangle 41"/>
          <p:cNvSpPr>
            <a:spLocks noChangeArrowheads="1"/>
          </p:cNvSpPr>
          <p:nvPr/>
        </p:nvSpPr>
        <p:spPr bwMode="auto">
          <a:xfrm>
            <a:off x="277971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43033" name="Rectangle 42"/>
          <p:cNvSpPr>
            <a:spLocks noChangeArrowheads="1"/>
          </p:cNvSpPr>
          <p:nvPr/>
        </p:nvSpPr>
        <p:spPr bwMode="auto">
          <a:xfrm>
            <a:off x="316071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43034" name="Rectangle 43"/>
          <p:cNvSpPr>
            <a:spLocks noChangeArrowheads="1"/>
          </p:cNvSpPr>
          <p:nvPr/>
        </p:nvSpPr>
        <p:spPr bwMode="auto">
          <a:xfrm>
            <a:off x="232251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43035" name="Rectangle 44"/>
          <p:cNvSpPr>
            <a:spLocks noChangeArrowheads="1"/>
          </p:cNvSpPr>
          <p:nvPr/>
        </p:nvSpPr>
        <p:spPr bwMode="auto">
          <a:xfrm>
            <a:off x="274320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43036" name="Rectangle 45"/>
          <p:cNvSpPr>
            <a:spLocks noChangeArrowheads="1"/>
          </p:cNvSpPr>
          <p:nvPr/>
        </p:nvSpPr>
        <p:spPr bwMode="auto">
          <a:xfrm>
            <a:off x="257492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43037" name="Rectangle 46"/>
          <p:cNvSpPr>
            <a:spLocks noChangeArrowheads="1"/>
          </p:cNvSpPr>
          <p:nvPr/>
        </p:nvSpPr>
        <p:spPr bwMode="auto">
          <a:xfrm>
            <a:off x="312420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43038" name="Rectangle 47"/>
          <p:cNvSpPr>
            <a:spLocks noChangeArrowheads="1"/>
          </p:cNvSpPr>
          <p:nvPr/>
        </p:nvSpPr>
        <p:spPr bwMode="auto">
          <a:xfrm>
            <a:off x="214312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43039" name="Rectangle 48"/>
          <p:cNvSpPr>
            <a:spLocks noChangeArrowheads="1"/>
          </p:cNvSpPr>
          <p:nvPr/>
        </p:nvSpPr>
        <p:spPr bwMode="auto">
          <a:xfrm>
            <a:off x="1419225" y="2319338"/>
            <a:ext cx="10350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grpSp>
        <p:nvGrpSpPr>
          <p:cNvPr id="6" name="Group 49"/>
          <p:cNvGrpSpPr>
            <a:grpSpLocks/>
          </p:cNvGrpSpPr>
          <p:nvPr/>
        </p:nvGrpSpPr>
        <p:grpSpPr bwMode="auto">
          <a:xfrm>
            <a:off x="3454400" y="5232400"/>
            <a:ext cx="376238" cy="1082675"/>
            <a:chOff x="2848" y="3083"/>
            <a:chExt cx="237" cy="682"/>
          </a:xfrm>
        </p:grpSpPr>
        <p:sp>
          <p:nvSpPr>
            <p:cNvPr id="43136"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37" name="Rectangle 51"/>
            <p:cNvSpPr>
              <a:spLocks noChangeArrowheads="1"/>
            </p:cNvSpPr>
            <p:nvPr/>
          </p:nvSpPr>
          <p:spPr bwMode="auto">
            <a:xfrm rot="5400000">
              <a:off x="2625" y="3314"/>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43041" name="Rectangle 52"/>
          <p:cNvSpPr>
            <a:spLocks noChangeArrowheads="1"/>
          </p:cNvSpPr>
          <p:nvPr/>
        </p:nvSpPr>
        <p:spPr bwMode="auto">
          <a:xfrm>
            <a:off x="3962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42" name="Line 53"/>
          <p:cNvSpPr>
            <a:spLocks noChangeShapeType="1"/>
          </p:cNvSpPr>
          <p:nvPr/>
        </p:nvSpPr>
        <p:spPr bwMode="auto">
          <a:xfrm flipH="1">
            <a:off x="411480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43" name="Line 54"/>
          <p:cNvSpPr>
            <a:spLocks noChangeShapeType="1"/>
          </p:cNvSpPr>
          <p:nvPr/>
        </p:nvSpPr>
        <p:spPr bwMode="auto">
          <a:xfrm flipH="1">
            <a:off x="303530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44" name="Rectangle 55"/>
          <p:cNvSpPr>
            <a:spLocks noChangeArrowheads="1"/>
          </p:cNvSpPr>
          <p:nvPr/>
        </p:nvSpPr>
        <p:spPr bwMode="auto">
          <a:xfrm>
            <a:off x="2819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3045" name="Rectangle 56"/>
          <p:cNvSpPr>
            <a:spLocks noChangeArrowheads="1"/>
          </p:cNvSpPr>
          <p:nvPr/>
        </p:nvSpPr>
        <p:spPr bwMode="auto">
          <a:xfrm>
            <a:off x="190500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3046" name="Rectangle 57"/>
          <p:cNvSpPr>
            <a:spLocks noChangeArrowheads="1"/>
          </p:cNvSpPr>
          <p:nvPr/>
        </p:nvSpPr>
        <p:spPr bwMode="auto">
          <a:xfrm>
            <a:off x="4038600" y="6129338"/>
            <a:ext cx="1038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43047" name="Rectangle 58"/>
          <p:cNvSpPr>
            <a:spLocks noChangeArrowheads="1"/>
          </p:cNvSpPr>
          <p:nvPr/>
        </p:nvSpPr>
        <p:spPr bwMode="auto">
          <a:xfrm>
            <a:off x="2514600" y="6205538"/>
            <a:ext cx="9382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43048" name="Line 59"/>
          <p:cNvSpPr>
            <a:spLocks noChangeShapeType="1"/>
          </p:cNvSpPr>
          <p:nvPr/>
        </p:nvSpPr>
        <p:spPr bwMode="auto">
          <a:xfrm flipV="1">
            <a:off x="754380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3049" name="Rectangle 60"/>
          <p:cNvSpPr>
            <a:spLocks noChangeArrowheads="1"/>
          </p:cNvSpPr>
          <p:nvPr/>
        </p:nvSpPr>
        <p:spPr bwMode="auto">
          <a:xfrm>
            <a:off x="6400800" y="3462338"/>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43050" name="Rectangle 61"/>
          <p:cNvSpPr>
            <a:spLocks noChangeArrowheads="1"/>
          </p:cNvSpPr>
          <p:nvPr/>
        </p:nvSpPr>
        <p:spPr bwMode="auto">
          <a:xfrm>
            <a:off x="522446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3051" name="Rectangle 62"/>
          <p:cNvSpPr>
            <a:spLocks noChangeArrowheads="1"/>
          </p:cNvSpPr>
          <p:nvPr/>
        </p:nvSpPr>
        <p:spPr bwMode="auto">
          <a:xfrm>
            <a:off x="495300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43052" name="Line 63"/>
          <p:cNvSpPr>
            <a:spLocks noChangeShapeType="1"/>
          </p:cNvSpPr>
          <p:nvPr/>
        </p:nvSpPr>
        <p:spPr bwMode="auto">
          <a:xfrm flipH="1">
            <a:off x="508635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53" name="Rectangle 64"/>
          <p:cNvSpPr>
            <a:spLocks noChangeArrowheads="1"/>
          </p:cNvSpPr>
          <p:nvPr/>
        </p:nvSpPr>
        <p:spPr bwMode="auto">
          <a:xfrm>
            <a:off x="511651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54" name="Line 65"/>
          <p:cNvSpPr>
            <a:spLocks noChangeShapeType="1"/>
          </p:cNvSpPr>
          <p:nvPr/>
        </p:nvSpPr>
        <p:spPr bwMode="auto">
          <a:xfrm flipV="1">
            <a:off x="623570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3055" name="Rectangle 66"/>
          <p:cNvSpPr>
            <a:spLocks noChangeArrowheads="1"/>
          </p:cNvSpPr>
          <p:nvPr/>
        </p:nvSpPr>
        <p:spPr bwMode="auto">
          <a:xfrm>
            <a:off x="5943600" y="3843338"/>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sp>
        <p:nvSpPr>
          <p:cNvPr id="43056" name="Rectangle 67"/>
          <p:cNvSpPr>
            <a:spLocks noChangeArrowheads="1"/>
          </p:cNvSpPr>
          <p:nvPr/>
        </p:nvSpPr>
        <p:spPr bwMode="auto">
          <a:xfrm>
            <a:off x="449580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52763"/>
            <a:ext cx="838200" cy="336550"/>
            <a:chOff x="2640" y="1422"/>
            <a:chExt cx="528" cy="212"/>
          </a:xfrm>
        </p:grpSpPr>
        <p:sp>
          <p:nvSpPr>
            <p:cNvPr id="43133"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3134"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3135"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3058" name="Rectangle 72"/>
          <p:cNvSpPr>
            <a:spLocks noChangeArrowheads="1"/>
          </p:cNvSpPr>
          <p:nvPr/>
        </p:nvSpPr>
        <p:spPr bwMode="auto">
          <a:xfrm>
            <a:off x="213360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605338"/>
            <a:ext cx="358775" cy="1219200"/>
            <a:chOff x="3518" y="2640"/>
            <a:chExt cx="226" cy="768"/>
          </a:xfrm>
        </p:grpSpPr>
        <p:sp>
          <p:nvSpPr>
            <p:cNvPr id="43130"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3131"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3132"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95738"/>
            <a:ext cx="485775" cy="1143000"/>
            <a:chOff x="4009" y="2304"/>
            <a:chExt cx="306" cy="720"/>
          </a:xfrm>
        </p:grpSpPr>
        <p:sp>
          <p:nvSpPr>
            <p:cNvPr id="43127"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43128" name="Rectangle 79"/>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43129"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76738"/>
            <a:ext cx="358775" cy="1600200"/>
            <a:chOff x="5294" y="2544"/>
            <a:chExt cx="226" cy="1008"/>
          </a:xfrm>
        </p:grpSpPr>
        <p:sp>
          <p:nvSpPr>
            <p:cNvPr id="43124"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3125"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3126"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86363"/>
            <a:ext cx="1146175" cy="1181100"/>
            <a:chOff x="4398" y="3054"/>
            <a:chExt cx="722" cy="744"/>
          </a:xfrm>
        </p:grpSpPr>
        <p:sp>
          <p:nvSpPr>
            <p:cNvPr id="43118"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19"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43120"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43121"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43122"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23"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3063" name="Line 92"/>
          <p:cNvSpPr>
            <a:spLocks noChangeShapeType="1"/>
          </p:cNvSpPr>
          <p:nvPr/>
        </p:nvSpPr>
        <p:spPr bwMode="auto">
          <a:xfrm>
            <a:off x="2362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4" name="Line 93"/>
          <p:cNvSpPr>
            <a:spLocks noChangeShapeType="1"/>
          </p:cNvSpPr>
          <p:nvPr/>
        </p:nvSpPr>
        <p:spPr bwMode="auto">
          <a:xfrm>
            <a:off x="2743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5" name="Freeform 94"/>
          <p:cNvSpPr>
            <a:spLocks/>
          </p:cNvSpPr>
          <p:nvPr/>
        </p:nvSpPr>
        <p:spPr bwMode="auto">
          <a:xfrm>
            <a:off x="182880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66" name="Line 95"/>
          <p:cNvSpPr>
            <a:spLocks noChangeShapeType="1"/>
          </p:cNvSpPr>
          <p:nvPr/>
        </p:nvSpPr>
        <p:spPr bwMode="auto">
          <a:xfrm>
            <a:off x="228600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7" name="Line 96"/>
          <p:cNvSpPr>
            <a:spLocks noChangeShapeType="1"/>
          </p:cNvSpPr>
          <p:nvPr/>
        </p:nvSpPr>
        <p:spPr bwMode="auto">
          <a:xfrm>
            <a:off x="259080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8" name="Line 97"/>
          <p:cNvSpPr>
            <a:spLocks noChangeShapeType="1"/>
          </p:cNvSpPr>
          <p:nvPr/>
        </p:nvSpPr>
        <p:spPr bwMode="auto">
          <a:xfrm>
            <a:off x="2971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9" name="Line 98"/>
          <p:cNvSpPr>
            <a:spLocks noChangeShapeType="1"/>
          </p:cNvSpPr>
          <p:nvPr/>
        </p:nvSpPr>
        <p:spPr bwMode="auto">
          <a:xfrm>
            <a:off x="3352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70" name="Rectangle 99"/>
          <p:cNvSpPr>
            <a:spLocks noChangeArrowheads="1"/>
          </p:cNvSpPr>
          <p:nvPr/>
        </p:nvSpPr>
        <p:spPr bwMode="auto">
          <a:xfrm>
            <a:off x="3146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3071" name="Line 100"/>
          <p:cNvSpPr>
            <a:spLocks noChangeShapeType="1"/>
          </p:cNvSpPr>
          <p:nvPr/>
        </p:nvSpPr>
        <p:spPr bwMode="auto">
          <a:xfrm>
            <a:off x="358140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2" name="Line 101"/>
          <p:cNvSpPr>
            <a:spLocks noChangeShapeType="1"/>
          </p:cNvSpPr>
          <p:nvPr/>
        </p:nvSpPr>
        <p:spPr bwMode="auto">
          <a:xfrm>
            <a:off x="563880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3" name="Line 102"/>
          <p:cNvSpPr>
            <a:spLocks noChangeShapeType="1"/>
          </p:cNvSpPr>
          <p:nvPr/>
        </p:nvSpPr>
        <p:spPr bwMode="auto">
          <a:xfrm>
            <a:off x="358140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4" name="Line 103"/>
          <p:cNvSpPr>
            <a:spLocks noChangeShapeType="1"/>
          </p:cNvSpPr>
          <p:nvPr/>
        </p:nvSpPr>
        <p:spPr bwMode="auto">
          <a:xfrm>
            <a:off x="480060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5" name="Freeform 104"/>
          <p:cNvSpPr>
            <a:spLocks/>
          </p:cNvSpPr>
          <p:nvPr/>
        </p:nvSpPr>
        <p:spPr bwMode="auto">
          <a:xfrm>
            <a:off x="411480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6" name="Line 105"/>
          <p:cNvSpPr>
            <a:spLocks noChangeShapeType="1"/>
          </p:cNvSpPr>
          <p:nvPr/>
        </p:nvSpPr>
        <p:spPr bwMode="auto">
          <a:xfrm>
            <a:off x="38100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7" name="Line 106"/>
          <p:cNvSpPr>
            <a:spLocks noChangeShapeType="1"/>
          </p:cNvSpPr>
          <p:nvPr/>
        </p:nvSpPr>
        <p:spPr bwMode="auto">
          <a:xfrm>
            <a:off x="27432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8" name="Line 107"/>
          <p:cNvSpPr>
            <a:spLocks noChangeShapeType="1"/>
          </p:cNvSpPr>
          <p:nvPr/>
        </p:nvSpPr>
        <p:spPr bwMode="auto">
          <a:xfrm flipH="1">
            <a:off x="23622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79" name="Line 108"/>
          <p:cNvSpPr>
            <a:spLocks noChangeShapeType="1"/>
          </p:cNvSpPr>
          <p:nvPr/>
        </p:nvSpPr>
        <p:spPr bwMode="auto">
          <a:xfrm>
            <a:off x="24384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80" name="Line 109"/>
          <p:cNvSpPr>
            <a:spLocks noChangeShapeType="1"/>
          </p:cNvSpPr>
          <p:nvPr/>
        </p:nvSpPr>
        <p:spPr bwMode="auto">
          <a:xfrm>
            <a:off x="243840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81" name="Line 110"/>
          <p:cNvSpPr>
            <a:spLocks noChangeShapeType="1"/>
          </p:cNvSpPr>
          <p:nvPr/>
        </p:nvSpPr>
        <p:spPr bwMode="auto">
          <a:xfrm flipV="1">
            <a:off x="365760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2" name="Line 111"/>
          <p:cNvSpPr>
            <a:spLocks noChangeShapeType="1"/>
          </p:cNvSpPr>
          <p:nvPr/>
        </p:nvSpPr>
        <p:spPr bwMode="auto">
          <a:xfrm flipV="1">
            <a:off x="464820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3" name="Line 112"/>
          <p:cNvSpPr>
            <a:spLocks noChangeShapeType="1"/>
          </p:cNvSpPr>
          <p:nvPr/>
        </p:nvSpPr>
        <p:spPr bwMode="auto">
          <a:xfrm flipH="1">
            <a:off x="571500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84" name="Line 113"/>
          <p:cNvSpPr>
            <a:spLocks noChangeShapeType="1"/>
          </p:cNvSpPr>
          <p:nvPr/>
        </p:nvSpPr>
        <p:spPr bwMode="auto">
          <a:xfrm>
            <a:off x="579120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5" name="Line 114"/>
          <p:cNvSpPr>
            <a:spLocks noChangeShapeType="1"/>
          </p:cNvSpPr>
          <p:nvPr/>
        </p:nvSpPr>
        <p:spPr bwMode="auto">
          <a:xfrm>
            <a:off x="678180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6" name="Line 115"/>
          <p:cNvSpPr>
            <a:spLocks noChangeShapeType="1"/>
          </p:cNvSpPr>
          <p:nvPr/>
        </p:nvSpPr>
        <p:spPr bwMode="auto">
          <a:xfrm flipH="1">
            <a:off x="601980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87" name="Freeform 116"/>
          <p:cNvSpPr>
            <a:spLocks/>
          </p:cNvSpPr>
          <p:nvPr/>
        </p:nvSpPr>
        <p:spPr bwMode="auto">
          <a:xfrm>
            <a:off x="160020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8" name="Line 117"/>
          <p:cNvSpPr>
            <a:spLocks noChangeShapeType="1"/>
          </p:cNvSpPr>
          <p:nvPr/>
        </p:nvSpPr>
        <p:spPr bwMode="auto">
          <a:xfrm>
            <a:off x="708660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9" name="Line 118"/>
          <p:cNvSpPr>
            <a:spLocks noChangeShapeType="1"/>
          </p:cNvSpPr>
          <p:nvPr/>
        </p:nvSpPr>
        <p:spPr bwMode="auto">
          <a:xfrm>
            <a:off x="492125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43090" name="Rectangle 119"/>
          <p:cNvSpPr>
            <a:spLocks noChangeArrowheads="1"/>
          </p:cNvSpPr>
          <p:nvPr/>
        </p:nvSpPr>
        <p:spPr bwMode="auto">
          <a:xfrm>
            <a:off x="51816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43091" name="Line 120"/>
          <p:cNvSpPr>
            <a:spLocks noChangeShapeType="1"/>
          </p:cNvSpPr>
          <p:nvPr/>
        </p:nvSpPr>
        <p:spPr bwMode="auto">
          <a:xfrm>
            <a:off x="52578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92" name="Rectangle 121"/>
          <p:cNvSpPr>
            <a:spLocks noChangeArrowheads="1"/>
          </p:cNvSpPr>
          <p:nvPr/>
        </p:nvSpPr>
        <p:spPr bwMode="auto">
          <a:xfrm rot="5400000">
            <a:off x="48934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43093" name="Rectangle 122"/>
          <p:cNvSpPr>
            <a:spLocks noChangeArrowheads="1"/>
          </p:cNvSpPr>
          <p:nvPr/>
        </p:nvSpPr>
        <p:spPr bwMode="auto">
          <a:xfrm rot="5400000">
            <a:off x="54268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43094" name="Rectangle 123"/>
          <p:cNvSpPr>
            <a:spLocks noChangeArrowheads="1"/>
          </p:cNvSpPr>
          <p:nvPr/>
        </p:nvSpPr>
        <p:spPr bwMode="auto">
          <a:xfrm rot="5400000">
            <a:off x="59602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43095" name="Rectangle 124"/>
          <p:cNvSpPr>
            <a:spLocks noChangeArrowheads="1"/>
          </p:cNvSpPr>
          <p:nvPr/>
        </p:nvSpPr>
        <p:spPr bwMode="auto">
          <a:xfrm rot="5400000">
            <a:off x="6552406"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&lt;0:15&gt;</a:t>
            </a:r>
          </a:p>
        </p:txBody>
      </p:sp>
      <p:sp>
        <p:nvSpPr>
          <p:cNvPr id="43096" name="Line 125"/>
          <p:cNvSpPr>
            <a:spLocks noChangeShapeType="1"/>
          </p:cNvSpPr>
          <p:nvPr/>
        </p:nvSpPr>
        <p:spPr bwMode="auto">
          <a:xfrm>
            <a:off x="57912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97" name="Line 126"/>
          <p:cNvSpPr>
            <a:spLocks noChangeShapeType="1"/>
          </p:cNvSpPr>
          <p:nvPr/>
        </p:nvSpPr>
        <p:spPr bwMode="auto">
          <a:xfrm>
            <a:off x="63246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98" name="Line 127"/>
          <p:cNvSpPr>
            <a:spLocks noChangeShapeType="1"/>
          </p:cNvSpPr>
          <p:nvPr/>
        </p:nvSpPr>
        <p:spPr bwMode="auto">
          <a:xfrm>
            <a:off x="68580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99" name="Rectangle 128"/>
          <p:cNvSpPr>
            <a:spLocks noChangeArrowheads="1"/>
          </p:cNvSpPr>
          <p:nvPr/>
        </p:nvSpPr>
        <p:spPr bwMode="auto">
          <a:xfrm>
            <a:off x="661511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3100" name="Rectangle 129"/>
          <p:cNvSpPr>
            <a:spLocks noChangeArrowheads="1"/>
          </p:cNvSpPr>
          <p:nvPr/>
        </p:nvSpPr>
        <p:spPr bwMode="auto">
          <a:xfrm>
            <a:off x="608171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43101" name="Rectangle 130"/>
          <p:cNvSpPr>
            <a:spLocks noChangeArrowheads="1"/>
          </p:cNvSpPr>
          <p:nvPr/>
        </p:nvSpPr>
        <p:spPr bwMode="auto">
          <a:xfrm>
            <a:off x="562451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43102" name="Rectangle 131"/>
          <p:cNvSpPr>
            <a:spLocks noChangeArrowheads="1"/>
          </p:cNvSpPr>
          <p:nvPr/>
        </p:nvSpPr>
        <p:spPr bwMode="auto">
          <a:xfrm>
            <a:off x="509111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43103" name="Rectangle 132"/>
          <p:cNvSpPr>
            <a:spLocks noChangeArrowheads="1"/>
          </p:cNvSpPr>
          <p:nvPr/>
        </p:nvSpPr>
        <p:spPr bwMode="auto">
          <a:xfrm>
            <a:off x="327818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3104" name="Rectangle 133"/>
          <p:cNvSpPr>
            <a:spLocks noChangeArrowheads="1"/>
          </p:cNvSpPr>
          <p:nvPr/>
        </p:nvSpPr>
        <p:spPr bwMode="auto">
          <a:xfrm>
            <a:off x="327818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3105" name="Rectangle 134"/>
          <p:cNvSpPr>
            <a:spLocks noChangeArrowheads="1"/>
          </p:cNvSpPr>
          <p:nvPr/>
        </p:nvSpPr>
        <p:spPr bwMode="auto">
          <a:xfrm>
            <a:off x="1987550" y="1938338"/>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43106" name="Rectangle 135"/>
          <p:cNvSpPr>
            <a:spLocks noChangeArrowheads="1"/>
          </p:cNvSpPr>
          <p:nvPr/>
        </p:nvSpPr>
        <p:spPr bwMode="auto">
          <a:xfrm>
            <a:off x="382587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07" name="Rectangle 136"/>
          <p:cNvSpPr>
            <a:spLocks noChangeArrowheads="1"/>
          </p:cNvSpPr>
          <p:nvPr/>
        </p:nvSpPr>
        <p:spPr bwMode="auto">
          <a:xfrm>
            <a:off x="400208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43108" name="Line 137"/>
          <p:cNvSpPr>
            <a:spLocks noChangeShapeType="1"/>
          </p:cNvSpPr>
          <p:nvPr/>
        </p:nvSpPr>
        <p:spPr bwMode="auto">
          <a:xfrm>
            <a:off x="342900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09" name="Line 138"/>
          <p:cNvSpPr>
            <a:spLocks noChangeShapeType="1"/>
          </p:cNvSpPr>
          <p:nvPr/>
        </p:nvSpPr>
        <p:spPr bwMode="auto">
          <a:xfrm>
            <a:off x="342900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110" name="Rectangle 139"/>
          <p:cNvSpPr>
            <a:spLocks noChangeArrowheads="1"/>
          </p:cNvSpPr>
          <p:nvPr/>
        </p:nvSpPr>
        <p:spPr bwMode="auto">
          <a:xfrm>
            <a:off x="309086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3111" name="Line 140"/>
          <p:cNvSpPr>
            <a:spLocks noChangeShapeType="1"/>
          </p:cNvSpPr>
          <p:nvPr/>
        </p:nvSpPr>
        <p:spPr bwMode="auto">
          <a:xfrm flipH="1">
            <a:off x="358140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12" name="Line 141"/>
          <p:cNvSpPr>
            <a:spLocks noChangeShapeType="1"/>
          </p:cNvSpPr>
          <p:nvPr/>
        </p:nvSpPr>
        <p:spPr bwMode="auto">
          <a:xfrm>
            <a:off x="381000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13" name="Line 142"/>
          <p:cNvSpPr>
            <a:spLocks noChangeShapeType="1"/>
          </p:cNvSpPr>
          <p:nvPr/>
        </p:nvSpPr>
        <p:spPr bwMode="auto">
          <a:xfrm flipH="1">
            <a:off x="381000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14" name="Freeform 143"/>
          <p:cNvSpPr>
            <a:spLocks/>
          </p:cNvSpPr>
          <p:nvPr/>
        </p:nvSpPr>
        <p:spPr bwMode="auto">
          <a:xfrm>
            <a:off x="441960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44" name="Date Placeholder 143"/>
          <p:cNvSpPr>
            <a:spLocks noGrp="1"/>
          </p:cNvSpPr>
          <p:nvPr>
            <p:ph type="dt" sz="quarter" idx="10"/>
          </p:nvPr>
        </p:nvSpPr>
        <p:spPr/>
        <p:txBody>
          <a:bodyPr/>
          <a:lstStyle/>
          <a:p>
            <a:pPr>
              <a:defRPr/>
            </a:pPr>
            <a:fld id="{1445071E-707A-9C4D-A3BA-4551FFB6678D}" type="datetime1">
              <a:rPr lang="en-US" smtClean="0"/>
              <a:pPr>
                <a:defRPr/>
              </a:pPr>
              <a:t>3/30/11</a:t>
            </a:fld>
            <a:endParaRPr lang="en-US"/>
          </a:p>
        </p:txBody>
      </p:sp>
      <p:sp>
        <p:nvSpPr>
          <p:cNvPr id="145" name="Slide Number Placeholder 144"/>
          <p:cNvSpPr>
            <a:spLocks noGrp="1"/>
          </p:cNvSpPr>
          <p:nvPr>
            <p:ph type="sldNum" sz="quarter" idx="12"/>
          </p:nvPr>
        </p:nvSpPr>
        <p:spPr/>
        <p:txBody>
          <a:bodyPr/>
          <a:lstStyle/>
          <a:p>
            <a:pPr>
              <a:defRPr/>
            </a:pPr>
            <a:fld id="{DF0251AA-9C73-BF4D-9703-D41C6EEDBCFA}" type="slidenum">
              <a:rPr lang="en-US" smtClean="0"/>
              <a:pPr>
                <a:defRPr/>
              </a:pPr>
              <a:t>37</a:t>
            </a:fld>
            <a:endParaRPr lang="en-US"/>
          </a:p>
        </p:txBody>
      </p:sp>
      <p:sp>
        <p:nvSpPr>
          <p:cNvPr id="146" name="Footer Placeholder 145"/>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8788" y="196850"/>
            <a:ext cx="8343900" cy="474663"/>
          </a:xfrm>
        </p:spPr>
        <p:txBody>
          <a:bodyPr>
            <a:normAutofit fontScale="90000"/>
          </a:bodyPr>
          <a:lstStyle/>
          <a:p>
            <a:r>
              <a:rPr lang="en-US" smtClean="0"/>
              <a:t>Single Cycle Datapath during Load</a:t>
            </a:r>
          </a:p>
        </p:txBody>
      </p:sp>
      <p:sp>
        <p:nvSpPr>
          <p:cNvPr id="77827" name="Rectangle 3"/>
          <p:cNvSpPr>
            <a:spLocks noGrp="1" noChangeArrowheads="1"/>
          </p:cNvSpPr>
          <p:nvPr>
            <p:ph type="body" idx="1"/>
          </p:nvPr>
        </p:nvSpPr>
        <p:spPr>
          <a:xfrm>
            <a:off x="419100" y="1341438"/>
            <a:ext cx="8420100" cy="371475"/>
          </a:xfrm>
        </p:spPr>
        <p:txBody>
          <a:bodyPr>
            <a:normAutofit fontScale="77500" lnSpcReduction="20000"/>
          </a:bodyPr>
          <a:lstStyle/>
          <a:p>
            <a:r>
              <a:rPr lang="en-US" sz="2800"/>
              <a:t>R[rt]  =  Data Memory {R[rs] + SignExt[imm16]}</a:t>
            </a:r>
          </a:p>
        </p:txBody>
      </p:sp>
      <p:grpSp>
        <p:nvGrpSpPr>
          <p:cNvPr id="2" name="Group 4"/>
          <p:cNvGrpSpPr>
            <a:grpSpLocks/>
          </p:cNvGrpSpPr>
          <p:nvPr/>
        </p:nvGrpSpPr>
        <p:grpSpPr bwMode="auto">
          <a:xfrm>
            <a:off x="1743075" y="711200"/>
            <a:ext cx="5954713" cy="641350"/>
            <a:chOff x="1098" y="380"/>
            <a:chExt cx="3751" cy="404"/>
          </a:xfrm>
        </p:grpSpPr>
        <p:sp>
          <p:nvSpPr>
            <p:cNvPr id="45199"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45214"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215"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45212"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213"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45210"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211"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45203"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204"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45205"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5206"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5207"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45208"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45209"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45061" name="Rectangle 22"/>
          <p:cNvSpPr>
            <a:spLocks noChangeArrowheads="1"/>
          </p:cNvSpPr>
          <p:nvPr/>
        </p:nvSpPr>
        <p:spPr bwMode="auto">
          <a:xfrm>
            <a:off x="586740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62" name="Rectangle 23"/>
          <p:cNvSpPr>
            <a:spLocks noChangeArrowheads="1"/>
          </p:cNvSpPr>
          <p:nvPr/>
        </p:nvSpPr>
        <p:spPr bwMode="auto">
          <a:xfrm>
            <a:off x="525780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ADD</a:t>
            </a:r>
            <a:endParaRPr lang="en-US" sz="2000" u="sng">
              <a:latin typeface="+mn-lt"/>
            </a:endParaRPr>
          </a:p>
        </p:txBody>
      </p:sp>
      <p:sp>
        <p:nvSpPr>
          <p:cNvPr id="45063" name="Rectangle 24"/>
          <p:cNvSpPr>
            <a:spLocks noChangeArrowheads="1"/>
          </p:cNvSpPr>
          <p:nvPr/>
        </p:nvSpPr>
        <p:spPr bwMode="auto">
          <a:xfrm>
            <a:off x="198120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5064" name="Rectangle 25"/>
          <p:cNvSpPr>
            <a:spLocks noChangeArrowheads="1"/>
          </p:cNvSpPr>
          <p:nvPr/>
        </p:nvSpPr>
        <p:spPr bwMode="auto">
          <a:xfrm>
            <a:off x="143668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45065" name="Rectangle 26"/>
          <p:cNvSpPr>
            <a:spLocks noChangeArrowheads="1"/>
          </p:cNvSpPr>
          <p:nvPr/>
        </p:nvSpPr>
        <p:spPr bwMode="auto">
          <a:xfrm>
            <a:off x="1371600" y="3386138"/>
            <a:ext cx="11334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RegWr=1</a:t>
            </a:r>
          </a:p>
        </p:txBody>
      </p:sp>
      <p:sp>
        <p:nvSpPr>
          <p:cNvPr id="45066" name="Line 27"/>
          <p:cNvSpPr>
            <a:spLocks noChangeShapeType="1"/>
          </p:cNvSpPr>
          <p:nvPr/>
        </p:nvSpPr>
        <p:spPr bwMode="auto">
          <a:xfrm flipH="1">
            <a:off x="174625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67" name="Rectangle 28"/>
          <p:cNvSpPr>
            <a:spLocks noChangeArrowheads="1"/>
          </p:cNvSpPr>
          <p:nvPr/>
        </p:nvSpPr>
        <p:spPr bwMode="auto">
          <a:xfrm>
            <a:off x="159861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68" name="Line 29"/>
          <p:cNvSpPr>
            <a:spLocks noChangeShapeType="1"/>
          </p:cNvSpPr>
          <p:nvPr/>
        </p:nvSpPr>
        <p:spPr bwMode="auto">
          <a:xfrm flipH="1">
            <a:off x="457200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69" name="Rectangle 30"/>
          <p:cNvSpPr>
            <a:spLocks noChangeArrowheads="1"/>
          </p:cNvSpPr>
          <p:nvPr/>
        </p:nvSpPr>
        <p:spPr bwMode="auto">
          <a:xfrm>
            <a:off x="441960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70" name="Rectangle 31"/>
          <p:cNvSpPr>
            <a:spLocks noChangeArrowheads="1"/>
          </p:cNvSpPr>
          <p:nvPr/>
        </p:nvSpPr>
        <p:spPr bwMode="auto">
          <a:xfrm>
            <a:off x="362585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45071" name="Line 32"/>
          <p:cNvSpPr>
            <a:spLocks noChangeShapeType="1"/>
          </p:cNvSpPr>
          <p:nvPr/>
        </p:nvSpPr>
        <p:spPr bwMode="auto">
          <a:xfrm flipV="1">
            <a:off x="388620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72" name="Rectangle 33"/>
          <p:cNvSpPr>
            <a:spLocks noChangeArrowheads="1"/>
          </p:cNvSpPr>
          <p:nvPr/>
        </p:nvSpPr>
        <p:spPr bwMode="auto">
          <a:xfrm>
            <a:off x="373062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73" name="Rectangle 34"/>
          <p:cNvSpPr>
            <a:spLocks noChangeArrowheads="1"/>
          </p:cNvSpPr>
          <p:nvPr/>
        </p:nvSpPr>
        <p:spPr bwMode="auto">
          <a:xfrm>
            <a:off x="365760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45074" name="Line 35"/>
          <p:cNvSpPr>
            <a:spLocks noChangeShapeType="1"/>
          </p:cNvSpPr>
          <p:nvPr/>
        </p:nvSpPr>
        <p:spPr bwMode="auto">
          <a:xfrm flipV="1">
            <a:off x="32766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75" name="Line 36"/>
          <p:cNvSpPr>
            <a:spLocks noChangeShapeType="1"/>
          </p:cNvSpPr>
          <p:nvPr/>
        </p:nvSpPr>
        <p:spPr bwMode="auto">
          <a:xfrm flipV="1">
            <a:off x="2527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76" name="Rectangle 37"/>
          <p:cNvSpPr>
            <a:spLocks noChangeArrowheads="1"/>
          </p:cNvSpPr>
          <p:nvPr/>
        </p:nvSpPr>
        <p:spPr bwMode="auto">
          <a:xfrm>
            <a:off x="2384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5077" name="Line 38"/>
          <p:cNvSpPr>
            <a:spLocks noChangeShapeType="1"/>
          </p:cNvSpPr>
          <p:nvPr/>
        </p:nvSpPr>
        <p:spPr bwMode="auto">
          <a:xfrm flipV="1">
            <a:off x="2908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78" name="Rectangle 39"/>
          <p:cNvSpPr>
            <a:spLocks noChangeArrowheads="1"/>
          </p:cNvSpPr>
          <p:nvPr/>
        </p:nvSpPr>
        <p:spPr bwMode="auto">
          <a:xfrm>
            <a:off x="274320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5079" name="Rectangle 40"/>
          <p:cNvSpPr>
            <a:spLocks noChangeArrowheads="1"/>
          </p:cNvSpPr>
          <p:nvPr/>
        </p:nvSpPr>
        <p:spPr bwMode="auto">
          <a:xfrm>
            <a:off x="232251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45080" name="Rectangle 41"/>
          <p:cNvSpPr>
            <a:spLocks noChangeArrowheads="1"/>
          </p:cNvSpPr>
          <p:nvPr/>
        </p:nvSpPr>
        <p:spPr bwMode="auto">
          <a:xfrm>
            <a:off x="277971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45081" name="Rectangle 42"/>
          <p:cNvSpPr>
            <a:spLocks noChangeArrowheads="1"/>
          </p:cNvSpPr>
          <p:nvPr/>
        </p:nvSpPr>
        <p:spPr bwMode="auto">
          <a:xfrm>
            <a:off x="316071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45082" name="Rectangle 43"/>
          <p:cNvSpPr>
            <a:spLocks noChangeArrowheads="1"/>
          </p:cNvSpPr>
          <p:nvPr/>
        </p:nvSpPr>
        <p:spPr bwMode="auto">
          <a:xfrm>
            <a:off x="232251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45083" name="Rectangle 44"/>
          <p:cNvSpPr>
            <a:spLocks noChangeArrowheads="1"/>
          </p:cNvSpPr>
          <p:nvPr/>
        </p:nvSpPr>
        <p:spPr bwMode="auto">
          <a:xfrm>
            <a:off x="274320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45084" name="Rectangle 45"/>
          <p:cNvSpPr>
            <a:spLocks noChangeArrowheads="1"/>
          </p:cNvSpPr>
          <p:nvPr/>
        </p:nvSpPr>
        <p:spPr bwMode="auto">
          <a:xfrm>
            <a:off x="257492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45085" name="Rectangle 46"/>
          <p:cNvSpPr>
            <a:spLocks noChangeArrowheads="1"/>
          </p:cNvSpPr>
          <p:nvPr/>
        </p:nvSpPr>
        <p:spPr bwMode="auto">
          <a:xfrm>
            <a:off x="312420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45086" name="Rectangle 47"/>
          <p:cNvSpPr>
            <a:spLocks noChangeArrowheads="1"/>
          </p:cNvSpPr>
          <p:nvPr/>
        </p:nvSpPr>
        <p:spPr bwMode="auto">
          <a:xfrm>
            <a:off x="214312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45087" name="Rectangle 48"/>
          <p:cNvSpPr>
            <a:spLocks noChangeArrowheads="1"/>
          </p:cNvSpPr>
          <p:nvPr/>
        </p:nvSpPr>
        <p:spPr bwMode="auto">
          <a:xfrm>
            <a:off x="1419225" y="2319338"/>
            <a:ext cx="1165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RegDst=0</a:t>
            </a:r>
          </a:p>
        </p:txBody>
      </p:sp>
      <p:grpSp>
        <p:nvGrpSpPr>
          <p:cNvPr id="6" name="Group 49"/>
          <p:cNvGrpSpPr>
            <a:grpSpLocks/>
          </p:cNvGrpSpPr>
          <p:nvPr/>
        </p:nvGrpSpPr>
        <p:grpSpPr bwMode="auto">
          <a:xfrm>
            <a:off x="3454400" y="5232400"/>
            <a:ext cx="376238" cy="1082675"/>
            <a:chOff x="2848" y="3083"/>
            <a:chExt cx="237" cy="682"/>
          </a:xfrm>
        </p:grpSpPr>
        <p:sp>
          <p:nvSpPr>
            <p:cNvPr id="45197"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198" name="Rectangle 51"/>
            <p:cNvSpPr>
              <a:spLocks noChangeArrowheads="1"/>
            </p:cNvSpPr>
            <p:nvPr/>
          </p:nvSpPr>
          <p:spPr bwMode="auto">
            <a:xfrm rot="5400000">
              <a:off x="2625" y="3314"/>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45089" name="Rectangle 52"/>
          <p:cNvSpPr>
            <a:spLocks noChangeArrowheads="1"/>
          </p:cNvSpPr>
          <p:nvPr/>
        </p:nvSpPr>
        <p:spPr bwMode="auto">
          <a:xfrm>
            <a:off x="3962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90" name="Line 53"/>
          <p:cNvSpPr>
            <a:spLocks noChangeShapeType="1"/>
          </p:cNvSpPr>
          <p:nvPr/>
        </p:nvSpPr>
        <p:spPr bwMode="auto">
          <a:xfrm flipH="1">
            <a:off x="411480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91" name="Line 54"/>
          <p:cNvSpPr>
            <a:spLocks noChangeShapeType="1"/>
          </p:cNvSpPr>
          <p:nvPr/>
        </p:nvSpPr>
        <p:spPr bwMode="auto">
          <a:xfrm flipH="1">
            <a:off x="303530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92" name="Rectangle 55"/>
          <p:cNvSpPr>
            <a:spLocks noChangeArrowheads="1"/>
          </p:cNvSpPr>
          <p:nvPr/>
        </p:nvSpPr>
        <p:spPr bwMode="auto">
          <a:xfrm>
            <a:off x="2819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5093" name="Rectangle 56"/>
          <p:cNvSpPr>
            <a:spLocks noChangeArrowheads="1"/>
          </p:cNvSpPr>
          <p:nvPr/>
        </p:nvSpPr>
        <p:spPr bwMode="auto">
          <a:xfrm>
            <a:off x="190500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5094" name="Rectangle 57"/>
          <p:cNvSpPr>
            <a:spLocks noChangeArrowheads="1"/>
          </p:cNvSpPr>
          <p:nvPr/>
        </p:nvSpPr>
        <p:spPr bwMode="auto">
          <a:xfrm>
            <a:off x="4038600" y="6129338"/>
            <a:ext cx="11699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ALUSrc=1</a:t>
            </a:r>
          </a:p>
        </p:txBody>
      </p:sp>
      <p:sp>
        <p:nvSpPr>
          <p:cNvPr id="45095" name="Rectangle 58"/>
          <p:cNvSpPr>
            <a:spLocks noChangeArrowheads="1"/>
          </p:cNvSpPr>
          <p:nvPr/>
        </p:nvSpPr>
        <p:spPr bwMode="auto">
          <a:xfrm>
            <a:off x="2209800" y="6205538"/>
            <a:ext cx="13525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ExtOp=sign</a:t>
            </a:r>
          </a:p>
        </p:txBody>
      </p:sp>
      <p:sp>
        <p:nvSpPr>
          <p:cNvPr id="45096" name="Line 59"/>
          <p:cNvSpPr>
            <a:spLocks noChangeShapeType="1"/>
          </p:cNvSpPr>
          <p:nvPr/>
        </p:nvSpPr>
        <p:spPr bwMode="auto">
          <a:xfrm flipV="1">
            <a:off x="754380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5097" name="Rectangle 60"/>
          <p:cNvSpPr>
            <a:spLocks noChangeArrowheads="1"/>
          </p:cNvSpPr>
          <p:nvPr/>
        </p:nvSpPr>
        <p:spPr bwMode="auto">
          <a:xfrm>
            <a:off x="6400800" y="3462338"/>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MemtoReg=1</a:t>
            </a:r>
          </a:p>
        </p:txBody>
      </p:sp>
      <p:sp>
        <p:nvSpPr>
          <p:cNvPr id="45098" name="Rectangle 61"/>
          <p:cNvSpPr>
            <a:spLocks noChangeArrowheads="1"/>
          </p:cNvSpPr>
          <p:nvPr/>
        </p:nvSpPr>
        <p:spPr bwMode="auto">
          <a:xfrm>
            <a:off x="522446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5099" name="Rectangle 62"/>
          <p:cNvSpPr>
            <a:spLocks noChangeArrowheads="1"/>
          </p:cNvSpPr>
          <p:nvPr/>
        </p:nvSpPr>
        <p:spPr bwMode="auto">
          <a:xfrm>
            <a:off x="495300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45100" name="Line 63"/>
          <p:cNvSpPr>
            <a:spLocks noChangeShapeType="1"/>
          </p:cNvSpPr>
          <p:nvPr/>
        </p:nvSpPr>
        <p:spPr bwMode="auto">
          <a:xfrm flipH="1">
            <a:off x="508635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01" name="Rectangle 64"/>
          <p:cNvSpPr>
            <a:spLocks noChangeArrowheads="1"/>
          </p:cNvSpPr>
          <p:nvPr/>
        </p:nvSpPr>
        <p:spPr bwMode="auto">
          <a:xfrm>
            <a:off x="511651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102" name="Line 65"/>
          <p:cNvSpPr>
            <a:spLocks noChangeShapeType="1"/>
          </p:cNvSpPr>
          <p:nvPr/>
        </p:nvSpPr>
        <p:spPr bwMode="auto">
          <a:xfrm flipV="1">
            <a:off x="623570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5103" name="Rectangle 66"/>
          <p:cNvSpPr>
            <a:spLocks noChangeArrowheads="1"/>
          </p:cNvSpPr>
          <p:nvPr/>
        </p:nvSpPr>
        <p:spPr bwMode="auto">
          <a:xfrm>
            <a:off x="5943600" y="3843338"/>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MemWr=0</a:t>
            </a:r>
          </a:p>
        </p:txBody>
      </p:sp>
      <p:sp>
        <p:nvSpPr>
          <p:cNvPr id="45104" name="Rectangle 67"/>
          <p:cNvSpPr>
            <a:spLocks noChangeArrowheads="1"/>
          </p:cNvSpPr>
          <p:nvPr/>
        </p:nvSpPr>
        <p:spPr bwMode="auto">
          <a:xfrm>
            <a:off x="449580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52763"/>
            <a:ext cx="838200" cy="336550"/>
            <a:chOff x="2640" y="1422"/>
            <a:chExt cx="528" cy="212"/>
          </a:xfrm>
        </p:grpSpPr>
        <p:sp>
          <p:nvSpPr>
            <p:cNvPr id="45194"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5195"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5196"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5106" name="Rectangle 72"/>
          <p:cNvSpPr>
            <a:spLocks noChangeArrowheads="1"/>
          </p:cNvSpPr>
          <p:nvPr/>
        </p:nvSpPr>
        <p:spPr bwMode="auto">
          <a:xfrm>
            <a:off x="213360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605338"/>
            <a:ext cx="358775" cy="1219200"/>
            <a:chOff x="3518" y="2640"/>
            <a:chExt cx="226" cy="768"/>
          </a:xfrm>
        </p:grpSpPr>
        <p:sp>
          <p:nvSpPr>
            <p:cNvPr id="45191"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5192"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5193"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95738"/>
            <a:ext cx="485775" cy="1143000"/>
            <a:chOff x="4009" y="2304"/>
            <a:chExt cx="306" cy="720"/>
          </a:xfrm>
        </p:grpSpPr>
        <p:sp>
          <p:nvSpPr>
            <p:cNvPr id="45188"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45189" name="Rectangle 79"/>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45190"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76738"/>
            <a:ext cx="358775" cy="1600200"/>
            <a:chOff x="5294" y="2544"/>
            <a:chExt cx="226" cy="1008"/>
          </a:xfrm>
        </p:grpSpPr>
        <p:sp>
          <p:nvSpPr>
            <p:cNvPr id="45185"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5186"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5187"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86363"/>
            <a:ext cx="1146175" cy="1181100"/>
            <a:chOff x="4398" y="3054"/>
            <a:chExt cx="722" cy="744"/>
          </a:xfrm>
        </p:grpSpPr>
        <p:sp>
          <p:nvSpPr>
            <p:cNvPr id="45179"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180"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45181"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45182"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45183"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84"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5111" name="Line 92"/>
          <p:cNvSpPr>
            <a:spLocks noChangeShapeType="1"/>
          </p:cNvSpPr>
          <p:nvPr/>
        </p:nvSpPr>
        <p:spPr bwMode="auto">
          <a:xfrm>
            <a:off x="2362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2" name="Line 93"/>
          <p:cNvSpPr>
            <a:spLocks noChangeShapeType="1"/>
          </p:cNvSpPr>
          <p:nvPr/>
        </p:nvSpPr>
        <p:spPr bwMode="auto">
          <a:xfrm>
            <a:off x="2743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3" name="Freeform 94"/>
          <p:cNvSpPr>
            <a:spLocks/>
          </p:cNvSpPr>
          <p:nvPr/>
        </p:nvSpPr>
        <p:spPr bwMode="auto">
          <a:xfrm>
            <a:off x="182880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14" name="Line 95"/>
          <p:cNvSpPr>
            <a:spLocks noChangeShapeType="1"/>
          </p:cNvSpPr>
          <p:nvPr/>
        </p:nvSpPr>
        <p:spPr bwMode="auto">
          <a:xfrm>
            <a:off x="228600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5" name="Line 96"/>
          <p:cNvSpPr>
            <a:spLocks noChangeShapeType="1"/>
          </p:cNvSpPr>
          <p:nvPr/>
        </p:nvSpPr>
        <p:spPr bwMode="auto">
          <a:xfrm>
            <a:off x="259080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6" name="Line 97"/>
          <p:cNvSpPr>
            <a:spLocks noChangeShapeType="1"/>
          </p:cNvSpPr>
          <p:nvPr/>
        </p:nvSpPr>
        <p:spPr bwMode="auto">
          <a:xfrm>
            <a:off x="2971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7" name="Line 98"/>
          <p:cNvSpPr>
            <a:spLocks noChangeShapeType="1"/>
          </p:cNvSpPr>
          <p:nvPr/>
        </p:nvSpPr>
        <p:spPr bwMode="auto">
          <a:xfrm>
            <a:off x="3352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8" name="Rectangle 99"/>
          <p:cNvSpPr>
            <a:spLocks noChangeArrowheads="1"/>
          </p:cNvSpPr>
          <p:nvPr/>
        </p:nvSpPr>
        <p:spPr bwMode="auto">
          <a:xfrm>
            <a:off x="3146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5119" name="Line 100"/>
          <p:cNvSpPr>
            <a:spLocks noChangeShapeType="1"/>
          </p:cNvSpPr>
          <p:nvPr/>
        </p:nvSpPr>
        <p:spPr bwMode="auto">
          <a:xfrm>
            <a:off x="358140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0" name="Line 101"/>
          <p:cNvSpPr>
            <a:spLocks noChangeShapeType="1"/>
          </p:cNvSpPr>
          <p:nvPr/>
        </p:nvSpPr>
        <p:spPr bwMode="auto">
          <a:xfrm>
            <a:off x="563880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1" name="Line 102"/>
          <p:cNvSpPr>
            <a:spLocks noChangeShapeType="1"/>
          </p:cNvSpPr>
          <p:nvPr/>
        </p:nvSpPr>
        <p:spPr bwMode="auto">
          <a:xfrm>
            <a:off x="358140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2" name="Line 103"/>
          <p:cNvSpPr>
            <a:spLocks noChangeShapeType="1"/>
          </p:cNvSpPr>
          <p:nvPr/>
        </p:nvSpPr>
        <p:spPr bwMode="auto">
          <a:xfrm>
            <a:off x="480060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3" name="Freeform 104"/>
          <p:cNvSpPr>
            <a:spLocks/>
          </p:cNvSpPr>
          <p:nvPr/>
        </p:nvSpPr>
        <p:spPr bwMode="auto">
          <a:xfrm>
            <a:off x="411480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4" name="Line 105"/>
          <p:cNvSpPr>
            <a:spLocks noChangeShapeType="1"/>
          </p:cNvSpPr>
          <p:nvPr/>
        </p:nvSpPr>
        <p:spPr bwMode="auto">
          <a:xfrm>
            <a:off x="38100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5" name="Line 106"/>
          <p:cNvSpPr>
            <a:spLocks noChangeShapeType="1"/>
          </p:cNvSpPr>
          <p:nvPr/>
        </p:nvSpPr>
        <p:spPr bwMode="auto">
          <a:xfrm>
            <a:off x="27432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6" name="Line 107"/>
          <p:cNvSpPr>
            <a:spLocks noChangeShapeType="1"/>
          </p:cNvSpPr>
          <p:nvPr/>
        </p:nvSpPr>
        <p:spPr bwMode="auto">
          <a:xfrm flipH="1">
            <a:off x="23622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27" name="Line 108"/>
          <p:cNvSpPr>
            <a:spLocks noChangeShapeType="1"/>
          </p:cNvSpPr>
          <p:nvPr/>
        </p:nvSpPr>
        <p:spPr bwMode="auto">
          <a:xfrm>
            <a:off x="24384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28" name="Line 109"/>
          <p:cNvSpPr>
            <a:spLocks noChangeShapeType="1"/>
          </p:cNvSpPr>
          <p:nvPr/>
        </p:nvSpPr>
        <p:spPr bwMode="auto">
          <a:xfrm>
            <a:off x="243840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29" name="Line 110"/>
          <p:cNvSpPr>
            <a:spLocks noChangeShapeType="1"/>
          </p:cNvSpPr>
          <p:nvPr/>
        </p:nvSpPr>
        <p:spPr bwMode="auto">
          <a:xfrm flipV="1">
            <a:off x="365760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0" name="Line 111"/>
          <p:cNvSpPr>
            <a:spLocks noChangeShapeType="1"/>
          </p:cNvSpPr>
          <p:nvPr/>
        </p:nvSpPr>
        <p:spPr bwMode="auto">
          <a:xfrm flipV="1">
            <a:off x="464820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1" name="Line 112"/>
          <p:cNvSpPr>
            <a:spLocks noChangeShapeType="1"/>
          </p:cNvSpPr>
          <p:nvPr/>
        </p:nvSpPr>
        <p:spPr bwMode="auto">
          <a:xfrm flipH="1">
            <a:off x="571500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32" name="Line 113"/>
          <p:cNvSpPr>
            <a:spLocks noChangeShapeType="1"/>
          </p:cNvSpPr>
          <p:nvPr/>
        </p:nvSpPr>
        <p:spPr bwMode="auto">
          <a:xfrm>
            <a:off x="579120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3" name="Line 114"/>
          <p:cNvSpPr>
            <a:spLocks noChangeShapeType="1"/>
          </p:cNvSpPr>
          <p:nvPr/>
        </p:nvSpPr>
        <p:spPr bwMode="auto">
          <a:xfrm>
            <a:off x="678180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4" name="Line 115"/>
          <p:cNvSpPr>
            <a:spLocks noChangeShapeType="1"/>
          </p:cNvSpPr>
          <p:nvPr/>
        </p:nvSpPr>
        <p:spPr bwMode="auto">
          <a:xfrm flipH="1">
            <a:off x="601980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35" name="Freeform 116"/>
          <p:cNvSpPr>
            <a:spLocks/>
          </p:cNvSpPr>
          <p:nvPr/>
        </p:nvSpPr>
        <p:spPr bwMode="auto">
          <a:xfrm>
            <a:off x="160020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6" name="Line 117"/>
          <p:cNvSpPr>
            <a:spLocks noChangeShapeType="1"/>
          </p:cNvSpPr>
          <p:nvPr/>
        </p:nvSpPr>
        <p:spPr bwMode="auto">
          <a:xfrm>
            <a:off x="708660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7" name="Line 118"/>
          <p:cNvSpPr>
            <a:spLocks noChangeShapeType="1"/>
          </p:cNvSpPr>
          <p:nvPr/>
        </p:nvSpPr>
        <p:spPr bwMode="auto">
          <a:xfrm>
            <a:off x="492125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77906" name="Rectangle 119"/>
          <p:cNvSpPr>
            <a:spLocks noChangeArrowheads="1"/>
          </p:cNvSpPr>
          <p:nvPr/>
        </p:nvSpPr>
        <p:spPr bwMode="auto">
          <a:xfrm>
            <a:off x="51816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Instruction&lt;31:0&gt;</a:t>
            </a:r>
          </a:p>
        </p:txBody>
      </p:sp>
      <p:sp>
        <p:nvSpPr>
          <p:cNvPr id="45139" name="Line 120"/>
          <p:cNvSpPr>
            <a:spLocks noChangeShapeType="1"/>
          </p:cNvSpPr>
          <p:nvPr/>
        </p:nvSpPr>
        <p:spPr bwMode="auto">
          <a:xfrm>
            <a:off x="52578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40" name="Rectangle 121"/>
          <p:cNvSpPr>
            <a:spLocks noChangeArrowheads="1"/>
          </p:cNvSpPr>
          <p:nvPr/>
        </p:nvSpPr>
        <p:spPr bwMode="auto">
          <a:xfrm rot="5400000">
            <a:off x="48934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45141" name="Rectangle 122"/>
          <p:cNvSpPr>
            <a:spLocks noChangeArrowheads="1"/>
          </p:cNvSpPr>
          <p:nvPr/>
        </p:nvSpPr>
        <p:spPr bwMode="auto">
          <a:xfrm rot="5400000">
            <a:off x="54268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45142" name="Rectangle 123"/>
          <p:cNvSpPr>
            <a:spLocks noChangeArrowheads="1"/>
          </p:cNvSpPr>
          <p:nvPr/>
        </p:nvSpPr>
        <p:spPr bwMode="auto">
          <a:xfrm rot="5400000">
            <a:off x="59602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45143" name="Rectangle 124"/>
          <p:cNvSpPr>
            <a:spLocks noChangeArrowheads="1"/>
          </p:cNvSpPr>
          <p:nvPr/>
        </p:nvSpPr>
        <p:spPr bwMode="auto">
          <a:xfrm rot="5400000">
            <a:off x="6506368"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45144" name="Line 125"/>
          <p:cNvSpPr>
            <a:spLocks noChangeShapeType="1"/>
          </p:cNvSpPr>
          <p:nvPr/>
        </p:nvSpPr>
        <p:spPr bwMode="auto">
          <a:xfrm>
            <a:off x="57912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45" name="Line 126"/>
          <p:cNvSpPr>
            <a:spLocks noChangeShapeType="1"/>
          </p:cNvSpPr>
          <p:nvPr/>
        </p:nvSpPr>
        <p:spPr bwMode="auto">
          <a:xfrm>
            <a:off x="63246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46" name="Line 127"/>
          <p:cNvSpPr>
            <a:spLocks noChangeShapeType="1"/>
          </p:cNvSpPr>
          <p:nvPr/>
        </p:nvSpPr>
        <p:spPr bwMode="auto">
          <a:xfrm>
            <a:off x="68580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47" name="Rectangle 128"/>
          <p:cNvSpPr>
            <a:spLocks noChangeArrowheads="1"/>
          </p:cNvSpPr>
          <p:nvPr/>
        </p:nvSpPr>
        <p:spPr bwMode="auto">
          <a:xfrm>
            <a:off x="661511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5148" name="Rectangle 129"/>
          <p:cNvSpPr>
            <a:spLocks noChangeArrowheads="1"/>
          </p:cNvSpPr>
          <p:nvPr/>
        </p:nvSpPr>
        <p:spPr bwMode="auto">
          <a:xfrm>
            <a:off x="608171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45149" name="Rectangle 130"/>
          <p:cNvSpPr>
            <a:spLocks noChangeArrowheads="1"/>
          </p:cNvSpPr>
          <p:nvPr/>
        </p:nvSpPr>
        <p:spPr bwMode="auto">
          <a:xfrm>
            <a:off x="562451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45150" name="Rectangle 131"/>
          <p:cNvSpPr>
            <a:spLocks noChangeArrowheads="1"/>
          </p:cNvSpPr>
          <p:nvPr/>
        </p:nvSpPr>
        <p:spPr bwMode="auto">
          <a:xfrm>
            <a:off x="509111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45151" name="Rectangle 132"/>
          <p:cNvSpPr>
            <a:spLocks noChangeArrowheads="1"/>
          </p:cNvSpPr>
          <p:nvPr/>
        </p:nvSpPr>
        <p:spPr bwMode="auto">
          <a:xfrm>
            <a:off x="327818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5152" name="Rectangle 133"/>
          <p:cNvSpPr>
            <a:spLocks noChangeArrowheads="1"/>
          </p:cNvSpPr>
          <p:nvPr/>
        </p:nvSpPr>
        <p:spPr bwMode="auto">
          <a:xfrm>
            <a:off x="327818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5153" name="Rectangle 134"/>
          <p:cNvSpPr>
            <a:spLocks noChangeArrowheads="1"/>
          </p:cNvSpPr>
          <p:nvPr/>
        </p:nvSpPr>
        <p:spPr bwMode="auto">
          <a:xfrm>
            <a:off x="1987550" y="1938338"/>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nPC_sel=+4</a:t>
            </a:r>
          </a:p>
        </p:txBody>
      </p:sp>
      <p:sp>
        <p:nvSpPr>
          <p:cNvPr id="45154" name="Rectangle 135"/>
          <p:cNvSpPr>
            <a:spLocks noChangeArrowheads="1"/>
          </p:cNvSpPr>
          <p:nvPr/>
        </p:nvSpPr>
        <p:spPr bwMode="auto">
          <a:xfrm>
            <a:off x="382587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155" name="Rectangle 136"/>
          <p:cNvSpPr>
            <a:spLocks noChangeArrowheads="1"/>
          </p:cNvSpPr>
          <p:nvPr/>
        </p:nvSpPr>
        <p:spPr bwMode="auto">
          <a:xfrm>
            <a:off x="400208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45156" name="Line 137"/>
          <p:cNvSpPr>
            <a:spLocks noChangeShapeType="1"/>
          </p:cNvSpPr>
          <p:nvPr/>
        </p:nvSpPr>
        <p:spPr bwMode="auto">
          <a:xfrm>
            <a:off x="342900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57" name="Line 138"/>
          <p:cNvSpPr>
            <a:spLocks noChangeShapeType="1"/>
          </p:cNvSpPr>
          <p:nvPr/>
        </p:nvSpPr>
        <p:spPr bwMode="auto">
          <a:xfrm>
            <a:off x="342900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58" name="Rectangle 139"/>
          <p:cNvSpPr>
            <a:spLocks noChangeArrowheads="1"/>
          </p:cNvSpPr>
          <p:nvPr/>
        </p:nvSpPr>
        <p:spPr bwMode="auto">
          <a:xfrm>
            <a:off x="309086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5159" name="Line 140"/>
          <p:cNvSpPr>
            <a:spLocks noChangeShapeType="1"/>
          </p:cNvSpPr>
          <p:nvPr/>
        </p:nvSpPr>
        <p:spPr bwMode="auto">
          <a:xfrm flipH="1">
            <a:off x="358140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60" name="Line 141"/>
          <p:cNvSpPr>
            <a:spLocks noChangeShapeType="1"/>
          </p:cNvSpPr>
          <p:nvPr/>
        </p:nvSpPr>
        <p:spPr bwMode="auto">
          <a:xfrm>
            <a:off x="381000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61" name="Line 142"/>
          <p:cNvSpPr>
            <a:spLocks noChangeShapeType="1"/>
          </p:cNvSpPr>
          <p:nvPr/>
        </p:nvSpPr>
        <p:spPr bwMode="auto">
          <a:xfrm flipH="1">
            <a:off x="381000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62" name="Freeform 143"/>
          <p:cNvSpPr>
            <a:spLocks/>
          </p:cNvSpPr>
          <p:nvPr/>
        </p:nvSpPr>
        <p:spPr bwMode="auto">
          <a:xfrm>
            <a:off x="441960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63" name="Line 144"/>
          <p:cNvSpPr>
            <a:spLocks noChangeShapeType="1"/>
          </p:cNvSpPr>
          <p:nvPr/>
        </p:nvSpPr>
        <p:spPr bwMode="auto">
          <a:xfrm>
            <a:off x="2743200" y="2928938"/>
            <a:ext cx="0" cy="1524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4" name="Line 145"/>
          <p:cNvSpPr>
            <a:spLocks noChangeShapeType="1"/>
          </p:cNvSpPr>
          <p:nvPr/>
        </p:nvSpPr>
        <p:spPr bwMode="auto">
          <a:xfrm>
            <a:off x="2590800" y="3386138"/>
            <a:ext cx="0" cy="6096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5" name="Line 146"/>
          <p:cNvSpPr>
            <a:spLocks noChangeShapeType="1"/>
          </p:cNvSpPr>
          <p:nvPr/>
        </p:nvSpPr>
        <p:spPr bwMode="auto">
          <a:xfrm>
            <a:off x="2971800" y="3690938"/>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6" name="Line 147"/>
          <p:cNvSpPr>
            <a:spLocks noChangeShapeType="1"/>
          </p:cNvSpPr>
          <p:nvPr/>
        </p:nvSpPr>
        <p:spPr bwMode="auto">
          <a:xfrm>
            <a:off x="3581400" y="4300538"/>
            <a:ext cx="16764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7" name="Line 148"/>
          <p:cNvSpPr>
            <a:spLocks noChangeShapeType="1"/>
          </p:cNvSpPr>
          <p:nvPr/>
        </p:nvSpPr>
        <p:spPr bwMode="auto">
          <a:xfrm>
            <a:off x="2743200" y="5672138"/>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8" name="Line 149"/>
          <p:cNvSpPr>
            <a:spLocks noChangeShapeType="1"/>
          </p:cNvSpPr>
          <p:nvPr/>
        </p:nvSpPr>
        <p:spPr bwMode="auto">
          <a:xfrm>
            <a:off x="3810000" y="5672138"/>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9" name="Line 150"/>
          <p:cNvSpPr>
            <a:spLocks noChangeShapeType="1"/>
          </p:cNvSpPr>
          <p:nvPr/>
        </p:nvSpPr>
        <p:spPr bwMode="auto">
          <a:xfrm flipV="1">
            <a:off x="4495800" y="4986338"/>
            <a:ext cx="304800" cy="685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70" name="Line 151"/>
          <p:cNvSpPr>
            <a:spLocks noChangeShapeType="1"/>
          </p:cNvSpPr>
          <p:nvPr/>
        </p:nvSpPr>
        <p:spPr bwMode="auto">
          <a:xfrm>
            <a:off x="4800600" y="4986338"/>
            <a:ext cx="5334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71" name="Freeform 152"/>
          <p:cNvSpPr>
            <a:spLocks/>
          </p:cNvSpPr>
          <p:nvPr/>
        </p:nvSpPr>
        <p:spPr bwMode="auto">
          <a:xfrm>
            <a:off x="5791200" y="4605338"/>
            <a:ext cx="990600" cy="609600"/>
          </a:xfrm>
          <a:custGeom>
            <a:avLst/>
            <a:gdLst>
              <a:gd name="T0" fmla="*/ 0 w 624"/>
              <a:gd name="T1" fmla="*/ 0 h 384"/>
              <a:gd name="T2" fmla="*/ 2147483647 w 624"/>
              <a:gd name="T3" fmla="*/ 0 h 384"/>
              <a:gd name="T4" fmla="*/ 2147483647 w 624"/>
              <a:gd name="T5" fmla="*/ 2147483647 h 384"/>
              <a:gd name="T6" fmla="*/ 0 60000 65536"/>
              <a:gd name="T7" fmla="*/ 0 60000 65536"/>
              <a:gd name="T8" fmla="*/ 0 60000 65536"/>
              <a:gd name="T9" fmla="*/ 0 w 624"/>
              <a:gd name="T10" fmla="*/ 0 h 384"/>
              <a:gd name="T11" fmla="*/ 624 w 624"/>
              <a:gd name="T12" fmla="*/ 384 h 384"/>
            </a:gdLst>
            <a:ahLst/>
            <a:cxnLst>
              <a:cxn ang="T6">
                <a:pos x="T0" y="T1"/>
              </a:cxn>
              <a:cxn ang="T7">
                <a:pos x="T2" y="T3"/>
              </a:cxn>
              <a:cxn ang="T8">
                <a:pos x="T4" y="T5"/>
              </a:cxn>
            </a:cxnLst>
            <a:rect l="T9" t="T10" r="T11" b="T12"/>
            <a:pathLst>
              <a:path w="624" h="384">
                <a:moveTo>
                  <a:pt x="0" y="0"/>
                </a:moveTo>
                <a:lnTo>
                  <a:pt x="624" y="0"/>
                </a:lnTo>
                <a:lnTo>
                  <a:pt x="624" y="384"/>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72" name="Freeform 153"/>
          <p:cNvSpPr>
            <a:spLocks/>
          </p:cNvSpPr>
          <p:nvPr/>
        </p:nvSpPr>
        <p:spPr bwMode="auto">
          <a:xfrm>
            <a:off x="1600200" y="4452938"/>
            <a:ext cx="6248400" cy="2209800"/>
          </a:xfrm>
          <a:custGeom>
            <a:avLst/>
            <a:gdLst>
              <a:gd name="T0" fmla="*/ 2147483647 w 3936"/>
              <a:gd name="T1" fmla="*/ 2147483647 h 1392"/>
              <a:gd name="T2" fmla="*/ 2147483647 w 3936"/>
              <a:gd name="T3" fmla="*/ 2147483647 h 1392"/>
              <a:gd name="T4" fmla="*/ 2147483647 w 3936"/>
              <a:gd name="T5" fmla="*/ 2147483647 h 1392"/>
              <a:gd name="T6" fmla="*/ 2147483647 w 3936"/>
              <a:gd name="T7" fmla="*/ 2147483647 h 1392"/>
              <a:gd name="T8" fmla="*/ 2147483647 w 3936"/>
              <a:gd name="T9" fmla="*/ 2147483647 h 1392"/>
              <a:gd name="T10" fmla="*/ 0 w 3936"/>
              <a:gd name="T11" fmla="*/ 2147483647 h 1392"/>
              <a:gd name="T12" fmla="*/ 0 w 3936"/>
              <a:gd name="T13" fmla="*/ 0 h 1392"/>
              <a:gd name="T14" fmla="*/ 2147483647 w 3936"/>
              <a:gd name="T15" fmla="*/ 0 h 1392"/>
              <a:gd name="T16" fmla="*/ 0 60000 65536"/>
              <a:gd name="T17" fmla="*/ 0 60000 65536"/>
              <a:gd name="T18" fmla="*/ 0 60000 65536"/>
              <a:gd name="T19" fmla="*/ 0 60000 65536"/>
              <a:gd name="T20" fmla="*/ 0 60000 65536"/>
              <a:gd name="T21" fmla="*/ 0 60000 65536"/>
              <a:gd name="T22" fmla="*/ 0 60000 65536"/>
              <a:gd name="T23" fmla="*/ 0 60000 65536"/>
              <a:gd name="T24" fmla="*/ 0 w 3936"/>
              <a:gd name="T25" fmla="*/ 0 h 1392"/>
              <a:gd name="T26" fmla="*/ 3936 w 3936"/>
              <a:gd name="T27" fmla="*/ 1392 h 13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936" h="1392">
                <a:moveTo>
                  <a:pt x="3456" y="816"/>
                </a:moveTo>
                <a:lnTo>
                  <a:pt x="3648" y="816"/>
                </a:ln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73" name="Oval 154"/>
          <p:cNvSpPr>
            <a:spLocks noChangeArrowheads="1"/>
          </p:cNvSpPr>
          <p:nvPr/>
        </p:nvSpPr>
        <p:spPr bwMode="auto">
          <a:xfrm>
            <a:off x="5308600" y="30305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5174" name="Oval 155"/>
          <p:cNvSpPr>
            <a:spLocks noChangeArrowheads="1"/>
          </p:cNvSpPr>
          <p:nvPr/>
        </p:nvSpPr>
        <p:spPr bwMode="auto">
          <a:xfrm>
            <a:off x="6375400" y="32845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77943" name="Oval 156"/>
          <p:cNvSpPr>
            <a:spLocks noChangeArrowheads="1"/>
          </p:cNvSpPr>
          <p:nvPr/>
        </p:nvSpPr>
        <p:spPr bwMode="auto">
          <a:xfrm>
            <a:off x="2082800" y="6053138"/>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157" name="Date Placeholder 156"/>
          <p:cNvSpPr>
            <a:spLocks noGrp="1"/>
          </p:cNvSpPr>
          <p:nvPr>
            <p:ph type="dt" sz="quarter" idx="10"/>
          </p:nvPr>
        </p:nvSpPr>
        <p:spPr/>
        <p:txBody>
          <a:bodyPr/>
          <a:lstStyle/>
          <a:p>
            <a:pPr>
              <a:defRPr/>
            </a:pPr>
            <a:fld id="{CA2AF4A5-AFBB-FB42-A87D-4488537A93FF}" type="datetime1">
              <a:rPr lang="en-US" smtClean="0"/>
              <a:pPr>
                <a:defRPr/>
              </a:pPr>
              <a:t>3/30/11</a:t>
            </a:fld>
            <a:endParaRPr lang="en-US"/>
          </a:p>
        </p:txBody>
      </p:sp>
      <p:sp>
        <p:nvSpPr>
          <p:cNvPr id="158" name="Slide Number Placeholder 157"/>
          <p:cNvSpPr>
            <a:spLocks noGrp="1"/>
          </p:cNvSpPr>
          <p:nvPr>
            <p:ph type="sldNum" sz="quarter" idx="12"/>
          </p:nvPr>
        </p:nvSpPr>
        <p:spPr/>
        <p:txBody>
          <a:bodyPr/>
          <a:lstStyle/>
          <a:p>
            <a:pPr>
              <a:defRPr/>
            </a:pPr>
            <a:fld id="{B616087A-6B5E-E94B-9A94-3089BCFF159D}" type="slidenum">
              <a:rPr lang="en-US" smtClean="0"/>
              <a:pPr>
                <a:defRPr/>
              </a:pPr>
              <a:t>38</a:t>
            </a:fld>
            <a:endParaRPr lang="en-US"/>
          </a:p>
        </p:txBody>
      </p:sp>
      <p:sp>
        <p:nvSpPr>
          <p:cNvPr id="159" name="Footer Placeholder 158"/>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28600"/>
            <a:ext cx="8369300" cy="474663"/>
          </a:xfrm>
        </p:spPr>
        <p:txBody>
          <a:bodyPr>
            <a:normAutofit fontScale="90000"/>
          </a:bodyPr>
          <a:lstStyle/>
          <a:p>
            <a:r>
              <a:rPr lang="en-US" smtClean="0"/>
              <a:t>Single Cycle Datapath during Branch</a:t>
            </a:r>
          </a:p>
        </p:txBody>
      </p:sp>
      <p:sp>
        <p:nvSpPr>
          <p:cNvPr id="28675" name="Rectangle 3"/>
          <p:cNvSpPr>
            <a:spLocks noGrp="1" noChangeArrowheads="1"/>
          </p:cNvSpPr>
          <p:nvPr>
            <p:ph type="body" idx="1"/>
          </p:nvPr>
        </p:nvSpPr>
        <p:spPr>
          <a:xfrm>
            <a:off x="304800" y="1295400"/>
            <a:ext cx="8610600" cy="325438"/>
          </a:xfrm>
        </p:spPr>
        <p:txBody>
          <a:bodyPr>
            <a:normAutofit fontScale="77500" lnSpcReduction="20000"/>
          </a:bodyPr>
          <a:lstStyle/>
          <a:p>
            <a:r>
              <a:rPr lang="en-US" sz="2400"/>
              <a:t>if  (R[rs] - R[rt]  ==  0)   then  Zero  =  1 ;  else  Zero  =  0</a:t>
            </a:r>
          </a:p>
        </p:txBody>
      </p:sp>
      <p:grpSp>
        <p:nvGrpSpPr>
          <p:cNvPr id="2" name="Group 4"/>
          <p:cNvGrpSpPr>
            <a:grpSpLocks/>
          </p:cNvGrpSpPr>
          <p:nvPr/>
        </p:nvGrpSpPr>
        <p:grpSpPr bwMode="auto">
          <a:xfrm>
            <a:off x="1743075" y="671513"/>
            <a:ext cx="5954713" cy="641350"/>
            <a:chOff x="1098" y="380"/>
            <a:chExt cx="3751" cy="404"/>
          </a:xfrm>
        </p:grpSpPr>
        <p:sp>
          <p:nvSpPr>
            <p:cNvPr id="54402"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54417"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18"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54415"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16"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54413"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14"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54406"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07"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54408"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4409"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4410"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54411"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54412"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54277" name="Rectangle 22"/>
          <p:cNvSpPr>
            <a:spLocks noChangeArrowheads="1"/>
          </p:cNvSpPr>
          <p:nvPr/>
        </p:nvSpPr>
        <p:spPr bwMode="auto">
          <a:xfrm>
            <a:off x="5867400" y="41910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278" name="Rectangle 23"/>
          <p:cNvSpPr>
            <a:spLocks noChangeArrowheads="1"/>
          </p:cNvSpPr>
          <p:nvPr/>
        </p:nvSpPr>
        <p:spPr bwMode="auto">
          <a:xfrm>
            <a:off x="5257800" y="3200400"/>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54279" name="Rectangle 24"/>
          <p:cNvSpPr>
            <a:spLocks noChangeArrowheads="1"/>
          </p:cNvSpPr>
          <p:nvPr/>
        </p:nvSpPr>
        <p:spPr bwMode="auto">
          <a:xfrm>
            <a:off x="1981200" y="49530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4280" name="Rectangle 25"/>
          <p:cNvSpPr>
            <a:spLocks noChangeArrowheads="1"/>
          </p:cNvSpPr>
          <p:nvPr/>
        </p:nvSpPr>
        <p:spPr bwMode="auto">
          <a:xfrm>
            <a:off x="1436688" y="4048125"/>
            <a:ext cx="7207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54281" name="Rectangle 26"/>
          <p:cNvSpPr>
            <a:spLocks noChangeArrowheads="1"/>
          </p:cNvSpPr>
          <p:nvPr/>
        </p:nvSpPr>
        <p:spPr bwMode="auto">
          <a:xfrm>
            <a:off x="1371600" y="3352800"/>
            <a:ext cx="1003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54282" name="Line 27"/>
          <p:cNvSpPr>
            <a:spLocks noChangeShapeType="1"/>
          </p:cNvSpPr>
          <p:nvPr/>
        </p:nvSpPr>
        <p:spPr bwMode="auto">
          <a:xfrm flipH="1">
            <a:off x="1746250" y="43672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3" name="Rectangle 28"/>
          <p:cNvSpPr>
            <a:spLocks noChangeArrowheads="1"/>
          </p:cNvSpPr>
          <p:nvPr/>
        </p:nvSpPr>
        <p:spPr bwMode="auto">
          <a:xfrm>
            <a:off x="1598613" y="44672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284" name="Line 29"/>
          <p:cNvSpPr>
            <a:spLocks noChangeShapeType="1"/>
          </p:cNvSpPr>
          <p:nvPr/>
        </p:nvSpPr>
        <p:spPr bwMode="auto">
          <a:xfrm flipH="1">
            <a:off x="4572000" y="4191000"/>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5" name="Rectangle 30"/>
          <p:cNvSpPr>
            <a:spLocks noChangeArrowheads="1"/>
          </p:cNvSpPr>
          <p:nvPr/>
        </p:nvSpPr>
        <p:spPr bwMode="auto">
          <a:xfrm>
            <a:off x="4419600" y="38862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286" name="Rectangle 31"/>
          <p:cNvSpPr>
            <a:spLocks noChangeArrowheads="1"/>
          </p:cNvSpPr>
          <p:nvPr/>
        </p:nvSpPr>
        <p:spPr bwMode="auto">
          <a:xfrm>
            <a:off x="3625850" y="38862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54287" name="Line 32"/>
          <p:cNvSpPr>
            <a:spLocks noChangeShapeType="1"/>
          </p:cNvSpPr>
          <p:nvPr/>
        </p:nvSpPr>
        <p:spPr bwMode="auto">
          <a:xfrm flipV="1">
            <a:off x="3886200" y="47244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8" name="Rectangle 33"/>
          <p:cNvSpPr>
            <a:spLocks noChangeArrowheads="1"/>
          </p:cNvSpPr>
          <p:nvPr/>
        </p:nvSpPr>
        <p:spPr bwMode="auto">
          <a:xfrm>
            <a:off x="3730625" y="48482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289" name="Rectangle 34"/>
          <p:cNvSpPr>
            <a:spLocks noChangeArrowheads="1"/>
          </p:cNvSpPr>
          <p:nvPr/>
        </p:nvSpPr>
        <p:spPr bwMode="auto">
          <a:xfrm>
            <a:off x="3657600" y="44196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54290" name="Line 35"/>
          <p:cNvSpPr>
            <a:spLocks noChangeShapeType="1"/>
          </p:cNvSpPr>
          <p:nvPr/>
        </p:nvSpPr>
        <p:spPr bwMode="auto">
          <a:xfrm flipV="1">
            <a:off x="32766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1" name="Line 36"/>
          <p:cNvSpPr>
            <a:spLocks noChangeShapeType="1"/>
          </p:cNvSpPr>
          <p:nvPr/>
        </p:nvSpPr>
        <p:spPr bwMode="auto">
          <a:xfrm flipV="1">
            <a:off x="25273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2" name="Rectangle 37"/>
          <p:cNvSpPr>
            <a:spLocks noChangeArrowheads="1"/>
          </p:cNvSpPr>
          <p:nvPr/>
        </p:nvSpPr>
        <p:spPr bwMode="auto">
          <a:xfrm>
            <a:off x="2384425"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4293" name="Line 38"/>
          <p:cNvSpPr>
            <a:spLocks noChangeShapeType="1"/>
          </p:cNvSpPr>
          <p:nvPr/>
        </p:nvSpPr>
        <p:spPr bwMode="auto">
          <a:xfrm flipV="1">
            <a:off x="29083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4" name="Rectangle 39"/>
          <p:cNvSpPr>
            <a:spLocks noChangeArrowheads="1"/>
          </p:cNvSpPr>
          <p:nvPr/>
        </p:nvSpPr>
        <p:spPr bwMode="auto">
          <a:xfrm>
            <a:off x="2743200"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4295" name="Rectangle 40"/>
          <p:cNvSpPr>
            <a:spLocks noChangeArrowheads="1"/>
          </p:cNvSpPr>
          <p:nvPr/>
        </p:nvSpPr>
        <p:spPr bwMode="auto">
          <a:xfrm>
            <a:off x="2322513" y="3957638"/>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54296" name="Rectangle 41"/>
          <p:cNvSpPr>
            <a:spLocks noChangeArrowheads="1"/>
          </p:cNvSpPr>
          <p:nvPr/>
        </p:nvSpPr>
        <p:spPr bwMode="auto">
          <a:xfrm>
            <a:off x="2779713" y="39576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54297" name="Rectangle 42"/>
          <p:cNvSpPr>
            <a:spLocks noChangeArrowheads="1"/>
          </p:cNvSpPr>
          <p:nvPr/>
        </p:nvSpPr>
        <p:spPr bwMode="auto">
          <a:xfrm>
            <a:off x="3160713" y="39576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54298" name="Rectangle 43"/>
          <p:cNvSpPr>
            <a:spLocks noChangeArrowheads="1"/>
          </p:cNvSpPr>
          <p:nvPr/>
        </p:nvSpPr>
        <p:spPr bwMode="auto">
          <a:xfrm>
            <a:off x="2322513" y="4343400"/>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54299" name="Rectangle 44"/>
          <p:cNvSpPr>
            <a:spLocks noChangeArrowheads="1"/>
          </p:cNvSpPr>
          <p:nvPr/>
        </p:nvSpPr>
        <p:spPr bwMode="auto">
          <a:xfrm>
            <a:off x="2743200" y="3352800"/>
            <a:ext cx="400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54300" name="Rectangle 45"/>
          <p:cNvSpPr>
            <a:spLocks noChangeArrowheads="1"/>
          </p:cNvSpPr>
          <p:nvPr/>
        </p:nvSpPr>
        <p:spPr bwMode="auto">
          <a:xfrm>
            <a:off x="2574925" y="25908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54301" name="Rectangle 46"/>
          <p:cNvSpPr>
            <a:spLocks noChangeArrowheads="1"/>
          </p:cNvSpPr>
          <p:nvPr/>
        </p:nvSpPr>
        <p:spPr bwMode="auto">
          <a:xfrm>
            <a:off x="3124200" y="33528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54302" name="Rectangle 47"/>
          <p:cNvSpPr>
            <a:spLocks noChangeArrowheads="1"/>
          </p:cNvSpPr>
          <p:nvPr/>
        </p:nvSpPr>
        <p:spPr bwMode="auto">
          <a:xfrm>
            <a:off x="2143125" y="2590800"/>
            <a:ext cx="4286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54303" name="Rectangle 48"/>
          <p:cNvSpPr>
            <a:spLocks noChangeArrowheads="1"/>
          </p:cNvSpPr>
          <p:nvPr/>
        </p:nvSpPr>
        <p:spPr bwMode="auto">
          <a:xfrm>
            <a:off x="1419225" y="2286000"/>
            <a:ext cx="10350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grpSp>
        <p:nvGrpSpPr>
          <p:cNvPr id="6" name="Group 49"/>
          <p:cNvGrpSpPr>
            <a:grpSpLocks/>
          </p:cNvGrpSpPr>
          <p:nvPr/>
        </p:nvGrpSpPr>
        <p:grpSpPr bwMode="auto">
          <a:xfrm>
            <a:off x="3454400" y="5199063"/>
            <a:ext cx="376238" cy="1082675"/>
            <a:chOff x="2848" y="3083"/>
            <a:chExt cx="237" cy="682"/>
          </a:xfrm>
        </p:grpSpPr>
        <p:sp>
          <p:nvSpPr>
            <p:cNvPr id="54400"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01" name="Rectangle 51"/>
            <p:cNvSpPr>
              <a:spLocks noChangeArrowheads="1"/>
            </p:cNvSpPr>
            <p:nvPr/>
          </p:nvSpPr>
          <p:spPr bwMode="auto">
            <a:xfrm rot="5400000">
              <a:off x="2628" y="3310"/>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54305" name="Rectangle 52"/>
          <p:cNvSpPr>
            <a:spLocks noChangeArrowheads="1"/>
          </p:cNvSpPr>
          <p:nvPr/>
        </p:nvSpPr>
        <p:spPr bwMode="auto">
          <a:xfrm>
            <a:off x="3962400" y="56864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306" name="Line 53"/>
          <p:cNvSpPr>
            <a:spLocks noChangeShapeType="1"/>
          </p:cNvSpPr>
          <p:nvPr/>
        </p:nvSpPr>
        <p:spPr bwMode="auto">
          <a:xfrm flipH="1">
            <a:off x="4114800" y="5584825"/>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07" name="Line 54"/>
          <p:cNvSpPr>
            <a:spLocks noChangeShapeType="1"/>
          </p:cNvSpPr>
          <p:nvPr/>
        </p:nvSpPr>
        <p:spPr bwMode="auto">
          <a:xfrm flipH="1">
            <a:off x="3035300" y="55864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08" name="Rectangle 55"/>
          <p:cNvSpPr>
            <a:spLocks noChangeArrowheads="1"/>
          </p:cNvSpPr>
          <p:nvPr/>
        </p:nvSpPr>
        <p:spPr bwMode="auto">
          <a:xfrm>
            <a:off x="2819400" y="56864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4309" name="Rectangle 56"/>
          <p:cNvSpPr>
            <a:spLocks noChangeArrowheads="1"/>
          </p:cNvSpPr>
          <p:nvPr/>
        </p:nvSpPr>
        <p:spPr bwMode="auto">
          <a:xfrm>
            <a:off x="1905000" y="5410200"/>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4310" name="Rectangle 57"/>
          <p:cNvSpPr>
            <a:spLocks noChangeArrowheads="1"/>
          </p:cNvSpPr>
          <p:nvPr/>
        </p:nvSpPr>
        <p:spPr bwMode="auto">
          <a:xfrm>
            <a:off x="4038600" y="6096000"/>
            <a:ext cx="1038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54311" name="Rectangle 58"/>
          <p:cNvSpPr>
            <a:spLocks noChangeArrowheads="1"/>
          </p:cNvSpPr>
          <p:nvPr/>
        </p:nvSpPr>
        <p:spPr bwMode="auto">
          <a:xfrm>
            <a:off x="2514600" y="6172200"/>
            <a:ext cx="9382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54312" name="Line 59"/>
          <p:cNvSpPr>
            <a:spLocks noChangeShapeType="1"/>
          </p:cNvSpPr>
          <p:nvPr/>
        </p:nvSpPr>
        <p:spPr bwMode="auto">
          <a:xfrm flipV="1">
            <a:off x="7543800" y="38100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4313" name="Rectangle 60"/>
          <p:cNvSpPr>
            <a:spLocks noChangeArrowheads="1"/>
          </p:cNvSpPr>
          <p:nvPr/>
        </p:nvSpPr>
        <p:spPr bwMode="auto">
          <a:xfrm>
            <a:off x="6400800" y="3429000"/>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54314" name="Rectangle 61"/>
          <p:cNvSpPr>
            <a:spLocks noChangeArrowheads="1"/>
          </p:cNvSpPr>
          <p:nvPr/>
        </p:nvSpPr>
        <p:spPr bwMode="auto">
          <a:xfrm>
            <a:off x="5224463" y="59436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4315" name="Rectangle 62"/>
          <p:cNvSpPr>
            <a:spLocks noChangeArrowheads="1"/>
          </p:cNvSpPr>
          <p:nvPr/>
        </p:nvSpPr>
        <p:spPr bwMode="auto">
          <a:xfrm>
            <a:off x="4953000" y="54102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54316" name="Line 63"/>
          <p:cNvSpPr>
            <a:spLocks noChangeShapeType="1"/>
          </p:cNvSpPr>
          <p:nvPr/>
        </p:nvSpPr>
        <p:spPr bwMode="auto">
          <a:xfrm flipH="1">
            <a:off x="5086350" y="5341938"/>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17" name="Rectangle 64"/>
          <p:cNvSpPr>
            <a:spLocks noChangeArrowheads="1"/>
          </p:cNvSpPr>
          <p:nvPr/>
        </p:nvSpPr>
        <p:spPr bwMode="auto">
          <a:xfrm>
            <a:off x="5116513" y="51181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318" name="Line 65"/>
          <p:cNvSpPr>
            <a:spLocks noChangeShapeType="1"/>
          </p:cNvSpPr>
          <p:nvPr/>
        </p:nvSpPr>
        <p:spPr bwMode="auto">
          <a:xfrm flipV="1">
            <a:off x="6235700" y="41910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4319" name="Rectangle 66"/>
          <p:cNvSpPr>
            <a:spLocks noChangeArrowheads="1"/>
          </p:cNvSpPr>
          <p:nvPr/>
        </p:nvSpPr>
        <p:spPr bwMode="auto">
          <a:xfrm>
            <a:off x="5943600" y="38100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sp>
        <p:nvSpPr>
          <p:cNvPr id="54320" name="Rectangle 67"/>
          <p:cNvSpPr>
            <a:spLocks noChangeArrowheads="1"/>
          </p:cNvSpPr>
          <p:nvPr/>
        </p:nvSpPr>
        <p:spPr bwMode="auto">
          <a:xfrm>
            <a:off x="4495800" y="3276600"/>
            <a:ext cx="62706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19425"/>
            <a:ext cx="838200" cy="336550"/>
            <a:chOff x="2640" y="1422"/>
            <a:chExt cx="528" cy="212"/>
          </a:xfrm>
        </p:grpSpPr>
        <p:sp>
          <p:nvSpPr>
            <p:cNvPr id="54397"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4398"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4399"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4322" name="Rectangle 72"/>
          <p:cNvSpPr>
            <a:spLocks noChangeArrowheads="1"/>
          </p:cNvSpPr>
          <p:nvPr/>
        </p:nvSpPr>
        <p:spPr bwMode="auto">
          <a:xfrm>
            <a:off x="2133600" y="3962400"/>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572000"/>
            <a:ext cx="358775" cy="1219200"/>
            <a:chOff x="3518" y="2640"/>
            <a:chExt cx="226" cy="768"/>
          </a:xfrm>
        </p:grpSpPr>
        <p:sp>
          <p:nvSpPr>
            <p:cNvPr id="54394"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4395"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4396"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62400"/>
            <a:ext cx="485775" cy="1143000"/>
            <a:chOff x="4009" y="2304"/>
            <a:chExt cx="306" cy="720"/>
          </a:xfrm>
        </p:grpSpPr>
        <p:sp>
          <p:nvSpPr>
            <p:cNvPr id="54391"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54392" name="Rectangle 79"/>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54393"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43400"/>
            <a:ext cx="358775" cy="1600200"/>
            <a:chOff x="5294" y="2544"/>
            <a:chExt cx="226" cy="1008"/>
          </a:xfrm>
        </p:grpSpPr>
        <p:sp>
          <p:nvSpPr>
            <p:cNvPr id="54388"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4389"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4390"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53025"/>
            <a:ext cx="1146175" cy="1181100"/>
            <a:chOff x="4398" y="3054"/>
            <a:chExt cx="722" cy="744"/>
          </a:xfrm>
        </p:grpSpPr>
        <p:sp>
          <p:nvSpPr>
            <p:cNvPr id="54382"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383"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54384"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54385"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54386"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87"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4327" name="Line 92"/>
          <p:cNvSpPr>
            <a:spLocks noChangeShapeType="1"/>
          </p:cNvSpPr>
          <p:nvPr/>
        </p:nvSpPr>
        <p:spPr bwMode="auto">
          <a:xfrm>
            <a:off x="2362200" y="2895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28" name="Line 93"/>
          <p:cNvSpPr>
            <a:spLocks noChangeShapeType="1"/>
          </p:cNvSpPr>
          <p:nvPr/>
        </p:nvSpPr>
        <p:spPr bwMode="auto">
          <a:xfrm>
            <a:off x="2743200" y="2895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29" name="Freeform 94"/>
          <p:cNvSpPr>
            <a:spLocks/>
          </p:cNvSpPr>
          <p:nvPr/>
        </p:nvSpPr>
        <p:spPr bwMode="auto">
          <a:xfrm>
            <a:off x="1828800" y="26670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0" name="Line 95"/>
          <p:cNvSpPr>
            <a:spLocks noChangeShapeType="1"/>
          </p:cNvSpPr>
          <p:nvPr/>
        </p:nvSpPr>
        <p:spPr bwMode="auto">
          <a:xfrm>
            <a:off x="2286000" y="37338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31" name="Line 96"/>
          <p:cNvSpPr>
            <a:spLocks noChangeShapeType="1"/>
          </p:cNvSpPr>
          <p:nvPr/>
        </p:nvSpPr>
        <p:spPr bwMode="auto">
          <a:xfrm>
            <a:off x="2590800" y="3352800"/>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32" name="Line 97"/>
          <p:cNvSpPr>
            <a:spLocks noChangeShapeType="1"/>
          </p:cNvSpPr>
          <p:nvPr/>
        </p:nvSpPr>
        <p:spPr bwMode="auto">
          <a:xfrm>
            <a:off x="2971800" y="3657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33" name="Line 98"/>
          <p:cNvSpPr>
            <a:spLocks noChangeShapeType="1"/>
          </p:cNvSpPr>
          <p:nvPr/>
        </p:nvSpPr>
        <p:spPr bwMode="auto">
          <a:xfrm>
            <a:off x="3352800" y="3657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34" name="Rectangle 99"/>
          <p:cNvSpPr>
            <a:spLocks noChangeArrowheads="1"/>
          </p:cNvSpPr>
          <p:nvPr/>
        </p:nvSpPr>
        <p:spPr bwMode="auto">
          <a:xfrm>
            <a:off x="3146425"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4335" name="Line 100"/>
          <p:cNvSpPr>
            <a:spLocks noChangeShapeType="1"/>
          </p:cNvSpPr>
          <p:nvPr/>
        </p:nvSpPr>
        <p:spPr bwMode="auto">
          <a:xfrm>
            <a:off x="3581400" y="42672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6" name="Line 101"/>
          <p:cNvSpPr>
            <a:spLocks noChangeShapeType="1"/>
          </p:cNvSpPr>
          <p:nvPr/>
        </p:nvSpPr>
        <p:spPr bwMode="auto">
          <a:xfrm>
            <a:off x="5638800" y="36576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7" name="Line 102"/>
          <p:cNvSpPr>
            <a:spLocks noChangeShapeType="1"/>
          </p:cNvSpPr>
          <p:nvPr/>
        </p:nvSpPr>
        <p:spPr bwMode="auto">
          <a:xfrm>
            <a:off x="3581400" y="48006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8" name="Line 103"/>
          <p:cNvSpPr>
            <a:spLocks noChangeShapeType="1"/>
          </p:cNvSpPr>
          <p:nvPr/>
        </p:nvSpPr>
        <p:spPr bwMode="auto">
          <a:xfrm>
            <a:off x="4800600" y="4953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9" name="Freeform 104"/>
          <p:cNvSpPr>
            <a:spLocks/>
          </p:cNvSpPr>
          <p:nvPr/>
        </p:nvSpPr>
        <p:spPr bwMode="auto">
          <a:xfrm>
            <a:off x="4114800" y="48006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0" name="Line 105"/>
          <p:cNvSpPr>
            <a:spLocks noChangeShapeType="1"/>
          </p:cNvSpPr>
          <p:nvPr/>
        </p:nvSpPr>
        <p:spPr bwMode="auto">
          <a:xfrm>
            <a:off x="3810000" y="5638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1" name="Line 106"/>
          <p:cNvSpPr>
            <a:spLocks noChangeShapeType="1"/>
          </p:cNvSpPr>
          <p:nvPr/>
        </p:nvSpPr>
        <p:spPr bwMode="auto">
          <a:xfrm>
            <a:off x="2743200" y="5638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2" name="Line 107"/>
          <p:cNvSpPr>
            <a:spLocks noChangeShapeType="1"/>
          </p:cNvSpPr>
          <p:nvPr/>
        </p:nvSpPr>
        <p:spPr bwMode="auto">
          <a:xfrm flipH="1">
            <a:off x="2362200" y="4800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43" name="Line 108"/>
          <p:cNvSpPr>
            <a:spLocks noChangeShapeType="1"/>
          </p:cNvSpPr>
          <p:nvPr/>
        </p:nvSpPr>
        <p:spPr bwMode="auto">
          <a:xfrm>
            <a:off x="2438400" y="4800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44" name="Line 109"/>
          <p:cNvSpPr>
            <a:spLocks noChangeShapeType="1"/>
          </p:cNvSpPr>
          <p:nvPr/>
        </p:nvSpPr>
        <p:spPr bwMode="auto">
          <a:xfrm>
            <a:off x="2438400" y="49530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45" name="Line 110"/>
          <p:cNvSpPr>
            <a:spLocks noChangeShapeType="1"/>
          </p:cNvSpPr>
          <p:nvPr/>
        </p:nvSpPr>
        <p:spPr bwMode="auto">
          <a:xfrm flipV="1">
            <a:off x="3657600" y="62484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6" name="Line 111"/>
          <p:cNvSpPr>
            <a:spLocks noChangeShapeType="1"/>
          </p:cNvSpPr>
          <p:nvPr/>
        </p:nvSpPr>
        <p:spPr bwMode="auto">
          <a:xfrm flipV="1">
            <a:off x="4648200" y="57150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7" name="Line 112"/>
          <p:cNvSpPr>
            <a:spLocks noChangeShapeType="1"/>
          </p:cNvSpPr>
          <p:nvPr/>
        </p:nvSpPr>
        <p:spPr bwMode="auto">
          <a:xfrm flipH="1">
            <a:off x="5715000" y="61722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48" name="Line 113"/>
          <p:cNvSpPr>
            <a:spLocks noChangeShapeType="1"/>
          </p:cNvSpPr>
          <p:nvPr/>
        </p:nvSpPr>
        <p:spPr bwMode="auto">
          <a:xfrm>
            <a:off x="5791200" y="45720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9" name="Line 114"/>
          <p:cNvSpPr>
            <a:spLocks noChangeShapeType="1"/>
          </p:cNvSpPr>
          <p:nvPr/>
        </p:nvSpPr>
        <p:spPr bwMode="auto">
          <a:xfrm>
            <a:off x="6781800" y="45720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50" name="Line 115"/>
          <p:cNvSpPr>
            <a:spLocks noChangeShapeType="1"/>
          </p:cNvSpPr>
          <p:nvPr/>
        </p:nvSpPr>
        <p:spPr bwMode="auto">
          <a:xfrm flipH="1">
            <a:off x="6019800" y="44958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51" name="Freeform 116"/>
          <p:cNvSpPr>
            <a:spLocks/>
          </p:cNvSpPr>
          <p:nvPr/>
        </p:nvSpPr>
        <p:spPr bwMode="auto">
          <a:xfrm>
            <a:off x="1600200" y="44196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52" name="Line 117"/>
          <p:cNvSpPr>
            <a:spLocks noChangeShapeType="1"/>
          </p:cNvSpPr>
          <p:nvPr/>
        </p:nvSpPr>
        <p:spPr bwMode="auto">
          <a:xfrm>
            <a:off x="7086600" y="57150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53" name="Line 118"/>
          <p:cNvSpPr>
            <a:spLocks noChangeShapeType="1"/>
          </p:cNvSpPr>
          <p:nvPr/>
        </p:nvSpPr>
        <p:spPr bwMode="auto">
          <a:xfrm>
            <a:off x="4921250" y="21209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54354" name="Rectangle 119"/>
          <p:cNvSpPr>
            <a:spLocks noChangeArrowheads="1"/>
          </p:cNvSpPr>
          <p:nvPr/>
        </p:nvSpPr>
        <p:spPr bwMode="auto">
          <a:xfrm>
            <a:off x="5181600" y="17399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54355" name="Line 120"/>
          <p:cNvSpPr>
            <a:spLocks noChangeShapeType="1"/>
          </p:cNvSpPr>
          <p:nvPr/>
        </p:nvSpPr>
        <p:spPr bwMode="auto">
          <a:xfrm>
            <a:off x="52578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56" name="Rectangle 121"/>
          <p:cNvSpPr>
            <a:spLocks noChangeArrowheads="1"/>
          </p:cNvSpPr>
          <p:nvPr/>
        </p:nvSpPr>
        <p:spPr bwMode="auto">
          <a:xfrm rot="5400000">
            <a:off x="48934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54357" name="Rectangle 122"/>
          <p:cNvSpPr>
            <a:spLocks noChangeArrowheads="1"/>
          </p:cNvSpPr>
          <p:nvPr/>
        </p:nvSpPr>
        <p:spPr bwMode="auto">
          <a:xfrm rot="5400000">
            <a:off x="54268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54358" name="Rectangle 123"/>
          <p:cNvSpPr>
            <a:spLocks noChangeArrowheads="1"/>
          </p:cNvSpPr>
          <p:nvPr/>
        </p:nvSpPr>
        <p:spPr bwMode="auto">
          <a:xfrm rot="5400000">
            <a:off x="59602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54359" name="Rectangle 124"/>
          <p:cNvSpPr>
            <a:spLocks noChangeArrowheads="1"/>
          </p:cNvSpPr>
          <p:nvPr/>
        </p:nvSpPr>
        <p:spPr bwMode="auto">
          <a:xfrm rot="5400000">
            <a:off x="6506369" y="23883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54360" name="Line 125"/>
          <p:cNvSpPr>
            <a:spLocks noChangeShapeType="1"/>
          </p:cNvSpPr>
          <p:nvPr/>
        </p:nvSpPr>
        <p:spPr bwMode="auto">
          <a:xfrm>
            <a:off x="57912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61" name="Line 126"/>
          <p:cNvSpPr>
            <a:spLocks noChangeShapeType="1"/>
          </p:cNvSpPr>
          <p:nvPr/>
        </p:nvSpPr>
        <p:spPr bwMode="auto">
          <a:xfrm>
            <a:off x="63246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62" name="Line 127"/>
          <p:cNvSpPr>
            <a:spLocks noChangeShapeType="1"/>
          </p:cNvSpPr>
          <p:nvPr/>
        </p:nvSpPr>
        <p:spPr bwMode="auto">
          <a:xfrm>
            <a:off x="68580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63" name="Rectangle 128"/>
          <p:cNvSpPr>
            <a:spLocks noChangeArrowheads="1"/>
          </p:cNvSpPr>
          <p:nvPr/>
        </p:nvSpPr>
        <p:spPr bwMode="auto">
          <a:xfrm>
            <a:off x="6615113" y="29591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4364" name="Rectangle 129"/>
          <p:cNvSpPr>
            <a:spLocks noChangeArrowheads="1"/>
          </p:cNvSpPr>
          <p:nvPr/>
        </p:nvSpPr>
        <p:spPr bwMode="auto">
          <a:xfrm>
            <a:off x="6081713" y="2959100"/>
            <a:ext cx="4572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54365" name="Rectangle 130"/>
          <p:cNvSpPr>
            <a:spLocks noChangeArrowheads="1"/>
          </p:cNvSpPr>
          <p:nvPr/>
        </p:nvSpPr>
        <p:spPr bwMode="auto">
          <a:xfrm>
            <a:off x="5624513" y="29591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54366" name="Rectangle 131"/>
          <p:cNvSpPr>
            <a:spLocks noChangeArrowheads="1"/>
          </p:cNvSpPr>
          <p:nvPr/>
        </p:nvSpPr>
        <p:spPr bwMode="auto">
          <a:xfrm>
            <a:off x="5091113" y="2959100"/>
            <a:ext cx="4222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54367" name="Rectangle 132"/>
          <p:cNvSpPr>
            <a:spLocks noChangeArrowheads="1"/>
          </p:cNvSpPr>
          <p:nvPr/>
        </p:nvSpPr>
        <p:spPr bwMode="auto">
          <a:xfrm>
            <a:off x="3278188" y="20748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4368" name="Rectangle 133"/>
          <p:cNvSpPr>
            <a:spLocks noChangeArrowheads="1"/>
          </p:cNvSpPr>
          <p:nvPr/>
        </p:nvSpPr>
        <p:spPr bwMode="auto">
          <a:xfrm>
            <a:off x="3278188" y="2892425"/>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4369" name="Rectangle 134"/>
          <p:cNvSpPr>
            <a:spLocks noChangeArrowheads="1"/>
          </p:cNvSpPr>
          <p:nvPr/>
        </p:nvSpPr>
        <p:spPr bwMode="auto">
          <a:xfrm>
            <a:off x="1987550" y="1905000"/>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54370" name="Rectangle 135"/>
          <p:cNvSpPr>
            <a:spLocks noChangeArrowheads="1"/>
          </p:cNvSpPr>
          <p:nvPr/>
        </p:nvSpPr>
        <p:spPr bwMode="auto">
          <a:xfrm>
            <a:off x="3825875" y="1922463"/>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371" name="Rectangle 136"/>
          <p:cNvSpPr>
            <a:spLocks noChangeArrowheads="1"/>
          </p:cNvSpPr>
          <p:nvPr/>
        </p:nvSpPr>
        <p:spPr bwMode="auto">
          <a:xfrm>
            <a:off x="4002088" y="18923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54372" name="Line 137"/>
          <p:cNvSpPr>
            <a:spLocks noChangeShapeType="1"/>
          </p:cNvSpPr>
          <p:nvPr/>
        </p:nvSpPr>
        <p:spPr bwMode="auto">
          <a:xfrm>
            <a:off x="3429000" y="2133600"/>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73" name="Line 138"/>
          <p:cNvSpPr>
            <a:spLocks noChangeShapeType="1"/>
          </p:cNvSpPr>
          <p:nvPr/>
        </p:nvSpPr>
        <p:spPr bwMode="auto">
          <a:xfrm>
            <a:off x="3429000" y="21336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74" name="Rectangle 139"/>
          <p:cNvSpPr>
            <a:spLocks noChangeArrowheads="1"/>
          </p:cNvSpPr>
          <p:nvPr/>
        </p:nvSpPr>
        <p:spPr bwMode="auto">
          <a:xfrm>
            <a:off x="3090863" y="24384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4375" name="Line 140"/>
          <p:cNvSpPr>
            <a:spLocks noChangeShapeType="1"/>
          </p:cNvSpPr>
          <p:nvPr/>
        </p:nvSpPr>
        <p:spPr bwMode="auto">
          <a:xfrm flipH="1">
            <a:off x="3581400" y="26670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76" name="Line 141"/>
          <p:cNvSpPr>
            <a:spLocks noChangeShapeType="1"/>
          </p:cNvSpPr>
          <p:nvPr/>
        </p:nvSpPr>
        <p:spPr bwMode="auto">
          <a:xfrm>
            <a:off x="3810000" y="25908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77" name="Line 142"/>
          <p:cNvSpPr>
            <a:spLocks noChangeShapeType="1"/>
          </p:cNvSpPr>
          <p:nvPr/>
        </p:nvSpPr>
        <p:spPr bwMode="auto">
          <a:xfrm flipH="1">
            <a:off x="3810000" y="26670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78" name="Freeform 143"/>
          <p:cNvSpPr>
            <a:spLocks/>
          </p:cNvSpPr>
          <p:nvPr/>
        </p:nvSpPr>
        <p:spPr bwMode="auto">
          <a:xfrm>
            <a:off x="4419600" y="29718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44" name="Date Placeholder 143"/>
          <p:cNvSpPr>
            <a:spLocks noGrp="1"/>
          </p:cNvSpPr>
          <p:nvPr>
            <p:ph type="dt" sz="quarter" idx="10"/>
          </p:nvPr>
        </p:nvSpPr>
        <p:spPr/>
        <p:txBody>
          <a:bodyPr/>
          <a:lstStyle/>
          <a:p>
            <a:pPr>
              <a:defRPr/>
            </a:pPr>
            <a:fld id="{791A4764-E71A-0D42-A973-78E6AD51F0DE}" type="datetime1">
              <a:rPr lang="en-US" smtClean="0"/>
              <a:pPr>
                <a:defRPr/>
              </a:pPr>
              <a:t>3/30/11</a:t>
            </a:fld>
            <a:endParaRPr lang="en-US"/>
          </a:p>
        </p:txBody>
      </p:sp>
      <p:sp>
        <p:nvSpPr>
          <p:cNvPr id="145" name="Slide Number Placeholder 144"/>
          <p:cNvSpPr>
            <a:spLocks noGrp="1"/>
          </p:cNvSpPr>
          <p:nvPr>
            <p:ph type="sldNum" sz="quarter" idx="12"/>
          </p:nvPr>
        </p:nvSpPr>
        <p:spPr/>
        <p:txBody>
          <a:bodyPr/>
          <a:lstStyle/>
          <a:p>
            <a:pPr>
              <a:defRPr/>
            </a:pPr>
            <a:fld id="{80F56937-EF74-1F42-B09A-8705F0F7CB08}" type="slidenum">
              <a:rPr lang="en-US" smtClean="0"/>
              <a:pPr>
                <a:defRPr/>
              </a:pPr>
              <a:t>39</a:t>
            </a:fld>
            <a:endParaRPr lang="en-US"/>
          </a:p>
        </p:txBody>
      </p:sp>
      <p:sp>
        <p:nvSpPr>
          <p:cNvPr id="146" name="Footer Placeholder 145"/>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7" name="Rectangle 5"/>
          <p:cNvSpPr>
            <a:spLocks noGrp="1" noChangeArrowheads="1"/>
          </p:cNvSpPr>
          <p:nvPr>
            <p:ph type="title"/>
          </p:nvPr>
        </p:nvSpPr>
        <p:spPr/>
        <p:txBody>
          <a:bodyPr/>
          <a:lstStyle/>
          <a:p>
            <a:pPr eaLnBrk="1" hangingPunct="1">
              <a:lnSpc>
                <a:spcPct val="80000"/>
              </a:lnSpc>
            </a:pPr>
            <a:r>
              <a:rPr lang="en-US" sz="4000" smtClean="0"/>
              <a:t>Levels of Representation/Interpretation</a:t>
            </a:r>
          </a:p>
        </p:txBody>
      </p:sp>
      <p:sp>
        <p:nvSpPr>
          <p:cNvPr id="28676" name="Rectangle 18"/>
          <p:cNvSpPr>
            <a:spLocks noGrp="1" noChangeArrowheads="1"/>
          </p:cNvSpPr>
          <p:nvPr>
            <p:ph type="body" sz="half" idx="4294967295"/>
          </p:nvPr>
        </p:nvSpPr>
        <p:spPr>
          <a:xfrm>
            <a:off x="4624389" y="2201864"/>
            <a:ext cx="3848100" cy="896937"/>
          </a:xfrm>
        </p:spPr>
        <p:txBody>
          <a:bodyPr rtlCol="0">
            <a:normAutofit lnSpcReduction="10000"/>
          </a:bodyPr>
          <a:lstStyle/>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lw</a:t>
            </a:r>
            <a:r>
              <a:rPr lang="en-US" sz="1600" dirty="0">
                <a:solidFill>
                  <a:srgbClr val="FF0000"/>
                </a:solidFill>
                <a:ea typeface="+mn-ea"/>
                <a:cs typeface="+mn-cs"/>
              </a:rPr>
              <a:t>	  $t0, 0($2)</a:t>
            </a:r>
          </a:p>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lw</a:t>
            </a:r>
            <a:r>
              <a:rPr lang="en-US" sz="1600" dirty="0">
                <a:solidFill>
                  <a:srgbClr val="FF0000"/>
                </a:solidFill>
                <a:ea typeface="+mn-ea"/>
                <a:cs typeface="+mn-cs"/>
              </a:rPr>
              <a:t>	  $t1, 4($2)</a:t>
            </a:r>
          </a:p>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sw</a:t>
            </a:r>
            <a:r>
              <a:rPr lang="en-US" sz="1600" dirty="0">
                <a:solidFill>
                  <a:srgbClr val="FF0000"/>
                </a:solidFill>
                <a:ea typeface="+mn-ea"/>
                <a:cs typeface="+mn-cs"/>
              </a:rPr>
              <a:t>	  $t1, 0($2)</a:t>
            </a:r>
          </a:p>
          <a:p>
            <a:pPr eaLnBrk="1" fontAlgn="auto" hangingPunct="1">
              <a:spcBef>
                <a:spcPct val="0"/>
              </a:spcBef>
              <a:spcAft>
                <a:spcPts val="0"/>
              </a:spcAft>
              <a:buFont typeface="Times" charset="0"/>
              <a:buNone/>
              <a:tabLst>
                <a:tab pos="1066800" algn="l"/>
              </a:tabLst>
              <a:defRPr/>
            </a:pPr>
            <a:r>
              <a:rPr lang="en-US" sz="1600" dirty="0" err="1">
                <a:solidFill>
                  <a:srgbClr val="FF0000"/>
                </a:solidFill>
                <a:ea typeface="+mn-ea"/>
                <a:cs typeface="+mn-cs"/>
              </a:rPr>
              <a:t>sw</a:t>
            </a:r>
            <a:r>
              <a:rPr lang="en-US" sz="1600" dirty="0">
                <a:solidFill>
                  <a:srgbClr val="FF0000"/>
                </a:solidFill>
                <a:ea typeface="+mn-ea"/>
                <a:cs typeface="+mn-cs"/>
              </a:rPr>
              <a:t>	  $t0, 4($2)</a:t>
            </a:r>
          </a:p>
        </p:txBody>
      </p:sp>
      <p:graphicFrame>
        <p:nvGraphicFramePr>
          <p:cNvPr id="21506" name="Object 2"/>
          <p:cNvGraphicFramePr>
            <a:graphicFrameLocks noChangeAspect="1"/>
          </p:cNvGraphicFramePr>
          <p:nvPr>
            <p:ph sz="quarter" idx="4294967295"/>
          </p:nvPr>
        </p:nvGraphicFramePr>
        <p:xfrm>
          <a:off x="4624388" y="5549900"/>
          <a:ext cx="1828800" cy="1257300"/>
        </p:xfrm>
        <a:graphic>
          <a:graphicData uri="http://schemas.openxmlformats.org/presentationml/2006/ole">
            <p:oleObj spid="_x0000_s66562" name="Image" r:id="rId4" imgW="3492063" imgH="2400000" progId="">
              <p:embed/>
            </p:oleObj>
          </a:graphicData>
        </a:graphic>
      </p:graphicFrame>
      <p:sp>
        <p:nvSpPr>
          <p:cNvPr id="21509" name="Rectangle 7"/>
          <p:cNvSpPr>
            <a:spLocks noChangeArrowheads="1"/>
          </p:cNvSpPr>
          <p:nvPr/>
        </p:nvSpPr>
        <p:spPr bwMode="auto">
          <a:xfrm>
            <a:off x="857251" y="143510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latin typeface="Calibri" charset="0"/>
              </a:rPr>
              <a:t>High Level Language</a:t>
            </a:r>
            <a:br>
              <a:rPr lang="en-US" b="1">
                <a:latin typeface="Calibri" charset="0"/>
              </a:rPr>
            </a:br>
            <a:r>
              <a:rPr lang="en-US" b="1">
                <a:latin typeface="Calibri" charset="0"/>
              </a:rPr>
              <a:t>Program (e.g., C)</a:t>
            </a:r>
          </a:p>
        </p:txBody>
      </p:sp>
      <p:sp>
        <p:nvSpPr>
          <p:cNvPr id="21510" name="Rectangle 8"/>
          <p:cNvSpPr>
            <a:spLocks noChangeArrowheads="1"/>
          </p:cNvSpPr>
          <p:nvPr/>
        </p:nvSpPr>
        <p:spPr bwMode="auto">
          <a:xfrm>
            <a:off x="857250" y="2381251"/>
            <a:ext cx="2800351"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solidFill>
                  <a:srgbClr val="FF0000"/>
                </a:solidFill>
                <a:latin typeface="Calibri" charset="0"/>
              </a:rPr>
              <a:t>Assembly  Language Program (e.g., MIPS)</a:t>
            </a:r>
          </a:p>
        </p:txBody>
      </p:sp>
      <p:sp>
        <p:nvSpPr>
          <p:cNvPr id="21511" name="Rectangle 9"/>
          <p:cNvSpPr>
            <a:spLocks noChangeArrowheads="1"/>
          </p:cNvSpPr>
          <p:nvPr/>
        </p:nvSpPr>
        <p:spPr bwMode="auto">
          <a:xfrm>
            <a:off x="908051" y="329565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latin typeface="Calibri" charset="0"/>
              </a:rPr>
              <a:t>Machine  Language Program (MIPS)</a:t>
            </a:r>
          </a:p>
        </p:txBody>
      </p:sp>
      <p:sp>
        <p:nvSpPr>
          <p:cNvPr id="21512" name="Rectangle 10"/>
          <p:cNvSpPr>
            <a:spLocks noChangeArrowheads="1"/>
          </p:cNvSpPr>
          <p:nvPr/>
        </p:nvSpPr>
        <p:spPr bwMode="auto">
          <a:xfrm>
            <a:off x="304800" y="4667251"/>
            <a:ext cx="4038600" cy="544354"/>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b="1">
                <a:solidFill>
                  <a:srgbClr val="3366FF"/>
                </a:solidFill>
                <a:latin typeface="Calibri" charset="0"/>
              </a:rPr>
              <a:t>Hardware Architecture Description</a:t>
            </a:r>
            <a:br>
              <a:rPr lang="en-US" b="1">
                <a:solidFill>
                  <a:srgbClr val="3366FF"/>
                </a:solidFill>
                <a:latin typeface="Calibri" charset="0"/>
              </a:rPr>
            </a:br>
            <a:r>
              <a:rPr lang="en-US" b="1">
                <a:solidFill>
                  <a:srgbClr val="3366FF"/>
                </a:solidFill>
                <a:latin typeface="Calibri" charset="0"/>
              </a:rPr>
              <a:t>(e.g., block diagrams)</a:t>
            </a:r>
            <a:r>
              <a:rPr lang="en-US">
                <a:solidFill>
                  <a:srgbClr val="3366FF"/>
                </a:solidFill>
                <a:latin typeface="Calibri" charset="0"/>
              </a:rPr>
              <a:t> </a:t>
            </a:r>
          </a:p>
        </p:txBody>
      </p:sp>
      <p:sp>
        <p:nvSpPr>
          <p:cNvPr id="21513" name="Line 11"/>
          <p:cNvSpPr>
            <a:spLocks noChangeShapeType="1"/>
          </p:cNvSpPr>
          <p:nvPr/>
        </p:nvSpPr>
        <p:spPr bwMode="auto">
          <a:xfrm>
            <a:off x="2057400" y="1981200"/>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14" name="Rectangle 13"/>
          <p:cNvSpPr>
            <a:spLocks noChangeArrowheads="1"/>
          </p:cNvSpPr>
          <p:nvPr/>
        </p:nvSpPr>
        <p:spPr bwMode="auto">
          <a:xfrm>
            <a:off x="2197101" y="2076451"/>
            <a:ext cx="1308100" cy="293670"/>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Compiler</a:t>
            </a:r>
          </a:p>
        </p:txBody>
      </p:sp>
      <p:sp>
        <p:nvSpPr>
          <p:cNvPr id="21515" name="Rectangle 14"/>
          <p:cNvSpPr>
            <a:spLocks noChangeArrowheads="1"/>
          </p:cNvSpPr>
          <p:nvPr/>
        </p:nvSpPr>
        <p:spPr bwMode="auto">
          <a:xfrm>
            <a:off x="2222501" y="2990851"/>
            <a:ext cx="1435100" cy="293670"/>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Assembler</a:t>
            </a:r>
          </a:p>
        </p:txBody>
      </p:sp>
      <p:sp>
        <p:nvSpPr>
          <p:cNvPr id="21516" name="Line 15"/>
          <p:cNvSpPr>
            <a:spLocks noChangeShapeType="1"/>
          </p:cNvSpPr>
          <p:nvPr/>
        </p:nvSpPr>
        <p:spPr bwMode="auto">
          <a:xfrm>
            <a:off x="2108200" y="3816351"/>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17" name="Rectangle 16"/>
          <p:cNvSpPr>
            <a:spLocks noChangeArrowheads="1"/>
          </p:cNvSpPr>
          <p:nvPr/>
        </p:nvSpPr>
        <p:spPr bwMode="auto">
          <a:xfrm>
            <a:off x="381000" y="4057651"/>
            <a:ext cx="1676400" cy="529119"/>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Machine Interpretation</a:t>
            </a:r>
          </a:p>
        </p:txBody>
      </p:sp>
      <p:sp>
        <p:nvSpPr>
          <p:cNvPr id="21518" name="Rectangle 17"/>
          <p:cNvSpPr>
            <a:spLocks noChangeArrowheads="1"/>
          </p:cNvSpPr>
          <p:nvPr/>
        </p:nvSpPr>
        <p:spPr bwMode="auto">
          <a:xfrm>
            <a:off x="4624389" y="1336675"/>
            <a:ext cx="3086100" cy="709630"/>
          </a:xfrm>
          <a:prstGeom prst="rect">
            <a:avLst/>
          </a:prstGeom>
          <a:noFill/>
          <a:ln w="12700">
            <a:noFill/>
            <a:miter lim="800000"/>
            <a:headEnd/>
            <a:tailEnd/>
          </a:ln>
        </p:spPr>
        <p:txBody>
          <a:bodyPr lIns="63500" tIns="25400" rIns="63500" bIns="25400">
            <a:prstTxWarp prst="textNoShape">
              <a:avLst/>
            </a:prstTxWarp>
            <a:spAutoFit/>
          </a:bodyPr>
          <a:lstStyle/>
          <a:p>
            <a:pPr marL="342900" indent="-342900">
              <a:lnSpc>
                <a:spcPct val="78000"/>
              </a:lnSpc>
            </a:pPr>
            <a:r>
              <a:rPr lang="en-US" b="1">
                <a:latin typeface="Calibri" charset="0"/>
              </a:rPr>
              <a:t>temp = v[k];</a:t>
            </a:r>
          </a:p>
          <a:p>
            <a:pPr marL="342900" indent="-342900">
              <a:lnSpc>
                <a:spcPct val="78000"/>
              </a:lnSpc>
            </a:pPr>
            <a:r>
              <a:rPr lang="en-US" b="1">
                <a:latin typeface="Calibri" charset="0"/>
              </a:rPr>
              <a:t>v[k] = v[k+1];</a:t>
            </a:r>
          </a:p>
          <a:p>
            <a:pPr marL="342900" indent="-342900">
              <a:lnSpc>
                <a:spcPct val="78000"/>
              </a:lnSpc>
            </a:pPr>
            <a:r>
              <a:rPr lang="en-US" b="1">
                <a:latin typeface="Calibri" charset="0"/>
              </a:rPr>
              <a:t>v[k+1] = temp;</a:t>
            </a:r>
            <a:endParaRPr lang="en-US" sz="1200">
              <a:latin typeface="Calibri" charset="0"/>
            </a:endParaRPr>
          </a:p>
        </p:txBody>
      </p:sp>
      <p:sp>
        <p:nvSpPr>
          <p:cNvPr id="21519" name="Rectangle 19"/>
          <p:cNvSpPr>
            <a:spLocks noChangeArrowheads="1"/>
          </p:cNvSpPr>
          <p:nvPr/>
        </p:nvSpPr>
        <p:spPr bwMode="auto">
          <a:xfrm>
            <a:off x="4624389" y="4298950"/>
            <a:ext cx="2984500" cy="266700"/>
          </a:xfrm>
          <a:prstGeom prst="rect">
            <a:avLst/>
          </a:prstGeom>
          <a:noFill/>
          <a:ln w="12700">
            <a:noFill/>
            <a:miter lim="800000"/>
            <a:headEnd/>
            <a:tailEnd/>
          </a:ln>
        </p:spPr>
        <p:txBody>
          <a:bodyPr wrap="none" anchor="ctr">
            <a:prstTxWarp prst="textNoShape">
              <a:avLst/>
            </a:prstTxWarp>
          </a:bodyPr>
          <a:lstStyle/>
          <a:p>
            <a:endParaRPr lang="en-US">
              <a:latin typeface="Calibri" charset="0"/>
            </a:endParaRPr>
          </a:p>
        </p:txBody>
      </p:sp>
      <p:sp>
        <p:nvSpPr>
          <p:cNvPr id="21520" name="Rectangle 20"/>
          <p:cNvSpPr>
            <a:spLocks noChangeArrowheads="1"/>
          </p:cNvSpPr>
          <p:nvPr/>
        </p:nvSpPr>
        <p:spPr bwMode="auto">
          <a:xfrm>
            <a:off x="4624390" y="3125788"/>
            <a:ext cx="4384575" cy="951542"/>
          </a:xfrm>
          <a:prstGeom prst="rect">
            <a:avLst/>
          </a:prstGeom>
          <a:noFill/>
          <a:ln w="12700">
            <a:noFill/>
            <a:miter lim="800000"/>
            <a:headEnd/>
            <a:tailEnd/>
          </a:ln>
        </p:spPr>
        <p:txBody>
          <a:bodyPr wrap="none" lIns="90487" tIns="44450" rIns="90487" bIns="44450">
            <a:prstTxWarp prst="textNoShape">
              <a:avLst/>
            </a:prstTxWarp>
            <a:spAutoFit/>
          </a:bodyPr>
          <a:lstStyle/>
          <a:p>
            <a:r>
              <a:rPr lang="en-US" sz="1400">
                <a:latin typeface="Courier New" charset="0"/>
              </a:rPr>
              <a:t>0000 1001 1100 0110 1010 1111 0101 1000</a:t>
            </a:r>
          </a:p>
          <a:p>
            <a:r>
              <a:rPr lang="en-US" sz="1400">
                <a:latin typeface="Courier New" charset="0"/>
              </a:rPr>
              <a:t>1010 1111 0101 1000 0000 1001 1100 0110 </a:t>
            </a:r>
          </a:p>
          <a:p>
            <a:r>
              <a:rPr lang="en-US" sz="1400">
                <a:latin typeface="Courier New" charset="0"/>
              </a:rPr>
              <a:t>1100 0110 1010 1111 0101 1000 0000 1001 </a:t>
            </a:r>
          </a:p>
          <a:p>
            <a:r>
              <a:rPr lang="en-US" sz="1400">
                <a:latin typeface="Courier New" charset="0"/>
              </a:rPr>
              <a:t>0101 1000 0000 1001 1100 0110 1010 1111</a:t>
            </a:r>
            <a:r>
              <a:rPr lang="en-US" sz="1400">
                <a:latin typeface="Courier" charset="0"/>
              </a:rPr>
              <a:t> </a:t>
            </a:r>
          </a:p>
        </p:txBody>
      </p:sp>
      <p:sp>
        <p:nvSpPr>
          <p:cNvPr id="21521" name="Rectangle 22"/>
          <p:cNvSpPr>
            <a:spLocks noChangeArrowheads="1"/>
          </p:cNvSpPr>
          <p:nvPr/>
        </p:nvSpPr>
        <p:spPr bwMode="auto">
          <a:xfrm>
            <a:off x="844551" y="3816351"/>
            <a:ext cx="2730500" cy="139700"/>
          </a:xfrm>
          <a:prstGeom prst="rect">
            <a:avLst/>
          </a:prstGeom>
          <a:solidFill>
            <a:srgbClr val="FF8DA0"/>
          </a:solidFill>
          <a:ln w="12700">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21522" name="Line 23"/>
          <p:cNvSpPr>
            <a:spLocks noChangeShapeType="1"/>
          </p:cNvSpPr>
          <p:nvPr/>
        </p:nvSpPr>
        <p:spPr bwMode="auto">
          <a:xfrm>
            <a:off x="2085975" y="2922588"/>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23" name="Rectangle 24"/>
          <p:cNvSpPr>
            <a:spLocks noChangeArrowheads="1"/>
          </p:cNvSpPr>
          <p:nvPr/>
        </p:nvSpPr>
        <p:spPr bwMode="auto">
          <a:xfrm>
            <a:off x="609600" y="6070601"/>
            <a:ext cx="3708400" cy="544354"/>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b="1">
                <a:solidFill>
                  <a:srgbClr val="005400"/>
                </a:solidFill>
                <a:latin typeface="Calibri" charset="0"/>
              </a:rPr>
              <a:t>Logic Circuit Description</a:t>
            </a:r>
            <a:br>
              <a:rPr lang="en-US" b="1">
                <a:solidFill>
                  <a:srgbClr val="005400"/>
                </a:solidFill>
                <a:latin typeface="Calibri" charset="0"/>
              </a:rPr>
            </a:br>
            <a:r>
              <a:rPr lang="en-US" b="1">
                <a:solidFill>
                  <a:srgbClr val="005400"/>
                </a:solidFill>
                <a:latin typeface="Calibri" charset="0"/>
              </a:rPr>
              <a:t>(Circuit Schematic Diagrams)</a:t>
            </a:r>
          </a:p>
        </p:txBody>
      </p:sp>
      <p:sp>
        <p:nvSpPr>
          <p:cNvPr id="21524" name="Line 26"/>
          <p:cNvSpPr>
            <a:spLocks noChangeShapeType="1"/>
          </p:cNvSpPr>
          <p:nvPr/>
        </p:nvSpPr>
        <p:spPr bwMode="auto">
          <a:xfrm>
            <a:off x="2286000" y="5224464"/>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25" name="Rectangle 27"/>
          <p:cNvSpPr>
            <a:spLocks noChangeArrowheads="1"/>
          </p:cNvSpPr>
          <p:nvPr/>
        </p:nvSpPr>
        <p:spPr bwMode="auto">
          <a:xfrm>
            <a:off x="381000" y="5368926"/>
            <a:ext cx="1981200" cy="529119"/>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Architecture Implementation</a:t>
            </a:r>
          </a:p>
        </p:txBody>
      </p:sp>
      <p:pic>
        <p:nvPicPr>
          <p:cNvPr id="21526" name="Picture 35" descr="Picture 1"/>
          <p:cNvPicPr>
            <a:picLocks noChangeAspect="1" noChangeArrowheads="1"/>
          </p:cNvPicPr>
          <p:nvPr/>
        </p:nvPicPr>
        <p:blipFill>
          <a:blip r:embed="rId5"/>
          <a:srcRect/>
          <a:stretch>
            <a:fillRect/>
          </a:stretch>
        </p:blipFill>
        <p:spPr bwMode="auto">
          <a:xfrm>
            <a:off x="4624389" y="4178301"/>
            <a:ext cx="1638300" cy="1373188"/>
          </a:xfrm>
          <a:prstGeom prst="rect">
            <a:avLst/>
          </a:prstGeom>
          <a:noFill/>
          <a:ln w="9525">
            <a:noFill/>
            <a:miter lim="800000"/>
            <a:headEnd/>
            <a:tailEnd/>
          </a:ln>
        </p:spPr>
      </p:pic>
      <p:sp>
        <p:nvSpPr>
          <p:cNvPr id="21527" name="Rectangle 36"/>
          <p:cNvSpPr>
            <a:spLocks noChangeArrowheads="1"/>
          </p:cNvSpPr>
          <p:nvPr/>
        </p:nvSpPr>
        <p:spPr bwMode="auto">
          <a:xfrm>
            <a:off x="6008688" y="5291139"/>
            <a:ext cx="304800" cy="336550"/>
          </a:xfrm>
          <a:prstGeom prst="rect">
            <a:avLst/>
          </a:prstGeom>
          <a:solidFill>
            <a:schemeClr val="bg1"/>
          </a:solidFill>
          <a:ln w="12700">
            <a:noFill/>
            <a:miter lim="800000"/>
            <a:headEnd/>
            <a:tailEnd/>
          </a:ln>
        </p:spPr>
        <p:txBody>
          <a:bodyPr wrap="none" anchor="ctr">
            <a:prstTxWarp prst="textNoShape">
              <a:avLst/>
            </a:prstTxWarp>
          </a:bodyPr>
          <a:lstStyle/>
          <a:p>
            <a:endParaRPr lang="en-US">
              <a:latin typeface="Calibri" charset="0"/>
            </a:endParaRPr>
          </a:p>
        </p:txBody>
      </p:sp>
      <p:sp>
        <p:nvSpPr>
          <p:cNvPr id="21528" name="TextBox 24"/>
          <p:cNvSpPr txBox="1">
            <a:spLocks noChangeArrowheads="1"/>
          </p:cNvSpPr>
          <p:nvPr/>
        </p:nvSpPr>
        <p:spPr bwMode="auto">
          <a:xfrm>
            <a:off x="6359853" y="2184401"/>
            <a:ext cx="2590473" cy="830997"/>
          </a:xfrm>
          <a:prstGeom prst="rect">
            <a:avLst/>
          </a:prstGeom>
          <a:noFill/>
          <a:ln w="9525">
            <a:noFill/>
            <a:miter lim="800000"/>
            <a:headEnd/>
            <a:tailEnd/>
          </a:ln>
        </p:spPr>
        <p:txBody>
          <a:bodyPr wrap="none">
            <a:prstTxWarp prst="textNoShape">
              <a:avLst/>
            </a:prstTxWarp>
            <a:spAutoFit/>
          </a:bodyPr>
          <a:lstStyle/>
          <a:p>
            <a:pPr algn="r"/>
            <a:r>
              <a:rPr lang="en-US" sz="1600">
                <a:latin typeface="Calibri" charset="0"/>
              </a:rPr>
              <a:t>Anything can be represented</a:t>
            </a:r>
            <a:br>
              <a:rPr lang="en-US" sz="1600">
                <a:latin typeface="Calibri" charset="0"/>
              </a:rPr>
            </a:br>
            <a:r>
              <a:rPr lang="en-US" sz="1600">
                <a:latin typeface="Calibri" charset="0"/>
              </a:rPr>
              <a:t>as a </a:t>
            </a:r>
            <a:r>
              <a:rPr lang="en-US" sz="1600" i="1">
                <a:latin typeface="Calibri" charset="0"/>
              </a:rPr>
              <a:t>number</a:t>
            </a:r>
            <a:r>
              <a:rPr lang="en-US" sz="1600">
                <a:latin typeface="Calibri" charset="0"/>
              </a:rPr>
              <a:t>, </a:t>
            </a:r>
            <a:br>
              <a:rPr lang="en-US" sz="1600">
                <a:latin typeface="Calibri" charset="0"/>
              </a:rPr>
            </a:br>
            <a:r>
              <a:rPr lang="en-US" sz="1600">
                <a:latin typeface="Calibri" charset="0"/>
              </a:rPr>
              <a:t>i.e., data or instructions</a:t>
            </a:r>
          </a:p>
        </p:txBody>
      </p:sp>
      <p:sp>
        <p:nvSpPr>
          <p:cNvPr id="26" name="Date Placeholder 25"/>
          <p:cNvSpPr>
            <a:spLocks noGrp="1"/>
          </p:cNvSpPr>
          <p:nvPr>
            <p:ph type="dt" sz="quarter" idx="10"/>
          </p:nvPr>
        </p:nvSpPr>
        <p:spPr/>
        <p:txBody>
          <a:bodyPr/>
          <a:lstStyle/>
          <a:p>
            <a:pPr>
              <a:defRPr/>
            </a:pPr>
            <a:fld id="{B6238E7B-A3CC-BF49-A290-B0329A0F4F10}" type="datetime1">
              <a:rPr lang="en-US" smtClean="0"/>
              <a:pPr>
                <a:defRPr/>
              </a:pPr>
              <a:t>3/30/11</a:t>
            </a:fld>
            <a:endParaRPr lang="en-US"/>
          </a:p>
        </p:txBody>
      </p:sp>
      <p:sp>
        <p:nvSpPr>
          <p:cNvPr id="27" name="Slide Number Placeholder 26"/>
          <p:cNvSpPr>
            <a:spLocks noGrp="1"/>
          </p:cNvSpPr>
          <p:nvPr>
            <p:ph type="sldNum" sz="quarter" idx="12"/>
          </p:nvPr>
        </p:nvSpPr>
        <p:spPr/>
        <p:txBody>
          <a:bodyPr/>
          <a:lstStyle/>
          <a:p>
            <a:pPr>
              <a:defRPr/>
            </a:pPr>
            <a:fld id="{5A4513E0-2E5C-2743-9841-8E41BC710CE1}" type="slidenum">
              <a:rPr lang="en-US"/>
              <a:pPr>
                <a:defRPr/>
              </a:pPr>
              <a:t>4</a:t>
            </a:fld>
            <a:endParaRPr lang="en-US"/>
          </a:p>
        </p:txBody>
      </p:sp>
      <p:sp>
        <p:nvSpPr>
          <p:cNvPr id="28" name="Footer Placeholder 27"/>
          <p:cNvSpPr>
            <a:spLocks noGrp="1"/>
          </p:cNvSpPr>
          <p:nvPr>
            <p:ph type="ftr" sz="quarter" idx="11"/>
          </p:nvPr>
        </p:nvSpPr>
        <p:spPr/>
        <p:txBody>
          <a:bodyPr/>
          <a:lstStyle/>
          <a:p>
            <a:pPr>
              <a:defRPr/>
            </a:pPr>
            <a:r>
              <a:rPr lang="en-US" smtClean="0"/>
              <a:t>Spring 2011 -- Lecture #18</a:t>
            </a:r>
            <a:endParaRPr lang="en-US"/>
          </a:p>
        </p:txBody>
      </p:sp>
      <p:sp>
        <p:nvSpPr>
          <p:cNvPr id="29" name="Rectangle 28"/>
          <p:cNvSpPr/>
          <p:nvPr/>
        </p:nvSpPr>
        <p:spPr>
          <a:xfrm>
            <a:off x="203200" y="4046538"/>
            <a:ext cx="6637339" cy="2811462"/>
          </a:xfrm>
          <a:prstGeom prst="rect">
            <a:avLst/>
          </a:prstGeom>
          <a:noFill/>
          <a:ln w="76200">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28600"/>
            <a:ext cx="8120063" cy="474663"/>
          </a:xfrm>
        </p:spPr>
        <p:txBody>
          <a:bodyPr>
            <a:normAutofit fontScale="90000"/>
          </a:bodyPr>
          <a:lstStyle/>
          <a:p>
            <a:r>
              <a:rPr lang="en-US" sz="4000" smtClean="0"/>
              <a:t>Single Cycle Datapath during Branch</a:t>
            </a:r>
          </a:p>
        </p:txBody>
      </p:sp>
      <p:sp>
        <p:nvSpPr>
          <p:cNvPr id="30723" name="Rectangle 3"/>
          <p:cNvSpPr>
            <a:spLocks noGrp="1" noChangeArrowheads="1"/>
          </p:cNvSpPr>
          <p:nvPr>
            <p:ph type="body" idx="1"/>
          </p:nvPr>
        </p:nvSpPr>
        <p:spPr>
          <a:xfrm>
            <a:off x="304800" y="1328738"/>
            <a:ext cx="8610600" cy="325437"/>
          </a:xfrm>
        </p:spPr>
        <p:txBody>
          <a:bodyPr>
            <a:normAutofit fontScale="77500" lnSpcReduction="20000"/>
          </a:bodyPr>
          <a:lstStyle/>
          <a:p>
            <a:r>
              <a:rPr lang="en-US" sz="2400"/>
              <a:t>if  (R[rs] - R[rt]  ==  0)   then  Zero  =  1 ;  else  Zero  =  0</a:t>
            </a:r>
          </a:p>
        </p:txBody>
      </p:sp>
      <p:grpSp>
        <p:nvGrpSpPr>
          <p:cNvPr id="2" name="Group 4"/>
          <p:cNvGrpSpPr>
            <a:grpSpLocks/>
          </p:cNvGrpSpPr>
          <p:nvPr/>
        </p:nvGrpSpPr>
        <p:grpSpPr bwMode="auto">
          <a:xfrm>
            <a:off x="1743075" y="704850"/>
            <a:ext cx="5954713" cy="641350"/>
            <a:chOff x="1098" y="380"/>
            <a:chExt cx="3751" cy="404"/>
          </a:xfrm>
        </p:grpSpPr>
        <p:sp>
          <p:nvSpPr>
            <p:cNvPr id="56459"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56474"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75"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56472"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73"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56470"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71"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56463"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64"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56465"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6466"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6467"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56468"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56469"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56325" name="Rectangle 22"/>
          <p:cNvSpPr>
            <a:spLocks noChangeArrowheads="1"/>
          </p:cNvSpPr>
          <p:nvPr/>
        </p:nvSpPr>
        <p:spPr bwMode="auto">
          <a:xfrm>
            <a:off x="586740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26" name="Rectangle 23"/>
          <p:cNvSpPr>
            <a:spLocks noChangeArrowheads="1"/>
          </p:cNvSpPr>
          <p:nvPr/>
        </p:nvSpPr>
        <p:spPr bwMode="auto">
          <a:xfrm>
            <a:off x="525780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SUB</a:t>
            </a:r>
            <a:endParaRPr lang="en-US" sz="2000" u="sng">
              <a:latin typeface="+mn-lt"/>
            </a:endParaRPr>
          </a:p>
        </p:txBody>
      </p:sp>
      <p:sp>
        <p:nvSpPr>
          <p:cNvPr id="56327" name="Rectangle 24"/>
          <p:cNvSpPr>
            <a:spLocks noChangeArrowheads="1"/>
          </p:cNvSpPr>
          <p:nvPr/>
        </p:nvSpPr>
        <p:spPr bwMode="auto">
          <a:xfrm>
            <a:off x="198120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6328" name="Rectangle 25"/>
          <p:cNvSpPr>
            <a:spLocks noChangeArrowheads="1"/>
          </p:cNvSpPr>
          <p:nvPr/>
        </p:nvSpPr>
        <p:spPr bwMode="auto">
          <a:xfrm>
            <a:off x="143668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56329" name="Rectangle 26"/>
          <p:cNvSpPr>
            <a:spLocks noChangeArrowheads="1"/>
          </p:cNvSpPr>
          <p:nvPr/>
        </p:nvSpPr>
        <p:spPr bwMode="auto">
          <a:xfrm>
            <a:off x="1371600" y="3386138"/>
            <a:ext cx="11334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RegWr=0</a:t>
            </a:r>
          </a:p>
        </p:txBody>
      </p:sp>
      <p:sp>
        <p:nvSpPr>
          <p:cNvPr id="56330" name="Line 27"/>
          <p:cNvSpPr>
            <a:spLocks noChangeShapeType="1"/>
          </p:cNvSpPr>
          <p:nvPr/>
        </p:nvSpPr>
        <p:spPr bwMode="auto">
          <a:xfrm flipH="1">
            <a:off x="174625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1" name="Rectangle 28"/>
          <p:cNvSpPr>
            <a:spLocks noChangeArrowheads="1"/>
          </p:cNvSpPr>
          <p:nvPr/>
        </p:nvSpPr>
        <p:spPr bwMode="auto">
          <a:xfrm>
            <a:off x="159861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32" name="Line 29"/>
          <p:cNvSpPr>
            <a:spLocks noChangeShapeType="1"/>
          </p:cNvSpPr>
          <p:nvPr/>
        </p:nvSpPr>
        <p:spPr bwMode="auto">
          <a:xfrm flipH="1">
            <a:off x="457200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3" name="Rectangle 30"/>
          <p:cNvSpPr>
            <a:spLocks noChangeArrowheads="1"/>
          </p:cNvSpPr>
          <p:nvPr/>
        </p:nvSpPr>
        <p:spPr bwMode="auto">
          <a:xfrm>
            <a:off x="441960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34" name="Rectangle 31"/>
          <p:cNvSpPr>
            <a:spLocks noChangeArrowheads="1"/>
          </p:cNvSpPr>
          <p:nvPr/>
        </p:nvSpPr>
        <p:spPr bwMode="auto">
          <a:xfrm>
            <a:off x="362585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56335" name="Line 32"/>
          <p:cNvSpPr>
            <a:spLocks noChangeShapeType="1"/>
          </p:cNvSpPr>
          <p:nvPr/>
        </p:nvSpPr>
        <p:spPr bwMode="auto">
          <a:xfrm flipV="1">
            <a:off x="388620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6" name="Rectangle 33"/>
          <p:cNvSpPr>
            <a:spLocks noChangeArrowheads="1"/>
          </p:cNvSpPr>
          <p:nvPr/>
        </p:nvSpPr>
        <p:spPr bwMode="auto">
          <a:xfrm>
            <a:off x="373062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37" name="Rectangle 34"/>
          <p:cNvSpPr>
            <a:spLocks noChangeArrowheads="1"/>
          </p:cNvSpPr>
          <p:nvPr/>
        </p:nvSpPr>
        <p:spPr bwMode="auto">
          <a:xfrm>
            <a:off x="365760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56338" name="Line 35"/>
          <p:cNvSpPr>
            <a:spLocks noChangeShapeType="1"/>
          </p:cNvSpPr>
          <p:nvPr/>
        </p:nvSpPr>
        <p:spPr bwMode="auto">
          <a:xfrm flipV="1">
            <a:off x="32766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9" name="Line 36"/>
          <p:cNvSpPr>
            <a:spLocks noChangeShapeType="1"/>
          </p:cNvSpPr>
          <p:nvPr/>
        </p:nvSpPr>
        <p:spPr bwMode="auto">
          <a:xfrm flipV="1">
            <a:off x="2527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0" name="Rectangle 37"/>
          <p:cNvSpPr>
            <a:spLocks noChangeArrowheads="1"/>
          </p:cNvSpPr>
          <p:nvPr/>
        </p:nvSpPr>
        <p:spPr bwMode="auto">
          <a:xfrm>
            <a:off x="2384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6341" name="Line 38"/>
          <p:cNvSpPr>
            <a:spLocks noChangeShapeType="1"/>
          </p:cNvSpPr>
          <p:nvPr/>
        </p:nvSpPr>
        <p:spPr bwMode="auto">
          <a:xfrm flipV="1">
            <a:off x="2908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2" name="Rectangle 39"/>
          <p:cNvSpPr>
            <a:spLocks noChangeArrowheads="1"/>
          </p:cNvSpPr>
          <p:nvPr/>
        </p:nvSpPr>
        <p:spPr bwMode="auto">
          <a:xfrm>
            <a:off x="274320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6343" name="Rectangle 40"/>
          <p:cNvSpPr>
            <a:spLocks noChangeArrowheads="1"/>
          </p:cNvSpPr>
          <p:nvPr/>
        </p:nvSpPr>
        <p:spPr bwMode="auto">
          <a:xfrm>
            <a:off x="232251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56344" name="Rectangle 41"/>
          <p:cNvSpPr>
            <a:spLocks noChangeArrowheads="1"/>
          </p:cNvSpPr>
          <p:nvPr/>
        </p:nvSpPr>
        <p:spPr bwMode="auto">
          <a:xfrm>
            <a:off x="277971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56345" name="Rectangle 42"/>
          <p:cNvSpPr>
            <a:spLocks noChangeArrowheads="1"/>
          </p:cNvSpPr>
          <p:nvPr/>
        </p:nvSpPr>
        <p:spPr bwMode="auto">
          <a:xfrm>
            <a:off x="316071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56346" name="Rectangle 43"/>
          <p:cNvSpPr>
            <a:spLocks noChangeArrowheads="1"/>
          </p:cNvSpPr>
          <p:nvPr/>
        </p:nvSpPr>
        <p:spPr bwMode="auto">
          <a:xfrm>
            <a:off x="232251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56347" name="Rectangle 44"/>
          <p:cNvSpPr>
            <a:spLocks noChangeArrowheads="1"/>
          </p:cNvSpPr>
          <p:nvPr/>
        </p:nvSpPr>
        <p:spPr bwMode="auto">
          <a:xfrm>
            <a:off x="274320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56348" name="Rectangle 45"/>
          <p:cNvSpPr>
            <a:spLocks noChangeArrowheads="1"/>
          </p:cNvSpPr>
          <p:nvPr/>
        </p:nvSpPr>
        <p:spPr bwMode="auto">
          <a:xfrm>
            <a:off x="257492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56349" name="Rectangle 46"/>
          <p:cNvSpPr>
            <a:spLocks noChangeArrowheads="1"/>
          </p:cNvSpPr>
          <p:nvPr/>
        </p:nvSpPr>
        <p:spPr bwMode="auto">
          <a:xfrm>
            <a:off x="312420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56350" name="Rectangle 47"/>
          <p:cNvSpPr>
            <a:spLocks noChangeArrowheads="1"/>
          </p:cNvSpPr>
          <p:nvPr/>
        </p:nvSpPr>
        <p:spPr bwMode="auto">
          <a:xfrm>
            <a:off x="214312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56351" name="Rectangle 48"/>
          <p:cNvSpPr>
            <a:spLocks noChangeArrowheads="1"/>
          </p:cNvSpPr>
          <p:nvPr/>
        </p:nvSpPr>
        <p:spPr bwMode="auto">
          <a:xfrm>
            <a:off x="1419225" y="2319338"/>
            <a:ext cx="11461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RegDst=x</a:t>
            </a:r>
          </a:p>
        </p:txBody>
      </p:sp>
      <p:grpSp>
        <p:nvGrpSpPr>
          <p:cNvPr id="6" name="Group 49"/>
          <p:cNvGrpSpPr>
            <a:grpSpLocks/>
          </p:cNvGrpSpPr>
          <p:nvPr/>
        </p:nvGrpSpPr>
        <p:grpSpPr bwMode="auto">
          <a:xfrm>
            <a:off x="3454400" y="5232400"/>
            <a:ext cx="376238" cy="1082675"/>
            <a:chOff x="2848" y="3083"/>
            <a:chExt cx="237" cy="682"/>
          </a:xfrm>
        </p:grpSpPr>
        <p:sp>
          <p:nvSpPr>
            <p:cNvPr id="56457"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58" name="Rectangle 51"/>
            <p:cNvSpPr>
              <a:spLocks noChangeArrowheads="1"/>
            </p:cNvSpPr>
            <p:nvPr/>
          </p:nvSpPr>
          <p:spPr bwMode="auto">
            <a:xfrm rot="5400000">
              <a:off x="2628" y="3311"/>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56353" name="Rectangle 52"/>
          <p:cNvSpPr>
            <a:spLocks noChangeArrowheads="1"/>
          </p:cNvSpPr>
          <p:nvPr/>
        </p:nvSpPr>
        <p:spPr bwMode="auto">
          <a:xfrm>
            <a:off x="3962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54" name="Line 53"/>
          <p:cNvSpPr>
            <a:spLocks noChangeShapeType="1"/>
          </p:cNvSpPr>
          <p:nvPr/>
        </p:nvSpPr>
        <p:spPr bwMode="auto">
          <a:xfrm flipH="1">
            <a:off x="411480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55" name="Line 54"/>
          <p:cNvSpPr>
            <a:spLocks noChangeShapeType="1"/>
          </p:cNvSpPr>
          <p:nvPr/>
        </p:nvSpPr>
        <p:spPr bwMode="auto">
          <a:xfrm flipH="1">
            <a:off x="303530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56" name="Rectangle 55"/>
          <p:cNvSpPr>
            <a:spLocks noChangeArrowheads="1"/>
          </p:cNvSpPr>
          <p:nvPr/>
        </p:nvSpPr>
        <p:spPr bwMode="auto">
          <a:xfrm>
            <a:off x="2819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6357" name="Rectangle 56"/>
          <p:cNvSpPr>
            <a:spLocks noChangeArrowheads="1"/>
          </p:cNvSpPr>
          <p:nvPr/>
        </p:nvSpPr>
        <p:spPr bwMode="auto">
          <a:xfrm>
            <a:off x="190500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6358" name="Rectangle 57"/>
          <p:cNvSpPr>
            <a:spLocks noChangeArrowheads="1"/>
          </p:cNvSpPr>
          <p:nvPr/>
        </p:nvSpPr>
        <p:spPr bwMode="auto">
          <a:xfrm>
            <a:off x="4038600" y="6129338"/>
            <a:ext cx="11684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ALUSrc=0</a:t>
            </a:r>
          </a:p>
        </p:txBody>
      </p:sp>
      <p:sp>
        <p:nvSpPr>
          <p:cNvPr id="56359" name="Rectangle 58"/>
          <p:cNvSpPr>
            <a:spLocks noChangeArrowheads="1"/>
          </p:cNvSpPr>
          <p:nvPr/>
        </p:nvSpPr>
        <p:spPr bwMode="auto">
          <a:xfrm>
            <a:off x="2514600" y="6205538"/>
            <a:ext cx="104933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ExtOp=x</a:t>
            </a:r>
          </a:p>
        </p:txBody>
      </p:sp>
      <p:sp>
        <p:nvSpPr>
          <p:cNvPr id="56360" name="Line 59"/>
          <p:cNvSpPr>
            <a:spLocks noChangeShapeType="1"/>
          </p:cNvSpPr>
          <p:nvPr/>
        </p:nvSpPr>
        <p:spPr bwMode="auto">
          <a:xfrm flipV="1">
            <a:off x="754380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6361" name="Rectangle 60"/>
          <p:cNvSpPr>
            <a:spLocks noChangeArrowheads="1"/>
          </p:cNvSpPr>
          <p:nvPr/>
        </p:nvSpPr>
        <p:spPr bwMode="auto">
          <a:xfrm>
            <a:off x="6400800" y="3462338"/>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MemtoReg=x</a:t>
            </a:r>
          </a:p>
        </p:txBody>
      </p:sp>
      <p:sp>
        <p:nvSpPr>
          <p:cNvPr id="56362" name="Rectangle 61"/>
          <p:cNvSpPr>
            <a:spLocks noChangeArrowheads="1"/>
          </p:cNvSpPr>
          <p:nvPr/>
        </p:nvSpPr>
        <p:spPr bwMode="auto">
          <a:xfrm>
            <a:off x="522446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6363" name="Rectangle 62"/>
          <p:cNvSpPr>
            <a:spLocks noChangeArrowheads="1"/>
          </p:cNvSpPr>
          <p:nvPr/>
        </p:nvSpPr>
        <p:spPr bwMode="auto">
          <a:xfrm>
            <a:off x="495300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56364" name="Line 63"/>
          <p:cNvSpPr>
            <a:spLocks noChangeShapeType="1"/>
          </p:cNvSpPr>
          <p:nvPr/>
        </p:nvSpPr>
        <p:spPr bwMode="auto">
          <a:xfrm flipH="1">
            <a:off x="508635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65" name="Rectangle 64"/>
          <p:cNvSpPr>
            <a:spLocks noChangeArrowheads="1"/>
          </p:cNvSpPr>
          <p:nvPr/>
        </p:nvSpPr>
        <p:spPr bwMode="auto">
          <a:xfrm>
            <a:off x="511651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66" name="Line 65"/>
          <p:cNvSpPr>
            <a:spLocks noChangeShapeType="1"/>
          </p:cNvSpPr>
          <p:nvPr/>
        </p:nvSpPr>
        <p:spPr bwMode="auto">
          <a:xfrm flipV="1">
            <a:off x="623570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6367" name="Rectangle 66"/>
          <p:cNvSpPr>
            <a:spLocks noChangeArrowheads="1"/>
          </p:cNvSpPr>
          <p:nvPr/>
        </p:nvSpPr>
        <p:spPr bwMode="auto">
          <a:xfrm>
            <a:off x="5943600" y="3843338"/>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MemWr=0</a:t>
            </a:r>
          </a:p>
        </p:txBody>
      </p:sp>
      <p:sp>
        <p:nvSpPr>
          <p:cNvPr id="56368" name="Rectangle 67"/>
          <p:cNvSpPr>
            <a:spLocks noChangeArrowheads="1"/>
          </p:cNvSpPr>
          <p:nvPr/>
        </p:nvSpPr>
        <p:spPr bwMode="auto">
          <a:xfrm>
            <a:off x="449580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52763"/>
            <a:ext cx="838200" cy="336550"/>
            <a:chOff x="2640" y="1422"/>
            <a:chExt cx="528" cy="212"/>
          </a:xfrm>
        </p:grpSpPr>
        <p:sp>
          <p:nvSpPr>
            <p:cNvPr id="56454"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6455"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6456"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6370" name="Rectangle 72"/>
          <p:cNvSpPr>
            <a:spLocks noChangeArrowheads="1"/>
          </p:cNvSpPr>
          <p:nvPr/>
        </p:nvSpPr>
        <p:spPr bwMode="auto">
          <a:xfrm>
            <a:off x="213360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605338"/>
            <a:ext cx="358775" cy="1219200"/>
            <a:chOff x="3518" y="2640"/>
            <a:chExt cx="226" cy="768"/>
          </a:xfrm>
        </p:grpSpPr>
        <p:sp>
          <p:nvSpPr>
            <p:cNvPr id="56451"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6452"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6453"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95738"/>
            <a:ext cx="485775" cy="1143000"/>
            <a:chOff x="4009" y="2304"/>
            <a:chExt cx="306" cy="720"/>
          </a:xfrm>
        </p:grpSpPr>
        <p:sp>
          <p:nvSpPr>
            <p:cNvPr id="56448"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56449" name="Rectangle 79"/>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56450"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76738"/>
            <a:ext cx="358775" cy="1600200"/>
            <a:chOff x="5294" y="2544"/>
            <a:chExt cx="226" cy="1008"/>
          </a:xfrm>
        </p:grpSpPr>
        <p:sp>
          <p:nvSpPr>
            <p:cNvPr id="56445"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6446"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6447"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86363"/>
            <a:ext cx="1146175" cy="1181100"/>
            <a:chOff x="4398" y="3054"/>
            <a:chExt cx="722" cy="744"/>
          </a:xfrm>
        </p:grpSpPr>
        <p:sp>
          <p:nvSpPr>
            <p:cNvPr id="56439"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40"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56441"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56442"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56443"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44"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6375" name="Line 92"/>
          <p:cNvSpPr>
            <a:spLocks noChangeShapeType="1"/>
          </p:cNvSpPr>
          <p:nvPr/>
        </p:nvSpPr>
        <p:spPr bwMode="auto">
          <a:xfrm>
            <a:off x="2362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76" name="Line 93"/>
          <p:cNvSpPr>
            <a:spLocks noChangeShapeType="1"/>
          </p:cNvSpPr>
          <p:nvPr/>
        </p:nvSpPr>
        <p:spPr bwMode="auto">
          <a:xfrm>
            <a:off x="2743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77" name="Freeform 94"/>
          <p:cNvSpPr>
            <a:spLocks/>
          </p:cNvSpPr>
          <p:nvPr/>
        </p:nvSpPr>
        <p:spPr bwMode="auto">
          <a:xfrm>
            <a:off x="182880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78" name="Line 95"/>
          <p:cNvSpPr>
            <a:spLocks noChangeShapeType="1"/>
          </p:cNvSpPr>
          <p:nvPr/>
        </p:nvSpPr>
        <p:spPr bwMode="auto">
          <a:xfrm>
            <a:off x="228600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79" name="Line 96"/>
          <p:cNvSpPr>
            <a:spLocks noChangeShapeType="1"/>
          </p:cNvSpPr>
          <p:nvPr/>
        </p:nvSpPr>
        <p:spPr bwMode="auto">
          <a:xfrm>
            <a:off x="259080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80" name="Line 97"/>
          <p:cNvSpPr>
            <a:spLocks noChangeShapeType="1"/>
          </p:cNvSpPr>
          <p:nvPr/>
        </p:nvSpPr>
        <p:spPr bwMode="auto">
          <a:xfrm>
            <a:off x="2971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81" name="Line 98"/>
          <p:cNvSpPr>
            <a:spLocks noChangeShapeType="1"/>
          </p:cNvSpPr>
          <p:nvPr/>
        </p:nvSpPr>
        <p:spPr bwMode="auto">
          <a:xfrm>
            <a:off x="3352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82" name="Rectangle 99"/>
          <p:cNvSpPr>
            <a:spLocks noChangeArrowheads="1"/>
          </p:cNvSpPr>
          <p:nvPr/>
        </p:nvSpPr>
        <p:spPr bwMode="auto">
          <a:xfrm>
            <a:off x="3146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6383" name="Line 100"/>
          <p:cNvSpPr>
            <a:spLocks noChangeShapeType="1"/>
          </p:cNvSpPr>
          <p:nvPr/>
        </p:nvSpPr>
        <p:spPr bwMode="auto">
          <a:xfrm>
            <a:off x="358140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4" name="Line 101"/>
          <p:cNvSpPr>
            <a:spLocks noChangeShapeType="1"/>
          </p:cNvSpPr>
          <p:nvPr/>
        </p:nvSpPr>
        <p:spPr bwMode="auto">
          <a:xfrm>
            <a:off x="563880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5" name="Line 102"/>
          <p:cNvSpPr>
            <a:spLocks noChangeShapeType="1"/>
          </p:cNvSpPr>
          <p:nvPr/>
        </p:nvSpPr>
        <p:spPr bwMode="auto">
          <a:xfrm>
            <a:off x="358140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6" name="Line 103"/>
          <p:cNvSpPr>
            <a:spLocks noChangeShapeType="1"/>
          </p:cNvSpPr>
          <p:nvPr/>
        </p:nvSpPr>
        <p:spPr bwMode="auto">
          <a:xfrm>
            <a:off x="480060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7" name="Freeform 104"/>
          <p:cNvSpPr>
            <a:spLocks/>
          </p:cNvSpPr>
          <p:nvPr/>
        </p:nvSpPr>
        <p:spPr bwMode="auto">
          <a:xfrm>
            <a:off x="411480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8" name="Line 105"/>
          <p:cNvSpPr>
            <a:spLocks noChangeShapeType="1"/>
          </p:cNvSpPr>
          <p:nvPr/>
        </p:nvSpPr>
        <p:spPr bwMode="auto">
          <a:xfrm>
            <a:off x="38100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9" name="Line 106"/>
          <p:cNvSpPr>
            <a:spLocks noChangeShapeType="1"/>
          </p:cNvSpPr>
          <p:nvPr/>
        </p:nvSpPr>
        <p:spPr bwMode="auto">
          <a:xfrm>
            <a:off x="27432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0" name="Line 107"/>
          <p:cNvSpPr>
            <a:spLocks noChangeShapeType="1"/>
          </p:cNvSpPr>
          <p:nvPr/>
        </p:nvSpPr>
        <p:spPr bwMode="auto">
          <a:xfrm flipH="1">
            <a:off x="23622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1" name="Line 108"/>
          <p:cNvSpPr>
            <a:spLocks noChangeShapeType="1"/>
          </p:cNvSpPr>
          <p:nvPr/>
        </p:nvSpPr>
        <p:spPr bwMode="auto">
          <a:xfrm>
            <a:off x="24384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2" name="Line 109"/>
          <p:cNvSpPr>
            <a:spLocks noChangeShapeType="1"/>
          </p:cNvSpPr>
          <p:nvPr/>
        </p:nvSpPr>
        <p:spPr bwMode="auto">
          <a:xfrm>
            <a:off x="243840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3" name="Line 110"/>
          <p:cNvSpPr>
            <a:spLocks noChangeShapeType="1"/>
          </p:cNvSpPr>
          <p:nvPr/>
        </p:nvSpPr>
        <p:spPr bwMode="auto">
          <a:xfrm flipV="1">
            <a:off x="365760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4" name="Line 111"/>
          <p:cNvSpPr>
            <a:spLocks noChangeShapeType="1"/>
          </p:cNvSpPr>
          <p:nvPr/>
        </p:nvSpPr>
        <p:spPr bwMode="auto">
          <a:xfrm flipV="1">
            <a:off x="464820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5" name="Line 112"/>
          <p:cNvSpPr>
            <a:spLocks noChangeShapeType="1"/>
          </p:cNvSpPr>
          <p:nvPr/>
        </p:nvSpPr>
        <p:spPr bwMode="auto">
          <a:xfrm flipH="1">
            <a:off x="571500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6" name="Line 113"/>
          <p:cNvSpPr>
            <a:spLocks noChangeShapeType="1"/>
          </p:cNvSpPr>
          <p:nvPr/>
        </p:nvSpPr>
        <p:spPr bwMode="auto">
          <a:xfrm>
            <a:off x="579120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7" name="Line 114"/>
          <p:cNvSpPr>
            <a:spLocks noChangeShapeType="1"/>
          </p:cNvSpPr>
          <p:nvPr/>
        </p:nvSpPr>
        <p:spPr bwMode="auto">
          <a:xfrm>
            <a:off x="678180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8" name="Line 115"/>
          <p:cNvSpPr>
            <a:spLocks noChangeShapeType="1"/>
          </p:cNvSpPr>
          <p:nvPr/>
        </p:nvSpPr>
        <p:spPr bwMode="auto">
          <a:xfrm flipH="1">
            <a:off x="601980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9" name="Freeform 116"/>
          <p:cNvSpPr>
            <a:spLocks/>
          </p:cNvSpPr>
          <p:nvPr/>
        </p:nvSpPr>
        <p:spPr bwMode="auto">
          <a:xfrm>
            <a:off x="160020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00" name="Line 117"/>
          <p:cNvSpPr>
            <a:spLocks noChangeShapeType="1"/>
          </p:cNvSpPr>
          <p:nvPr/>
        </p:nvSpPr>
        <p:spPr bwMode="auto">
          <a:xfrm>
            <a:off x="708660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01" name="Line 118"/>
          <p:cNvSpPr>
            <a:spLocks noChangeShapeType="1"/>
          </p:cNvSpPr>
          <p:nvPr/>
        </p:nvSpPr>
        <p:spPr bwMode="auto">
          <a:xfrm>
            <a:off x="492125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56402" name="Rectangle 119"/>
          <p:cNvSpPr>
            <a:spLocks noChangeArrowheads="1"/>
          </p:cNvSpPr>
          <p:nvPr/>
        </p:nvSpPr>
        <p:spPr bwMode="auto">
          <a:xfrm>
            <a:off x="51816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56403" name="Line 120"/>
          <p:cNvSpPr>
            <a:spLocks noChangeShapeType="1"/>
          </p:cNvSpPr>
          <p:nvPr/>
        </p:nvSpPr>
        <p:spPr bwMode="auto">
          <a:xfrm>
            <a:off x="52578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04" name="Rectangle 121"/>
          <p:cNvSpPr>
            <a:spLocks noChangeArrowheads="1"/>
          </p:cNvSpPr>
          <p:nvPr/>
        </p:nvSpPr>
        <p:spPr bwMode="auto">
          <a:xfrm rot="5400000">
            <a:off x="48934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56405" name="Rectangle 122"/>
          <p:cNvSpPr>
            <a:spLocks noChangeArrowheads="1"/>
          </p:cNvSpPr>
          <p:nvPr/>
        </p:nvSpPr>
        <p:spPr bwMode="auto">
          <a:xfrm rot="5400000">
            <a:off x="54268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56406" name="Rectangle 123"/>
          <p:cNvSpPr>
            <a:spLocks noChangeArrowheads="1"/>
          </p:cNvSpPr>
          <p:nvPr/>
        </p:nvSpPr>
        <p:spPr bwMode="auto">
          <a:xfrm rot="5400000">
            <a:off x="59602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56407" name="Rectangle 124"/>
          <p:cNvSpPr>
            <a:spLocks noChangeArrowheads="1"/>
          </p:cNvSpPr>
          <p:nvPr/>
        </p:nvSpPr>
        <p:spPr bwMode="auto">
          <a:xfrm rot="5400000">
            <a:off x="6506368"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56408" name="Line 125"/>
          <p:cNvSpPr>
            <a:spLocks noChangeShapeType="1"/>
          </p:cNvSpPr>
          <p:nvPr/>
        </p:nvSpPr>
        <p:spPr bwMode="auto">
          <a:xfrm>
            <a:off x="57912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09" name="Line 126"/>
          <p:cNvSpPr>
            <a:spLocks noChangeShapeType="1"/>
          </p:cNvSpPr>
          <p:nvPr/>
        </p:nvSpPr>
        <p:spPr bwMode="auto">
          <a:xfrm>
            <a:off x="63246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10" name="Line 127"/>
          <p:cNvSpPr>
            <a:spLocks noChangeShapeType="1"/>
          </p:cNvSpPr>
          <p:nvPr/>
        </p:nvSpPr>
        <p:spPr bwMode="auto">
          <a:xfrm>
            <a:off x="68580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11" name="Rectangle 128"/>
          <p:cNvSpPr>
            <a:spLocks noChangeArrowheads="1"/>
          </p:cNvSpPr>
          <p:nvPr/>
        </p:nvSpPr>
        <p:spPr bwMode="auto">
          <a:xfrm>
            <a:off x="661511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6412" name="Rectangle 129"/>
          <p:cNvSpPr>
            <a:spLocks noChangeArrowheads="1"/>
          </p:cNvSpPr>
          <p:nvPr/>
        </p:nvSpPr>
        <p:spPr bwMode="auto">
          <a:xfrm>
            <a:off x="608171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56413" name="Rectangle 130"/>
          <p:cNvSpPr>
            <a:spLocks noChangeArrowheads="1"/>
          </p:cNvSpPr>
          <p:nvPr/>
        </p:nvSpPr>
        <p:spPr bwMode="auto">
          <a:xfrm>
            <a:off x="562451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56414" name="Rectangle 131"/>
          <p:cNvSpPr>
            <a:spLocks noChangeArrowheads="1"/>
          </p:cNvSpPr>
          <p:nvPr/>
        </p:nvSpPr>
        <p:spPr bwMode="auto">
          <a:xfrm>
            <a:off x="509111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56415" name="Rectangle 132"/>
          <p:cNvSpPr>
            <a:spLocks noChangeArrowheads="1"/>
          </p:cNvSpPr>
          <p:nvPr/>
        </p:nvSpPr>
        <p:spPr bwMode="auto">
          <a:xfrm>
            <a:off x="327818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6416" name="Rectangle 133"/>
          <p:cNvSpPr>
            <a:spLocks noChangeArrowheads="1"/>
          </p:cNvSpPr>
          <p:nvPr/>
        </p:nvSpPr>
        <p:spPr bwMode="auto">
          <a:xfrm>
            <a:off x="327818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6417" name="Rectangle 134"/>
          <p:cNvSpPr>
            <a:spLocks noChangeArrowheads="1"/>
          </p:cNvSpPr>
          <p:nvPr/>
        </p:nvSpPr>
        <p:spPr bwMode="auto">
          <a:xfrm>
            <a:off x="1987550" y="1938338"/>
            <a:ext cx="138271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nPC_sel=br</a:t>
            </a:r>
          </a:p>
        </p:txBody>
      </p:sp>
      <p:sp>
        <p:nvSpPr>
          <p:cNvPr id="56418" name="Rectangle 135"/>
          <p:cNvSpPr>
            <a:spLocks noChangeArrowheads="1"/>
          </p:cNvSpPr>
          <p:nvPr/>
        </p:nvSpPr>
        <p:spPr bwMode="auto">
          <a:xfrm>
            <a:off x="382587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19" name="Rectangle 136"/>
          <p:cNvSpPr>
            <a:spLocks noChangeArrowheads="1"/>
          </p:cNvSpPr>
          <p:nvPr/>
        </p:nvSpPr>
        <p:spPr bwMode="auto">
          <a:xfrm>
            <a:off x="400208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56420" name="Line 137"/>
          <p:cNvSpPr>
            <a:spLocks noChangeShapeType="1"/>
          </p:cNvSpPr>
          <p:nvPr/>
        </p:nvSpPr>
        <p:spPr bwMode="auto">
          <a:xfrm>
            <a:off x="342900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21" name="Line 138"/>
          <p:cNvSpPr>
            <a:spLocks noChangeShapeType="1"/>
          </p:cNvSpPr>
          <p:nvPr/>
        </p:nvSpPr>
        <p:spPr bwMode="auto">
          <a:xfrm>
            <a:off x="342900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22" name="Rectangle 139"/>
          <p:cNvSpPr>
            <a:spLocks noChangeArrowheads="1"/>
          </p:cNvSpPr>
          <p:nvPr/>
        </p:nvSpPr>
        <p:spPr bwMode="auto">
          <a:xfrm>
            <a:off x="309086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6423" name="Line 140"/>
          <p:cNvSpPr>
            <a:spLocks noChangeShapeType="1"/>
          </p:cNvSpPr>
          <p:nvPr/>
        </p:nvSpPr>
        <p:spPr bwMode="auto">
          <a:xfrm flipH="1">
            <a:off x="358140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24" name="Line 141"/>
          <p:cNvSpPr>
            <a:spLocks noChangeShapeType="1"/>
          </p:cNvSpPr>
          <p:nvPr/>
        </p:nvSpPr>
        <p:spPr bwMode="auto">
          <a:xfrm>
            <a:off x="381000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25" name="Line 142"/>
          <p:cNvSpPr>
            <a:spLocks noChangeShapeType="1"/>
          </p:cNvSpPr>
          <p:nvPr/>
        </p:nvSpPr>
        <p:spPr bwMode="auto">
          <a:xfrm flipH="1">
            <a:off x="381000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26" name="Freeform 143"/>
          <p:cNvSpPr>
            <a:spLocks/>
          </p:cNvSpPr>
          <p:nvPr/>
        </p:nvSpPr>
        <p:spPr bwMode="auto">
          <a:xfrm>
            <a:off x="441960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27" name="Line 144"/>
          <p:cNvSpPr>
            <a:spLocks noChangeShapeType="1"/>
          </p:cNvSpPr>
          <p:nvPr/>
        </p:nvSpPr>
        <p:spPr bwMode="auto">
          <a:xfrm>
            <a:off x="2971800" y="3690938"/>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28" name="Line 145"/>
          <p:cNvSpPr>
            <a:spLocks noChangeShapeType="1"/>
          </p:cNvSpPr>
          <p:nvPr/>
        </p:nvSpPr>
        <p:spPr bwMode="auto">
          <a:xfrm>
            <a:off x="3352800" y="3690938"/>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29" name="Line 146"/>
          <p:cNvSpPr>
            <a:spLocks noChangeShapeType="1"/>
          </p:cNvSpPr>
          <p:nvPr/>
        </p:nvSpPr>
        <p:spPr bwMode="auto">
          <a:xfrm>
            <a:off x="3581400" y="4300538"/>
            <a:ext cx="1752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30" name="Freeform 147"/>
          <p:cNvSpPr>
            <a:spLocks/>
          </p:cNvSpPr>
          <p:nvPr/>
        </p:nvSpPr>
        <p:spPr bwMode="auto">
          <a:xfrm>
            <a:off x="3581400" y="4833938"/>
            <a:ext cx="1676400" cy="152400"/>
          </a:xfrm>
          <a:custGeom>
            <a:avLst/>
            <a:gdLst>
              <a:gd name="T0" fmla="*/ 0 w 1056"/>
              <a:gd name="T1" fmla="*/ 0 h 96"/>
              <a:gd name="T2" fmla="*/ 2147483647 w 1056"/>
              <a:gd name="T3" fmla="*/ 0 h 96"/>
              <a:gd name="T4" fmla="*/ 2147483647 w 1056"/>
              <a:gd name="T5" fmla="*/ 2147483647 h 96"/>
              <a:gd name="T6" fmla="*/ 2147483647 w 1056"/>
              <a:gd name="T7" fmla="*/ 2147483647 h 96"/>
              <a:gd name="T8" fmla="*/ 0 60000 65536"/>
              <a:gd name="T9" fmla="*/ 0 60000 65536"/>
              <a:gd name="T10" fmla="*/ 0 60000 65536"/>
              <a:gd name="T11" fmla="*/ 0 60000 65536"/>
              <a:gd name="T12" fmla="*/ 0 w 1056"/>
              <a:gd name="T13" fmla="*/ 0 h 96"/>
              <a:gd name="T14" fmla="*/ 1056 w 1056"/>
              <a:gd name="T15" fmla="*/ 96 h 96"/>
            </a:gdLst>
            <a:ahLst/>
            <a:cxnLst>
              <a:cxn ang="T8">
                <a:pos x="T0" y="T1"/>
              </a:cxn>
              <a:cxn ang="T9">
                <a:pos x="T2" y="T3"/>
              </a:cxn>
              <a:cxn ang="T10">
                <a:pos x="T4" y="T5"/>
              </a:cxn>
              <a:cxn ang="T11">
                <a:pos x="T6" y="T7"/>
              </a:cxn>
            </a:cxnLst>
            <a:rect l="T12" t="T13" r="T14" b="T15"/>
            <a:pathLst>
              <a:path w="1056" h="96">
                <a:moveTo>
                  <a:pt x="0" y="0"/>
                </a:moveTo>
                <a:lnTo>
                  <a:pt x="528" y="0"/>
                </a:lnTo>
                <a:lnTo>
                  <a:pt x="768" y="96"/>
                </a:lnTo>
                <a:lnTo>
                  <a:pt x="1056" y="96"/>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31" name="Freeform 148"/>
          <p:cNvSpPr>
            <a:spLocks/>
          </p:cNvSpPr>
          <p:nvPr/>
        </p:nvSpPr>
        <p:spPr bwMode="auto">
          <a:xfrm>
            <a:off x="4419600" y="3005138"/>
            <a:ext cx="1066800" cy="1066800"/>
          </a:xfrm>
          <a:custGeom>
            <a:avLst/>
            <a:gdLst>
              <a:gd name="T0" fmla="*/ 2147483647 w 672"/>
              <a:gd name="T1" fmla="*/ 2147483647 h 672"/>
              <a:gd name="T2" fmla="*/ 2147483647 w 672"/>
              <a:gd name="T3" fmla="*/ 2147483647 h 672"/>
              <a:gd name="T4" fmla="*/ 0 w 672"/>
              <a:gd name="T5" fmla="*/ 2147483647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384"/>
                </a:lnTo>
                <a:lnTo>
                  <a:pt x="0" y="384"/>
                </a:lnTo>
                <a:lnTo>
                  <a:pt x="0"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32" name="Oval 149"/>
          <p:cNvSpPr>
            <a:spLocks noChangeArrowheads="1"/>
          </p:cNvSpPr>
          <p:nvPr/>
        </p:nvSpPr>
        <p:spPr bwMode="auto">
          <a:xfrm>
            <a:off x="1905000" y="17605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6433" name="Oval 150"/>
          <p:cNvSpPr>
            <a:spLocks noChangeArrowheads="1"/>
          </p:cNvSpPr>
          <p:nvPr/>
        </p:nvSpPr>
        <p:spPr bwMode="auto">
          <a:xfrm>
            <a:off x="5232400" y="30051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6434" name="Oval 151"/>
          <p:cNvSpPr>
            <a:spLocks noChangeArrowheads="1"/>
          </p:cNvSpPr>
          <p:nvPr/>
        </p:nvSpPr>
        <p:spPr bwMode="auto">
          <a:xfrm>
            <a:off x="3937000" y="59515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6435" name="Oval 152"/>
          <p:cNvSpPr>
            <a:spLocks noChangeArrowheads="1"/>
          </p:cNvSpPr>
          <p:nvPr/>
        </p:nvSpPr>
        <p:spPr bwMode="auto">
          <a:xfrm>
            <a:off x="2209800" y="58420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153" name="Date Placeholder 152"/>
          <p:cNvSpPr>
            <a:spLocks noGrp="1"/>
          </p:cNvSpPr>
          <p:nvPr>
            <p:ph type="dt" sz="quarter" idx="10"/>
          </p:nvPr>
        </p:nvSpPr>
        <p:spPr/>
        <p:txBody>
          <a:bodyPr/>
          <a:lstStyle/>
          <a:p>
            <a:pPr>
              <a:defRPr/>
            </a:pPr>
            <a:fld id="{32577AD1-91A2-2D43-B1FD-D043F2DC5C83}" type="datetime1">
              <a:rPr lang="en-US" smtClean="0"/>
              <a:pPr>
                <a:defRPr/>
              </a:pPr>
              <a:t>3/30/11</a:t>
            </a:fld>
            <a:endParaRPr lang="en-US"/>
          </a:p>
        </p:txBody>
      </p:sp>
      <p:sp>
        <p:nvSpPr>
          <p:cNvPr id="154" name="Slide Number Placeholder 153"/>
          <p:cNvSpPr>
            <a:spLocks noGrp="1"/>
          </p:cNvSpPr>
          <p:nvPr>
            <p:ph type="sldNum" sz="quarter" idx="12"/>
          </p:nvPr>
        </p:nvSpPr>
        <p:spPr/>
        <p:txBody>
          <a:bodyPr/>
          <a:lstStyle/>
          <a:p>
            <a:pPr>
              <a:defRPr/>
            </a:pPr>
            <a:fld id="{9339CC0A-D8B9-AA4D-BF1A-4ED82356E849}" type="slidenum">
              <a:rPr lang="en-US" smtClean="0"/>
              <a:pPr>
                <a:defRPr/>
              </a:pPr>
              <a:t>40</a:t>
            </a:fld>
            <a:endParaRPr lang="en-US"/>
          </a:p>
        </p:txBody>
      </p:sp>
      <p:sp>
        <p:nvSpPr>
          <p:cNvPr id="155" name="Footer Placeholder 154"/>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312738" y="152400"/>
            <a:ext cx="8413750" cy="474663"/>
          </a:xfrm>
        </p:spPr>
        <p:txBody>
          <a:bodyPr>
            <a:normAutofit fontScale="90000"/>
          </a:bodyPr>
          <a:lstStyle/>
          <a:p>
            <a:pPr>
              <a:defRPr/>
            </a:pPr>
            <a:r>
              <a:rPr lang="en-US" sz="3600" dirty="0">
                <a:latin typeface="+mn-lt"/>
              </a:rPr>
              <a:t>Instruction Fetch Unit at the End of Branch</a:t>
            </a:r>
          </a:p>
        </p:txBody>
      </p:sp>
      <p:sp>
        <p:nvSpPr>
          <p:cNvPr id="32772" name="Rectangle 3"/>
          <p:cNvSpPr>
            <a:spLocks noGrp="1" noChangeArrowheads="1"/>
          </p:cNvSpPr>
          <p:nvPr>
            <p:ph type="body" idx="1"/>
          </p:nvPr>
        </p:nvSpPr>
        <p:spPr>
          <a:xfrm>
            <a:off x="381000" y="1303338"/>
            <a:ext cx="8191500" cy="600075"/>
          </a:xfrm>
        </p:spPr>
        <p:txBody>
          <a:bodyPr>
            <a:normAutofit fontScale="85000" lnSpcReduction="10000"/>
          </a:bodyPr>
          <a:lstStyle/>
          <a:p>
            <a:r>
              <a:rPr lang="en-US" sz="2400"/>
              <a:t>if  (Zero == 1)   then  PC = PC + 4 + SignExt[imm16]*4 ;  else  PC = PC + 4</a:t>
            </a:r>
          </a:p>
        </p:txBody>
      </p:sp>
      <p:grpSp>
        <p:nvGrpSpPr>
          <p:cNvPr id="2" name="Group 4"/>
          <p:cNvGrpSpPr>
            <a:grpSpLocks/>
          </p:cNvGrpSpPr>
          <p:nvPr/>
        </p:nvGrpSpPr>
        <p:grpSpPr bwMode="auto">
          <a:xfrm>
            <a:off x="1743075" y="611188"/>
            <a:ext cx="5954713" cy="641350"/>
            <a:chOff x="1098" y="332"/>
            <a:chExt cx="3751" cy="404"/>
          </a:xfrm>
        </p:grpSpPr>
        <p:sp>
          <p:nvSpPr>
            <p:cNvPr id="58430" name="Rectangle 5"/>
            <p:cNvSpPr>
              <a:spLocks noChangeArrowheads="1"/>
            </p:cNvSpPr>
            <p:nvPr/>
          </p:nvSpPr>
          <p:spPr bwMode="auto">
            <a:xfrm>
              <a:off x="1167" y="536"/>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24"/>
              <a:ext cx="624" cy="212"/>
              <a:chOff x="1163" y="524"/>
              <a:chExt cx="624" cy="212"/>
            </a:xfrm>
          </p:grpSpPr>
          <p:sp>
            <p:nvSpPr>
              <p:cNvPr id="58445" name="Rectangle 7"/>
              <p:cNvSpPr>
                <a:spLocks noChangeArrowheads="1"/>
              </p:cNvSpPr>
              <p:nvPr/>
            </p:nvSpPr>
            <p:spPr bwMode="auto">
              <a:xfrm>
                <a:off x="1163" y="532"/>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46" name="Rectangle 8"/>
              <p:cNvSpPr>
                <a:spLocks noChangeArrowheads="1"/>
              </p:cNvSpPr>
              <p:nvPr/>
            </p:nvSpPr>
            <p:spPr bwMode="auto">
              <a:xfrm>
                <a:off x="1341" y="524"/>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24"/>
              <a:ext cx="580" cy="212"/>
              <a:chOff x="1795" y="524"/>
              <a:chExt cx="580" cy="212"/>
            </a:xfrm>
          </p:grpSpPr>
          <p:sp>
            <p:nvSpPr>
              <p:cNvPr id="58443" name="Rectangle 10"/>
              <p:cNvSpPr>
                <a:spLocks noChangeArrowheads="1"/>
              </p:cNvSpPr>
              <p:nvPr/>
            </p:nvSpPr>
            <p:spPr bwMode="auto">
              <a:xfrm>
                <a:off x="1795" y="532"/>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44" name="Rectangle 11"/>
              <p:cNvSpPr>
                <a:spLocks noChangeArrowheads="1"/>
              </p:cNvSpPr>
              <p:nvPr/>
            </p:nvSpPr>
            <p:spPr bwMode="auto">
              <a:xfrm>
                <a:off x="1956" y="524"/>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24"/>
              <a:ext cx="579" cy="210"/>
              <a:chOff x="2383" y="524"/>
              <a:chExt cx="579" cy="210"/>
            </a:xfrm>
          </p:grpSpPr>
          <p:sp>
            <p:nvSpPr>
              <p:cNvPr id="58441" name="Rectangle 13"/>
              <p:cNvSpPr>
                <a:spLocks noChangeArrowheads="1"/>
              </p:cNvSpPr>
              <p:nvPr/>
            </p:nvSpPr>
            <p:spPr bwMode="auto">
              <a:xfrm>
                <a:off x="2383" y="532"/>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42" name="Rectangle 14"/>
              <p:cNvSpPr>
                <a:spLocks noChangeArrowheads="1"/>
              </p:cNvSpPr>
              <p:nvPr/>
            </p:nvSpPr>
            <p:spPr bwMode="auto">
              <a:xfrm>
                <a:off x="2543" y="524"/>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58434" name="Rectangle 15"/>
            <p:cNvSpPr>
              <a:spLocks noChangeArrowheads="1"/>
            </p:cNvSpPr>
            <p:nvPr/>
          </p:nvSpPr>
          <p:spPr bwMode="auto">
            <a:xfrm>
              <a:off x="2970" y="532"/>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35" name="Rectangle 16"/>
            <p:cNvSpPr>
              <a:spLocks noChangeArrowheads="1"/>
            </p:cNvSpPr>
            <p:nvPr/>
          </p:nvSpPr>
          <p:spPr bwMode="auto">
            <a:xfrm>
              <a:off x="3469" y="524"/>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58436" name="Rectangle 17"/>
            <p:cNvSpPr>
              <a:spLocks noChangeArrowheads="1"/>
            </p:cNvSpPr>
            <p:nvPr/>
          </p:nvSpPr>
          <p:spPr bwMode="auto">
            <a:xfrm>
              <a:off x="4668" y="33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8437" name="Rectangle 18"/>
            <p:cNvSpPr>
              <a:spLocks noChangeArrowheads="1"/>
            </p:cNvSpPr>
            <p:nvPr/>
          </p:nvSpPr>
          <p:spPr bwMode="auto">
            <a:xfrm>
              <a:off x="2770" y="33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8438" name="Rectangle 19"/>
            <p:cNvSpPr>
              <a:spLocks noChangeArrowheads="1"/>
            </p:cNvSpPr>
            <p:nvPr/>
          </p:nvSpPr>
          <p:spPr bwMode="auto">
            <a:xfrm>
              <a:off x="2182" y="33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58439" name="Rectangle 20"/>
            <p:cNvSpPr>
              <a:spLocks noChangeArrowheads="1"/>
            </p:cNvSpPr>
            <p:nvPr/>
          </p:nvSpPr>
          <p:spPr bwMode="auto">
            <a:xfrm>
              <a:off x="1594" y="33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58440" name="Rectangle 21"/>
            <p:cNvSpPr>
              <a:spLocks noChangeArrowheads="1"/>
            </p:cNvSpPr>
            <p:nvPr/>
          </p:nvSpPr>
          <p:spPr bwMode="auto">
            <a:xfrm>
              <a:off x="1098" y="33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2672662" name="Rectangle 22"/>
          <p:cNvSpPr>
            <a:spLocks noChangeArrowheads="1"/>
          </p:cNvSpPr>
          <p:nvPr/>
        </p:nvSpPr>
        <p:spPr bwMode="auto">
          <a:xfrm>
            <a:off x="4343400" y="3106738"/>
            <a:ext cx="4800600" cy="1919287"/>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Char char="•"/>
              <a:defRPr/>
            </a:pPr>
            <a:r>
              <a:rPr lang="en-US" sz="2800" dirty="0">
                <a:latin typeface="+mn-lt"/>
              </a:rPr>
              <a:t>What is encoding of </a:t>
            </a:r>
            <a:r>
              <a:rPr lang="en-US" sz="2800" dirty="0" err="1">
                <a:latin typeface="+mn-lt"/>
              </a:rPr>
              <a:t>nPC_sel</a:t>
            </a:r>
            <a:r>
              <a:rPr lang="en-US" sz="2800" dirty="0">
                <a:latin typeface="+mn-lt"/>
              </a:rPr>
              <a:t>?</a:t>
            </a:r>
          </a:p>
          <a:p>
            <a:pPr marL="685800" lvl="1" indent="-190500">
              <a:lnSpc>
                <a:spcPct val="85000"/>
              </a:lnSpc>
              <a:spcBef>
                <a:spcPct val="40000"/>
              </a:spcBef>
              <a:buSzPct val="100000"/>
              <a:buFontTx/>
              <a:buChar char="•"/>
              <a:defRPr/>
            </a:pPr>
            <a:r>
              <a:rPr lang="en-US" sz="2400" dirty="0">
                <a:latin typeface="+mn-lt"/>
              </a:rPr>
              <a:t>Direct MUX select?</a:t>
            </a:r>
          </a:p>
          <a:p>
            <a:pPr marL="685800" lvl="1" indent="-190500">
              <a:lnSpc>
                <a:spcPct val="85000"/>
              </a:lnSpc>
              <a:spcBef>
                <a:spcPct val="40000"/>
              </a:spcBef>
              <a:buSzPct val="100000"/>
              <a:buFontTx/>
              <a:buChar char="•"/>
              <a:defRPr/>
            </a:pPr>
            <a:r>
              <a:rPr lang="en-US" sz="2400" dirty="0">
                <a:latin typeface="+mn-lt"/>
              </a:rPr>
              <a:t>Branch inst. / not branch</a:t>
            </a:r>
          </a:p>
          <a:p>
            <a:pPr marL="203200" indent="-203200">
              <a:lnSpc>
                <a:spcPct val="75000"/>
              </a:lnSpc>
              <a:spcBef>
                <a:spcPct val="65000"/>
              </a:spcBef>
              <a:buSzPct val="100000"/>
              <a:buFont typeface="Times" charset="0"/>
              <a:buChar char="•"/>
              <a:defRPr/>
            </a:pPr>
            <a:r>
              <a:rPr lang="en-US" sz="2800" dirty="0">
                <a:latin typeface="+mn-lt"/>
              </a:rPr>
              <a:t>Let’s pick 2nd option</a:t>
            </a:r>
          </a:p>
        </p:txBody>
      </p:sp>
      <p:graphicFrame>
        <p:nvGraphicFramePr>
          <p:cNvPr id="2672663" name="Object 2"/>
          <p:cNvGraphicFramePr>
            <a:graphicFrameLocks noChangeAspect="1"/>
          </p:cNvGraphicFramePr>
          <p:nvPr/>
        </p:nvGraphicFramePr>
        <p:xfrm>
          <a:off x="3962400" y="5438775"/>
          <a:ext cx="2935288" cy="1046163"/>
        </p:xfrm>
        <a:graphic>
          <a:graphicData uri="http://schemas.openxmlformats.org/presentationml/2006/ole">
            <p:oleObj spid="_x0000_s221186" name="Worksheet" r:id="rId4" imgW="1657350" imgH="704850" progId="Excel.Sheet.8">
              <p:embed/>
            </p:oleObj>
          </a:graphicData>
        </a:graphic>
      </p:graphicFrame>
      <p:grpSp>
        <p:nvGrpSpPr>
          <p:cNvPr id="6" name="Group 24"/>
          <p:cNvGrpSpPr>
            <a:grpSpLocks/>
          </p:cNvGrpSpPr>
          <p:nvPr/>
        </p:nvGrpSpPr>
        <p:grpSpPr bwMode="auto">
          <a:xfrm>
            <a:off x="3114675" y="1762125"/>
            <a:ext cx="1101725" cy="990600"/>
            <a:chOff x="2474" y="1011"/>
            <a:chExt cx="694" cy="640"/>
          </a:xfrm>
        </p:grpSpPr>
        <p:sp>
          <p:nvSpPr>
            <p:cNvPr id="58427" name="Rectangle 25"/>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28" name="Rectangle 26"/>
            <p:cNvSpPr>
              <a:spLocks noChangeArrowheads="1"/>
            </p:cNvSpPr>
            <p:nvPr/>
          </p:nvSpPr>
          <p:spPr bwMode="auto">
            <a:xfrm>
              <a:off x="2672" y="1434"/>
              <a:ext cx="303" cy="21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err="1">
                  <a:latin typeface="+mn-lt"/>
                </a:rPr>
                <a:t>Adr</a:t>
              </a:r>
              <a:endParaRPr lang="en-US" sz="1600" dirty="0">
                <a:latin typeface="+mn-lt"/>
              </a:endParaRPr>
            </a:p>
          </p:txBody>
        </p:sp>
        <p:sp>
          <p:nvSpPr>
            <p:cNvPr id="58429" name="Rectangle 27"/>
            <p:cNvSpPr>
              <a:spLocks noChangeArrowheads="1"/>
            </p:cNvSpPr>
            <p:nvPr/>
          </p:nvSpPr>
          <p:spPr bwMode="auto">
            <a:xfrm>
              <a:off x="2518" y="1108"/>
              <a:ext cx="583" cy="372"/>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Inst</a:t>
              </a:r>
            </a:p>
            <a:p>
              <a:pPr algn="ctr">
                <a:defRPr/>
              </a:pPr>
              <a:r>
                <a:rPr lang="en-US" sz="1600" b="1">
                  <a:latin typeface="+mn-lt"/>
                </a:rPr>
                <a:t>Memory</a:t>
              </a:r>
            </a:p>
          </p:txBody>
        </p:sp>
      </p:grpSp>
      <p:sp>
        <p:nvSpPr>
          <p:cNvPr id="58376" name="Rectangle 28"/>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solidFill>
                  <a:schemeClr val="accent2"/>
                </a:solidFill>
                <a:latin typeface="+mn-lt"/>
              </a:rPr>
              <a:t>nPC_sel</a:t>
            </a:r>
            <a:endParaRPr lang="en-US" u="sng">
              <a:latin typeface="+mn-lt"/>
            </a:endParaRPr>
          </a:p>
        </p:txBody>
      </p:sp>
      <p:sp>
        <p:nvSpPr>
          <p:cNvPr id="58377" name="Line 29"/>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378" name="Rectangle 30"/>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Instruction&lt;31:0&gt;</a:t>
            </a:r>
          </a:p>
        </p:txBody>
      </p:sp>
      <p:sp>
        <p:nvSpPr>
          <p:cNvPr id="58379" name="Rectangle 31"/>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prstTxWarp prst="textNoShape">
              <a:avLst/>
            </a:prstTxWarp>
          </a:bodyPr>
          <a:lstStyle/>
          <a:p>
            <a:pPr>
              <a:defRPr/>
            </a:pPr>
            <a:endParaRPr lang="en-US">
              <a:latin typeface="+mn-lt"/>
            </a:endParaRPr>
          </a:p>
        </p:txBody>
      </p:sp>
      <p:sp>
        <p:nvSpPr>
          <p:cNvPr id="58380" name="Rectangle 32"/>
          <p:cNvSpPr>
            <a:spLocks noChangeArrowheads="1"/>
          </p:cNvSpPr>
          <p:nvPr/>
        </p:nvSpPr>
        <p:spPr bwMode="auto">
          <a:xfrm>
            <a:off x="476250" y="2816225"/>
            <a:ext cx="60960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solidFill>
                  <a:schemeClr val="accent2"/>
                </a:solidFill>
                <a:latin typeface="+mn-lt"/>
              </a:rPr>
              <a:t>Zero</a:t>
            </a:r>
            <a:endParaRPr lang="en-US" u="sng">
              <a:latin typeface="+mn-lt"/>
            </a:endParaRPr>
          </a:p>
        </p:txBody>
      </p:sp>
      <p:sp>
        <p:nvSpPr>
          <p:cNvPr id="58381" name="Line 33"/>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382" name="Line 34"/>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383" name="Freeform 35"/>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prstTxWarp prst="textNoShape">
              <a:avLst/>
            </a:prstTxWarp>
          </a:bodyPr>
          <a:lstStyle/>
          <a:p>
            <a:pPr>
              <a:defRPr/>
            </a:pPr>
            <a:endParaRPr lang="en-US">
              <a:latin typeface="+mn-lt"/>
            </a:endParaRPr>
          </a:p>
        </p:txBody>
      </p:sp>
      <p:sp>
        <p:nvSpPr>
          <p:cNvPr id="58384" name="Rectangle 36"/>
          <p:cNvSpPr>
            <a:spLocks noChangeArrowheads="1"/>
          </p:cNvSpPr>
          <p:nvPr/>
        </p:nvSpPr>
        <p:spPr bwMode="auto">
          <a:xfrm>
            <a:off x="2371725" y="3276600"/>
            <a:ext cx="931863" cy="366713"/>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pPr>
              <a:defRPr/>
            </a:pPr>
            <a:r>
              <a:rPr lang="en-US" b="1">
                <a:solidFill>
                  <a:schemeClr val="accent2"/>
                </a:solidFill>
                <a:latin typeface="+mn-lt"/>
              </a:rPr>
              <a:t>nPC_sel</a:t>
            </a:r>
            <a:endParaRPr lang="en-US" u="sng">
              <a:latin typeface="+mn-lt"/>
            </a:endParaRPr>
          </a:p>
        </p:txBody>
      </p:sp>
      <p:grpSp>
        <p:nvGrpSpPr>
          <p:cNvPr id="7" name="Group 37"/>
          <p:cNvGrpSpPr>
            <a:grpSpLocks/>
          </p:cNvGrpSpPr>
          <p:nvPr/>
        </p:nvGrpSpPr>
        <p:grpSpPr bwMode="auto">
          <a:xfrm>
            <a:off x="7010400" y="5181600"/>
            <a:ext cx="1981200" cy="1371600"/>
            <a:chOff x="4416" y="3264"/>
            <a:chExt cx="1248" cy="864"/>
          </a:xfrm>
        </p:grpSpPr>
        <p:sp>
          <p:nvSpPr>
            <p:cNvPr id="58425" name="Text Box 38"/>
            <p:cNvSpPr txBox="1">
              <a:spLocks noChangeArrowheads="1"/>
            </p:cNvSpPr>
            <p:nvPr/>
          </p:nvSpPr>
          <p:spPr bwMode="auto">
            <a:xfrm>
              <a:off x="4416" y="3264"/>
              <a:ext cx="1248" cy="523"/>
            </a:xfrm>
            <a:prstGeom prst="rect">
              <a:avLst/>
            </a:prstGeom>
            <a:noFill/>
            <a:ln w="12700">
              <a:noFill/>
              <a:miter lim="800000"/>
              <a:headEnd/>
              <a:tailEnd/>
            </a:ln>
          </p:spPr>
          <p:txBody>
            <a:bodyPr>
              <a:prstTxWarp prst="textNoShape">
                <a:avLst/>
              </a:prstTxWarp>
              <a:spAutoFit/>
            </a:bodyPr>
            <a:lstStyle/>
            <a:p>
              <a:pPr>
                <a:spcBef>
                  <a:spcPct val="50000"/>
                </a:spcBef>
                <a:defRPr/>
              </a:pPr>
              <a:r>
                <a:rPr lang="en-US" sz="2400" dirty="0">
                  <a:latin typeface="+mn-lt"/>
                </a:rPr>
                <a:t>Q: What logic gate?</a:t>
              </a:r>
            </a:p>
          </p:txBody>
        </p:sp>
        <p:sp>
          <p:nvSpPr>
            <p:cNvPr id="58426" name="AutoShape 39"/>
            <p:cNvSpPr>
              <a:spLocks noChangeArrowheads="1"/>
            </p:cNvSpPr>
            <p:nvPr/>
          </p:nvSpPr>
          <p:spPr bwMode="auto">
            <a:xfrm flipH="1" flipV="1">
              <a:off x="4464" y="3792"/>
              <a:ext cx="480"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20 w 21600"/>
                <a:gd name="T13" fmla="*/ 2893 h 21600"/>
                <a:gd name="T14" fmla="*/ 18225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accent1"/>
              </a:solidFill>
              <a:miter lim="800000"/>
              <a:headEnd/>
              <a:tailEnd/>
            </a:ln>
          </p:spPr>
          <p:txBody>
            <a:bodyPr wrap="none" anchor="ctr">
              <a:prstTxWarp prst="textNoShape">
                <a:avLst/>
              </a:prstTxWarp>
            </a:bodyPr>
            <a:lstStyle/>
            <a:p>
              <a:pPr>
                <a:defRPr/>
              </a:pPr>
              <a:endParaRPr lang="en-US">
                <a:latin typeface="+mn-lt"/>
              </a:endParaRPr>
            </a:p>
          </p:txBody>
        </p:sp>
      </p:grpSp>
      <p:sp>
        <p:nvSpPr>
          <p:cNvPr id="58386" name="Rectangle 40"/>
          <p:cNvSpPr>
            <a:spLocks noChangeArrowheads="1"/>
          </p:cNvSpPr>
          <p:nvPr/>
        </p:nvSpPr>
        <p:spPr bwMode="auto">
          <a:xfrm rot="10800000" flipV="1">
            <a:off x="374650" y="5942013"/>
            <a:ext cx="9128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8387" name="Rectangle 41"/>
          <p:cNvSpPr>
            <a:spLocks noChangeArrowheads="1"/>
          </p:cNvSpPr>
          <p:nvPr/>
        </p:nvSpPr>
        <p:spPr bwMode="auto">
          <a:xfrm>
            <a:off x="3087688" y="60071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grpSp>
        <p:nvGrpSpPr>
          <p:cNvPr id="8" name="Group 42"/>
          <p:cNvGrpSpPr>
            <a:grpSpLocks/>
          </p:cNvGrpSpPr>
          <p:nvPr/>
        </p:nvGrpSpPr>
        <p:grpSpPr bwMode="auto">
          <a:xfrm>
            <a:off x="3160713" y="4606925"/>
            <a:ext cx="354012" cy="1273175"/>
            <a:chOff x="1324" y="2334"/>
            <a:chExt cx="223" cy="802"/>
          </a:xfrm>
        </p:grpSpPr>
        <p:sp>
          <p:nvSpPr>
            <p:cNvPr id="58421" name="Rectangle 43"/>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22" name="Rectangle 44"/>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PC</a:t>
              </a:r>
            </a:p>
          </p:txBody>
        </p:sp>
        <p:sp>
          <p:nvSpPr>
            <p:cNvPr id="58423" name="Rectangle 45"/>
            <p:cNvSpPr>
              <a:spLocks noChangeArrowheads="1"/>
            </p:cNvSpPr>
            <p:nvPr/>
          </p:nvSpPr>
          <p:spPr bwMode="auto">
            <a:xfrm rot="16200000">
              <a:off x="1318" y="2351"/>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00</a:t>
              </a:r>
            </a:p>
          </p:txBody>
        </p:sp>
        <p:sp>
          <p:nvSpPr>
            <p:cNvPr id="58424" name="Rectangle 46"/>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sp>
        <p:nvSpPr>
          <p:cNvPr id="58389" name="Rectangle 47"/>
          <p:cNvSpPr>
            <a:spLocks noChangeArrowheads="1"/>
          </p:cNvSpPr>
          <p:nvPr/>
        </p:nvSpPr>
        <p:spPr bwMode="auto">
          <a:xfrm>
            <a:off x="1536700" y="4025900"/>
            <a:ext cx="3127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4</a:t>
            </a:r>
          </a:p>
        </p:txBody>
      </p:sp>
      <p:sp>
        <p:nvSpPr>
          <p:cNvPr id="58390" name="Rectangle 48"/>
          <p:cNvSpPr>
            <a:spLocks noChangeArrowheads="1"/>
          </p:cNvSpPr>
          <p:nvPr/>
        </p:nvSpPr>
        <p:spPr bwMode="auto">
          <a:xfrm>
            <a:off x="1584325" y="5702300"/>
            <a:ext cx="295275" cy="1066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391" name="Rectangle 49"/>
          <p:cNvSpPr>
            <a:spLocks noChangeArrowheads="1"/>
          </p:cNvSpPr>
          <p:nvPr/>
        </p:nvSpPr>
        <p:spPr bwMode="auto">
          <a:xfrm rot="5400000">
            <a:off x="1337469" y="6036469"/>
            <a:ext cx="77787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PC Ext</a:t>
            </a:r>
          </a:p>
        </p:txBody>
      </p:sp>
      <p:sp>
        <p:nvSpPr>
          <p:cNvPr id="58392" name="Rectangle 50"/>
          <p:cNvSpPr>
            <a:spLocks noChangeArrowheads="1"/>
          </p:cNvSpPr>
          <p:nvPr/>
        </p:nvSpPr>
        <p:spPr bwMode="auto">
          <a:xfrm rot="5400000">
            <a:off x="1894682" y="4431506"/>
            <a:ext cx="7683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Adder</a:t>
            </a:r>
          </a:p>
        </p:txBody>
      </p:sp>
      <p:sp>
        <p:nvSpPr>
          <p:cNvPr id="58393" name="Freeform 51"/>
          <p:cNvSpPr>
            <a:spLocks/>
          </p:cNvSpPr>
          <p:nvPr/>
        </p:nvSpPr>
        <p:spPr bwMode="auto">
          <a:xfrm>
            <a:off x="2097088" y="41021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8394" name="Rectangle 52"/>
          <p:cNvSpPr>
            <a:spLocks noChangeArrowheads="1"/>
          </p:cNvSpPr>
          <p:nvPr/>
        </p:nvSpPr>
        <p:spPr bwMode="auto">
          <a:xfrm rot="5400000">
            <a:off x="1894682" y="5650706"/>
            <a:ext cx="7683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Adder</a:t>
            </a:r>
          </a:p>
        </p:txBody>
      </p:sp>
      <p:sp>
        <p:nvSpPr>
          <p:cNvPr id="58395" name="Freeform 53"/>
          <p:cNvSpPr>
            <a:spLocks/>
          </p:cNvSpPr>
          <p:nvPr/>
        </p:nvSpPr>
        <p:spPr bwMode="auto">
          <a:xfrm>
            <a:off x="2097088" y="53213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8396" name="Rectangle 54"/>
          <p:cNvSpPr>
            <a:spLocks noChangeArrowheads="1"/>
          </p:cNvSpPr>
          <p:nvPr/>
        </p:nvSpPr>
        <p:spPr bwMode="auto">
          <a:xfrm rot="5400000">
            <a:off x="2636044" y="5123656"/>
            <a:ext cx="6064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Mux</a:t>
            </a:r>
            <a:endParaRPr lang="en-US" dirty="0">
              <a:latin typeface="+mn-lt"/>
            </a:endParaRPr>
          </a:p>
        </p:txBody>
      </p:sp>
      <p:sp>
        <p:nvSpPr>
          <p:cNvPr id="58397" name="Freeform 55"/>
          <p:cNvSpPr>
            <a:spLocks/>
          </p:cNvSpPr>
          <p:nvPr/>
        </p:nvSpPr>
        <p:spPr bwMode="auto">
          <a:xfrm>
            <a:off x="2782888" y="45593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8398" name="Freeform 56"/>
          <p:cNvSpPr>
            <a:spLocks/>
          </p:cNvSpPr>
          <p:nvPr/>
        </p:nvSpPr>
        <p:spPr bwMode="auto">
          <a:xfrm>
            <a:off x="3468688" y="2743200"/>
            <a:ext cx="188912" cy="2578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399" name="Freeform 57"/>
          <p:cNvSpPr>
            <a:spLocks/>
          </p:cNvSpPr>
          <p:nvPr/>
        </p:nvSpPr>
        <p:spPr bwMode="auto">
          <a:xfrm>
            <a:off x="1411288" y="37973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0" name="Line 58"/>
          <p:cNvSpPr>
            <a:spLocks noChangeShapeType="1"/>
          </p:cNvSpPr>
          <p:nvPr/>
        </p:nvSpPr>
        <p:spPr bwMode="auto">
          <a:xfrm>
            <a:off x="1792288" y="42545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1" name="Line 59"/>
          <p:cNvSpPr>
            <a:spLocks noChangeShapeType="1"/>
          </p:cNvSpPr>
          <p:nvPr/>
        </p:nvSpPr>
        <p:spPr bwMode="auto">
          <a:xfrm>
            <a:off x="2478088" y="47117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2" name="Freeform 60"/>
          <p:cNvSpPr>
            <a:spLocks/>
          </p:cNvSpPr>
          <p:nvPr/>
        </p:nvSpPr>
        <p:spPr bwMode="auto">
          <a:xfrm>
            <a:off x="1716088" y="47117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3" name="Line 61"/>
          <p:cNvSpPr>
            <a:spLocks noChangeShapeType="1"/>
          </p:cNvSpPr>
          <p:nvPr/>
        </p:nvSpPr>
        <p:spPr bwMode="auto">
          <a:xfrm>
            <a:off x="1868488" y="62357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4" name="Line 62"/>
          <p:cNvSpPr>
            <a:spLocks noChangeShapeType="1"/>
          </p:cNvSpPr>
          <p:nvPr/>
        </p:nvSpPr>
        <p:spPr bwMode="auto">
          <a:xfrm>
            <a:off x="2478088" y="58547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5" name="Line 63"/>
          <p:cNvSpPr>
            <a:spLocks noChangeShapeType="1"/>
          </p:cNvSpPr>
          <p:nvPr/>
        </p:nvSpPr>
        <p:spPr bwMode="auto">
          <a:xfrm>
            <a:off x="3011488" y="53213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8406" name="Line 64"/>
          <p:cNvSpPr>
            <a:spLocks noChangeShapeType="1"/>
          </p:cNvSpPr>
          <p:nvPr/>
        </p:nvSpPr>
        <p:spPr bwMode="auto">
          <a:xfrm>
            <a:off x="1219200" y="62484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7" name="Freeform 65"/>
          <p:cNvSpPr>
            <a:spLocks/>
          </p:cNvSpPr>
          <p:nvPr/>
        </p:nvSpPr>
        <p:spPr bwMode="auto">
          <a:xfrm>
            <a:off x="1447800" y="3810000"/>
            <a:ext cx="2209800" cy="1524000"/>
          </a:xfrm>
          <a:custGeom>
            <a:avLst/>
            <a:gdLst>
              <a:gd name="T0" fmla="*/ 2147483647 w 1392"/>
              <a:gd name="T1" fmla="*/ 2147483647 h 960"/>
              <a:gd name="T2" fmla="*/ 2147483647 w 1392"/>
              <a:gd name="T3" fmla="*/ 2147483647 h 960"/>
              <a:gd name="T4" fmla="*/ 2147483647 w 1392"/>
              <a:gd name="T5" fmla="*/ 0 h 960"/>
              <a:gd name="T6" fmla="*/ 0 w 1392"/>
              <a:gd name="T7" fmla="*/ 0 h 960"/>
              <a:gd name="T8" fmla="*/ 0 w 1392"/>
              <a:gd name="T9" fmla="*/ 2147483647 h 960"/>
              <a:gd name="T10" fmla="*/ 2147483647 w 1392"/>
              <a:gd name="T11" fmla="*/ 2147483647 h 960"/>
              <a:gd name="T12" fmla="*/ 0 60000 65536"/>
              <a:gd name="T13" fmla="*/ 0 60000 65536"/>
              <a:gd name="T14" fmla="*/ 0 60000 65536"/>
              <a:gd name="T15" fmla="*/ 0 60000 65536"/>
              <a:gd name="T16" fmla="*/ 0 60000 65536"/>
              <a:gd name="T17" fmla="*/ 0 60000 65536"/>
              <a:gd name="T18" fmla="*/ 0 w 1392"/>
              <a:gd name="T19" fmla="*/ 0 h 960"/>
              <a:gd name="T20" fmla="*/ 1392 w 1392"/>
              <a:gd name="T21" fmla="*/ 960 h 960"/>
            </a:gdLst>
            <a:ahLst/>
            <a:cxnLst>
              <a:cxn ang="T12">
                <a:pos x="T0" y="T1"/>
              </a:cxn>
              <a:cxn ang="T13">
                <a:pos x="T2" y="T3"/>
              </a:cxn>
              <a:cxn ang="T14">
                <a:pos x="T4" y="T5"/>
              </a:cxn>
              <a:cxn ang="T15">
                <a:pos x="T6" y="T7"/>
              </a:cxn>
              <a:cxn ang="T16">
                <a:pos x="T8" y="T9"/>
              </a:cxn>
              <a:cxn ang="T17">
                <a:pos x="T10" y="T11"/>
              </a:cxn>
            </a:cxnLst>
            <a:rect l="T18" t="T19" r="T20" b="T21"/>
            <a:pathLst>
              <a:path w="1392" h="960">
                <a:moveTo>
                  <a:pt x="1248" y="960"/>
                </a:moveTo>
                <a:lnTo>
                  <a:pt x="1392" y="960"/>
                </a:lnTo>
                <a:lnTo>
                  <a:pt x="1392" y="0"/>
                </a:lnTo>
                <a:lnTo>
                  <a:pt x="0" y="0"/>
                </a:lnTo>
                <a:lnTo>
                  <a:pt x="0" y="768"/>
                </a:lnTo>
                <a:lnTo>
                  <a:pt x="384" y="768"/>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08" name="Freeform 66"/>
          <p:cNvSpPr>
            <a:spLocks/>
          </p:cNvSpPr>
          <p:nvPr/>
        </p:nvSpPr>
        <p:spPr bwMode="auto">
          <a:xfrm>
            <a:off x="1676400" y="47244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09" name="Line 67"/>
          <p:cNvSpPr>
            <a:spLocks noChangeShapeType="1"/>
          </p:cNvSpPr>
          <p:nvPr/>
        </p:nvSpPr>
        <p:spPr bwMode="auto">
          <a:xfrm>
            <a:off x="2438400" y="5867400"/>
            <a:ext cx="3810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10" name="Text Box 68"/>
          <p:cNvSpPr txBox="1">
            <a:spLocks noChangeArrowheads="1"/>
          </p:cNvSpPr>
          <p:nvPr/>
        </p:nvSpPr>
        <p:spPr bwMode="auto">
          <a:xfrm>
            <a:off x="2725738" y="4648200"/>
            <a:ext cx="296862" cy="336550"/>
          </a:xfrm>
          <a:prstGeom prst="rect">
            <a:avLst/>
          </a:prstGeom>
          <a:noFill/>
          <a:ln w="12700">
            <a:noFill/>
            <a:miter lim="800000"/>
            <a:headEnd/>
            <a:tailEnd/>
          </a:ln>
        </p:spPr>
        <p:txBody>
          <a:bodyPr wrap="none">
            <a:prstTxWarp prst="textNoShape">
              <a:avLst/>
            </a:prstTxWarp>
            <a:spAutoFit/>
          </a:bodyPr>
          <a:lstStyle/>
          <a:p>
            <a:pPr>
              <a:defRPr/>
            </a:pPr>
            <a:r>
              <a:rPr lang="en-US" sz="1600">
                <a:latin typeface="+mn-lt"/>
              </a:rPr>
              <a:t>0</a:t>
            </a:r>
          </a:p>
        </p:txBody>
      </p:sp>
      <p:sp>
        <p:nvSpPr>
          <p:cNvPr id="58411" name="Text Box 69"/>
          <p:cNvSpPr txBox="1">
            <a:spLocks noChangeArrowheads="1"/>
          </p:cNvSpPr>
          <p:nvPr/>
        </p:nvSpPr>
        <p:spPr bwMode="auto">
          <a:xfrm>
            <a:off x="2717800" y="5607050"/>
            <a:ext cx="296863" cy="336550"/>
          </a:xfrm>
          <a:prstGeom prst="rect">
            <a:avLst/>
          </a:prstGeom>
          <a:noFill/>
          <a:ln w="12700">
            <a:noFill/>
            <a:miter lim="800000"/>
            <a:headEnd/>
            <a:tailEnd/>
          </a:ln>
        </p:spPr>
        <p:txBody>
          <a:bodyPr wrap="none">
            <a:prstTxWarp prst="textNoShape">
              <a:avLst/>
            </a:prstTxWarp>
            <a:spAutoFit/>
          </a:bodyPr>
          <a:lstStyle/>
          <a:p>
            <a:pPr>
              <a:defRPr/>
            </a:pPr>
            <a:r>
              <a:rPr lang="en-US" sz="1600">
                <a:latin typeface="+mn-lt"/>
              </a:rPr>
              <a:t>1</a:t>
            </a:r>
          </a:p>
        </p:txBody>
      </p:sp>
      <p:sp>
        <p:nvSpPr>
          <p:cNvPr id="58412" name="Line 70"/>
          <p:cNvSpPr>
            <a:spLocks noChangeShapeType="1"/>
          </p:cNvSpPr>
          <p:nvPr/>
        </p:nvSpPr>
        <p:spPr bwMode="auto">
          <a:xfrm>
            <a:off x="2971800" y="5334000"/>
            <a:ext cx="228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13" name="Line 71"/>
          <p:cNvSpPr>
            <a:spLocks noChangeShapeType="1"/>
          </p:cNvSpPr>
          <p:nvPr/>
        </p:nvSpPr>
        <p:spPr bwMode="auto">
          <a:xfrm flipV="1">
            <a:off x="3657600" y="2743200"/>
            <a:ext cx="0" cy="1066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14" name="Line 72"/>
          <p:cNvSpPr>
            <a:spLocks noChangeShapeType="1"/>
          </p:cNvSpPr>
          <p:nvPr/>
        </p:nvSpPr>
        <p:spPr bwMode="auto">
          <a:xfrm>
            <a:off x="2438400" y="4724400"/>
            <a:ext cx="304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grpSp>
        <p:nvGrpSpPr>
          <p:cNvPr id="9" name="Group 73"/>
          <p:cNvGrpSpPr>
            <a:grpSpLocks/>
          </p:cNvGrpSpPr>
          <p:nvPr/>
        </p:nvGrpSpPr>
        <p:grpSpPr bwMode="auto">
          <a:xfrm>
            <a:off x="1828800" y="2514600"/>
            <a:ext cx="1619250" cy="1109663"/>
            <a:chOff x="1152" y="1584"/>
            <a:chExt cx="1020" cy="699"/>
          </a:xfrm>
        </p:grpSpPr>
        <p:sp>
          <p:nvSpPr>
            <p:cNvPr id="58419" name="AutoShape 74"/>
            <p:cNvSpPr>
              <a:spLocks noChangeArrowheads="1"/>
            </p:cNvSpPr>
            <p:nvPr/>
          </p:nvSpPr>
          <p:spPr bwMode="auto">
            <a:xfrm>
              <a:off x="1152" y="1584"/>
              <a:ext cx="384" cy="384"/>
            </a:xfrm>
            <a:prstGeom prst="flowChartDelay">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20" name="Text Box 75"/>
            <p:cNvSpPr txBox="1">
              <a:spLocks noChangeArrowheads="1"/>
            </p:cNvSpPr>
            <p:nvPr/>
          </p:nvSpPr>
          <p:spPr bwMode="auto">
            <a:xfrm>
              <a:off x="1478" y="2031"/>
              <a:ext cx="694" cy="252"/>
            </a:xfrm>
            <a:prstGeom prst="rect">
              <a:avLst/>
            </a:prstGeom>
            <a:solidFill>
              <a:schemeClr val="bg1"/>
            </a:solidFill>
            <a:ln w="12700">
              <a:noFill/>
              <a:miter lim="800000"/>
              <a:headEnd/>
              <a:tailEnd/>
            </a:ln>
          </p:spPr>
          <p:txBody>
            <a:bodyPr wrap="none">
              <a:prstTxWarp prst="textNoShape">
                <a:avLst/>
              </a:prstTxWarp>
              <a:spAutoFit/>
            </a:bodyPr>
            <a:lstStyle/>
            <a:p>
              <a:pPr>
                <a:defRPr/>
              </a:pPr>
              <a:r>
                <a:rPr lang="en-US" sz="2000">
                  <a:latin typeface="+mn-lt"/>
                </a:rPr>
                <a:t>MUX ctrl</a:t>
              </a:r>
            </a:p>
          </p:txBody>
        </p:sp>
      </p:grpSp>
      <p:sp>
        <p:nvSpPr>
          <p:cNvPr id="76" name="Date Placeholder 75"/>
          <p:cNvSpPr>
            <a:spLocks noGrp="1"/>
          </p:cNvSpPr>
          <p:nvPr>
            <p:ph type="dt" sz="quarter" idx="10"/>
          </p:nvPr>
        </p:nvSpPr>
        <p:spPr/>
        <p:txBody>
          <a:bodyPr/>
          <a:lstStyle/>
          <a:p>
            <a:pPr>
              <a:defRPr/>
            </a:pPr>
            <a:fld id="{3D41B50D-DA40-7C40-A9A6-02B4B7329EEE}" type="datetime1">
              <a:rPr lang="en-US" smtClean="0"/>
              <a:pPr>
                <a:defRPr/>
              </a:pPr>
              <a:t>3/30/11</a:t>
            </a:fld>
            <a:endParaRPr lang="en-US" dirty="0"/>
          </a:p>
        </p:txBody>
      </p:sp>
      <p:sp>
        <p:nvSpPr>
          <p:cNvPr id="77" name="Slide Number Placeholder 76"/>
          <p:cNvSpPr>
            <a:spLocks noGrp="1"/>
          </p:cNvSpPr>
          <p:nvPr>
            <p:ph type="sldNum" sz="quarter" idx="12"/>
          </p:nvPr>
        </p:nvSpPr>
        <p:spPr/>
        <p:txBody>
          <a:bodyPr/>
          <a:lstStyle/>
          <a:p>
            <a:pPr>
              <a:defRPr/>
            </a:pPr>
            <a:fld id="{2CFB1231-B4CF-2C44-8F4F-6E83E511BE79}" type="slidenum">
              <a:rPr lang="en-US" smtClean="0"/>
              <a:pPr>
                <a:defRPr/>
              </a:pPr>
              <a:t>41</a:t>
            </a:fld>
            <a:endParaRPr lang="en-US"/>
          </a:p>
        </p:txBody>
      </p:sp>
      <p:sp>
        <p:nvSpPr>
          <p:cNvPr id="78" name="Footer Placeholder 77"/>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72662">
                                            <p:txEl>
                                              <p:pRg st="0" end="0"/>
                                            </p:txEl>
                                          </p:spTgt>
                                        </p:tgtEl>
                                        <p:attrNameLst>
                                          <p:attrName>style.visibility</p:attrName>
                                        </p:attrNameLst>
                                      </p:cBhvr>
                                      <p:to>
                                        <p:strVal val="visible"/>
                                      </p:to>
                                    </p:set>
                                    <p:anim calcmode="lin" valueType="num">
                                      <p:cBhvr additive="base">
                                        <p:cTn id="7" dur="500" fill="hold"/>
                                        <p:tgtEl>
                                          <p:spTgt spid="267266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7266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672662">
                                            <p:txEl>
                                              <p:pRg st="1" end="1"/>
                                            </p:txEl>
                                          </p:spTgt>
                                        </p:tgtEl>
                                        <p:attrNameLst>
                                          <p:attrName>style.visibility</p:attrName>
                                        </p:attrNameLst>
                                      </p:cBhvr>
                                      <p:to>
                                        <p:strVal val="visible"/>
                                      </p:to>
                                    </p:set>
                                    <p:anim calcmode="lin" valueType="num">
                                      <p:cBhvr additive="base">
                                        <p:cTn id="11" dur="500" fill="hold"/>
                                        <p:tgtEl>
                                          <p:spTgt spid="267266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67266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672662">
                                            <p:txEl>
                                              <p:pRg st="2" end="2"/>
                                            </p:txEl>
                                          </p:spTgt>
                                        </p:tgtEl>
                                        <p:attrNameLst>
                                          <p:attrName>style.visibility</p:attrName>
                                        </p:attrNameLst>
                                      </p:cBhvr>
                                      <p:to>
                                        <p:strVal val="visible"/>
                                      </p:to>
                                    </p:set>
                                    <p:anim calcmode="lin" valueType="num">
                                      <p:cBhvr additive="base">
                                        <p:cTn id="15" dur="500" fill="hold"/>
                                        <p:tgtEl>
                                          <p:spTgt spid="2672662">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67266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2672662">
                                            <p:txEl>
                                              <p:pRg st="3" end="3"/>
                                            </p:txEl>
                                          </p:spTgt>
                                        </p:tgtEl>
                                        <p:attrNameLst>
                                          <p:attrName>style.visibility</p:attrName>
                                        </p:attrNameLst>
                                      </p:cBhvr>
                                      <p:to>
                                        <p:strVal val="visible"/>
                                      </p:to>
                                    </p:set>
                                    <p:anim calcmode="lin" valueType="num">
                                      <p:cBhvr additive="base">
                                        <p:cTn id="21" dur="500" fill="hold"/>
                                        <p:tgtEl>
                                          <p:spTgt spid="2672662">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67266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2672663"/>
                                        </p:tgtEl>
                                        <p:attrNameLst>
                                          <p:attrName>style.visibility</p:attrName>
                                        </p:attrNameLst>
                                      </p:cBhvr>
                                      <p:to>
                                        <p:strVal val="visible"/>
                                      </p:to>
                                    </p:set>
                                    <p:anim calcmode="lin" valueType="num">
                                      <p:cBhvr additive="base">
                                        <p:cTn id="27" dur="500" fill="hold"/>
                                        <p:tgtEl>
                                          <p:spTgt spid="2672663"/>
                                        </p:tgtEl>
                                        <p:attrNameLst>
                                          <p:attrName>ppt_x</p:attrName>
                                        </p:attrNameLst>
                                      </p:cBhvr>
                                      <p:tavLst>
                                        <p:tav tm="0">
                                          <p:val>
                                            <p:strVal val="1+#ppt_w/2"/>
                                          </p:val>
                                        </p:tav>
                                        <p:tav tm="100000">
                                          <p:val>
                                            <p:strVal val="#ppt_x"/>
                                          </p:val>
                                        </p:tav>
                                      </p:tavLst>
                                    </p:anim>
                                    <p:anim calcmode="lin" valueType="num">
                                      <p:cBhvr additive="base">
                                        <p:cTn id="28" dur="500" fill="hold"/>
                                        <p:tgtEl>
                                          <p:spTgt spid="267266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2" grpId="0" build="p" autoUpdateAnimBg="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z="4000" smtClean="0"/>
              <a:t>Summary: Datapath’s Control Signals</a:t>
            </a:r>
          </a:p>
        </p:txBody>
      </p:sp>
      <p:sp>
        <p:nvSpPr>
          <p:cNvPr id="79875" name="Rectangle 3"/>
          <p:cNvSpPr>
            <a:spLocks noGrp="1" noChangeArrowheads="1"/>
          </p:cNvSpPr>
          <p:nvPr>
            <p:ph sz="half" idx="1"/>
          </p:nvPr>
        </p:nvSpPr>
        <p:spPr>
          <a:xfrm>
            <a:off x="457200" y="1274763"/>
            <a:ext cx="4038600" cy="1512887"/>
          </a:xfrm>
        </p:spPr>
        <p:txBody>
          <a:bodyPr/>
          <a:lstStyle/>
          <a:p>
            <a:pPr>
              <a:spcBef>
                <a:spcPct val="0"/>
              </a:spcBef>
              <a:tabLst>
                <a:tab pos="1600200" algn="l"/>
              </a:tabLst>
            </a:pPr>
            <a:r>
              <a:rPr lang="en-US" sz="2000"/>
              <a:t>ExtOp:	“zero”, “sign”</a:t>
            </a:r>
          </a:p>
          <a:p>
            <a:pPr>
              <a:spcBef>
                <a:spcPct val="0"/>
              </a:spcBef>
              <a:tabLst>
                <a:tab pos="1600200" algn="l"/>
              </a:tabLst>
            </a:pPr>
            <a:r>
              <a:rPr lang="en-US" sz="2000"/>
              <a:t>ALUsrc:	0 </a:t>
            </a:r>
            <a:r>
              <a:rPr lang="en-US" sz="2000">
                <a:sym typeface="Symbol" charset="2"/>
              </a:rPr>
              <a:t></a:t>
            </a:r>
            <a:r>
              <a:rPr lang="en-US" sz="2000"/>
              <a:t> regB; </a:t>
            </a:r>
            <a:br>
              <a:rPr lang="en-US" sz="2000"/>
            </a:br>
            <a:r>
              <a:rPr lang="en-US" sz="2000"/>
              <a:t>	1 </a:t>
            </a:r>
            <a:r>
              <a:rPr lang="en-US" sz="2000">
                <a:sym typeface="Symbol" charset="2"/>
              </a:rPr>
              <a:t></a:t>
            </a:r>
            <a:r>
              <a:rPr lang="en-US" sz="2000"/>
              <a:t> immed</a:t>
            </a:r>
          </a:p>
          <a:p>
            <a:pPr>
              <a:spcBef>
                <a:spcPct val="0"/>
              </a:spcBef>
              <a:tabLst>
                <a:tab pos="1600200" algn="l"/>
              </a:tabLst>
            </a:pPr>
            <a:r>
              <a:rPr lang="en-US" sz="2000"/>
              <a:t>ALUctr:	“ADD”, “SUB”, “OR”</a:t>
            </a:r>
          </a:p>
        </p:txBody>
      </p:sp>
      <p:sp>
        <p:nvSpPr>
          <p:cNvPr id="105" name="Content Placeholder 104"/>
          <p:cNvSpPr>
            <a:spLocks noGrp="1"/>
          </p:cNvSpPr>
          <p:nvPr>
            <p:ph sz="half" idx="2"/>
          </p:nvPr>
        </p:nvSpPr>
        <p:spPr>
          <a:xfrm>
            <a:off x="4648200" y="1274763"/>
            <a:ext cx="4038600" cy="1528762"/>
          </a:xfrm>
        </p:spPr>
        <p:txBody>
          <a:bodyPr/>
          <a:lstStyle/>
          <a:p>
            <a:pPr marL="203200" indent="-203200">
              <a:lnSpc>
                <a:spcPct val="75000"/>
              </a:lnSpc>
              <a:spcBef>
                <a:spcPct val="30000"/>
              </a:spcBef>
              <a:buFont typeface="Arial"/>
              <a:buChar char="•"/>
              <a:tabLst>
                <a:tab pos="1600200" algn="l"/>
              </a:tabLst>
              <a:defRPr/>
            </a:pPr>
            <a:r>
              <a:rPr lang="en-US" sz="2000" dirty="0" err="1" smtClean="0"/>
              <a:t>MemWr</a:t>
            </a:r>
            <a:r>
              <a:rPr lang="en-US" sz="2000" dirty="0" smtClean="0"/>
              <a:t>:	1 </a:t>
            </a:r>
            <a:r>
              <a:rPr lang="en-US" sz="2000" dirty="0" err="1" smtClean="0">
                <a:sym typeface="Symbol" charset="2"/>
              </a:rPr>
              <a:t></a:t>
            </a:r>
            <a:r>
              <a:rPr lang="en-US" sz="2000" dirty="0" smtClean="0"/>
              <a:t> write memory</a:t>
            </a:r>
          </a:p>
          <a:p>
            <a:pPr marL="203200" indent="-203200">
              <a:lnSpc>
                <a:spcPct val="75000"/>
              </a:lnSpc>
              <a:spcBef>
                <a:spcPct val="30000"/>
              </a:spcBef>
              <a:buFont typeface="Arial"/>
              <a:buChar char="•"/>
              <a:tabLst>
                <a:tab pos="1600200" algn="l"/>
              </a:tabLst>
              <a:defRPr/>
            </a:pPr>
            <a:r>
              <a:rPr lang="en-US" sz="2000" dirty="0" err="1" smtClean="0"/>
              <a:t>MemtoReg</a:t>
            </a:r>
            <a:r>
              <a:rPr lang="en-US" sz="2000" dirty="0" smtClean="0"/>
              <a:t>:   0 </a:t>
            </a:r>
            <a:r>
              <a:rPr lang="en-US" sz="2000" dirty="0" err="1" smtClean="0">
                <a:sym typeface="Symbol" charset="2"/>
              </a:rPr>
              <a:t></a:t>
            </a:r>
            <a:r>
              <a:rPr lang="en-US" sz="2000" dirty="0" smtClean="0"/>
              <a:t> ALU; 1 </a:t>
            </a:r>
            <a:r>
              <a:rPr lang="en-US" sz="2000" dirty="0" err="1" smtClean="0">
                <a:sym typeface="Symbol" charset="2"/>
              </a:rPr>
              <a:t></a:t>
            </a:r>
            <a:r>
              <a:rPr lang="en-US" sz="2000" dirty="0" smtClean="0"/>
              <a:t> </a:t>
            </a:r>
            <a:r>
              <a:rPr lang="en-US" sz="2000" dirty="0" err="1" smtClean="0"/>
              <a:t>Mem</a:t>
            </a:r>
            <a:endParaRPr lang="en-US" sz="2000" dirty="0" smtClean="0"/>
          </a:p>
          <a:p>
            <a:pPr marL="203200" indent="-203200">
              <a:lnSpc>
                <a:spcPct val="75000"/>
              </a:lnSpc>
              <a:spcBef>
                <a:spcPct val="30000"/>
              </a:spcBef>
              <a:buFont typeface="Arial"/>
              <a:buChar char="•"/>
              <a:tabLst>
                <a:tab pos="1600200" algn="l"/>
              </a:tabLst>
              <a:defRPr/>
            </a:pPr>
            <a:r>
              <a:rPr lang="en-US" sz="2000" dirty="0" err="1" smtClean="0"/>
              <a:t>RegDst</a:t>
            </a:r>
            <a:r>
              <a:rPr lang="en-US" sz="2000" dirty="0" smtClean="0"/>
              <a:t>:	0 </a:t>
            </a:r>
            <a:r>
              <a:rPr lang="en-US" sz="2000" dirty="0" err="1" smtClean="0">
                <a:sym typeface="Symbol" charset="2"/>
              </a:rPr>
              <a:t></a:t>
            </a:r>
            <a:r>
              <a:rPr lang="en-US" sz="2000" dirty="0" smtClean="0"/>
              <a:t> “</a:t>
            </a:r>
            <a:r>
              <a:rPr lang="en-US" sz="2000" dirty="0" err="1" smtClean="0"/>
              <a:t>rt</a:t>
            </a:r>
            <a:r>
              <a:rPr lang="en-US" sz="2000" dirty="0" smtClean="0"/>
              <a:t>”; 1 </a:t>
            </a:r>
            <a:r>
              <a:rPr lang="en-US" sz="2000" dirty="0" err="1" smtClean="0">
                <a:sym typeface="Symbol" charset="2"/>
              </a:rPr>
              <a:t></a:t>
            </a:r>
            <a:r>
              <a:rPr lang="en-US" sz="2000" dirty="0" smtClean="0"/>
              <a:t> “rd”</a:t>
            </a:r>
          </a:p>
          <a:p>
            <a:pPr marL="203200" indent="-203200">
              <a:lnSpc>
                <a:spcPct val="75000"/>
              </a:lnSpc>
              <a:spcBef>
                <a:spcPct val="30000"/>
              </a:spcBef>
              <a:buFont typeface="Arial"/>
              <a:buChar char="•"/>
              <a:tabLst>
                <a:tab pos="1600200" algn="l"/>
              </a:tabLst>
              <a:defRPr/>
            </a:pPr>
            <a:r>
              <a:rPr lang="en-US" sz="2000" dirty="0" err="1" smtClean="0"/>
              <a:t>RegWr</a:t>
            </a:r>
            <a:r>
              <a:rPr lang="en-US" sz="2000" dirty="0" smtClean="0"/>
              <a:t>:	1 </a:t>
            </a:r>
            <a:r>
              <a:rPr lang="en-US" sz="2000" dirty="0" err="1" smtClean="0">
                <a:sym typeface="Symbol" charset="2"/>
              </a:rPr>
              <a:t></a:t>
            </a:r>
            <a:r>
              <a:rPr lang="en-US" sz="2000" dirty="0" smtClean="0"/>
              <a:t> write register</a:t>
            </a:r>
          </a:p>
          <a:p>
            <a:pPr>
              <a:defRPr/>
            </a:pPr>
            <a:endParaRPr lang="en-US" dirty="0"/>
          </a:p>
        </p:txBody>
      </p:sp>
      <p:sp>
        <p:nvSpPr>
          <p:cNvPr id="99" name="Date Placeholder 98"/>
          <p:cNvSpPr>
            <a:spLocks noGrp="1"/>
          </p:cNvSpPr>
          <p:nvPr>
            <p:ph type="dt" sz="quarter" idx="10"/>
          </p:nvPr>
        </p:nvSpPr>
        <p:spPr/>
        <p:txBody>
          <a:bodyPr/>
          <a:lstStyle/>
          <a:p>
            <a:pPr>
              <a:defRPr/>
            </a:pPr>
            <a:fld id="{29CFD15E-8665-B747-925C-0B09019D5FA6}" type="datetime1">
              <a:rPr lang="en-US" smtClean="0"/>
              <a:pPr>
                <a:defRPr/>
              </a:pPr>
              <a:t>3/30/11</a:t>
            </a:fld>
            <a:endParaRPr lang="en-US"/>
          </a:p>
        </p:txBody>
      </p:sp>
      <p:sp>
        <p:nvSpPr>
          <p:cNvPr id="101" name="Footer Placeholder 100"/>
          <p:cNvSpPr>
            <a:spLocks noGrp="1"/>
          </p:cNvSpPr>
          <p:nvPr>
            <p:ph type="ftr" sz="quarter" idx="11"/>
          </p:nvPr>
        </p:nvSpPr>
        <p:spPr/>
        <p:txBody>
          <a:bodyPr/>
          <a:lstStyle/>
          <a:p>
            <a:pPr>
              <a:defRPr/>
            </a:pPr>
            <a:r>
              <a:rPr lang="en-US" smtClean="0"/>
              <a:t>Spring 2011 -- Lecture #18</a:t>
            </a:r>
            <a:endParaRPr lang="en-US" dirty="0"/>
          </a:p>
        </p:txBody>
      </p:sp>
      <p:sp>
        <p:nvSpPr>
          <p:cNvPr id="100" name="Slide Number Placeholder 99"/>
          <p:cNvSpPr>
            <a:spLocks noGrp="1"/>
          </p:cNvSpPr>
          <p:nvPr>
            <p:ph type="sldNum" sz="quarter" idx="12"/>
          </p:nvPr>
        </p:nvSpPr>
        <p:spPr/>
        <p:txBody>
          <a:bodyPr/>
          <a:lstStyle/>
          <a:p>
            <a:pPr>
              <a:defRPr/>
            </a:pPr>
            <a:fld id="{1D3D1165-2FB3-A742-8F74-7F4AD994F06B}" type="slidenum">
              <a:rPr lang="en-US" smtClean="0"/>
              <a:pPr>
                <a:defRPr/>
              </a:pPr>
              <a:t>42</a:t>
            </a:fld>
            <a:endParaRPr lang="en-US"/>
          </a:p>
        </p:txBody>
      </p:sp>
      <p:sp>
        <p:nvSpPr>
          <p:cNvPr id="28677" name="Rectangle 5"/>
          <p:cNvSpPr>
            <a:spLocks noChangeArrowheads="1"/>
          </p:cNvSpPr>
          <p:nvPr/>
        </p:nvSpPr>
        <p:spPr bwMode="auto">
          <a:xfrm>
            <a:off x="7067550" y="420846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678" name="Rectangle 6"/>
          <p:cNvSpPr>
            <a:spLocks noChangeArrowheads="1"/>
          </p:cNvSpPr>
          <p:nvPr/>
        </p:nvSpPr>
        <p:spPr bwMode="auto">
          <a:xfrm>
            <a:off x="6303963" y="2595563"/>
            <a:ext cx="10398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dirty="0" err="1">
                <a:latin typeface="+mn-lt"/>
              </a:rPr>
              <a:t>ALUctr</a:t>
            </a:r>
            <a:endParaRPr lang="en-US" sz="2000" u="sng" dirty="0">
              <a:latin typeface="+mn-lt"/>
            </a:endParaRPr>
          </a:p>
        </p:txBody>
      </p:sp>
      <p:sp>
        <p:nvSpPr>
          <p:cNvPr id="28679" name="Rectangle 7"/>
          <p:cNvSpPr>
            <a:spLocks noChangeArrowheads="1"/>
          </p:cNvSpPr>
          <p:nvPr/>
        </p:nvSpPr>
        <p:spPr bwMode="auto">
          <a:xfrm>
            <a:off x="3181350" y="497046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28680" name="Rectangle 8"/>
          <p:cNvSpPr>
            <a:spLocks noChangeArrowheads="1"/>
          </p:cNvSpPr>
          <p:nvPr/>
        </p:nvSpPr>
        <p:spPr bwMode="auto">
          <a:xfrm>
            <a:off x="2636838" y="4065588"/>
            <a:ext cx="722312"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28681" name="Rectangle 9"/>
          <p:cNvSpPr>
            <a:spLocks noChangeArrowheads="1"/>
          </p:cNvSpPr>
          <p:nvPr/>
        </p:nvSpPr>
        <p:spPr bwMode="auto">
          <a:xfrm>
            <a:off x="2759075" y="3370263"/>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dirty="0" err="1">
                <a:latin typeface="+mn-lt"/>
              </a:rPr>
              <a:t>RegWr</a:t>
            </a:r>
            <a:endParaRPr lang="en-US" sz="2000" u="sng" dirty="0">
              <a:latin typeface="+mn-lt"/>
            </a:endParaRPr>
          </a:p>
        </p:txBody>
      </p:sp>
      <p:sp>
        <p:nvSpPr>
          <p:cNvPr id="28682" name="Line 10"/>
          <p:cNvSpPr>
            <a:spLocks noChangeShapeType="1"/>
          </p:cNvSpPr>
          <p:nvPr/>
        </p:nvSpPr>
        <p:spPr bwMode="auto">
          <a:xfrm flipH="1">
            <a:off x="2946400" y="43846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3" name="Rectangle 11"/>
          <p:cNvSpPr>
            <a:spLocks noChangeArrowheads="1"/>
          </p:cNvSpPr>
          <p:nvPr/>
        </p:nvSpPr>
        <p:spPr bwMode="auto">
          <a:xfrm>
            <a:off x="2798763" y="44846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684" name="Line 12"/>
          <p:cNvSpPr>
            <a:spLocks noChangeShapeType="1"/>
          </p:cNvSpPr>
          <p:nvPr/>
        </p:nvSpPr>
        <p:spPr bwMode="auto">
          <a:xfrm flipH="1">
            <a:off x="5772150" y="42084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5" name="Rectangle 13"/>
          <p:cNvSpPr>
            <a:spLocks noChangeArrowheads="1"/>
          </p:cNvSpPr>
          <p:nvPr/>
        </p:nvSpPr>
        <p:spPr bwMode="auto">
          <a:xfrm>
            <a:off x="5619750" y="390366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686" name="Rectangle 14"/>
          <p:cNvSpPr>
            <a:spLocks noChangeArrowheads="1"/>
          </p:cNvSpPr>
          <p:nvPr/>
        </p:nvSpPr>
        <p:spPr bwMode="auto">
          <a:xfrm>
            <a:off x="4826000" y="390366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28687" name="Line 15"/>
          <p:cNvSpPr>
            <a:spLocks noChangeShapeType="1"/>
          </p:cNvSpPr>
          <p:nvPr/>
        </p:nvSpPr>
        <p:spPr bwMode="auto">
          <a:xfrm flipV="1">
            <a:off x="5086350" y="47418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8" name="Rectangle 16"/>
          <p:cNvSpPr>
            <a:spLocks noChangeArrowheads="1"/>
          </p:cNvSpPr>
          <p:nvPr/>
        </p:nvSpPr>
        <p:spPr bwMode="auto">
          <a:xfrm>
            <a:off x="4930775" y="48656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689" name="Rectangle 17"/>
          <p:cNvSpPr>
            <a:spLocks noChangeArrowheads="1"/>
          </p:cNvSpPr>
          <p:nvPr/>
        </p:nvSpPr>
        <p:spPr bwMode="auto">
          <a:xfrm>
            <a:off x="4857750" y="437515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a:latin typeface="+mn-lt"/>
              </a:rPr>
              <a:t>busB</a:t>
            </a:r>
            <a:endParaRPr lang="en-US" sz="2000" dirty="0">
              <a:latin typeface="+mn-lt"/>
            </a:endParaRPr>
          </a:p>
        </p:txBody>
      </p:sp>
      <p:sp>
        <p:nvSpPr>
          <p:cNvPr id="28690" name="Line 18"/>
          <p:cNvSpPr>
            <a:spLocks noChangeShapeType="1"/>
          </p:cNvSpPr>
          <p:nvPr/>
        </p:nvSpPr>
        <p:spPr bwMode="auto">
          <a:xfrm flipV="1">
            <a:off x="4476750" y="37480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1" name="Line 19"/>
          <p:cNvSpPr>
            <a:spLocks noChangeShapeType="1"/>
          </p:cNvSpPr>
          <p:nvPr/>
        </p:nvSpPr>
        <p:spPr bwMode="auto">
          <a:xfrm flipV="1">
            <a:off x="3727450" y="37480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2" name="Rectangle 20"/>
          <p:cNvSpPr>
            <a:spLocks noChangeArrowheads="1"/>
          </p:cNvSpPr>
          <p:nvPr/>
        </p:nvSpPr>
        <p:spPr bwMode="auto">
          <a:xfrm>
            <a:off x="3584575" y="359886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693" name="Line 21"/>
          <p:cNvSpPr>
            <a:spLocks noChangeShapeType="1"/>
          </p:cNvSpPr>
          <p:nvPr/>
        </p:nvSpPr>
        <p:spPr bwMode="auto">
          <a:xfrm flipV="1">
            <a:off x="4108450" y="37480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4" name="Rectangle 22"/>
          <p:cNvSpPr>
            <a:spLocks noChangeArrowheads="1"/>
          </p:cNvSpPr>
          <p:nvPr/>
        </p:nvSpPr>
        <p:spPr bwMode="auto">
          <a:xfrm>
            <a:off x="3943350" y="359886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695" name="Rectangle 23"/>
          <p:cNvSpPr>
            <a:spLocks noChangeArrowheads="1"/>
          </p:cNvSpPr>
          <p:nvPr/>
        </p:nvSpPr>
        <p:spPr bwMode="auto">
          <a:xfrm>
            <a:off x="3522663" y="3975100"/>
            <a:ext cx="43973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28696" name="Rectangle 24"/>
          <p:cNvSpPr>
            <a:spLocks noChangeArrowheads="1"/>
          </p:cNvSpPr>
          <p:nvPr/>
        </p:nvSpPr>
        <p:spPr bwMode="auto">
          <a:xfrm>
            <a:off x="3979863" y="397510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28697" name="Rectangle 25"/>
          <p:cNvSpPr>
            <a:spLocks noChangeArrowheads="1"/>
          </p:cNvSpPr>
          <p:nvPr/>
        </p:nvSpPr>
        <p:spPr bwMode="auto">
          <a:xfrm>
            <a:off x="4360863" y="39751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28698" name="Rectangle 26"/>
          <p:cNvSpPr>
            <a:spLocks noChangeArrowheads="1"/>
          </p:cNvSpPr>
          <p:nvPr/>
        </p:nvSpPr>
        <p:spPr bwMode="auto">
          <a:xfrm>
            <a:off x="3522663" y="4360863"/>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28699" name="Rectangle 27"/>
          <p:cNvSpPr>
            <a:spLocks noChangeArrowheads="1"/>
          </p:cNvSpPr>
          <p:nvPr/>
        </p:nvSpPr>
        <p:spPr bwMode="auto">
          <a:xfrm>
            <a:off x="3943350" y="3370263"/>
            <a:ext cx="401638"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28700" name="Rectangle 28"/>
          <p:cNvSpPr>
            <a:spLocks noChangeArrowheads="1"/>
          </p:cNvSpPr>
          <p:nvPr/>
        </p:nvSpPr>
        <p:spPr bwMode="auto">
          <a:xfrm>
            <a:off x="3744913" y="26082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Rt</a:t>
            </a:r>
            <a:endParaRPr lang="en-US" dirty="0">
              <a:latin typeface="+mn-lt"/>
            </a:endParaRPr>
          </a:p>
        </p:txBody>
      </p:sp>
      <p:sp>
        <p:nvSpPr>
          <p:cNvPr id="28701" name="Rectangle 29"/>
          <p:cNvSpPr>
            <a:spLocks noChangeArrowheads="1"/>
          </p:cNvSpPr>
          <p:nvPr/>
        </p:nvSpPr>
        <p:spPr bwMode="auto">
          <a:xfrm>
            <a:off x="4324350" y="33702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28702" name="Rectangle 30"/>
          <p:cNvSpPr>
            <a:spLocks noChangeArrowheads="1"/>
          </p:cNvSpPr>
          <p:nvPr/>
        </p:nvSpPr>
        <p:spPr bwMode="auto">
          <a:xfrm>
            <a:off x="3313113" y="2608263"/>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Rd</a:t>
            </a:r>
          </a:p>
        </p:txBody>
      </p:sp>
      <p:sp>
        <p:nvSpPr>
          <p:cNvPr id="28703" name="Rectangle 31"/>
          <p:cNvSpPr>
            <a:spLocks noChangeArrowheads="1"/>
          </p:cNvSpPr>
          <p:nvPr/>
        </p:nvSpPr>
        <p:spPr bwMode="auto">
          <a:xfrm>
            <a:off x="2389188" y="2608263"/>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dirty="0" err="1">
                <a:latin typeface="+mn-lt"/>
              </a:rPr>
              <a:t>RegDst</a:t>
            </a:r>
            <a:endParaRPr lang="en-US" sz="2000" u="sng" dirty="0">
              <a:latin typeface="+mn-lt"/>
            </a:endParaRPr>
          </a:p>
        </p:txBody>
      </p:sp>
      <p:sp>
        <p:nvSpPr>
          <p:cNvPr id="28704" name="Rectangle 32"/>
          <p:cNvSpPr>
            <a:spLocks noChangeArrowheads="1"/>
          </p:cNvSpPr>
          <p:nvPr/>
        </p:nvSpPr>
        <p:spPr bwMode="auto">
          <a:xfrm>
            <a:off x="4654550" y="5148263"/>
            <a:ext cx="355600" cy="1041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8705" name="Rectangle 33"/>
          <p:cNvSpPr>
            <a:spLocks noChangeArrowheads="1"/>
          </p:cNvSpPr>
          <p:nvPr/>
        </p:nvSpPr>
        <p:spPr bwMode="auto">
          <a:xfrm rot="5400000">
            <a:off x="4307681" y="5482432"/>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sp>
        <p:nvSpPr>
          <p:cNvPr id="28706" name="Rectangle 34"/>
          <p:cNvSpPr>
            <a:spLocks noChangeArrowheads="1"/>
          </p:cNvSpPr>
          <p:nvPr/>
        </p:nvSpPr>
        <p:spPr bwMode="auto">
          <a:xfrm>
            <a:off x="5162550" y="57038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07" name="Line 35"/>
          <p:cNvSpPr>
            <a:spLocks noChangeShapeType="1"/>
          </p:cNvSpPr>
          <p:nvPr/>
        </p:nvSpPr>
        <p:spPr bwMode="auto">
          <a:xfrm flipH="1">
            <a:off x="5314950" y="560228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8" name="Line 36"/>
          <p:cNvSpPr>
            <a:spLocks noChangeShapeType="1"/>
          </p:cNvSpPr>
          <p:nvPr/>
        </p:nvSpPr>
        <p:spPr bwMode="auto">
          <a:xfrm flipH="1">
            <a:off x="4235450" y="56038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9" name="Rectangle 37"/>
          <p:cNvSpPr>
            <a:spLocks noChangeArrowheads="1"/>
          </p:cNvSpPr>
          <p:nvPr/>
        </p:nvSpPr>
        <p:spPr bwMode="auto">
          <a:xfrm>
            <a:off x="4019550" y="57038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28710" name="Rectangle 38"/>
          <p:cNvSpPr>
            <a:spLocks noChangeArrowheads="1"/>
          </p:cNvSpPr>
          <p:nvPr/>
        </p:nvSpPr>
        <p:spPr bwMode="auto">
          <a:xfrm>
            <a:off x="3105150" y="5427663"/>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28711" name="Rectangle 39"/>
          <p:cNvSpPr>
            <a:spLocks noChangeArrowheads="1"/>
          </p:cNvSpPr>
          <p:nvPr/>
        </p:nvSpPr>
        <p:spPr bwMode="auto">
          <a:xfrm>
            <a:off x="5391150" y="6037263"/>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28712" name="Rectangle 40"/>
          <p:cNvSpPr>
            <a:spLocks noChangeArrowheads="1"/>
          </p:cNvSpPr>
          <p:nvPr/>
        </p:nvSpPr>
        <p:spPr bwMode="auto">
          <a:xfrm>
            <a:off x="3714750" y="6113463"/>
            <a:ext cx="8112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28713" name="Line 41"/>
          <p:cNvSpPr>
            <a:spLocks noChangeShapeType="1"/>
          </p:cNvSpPr>
          <p:nvPr/>
        </p:nvSpPr>
        <p:spPr bwMode="auto">
          <a:xfrm flipV="1">
            <a:off x="8743950" y="2989263"/>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28714" name="Rectangle 42"/>
          <p:cNvSpPr>
            <a:spLocks noChangeArrowheads="1"/>
          </p:cNvSpPr>
          <p:nvPr/>
        </p:nvSpPr>
        <p:spPr bwMode="auto">
          <a:xfrm>
            <a:off x="7767638" y="2595563"/>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28715" name="Rectangle 43"/>
          <p:cNvSpPr>
            <a:spLocks noChangeArrowheads="1"/>
          </p:cNvSpPr>
          <p:nvPr/>
        </p:nvSpPr>
        <p:spPr bwMode="auto">
          <a:xfrm>
            <a:off x="6424613" y="596106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28716" name="Rectangle 44"/>
          <p:cNvSpPr>
            <a:spLocks noChangeArrowheads="1"/>
          </p:cNvSpPr>
          <p:nvPr/>
        </p:nvSpPr>
        <p:spPr bwMode="auto">
          <a:xfrm>
            <a:off x="6153150" y="5427663"/>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28717" name="Line 45"/>
          <p:cNvSpPr>
            <a:spLocks noChangeShapeType="1"/>
          </p:cNvSpPr>
          <p:nvPr/>
        </p:nvSpPr>
        <p:spPr bwMode="auto">
          <a:xfrm flipH="1">
            <a:off x="6732588" y="534670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8" name="Rectangle 46"/>
          <p:cNvSpPr>
            <a:spLocks noChangeArrowheads="1"/>
          </p:cNvSpPr>
          <p:nvPr/>
        </p:nvSpPr>
        <p:spPr bwMode="auto">
          <a:xfrm>
            <a:off x="6762750" y="512286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19" name="Line 47"/>
          <p:cNvSpPr>
            <a:spLocks noChangeShapeType="1"/>
          </p:cNvSpPr>
          <p:nvPr/>
        </p:nvSpPr>
        <p:spPr bwMode="auto">
          <a:xfrm flipV="1">
            <a:off x="7435850" y="3370263"/>
            <a:ext cx="12700" cy="18462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28720" name="Rectangle 48"/>
          <p:cNvSpPr>
            <a:spLocks noChangeArrowheads="1"/>
          </p:cNvSpPr>
          <p:nvPr/>
        </p:nvSpPr>
        <p:spPr bwMode="auto">
          <a:xfrm>
            <a:off x="6991350" y="29591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dirty="0" err="1">
                <a:latin typeface="+mn-lt"/>
              </a:rPr>
              <a:t>MemWr</a:t>
            </a:r>
            <a:endParaRPr lang="en-US" sz="2000" u="sng" dirty="0">
              <a:latin typeface="+mn-lt"/>
            </a:endParaRPr>
          </a:p>
        </p:txBody>
      </p:sp>
      <p:grpSp>
        <p:nvGrpSpPr>
          <p:cNvPr id="2" name="Group 49"/>
          <p:cNvGrpSpPr>
            <a:grpSpLocks/>
          </p:cNvGrpSpPr>
          <p:nvPr/>
        </p:nvGrpSpPr>
        <p:grpSpPr bwMode="auto">
          <a:xfrm>
            <a:off x="3333750" y="3036888"/>
            <a:ext cx="838200" cy="336550"/>
            <a:chOff x="2640" y="1422"/>
            <a:chExt cx="528" cy="212"/>
          </a:xfrm>
        </p:grpSpPr>
        <p:sp>
          <p:nvSpPr>
            <p:cNvPr id="28771" name="Rectangle 5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28772" name="Rectangle 5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28773"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8722" name="Rectangle 53"/>
          <p:cNvSpPr>
            <a:spLocks noChangeArrowheads="1"/>
          </p:cNvSpPr>
          <p:nvPr/>
        </p:nvSpPr>
        <p:spPr bwMode="auto">
          <a:xfrm>
            <a:off x="3333750" y="3979863"/>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54"/>
          <p:cNvGrpSpPr>
            <a:grpSpLocks/>
          </p:cNvGrpSpPr>
          <p:nvPr/>
        </p:nvGrpSpPr>
        <p:grpSpPr bwMode="auto">
          <a:xfrm>
            <a:off x="5641975" y="4589463"/>
            <a:ext cx="358775" cy="1219200"/>
            <a:chOff x="3518" y="2640"/>
            <a:chExt cx="226" cy="768"/>
          </a:xfrm>
        </p:grpSpPr>
        <p:sp>
          <p:nvSpPr>
            <p:cNvPr id="28768" name="Rectangle 5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28769" name="Rectangle 5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28770"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4" name="Group 58"/>
          <p:cNvGrpSpPr>
            <a:grpSpLocks/>
          </p:cNvGrpSpPr>
          <p:nvPr/>
        </p:nvGrpSpPr>
        <p:grpSpPr bwMode="auto">
          <a:xfrm>
            <a:off x="6505575" y="3979863"/>
            <a:ext cx="485775" cy="1143000"/>
            <a:chOff x="4009" y="2304"/>
            <a:chExt cx="306" cy="720"/>
          </a:xfrm>
        </p:grpSpPr>
        <p:sp>
          <p:nvSpPr>
            <p:cNvPr id="28765" name="Rectangle 5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28766" name="Rectangle 6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28767" name="Freeform 6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8725" name="Rectangle 62"/>
          <p:cNvSpPr>
            <a:spLocks noChangeArrowheads="1"/>
          </p:cNvSpPr>
          <p:nvPr/>
        </p:nvSpPr>
        <p:spPr bwMode="auto">
          <a:xfrm>
            <a:off x="8537575" y="4484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28726" name="Rectangle 63"/>
          <p:cNvSpPr>
            <a:spLocks noChangeArrowheads="1"/>
          </p:cNvSpPr>
          <p:nvPr/>
        </p:nvSpPr>
        <p:spPr bwMode="auto">
          <a:xfrm>
            <a:off x="8537575" y="54752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28727" name="Freeform 64"/>
          <p:cNvSpPr>
            <a:spLocks/>
          </p:cNvSpPr>
          <p:nvPr/>
        </p:nvSpPr>
        <p:spPr bwMode="auto">
          <a:xfrm>
            <a:off x="8591550" y="4360863"/>
            <a:ext cx="304800" cy="1600200"/>
          </a:xfrm>
          <a:custGeom>
            <a:avLst/>
            <a:gdLst>
              <a:gd name="T0" fmla="*/ 0 w 192"/>
              <a:gd name="T1" fmla="*/ 0 h 1008"/>
              <a:gd name="T2" fmla="*/ 0 w 192"/>
              <a:gd name="T3" fmla="*/ 2147483647 h 1008"/>
              <a:gd name="T4" fmla="*/ 2147483647 w 192"/>
              <a:gd name="T5" fmla="*/ 2147483647 h 1008"/>
              <a:gd name="T6" fmla="*/ 2147483647 w 192"/>
              <a:gd name="T7" fmla="*/ 2147483647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8" name="Rectangle 65"/>
          <p:cNvSpPr>
            <a:spLocks noChangeArrowheads="1"/>
          </p:cNvSpPr>
          <p:nvPr/>
        </p:nvSpPr>
        <p:spPr bwMode="auto">
          <a:xfrm>
            <a:off x="7134225" y="5222875"/>
            <a:ext cx="1127125" cy="1128713"/>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8729" name="Rectangle 66"/>
          <p:cNvSpPr>
            <a:spLocks noChangeArrowheads="1"/>
          </p:cNvSpPr>
          <p:nvPr/>
        </p:nvSpPr>
        <p:spPr bwMode="auto">
          <a:xfrm>
            <a:off x="7115175" y="5170488"/>
            <a:ext cx="639763"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28730" name="Rectangle 67"/>
          <p:cNvSpPr>
            <a:spLocks noChangeArrowheads="1"/>
          </p:cNvSpPr>
          <p:nvPr/>
        </p:nvSpPr>
        <p:spPr bwMode="auto">
          <a:xfrm>
            <a:off x="7726363" y="5170488"/>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28731" name="Rectangle 68"/>
          <p:cNvSpPr>
            <a:spLocks noChangeArrowheads="1"/>
          </p:cNvSpPr>
          <p:nvPr/>
        </p:nvSpPr>
        <p:spPr bwMode="auto">
          <a:xfrm>
            <a:off x="7151688" y="5578475"/>
            <a:ext cx="1096962" cy="592138"/>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dirty="0">
                <a:latin typeface="+mn-lt"/>
              </a:rPr>
              <a:t>Data</a:t>
            </a:r>
          </a:p>
          <a:p>
            <a:pPr algn="ctr">
              <a:lnSpc>
                <a:spcPct val="80000"/>
              </a:lnSpc>
              <a:defRPr/>
            </a:pPr>
            <a:r>
              <a:rPr lang="en-US" sz="2000" b="1" dirty="0">
                <a:latin typeface="+mn-lt"/>
              </a:rPr>
              <a:t>Memory</a:t>
            </a:r>
          </a:p>
        </p:txBody>
      </p:sp>
      <p:sp>
        <p:nvSpPr>
          <p:cNvPr id="28732" name="Line 69"/>
          <p:cNvSpPr>
            <a:spLocks noChangeShapeType="1"/>
          </p:cNvSpPr>
          <p:nvPr/>
        </p:nvSpPr>
        <p:spPr bwMode="auto">
          <a:xfrm>
            <a:off x="7143750" y="6113463"/>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4" name="Line 71"/>
          <p:cNvSpPr>
            <a:spLocks noChangeShapeType="1"/>
          </p:cNvSpPr>
          <p:nvPr/>
        </p:nvSpPr>
        <p:spPr bwMode="auto">
          <a:xfrm>
            <a:off x="3562350" y="29130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5" name="Line 72"/>
          <p:cNvSpPr>
            <a:spLocks noChangeShapeType="1"/>
          </p:cNvSpPr>
          <p:nvPr/>
        </p:nvSpPr>
        <p:spPr bwMode="auto">
          <a:xfrm>
            <a:off x="3943350" y="29130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6" name="Freeform 73"/>
          <p:cNvSpPr>
            <a:spLocks/>
          </p:cNvSpPr>
          <p:nvPr/>
        </p:nvSpPr>
        <p:spPr bwMode="auto">
          <a:xfrm>
            <a:off x="3028950" y="2989263"/>
            <a:ext cx="304800" cy="2286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37" name="Line 74"/>
          <p:cNvSpPr>
            <a:spLocks noChangeShapeType="1"/>
          </p:cNvSpPr>
          <p:nvPr/>
        </p:nvSpPr>
        <p:spPr bwMode="auto">
          <a:xfrm>
            <a:off x="3486150" y="37512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8" name="Line 75"/>
          <p:cNvSpPr>
            <a:spLocks noChangeShapeType="1"/>
          </p:cNvSpPr>
          <p:nvPr/>
        </p:nvSpPr>
        <p:spPr bwMode="auto">
          <a:xfrm>
            <a:off x="3790950" y="3370263"/>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9" name="Line 76"/>
          <p:cNvSpPr>
            <a:spLocks noChangeShapeType="1"/>
          </p:cNvSpPr>
          <p:nvPr/>
        </p:nvSpPr>
        <p:spPr bwMode="auto">
          <a:xfrm>
            <a:off x="4171950" y="36750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40" name="Line 77"/>
          <p:cNvSpPr>
            <a:spLocks noChangeShapeType="1"/>
          </p:cNvSpPr>
          <p:nvPr/>
        </p:nvSpPr>
        <p:spPr bwMode="auto">
          <a:xfrm>
            <a:off x="4552950" y="36750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41" name="Rectangle 78"/>
          <p:cNvSpPr>
            <a:spLocks noChangeArrowheads="1"/>
          </p:cNvSpPr>
          <p:nvPr/>
        </p:nvSpPr>
        <p:spPr bwMode="auto">
          <a:xfrm>
            <a:off x="4346575" y="359886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42" name="Line 79"/>
          <p:cNvSpPr>
            <a:spLocks noChangeShapeType="1"/>
          </p:cNvSpPr>
          <p:nvPr/>
        </p:nvSpPr>
        <p:spPr bwMode="auto">
          <a:xfrm>
            <a:off x="4781550" y="4284663"/>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3" name="Line 80"/>
          <p:cNvSpPr>
            <a:spLocks noChangeShapeType="1"/>
          </p:cNvSpPr>
          <p:nvPr/>
        </p:nvSpPr>
        <p:spPr bwMode="auto">
          <a:xfrm>
            <a:off x="6838950" y="2951163"/>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4" name="Line 81"/>
          <p:cNvSpPr>
            <a:spLocks noChangeShapeType="1"/>
          </p:cNvSpPr>
          <p:nvPr/>
        </p:nvSpPr>
        <p:spPr bwMode="auto">
          <a:xfrm>
            <a:off x="4781550" y="4818063"/>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5" name="Line 82"/>
          <p:cNvSpPr>
            <a:spLocks noChangeShapeType="1"/>
          </p:cNvSpPr>
          <p:nvPr/>
        </p:nvSpPr>
        <p:spPr bwMode="auto">
          <a:xfrm>
            <a:off x="6000750" y="4970463"/>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6" name="Line 83"/>
          <p:cNvSpPr>
            <a:spLocks noChangeShapeType="1"/>
          </p:cNvSpPr>
          <p:nvPr/>
        </p:nvSpPr>
        <p:spPr bwMode="auto">
          <a:xfrm>
            <a:off x="5010150" y="56562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7" name="Line 84"/>
          <p:cNvSpPr>
            <a:spLocks noChangeShapeType="1"/>
          </p:cNvSpPr>
          <p:nvPr/>
        </p:nvSpPr>
        <p:spPr bwMode="auto">
          <a:xfrm>
            <a:off x="3943350" y="56562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8" name="Line 85"/>
          <p:cNvSpPr>
            <a:spLocks noChangeShapeType="1"/>
          </p:cNvSpPr>
          <p:nvPr/>
        </p:nvSpPr>
        <p:spPr bwMode="auto">
          <a:xfrm flipH="1">
            <a:off x="3562350" y="48180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49" name="Line 86"/>
          <p:cNvSpPr>
            <a:spLocks noChangeShapeType="1"/>
          </p:cNvSpPr>
          <p:nvPr/>
        </p:nvSpPr>
        <p:spPr bwMode="auto">
          <a:xfrm>
            <a:off x="3638550" y="48180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0" name="Line 87"/>
          <p:cNvSpPr>
            <a:spLocks noChangeShapeType="1"/>
          </p:cNvSpPr>
          <p:nvPr/>
        </p:nvSpPr>
        <p:spPr bwMode="auto">
          <a:xfrm>
            <a:off x="3638550" y="49704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1" name="Line 88"/>
          <p:cNvSpPr>
            <a:spLocks noChangeShapeType="1"/>
          </p:cNvSpPr>
          <p:nvPr/>
        </p:nvSpPr>
        <p:spPr bwMode="auto">
          <a:xfrm flipV="1">
            <a:off x="4857750" y="6189663"/>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2" name="Line 89"/>
          <p:cNvSpPr>
            <a:spLocks noChangeShapeType="1"/>
          </p:cNvSpPr>
          <p:nvPr/>
        </p:nvSpPr>
        <p:spPr bwMode="auto">
          <a:xfrm flipV="1">
            <a:off x="5848350" y="5732463"/>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3" name="Line 90"/>
          <p:cNvSpPr>
            <a:spLocks noChangeShapeType="1"/>
          </p:cNvSpPr>
          <p:nvPr/>
        </p:nvSpPr>
        <p:spPr bwMode="auto">
          <a:xfrm flipH="1">
            <a:off x="6915150" y="6189663"/>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4" name="Line 91"/>
          <p:cNvSpPr>
            <a:spLocks noChangeShapeType="1"/>
          </p:cNvSpPr>
          <p:nvPr/>
        </p:nvSpPr>
        <p:spPr bwMode="auto">
          <a:xfrm>
            <a:off x="6991350" y="4589463"/>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5" name="Line 92"/>
          <p:cNvSpPr>
            <a:spLocks noChangeShapeType="1"/>
          </p:cNvSpPr>
          <p:nvPr/>
        </p:nvSpPr>
        <p:spPr bwMode="auto">
          <a:xfrm>
            <a:off x="7981950" y="4589463"/>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6" name="Line 93"/>
          <p:cNvSpPr>
            <a:spLocks noChangeShapeType="1"/>
          </p:cNvSpPr>
          <p:nvPr/>
        </p:nvSpPr>
        <p:spPr bwMode="auto">
          <a:xfrm flipH="1">
            <a:off x="7219950" y="45132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7" name="Freeform 94"/>
          <p:cNvSpPr>
            <a:spLocks/>
          </p:cNvSpPr>
          <p:nvPr/>
        </p:nvSpPr>
        <p:spPr bwMode="auto">
          <a:xfrm>
            <a:off x="2800350" y="4437063"/>
            <a:ext cx="6248400" cy="20574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8" name="Line 95"/>
          <p:cNvSpPr>
            <a:spLocks noChangeShapeType="1"/>
          </p:cNvSpPr>
          <p:nvPr/>
        </p:nvSpPr>
        <p:spPr bwMode="auto">
          <a:xfrm>
            <a:off x="6610350" y="5427663"/>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9" name="Line 96"/>
          <p:cNvSpPr>
            <a:spLocks noChangeShapeType="1"/>
          </p:cNvSpPr>
          <p:nvPr/>
        </p:nvSpPr>
        <p:spPr bwMode="auto">
          <a:xfrm>
            <a:off x="8286750" y="5732463"/>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60" name="Line 97"/>
          <p:cNvSpPr>
            <a:spLocks noChangeShapeType="1"/>
          </p:cNvSpPr>
          <p:nvPr/>
        </p:nvSpPr>
        <p:spPr bwMode="auto">
          <a:xfrm flipH="1">
            <a:off x="4552950" y="6418263"/>
            <a:ext cx="3048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61" name="Freeform 98"/>
          <p:cNvSpPr>
            <a:spLocks/>
          </p:cNvSpPr>
          <p:nvPr/>
        </p:nvSpPr>
        <p:spPr bwMode="auto">
          <a:xfrm>
            <a:off x="5391150" y="4814888"/>
            <a:ext cx="1219200" cy="609600"/>
          </a:xfrm>
          <a:custGeom>
            <a:avLst/>
            <a:gdLst>
              <a:gd name="T0" fmla="*/ 2147483647 w 768"/>
              <a:gd name="T1" fmla="*/ 2147483647 h 384"/>
              <a:gd name="T2" fmla="*/ 0 w 768"/>
              <a:gd name="T3" fmla="*/ 2147483647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grpSp>
        <p:nvGrpSpPr>
          <p:cNvPr id="5" name="Group 135"/>
          <p:cNvGrpSpPr>
            <a:grpSpLocks/>
          </p:cNvGrpSpPr>
          <p:nvPr/>
        </p:nvGrpSpPr>
        <p:grpSpPr bwMode="auto">
          <a:xfrm>
            <a:off x="66675" y="3059113"/>
            <a:ext cx="2371725" cy="3857625"/>
            <a:chOff x="3031102" y="2811463"/>
            <a:chExt cx="2371161" cy="3857345"/>
          </a:xfrm>
        </p:grpSpPr>
        <p:sp>
          <p:nvSpPr>
            <p:cNvPr id="106" name="Rectangle 5"/>
            <p:cNvSpPr>
              <a:spLocks noChangeArrowheads="1"/>
            </p:cNvSpPr>
            <p:nvPr/>
          </p:nvSpPr>
          <p:spPr bwMode="auto">
            <a:xfrm rot="10800000" flipV="1">
              <a:off x="3031102" y="6332282"/>
              <a:ext cx="764993" cy="33652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imm16</a:t>
              </a:r>
            </a:p>
          </p:txBody>
        </p:sp>
        <p:sp>
          <p:nvSpPr>
            <p:cNvPr id="107" name="Rectangle 6"/>
            <p:cNvSpPr>
              <a:spLocks noChangeArrowheads="1"/>
            </p:cNvSpPr>
            <p:nvPr/>
          </p:nvSpPr>
          <p:spPr bwMode="auto">
            <a:xfrm>
              <a:off x="4915017" y="5297308"/>
              <a:ext cx="409478" cy="3349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err="1">
                  <a:latin typeface="+mn-lt"/>
                </a:rPr>
                <a:t>clk</a:t>
              </a:r>
              <a:endParaRPr lang="en-US" sz="1600" dirty="0">
                <a:latin typeface="+mn-lt"/>
              </a:endParaRPr>
            </a:p>
          </p:txBody>
        </p:sp>
        <p:grpSp>
          <p:nvGrpSpPr>
            <p:cNvPr id="6" name="Group 7"/>
            <p:cNvGrpSpPr>
              <a:grpSpLocks/>
            </p:cNvGrpSpPr>
            <p:nvPr/>
          </p:nvGrpSpPr>
          <p:grpSpPr bwMode="auto">
            <a:xfrm>
              <a:off x="4941891" y="3990975"/>
              <a:ext cx="354013" cy="1271588"/>
              <a:chOff x="1324" y="2335"/>
              <a:chExt cx="223" cy="801"/>
            </a:xfrm>
          </p:grpSpPr>
          <p:sp>
            <p:nvSpPr>
              <p:cNvPr id="109" name="Rectangle 8"/>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sz="1600">
                  <a:latin typeface="+mn-lt"/>
                </a:endParaRPr>
              </a:p>
            </p:txBody>
          </p:sp>
          <p:sp>
            <p:nvSpPr>
              <p:cNvPr id="110" name="Rectangle 9"/>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PC</a:t>
                </a:r>
              </a:p>
            </p:txBody>
          </p:sp>
          <p:sp>
            <p:nvSpPr>
              <p:cNvPr id="111" name="Rectangle 10"/>
              <p:cNvSpPr>
                <a:spLocks noChangeArrowheads="1"/>
              </p:cNvSpPr>
              <p:nvPr/>
            </p:nvSpPr>
            <p:spPr bwMode="auto">
              <a:xfrm rot="16200000">
                <a:off x="1318" y="235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00</a:t>
                </a:r>
              </a:p>
            </p:txBody>
          </p:sp>
          <p:sp>
            <p:nvSpPr>
              <p:cNvPr id="112" name="Rectangle 11"/>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sz="1600">
                  <a:latin typeface="+mn-lt"/>
                </a:endParaRPr>
              </a:p>
            </p:txBody>
          </p:sp>
        </p:grpSp>
        <p:sp>
          <p:nvSpPr>
            <p:cNvPr id="113" name="Rectangle 12"/>
            <p:cNvSpPr>
              <a:spLocks noChangeArrowheads="1"/>
            </p:cNvSpPr>
            <p:nvPr/>
          </p:nvSpPr>
          <p:spPr bwMode="auto">
            <a:xfrm>
              <a:off x="3318372" y="3408320"/>
              <a:ext cx="285682" cy="33652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4</a:t>
              </a:r>
            </a:p>
          </p:txBody>
        </p:sp>
        <p:sp>
          <p:nvSpPr>
            <p:cNvPr id="114" name="Rectangle 13"/>
            <p:cNvSpPr>
              <a:spLocks noChangeArrowheads="1"/>
            </p:cNvSpPr>
            <p:nvPr/>
          </p:nvSpPr>
          <p:spPr bwMode="auto">
            <a:xfrm>
              <a:off x="4223031" y="3255931"/>
              <a:ext cx="838001" cy="33652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u="sng">
                  <a:latin typeface="+mn-lt"/>
                </a:rPr>
                <a:t>nPC_sel</a:t>
              </a:r>
            </a:p>
          </p:txBody>
        </p:sp>
        <p:sp>
          <p:nvSpPr>
            <p:cNvPr id="115" name="Line 14"/>
            <p:cNvSpPr>
              <a:spLocks noChangeShapeType="1"/>
            </p:cNvSpPr>
            <p:nvPr/>
          </p:nvSpPr>
          <p:spPr bwMode="auto">
            <a:xfrm flipH="1">
              <a:off x="4700755" y="3665476"/>
              <a:ext cx="0" cy="371448"/>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16" name="Rectangle 15"/>
            <p:cNvSpPr>
              <a:spLocks noChangeArrowheads="1"/>
            </p:cNvSpPr>
            <p:nvPr/>
          </p:nvSpPr>
          <p:spPr bwMode="auto">
            <a:xfrm>
              <a:off x="3365985" y="5084598"/>
              <a:ext cx="295205" cy="1066723"/>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sz="1600">
                <a:latin typeface="+mn-lt"/>
              </a:endParaRPr>
            </a:p>
          </p:txBody>
        </p:sp>
        <p:sp>
          <p:nvSpPr>
            <p:cNvPr id="117" name="Rectangle 16"/>
            <p:cNvSpPr>
              <a:spLocks noChangeArrowheads="1"/>
            </p:cNvSpPr>
            <p:nvPr/>
          </p:nvSpPr>
          <p:spPr bwMode="auto">
            <a:xfrm rot="5400000">
              <a:off x="3155632" y="5434644"/>
              <a:ext cx="703212" cy="33647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PC Ext</a:t>
              </a:r>
            </a:p>
          </p:txBody>
        </p:sp>
        <p:sp>
          <p:nvSpPr>
            <p:cNvPr id="118" name="Rectangle 17"/>
            <p:cNvSpPr>
              <a:spLocks noChangeArrowheads="1"/>
            </p:cNvSpPr>
            <p:nvPr/>
          </p:nvSpPr>
          <p:spPr bwMode="auto">
            <a:xfrm rot="5400000">
              <a:off x="3713507" y="3829004"/>
              <a:ext cx="692100" cy="33647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Adder</a:t>
              </a:r>
            </a:p>
          </p:txBody>
        </p:sp>
        <p:sp>
          <p:nvSpPr>
            <p:cNvPr id="119" name="Freeform 18"/>
            <p:cNvSpPr>
              <a:spLocks/>
            </p:cNvSpPr>
            <p:nvPr/>
          </p:nvSpPr>
          <p:spPr bwMode="auto">
            <a:xfrm>
              <a:off x="3878625" y="3484514"/>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sz="1600">
                <a:latin typeface="+mn-lt"/>
              </a:endParaRPr>
            </a:p>
          </p:txBody>
        </p:sp>
        <p:sp>
          <p:nvSpPr>
            <p:cNvPr id="120" name="Rectangle 19"/>
            <p:cNvSpPr>
              <a:spLocks noChangeArrowheads="1"/>
            </p:cNvSpPr>
            <p:nvPr/>
          </p:nvSpPr>
          <p:spPr bwMode="auto">
            <a:xfrm rot="5400000">
              <a:off x="3714301" y="5048909"/>
              <a:ext cx="690512" cy="33647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Adder</a:t>
              </a:r>
            </a:p>
          </p:txBody>
        </p:sp>
        <p:sp>
          <p:nvSpPr>
            <p:cNvPr id="121" name="Freeform 20"/>
            <p:cNvSpPr>
              <a:spLocks/>
            </p:cNvSpPr>
            <p:nvPr/>
          </p:nvSpPr>
          <p:spPr bwMode="auto">
            <a:xfrm>
              <a:off x="3878625" y="4703626"/>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sz="1600">
                <a:latin typeface="+mn-lt"/>
              </a:endParaRPr>
            </a:p>
          </p:txBody>
        </p:sp>
        <p:sp>
          <p:nvSpPr>
            <p:cNvPr id="122" name="Rectangle 21"/>
            <p:cNvSpPr>
              <a:spLocks noChangeArrowheads="1"/>
            </p:cNvSpPr>
            <p:nvPr/>
          </p:nvSpPr>
          <p:spPr bwMode="auto">
            <a:xfrm rot="5400000">
              <a:off x="4392013" y="4521899"/>
              <a:ext cx="555585" cy="33488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Mux</a:t>
              </a:r>
            </a:p>
          </p:txBody>
        </p:sp>
        <p:sp>
          <p:nvSpPr>
            <p:cNvPr id="123" name="Freeform 22"/>
            <p:cNvSpPr>
              <a:spLocks/>
            </p:cNvSpPr>
            <p:nvPr/>
          </p:nvSpPr>
          <p:spPr bwMode="auto">
            <a:xfrm>
              <a:off x="4564262" y="3941681"/>
              <a:ext cx="228546" cy="1447695"/>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sz="1600">
                <a:latin typeface="+mn-lt"/>
              </a:endParaRPr>
            </a:p>
          </p:txBody>
        </p:sp>
        <p:sp>
          <p:nvSpPr>
            <p:cNvPr id="124" name="Freeform 23"/>
            <p:cNvSpPr>
              <a:spLocks/>
            </p:cNvSpPr>
            <p:nvPr/>
          </p:nvSpPr>
          <p:spPr bwMode="auto">
            <a:xfrm>
              <a:off x="5249899" y="2887657"/>
              <a:ext cx="152364" cy="1815968"/>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5" name="Freeform 24"/>
            <p:cNvSpPr>
              <a:spLocks/>
            </p:cNvSpPr>
            <p:nvPr/>
          </p:nvSpPr>
          <p:spPr bwMode="auto">
            <a:xfrm>
              <a:off x="3192988" y="3179736"/>
              <a:ext cx="2209275" cy="1219112"/>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6" name="Line 25"/>
            <p:cNvSpPr>
              <a:spLocks noChangeShapeType="1"/>
            </p:cNvSpPr>
            <p:nvPr/>
          </p:nvSpPr>
          <p:spPr bwMode="auto">
            <a:xfrm>
              <a:off x="3573898" y="3636903"/>
              <a:ext cx="304728"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7" name="Line 26"/>
            <p:cNvSpPr>
              <a:spLocks noChangeShapeType="1"/>
            </p:cNvSpPr>
            <p:nvPr/>
          </p:nvSpPr>
          <p:spPr bwMode="auto">
            <a:xfrm>
              <a:off x="4259535" y="4094070"/>
              <a:ext cx="304728"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8" name="Freeform 27"/>
            <p:cNvSpPr>
              <a:spLocks/>
            </p:cNvSpPr>
            <p:nvPr/>
          </p:nvSpPr>
          <p:spPr bwMode="auto">
            <a:xfrm>
              <a:off x="3497716" y="4094070"/>
              <a:ext cx="838001" cy="761945"/>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9" name="Line 28"/>
            <p:cNvSpPr>
              <a:spLocks noChangeShapeType="1"/>
            </p:cNvSpPr>
            <p:nvPr/>
          </p:nvSpPr>
          <p:spPr bwMode="auto">
            <a:xfrm>
              <a:off x="3650080" y="5617959"/>
              <a:ext cx="228546"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30" name="Freeform 29"/>
            <p:cNvSpPr>
              <a:spLocks/>
            </p:cNvSpPr>
            <p:nvPr/>
          </p:nvSpPr>
          <p:spPr bwMode="auto">
            <a:xfrm>
              <a:off x="3116807" y="5617959"/>
              <a:ext cx="228546" cy="68575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31" name="Line 30"/>
            <p:cNvSpPr>
              <a:spLocks noChangeShapeType="1"/>
            </p:cNvSpPr>
            <p:nvPr/>
          </p:nvSpPr>
          <p:spPr bwMode="auto">
            <a:xfrm>
              <a:off x="4259535" y="5236987"/>
              <a:ext cx="304728" cy="1587"/>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32" name="Line 31"/>
            <p:cNvSpPr>
              <a:spLocks noChangeShapeType="1"/>
            </p:cNvSpPr>
            <p:nvPr/>
          </p:nvSpPr>
          <p:spPr bwMode="auto">
            <a:xfrm>
              <a:off x="4792808" y="4703626"/>
              <a:ext cx="228546"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133" name="Text Box 32"/>
            <p:cNvSpPr txBox="1">
              <a:spLocks noChangeArrowheads="1"/>
            </p:cNvSpPr>
            <p:nvPr/>
          </p:nvSpPr>
          <p:spPr bwMode="auto">
            <a:xfrm>
              <a:off x="4192876" y="2811463"/>
              <a:ext cx="1203039" cy="338112"/>
            </a:xfrm>
            <a:prstGeom prst="rect">
              <a:avLst/>
            </a:prstGeom>
            <a:noFill/>
            <a:ln w="12700">
              <a:noFill/>
              <a:miter lim="800000"/>
              <a:headEnd/>
              <a:tailEnd/>
            </a:ln>
          </p:spPr>
          <p:txBody>
            <a:bodyPr wrap="none">
              <a:prstTxWarp prst="textNoShape">
                <a:avLst/>
              </a:prstTxWarp>
              <a:spAutoFit/>
            </a:bodyPr>
            <a:lstStyle/>
            <a:p>
              <a:pPr>
                <a:defRPr/>
              </a:pPr>
              <a:r>
                <a:rPr lang="en-US" sz="1600" dirty="0">
                  <a:latin typeface="+mn-lt"/>
                </a:rPr>
                <a:t>Inst Address</a:t>
              </a:r>
            </a:p>
          </p:txBody>
        </p:sp>
        <p:sp>
          <p:nvSpPr>
            <p:cNvPr id="134" name="Text Box 33"/>
            <p:cNvSpPr txBox="1">
              <a:spLocks noChangeArrowheads="1"/>
            </p:cNvSpPr>
            <p:nvPr/>
          </p:nvSpPr>
          <p:spPr bwMode="auto">
            <a:xfrm>
              <a:off x="4496017" y="4030575"/>
              <a:ext cx="296791" cy="336526"/>
            </a:xfrm>
            <a:prstGeom prst="rect">
              <a:avLst/>
            </a:prstGeom>
            <a:noFill/>
            <a:ln w="12700">
              <a:noFill/>
              <a:miter lim="800000"/>
              <a:headEnd/>
              <a:tailEnd/>
            </a:ln>
          </p:spPr>
          <p:txBody>
            <a:bodyPr wrap="none">
              <a:prstTxWarp prst="textNoShape">
                <a:avLst/>
              </a:prstTxWarp>
              <a:spAutoFit/>
            </a:bodyPr>
            <a:lstStyle/>
            <a:p>
              <a:pPr>
                <a:defRPr/>
              </a:pPr>
              <a:r>
                <a:rPr lang="en-US" sz="1600">
                  <a:latin typeface="+mn-lt"/>
                </a:rPr>
                <a:t>0</a:t>
              </a:r>
            </a:p>
          </p:txBody>
        </p:sp>
        <p:sp>
          <p:nvSpPr>
            <p:cNvPr id="135" name="Text Box 34"/>
            <p:cNvSpPr txBox="1">
              <a:spLocks noChangeArrowheads="1"/>
            </p:cNvSpPr>
            <p:nvPr/>
          </p:nvSpPr>
          <p:spPr bwMode="auto">
            <a:xfrm>
              <a:off x="4488080" y="4989355"/>
              <a:ext cx="296792" cy="336526"/>
            </a:xfrm>
            <a:prstGeom prst="rect">
              <a:avLst/>
            </a:prstGeom>
            <a:noFill/>
            <a:ln w="12700">
              <a:noFill/>
              <a:miter lim="800000"/>
              <a:headEnd/>
              <a:tailEnd/>
            </a:ln>
          </p:spPr>
          <p:txBody>
            <a:bodyPr wrap="none">
              <a:prstTxWarp prst="textNoShape">
                <a:avLst/>
              </a:prstTxWarp>
              <a:spAutoFit/>
            </a:bodyPr>
            <a:lstStyle/>
            <a:p>
              <a:pPr>
                <a:defRPr/>
              </a:pPr>
              <a:r>
                <a:rPr lang="en-US" sz="1600">
                  <a:latin typeface="+mn-lt"/>
                </a:rPr>
                <a:t>1</a:t>
              </a:r>
            </a:p>
          </p:txBody>
        </p:sp>
      </p:gr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Agenda</a:t>
            </a:r>
          </a:p>
        </p:txBody>
      </p:sp>
      <p:sp>
        <p:nvSpPr>
          <p:cNvPr id="22531" name="Content Placeholder 2"/>
          <p:cNvSpPr>
            <a:spLocks noGrp="1"/>
          </p:cNvSpPr>
          <p:nvPr>
            <p:ph idx="1"/>
          </p:nvPr>
        </p:nvSpPr>
        <p:spPr/>
        <p:txBody>
          <a:bodyPr/>
          <a:lstStyle/>
          <a:p>
            <a:pPr eaLnBrk="1" hangingPunct="1"/>
            <a:r>
              <a:rPr lang="en-US" dirty="0" smtClean="0">
                <a:solidFill>
                  <a:srgbClr val="7F7F7F"/>
                </a:solidFill>
              </a:rPr>
              <a:t>MIPS-</a:t>
            </a:r>
            <a:r>
              <a:rPr lang="en-US" dirty="0" err="1" smtClean="0">
                <a:solidFill>
                  <a:srgbClr val="7F7F7F"/>
                </a:solidFill>
              </a:rPr>
              <a:t>lite</a:t>
            </a:r>
            <a:r>
              <a:rPr lang="en-US" dirty="0" smtClean="0">
                <a:solidFill>
                  <a:srgbClr val="7F7F7F"/>
                </a:solidFill>
              </a:rPr>
              <a:t> </a:t>
            </a:r>
            <a:r>
              <a:rPr lang="en-US" dirty="0" err="1" smtClean="0">
                <a:solidFill>
                  <a:srgbClr val="7F7F7F"/>
                </a:solidFill>
              </a:rPr>
              <a:t>Datapath</a:t>
            </a:r>
            <a:endParaRPr lang="en-US" dirty="0" smtClean="0">
              <a:solidFill>
                <a:srgbClr val="7F7F7F"/>
              </a:solidFill>
            </a:endParaRPr>
          </a:p>
          <a:p>
            <a:pPr eaLnBrk="1" hangingPunct="1"/>
            <a:r>
              <a:rPr lang="en-US" dirty="0" err="1" smtClean="0">
                <a:solidFill>
                  <a:srgbClr val="7F7F7F"/>
                </a:solidFill>
              </a:rPr>
              <a:t>Administrivia</a:t>
            </a:r>
            <a:endParaRPr lang="en-US" dirty="0" smtClean="0">
              <a:solidFill>
                <a:srgbClr val="7F7F7F"/>
              </a:solidFill>
            </a:endParaRPr>
          </a:p>
          <a:p>
            <a:pPr eaLnBrk="1" hangingPunct="1"/>
            <a:r>
              <a:rPr lang="en-US" dirty="0" smtClean="0">
                <a:solidFill>
                  <a:srgbClr val="7F7F7F"/>
                </a:solidFill>
              </a:rPr>
              <a:t>CPU Timing</a:t>
            </a:r>
          </a:p>
          <a:p>
            <a:pPr eaLnBrk="1" hangingPunct="1"/>
            <a:r>
              <a:rPr lang="en-US" dirty="0" smtClean="0"/>
              <a:t>MIPS-</a:t>
            </a:r>
            <a:r>
              <a:rPr lang="en-US" dirty="0" err="1" smtClean="0"/>
              <a:t>lite</a:t>
            </a:r>
            <a:r>
              <a:rPr lang="en-US" dirty="0" smtClean="0"/>
              <a:t> Control</a:t>
            </a:r>
          </a:p>
          <a:p>
            <a:r>
              <a:rPr lang="en-US" dirty="0" err="1" smtClean="0"/>
              <a:t>Datapath</a:t>
            </a:r>
            <a:r>
              <a:rPr lang="en-US" dirty="0" smtClean="0"/>
              <a:t> Control</a:t>
            </a:r>
          </a:p>
          <a:p>
            <a:pPr eaLnBrk="1" hangingPunct="1"/>
            <a:r>
              <a:rPr lang="en-US" dirty="0" smtClean="0"/>
              <a:t>Technology Break</a:t>
            </a:r>
          </a:p>
          <a:p>
            <a:pPr eaLnBrk="1" hangingPunct="1"/>
            <a:r>
              <a:rPr lang="en-US" dirty="0" smtClean="0"/>
              <a:t>Control Implementation</a:t>
            </a:r>
          </a:p>
        </p:txBody>
      </p:sp>
      <p:sp>
        <p:nvSpPr>
          <p:cNvPr id="7" name="Date Placeholder 6"/>
          <p:cNvSpPr>
            <a:spLocks noGrp="1"/>
          </p:cNvSpPr>
          <p:nvPr>
            <p:ph type="dt" sz="quarter" idx="10"/>
          </p:nvPr>
        </p:nvSpPr>
        <p:spPr/>
        <p:txBody>
          <a:bodyPr/>
          <a:lstStyle/>
          <a:p>
            <a:pPr>
              <a:defRPr/>
            </a:pPr>
            <a:fld id="{D8E841BB-4347-7946-8D3D-8FF31E99353B}" type="datetime1">
              <a:rPr lang="en-US" smtClean="0"/>
              <a:pPr>
                <a:defRPr/>
              </a:pPr>
              <a:t>3/30/11</a:t>
            </a:fld>
            <a:endParaRPr lang="en-US"/>
          </a:p>
        </p:txBody>
      </p:sp>
      <p:sp>
        <p:nvSpPr>
          <p:cNvPr id="8" name="Slide Number Placeholder 7"/>
          <p:cNvSpPr>
            <a:spLocks noGrp="1"/>
          </p:cNvSpPr>
          <p:nvPr>
            <p:ph type="sldNum" sz="quarter" idx="12"/>
          </p:nvPr>
        </p:nvSpPr>
        <p:spPr/>
        <p:txBody>
          <a:bodyPr/>
          <a:lstStyle/>
          <a:p>
            <a:pPr>
              <a:defRPr/>
            </a:pPr>
            <a:fld id="{B6F34EDF-3440-324E-8DD6-B343FD514BE1}" type="slidenum">
              <a:rPr lang="en-US"/>
              <a:pPr>
                <a:defRPr/>
              </a:pPr>
              <a:t>43</a:t>
            </a:fld>
            <a:endParaRPr lang="en-US"/>
          </a:p>
        </p:txBody>
      </p:sp>
      <p:sp>
        <p:nvSpPr>
          <p:cNvPr id="9" name="Footer Placeholder 8"/>
          <p:cNvSpPr>
            <a:spLocks noGrp="1"/>
          </p:cNvSpPr>
          <p:nvPr>
            <p:ph type="ftr" sz="quarter" idx="11"/>
          </p:nvPr>
        </p:nvSpPr>
        <p:spPr/>
        <p:txBody>
          <a:bodyPr/>
          <a:lstStyle/>
          <a:p>
            <a:pPr>
              <a:defRPr/>
            </a:pPr>
            <a:r>
              <a:rPr lang="en-US" smtClean="0"/>
              <a:t>Spring 2011 -- Lecture #18</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Given Datapath: RTL </a:t>
            </a:r>
            <a:r>
              <a:rPr lang="en-US" smtClean="0">
                <a:sym typeface="Wingdings" charset="2"/>
              </a:rPr>
              <a:t></a:t>
            </a:r>
            <a:r>
              <a:rPr lang="en-US" smtClean="0"/>
              <a:t> Control</a:t>
            </a:r>
          </a:p>
        </p:txBody>
      </p:sp>
      <p:sp>
        <p:nvSpPr>
          <p:cNvPr id="46" name="Date Placeholder 45"/>
          <p:cNvSpPr>
            <a:spLocks noGrp="1"/>
          </p:cNvSpPr>
          <p:nvPr>
            <p:ph type="dt" sz="quarter" idx="10"/>
          </p:nvPr>
        </p:nvSpPr>
        <p:spPr/>
        <p:txBody>
          <a:bodyPr/>
          <a:lstStyle/>
          <a:p>
            <a:pPr>
              <a:defRPr/>
            </a:pPr>
            <a:fld id="{067647F1-4CE2-EB4D-8E71-20DEF41C5507}" type="datetime1">
              <a:rPr lang="en-US" smtClean="0"/>
              <a:pPr>
                <a:defRPr/>
              </a:pPr>
              <a:t>3/30/11</a:t>
            </a:fld>
            <a:endParaRPr lang="en-US"/>
          </a:p>
        </p:txBody>
      </p:sp>
      <p:sp>
        <p:nvSpPr>
          <p:cNvPr id="48" name="Footer Placeholder 47"/>
          <p:cNvSpPr>
            <a:spLocks noGrp="1"/>
          </p:cNvSpPr>
          <p:nvPr>
            <p:ph type="ftr" sz="quarter" idx="11"/>
          </p:nvPr>
        </p:nvSpPr>
        <p:spPr/>
        <p:txBody>
          <a:bodyPr/>
          <a:lstStyle/>
          <a:p>
            <a:pPr>
              <a:defRPr/>
            </a:pPr>
            <a:r>
              <a:rPr lang="en-US" smtClean="0"/>
              <a:t>Spring 2011 -- Lecture #18</a:t>
            </a:r>
            <a:endParaRPr lang="en-US" dirty="0"/>
          </a:p>
        </p:txBody>
      </p:sp>
      <p:sp>
        <p:nvSpPr>
          <p:cNvPr id="47" name="Slide Number Placeholder 46"/>
          <p:cNvSpPr>
            <a:spLocks noGrp="1"/>
          </p:cNvSpPr>
          <p:nvPr>
            <p:ph type="sldNum" sz="quarter" idx="12"/>
          </p:nvPr>
        </p:nvSpPr>
        <p:spPr/>
        <p:txBody>
          <a:bodyPr/>
          <a:lstStyle/>
          <a:p>
            <a:pPr>
              <a:defRPr/>
            </a:pPr>
            <a:fld id="{C93F0DA8-3F0F-5647-ABF7-69EAE22F5BB9}" type="slidenum">
              <a:rPr lang="en-US" smtClean="0"/>
              <a:pPr>
                <a:defRPr/>
              </a:pPr>
              <a:t>44</a:t>
            </a:fld>
            <a:endParaRPr lang="en-US"/>
          </a:p>
        </p:txBody>
      </p:sp>
      <p:sp>
        <p:nvSpPr>
          <p:cNvPr id="60419" name="Rectangle 3"/>
          <p:cNvSpPr>
            <a:spLocks noChangeArrowheads="1"/>
          </p:cNvSpPr>
          <p:nvPr/>
        </p:nvSpPr>
        <p:spPr bwMode="auto">
          <a:xfrm>
            <a:off x="4522788" y="4130675"/>
            <a:ext cx="835025" cy="333375"/>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1600">
                <a:latin typeface="+mn-lt"/>
              </a:rPr>
              <a:t>ALUctr</a:t>
            </a:r>
          </a:p>
        </p:txBody>
      </p:sp>
      <p:sp>
        <p:nvSpPr>
          <p:cNvPr id="60420" name="Rectangle 4"/>
          <p:cNvSpPr>
            <a:spLocks noChangeArrowheads="1"/>
          </p:cNvSpPr>
          <p:nvPr/>
        </p:nvSpPr>
        <p:spPr bwMode="auto">
          <a:xfrm>
            <a:off x="2525713" y="4168775"/>
            <a:ext cx="7905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RegDst</a:t>
            </a:r>
          </a:p>
        </p:txBody>
      </p:sp>
      <p:sp>
        <p:nvSpPr>
          <p:cNvPr id="60421" name="Rectangle 5"/>
          <p:cNvSpPr>
            <a:spLocks noChangeArrowheads="1"/>
          </p:cNvSpPr>
          <p:nvPr/>
        </p:nvSpPr>
        <p:spPr bwMode="auto">
          <a:xfrm>
            <a:off x="3783013" y="4156075"/>
            <a:ext cx="773112"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ALUSrc</a:t>
            </a:r>
          </a:p>
        </p:txBody>
      </p:sp>
      <p:sp>
        <p:nvSpPr>
          <p:cNvPr id="60422" name="Rectangle 6"/>
          <p:cNvSpPr>
            <a:spLocks noChangeArrowheads="1"/>
          </p:cNvSpPr>
          <p:nvPr/>
        </p:nvSpPr>
        <p:spPr bwMode="auto">
          <a:xfrm>
            <a:off x="3198813" y="4168775"/>
            <a:ext cx="7112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ExtOp</a:t>
            </a:r>
          </a:p>
        </p:txBody>
      </p:sp>
      <p:sp>
        <p:nvSpPr>
          <p:cNvPr id="60423" name="Rectangle 7"/>
          <p:cNvSpPr>
            <a:spLocks noChangeArrowheads="1"/>
          </p:cNvSpPr>
          <p:nvPr/>
        </p:nvSpPr>
        <p:spPr bwMode="auto">
          <a:xfrm>
            <a:off x="6107113" y="4143375"/>
            <a:ext cx="10953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MemtoReg</a:t>
            </a:r>
          </a:p>
        </p:txBody>
      </p:sp>
      <p:sp>
        <p:nvSpPr>
          <p:cNvPr id="60424" name="Rectangle 8"/>
          <p:cNvSpPr>
            <a:spLocks noChangeArrowheads="1"/>
          </p:cNvSpPr>
          <p:nvPr/>
        </p:nvSpPr>
        <p:spPr bwMode="auto">
          <a:xfrm>
            <a:off x="5281613" y="4143375"/>
            <a:ext cx="86995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MemWr</a:t>
            </a:r>
          </a:p>
        </p:txBody>
      </p:sp>
      <p:sp>
        <p:nvSpPr>
          <p:cNvPr id="60425" name="Line 9"/>
          <p:cNvSpPr>
            <a:spLocks noChangeShapeType="1"/>
          </p:cNvSpPr>
          <p:nvPr/>
        </p:nvSpPr>
        <p:spPr bwMode="auto">
          <a:xfrm>
            <a:off x="2070100" y="1770063"/>
            <a:ext cx="2870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0426" name="Rectangle 10"/>
          <p:cNvSpPr>
            <a:spLocks noChangeArrowheads="1"/>
          </p:cNvSpPr>
          <p:nvPr/>
        </p:nvSpPr>
        <p:spPr bwMode="auto">
          <a:xfrm>
            <a:off x="2500313" y="1422400"/>
            <a:ext cx="165258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Instruction&lt;31:0&gt;</a:t>
            </a:r>
          </a:p>
        </p:txBody>
      </p:sp>
      <p:sp>
        <p:nvSpPr>
          <p:cNvPr id="60427" name="Line 11"/>
          <p:cNvSpPr>
            <a:spLocks noChangeShapeType="1"/>
          </p:cNvSpPr>
          <p:nvPr/>
        </p:nvSpPr>
        <p:spPr bwMode="auto">
          <a:xfrm>
            <a:off x="3340100" y="180816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28" name="Rectangle 12"/>
          <p:cNvSpPr>
            <a:spLocks noChangeArrowheads="1"/>
          </p:cNvSpPr>
          <p:nvPr/>
        </p:nvSpPr>
        <p:spPr bwMode="auto">
          <a:xfrm rot="5400000">
            <a:off x="3095625" y="2022475"/>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&lt;21:25&gt;</a:t>
            </a:r>
          </a:p>
        </p:txBody>
      </p:sp>
      <p:sp>
        <p:nvSpPr>
          <p:cNvPr id="60429" name="Rectangle 13"/>
          <p:cNvSpPr>
            <a:spLocks noChangeArrowheads="1"/>
          </p:cNvSpPr>
          <p:nvPr/>
        </p:nvSpPr>
        <p:spPr bwMode="auto">
          <a:xfrm rot="5400000">
            <a:off x="3629025" y="2022475"/>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&lt;16:20&gt;</a:t>
            </a:r>
          </a:p>
        </p:txBody>
      </p:sp>
      <p:sp>
        <p:nvSpPr>
          <p:cNvPr id="60430" name="Rectangle 14"/>
          <p:cNvSpPr>
            <a:spLocks noChangeArrowheads="1"/>
          </p:cNvSpPr>
          <p:nvPr/>
        </p:nvSpPr>
        <p:spPr bwMode="auto">
          <a:xfrm rot="5400000">
            <a:off x="4162425" y="2022475"/>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&lt;11:15&gt;</a:t>
            </a:r>
          </a:p>
        </p:txBody>
      </p:sp>
      <p:sp>
        <p:nvSpPr>
          <p:cNvPr id="60431" name="Rectangle 15"/>
          <p:cNvSpPr>
            <a:spLocks noChangeArrowheads="1"/>
          </p:cNvSpPr>
          <p:nvPr/>
        </p:nvSpPr>
        <p:spPr bwMode="auto">
          <a:xfrm rot="5400000">
            <a:off x="4695825" y="2022475"/>
            <a:ext cx="7715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&lt;0:15&gt;</a:t>
            </a:r>
          </a:p>
        </p:txBody>
      </p:sp>
      <p:sp>
        <p:nvSpPr>
          <p:cNvPr id="60432" name="Line 16"/>
          <p:cNvSpPr>
            <a:spLocks noChangeShapeType="1"/>
          </p:cNvSpPr>
          <p:nvPr/>
        </p:nvSpPr>
        <p:spPr bwMode="auto">
          <a:xfrm>
            <a:off x="3873500" y="180816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33" name="Line 17"/>
          <p:cNvSpPr>
            <a:spLocks noChangeShapeType="1"/>
          </p:cNvSpPr>
          <p:nvPr/>
        </p:nvSpPr>
        <p:spPr bwMode="auto">
          <a:xfrm>
            <a:off x="4406900" y="180816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34" name="Line 18"/>
          <p:cNvSpPr>
            <a:spLocks noChangeShapeType="1"/>
          </p:cNvSpPr>
          <p:nvPr/>
        </p:nvSpPr>
        <p:spPr bwMode="auto">
          <a:xfrm>
            <a:off x="4940300" y="180816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35" name="Rectangle 19"/>
          <p:cNvSpPr>
            <a:spLocks noChangeArrowheads="1"/>
          </p:cNvSpPr>
          <p:nvPr/>
        </p:nvSpPr>
        <p:spPr bwMode="auto">
          <a:xfrm>
            <a:off x="4697413" y="2633663"/>
            <a:ext cx="76835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Imm16</a:t>
            </a:r>
          </a:p>
        </p:txBody>
      </p:sp>
      <p:sp>
        <p:nvSpPr>
          <p:cNvPr id="60436" name="Rectangle 20"/>
          <p:cNvSpPr>
            <a:spLocks noChangeArrowheads="1"/>
          </p:cNvSpPr>
          <p:nvPr/>
        </p:nvSpPr>
        <p:spPr bwMode="auto">
          <a:xfrm>
            <a:off x="4164013" y="2633663"/>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Rd</a:t>
            </a:r>
          </a:p>
        </p:txBody>
      </p:sp>
      <p:sp>
        <p:nvSpPr>
          <p:cNvPr id="60437" name="Rectangle 21"/>
          <p:cNvSpPr>
            <a:spLocks noChangeArrowheads="1"/>
          </p:cNvSpPr>
          <p:nvPr/>
        </p:nvSpPr>
        <p:spPr bwMode="auto">
          <a:xfrm>
            <a:off x="3706813" y="2633663"/>
            <a:ext cx="374650"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Rs</a:t>
            </a:r>
          </a:p>
        </p:txBody>
      </p:sp>
      <p:sp>
        <p:nvSpPr>
          <p:cNvPr id="60438" name="Rectangle 22"/>
          <p:cNvSpPr>
            <a:spLocks noChangeArrowheads="1"/>
          </p:cNvSpPr>
          <p:nvPr/>
        </p:nvSpPr>
        <p:spPr bwMode="auto">
          <a:xfrm>
            <a:off x="3173413" y="2633663"/>
            <a:ext cx="37306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Rt</a:t>
            </a:r>
          </a:p>
        </p:txBody>
      </p:sp>
      <p:sp>
        <p:nvSpPr>
          <p:cNvPr id="60439" name="Rectangle 23"/>
          <p:cNvSpPr>
            <a:spLocks noChangeArrowheads="1"/>
          </p:cNvSpPr>
          <p:nvPr/>
        </p:nvSpPr>
        <p:spPr bwMode="auto">
          <a:xfrm>
            <a:off x="1096963" y="4191000"/>
            <a:ext cx="85883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nPC_sel</a:t>
            </a:r>
          </a:p>
        </p:txBody>
      </p:sp>
      <p:sp>
        <p:nvSpPr>
          <p:cNvPr id="60440" name="Rectangle 24"/>
          <p:cNvSpPr>
            <a:spLocks noChangeArrowheads="1"/>
          </p:cNvSpPr>
          <p:nvPr/>
        </p:nvSpPr>
        <p:spPr bwMode="auto">
          <a:xfrm>
            <a:off x="930275" y="1592263"/>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0441" name="Rectangle 25"/>
          <p:cNvSpPr>
            <a:spLocks noChangeArrowheads="1"/>
          </p:cNvSpPr>
          <p:nvPr/>
        </p:nvSpPr>
        <p:spPr bwMode="auto">
          <a:xfrm>
            <a:off x="1217613" y="228917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err="1">
                <a:latin typeface="+mn-lt"/>
              </a:rPr>
              <a:t>Adr</a:t>
            </a:r>
            <a:endParaRPr lang="en-US" sz="1600" dirty="0">
              <a:latin typeface="+mn-lt"/>
            </a:endParaRPr>
          </a:p>
        </p:txBody>
      </p:sp>
      <p:sp>
        <p:nvSpPr>
          <p:cNvPr id="60442" name="Rectangle 26"/>
          <p:cNvSpPr>
            <a:spLocks noChangeArrowheads="1"/>
          </p:cNvSpPr>
          <p:nvPr/>
        </p:nvSpPr>
        <p:spPr bwMode="auto">
          <a:xfrm>
            <a:off x="1000125" y="1752600"/>
            <a:ext cx="925513"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Inst</a:t>
            </a:r>
          </a:p>
          <a:p>
            <a:pPr algn="ctr">
              <a:defRPr/>
            </a:pPr>
            <a:r>
              <a:rPr lang="en-US" sz="1600" b="1">
                <a:latin typeface="+mn-lt"/>
              </a:rPr>
              <a:t>Memory</a:t>
            </a:r>
          </a:p>
        </p:txBody>
      </p:sp>
      <p:sp>
        <p:nvSpPr>
          <p:cNvPr id="60443" name="Rectangle 27"/>
          <p:cNvSpPr>
            <a:spLocks noChangeArrowheads="1"/>
          </p:cNvSpPr>
          <p:nvPr/>
        </p:nvSpPr>
        <p:spPr bwMode="auto">
          <a:xfrm>
            <a:off x="1371600" y="5027613"/>
            <a:ext cx="6457950" cy="12065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0444" name="Rectangle 28"/>
          <p:cNvSpPr>
            <a:spLocks noChangeArrowheads="1"/>
          </p:cNvSpPr>
          <p:nvPr/>
        </p:nvSpPr>
        <p:spPr bwMode="auto">
          <a:xfrm>
            <a:off x="3592513" y="5376863"/>
            <a:ext cx="1106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DATA PATH</a:t>
            </a:r>
          </a:p>
        </p:txBody>
      </p:sp>
      <p:sp>
        <p:nvSpPr>
          <p:cNvPr id="60445" name="Line 29"/>
          <p:cNvSpPr>
            <a:spLocks noChangeShapeType="1"/>
          </p:cNvSpPr>
          <p:nvPr/>
        </p:nvSpPr>
        <p:spPr bwMode="auto">
          <a:xfrm>
            <a:off x="1536700" y="45704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46" name="Line 30"/>
          <p:cNvSpPr>
            <a:spLocks noChangeShapeType="1"/>
          </p:cNvSpPr>
          <p:nvPr/>
        </p:nvSpPr>
        <p:spPr bwMode="auto">
          <a:xfrm>
            <a:off x="2781300" y="45958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47" name="Line 31"/>
          <p:cNvSpPr>
            <a:spLocks noChangeShapeType="1"/>
          </p:cNvSpPr>
          <p:nvPr/>
        </p:nvSpPr>
        <p:spPr bwMode="auto">
          <a:xfrm>
            <a:off x="3467100" y="46085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48" name="Line 32"/>
          <p:cNvSpPr>
            <a:spLocks noChangeShapeType="1"/>
          </p:cNvSpPr>
          <p:nvPr/>
        </p:nvSpPr>
        <p:spPr bwMode="auto">
          <a:xfrm>
            <a:off x="4127500" y="46085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49" name="Line 33"/>
          <p:cNvSpPr>
            <a:spLocks noChangeShapeType="1"/>
          </p:cNvSpPr>
          <p:nvPr/>
        </p:nvSpPr>
        <p:spPr bwMode="auto">
          <a:xfrm>
            <a:off x="4699000" y="45831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50" name="Line 34"/>
          <p:cNvSpPr>
            <a:spLocks noChangeShapeType="1"/>
          </p:cNvSpPr>
          <p:nvPr/>
        </p:nvSpPr>
        <p:spPr bwMode="auto">
          <a:xfrm>
            <a:off x="5461000" y="45958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51" name="Line 35"/>
          <p:cNvSpPr>
            <a:spLocks noChangeShapeType="1"/>
          </p:cNvSpPr>
          <p:nvPr/>
        </p:nvSpPr>
        <p:spPr bwMode="auto">
          <a:xfrm>
            <a:off x="6591300" y="45450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52" name="AutoShape 36" descr="Wide downward diagonal"/>
          <p:cNvSpPr>
            <a:spLocks noChangeArrowheads="1"/>
          </p:cNvSpPr>
          <p:nvPr/>
        </p:nvSpPr>
        <p:spPr bwMode="auto">
          <a:xfrm>
            <a:off x="1025525" y="2927350"/>
            <a:ext cx="6908800" cy="1231900"/>
          </a:xfrm>
          <a:prstGeom prst="roundRect">
            <a:avLst>
              <a:gd name="adj" fmla="val 12495"/>
            </a:avLst>
          </a:prstGeom>
          <a:pattFill prst="wdDnDiag">
            <a:fgClr>
              <a:schemeClr val="hlink"/>
            </a:fgClr>
            <a:bgClr>
              <a:srgbClr val="FFFFFF"/>
            </a:bgClr>
          </a:patt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0453" name="Rectangle 37"/>
          <p:cNvSpPr>
            <a:spLocks noChangeArrowheads="1"/>
          </p:cNvSpPr>
          <p:nvPr/>
        </p:nvSpPr>
        <p:spPr bwMode="auto">
          <a:xfrm>
            <a:off x="3681413" y="3332163"/>
            <a:ext cx="1127125" cy="45878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400" b="1">
                <a:latin typeface="+mn-lt"/>
              </a:rPr>
              <a:t>Control</a:t>
            </a:r>
          </a:p>
        </p:txBody>
      </p:sp>
      <p:sp>
        <p:nvSpPr>
          <p:cNvPr id="60454" name="Line 38"/>
          <p:cNvSpPr>
            <a:spLocks noChangeShapeType="1"/>
          </p:cNvSpPr>
          <p:nvPr/>
        </p:nvSpPr>
        <p:spPr bwMode="auto">
          <a:xfrm>
            <a:off x="2387600" y="178276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55" name="Rectangle 39"/>
          <p:cNvSpPr>
            <a:spLocks noChangeArrowheads="1"/>
          </p:cNvSpPr>
          <p:nvPr/>
        </p:nvSpPr>
        <p:spPr bwMode="auto">
          <a:xfrm>
            <a:off x="2220913" y="2608263"/>
            <a:ext cx="4286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Op</a:t>
            </a:r>
          </a:p>
        </p:txBody>
      </p:sp>
      <p:sp>
        <p:nvSpPr>
          <p:cNvPr id="60456" name="Line 40"/>
          <p:cNvSpPr>
            <a:spLocks noChangeShapeType="1"/>
          </p:cNvSpPr>
          <p:nvPr/>
        </p:nvSpPr>
        <p:spPr bwMode="auto">
          <a:xfrm>
            <a:off x="2781300" y="178276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57" name="Rectangle 41"/>
          <p:cNvSpPr>
            <a:spLocks noChangeArrowheads="1"/>
          </p:cNvSpPr>
          <p:nvPr/>
        </p:nvSpPr>
        <p:spPr bwMode="auto">
          <a:xfrm rot="5400000">
            <a:off x="2636838" y="1893888"/>
            <a:ext cx="6699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&lt;0:5&gt;</a:t>
            </a:r>
          </a:p>
        </p:txBody>
      </p:sp>
      <p:sp>
        <p:nvSpPr>
          <p:cNvPr id="60458" name="Rectangle 42"/>
          <p:cNvSpPr>
            <a:spLocks noChangeArrowheads="1"/>
          </p:cNvSpPr>
          <p:nvPr/>
        </p:nvSpPr>
        <p:spPr bwMode="auto">
          <a:xfrm>
            <a:off x="2614613" y="2608263"/>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Fun</a:t>
            </a:r>
          </a:p>
        </p:txBody>
      </p:sp>
      <p:sp>
        <p:nvSpPr>
          <p:cNvPr id="60459" name="Rectangle 43"/>
          <p:cNvSpPr>
            <a:spLocks noChangeArrowheads="1"/>
          </p:cNvSpPr>
          <p:nvPr/>
        </p:nvSpPr>
        <p:spPr bwMode="auto">
          <a:xfrm>
            <a:off x="1901825" y="4160838"/>
            <a:ext cx="736600"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RegWr</a:t>
            </a:r>
          </a:p>
        </p:txBody>
      </p:sp>
      <p:sp>
        <p:nvSpPr>
          <p:cNvPr id="60460" name="Line 44"/>
          <p:cNvSpPr>
            <a:spLocks noChangeShapeType="1"/>
          </p:cNvSpPr>
          <p:nvPr/>
        </p:nvSpPr>
        <p:spPr bwMode="auto">
          <a:xfrm>
            <a:off x="2260600" y="45450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61" name="Rectangle 45"/>
          <p:cNvSpPr>
            <a:spLocks noChangeArrowheads="1"/>
          </p:cNvSpPr>
          <p:nvPr/>
        </p:nvSpPr>
        <p:spPr bwMode="auto">
          <a:xfrm rot="5400000">
            <a:off x="2138363" y="2063750"/>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&lt;26:31&gt;</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95300" y="228600"/>
            <a:ext cx="8343900" cy="474663"/>
          </a:xfrm>
        </p:spPr>
        <p:txBody>
          <a:bodyPr>
            <a:normAutofit fontScale="90000"/>
          </a:bodyPr>
          <a:lstStyle/>
          <a:p>
            <a:r>
              <a:rPr lang="en-US" sz="4000" smtClean="0"/>
              <a:t>Summary of the Control Signals (1/2)</a:t>
            </a:r>
          </a:p>
        </p:txBody>
      </p:sp>
      <p:sp>
        <p:nvSpPr>
          <p:cNvPr id="48131" name="Rectangle 3"/>
          <p:cNvSpPr>
            <a:spLocks noChangeArrowheads="1"/>
          </p:cNvSpPr>
          <p:nvPr/>
        </p:nvSpPr>
        <p:spPr bwMode="auto">
          <a:xfrm>
            <a:off x="193675" y="762000"/>
            <a:ext cx="9339263" cy="5383213"/>
          </a:xfrm>
          <a:prstGeom prst="rect">
            <a:avLst/>
          </a:prstGeom>
          <a:noFill/>
          <a:ln w="12700">
            <a:noFill/>
            <a:miter lim="800000"/>
            <a:headEnd/>
            <a:tailEnd/>
          </a:ln>
        </p:spPr>
        <p:txBody>
          <a:bodyPr lIns="90488" tIns="44450" rIns="90488" bIns="44450">
            <a:prstTxWarp prst="textNoShape">
              <a:avLst/>
            </a:prstTxWarp>
            <a:spAutoFit/>
          </a:bodyPr>
          <a:lstStyle/>
          <a:p>
            <a:pPr>
              <a:spcBef>
                <a:spcPct val="50000"/>
              </a:spcBef>
              <a:tabLst>
                <a:tab pos="914400" algn="l"/>
                <a:tab pos="5092700" algn="l"/>
              </a:tabLst>
            </a:pPr>
            <a:r>
              <a:rPr lang="en-US" sz="1600" u="sng">
                <a:latin typeface="Courier" charset="0"/>
                <a:ea typeface="Courier" charset="0"/>
                <a:cs typeface="Courier" charset="0"/>
              </a:rPr>
              <a:t>inst</a:t>
            </a:r>
            <a:r>
              <a:rPr lang="en-US" sz="1600">
                <a:latin typeface="Courier" charset="0"/>
                <a:ea typeface="Courier" charset="0"/>
                <a:cs typeface="Courier" charset="0"/>
              </a:rPr>
              <a:t> 	</a:t>
            </a:r>
            <a:r>
              <a:rPr lang="en-US" sz="1600" u="sng">
                <a:latin typeface="Courier" charset="0"/>
                <a:ea typeface="Courier" charset="0"/>
                <a:cs typeface="Courier" charset="0"/>
              </a:rPr>
              <a:t>Register Transfer</a:t>
            </a:r>
          </a:p>
          <a:p>
            <a:pPr>
              <a:spcBef>
                <a:spcPct val="50000"/>
              </a:spcBef>
              <a:tabLst>
                <a:tab pos="914400" algn="l"/>
                <a:tab pos="5092700" algn="l"/>
              </a:tabLst>
            </a:pPr>
            <a:r>
              <a:rPr lang="en-US" sz="1600">
                <a:latin typeface="Courier" charset="0"/>
                <a:ea typeface="Courier" charset="0"/>
                <a:cs typeface="Courier" charset="0"/>
              </a:rPr>
              <a:t>add	R[rd]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R[rs] + R[rt]; PC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PC + 4</a:t>
            </a:r>
          </a:p>
          <a:p>
            <a:pPr>
              <a:spcBef>
                <a:spcPct val="50000"/>
              </a:spcBef>
              <a:tabLst>
                <a:tab pos="914400" algn="l"/>
                <a:tab pos="5092700" algn="l"/>
              </a:tabLst>
            </a:pPr>
            <a:r>
              <a:rPr lang="en-US" sz="1600">
                <a:latin typeface="Courier" charset="0"/>
                <a:ea typeface="Courier" charset="0"/>
                <a:cs typeface="Courier" charset="0"/>
              </a:rPr>
              <a:t>	ALUsrc=RegB, ALUctr=“ADD”, RegDst=rd, RegWr, nPC_sel=“+4”</a:t>
            </a:r>
          </a:p>
          <a:p>
            <a:pPr>
              <a:tabLst>
                <a:tab pos="914400" algn="l"/>
                <a:tab pos="5092700" algn="l"/>
              </a:tabLst>
            </a:pPr>
            <a:endParaRPr lang="en-US" sz="1600">
              <a:latin typeface="Courier" charset="0"/>
              <a:ea typeface="Courier" charset="0"/>
              <a:cs typeface="Courier" charset="0"/>
            </a:endParaRPr>
          </a:p>
          <a:p>
            <a:pPr>
              <a:tabLst>
                <a:tab pos="914400" algn="l"/>
                <a:tab pos="5092700" algn="l"/>
              </a:tabLst>
            </a:pPr>
            <a:r>
              <a:rPr lang="en-US" sz="1600">
                <a:latin typeface="Courier" charset="0"/>
                <a:ea typeface="Courier" charset="0"/>
                <a:cs typeface="Courier" charset="0"/>
              </a:rPr>
              <a:t>sub	R[rd]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R[rs] – R[rt]; PC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PC + 4</a:t>
            </a:r>
          </a:p>
          <a:p>
            <a:pPr>
              <a:spcBef>
                <a:spcPct val="50000"/>
              </a:spcBef>
              <a:tabLst>
                <a:tab pos="914400" algn="l"/>
                <a:tab pos="5092700" algn="l"/>
              </a:tabLst>
            </a:pPr>
            <a:r>
              <a:rPr lang="en-US" sz="1600">
                <a:latin typeface="Courier" charset="0"/>
                <a:ea typeface="Courier" charset="0"/>
                <a:cs typeface="Courier" charset="0"/>
              </a:rPr>
              <a:t>	ALUsrc=RegB, ALUctr=“SUB”, RegDst=rd, RegWr, nPC_sel=“+4”</a:t>
            </a:r>
          </a:p>
          <a:p>
            <a:pPr>
              <a:spcBef>
                <a:spcPct val="50000"/>
              </a:spcBef>
              <a:tabLst>
                <a:tab pos="914400" algn="l"/>
                <a:tab pos="5092700" algn="l"/>
              </a:tabLst>
            </a:pPr>
            <a:r>
              <a:rPr lang="en-US" sz="1600">
                <a:latin typeface="Courier" charset="0"/>
                <a:ea typeface="Courier" charset="0"/>
                <a:cs typeface="Courier" charset="0"/>
              </a:rPr>
              <a:t>ori	R[rt]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R[rs] + zero_ext(Imm16); PC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PC + 4</a:t>
            </a:r>
          </a:p>
          <a:p>
            <a:pPr>
              <a:spcBef>
                <a:spcPct val="50000"/>
              </a:spcBef>
              <a:tabLst>
                <a:tab pos="914400" algn="l"/>
                <a:tab pos="5092700" algn="l"/>
              </a:tabLst>
            </a:pPr>
            <a:r>
              <a:rPr lang="en-US" sz="1600">
                <a:latin typeface="Courier" charset="0"/>
                <a:ea typeface="Courier" charset="0"/>
                <a:cs typeface="Courier" charset="0"/>
              </a:rPr>
              <a:t>	ALUsrc=Im, Extop=“Z”, ALUctr=“OR”, RegDst=rt,RegWr, nPC_sel=“+4”</a:t>
            </a:r>
          </a:p>
          <a:p>
            <a:pPr>
              <a:spcBef>
                <a:spcPct val="50000"/>
              </a:spcBef>
              <a:tabLst>
                <a:tab pos="914400" algn="l"/>
                <a:tab pos="5092700" algn="l"/>
              </a:tabLst>
            </a:pPr>
            <a:r>
              <a:rPr lang="en-US" sz="1600">
                <a:latin typeface="Courier" charset="0"/>
                <a:ea typeface="Courier" charset="0"/>
                <a:cs typeface="Courier" charset="0"/>
              </a:rPr>
              <a:t>lw	R[rt]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MEM[ R[rs] + sign_ext(Imm16)]; PC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PC + 4</a:t>
            </a:r>
          </a:p>
          <a:p>
            <a:pPr>
              <a:spcBef>
                <a:spcPct val="50000"/>
              </a:spcBef>
              <a:tabLst>
                <a:tab pos="914400" algn="l"/>
                <a:tab pos="5092700" algn="l"/>
              </a:tabLst>
            </a:pPr>
            <a:r>
              <a:rPr lang="en-US" sz="1600">
                <a:latin typeface="Courier" charset="0"/>
                <a:ea typeface="Courier" charset="0"/>
                <a:cs typeface="Courier" charset="0"/>
              </a:rPr>
              <a:t>	ALUsrc=Im, Extop=“sn”, ALUctr=“ADD”, MemtoReg, RegDst=rt, RegWr, 	nPC_sel = “+4”</a:t>
            </a:r>
          </a:p>
          <a:p>
            <a:pPr>
              <a:spcBef>
                <a:spcPct val="50000"/>
              </a:spcBef>
              <a:tabLst>
                <a:tab pos="914400" algn="l"/>
                <a:tab pos="5092700" algn="l"/>
              </a:tabLst>
            </a:pPr>
            <a:r>
              <a:rPr lang="en-US" sz="1600">
                <a:latin typeface="Courier" charset="0"/>
                <a:ea typeface="Courier" charset="0"/>
                <a:cs typeface="Courier" charset="0"/>
              </a:rPr>
              <a:t>sw	MEM[ R[rs] + sign_ext(Imm16)]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R[rs]; PC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PC + 4</a:t>
            </a:r>
          </a:p>
          <a:p>
            <a:pPr>
              <a:spcBef>
                <a:spcPct val="50000"/>
              </a:spcBef>
              <a:tabLst>
                <a:tab pos="914400" algn="l"/>
                <a:tab pos="5092700" algn="l"/>
              </a:tabLst>
            </a:pPr>
            <a:r>
              <a:rPr lang="en-US" sz="1600">
                <a:latin typeface="Courier" charset="0"/>
                <a:ea typeface="Courier" charset="0"/>
                <a:cs typeface="Courier" charset="0"/>
              </a:rPr>
              <a:t>	ALUsrc=Im, Extop=“sn”, ALUctr = “ADD”, MemWr, nPC_sel = “+4”</a:t>
            </a:r>
          </a:p>
          <a:p>
            <a:pPr>
              <a:spcBef>
                <a:spcPct val="50000"/>
              </a:spcBef>
              <a:tabLst>
                <a:tab pos="914400" algn="l"/>
                <a:tab pos="5092700" algn="l"/>
              </a:tabLst>
            </a:pPr>
            <a:r>
              <a:rPr lang="en-US" sz="1600">
                <a:latin typeface="Courier" charset="0"/>
                <a:ea typeface="Courier" charset="0"/>
                <a:cs typeface="Courier" charset="0"/>
              </a:rPr>
              <a:t>Beq	if (R[rs] == R[rt]) then PC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PC + sign_ext(Imm16)] || 00</a:t>
            </a:r>
            <a:br>
              <a:rPr lang="en-US" sz="1600">
                <a:latin typeface="Courier" charset="0"/>
                <a:ea typeface="Courier" charset="0"/>
                <a:cs typeface="Courier" charset="0"/>
              </a:rPr>
            </a:br>
            <a:r>
              <a:rPr lang="en-US" sz="1600">
                <a:latin typeface="Courier" charset="0"/>
                <a:ea typeface="Courier" charset="0"/>
                <a:cs typeface="Courier" charset="0"/>
              </a:rPr>
              <a:t>	else PC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PC + 4</a:t>
            </a:r>
          </a:p>
          <a:p>
            <a:pPr>
              <a:spcBef>
                <a:spcPct val="50000"/>
              </a:spcBef>
              <a:tabLst>
                <a:tab pos="914400" algn="l"/>
                <a:tab pos="5092700" algn="l"/>
              </a:tabLst>
            </a:pPr>
            <a:r>
              <a:rPr lang="en-US" sz="1600">
                <a:latin typeface="Courier" charset="0"/>
                <a:ea typeface="Courier" charset="0"/>
                <a:cs typeface="Courier" charset="0"/>
              </a:rPr>
              <a:t>	nPC_sel = “br”,  ALUctr = “SUB”</a:t>
            </a:r>
          </a:p>
        </p:txBody>
      </p:sp>
      <p:sp>
        <p:nvSpPr>
          <p:cNvPr id="4" name="Date Placeholder 3"/>
          <p:cNvSpPr>
            <a:spLocks noGrp="1"/>
          </p:cNvSpPr>
          <p:nvPr>
            <p:ph type="dt" sz="quarter" idx="10"/>
          </p:nvPr>
        </p:nvSpPr>
        <p:spPr/>
        <p:txBody>
          <a:bodyPr/>
          <a:lstStyle/>
          <a:p>
            <a:pPr>
              <a:defRPr/>
            </a:pPr>
            <a:fld id="{B29505BF-51DF-0848-B02D-78D467F4A1F5}" type="datetime1">
              <a:rPr lang="en-US" smtClean="0"/>
              <a:pPr>
                <a:defRPr/>
              </a:pPr>
              <a:t>3/30/11</a:t>
            </a:fld>
            <a:endParaRPr lang="en-US"/>
          </a:p>
        </p:txBody>
      </p:sp>
      <p:sp>
        <p:nvSpPr>
          <p:cNvPr id="5" name="Slide Number Placeholder 4"/>
          <p:cNvSpPr>
            <a:spLocks noGrp="1"/>
          </p:cNvSpPr>
          <p:nvPr>
            <p:ph type="sldNum" sz="quarter" idx="12"/>
          </p:nvPr>
        </p:nvSpPr>
        <p:spPr/>
        <p:txBody>
          <a:bodyPr/>
          <a:lstStyle/>
          <a:p>
            <a:pPr>
              <a:defRPr/>
            </a:pPr>
            <a:fld id="{7AD6301E-B986-B64D-8B09-AF2165BFBC98}" type="slidenum">
              <a:rPr lang="en-US" smtClean="0"/>
              <a:pPr>
                <a:defRPr/>
              </a:pPr>
              <a:t>45</a:t>
            </a:fld>
            <a:endParaRPr lang="en-US"/>
          </a:p>
        </p:txBody>
      </p:sp>
      <p:sp>
        <p:nvSpPr>
          <p:cNvPr id="6" name="Footer Placeholder 5"/>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0638"/>
            <a:ext cx="8229600" cy="1143000"/>
          </a:xfrm>
        </p:spPr>
        <p:txBody>
          <a:bodyPr/>
          <a:lstStyle/>
          <a:p>
            <a:r>
              <a:rPr lang="en-US" sz="4000" smtClean="0"/>
              <a:t>Summary of the Control Signals (2/2)</a:t>
            </a:r>
          </a:p>
        </p:txBody>
      </p:sp>
      <p:sp>
        <p:nvSpPr>
          <p:cNvPr id="188" name="Date Placeholder 187"/>
          <p:cNvSpPr>
            <a:spLocks noGrp="1"/>
          </p:cNvSpPr>
          <p:nvPr>
            <p:ph type="dt" sz="quarter" idx="10"/>
          </p:nvPr>
        </p:nvSpPr>
        <p:spPr/>
        <p:txBody>
          <a:bodyPr/>
          <a:lstStyle/>
          <a:p>
            <a:pPr>
              <a:defRPr/>
            </a:pPr>
            <a:fld id="{535C7DBA-D9C6-7A46-8ED3-42DB2C099E80}" type="datetime1">
              <a:rPr lang="en-US" smtClean="0"/>
              <a:pPr>
                <a:defRPr/>
              </a:pPr>
              <a:t>3/30/11</a:t>
            </a:fld>
            <a:endParaRPr lang="en-US"/>
          </a:p>
        </p:txBody>
      </p:sp>
      <p:sp>
        <p:nvSpPr>
          <p:cNvPr id="190" name="Footer Placeholder 189"/>
          <p:cNvSpPr>
            <a:spLocks noGrp="1"/>
          </p:cNvSpPr>
          <p:nvPr>
            <p:ph type="ftr" sz="quarter" idx="11"/>
          </p:nvPr>
        </p:nvSpPr>
        <p:spPr/>
        <p:txBody>
          <a:bodyPr/>
          <a:lstStyle/>
          <a:p>
            <a:pPr>
              <a:defRPr/>
            </a:pPr>
            <a:r>
              <a:rPr lang="en-US" smtClean="0"/>
              <a:t>Spring 2011 -- Lecture #18</a:t>
            </a:r>
            <a:endParaRPr lang="en-US" dirty="0"/>
          </a:p>
        </p:txBody>
      </p:sp>
      <p:sp>
        <p:nvSpPr>
          <p:cNvPr id="189" name="Slide Number Placeholder 188"/>
          <p:cNvSpPr>
            <a:spLocks noGrp="1"/>
          </p:cNvSpPr>
          <p:nvPr>
            <p:ph type="sldNum" sz="quarter" idx="12"/>
          </p:nvPr>
        </p:nvSpPr>
        <p:spPr/>
        <p:txBody>
          <a:bodyPr/>
          <a:lstStyle/>
          <a:p>
            <a:pPr>
              <a:defRPr/>
            </a:pPr>
            <a:fld id="{D77B22C6-C06F-E64E-A440-96698C8DA441}" type="slidenum">
              <a:rPr lang="en-US" smtClean="0"/>
              <a:pPr>
                <a:defRPr/>
              </a:pPr>
              <a:t>46</a:t>
            </a:fld>
            <a:endParaRPr lang="en-US"/>
          </a:p>
        </p:txBody>
      </p:sp>
      <p:grpSp>
        <p:nvGrpSpPr>
          <p:cNvPr id="2" name="Group 3"/>
          <p:cNvGrpSpPr>
            <a:grpSpLocks/>
          </p:cNvGrpSpPr>
          <p:nvPr/>
        </p:nvGrpSpPr>
        <p:grpSpPr bwMode="auto">
          <a:xfrm>
            <a:off x="1066800" y="1731963"/>
            <a:ext cx="6858000" cy="3086100"/>
            <a:chOff x="672" y="952"/>
            <a:chExt cx="4320" cy="1944"/>
          </a:xfrm>
        </p:grpSpPr>
        <p:grpSp>
          <p:nvGrpSpPr>
            <p:cNvPr id="3" name="Group 4"/>
            <p:cNvGrpSpPr>
              <a:grpSpLocks/>
            </p:cNvGrpSpPr>
            <p:nvPr/>
          </p:nvGrpSpPr>
          <p:grpSpPr bwMode="auto">
            <a:xfrm>
              <a:off x="672" y="952"/>
              <a:ext cx="4320" cy="1944"/>
              <a:chOff x="672" y="952"/>
              <a:chExt cx="4320" cy="1944"/>
            </a:xfrm>
          </p:grpSpPr>
          <p:sp>
            <p:nvSpPr>
              <p:cNvPr id="64667" name="Rectangle 5"/>
              <p:cNvSpPr>
                <a:spLocks noChangeArrowheads="1"/>
              </p:cNvSpPr>
              <p:nvPr/>
            </p:nvSpPr>
            <p:spPr bwMode="auto">
              <a:xfrm>
                <a:off x="1715" y="956"/>
                <a:ext cx="320"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add</a:t>
                </a:r>
              </a:p>
            </p:txBody>
          </p:sp>
          <p:sp>
            <p:nvSpPr>
              <p:cNvPr id="64668" name="Rectangle 6"/>
              <p:cNvSpPr>
                <a:spLocks noChangeArrowheads="1"/>
              </p:cNvSpPr>
              <p:nvPr/>
            </p:nvSpPr>
            <p:spPr bwMode="auto">
              <a:xfrm>
                <a:off x="2195" y="956"/>
                <a:ext cx="306"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sub</a:t>
                </a:r>
              </a:p>
            </p:txBody>
          </p:sp>
          <p:sp>
            <p:nvSpPr>
              <p:cNvPr id="64669" name="Rectangle 7"/>
              <p:cNvSpPr>
                <a:spLocks noChangeArrowheads="1"/>
              </p:cNvSpPr>
              <p:nvPr/>
            </p:nvSpPr>
            <p:spPr bwMode="auto">
              <a:xfrm>
                <a:off x="2675" y="956"/>
                <a:ext cx="270"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ori</a:t>
                </a:r>
              </a:p>
            </p:txBody>
          </p:sp>
          <p:sp>
            <p:nvSpPr>
              <p:cNvPr id="64670" name="Rectangle 8"/>
              <p:cNvSpPr>
                <a:spLocks noChangeArrowheads="1"/>
              </p:cNvSpPr>
              <p:nvPr/>
            </p:nvSpPr>
            <p:spPr bwMode="auto">
              <a:xfrm>
                <a:off x="3155" y="956"/>
                <a:ext cx="24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lw</a:t>
                </a:r>
              </a:p>
            </p:txBody>
          </p:sp>
          <p:sp>
            <p:nvSpPr>
              <p:cNvPr id="64671" name="Rectangle 9"/>
              <p:cNvSpPr>
                <a:spLocks noChangeArrowheads="1"/>
              </p:cNvSpPr>
              <p:nvPr/>
            </p:nvSpPr>
            <p:spPr bwMode="auto">
              <a:xfrm>
                <a:off x="3635" y="956"/>
                <a:ext cx="26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sw</a:t>
                </a:r>
              </a:p>
            </p:txBody>
          </p:sp>
          <p:sp>
            <p:nvSpPr>
              <p:cNvPr id="64672" name="Rectangle 10"/>
              <p:cNvSpPr>
                <a:spLocks noChangeArrowheads="1"/>
              </p:cNvSpPr>
              <p:nvPr/>
            </p:nvSpPr>
            <p:spPr bwMode="auto">
              <a:xfrm>
                <a:off x="4115" y="956"/>
                <a:ext cx="319"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beq</a:t>
                </a:r>
              </a:p>
            </p:txBody>
          </p:sp>
          <p:sp>
            <p:nvSpPr>
              <p:cNvPr id="64673" name="Rectangle 11"/>
              <p:cNvSpPr>
                <a:spLocks noChangeArrowheads="1"/>
              </p:cNvSpPr>
              <p:nvPr/>
            </p:nvSpPr>
            <p:spPr bwMode="auto">
              <a:xfrm>
                <a:off x="4547" y="956"/>
                <a:ext cx="406"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jump</a:t>
                </a:r>
              </a:p>
            </p:txBody>
          </p:sp>
          <p:sp>
            <p:nvSpPr>
              <p:cNvPr id="64674" name="Rectangle 12"/>
              <p:cNvSpPr>
                <a:spLocks noChangeArrowheads="1"/>
              </p:cNvSpPr>
              <p:nvPr/>
            </p:nvSpPr>
            <p:spPr bwMode="auto">
              <a:xfrm>
                <a:off x="755" y="1148"/>
                <a:ext cx="489"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RegDst</a:t>
                </a:r>
              </a:p>
            </p:txBody>
          </p:sp>
          <p:sp>
            <p:nvSpPr>
              <p:cNvPr id="64675" name="Rectangle 13"/>
              <p:cNvSpPr>
                <a:spLocks noChangeArrowheads="1"/>
              </p:cNvSpPr>
              <p:nvPr/>
            </p:nvSpPr>
            <p:spPr bwMode="auto">
              <a:xfrm>
                <a:off x="755" y="1340"/>
                <a:ext cx="503"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ALUSrc</a:t>
                </a:r>
              </a:p>
            </p:txBody>
          </p:sp>
          <p:sp>
            <p:nvSpPr>
              <p:cNvPr id="64676" name="Rectangle 14"/>
              <p:cNvSpPr>
                <a:spLocks noChangeArrowheads="1"/>
              </p:cNvSpPr>
              <p:nvPr/>
            </p:nvSpPr>
            <p:spPr bwMode="auto">
              <a:xfrm>
                <a:off x="755" y="1532"/>
                <a:ext cx="71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MemtoReg</a:t>
                </a:r>
              </a:p>
            </p:txBody>
          </p:sp>
          <p:sp>
            <p:nvSpPr>
              <p:cNvPr id="64677" name="Rectangle 15"/>
              <p:cNvSpPr>
                <a:spLocks noChangeArrowheads="1"/>
              </p:cNvSpPr>
              <p:nvPr/>
            </p:nvSpPr>
            <p:spPr bwMode="auto">
              <a:xfrm>
                <a:off x="755" y="1724"/>
                <a:ext cx="61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RegWrite</a:t>
                </a:r>
              </a:p>
            </p:txBody>
          </p:sp>
          <p:sp>
            <p:nvSpPr>
              <p:cNvPr id="64678" name="Rectangle 16"/>
              <p:cNvSpPr>
                <a:spLocks noChangeArrowheads="1"/>
              </p:cNvSpPr>
              <p:nvPr/>
            </p:nvSpPr>
            <p:spPr bwMode="auto">
              <a:xfrm>
                <a:off x="755" y="1916"/>
                <a:ext cx="71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MemWrite</a:t>
                </a:r>
              </a:p>
            </p:txBody>
          </p:sp>
          <p:sp>
            <p:nvSpPr>
              <p:cNvPr id="64679" name="Rectangle 17"/>
              <p:cNvSpPr>
                <a:spLocks noChangeArrowheads="1"/>
              </p:cNvSpPr>
              <p:nvPr/>
            </p:nvSpPr>
            <p:spPr bwMode="auto">
              <a:xfrm>
                <a:off x="755" y="2108"/>
                <a:ext cx="47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nPCsel</a:t>
                </a:r>
              </a:p>
            </p:txBody>
          </p:sp>
          <p:sp>
            <p:nvSpPr>
              <p:cNvPr id="64680" name="Rectangle 18"/>
              <p:cNvSpPr>
                <a:spLocks noChangeArrowheads="1"/>
              </p:cNvSpPr>
              <p:nvPr/>
            </p:nvSpPr>
            <p:spPr bwMode="auto">
              <a:xfrm>
                <a:off x="755" y="2300"/>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Jump</a:t>
                </a:r>
              </a:p>
            </p:txBody>
          </p:sp>
          <p:sp>
            <p:nvSpPr>
              <p:cNvPr id="64681" name="Rectangle 19"/>
              <p:cNvSpPr>
                <a:spLocks noChangeArrowheads="1"/>
              </p:cNvSpPr>
              <p:nvPr/>
            </p:nvSpPr>
            <p:spPr bwMode="auto">
              <a:xfrm>
                <a:off x="755" y="2492"/>
                <a:ext cx="439"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ExtOp</a:t>
                </a:r>
              </a:p>
            </p:txBody>
          </p:sp>
          <p:sp>
            <p:nvSpPr>
              <p:cNvPr id="64682" name="Rectangle 20"/>
              <p:cNvSpPr>
                <a:spLocks noChangeArrowheads="1"/>
              </p:cNvSpPr>
              <p:nvPr/>
            </p:nvSpPr>
            <p:spPr bwMode="auto">
              <a:xfrm>
                <a:off x="755" y="2684"/>
                <a:ext cx="778"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ALUctr&lt;2:0&gt;</a:t>
                </a:r>
              </a:p>
            </p:txBody>
          </p:sp>
          <p:sp>
            <p:nvSpPr>
              <p:cNvPr id="64683" name="Line 21"/>
              <p:cNvSpPr>
                <a:spLocks noChangeShapeType="1"/>
              </p:cNvSpPr>
              <p:nvPr/>
            </p:nvSpPr>
            <p:spPr bwMode="auto">
              <a:xfrm>
                <a:off x="680" y="1344"/>
                <a:ext cx="4304"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84" name="Line 22"/>
              <p:cNvSpPr>
                <a:spLocks noChangeShapeType="1"/>
              </p:cNvSpPr>
              <p:nvPr/>
            </p:nvSpPr>
            <p:spPr bwMode="auto">
              <a:xfrm>
                <a:off x="680" y="1536"/>
                <a:ext cx="4304"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85" name="Line 23"/>
              <p:cNvSpPr>
                <a:spLocks noChangeShapeType="1"/>
              </p:cNvSpPr>
              <p:nvPr/>
            </p:nvSpPr>
            <p:spPr bwMode="auto">
              <a:xfrm>
                <a:off x="680" y="1728"/>
                <a:ext cx="4304"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86" name="Line 24"/>
              <p:cNvSpPr>
                <a:spLocks noChangeShapeType="1"/>
              </p:cNvSpPr>
              <p:nvPr/>
            </p:nvSpPr>
            <p:spPr bwMode="auto">
              <a:xfrm>
                <a:off x="680" y="1920"/>
                <a:ext cx="4304"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87" name="Line 25"/>
              <p:cNvSpPr>
                <a:spLocks noChangeShapeType="1"/>
              </p:cNvSpPr>
              <p:nvPr/>
            </p:nvSpPr>
            <p:spPr bwMode="auto">
              <a:xfrm>
                <a:off x="680" y="2112"/>
                <a:ext cx="4304"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88" name="Line 26"/>
              <p:cNvSpPr>
                <a:spLocks noChangeShapeType="1"/>
              </p:cNvSpPr>
              <p:nvPr/>
            </p:nvSpPr>
            <p:spPr bwMode="auto">
              <a:xfrm>
                <a:off x="680" y="2304"/>
                <a:ext cx="4304"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89" name="Line 27"/>
              <p:cNvSpPr>
                <a:spLocks noChangeShapeType="1"/>
              </p:cNvSpPr>
              <p:nvPr/>
            </p:nvSpPr>
            <p:spPr bwMode="auto">
              <a:xfrm>
                <a:off x="680" y="2496"/>
                <a:ext cx="4304"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0" name="Line 28"/>
              <p:cNvSpPr>
                <a:spLocks noChangeShapeType="1"/>
              </p:cNvSpPr>
              <p:nvPr/>
            </p:nvSpPr>
            <p:spPr bwMode="auto">
              <a:xfrm>
                <a:off x="680" y="2688"/>
                <a:ext cx="4304"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1" name="Line 29"/>
              <p:cNvSpPr>
                <a:spLocks noChangeShapeType="1"/>
              </p:cNvSpPr>
              <p:nvPr/>
            </p:nvSpPr>
            <p:spPr bwMode="auto">
              <a:xfrm>
                <a:off x="680" y="1152"/>
                <a:ext cx="4304"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2" name="Line 30"/>
              <p:cNvSpPr>
                <a:spLocks noChangeShapeType="1"/>
              </p:cNvSpPr>
              <p:nvPr/>
            </p:nvSpPr>
            <p:spPr bwMode="auto">
              <a:xfrm>
                <a:off x="680" y="2880"/>
                <a:ext cx="4304"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3" name="Line 31"/>
              <p:cNvSpPr>
                <a:spLocks noChangeShapeType="1"/>
              </p:cNvSpPr>
              <p:nvPr/>
            </p:nvSpPr>
            <p:spPr bwMode="auto">
              <a:xfrm flipV="1">
                <a:off x="1632" y="952"/>
                <a:ext cx="0" cy="1936"/>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4" name="Line 32"/>
              <p:cNvSpPr>
                <a:spLocks noChangeShapeType="1"/>
              </p:cNvSpPr>
              <p:nvPr/>
            </p:nvSpPr>
            <p:spPr bwMode="auto">
              <a:xfrm>
                <a:off x="680" y="960"/>
                <a:ext cx="4304"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5" name="Line 33"/>
              <p:cNvSpPr>
                <a:spLocks noChangeShapeType="1"/>
              </p:cNvSpPr>
              <p:nvPr/>
            </p:nvSpPr>
            <p:spPr bwMode="auto">
              <a:xfrm flipV="1">
                <a:off x="2112" y="952"/>
                <a:ext cx="0" cy="1936"/>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6" name="Line 34"/>
              <p:cNvSpPr>
                <a:spLocks noChangeShapeType="1"/>
              </p:cNvSpPr>
              <p:nvPr/>
            </p:nvSpPr>
            <p:spPr bwMode="auto">
              <a:xfrm flipV="1">
                <a:off x="2592" y="952"/>
                <a:ext cx="0" cy="1936"/>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7" name="Line 35"/>
              <p:cNvSpPr>
                <a:spLocks noChangeShapeType="1"/>
              </p:cNvSpPr>
              <p:nvPr/>
            </p:nvSpPr>
            <p:spPr bwMode="auto">
              <a:xfrm flipV="1">
                <a:off x="3072" y="952"/>
                <a:ext cx="0" cy="1936"/>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8" name="Line 36"/>
              <p:cNvSpPr>
                <a:spLocks noChangeShapeType="1"/>
              </p:cNvSpPr>
              <p:nvPr/>
            </p:nvSpPr>
            <p:spPr bwMode="auto">
              <a:xfrm flipV="1">
                <a:off x="3552" y="952"/>
                <a:ext cx="0" cy="1936"/>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9" name="Line 37"/>
              <p:cNvSpPr>
                <a:spLocks noChangeShapeType="1"/>
              </p:cNvSpPr>
              <p:nvPr/>
            </p:nvSpPr>
            <p:spPr bwMode="auto">
              <a:xfrm flipV="1">
                <a:off x="4032" y="952"/>
                <a:ext cx="0" cy="1936"/>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700" name="Line 38"/>
              <p:cNvSpPr>
                <a:spLocks noChangeShapeType="1"/>
              </p:cNvSpPr>
              <p:nvPr/>
            </p:nvSpPr>
            <p:spPr bwMode="auto">
              <a:xfrm flipV="1">
                <a:off x="4512" y="952"/>
                <a:ext cx="0" cy="1936"/>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701" name="Line 39"/>
              <p:cNvSpPr>
                <a:spLocks noChangeShapeType="1"/>
              </p:cNvSpPr>
              <p:nvPr/>
            </p:nvSpPr>
            <p:spPr bwMode="auto">
              <a:xfrm flipV="1">
                <a:off x="4992" y="952"/>
                <a:ext cx="0" cy="1936"/>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702" name="Line 40"/>
              <p:cNvSpPr>
                <a:spLocks noChangeShapeType="1"/>
              </p:cNvSpPr>
              <p:nvPr/>
            </p:nvSpPr>
            <p:spPr bwMode="auto">
              <a:xfrm flipV="1">
                <a:off x="672" y="952"/>
                <a:ext cx="0" cy="1936"/>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64604" name="Rectangle 41"/>
            <p:cNvSpPr>
              <a:spLocks noChangeArrowheads="1"/>
            </p:cNvSpPr>
            <p:nvPr/>
          </p:nvSpPr>
          <p:spPr bwMode="auto">
            <a:xfrm>
              <a:off x="1763" y="114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05" name="Rectangle 42"/>
            <p:cNvSpPr>
              <a:spLocks noChangeArrowheads="1"/>
            </p:cNvSpPr>
            <p:nvPr/>
          </p:nvSpPr>
          <p:spPr bwMode="auto">
            <a:xfrm>
              <a:off x="1763" y="134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06" name="Rectangle 43"/>
            <p:cNvSpPr>
              <a:spLocks noChangeArrowheads="1"/>
            </p:cNvSpPr>
            <p:nvPr/>
          </p:nvSpPr>
          <p:spPr bwMode="auto">
            <a:xfrm>
              <a:off x="1763" y="153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07" name="Rectangle 44"/>
            <p:cNvSpPr>
              <a:spLocks noChangeArrowheads="1"/>
            </p:cNvSpPr>
            <p:nvPr/>
          </p:nvSpPr>
          <p:spPr bwMode="auto">
            <a:xfrm>
              <a:off x="1763" y="172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08" name="Rectangle 45"/>
            <p:cNvSpPr>
              <a:spLocks noChangeArrowheads="1"/>
            </p:cNvSpPr>
            <p:nvPr/>
          </p:nvSpPr>
          <p:spPr bwMode="auto">
            <a:xfrm>
              <a:off x="1763" y="191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09" name="Rectangle 46"/>
            <p:cNvSpPr>
              <a:spLocks noChangeArrowheads="1"/>
            </p:cNvSpPr>
            <p:nvPr/>
          </p:nvSpPr>
          <p:spPr bwMode="auto">
            <a:xfrm>
              <a:off x="1763" y="210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10" name="Rectangle 47"/>
            <p:cNvSpPr>
              <a:spLocks noChangeArrowheads="1"/>
            </p:cNvSpPr>
            <p:nvPr/>
          </p:nvSpPr>
          <p:spPr bwMode="auto">
            <a:xfrm>
              <a:off x="1763" y="230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11" name="Rectangle 48"/>
            <p:cNvSpPr>
              <a:spLocks noChangeArrowheads="1"/>
            </p:cNvSpPr>
            <p:nvPr/>
          </p:nvSpPr>
          <p:spPr bwMode="auto">
            <a:xfrm>
              <a:off x="176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12" name="Rectangle 49"/>
            <p:cNvSpPr>
              <a:spLocks noChangeArrowheads="1"/>
            </p:cNvSpPr>
            <p:nvPr/>
          </p:nvSpPr>
          <p:spPr bwMode="auto">
            <a:xfrm>
              <a:off x="1715" y="2684"/>
              <a:ext cx="334"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Add</a:t>
              </a:r>
            </a:p>
          </p:txBody>
        </p:sp>
        <p:sp>
          <p:nvSpPr>
            <p:cNvPr id="64613" name="Rectangle 50"/>
            <p:cNvSpPr>
              <a:spLocks noChangeArrowheads="1"/>
            </p:cNvSpPr>
            <p:nvPr/>
          </p:nvSpPr>
          <p:spPr bwMode="auto">
            <a:xfrm>
              <a:off x="2243" y="114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14" name="Rectangle 51"/>
            <p:cNvSpPr>
              <a:spLocks noChangeArrowheads="1"/>
            </p:cNvSpPr>
            <p:nvPr/>
          </p:nvSpPr>
          <p:spPr bwMode="auto">
            <a:xfrm>
              <a:off x="2243" y="134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15" name="Rectangle 52"/>
            <p:cNvSpPr>
              <a:spLocks noChangeArrowheads="1"/>
            </p:cNvSpPr>
            <p:nvPr/>
          </p:nvSpPr>
          <p:spPr bwMode="auto">
            <a:xfrm>
              <a:off x="2243" y="153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16" name="Rectangle 53"/>
            <p:cNvSpPr>
              <a:spLocks noChangeArrowheads="1"/>
            </p:cNvSpPr>
            <p:nvPr/>
          </p:nvSpPr>
          <p:spPr bwMode="auto">
            <a:xfrm>
              <a:off x="2243" y="172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17" name="Rectangle 54"/>
            <p:cNvSpPr>
              <a:spLocks noChangeArrowheads="1"/>
            </p:cNvSpPr>
            <p:nvPr/>
          </p:nvSpPr>
          <p:spPr bwMode="auto">
            <a:xfrm>
              <a:off x="2243" y="191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18" name="Rectangle 55"/>
            <p:cNvSpPr>
              <a:spLocks noChangeArrowheads="1"/>
            </p:cNvSpPr>
            <p:nvPr/>
          </p:nvSpPr>
          <p:spPr bwMode="auto">
            <a:xfrm>
              <a:off x="2243" y="210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19" name="Rectangle 56"/>
            <p:cNvSpPr>
              <a:spLocks noChangeArrowheads="1"/>
            </p:cNvSpPr>
            <p:nvPr/>
          </p:nvSpPr>
          <p:spPr bwMode="auto">
            <a:xfrm>
              <a:off x="2243" y="230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20" name="Rectangle 57"/>
            <p:cNvSpPr>
              <a:spLocks noChangeArrowheads="1"/>
            </p:cNvSpPr>
            <p:nvPr/>
          </p:nvSpPr>
          <p:spPr bwMode="auto">
            <a:xfrm>
              <a:off x="224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21" name="Rectangle 58"/>
            <p:cNvSpPr>
              <a:spLocks noChangeArrowheads="1"/>
            </p:cNvSpPr>
            <p:nvPr/>
          </p:nvSpPr>
          <p:spPr bwMode="auto">
            <a:xfrm>
              <a:off x="2078" y="2684"/>
              <a:ext cx="55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Subtract</a:t>
              </a:r>
            </a:p>
          </p:txBody>
        </p:sp>
        <p:sp>
          <p:nvSpPr>
            <p:cNvPr id="64622" name="Rectangle 59"/>
            <p:cNvSpPr>
              <a:spLocks noChangeArrowheads="1"/>
            </p:cNvSpPr>
            <p:nvPr/>
          </p:nvSpPr>
          <p:spPr bwMode="auto">
            <a:xfrm>
              <a:off x="2723" y="114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23" name="Rectangle 60"/>
            <p:cNvSpPr>
              <a:spLocks noChangeArrowheads="1"/>
            </p:cNvSpPr>
            <p:nvPr/>
          </p:nvSpPr>
          <p:spPr bwMode="auto">
            <a:xfrm>
              <a:off x="2723" y="134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24" name="Rectangle 61"/>
            <p:cNvSpPr>
              <a:spLocks noChangeArrowheads="1"/>
            </p:cNvSpPr>
            <p:nvPr/>
          </p:nvSpPr>
          <p:spPr bwMode="auto">
            <a:xfrm>
              <a:off x="2723" y="153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25" name="Rectangle 62"/>
            <p:cNvSpPr>
              <a:spLocks noChangeArrowheads="1"/>
            </p:cNvSpPr>
            <p:nvPr/>
          </p:nvSpPr>
          <p:spPr bwMode="auto">
            <a:xfrm>
              <a:off x="2723" y="172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26" name="Rectangle 63"/>
            <p:cNvSpPr>
              <a:spLocks noChangeArrowheads="1"/>
            </p:cNvSpPr>
            <p:nvPr/>
          </p:nvSpPr>
          <p:spPr bwMode="auto">
            <a:xfrm>
              <a:off x="2723" y="191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27" name="Rectangle 64"/>
            <p:cNvSpPr>
              <a:spLocks noChangeArrowheads="1"/>
            </p:cNvSpPr>
            <p:nvPr/>
          </p:nvSpPr>
          <p:spPr bwMode="auto">
            <a:xfrm>
              <a:off x="2723" y="210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28" name="Rectangle 65"/>
            <p:cNvSpPr>
              <a:spLocks noChangeArrowheads="1"/>
            </p:cNvSpPr>
            <p:nvPr/>
          </p:nvSpPr>
          <p:spPr bwMode="auto">
            <a:xfrm>
              <a:off x="2723" y="230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29" name="Rectangle 66"/>
            <p:cNvSpPr>
              <a:spLocks noChangeArrowheads="1"/>
            </p:cNvSpPr>
            <p:nvPr/>
          </p:nvSpPr>
          <p:spPr bwMode="auto">
            <a:xfrm>
              <a:off x="2723" y="249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30" name="Rectangle 67"/>
            <p:cNvSpPr>
              <a:spLocks noChangeArrowheads="1"/>
            </p:cNvSpPr>
            <p:nvPr/>
          </p:nvSpPr>
          <p:spPr bwMode="auto">
            <a:xfrm>
              <a:off x="2675" y="2684"/>
              <a:ext cx="249"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Or</a:t>
              </a:r>
            </a:p>
          </p:txBody>
        </p:sp>
        <p:sp>
          <p:nvSpPr>
            <p:cNvPr id="64631" name="Rectangle 68"/>
            <p:cNvSpPr>
              <a:spLocks noChangeArrowheads="1"/>
            </p:cNvSpPr>
            <p:nvPr/>
          </p:nvSpPr>
          <p:spPr bwMode="auto">
            <a:xfrm>
              <a:off x="3203" y="114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32" name="Rectangle 69"/>
            <p:cNvSpPr>
              <a:spLocks noChangeArrowheads="1"/>
            </p:cNvSpPr>
            <p:nvPr/>
          </p:nvSpPr>
          <p:spPr bwMode="auto">
            <a:xfrm>
              <a:off x="3203" y="134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33" name="Rectangle 70"/>
            <p:cNvSpPr>
              <a:spLocks noChangeArrowheads="1"/>
            </p:cNvSpPr>
            <p:nvPr/>
          </p:nvSpPr>
          <p:spPr bwMode="auto">
            <a:xfrm>
              <a:off x="3203" y="153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34" name="Rectangle 71"/>
            <p:cNvSpPr>
              <a:spLocks noChangeArrowheads="1"/>
            </p:cNvSpPr>
            <p:nvPr/>
          </p:nvSpPr>
          <p:spPr bwMode="auto">
            <a:xfrm>
              <a:off x="3203" y="172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35" name="Rectangle 72"/>
            <p:cNvSpPr>
              <a:spLocks noChangeArrowheads="1"/>
            </p:cNvSpPr>
            <p:nvPr/>
          </p:nvSpPr>
          <p:spPr bwMode="auto">
            <a:xfrm>
              <a:off x="3203" y="191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36" name="Rectangle 73"/>
            <p:cNvSpPr>
              <a:spLocks noChangeArrowheads="1"/>
            </p:cNvSpPr>
            <p:nvPr/>
          </p:nvSpPr>
          <p:spPr bwMode="auto">
            <a:xfrm>
              <a:off x="3203" y="210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37" name="Rectangle 74"/>
            <p:cNvSpPr>
              <a:spLocks noChangeArrowheads="1"/>
            </p:cNvSpPr>
            <p:nvPr/>
          </p:nvSpPr>
          <p:spPr bwMode="auto">
            <a:xfrm>
              <a:off x="3203" y="230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38" name="Rectangle 75"/>
            <p:cNvSpPr>
              <a:spLocks noChangeArrowheads="1"/>
            </p:cNvSpPr>
            <p:nvPr/>
          </p:nvSpPr>
          <p:spPr bwMode="auto">
            <a:xfrm>
              <a:off x="3203" y="249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39" name="Rectangle 76"/>
            <p:cNvSpPr>
              <a:spLocks noChangeArrowheads="1"/>
            </p:cNvSpPr>
            <p:nvPr/>
          </p:nvSpPr>
          <p:spPr bwMode="auto">
            <a:xfrm>
              <a:off x="3155" y="2684"/>
              <a:ext cx="334"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Add</a:t>
              </a:r>
            </a:p>
          </p:txBody>
        </p:sp>
        <p:sp>
          <p:nvSpPr>
            <p:cNvPr id="64640" name="Rectangle 77"/>
            <p:cNvSpPr>
              <a:spLocks noChangeArrowheads="1"/>
            </p:cNvSpPr>
            <p:nvPr/>
          </p:nvSpPr>
          <p:spPr bwMode="auto">
            <a:xfrm>
              <a:off x="368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41" name="Rectangle 78"/>
            <p:cNvSpPr>
              <a:spLocks noChangeArrowheads="1"/>
            </p:cNvSpPr>
            <p:nvPr/>
          </p:nvSpPr>
          <p:spPr bwMode="auto">
            <a:xfrm>
              <a:off x="3683" y="134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42" name="Rectangle 79"/>
            <p:cNvSpPr>
              <a:spLocks noChangeArrowheads="1"/>
            </p:cNvSpPr>
            <p:nvPr/>
          </p:nvSpPr>
          <p:spPr bwMode="auto">
            <a:xfrm>
              <a:off x="368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43" name="Rectangle 80"/>
            <p:cNvSpPr>
              <a:spLocks noChangeArrowheads="1"/>
            </p:cNvSpPr>
            <p:nvPr/>
          </p:nvSpPr>
          <p:spPr bwMode="auto">
            <a:xfrm>
              <a:off x="3683" y="172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44" name="Rectangle 81"/>
            <p:cNvSpPr>
              <a:spLocks noChangeArrowheads="1"/>
            </p:cNvSpPr>
            <p:nvPr/>
          </p:nvSpPr>
          <p:spPr bwMode="auto">
            <a:xfrm>
              <a:off x="3683" y="191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45" name="Rectangle 82"/>
            <p:cNvSpPr>
              <a:spLocks noChangeArrowheads="1"/>
            </p:cNvSpPr>
            <p:nvPr/>
          </p:nvSpPr>
          <p:spPr bwMode="auto">
            <a:xfrm>
              <a:off x="3683" y="210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46" name="Rectangle 83"/>
            <p:cNvSpPr>
              <a:spLocks noChangeArrowheads="1"/>
            </p:cNvSpPr>
            <p:nvPr/>
          </p:nvSpPr>
          <p:spPr bwMode="auto">
            <a:xfrm>
              <a:off x="3683" y="230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47" name="Rectangle 84"/>
            <p:cNvSpPr>
              <a:spLocks noChangeArrowheads="1"/>
            </p:cNvSpPr>
            <p:nvPr/>
          </p:nvSpPr>
          <p:spPr bwMode="auto">
            <a:xfrm>
              <a:off x="3683" y="249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48" name="Rectangle 85"/>
            <p:cNvSpPr>
              <a:spLocks noChangeArrowheads="1"/>
            </p:cNvSpPr>
            <p:nvPr/>
          </p:nvSpPr>
          <p:spPr bwMode="auto">
            <a:xfrm>
              <a:off x="3635" y="2684"/>
              <a:ext cx="334"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Add</a:t>
              </a:r>
            </a:p>
          </p:txBody>
        </p:sp>
        <p:sp>
          <p:nvSpPr>
            <p:cNvPr id="64649" name="Rectangle 86"/>
            <p:cNvSpPr>
              <a:spLocks noChangeArrowheads="1"/>
            </p:cNvSpPr>
            <p:nvPr/>
          </p:nvSpPr>
          <p:spPr bwMode="auto">
            <a:xfrm>
              <a:off x="416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50" name="Rectangle 87"/>
            <p:cNvSpPr>
              <a:spLocks noChangeArrowheads="1"/>
            </p:cNvSpPr>
            <p:nvPr/>
          </p:nvSpPr>
          <p:spPr bwMode="auto">
            <a:xfrm>
              <a:off x="4163" y="134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51" name="Rectangle 88"/>
            <p:cNvSpPr>
              <a:spLocks noChangeArrowheads="1"/>
            </p:cNvSpPr>
            <p:nvPr/>
          </p:nvSpPr>
          <p:spPr bwMode="auto">
            <a:xfrm>
              <a:off x="416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52" name="Rectangle 89"/>
            <p:cNvSpPr>
              <a:spLocks noChangeArrowheads="1"/>
            </p:cNvSpPr>
            <p:nvPr/>
          </p:nvSpPr>
          <p:spPr bwMode="auto">
            <a:xfrm>
              <a:off x="4163" y="172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53" name="Rectangle 90"/>
            <p:cNvSpPr>
              <a:spLocks noChangeArrowheads="1"/>
            </p:cNvSpPr>
            <p:nvPr/>
          </p:nvSpPr>
          <p:spPr bwMode="auto">
            <a:xfrm>
              <a:off x="4163" y="191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54" name="Rectangle 91"/>
            <p:cNvSpPr>
              <a:spLocks noChangeArrowheads="1"/>
            </p:cNvSpPr>
            <p:nvPr/>
          </p:nvSpPr>
          <p:spPr bwMode="auto">
            <a:xfrm>
              <a:off x="4163" y="210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55" name="Rectangle 92"/>
            <p:cNvSpPr>
              <a:spLocks noChangeArrowheads="1"/>
            </p:cNvSpPr>
            <p:nvPr/>
          </p:nvSpPr>
          <p:spPr bwMode="auto">
            <a:xfrm>
              <a:off x="4163" y="230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56" name="Rectangle 93"/>
            <p:cNvSpPr>
              <a:spLocks noChangeArrowheads="1"/>
            </p:cNvSpPr>
            <p:nvPr/>
          </p:nvSpPr>
          <p:spPr bwMode="auto">
            <a:xfrm>
              <a:off x="416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57" name="Rectangle 94"/>
            <p:cNvSpPr>
              <a:spLocks noChangeArrowheads="1"/>
            </p:cNvSpPr>
            <p:nvPr/>
          </p:nvSpPr>
          <p:spPr bwMode="auto">
            <a:xfrm>
              <a:off x="3997" y="2673"/>
              <a:ext cx="55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Subtract</a:t>
              </a:r>
            </a:p>
          </p:txBody>
        </p:sp>
        <p:sp>
          <p:nvSpPr>
            <p:cNvPr id="64658" name="Rectangle 95"/>
            <p:cNvSpPr>
              <a:spLocks noChangeArrowheads="1"/>
            </p:cNvSpPr>
            <p:nvPr/>
          </p:nvSpPr>
          <p:spPr bwMode="auto">
            <a:xfrm>
              <a:off x="464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59" name="Rectangle 96"/>
            <p:cNvSpPr>
              <a:spLocks noChangeArrowheads="1"/>
            </p:cNvSpPr>
            <p:nvPr/>
          </p:nvSpPr>
          <p:spPr bwMode="auto">
            <a:xfrm>
              <a:off x="464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60" name="Rectangle 97"/>
            <p:cNvSpPr>
              <a:spLocks noChangeArrowheads="1"/>
            </p:cNvSpPr>
            <p:nvPr/>
          </p:nvSpPr>
          <p:spPr bwMode="auto">
            <a:xfrm>
              <a:off x="464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61" name="Rectangle 98"/>
            <p:cNvSpPr>
              <a:spLocks noChangeArrowheads="1"/>
            </p:cNvSpPr>
            <p:nvPr/>
          </p:nvSpPr>
          <p:spPr bwMode="auto">
            <a:xfrm>
              <a:off x="4643" y="172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62" name="Rectangle 99"/>
            <p:cNvSpPr>
              <a:spLocks noChangeArrowheads="1"/>
            </p:cNvSpPr>
            <p:nvPr/>
          </p:nvSpPr>
          <p:spPr bwMode="auto">
            <a:xfrm>
              <a:off x="4643" y="191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63" name="Rectangle 100"/>
            <p:cNvSpPr>
              <a:spLocks noChangeArrowheads="1"/>
            </p:cNvSpPr>
            <p:nvPr/>
          </p:nvSpPr>
          <p:spPr bwMode="auto">
            <a:xfrm>
              <a:off x="4643" y="2108"/>
              <a:ext cx="17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t>
              </a:r>
            </a:p>
          </p:txBody>
        </p:sp>
        <p:sp>
          <p:nvSpPr>
            <p:cNvPr id="64664" name="Rectangle 101"/>
            <p:cNvSpPr>
              <a:spLocks noChangeArrowheads="1"/>
            </p:cNvSpPr>
            <p:nvPr/>
          </p:nvSpPr>
          <p:spPr bwMode="auto">
            <a:xfrm>
              <a:off x="4643" y="230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65" name="Rectangle 102"/>
            <p:cNvSpPr>
              <a:spLocks noChangeArrowheads="1"/>
            </p:cNvSpPr>
            <p:nvPr/>
          </p:nvSpPr>
          <p:spPr bwMode="auto">
            <a:xfrm>
              <a:off x="464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66" name="Rectangle 103"/>
            <p:cNvSpPr>
              <a:spLocks noChangeArrowheads="1"/>
            </p:cNvSpPr>
            <p:nvPr/>
          </p:nvSpPr>
          <p:spPr bwMode="auto">
            <a:xfrm>
              <a:off x="4595" y="2684"/>
              <a:ext cx="210"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 x</a:t>
              </a:r>
            </a:p>
          </p:txBody>
        </p:sp>
      </p:grpSp>
      <p:sp>
        <p:nvSpPr>
          <p:cNvPr id="64516" name="Line 104"/>
          <p:cNvSpPr>
            <a:spLocks noChangeShapeType="1"/>
          </p:cNvSpPr>
          <p:nvPr/>
        </p:nvSpPr>
        <p:spPr bwMode="auto">
          <a:xfrm>
            <a:off x="2603500" y="1439863"/>
            <a:ext cx="5308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grpSp>
        <p:nvGrpSpPr>
          <p:cNvPr id="4" name="Group 105"/>
          <p:cNvGrpSpPr>
            <a:grpSpLocks/>
          </p:cNvGrpSpPr>
          <p:nvPr/>
        </p:nvGrpSpPr>
        <p:grpSpPr bwMode="auto">
          <a:xfrm>
            <a:off x="544513" y="4903788"/>
            <a:ext cx="8489950" cy="1555750"/>
            <a:chOff x="323" y="3068"/>
            <a:chExt cx="5348" cy="980"/>
          </a:xfrm>
        </p:grpSpPr>
        <p:grpSp>
          <p:nvGrpSpPr>
            <p:cNvPr id="5" name="Group 106"/>
            <p:cNvGrpSpPr>
              <a:grpSpLocks/>
            </p:cNvGrpSpPr>
            <p:nvPr/>
          </p:nvGrpSpPr>
          <p:grpSpPr bwMode="auto">
            <a:xfrm>
              <a:off x="868" y="3836"/>
              <a:ext cx="3832" cy="212"/>
              <a:chOff x="868" y="3836"/>
              <a:chExt cx="3832" cy="212"/>
            </a:xfrm>
          </p:grpSpPr>
          <p:sp>
            <p:nvSpPr>
              <p:cNvPr id="64597" name="Rectangle 107"/>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6" name="Group 108"/>
              <p:cNvGrpSpPr>
                <a:grpSpLocks/>
              </p:cNvGrpSpPr>
              <p:nvPr/>
            </p:nvGrpSpPr>
            <p:grpSpPr bwMode="auto">
              <a:xfrm>
                <a:off x="868" y="3836"/>
                <a:ext cx="664" cy="212"/>
                <a:chOff x="868" y="3836"/>
                <a:chExt cx="664" cy="212"/>
              </a:xfrm>
            </p:grpSpPr>
            <p:sp>
              <p:nvSpPr>
                <p:cNvPr id="64601" name="Rectangle 109"/>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602" name="Rectangle 110"/>
                <p:cNvSpPr>
                  <a:spLocks noChangeArrowheads="1"/>
                </p:cNvSpPr>
                <p:nvPr/>
              </p:nvSpPr>
              <p:spPr bwMode="auto">
                <a:xfrm>
                  <a:off x="1061" y="3836"/>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sp>
            <p:nvSpPr>
              <p:cNvPr id="64599" name="Rectangle 111"/>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600" name="Rectangle 112"/>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target address</a:t>
                </a:r>
              </a:p>
            </p:txBody>
          </p:sp>
        </p:grpSp>
        <p:grpSp>
          <p:nvGrpSpPr>
            <p:cNvPr id="7" name="Group 113"/>
            <p:cNvGrpSpPr>
              <a:grpSpLocks/>
            </p:cNvGrpSpPr>
            <p:nvPr/>
          </p:nvGrpSpPr>
          <p:grpSpPr bwMode="auto">
            <a:xfrm>
              <a:off x="803" y="3068"/>
              <a:ext cx="3973" cy="404"/>
              <a:chOff x="803" y="3068"/>
              <a:chExt cx="3973" cy="404"/>
            </a:xfrm>
          </p:grpSpPr>
          <p:grpSp>
            <p:nvGrpSpPr>
              <p:cNvPr id="8" name="Group 114"/>
              <p:cNvGrpSpPr>
                <a:grpSpLocks/>
              </p:cNvGrpSpPr>
              <p:nvPr/>
            </p:nvGrpSpPr>
            <p:grpSpPr bwMode="auto">
              <a:xfrm>
                <a:off x="868" y="3260"/>
                <a:ext cx="3832" cy="212"/>
                <a:chOff x="868" y="3260"/>
                <a:chExt cx="3832" cy="212"/>
              </a:xfrm>
            </p:grpSpPr>
            <p:sp>
              <p:nvSpPr>
                <p:cNvPr id="64577" name="Rectangle 115"/>
                <p:cNvSpPr>
                  <a:spLocks noChangeArrowheads="1"/>
                </p:cNvSpPr>
                <p:nvPr/>
              </p:nvSpPr>
              <p:spPr bwMode="auto">
                <a:xfrm>
                  <a:off x="872" y="3272"/>
                  <a:ext cx="3824"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9" name="Group 116"/>
                <p:cNvGrpSpPr>
                  <a:grpSpLocks/>
                </p:cNvGrpSpPr>
                <p:nvPr/>
              </p:nvGrpSpPr>
              <p:grpSpPr bwMode="auto">
                <a:xfrm>
                  <a:off x="868" y="3260"/>
                  <a:ext cx="3832" cy="212"/>
                  <a:chOff x="868" y="3260"/>
                  <a:chExt cx="3832" cy="212"/>
                </a:xfrm>
              </p:grpSpPr>
              <p:grpSp>
                <p:nvGrpSpPr>
                  <p:cNvPr id="10" name="Group 117"/>
                  <p:cNvGrpSpPr>
                    <a:grpSpLocks/>
                  </p:cNvGrpSpPr>
                  <p:nvPr/>
                </p:nvGrpSpPr>
                <p:grpSpPr bwMode="auto">
                  <a:xfrm>
                    <a:off x="868" y="3260"/>
                    <a:ext cx="664" cy="212"/>
                    <a:chOff x="868" y="3260"/>
                    <a:chExt cx="664" cy="212"/>
                  </a:xfrm>
                </p:grpSpPr>
                <p:sp>
                  <p:nvSpPr>
                    <p:cNvPr id="64595" name="Rectangle 118"/>
                    <p:cNvSpPr>
                      <a:spLocks noChangeArrowheads="1"/>
                    </p:cNvSpPr>
                    <p:nvPr/>
                  </p:nvSpPr>
                  <p:spPr bwMode="auto">
                    <a:xfrm>
                      <a:off x="868" y="3268"/>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96" name="Rectangle 119"/>
                    <p:cNvSpPr>
                      <a:spLocks noChangeArrowheads="1"/>
                    </p:cNvSpPr>
                    <p:nvPr/>
                  </p:nvSpPr>
                  <p:spPr bwMode="auto">
                    <a:xfrm>
                      <a:off x="1061" y="3260"/>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11" name="Group 120"/>
                  <p:cNvGrpSpPr>
                    <a:grpSpLocks/>
                  </p:cNvGrpSpPr>
                  <p:nvPr/>
                </p:nvGrpSpPr>
                <p:grpSpPr bwMode="auto">
                  <a:xfrm>
                    <a:off x="1540" y="3260"/>
                    <a:ext cx="616" cy="212"/>
                    <a:chOff x="1540" y="3260"/>
                    <a:chExt cx="616" cy="212"/>
                  </a:xfrm>
                </p:grpSpPr>
                <p:sp>
                  <p:nvSpPr>
                    <p:cNvPr id="64593" name="Rectangle 121"/>
                    <p:cNvSpPr>
                      <a:spLocks noChangeArrowheads="1"/>
                    </p:cNvSpPr>
                    <p:nvPr/>
                  </p:nvSpPr>
                  <p:spPr bwMode="auto">
                    <a:xfrm>
                      <a:off x="1540" y="3268"/>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94" name="Rectangle 122"/>
                    <p:cNvSpPr>
                      <a:spLocks noChangeArrowheads="1"/>
                    </p:cNvSpPr>
                    <p:nvPr/>
                  </p:nvSpPr>
                  <p:spPr bwMode="auto">
                    <a:xfrm>
                      <a:off x="1715" y="3260"/>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12" name="Group 123"/>
                  <p:cNvGrpSpPr>
                    <a:grpSpLocks/>
                  </p:cNvGrpSpPr>
                  <p:nvPr/>
                </p:nvGrpSpPr>
                <p:grpSpPr bwMode="auto">
                  <a:xfrm>
                    <a:off x="2164" y="3260"/>
                    <a:ext cx="616" cy="210"/>
                    <a:chOff x="2164" y="3260"/>
                    <a:chExt cx="616" cy="210"/>
                  </a:xfrm>
                </p:grpSpPr>
                <p:sp>
                  <p:nvSpPr>
                    <p:cNvPr id="64591" name="Rectangle 124"/>
                    <p:cNvSpPr>
                      <a:spLocks noChangeArrowheads="1"/>
                    </p:cNvSpPr>
                    <p:nvPr/>
                  </p:nvSpPr>
                  <p:spPr bwMode="auto">
                    <a:xfrm>
                      <a:off x="2164" y="3268"/>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92" name="Rectangle 125"/>
                    <p:cNvSpPr>
                      <a:spLocks noChangeArrowheads="1"/>
                    </p:cNvSpPr>
                    <p:nvPr/>
                  </p:nvSpPr>
                  <p:spPr bwMode="auto">
                    <a:xfrm>
                      <a:off x="2339" y="3260"/>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grpSp>
                <p:nvGrpSpPr>
                  <p:cNvPr id="13" name="Group 126"/>
                  <p:cNvGrpSpPr>
                    <a:grpSpLocks/>
                  </p:cNvGrpSpPr>
                  <p:nvPr/>
                </p:nvGrpSpPr>
                <p:grpSpPr bwMode="auto">
                  <a:xfrm>
                    <a:off x="2788" y="3260"/>
                    <a:ext cx="616" cy="212"/>
                    <a:chOff x="2788" y="3260"/>
                    <a:chExt cx="616" cy="212"/>
                  </a:xfrm>
                </p:grpSpPr>
                <p:sp>
                  <p:nvSpPr>
                    <p:cNvPr id="64589" name="Rectangle 127"/>
                    <p:cNvSpPr>
                      <a:spLocks noChangeArrowheads="1"/>
                    </p:cNvSpPr>
                    <p:nvPr/>
                  </p:nvSpPr>
                  <p:spPr bwMode="auto">
                    <a:xfrm>
                      <a:off x="2788" y="3268"/>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90" name="Rectangle 128"/>
                    <p:cNvSpPr>
                      <a:spLocks noChangeArrowheads="1"/>
                    </p:cNvSpPr>
                    <p:nvPr/>
                  </p:nvSpPr>
                  <p:spPr bwMode="auto">
                    <a:xfrm>
                      <a:off x="2963" y="3260"/>
                      <a:ext cx="229"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rd</a:t>
                      </a:r>
                    </a:p>
                  </p:txBody>
                </p:sp>
              </p:grpSp>
              <p:grpSp>
                <p:nvGrpSpPr>
                  <p:cNvPr id="14" name="Group 129"/>
                  <p:cNvGrpSpPr>
                    <a:grpSpLocks/>
                  </p:cNvGrpSpPr>
                  <p:nvPr/>
                </p:nvGrpSpPr>
                <p:grpSpPr bwMode="auto">
                  <a:xfrm>
                    <a:off x="3412" y="3260"/>
                    <a:ext cx="616" cy="210"/>
                    <a:chOff x="3412" y="3260"/>
                    <a:chExt cx="616" cy="210"/>
                  </a:xfrm>
                </p:grpSpPr>
                <p:sp>
                  <p:nvSpPr>
                    <p:cNvPr id="64587" name="Rectangle 130"/>
                    <p:cNvSpPr>
                      <a:spLocks noChangeArrowheads="1"/>
                    </p:cNvSpPr>
                    <p:nvPr/>
                  </p:nvSpPr>
                  <p:spPr bwMode="auto">
                    <a:xfrm>
                      <a:off x="3412" y="3268"/>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88" name="Rectangle 131"/>
                    <p:cNvSpPr>
                      <a:spLocks noChangeArrowheads="1"/>
                    </p:cNvSpPr>
                    <p:nvPr/>
                  </p:nvSpPr>
                  <p:spPr bwMode="auto">
                    <a:xfrm>
                      <a:off x="3491" y="3260"/>
                      <a:ext cx="44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shamt</a:t>
                      </a:r>
                    </a:p>
                  </p:txBody>
                </p:sp>
              </p:grpSp>
              <p:grpSp>
                <p:nvGrpSpPr>
                  <p:cNvPr id="15" name="Group 132"/>
                  <p:cNvGrpSpPr>
                    <a:grpSpLocks/>
                  </p:cNvGrpSpPr>
                  <p:nvPr/>
                </p:nvGrpSpPr>
                <p:grpSpPr bwMode="auto">
                  <a:xfrm>
                    <a:off x="4036" y="3260"/>
                    <a:ext cx="664" cy="210"/>
                    <a:chOff x="4036" y="3260"/>
                    <a:chExt cx="664" cy="210"/>
                  </a:xfrm>
                </p:grpSpPr>
                <p:sp>
                  <p:nvSpPr>
                    <p:cNvPr id="64585" name="Rectangle 133"/>
                    <p:cNvSpPr>
                      <a:spLocks noChangeArrowheads="1"/>
                    </p:cNvSpPr>
                    <p:nvPr/>
                  </p:nvSpPr>
                  <p:spPr bwMode="auto">
                    <a:xfrm>
                      <a:off x="4036" y="3268"/>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86" name="Rectangle 134"/>
                    <p:cNvSpPr>
                      <a:spLocks noChangeArrowheads="1"/>
                    </p:cNvSpPr>
                    <p:nvPr/>
                  </p:nvSpPr>
                  <p:spPr bwMode="auto">
                    <a:xfrm>
                      <a:off x="4229" y="3260"/>
                      <a:ext cx="39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funct</a:t>
                      </a:r>
                    </a:p>
                  </p:txBody>
                </p:sp>
              </p:grpSp>
            </p:grpSp>
          </p:grpSp>
          <p:sp>
            <p:nvSpPr>
              <p:cNvPr id="64570" name="Rectangle 135"/>
              <p:cNvSpPr>
                <a:spLocks noChangeArrowheads="1"/>
              </p:cNvSpPr>
              <p:nvPr/>
            </p:nvSpPr>
            <p:spPr bwMode="auto">
              <a:xfrm>
                <a:off x="4595" y="306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571" name="Rectangle 136"/>
              <p:cNvSpPr>
                <a:spLocks noChangeArrowheads="1"/>
              </p:cNvSpPr>
              <p:nvPr/>
            </p:nvSpPr>
            <p:spPr bwMode="auto">
              <a:xfrm>
                <a:off x="3875" y="306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a:t>
                </a:r>
              </a:p>
            </p:txBody>
          </p:sp>
          <p:sp>
            <p:nvSpPr>
              <p:cNvPr id="64572" name="Rectangle 137"/>
              <p:cNvSpPr>
                <a:spLocks noChangeArrowheads="1"/>
              </p:cNvSpPr>
              <p:nvPr/>
            </p:nvSpPr>
            <p:spPr bwMode="auto">
              <a:xfrm>
                <a:off x="3203" y="3068"/>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11</a:t>
                </a:r>
              </a:p>
            </p:txBody>
          </p:sp>
          <p:sp>
            <p:nvSpPr>
              <p:cNvPr id="64573" name="Rectangle 138"/>
              <p:cNvSpPr>
                <a:spLocks noChangeArrowheads="1"/>
              </p:cNvSpPr>
              <p:nvPr/>
            </p:nvSpPr>
            <p:spPr bwMode="auto">
              <a:xfrm>
                <a:off x="2579" y="3068"/>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64574" name="Rectangle 139"/>
              <p:cNvSpPr>
                <a:spLocks noChangeArrowheads="1"/>
              </p:cNvSpPr>
              <p:nvPr/>
            </p:nvSpPr>
            <p:spPr bwMode="auto">
              <a:xfrm>
                <a:off x="1955" y="3068"/>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64575" name="Rectangle 140"/>
              <p:cNvSpPr>
                <a:spLocks noChangeArrowheads="1"/>
              </p:cNvSpPr>
              <p:nvPr/>
            </p:nvSpPr>
            <p:spPr bwMode="auto">
              <a:xfrm>
                <a:off x="1331" y="3068"/>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64576" name="Rectangle 141"/>
              <p:cNvSpPr>
                <a:spLocks noChangeArrowheads="1"/>
              </p:cNvSpPr>
              <p:nvPr/>
            </p:nvSpPr>
            <p:spPr bwMode="auto">
              <a:xfrm>
                <a:off x="803" y="3068"/>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grpSp>
          <p:nvGrpSpPr>
            <p:cNvPr id="16" name="Group 142"/>
            <p:cNvGrpSpPr>
              <a:grpSpLocks/>
            </p:cNvGrpSpPr>
            <p:nvPr/>
          </p:nvGrpSpPr>
          <p:grpSpPr bwMode="auto">
            <a:xfrm>
              <a:off x="868" y="3537"/>
              <a:ext cx="3832" cy="223"/>
              <a:chOff x="868" y="3537"/>
              <a:chExt cx="3832" cy="223"/>
            </a:xfrm>
          </p:grpSpPr>
          <p:sp>
            <p:nvSpPr>
              <p:cNvPr id="64557" name="Rectangle 143"/>
              <p:cNvSpPr>
                <a:spLocks noChangeArrowheads="1"/>
              </p:cNvSpPr>
              <p:nvPr/>
            </p:nvSpPr>
            <p:spPr bwMode="auto">
              <a:xfrm>
                <a:off x="872" y="3560"/>
                <a:ext cx="3824"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17" name="Group 144"/>
              <p:cNvGrpSpPr>
                <a:grpSpLocks/>
              </p:cNvGrpSpPr>
              <p:nvPr/>
            </p:nvGrpSpPr>
            <p:grpSpPr bwMode="auto">
              <a:xfrm>
                <a:off x="868" y="3548"/>
                <a:ext cx="664" cy="212"/>
                <a:chOff x="868" y="3548"/>
                <a:chExt cx="664" cy="212"/>
              </a:xfrm>
            </p:grpSpPr>
            <p:sp>
              <p:nvSpPr>
                <p:cNvPr id="64567" name="Rectangle 145"/>
                <p:cNvSpPr>
                  <a:spLocks noChangeArrowheads="1"/>
                </p:cNvSpPr>
                <p:nvPr/>
              </p:nvSpPr>
              <p:spPr bwMode="auto">
                <a:xfrm>
                  <a:off x="868" y="3556"/>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68" name="Rectangle 146"/>
                <p:cNvSpPr>
                  <a:spLocks noChangeArrowheads="1"/>
                </p:cNvSpPr>
                <p:nvPr/>
              </p:nvSpPr>
              <p:spPr bwMode="auto">
                <a:xfrm>
                  <a:off x="1061" y="3548"/>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18" name="Group 147"/>
              <p:cNvGrpSpPr>
                <a:grpSpLocks/>
              </p:cNvGrpSpPr>
              <p:nvPr/>
            </p:nvGrpSpPr>
            <p:grpSpPr bwMode="auto">
              <a:xfrm>
                <a:off x="1540" y="3548"/>
                <a:ext cx="616" cy="212"/>
                <a:chOff x="1540" y="3548"/>
                <a:chExt cx="616" cy="212"/>
              </a:xfrm>
            </p:grpSpPr>
            <p:sp>
              <p:nvSpPr>
                <p:cNvPr id="64565" name="Rectangle 148"/>
                <p:cNvSpPr>
                  <a:spLocks noChangeArrowheads="1"/>
                </p:cNvSpPr>
                <p:nvPr/>
              </p:nvSpPr>
              <p:spPr bwMode="auto">
                <a:xfrm>
                  <a:off x="1540" y="3556"/>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66" name="Rectangle 149"/>
                <p:cNvSpPr>
                  <a:spLocks noChangeArrowheads="1"/>
                </p:cNvSpPr>
                <p:nvPr/>
              </p:nvSpPr>
              <p:spPr bwMode="auto">
                <a:xfrm>
                  <a:off x="1715" y="3548"/>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19" name="Group 150"/>
              <p:cNvGrpSpPr>
                <a:grpSpLocks/>
              </p:cNvGrpSpPr>
              <p:nvPr/>
            </p:nvGrpSpPr>
            <p:grpSpPr bwMode="auto">
              <a:xfrm>
                <a:off x="2164" y="3548"/>
                <a:ext cx="616" cy="210"/>
                <a:chOff x="2164" y="3548"/>
                <a:chExt cx="616" cy="210"/>
              </a:xfrm>
            </p:grpSpPr>
            <p:sp>
              <p:nvSpPr>
                <p:cNvPr id="64563" name="Rectangle 151"/>
                <p:cNvSpPr>
                  <a:spLocks noChangeArrowheads="1"/>
                </p:cNvSpPr>
                <p:nvPr/>
              </p:nvSpPr>
              <p:spPr bwMode="auto">
                <a:xfrm>
                  <a:off x="2164" y="3556"/>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64" name="Rectangle 152"/>
                <p:cNvSpPr>
                  <a:spLocks noChangeArrowheads="1"/>
                </p:cNvSpPr>
                <p:nvPr/>
              </p:nvSpPr>
              <p:spPr bwMode="auto">
                <a:xfrm>
                  <a:off x="2339" y="3548"/>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64561" name="Rectangle 153"/>
              <p:cNvSpPr>
                <a:spLocks noChangeArrowheads="1"/>
              </p:cNvSpPr>
              <p:nvPr/>
            </p:nvSpPr>
            <p:spPr bwMode="auto">
              <a:xfrm>
                <a:off x="2788" y="3556"/>
                <a:ext cx="1912"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62" name="Rectangle 154"/>
              <p:cNvSpPr>
                <a:spLocks noChangeArrowheads="1"/>
              </p:cNvSpPr>
              <p:nvPr/>
            </p:nvSpPr>
            <p:spPr bwMode="auto">
              <a:xfrm>
                <a:off x="3363" y="3537"/>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grpSp>
        <p:sp>
          <p:nvSpPr>
            <p:cNvPr id="64551" name="Rectangle 155"/>
            <p:cNvSpPr>
              <a:spLocks noChangeArrowheads="1"/>
            </p:cNvSpPr>
            <p:nvPr/>
          </p:nvSpPr>
          <p:spPr bwMode="auto">
            <a:xfrm>
              <a:off x="323" y="3260"/>
              <a:ext cx="484"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R-type</a:t>
              </a:r>
            </a:p>
          </p:txBody>
        </p:sp>
        <p:sp>
          <p:nvSpPr>
            <p:cNvPr id="64552" name="Rectangle 156"/>
            <p:cNvSpPr>
              <a:spLocks noChangeArrowheads="1"/>
            </p:cNvSpPr>
            <p:nvPr/>
          </p:nvSpPr>
          <p:spPr bwMode="auto">
            <a:xfrm>
              <a:off x="371" y="3548"/>
              <a:ext cx="441"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I-type</a:t>
              </a:r>
            </a:p>
          </p:txBody>
        </p:sp>
        <p:sp>
          <p:nvSpPr>
            <p:cNvPr id="64553" name="Rectangle 157"/>
            <p:cNvSpPr>
              <a:spLocks noChangeArrowheads="1"/>
            </p:cNvSpPr>
            <p:nvPr/>
          </p:nvSpPr>
          <p:spPr bwMode="auto">
            <a:xfrm>
              <a:off x="371" y="3836"/>
              <a:ext cx="455"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J-type</a:t>
              </a:r>
            </a:p>
          </p:txBody>
        </p:sp>
        <p:sp>
          <p:nvSpPr>
            <p:cNvPr id="64554" name="Rectangle 158"/>
            <p:cNvSpPr>
              <a:spLocks noChangeArrowheads="1"/>
            </p:cNvSpPr>
            <p:nvPr/>
          </p:nvSpPr>
          <p:spPr bwMode="auto">
            <a:xfrm>
              <a:off x="4739" y="3260"/>
              <a:ext cx="577"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add, sub</a:t>
              </a:r>
            </a:p>
          </p:txBody>
        </p:sp>
        <p:sp>
          <p:nvSpPr>
            <p:cNvPr id="64555" name="Rectangle 159"/>
            <p:cNvSpPr>
              <a:spLocks noChangeArrowheads="1"/>
            </p:cNvSpPr>
            <p:nvPr/>
          </p:nvSpPr>
          <p:spPr bwMode="auto">
            <a:xfrm>
              <a:off x="4739" y="3548"/>
              <a:ext cx="932"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ori, lw, sw, beq</a:t>
              </a:r>
            </a:p>
          </p:txBody>
        </p:sp>
        <p:sp>
          <p:nvSpPr>
            <p:cNvPr id="64556" name="Rectangle 160"/>
            <p:cNvSpPr>
              <a:spLocks noChangeArrowheads="1"/>
            </p:cNvSpPr>
            <p:nvPr/>
          </p:nvSpPr>
          <p:spPr bwMode="auto">
            <a:xfrm>
              <a:off x="4739" y="3836"/>
              <a:ext cx="406"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jump</a:t>
              </a:r>
            </a:p>
          </p:txBody>
        </p:sp>
      </p:grpSp>
      <p:sp>
        <p:nvSpPr>
          <p:cNvPr id="64518" name="Rectangle 161"/>
          <p:cNvSpPr>
            <a:spLocks noChangeArrowheads="1"/>
          </p:cNvSpPr>
          <p:nvPr/>
        </p:nvSpPr>
        <p:spPr bwMode="auto">
          <a:xfrm>
            <a:off x="2036763" y="1128713"/>
            <a:ext cx="56515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func</a:t>
            </a:r>
          </a:p>
        </p:txBody>
      </p:sp>
      <p:sp>
        <p:nvSpPr>
          <p:cNvPr id="64519" name="Rectangle 162"/>
          <p:cNvSpPr>
            <a:spLocks noChangeArrowheads="1"/>
          </p:cNvSpPr>
          <p:nvPr/>
        </p:nvSpPr>
        <p:spPr bwMode="auto">
          <a:xfrm>
            <a:off x="2189163" y="1433513"/>
            <a:ext cx="4032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sp>
        <p:nvSpPr>
          <p:cNvPr id="64520" name="Rectangle 163"/>
          <p:cNvSpPr>
            <a:spLocks noChangeArrowheads="1"/>
          </p:cNvSpPr>
          <p:nvPr/>
        </p:nvSpPr>
        <p:spPr bwMode="auto">
          <a:xfrm>
            <a:off x="2570163" y="14335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00 0000</a:t>
            </a:r>
          </a:p>
        </p:txBody>
      </p:sp>
      <p:sp>
        <p:nvSpPr>
          <p:cNvPr id="64521" name="Rectangle 164"/>
          <p:cNvSpPr>
            <a:spLocks noChangeArrowheads="1"/>
          </p:cNvSpPr>
          <p:nvPr/>
        </p:nvSpPr>
        <p:spPr bwMode="auto">
          <a:xfrm>
            <a:off x="3332163" y="14335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00 0000</a:t>
            </a:r>
          </a:p>
        </p:txBody>
      </p:sp>
      <p:sp>
        <p:nvSpPr>
          <p:cNvPr id="64522" name="Rectangle 165"/>
          <p:cNvSpPr>
            <a:spLocks noChangeArrowheads="1"/>
          </p:cNvSpPr>
          <p:nvPr/>
        </p:nvSpPr>
        <p:spPr bwMode="auto">
          <a:xfrm>
            <a:off x="4094163" y="14335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00 1101</a:t>
            </a:r>
          </a:p>
        </p:txBody>
      </p:sp>
      <p:sp>
        <p:nvSpPr>
          <p:cNvPr id="64523" name="Rectangle 166"/>
          <p:cNvSpPr>
            <a:spLocks noChangeArrowheads="1"/>
          </p:cNvSpPr>
          <p:nvPr/>
        </p:nvSpPr>
        <p:spPr bwMode="auto">
          <a:xfrm>
            <a:off x="4856163" y="14335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10 0011</a:t>
            </a:r>
          </a:p>
        </p:txBody>
      </p:sp>
      <p:sp>
        <p:nvSpPr>
          <p:cNvPr id="64524" name="Rectangle 167"/>
          <p:cNvSpPr>
            <a:spLocks noChangeArrowheads="1"/>
          </p:cNvSpPr>
          <p:nvPr/>
        </p:nvSpPr>
        <p:spPr bwMode="auto">
          <a:xfrm>
            <a:off x="5618163" y="14335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10 1011</a:t>
            </a:r>
          </a:p>
        </p:txBody>
      </p:sp>
      <p:sp>
        <p:nvSpPr>
          <p:cNvPr id="64525" name="Rectangle 168"/>
          <p:cNvSpPr>
            <a:spLocks noChangeArrowheads="1"/>
          </p:cNvSpPr>
          <p:nvPr/>
        </p:nvSpPr>
        <p:spPr bwMode="auto">
          <a:xfrm>
            <a:off x="6380163" y="14335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00 0100</a:t>
            </a:r>
          </a:p>
        </p:txBody>
      </p:sp>
      <p:sp>
        <p:nvSpPr>
          <p:cNvPr id="64526" name="Rectangle 169"/>
          <p:cNvSpPr>
            <a:spLocks noChangeArrowheads="1"/>
          </p:cNvSpPr>
          <p:nvPr/>
        </p:nvSpPr>
        <p:spPr bwMode="auto">
          <a:xfrm>
            <a:off x="7142163" y="14335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00 0010</a:t>
            </a:r>
          </a:p>
        </p:txBody>
      </p:sp>
      <p:sp>
        <p:nvSpPr>
          <p:cNvPr id="64527" name="Line 170"/>
          <p:cNvSpPr>
            <a:spLocks noChangeShapeType="1"/>
          </p:cNvSpPr>
          <p:nvPr/>
        </p:nvSpPr>
        <p:spPr bwMode="auto">
          <a:xfrm flipV="1">
            <a:off x="2590800" y="1122363"/>
            <a:ext cx="0" cy="635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28" name="Line 171"/>
          <p:cNvSpPr>
            <a:spLocks noChangeShapeType="1"/>
          </p:cNvSpPr>
          <p:nvPr/>
        </p:nvSpPr>
        <p:spPr bwMode="auto">
          <a:xfrm>
            <a:off x="2603500" y="1135063"/>
            <a:ext cx="5308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29" name="Line 172"/>
          <p:cNvSpPr>
            <a:spLocks noChangeShapeType="1"/>
          </p:cNvSpPr>
          <p:nvPr/>
        </p:nvSpPr>
        <p:spPr bwMode="auto">
          <a:xfrm flipV="1">
            <a:off x="3352800" y="1122363"/>
            <a:ext cx="0" cy="635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30" name="Line 173"/>
          <p:cNvSpPr>
            <a:spLocks noChangeShapeType="1"/>
          </p:cNvSpPr>
          <p:nvPr/>
        </p:nvSpPr>
        <p:spPr bwMode="auto">
          <a:xfrm flipV="1">
            <a:off x="4114800" y="1122363"/>
            <a:ext cx="0" cy="635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31" name="Line 174"/>
          <p:cNvSpPr>
            <a:spLocks noChangeShapeType="1"/>
          </p:cNvSpPr>
          <p:nvPr/>
        </p:nvSpPr>
        <p:spPr bwMode="auto">
          <a:xfrm flipV="1">
            <a:off x="4876800" y="1427163"/>
            <a:ext cx="0" cy="330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32" name="Line 175"/>
          <p:cNvSpPr>
            <a:spLocks noChangeShapeType="1"/>
          </p:cNvSpPr>
          <p:nvPr/>
        </p:nvSpPr>
        <p:spPr bwMode="auto">
          <a:xfrm flipV="1">
            <a:off x="5638800" y="1427163"/>
            <a:ext cx="0" cy="330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33" name="Line 176"/>
          <p:cNvSpPr>
            <a:spLocks noChangeShapeType="1"/>
          </p:cNvSpPr>
          <p:nvPr/>
        </p:nvSpPr>
        <p:spPr bwMode="auto">
          <a:xfrm flipV="1">
            <a:off x="6400800" y="1427163"/>
            <a:ext cx="0" cy="330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34" name="Line 177"/>
          <p:cNvSpPr>
            <a:spLocks noChangeShapeType="1"/>
          </p:cNvSpPr>
          <p:nvPr/>
        </p:nvSpPr>
        <p:spPr bwMode="auto">
          <a:xfrm flipV="1">
            <a:off x="7162800" y="1427163"/>
            <a:ext cx="0" cy="330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35" name="Line 178"/>
          <p:cNvSpPr>
            <a:spLocks noChangeShapeType="1"/>
          </p:cNvSpPr>
          <p:nvPr/>
        </p:nvSpPr>
        <p:spPr bwMode="auto">
          <a:xfrm flipV="1">
            <a:off x="7924800" y="1122363"/>
            <a:ext cx="0" cy="635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36" name="Rectangle 179"/>
          <p:cNvSpPr>
            <a:spLocks noChangeArrowheads="1"/>
          </p:cNvSpPr>
          <p:nvPr/>
        </p:nvSpPr>
        <p:spPr bwMode="auto">
          <a:xfrm>
            <a:off x="214313" y="1357313"/>
            <a:ext cx="1179512"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a:latin typeface="+mn-lt"/>
              </a:rPr>
              <a:t>Appendix A</a:t>
            </a:r>
          </a:p>
        </p:txBody>
      </p:sp>
      <p:sp>
        <p:nvSpPr>
          <p:cNvPr id="64537" name="Line 180"/>
          <p:cNvSpPr>
            <a:spLocks noChangeShapeType="1"/>
          </p:cNvSpPr>
          <p:nvPr/>
        </p:nvSpPr>
        <p:spPr bwMode="auto">
          <a:xfrm>
            <a:off x="1155700" y="1287463"/>
            <a:ext cx="8890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4538" name="Rectangle 181"/>
          <p:cNvSpPr>
            <a:spLocks noChangeArrowheads="1"/>
          </p:cNvSpPr>
          <p:nvPr/>
        </p:nvSpPr>
        <p:spPr bwMode="auto">
          <a:xfrm>
            <a:off x="2570163" y="11287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10 0000</a:t>
            </a:r>
          </a:p>
        </p:txBody>
      </p:sp>
      <p:sp>
        <p:nvSpPr>
          <p:cNvPr id="64539" name="Rectangle 182"/>
          <p:cNvSpPr>
            <a:spLocks noChangeArrowheads="1"/>
          </p:cNvSpPr>
          <p:nvPr/>
        </p:nvSpPr>
        <p:spPr bwMode="auto">
          <a:xfrm>
            <a:off x="715963" y="1128713"/>
            <a:ext cx="481012" cy="334962"/>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a:latin typeface="+mn-lt"/>
              </a:rPr>
              <a:t>See</a:t>
            </a:r>
          </a:p>
        </p:txBody>
      </p:sp>
      <p:sp>
        <p:nvSpPr>
          <p:cNvPr id="64540" name="Line 183"/>
          <p:cNvSpPr>
            <a:spLocks noChangeShapeType="1"/>
          </p:cNvSpPr>
          <p:nvPr/>
        </p:nvSpPr>
        <p:spPr bwMode="auto">
          <a:xfrm>
            <a:off x="1524000" y="1300163"/>
            <a:ext cx="0" cy="2794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41" name="Line 184"/>
          <p:cNvSpPr>
            <a:spLocks noChangeShapeType="1"/>
          </p:cNvSpPr>
          <p:nvPr/>
        </p:nvSpPr>
        <p:spPr bwMode="auto">
          <a:xfrm>
            <a:off x="1536700" y="1592263"/>
            <a:ext cx="660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4542" name="Rectangle 185"/>
          <p:cNvSpPr>
            <a:spLocks noChangeArrowheads="1"/>
          </p:cNvSpPr>
          <p:nvPr/>
        </p:nvSpPr>
        <p:spPr bwMode="auto">
          <a:xfrm>
            <a:off x="3332163" y="11287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10 0010</a:t>
            </a:r>
          </a:p>
        </p:txBody>
      </p:sp>
      <p:sp>
        <p:nvSpPr>
          <p:cNvPr id="64543" name="Rectangle 186"/>
          <p:cNvSpPr>
            <a:spLocks noChangeArrowheads="1"/>
          </p:cNvSpPr>
          <p:nvPr/>
        </p:nvSpPr>
        <p:spPr bwMode="auto">
          <a:xfrm>
            <a:off x="5084763" y="1128713"/>
            <a:ext cx="1644650"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We Don’t Care :-)</a:t>
            </a:r>
          </a:p>
        </p:txBody>
      </p:sp>
      <p:sp>
        <p:nvSpPr>
          <p:cNvPr id="2691259" name="Oval 187"/>
          <p:cNvSpPr>
            <a:spLocks noChangeArrowheads="1"/>
          </p:cNvSpPr>
          <p:nvPr/>
        </p:nvSpPr>
        <p:spPr bwMode="auto">
          <a:xfrm>
            <a:off x="6934200" y="1058863"/>
            <a:ext cx="1219200" cy="3962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691259"/>
                                        </p:tgtEl>
                                        <p:attrNameLst>
                                          <p:attrName>style.visibility</p:attrName>
                                        </p:attrNameLst>
                                      </p:cBhvr>
                                      <p:to>
                                        <p:strVal val="visible"/>
                                      </p:to>
                                    </p:set>
                                    <p:animEffect transition="in" filter="fade">
                                      <p:cBhvr>
                                        <p:cTn id="7" dur="1000"/>
                                        <p:tgtEl>
                                          <p:spTgt spid="2691259"/>
                                        </p:tgtEl>
                                      </p:cBhvr>
                                    </p:animEffect>
                                    <p:anim calcmode="lin" valueType="num">
                                      <p:cBhvr>
                                        <p:cTn id="8" dur="1000" fill="hold"/>
                                        <p:tgtEl>
                                          <p:spTgt spid="2691259"/>
                                        </p:tgtEl>
                                        <p:attrNameLst>
                                          <p:attrName>style.rotation</p:attrName>
                                        </p:attrNameLst>
                                      </p:cBhvr>
                                      <p:tavLst>
                                        <p:tav tm="0">
                                          <p:val>
                                            <p:fltVal val="720"/>
                                          </p:val>
                                        </p:tav>
                                        <p:tav tm="100000">
                                          <p:val>
                                            <p:fltVal val="0"/>
                                          </p:val>
                                        </p:tav>
                                      </p:tavLst>
                                    </p:anim>
                                    <p:anim calcmode="lin" valueType="num">
                                      <p:cBhvr>
                                        <p:cTn id="9" dur="1000" fill="hold"/>
                                        <p:tgtEl>
                                          <p:spTgt spid="2691259"/>
                                        </p:tgtEl>
                                        <p:attrNameLst>
                                          <p:attrName>ppt_h</p:attrName>
                                        </p:attrNameLst>
                                      </p:cBhvr>
                                      <p:tavLst>
                                        <p:tav tm="0">
                                          <p:val>
                                            <p:fltVal val="0"/>
                                          </p:val>
                                        </p:tav>
                                        <p:tav tm="100000">
                                          <p:val>
                                            <p:strVal val="#ppt_h"/>
                                          </p:val>
                                        </p:tav>
                                      </p:tavLst>
                                    </p:anim>
                                    <p:anim calcmode="lin" valueType="num">
                                      <p:cBhvr>
                                        <p:cTn id="10" dur="1000" fill="hold"/>
                                        <p:tgtEl>
                                          <p:spTgt spid="269125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1259" grpId="0" animBg="1"/>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Boolean Expressions for Controller</a:t>
            </a:r>
          </a:p>
        </p:txBody>
      </p:sp>
      <p:sp>
        <p:nvSpPr>
          <p:cNvPr id="5" name="Date Placeholder 4"/>
          <p:cNvSpPr>
            <a:spLocks noGrp="1"/>
          </p:cNvSpPr>
          <p:nvPr>
            <p:ph type="dt" sz="quarter" idx="10"/>
          </p:nvPr>
        </p:nvSpPr>
        <p:spPr/>
        <p:txBody>
          <a:bodyPr/>
          <a:lstStyle/>
          <a:p>
            <a:pPr>
              <a:defRPr/>
            </a:pPr>
            <a:fld id="{1AE2A011-08A4-3A4B-A4BE-1BEBB4CB3FA8}" type="datetime1">
              <a:rPr lang="en-US" smtClean="0"/>
              <a:pPr>
                <a:defRPr/>
              </a:pPr>
              <a:t>3/30/11</a:t>
            </a:fld>
            <a:endParaRPr lang="en-US"/>
          </a:p>
        </p:txBody>
      </p:sp>
      <p:sp>
        <p:nvSpPr>
          <p:cNvPr id="7" name="Footer Placeholder 6"/>
          <p:cNvSpPr>
            <a:spLocks noGrp="1"/>
          </p:cNvSpPr>
          <p:nvPr>
            <p:ph type="ftr" sz="quarter" idx="11"/>
          </p:nvPr>
        </p:nvSpPr>
        <p:spPr/>
        <p:txBody>
          <a:bodyPr/>
          <a:lstStyle/>
          <a:p>
            <a:pPr>
              <a:defRPr/>
            </a:pPr>
            <a:r>
              <a:rPr lang="en-US" smtClean="0"/>
              <a:t>Spring 2011 -- Lecture #18</a:t>
            </a:r>
            <a:endParaRPr lang="en-US" dirty="0"/>
          </a:p>
        </p:txBody>
      </p:sp>
      <p:sp>
        <p:nvSpPr>
          <p:cNvPr id="6" name="Slide Number Placeholder 5"/>
          <p:cNvSpPr>
            <a:spLocks noGrp="1"/>
          </p:cNvSpPr>
          <p:nvPr>
            <p:ph type="sldNum" sz="quarter" idx="12"/>
          </p:nvPr>
        </p:nvSpPr>
        <p:spPr/>
        <p:txBody>
          <a:bodyPr/>
          <a:lstStyle/>
          <a:p>
            <a:pPr>
              <a:defRPr/>
            </a:pPr>
            <a:fld id="{2A499987-1FE2-2049-A8EB-C641F17C1E30}" type="slidenum">
              <a:rPr lang="en-US" smtClean="0"/>
              <a:pPr>
                <a:defRPr/>
              </a:pPr>
              <a:t>47</a:t>
            </a:fld>
            <a:endParaRPr lang="en-US"/>
          </a:p>
        </p:txBody>
      </p:sp>
      <p:sp>
        <p:nvSpPr>
          <p:cNvPr id="52230" name="Rectangle 3"/>
          <p:cNvSpPr>
            <a:spLocks noChangeArrowheads="1"/>
          </p:cNvSpPr>
          <p:nvPr/>
        </p:nvSpPr>
        <p:spPr bwMode="auto">
          <a:xfrm>
            <a:off x="473075" y="1412875"/>
            <a:ext cx="8780463" cy="5137150"/>
          </a:xfrm>
          <a:prstGeom prst="rect">
            <a:avLst/>
          </a:prstGeom>
          <a:noFill/>
          <a:ln w="12700">
            <a:noFill/>
            <a:miter lim="800000"/>
            <a:headEnd/>
            <a:tailEnd/>
          </a:ln>
        </p:spPr>
        <p:txBody>
          <a:bodyPr lIns="90488" tIns="44450" rIns="90488" bIns="44450">
            <a:prstTxWarp prst="textNoShape">
              <a:avLst/>
            </a:prstTxWarp>
            <a:spAutoFit/>
          </a:bodyPr>
          <a:lstStyle/>
          <a:p>
            <a:pPr>
              <a:spcBef>
                <a:spcPct val="50000"/>
              </a:spcBef>
              <a:tabLst>
                <a:tab pos="914400" algn="l"/>
                <a:tab pos="5092700" algn="l"/>
              </a:tabLst>
            </a:pPr>
            <a:r>
              <a:rPr lang="en-US" sz="1600">
                <a:latin typeface="Courier" charset="0"/>
                <a:ea typeface="Courier" charset="0"/>
                <a:cs typeface="Courier" charset="0"/>
              </a:rPr>
              <a:t>RegDst    = add + sub</a:t>
            </a:r>
            <a:br>
              <a:rPr lang="en-US" sz="1600">
                <a:latin typeface="Courier" charset="0"/>
                <a:ea typeface="Courier" charset="0"/>
                <a:cs typeface="Courier" charset="0"/>
              </a:rPr>
            </a:br>
            <a:r>
              <a:rPr lang="en-US" sz="1600">
                <a:latin typeface="Courier" charset="0"/>
                <a:ea typeface="Courier" charset="0"/>
                <a:cs typeface="Courier" charset="0"/>
              </a:rPr>
              <a:t>ALUSrc    = ori + lw + sw</a:t>
            </a:r>
            <a:br>
              <a:rPr lang="en-US" sz="1600">
                <a:latin typeface="Courier" charset="0"/>
                <a:ea typeface="Courier" charset="0"/>
                <a:cs typeface="Courier" charset="0"/>
              </a:rPr>
            </a:br>
            <a:r>
              <a:rPr lang="en-US" sz="1600">
                <a:latin typeface="Courier" charset="0"/>
                <a:ea typeface="Courier" charset="0"/>
                <a:cs typeface="Courier" charset="0"/>
              </a:rPr>
              <a:t>MemtoReg  = lw</a:t>
            </a:r>
            <a:br>
              <a:rPr lang="en-US" sz="1600">
                <a:latin typeface="Courier" charset="0"/>
                <a:ea typeface="Courier" charset="0"/>
                <a:cs typeface="Courier" charset="0"/>
              </a:rPr>
            </a:br>
            <a:r>
              <a:rPr lang="en-US" sz="1600">
                <a:latin typeface="Courier" charset="0"/>
                <a:ea typeface="Courier" charset="0"/>
                <a:cs typeface="Courier" charset="0"/>
              </a:rPr>
              <a:t>RegWrite  = add + sub + ori + lw  </a:t>
            </a:r>
            <a:br>
              <a:rPr lang="en-US" sz="1600">
                <a:latin typeface="Courier" charset="0"/>
                <a:ea typeface="Courier" charset="0"/>
                <a:cs typeface="Courier" charset="0"/>
              </a:rPr>
            </a:br>
            <a:r>
              <a:rPr lang="en-US" sz="1600">
                <a:latin typeface="Courier" charset="0"/>
                <a:ea typeface="Courier" charset="0"/>
                <a:cs typeface="Courier" charset="0"/>
              </a:rPr>
              <a:t>MemWrite  = sw</a:t>
            </a:r>
            <a:br>
              <a:rPr lang="en-US" sz="1600">
                <a:latin typeface="Courier" charset="0"/>
                <a:ea typeface="Courier" charset="0"/>
                <a:cs typeface="Courier" charset="0"/>
              </a:rPr>
            </a:br>
            <a:r>
              <a:rPr lang="en-US" sz="1600">
                <a:latin typeface="Courier" charset="0"/>
                <a:ea typeface="Courier" charset="0"/>
                <a:cs typeface="Courier" charset="0"/>
              </a:rPr>
              <a:t>nPCsel    = beq</a:t>
            </a:r>
            <a:br>
              <a:rPr lang="en-US" sz="1600">
                <a:latin typeface="Courier" charset="0"/>
                <a:ea typeface="Courier" charset="0"/>
                <a:cs typeface="Courier" charset="0"/>
              </a:rPr>
            </a:br>
            <a:r>
              <a:rPr lang="en-US" sz="1600">
                <a:latin typeface="Courier" charset="0"/>
                <a:ea typeface="Courier" charset="0"/>
                <a:cs typeface="Courier" charset="0"/>
              </a:rPr>
              <a:t>Jump      = jump </a:t>
            </a:r>
            <a:br>
              <a:rPr lang="en-US" sz="1600">
                <a:latin typeface="Courier" charset="0"/>
                <a:ea typeface="Courier" charset="0"/>
                <a:cs typeface="Courier" charset="0"/>
              </a:rPr>
            </a:br>
            <a:r>
              <a:rPr lang="en-US" sz="1600">
                <a:latin typeface="Courier" charset="0"/>
                <a:ea typeface="Courier" charset="0"/>
                <a:cs typeface="Courier" charset="0"/>
              </a:rPr>
              <a:t>ExtOp     = lw + sw</a:t>
            </a:r>
            <a:br>
              <a:rPr lang="en-US" sz="1600">
                <a:latin typeface="Courier" charset="0"/>
                <a:ea typeface="Courier" charset="0"/>
                <a:cs typeface="Courier" charset="0"/>
              </a:rPr>
            </a:br>
            <a:r>
              <a:rPr lang="en-US" sz="1600">
                <a:latin typeface="Courier" charset="0"/>
                <a:ea typeface="Courier" charset="0"/>
                <a:cs typeface="Courier" charset="0"/>
              </a:rPr>
              <a:t>ALUctr[0] = sub + beq   (assume ALUctr is  00 ADD,  01: SUB,  10: OR)</a:t>
            </a:r>
            <a:br>
              <a:rPr lang="en-US" sz="1600">
                <a:latin typeface="Courier" charset="0"/>
                <a:ea typeface="Courier" charset="0"/>
                <a:cs typeface="Courier" charset="0"/>
              </a:rPr>
            </a:br>
            <a:r>
              <a:rPr lang="en-US" sz="1600">
                <a:latin typeface="Courier" charset="0"/>
                <a:ea typeface="Courier" charset="0"/>
                <a:cs typeface="Courier" charset="0"/>
              </a:rPr>
              <a:t>ALUctr[1] = or</a:t>
            </a:r>
          </a:p>
          <a:p>
            <a:pPr>
              <a:spcBef>
                <a:spcPct val="50000"/>
              </a:spcBef>
              <a:tabLst>
                <a:tab pos="914400" algn="l"/>
                <a:tab pos="5092700" algn="l"/>
              </a:tabLst>
            </a:pPr>
            <a:r>
              <a:rPr lang="en-US" sz="1600" i="1">
                <a:latin typeface="Courier" charset="0"/>
                <a:ea typeface="Courier" charset="0"/>
                <a:cs typeface="Courier" charset="0"/>
              </a:rPr>
              <a:t>Where:</a:t>
            </a:r>
            <a:endParaRPr lang="en-US" sz="1600">
              <a:latin typeface="Courier" charset="0"/>
              <a:ea typeface="Courier" charset="0"/>
              <a:cs typeface="Courier" charset="0"/>
            </a:endParaRPr>
          </a:p>
          <a:p>
            <a:pPr>
              <a:spcBef>
                <a:spcPct val="50000"/>
              </a:spcBef>
              <a:tabLst>
                <a:tab pos="914400" algn="l"/>
                <a:tab pos="5092700" algn="l"/>
              </a:tabLst>
            </a:pPr>
            <a:r>
              <a:rPr lang="en-US" sz="1600">
                <a:latin typeface="Courier" charset="0"/>
                <a:ea typeface="Courier" charset="0"/>
                <a:cs typeface="Courier" charset="0"/>
              </a:rPr>
              <a:t>rtype = ~op</a:t>
            </a:r>
            <a:r>
              <a:rPr lang="en-US" sz="1600" baseline="-25000">
                <a:latin typeface="Courier" charset="0"/>
                <a:ea typeface="Courier" charset="0"/>
                <a:cs typeface="Courier" charset="0"/>
              </a:rPr>
              <a:t>5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4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3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2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1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0</a:t>
            </a:r>
            <a:r>
              <a:rPr lang="en-US" sz="1600">
                <a:latin typeface="Courier" charset="0"/>
                <a:ea typeface="Courier" charset="0"/>
                <a:cs typeface="Courier" charset="0"/>
              </a:rPr>
              <a:t>,  </a:t>
            </a:r>
            <a:r>
              <a:rPr lang="en-US" sz="1600" baseline="-25000">
                <a:latin typeface="Courier" charset="0"/>
                <a:ea typeface="Courier" charset="0"/>
                <a:cs typeface="Courier" charset="0"/>
              </a:rPr>
              <a:t/>
            </a:r>
            <a:br>
              <a:rPr lang="en-US" sz="1600" baseline="-25000">
                <a:latin typeface="Courier" charset="0"/>
                <a:ea typeface="Courier" charset="0"/>
                <a:cs typeface="Courier" charset="0"/>
              </a:rPr>
            </a:br>
            <a:r>
              <a:rPr lang="en-US" sz="1600">
                <a:latin typeface="Courier" charset="0"/>
                <a:ea typeface="Courier" charset="0"/>
                <a:cs typeface="Courier" charset="0"/>
              </a:rPr>
              <a:t>ori   = ~op</a:t>
            </a:r>
            <a:r>
              <a:rPr lang="en-US" sz="1600" baseline="-25000">
                <a:latin typeface="Courier" charset="0"/>
                <a:ea typeface="Courier" charset="0"/>
                <a:cs typeface="Courier" charset="0"/>
              </a:rPr>
              <a:t>5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4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3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2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1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0</a:t>
            </a:r>
            <a:r>
              <a:rPr lang="en-US" sz="1600">
                <a:latin typeface="Courier" charset="0"/>
                <a:ea typeface="Courier" charset="0"/>
                <a:cs typeface="Courier" charset="0"/>
              </a:rPr>
              <a:t> </a:t>
            </a:r>
            <a:br>
              <a:rPr lang="en-US" sz="1600">
                <a:latin typeface="Courier" charset="0"/>
                <a:ea typeface="Courier" charset="0"/>
                <a:cs typeface="Courier" charset="0"/>
              </a:rPr>
            </a:br>
            <a:r>
              <a:rPr lang="en-US" sz="1600">
                <a:latin typeface="Courier" charset="0"/>
                <a:ea typeface="Courier" charset="0"/>
                <a:cs typeface="Courier" charset="0"/>
              </a:rPr>
              <a:t>lw    =  op</a:t>
            </a:r>
            <a:r>
              <a:rPr lang="en-US" sz="1600" baseline="-25000">
                <a:latin typeface="Courier" charset="0"/>
                <a:ea typeface="Courier" charset="0"/>
                <a:cs typeface="Courier" charset="0"/>
              </a:rPr>
              <a:t>5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4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3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2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1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0</a:t>
            </a:r>
            <a:r>
              <a:rPr lang="en-US" sz="1600">
                <a:latin typeface="Courier" charset="0"/>
                <a:ea typeface="Courier" charset="0"/>
                <a:cs typeface="Courier" charset="0"/>
              </a:rPr>
              <a:t> </a:t>
            </a:r>
            <a:br>
              <a:rPr lang="en-US" sz="1600">
                <a:latin typeface="Courier" charset="0"/>
                <a:ea typeface="Courier" charset="0"/>
                <a:cs typeface="Courier" charset="0"/>
              </a:rPr>
            </a:br>
            <a:r>
              <a:rPr lang="en-US" sz="1600">
                <a:latin typeface="Courier" charset="0"/>
                <a:ea typeface="Courier" charset="0"/>
                <a:cs typeface="Courier" charset="0"/>
              </a:rPr>
              <a:t>sw    =  op</a:t>
            </a:r>
            <a:r>
              <a:rPr lang="en-US" sz="1600" baseline="-25000">
                <a:latin typeface="Courier" charset="0"/>
                <a:ea typeface="Courier" charset="0"/>
                <a:cs typeface="Courier" charset="0"/>
              </a:rPr>
              <a:t>5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4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3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2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1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0</a:t>
            </a:r>
            <a:r>
              <a:rPr lang="en-US" sz="1600" b="1" baseline="-25000">
                <a:latin typeface="Courier" charset="0"/>
                <a:ea typeface="Courier" charset="0"/>
                <a:cs typeface="Courier" charset="0"/>
              </a:rPr>
              <a:t/>
            </a:r>
            <a:br>
              <a:rPr lang="en-US" sz="1600" b="1" baseline="-25000">
                <a:latin typeface="Courier" charset="0"/>
                <a:ea typeface="Courier" charset="0"/>
                <a:cs typeface="Courier" charset="0"/>
              </a:rPr>
            </a:br>
            <a:r>
              <a:rPr lang="en-US" sz="1600">
                <a:latin typeface="Courier" charset="0"/>
                <a:ea typeface="Courier" charset="0"/>
                <a:cs typeface="Courier" charset="0"/>
              </a:rPr>
              <a:t>beq   = ~op</a:t>
            </a:r>
            <a:r>
              <a:rPr lang="en-US" sz="1600" baseline="-25000">
                <a:latin typeface="Courier" charset="0"/>
                <a:ea typeface="Courier" charset="0"/>
                <a:cs typeface="Courier" charset="0"/>
              </a:rPr>
              <a:t>5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4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3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2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1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0</a:t>
            </a:r>
            <a:r>
              <a:rPr lang="en-US" sz="1600">
                <a:latin typeface="Courier" charset="0"/>
                <a:ea typeface="Courier" charset="0"/>
                <a:cs typeface="Courier" charset="0"/>
              </a:rPr>
              <a:t>  </a:t>
            </a:r>
            <a:br>
              <a:rPr lang="en-US" sz="1600">
                <a:latin typeface="Courier" charset="0"/>
                <a:ea typeface="Courier" charset="0"/>
                <a:cs typeface="Courier" charset="0"/>
              </a:rPr>
            </a:br>
            <a:r>
              <a:rPr lang="en-US" sz="1600">
                <a:latin typeface="Courier" charset="0"/>
                <a:ea typeface="Courier" charset="0"/>
                <a:cs typeface="Courier" charset="0"/>
              </a:rPr>
              <a:t>jump  = ~op</a:t>
            </a:r>
            <a:r>
              <a:rPr lang="en-US" sz="1600" baseline="-25000">
                <a:latin typeface="Courier" charset="0"/>
                <a:ea typeface="Courier" charset="0"/>
                <a:cs typeface="Courier" charset="0"/>
              </a:rPr>
              <a:t>5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4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3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2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1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0</a:t>
            </a:r>
          </a:p>
          <a:p>
            <a:pPr>
              <a:spcBef>
                <a:spcPct val="50000"/>
              </a:spcBef>
              <a:tabLst>
                <a:tab pos="914400" algn="l"/>
                <a:tab pos="5092700" algn="l"/>
              </a:tabLst>
            </a:pPr>
            <a:r>
              <a:rPr lang="en-US" sz="1600">
                <a:latin typeface="Courier" charset="0"/>
                <a:ea typeface="Courier" charset="0"/>
                <a:cs typeface="Courier" charset="0"/>
              </a:rPr>
              <a:t>add = rtype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5</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4</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3</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2</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1</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0</a:t>
            </a:r>
            <a:br>
              <a:rPr lang="en-US" sz="1600" baseline="-25000">
                <a:latin typeface="Courier" charset="0"/>
                <a:ea typeface="Courier" charset="0"/>
                <a:cs typeface="Courier" charset="0"/>
              </a:rPr>
            </a:br>
            <a:r>
              <a:rPr lang="en-US" sz="1600">
                <a:latin typeface="Courier" charset="0"/>
                <a:ea typeface="Courier" charset="0"/>
                <a:cs typeface="Courier" charset="0"/>
              </a:rPr>
              <a:t>sub = rtype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5</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4</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3</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2</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1</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0</a:t>
            </a:r>
          </a:p>
        </p:txBody>
      </p:sp>
      <p:sp>
        <p:nvSpPr>
          <p:cNvPr id="52231" name="Text Box 4"/>
          <p:cNvSpPr txBox="1">
            <a:spLocks noChangeArrowheads="1"/>
          </p:cNvSpPr>
          <p:nvPr/>
        </p:nvSpPr>
        <p:spPr bwMode="auto">
          <a:xfrm>
            <a:off x="5994400" y="4427538"/>
            <a:ext cx="2709863" cy="1187450"/>
          </a:xfrm>
          <a:prstGeom prst="rect">
            <a:avLst/>
          </a:prstGeom>
          <a:noFill/>
          <a:ln w="12700">
            <a:noFill/>
            <a:miter lim="800000"/>
            <a:headEnd/>
            <a:tailEnd/>
          </a:ln>
        </p:spPr>
        <p:txBody>
          <a:bodyPr>
            <a:prstTxWarp prst="textNoShape">
              <a:avLst/>
            </a:prstTxWarp>
            <a:spAutoFit/>
          </a:bodyPr>
          <a:lstStyle/>
          <a:p>
            <a:pPr algn="ctr"/>
            <a:r>
              <a:rPr lang="en-US" sz="2400"/>
              <a:t>How do we implement this in gates?</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Controller Implementation</a:t>
            </a:r>
          </a:p>
        </p:txBody>
      </p:sp>
      <p:sp>
        <p:nvSpPr>
          <p:cNvPr id="47" name="Date Placeholder 46"/>
          <p:cNvSpPr>
            <a:spLocks noGrp="1"/>
          </p:cNvSpPr>
          <p:nvPr>
            <p:ph type="dt" sz="quarter" idx="10"/>
          </p:nvPr>
        </p:nvSpPr>
        <p:spPr/>
        <p:txBody>
          <a:bodyPr/>
          <a:lstStyle/>
          <a:p>
            <a:pPr>
              <a:defRPr/>
            </a:pPr>
            <a:fld id="{D89BA151-EC20-6546-B8D2-040FD25FC47D}" type="datetime1">
              <a:rPr lang="en-US" smtClean="0"/>
              <a:pPr>
                <a:defRPr/>
              </a:pPr>
              <a:t>3/30/11</a:t>
            </a:fld>
            <a:endParaRPr lang="en-US"/>
          </a:p>
        </p:txBody>
      </p:sp>
      <p:sp>
        <p:nvSpPr>
          <p:cNvPr id="49" name="Footer Placeholder 48"/>
          <p:cNvSpPr>
            <a:spLocks noGrp="1"/>
          </p:cNvSpPr>
          <p:nvPr>
            <p:ph type="ftr" sz="quarter" idx="11"/>
          </p:nvPr>
        </p:nvSpPr>
        <p:spPr/>
        <p:txBody>
          <a:bodyPr/>
          <a:lstStyle/>
          <a:p>
            <a:pPr>
              <a:defRPr/>
            </a:pPr>
            <a:r>
              <a:rPr lang="en-US" smtClean="0"/>
              <a:t>Spring 2011 -- Lecture #18</a:t>
            </a:r>
            <a:endParaRPr lang="en-US" dirty="0"/>
          </a:p>
        </p:txBody>
      </p:sp>
      <p:sp>
        <p:nvSpPr>
          <p:cNvPr id="48" name="Slide Number Placeholder 47"/>
          <p:cNvSpPr>
            <a:spLocks noGrp="1"/>
          </p:cNvSpPr>
          <p:nvPr>
            <p:ph type="sldNum" sz="quarter" idx="12"/>
          </p:nvPr>
        </p:nvSpPr>
        <p:spPr/>
        <p:txBody>
          <a:bodyPr/>
          <a:lstStyle/>
          <a:p>
            <a:pPr>
              <a:defRPr/>
            </a:pPr>
            <a:fld id="{7F92C0F0-8D09-464C-BD13-E63034E6AFA8}" type="slidenum">
              <a:rPr lang="en-US" smtClean="0"/>
              <a:pPr>
                <a:defRPr/>
              </a:pPr>
              <a:t>48</a:t>
            </a:fld>
            <a:endParaRPr lang="en-US"/>
          </a:p>
        </p:txBody>
      </p:sp>
      <p:sp>
        <p:nvSpPr>
          <p:cNvPr id="68614" name="Rectangle 3"/>
          <p:cNvSpPr>
            <a:spLocks noChangeArrowheads="1"/>
          </p:cNvSpPr>
          <p:nvPr/>
        </p:nvSpPr>
        <p:spPr bwMode="auto">
          <a:xfrm>
            <a:off x="1143000" y="2590800"/>
            <a:ext cx="2590800" cy="28194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8615" name="Line 4"/>
          <p:cNvSpPr>
            <a:spLocks noChangeShapeType="1"/>
          </p:cNvSpPr>
          <p:nvPr/>
        </p:nvSpPr>
        <p:spPr bwMode="auto">
          <a:xfrm>
            <a:off x="3733800" y="28194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16" name="Line 5"/>
          <p:cNvSpPr>
            <a:spLocks noChangeShapeType="1"/>
          </p:cNvSpPr>
          <p:nvPr/>
        </p:nvSpPr>
        <p:spPr bwMode="auto">
          <a:xfrm>
            <a:off x="3733800" y="32004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17" name="Line 6"/>
          <p:cNvSpPr>
            <a:spLocks noChangeShapeType="1"/>
          </p:cNvSpPr>
          <p:nvPr/>
        </p:nvSpPr>
        <p:spPr bwMode="auto">
          <a:xfrm>
            <a:off x="3733800" y="35814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18" name="Line 7"/>
          <p:cNvSpPr>
            <a:spLocks noChangeShapeType="1"/>
          </p:cNvSpPr>
          <p:nvPr/>
        </p:nvSpPr>
        <p:spPr bwMode="auto">
          <a:xfrm>
            <a:off x="3733800" y="39624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19" name="Line 8"/>
          <p:cNvSpPr>
            <a:spLocks noChangeShapeType="1"/>
          </p:cNvSpPr>
          <p:nvPr/>
        </p:nvSpPr>
        <p:spPr bwMode="auto">
          <a:xfrm>
            <a:off x="3733800" y="43434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20" name="Line 9"/>
          <p:cNvSpPr>
            <a:spLocks noChangeShapeType="1"/>
          </p:cNvSpPr>
          <p:nvPr/>
        </p:nvSpPr>
        <p:spPr bwMode="auto">
          <a:xfrm>
            <a:off x="3733800" y="47244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21" name="Line 10"/>
          <p:cNvSpPr>
            <a:spLocks noChangeShapeType="1"/>
          </p:cNvSpPr>
          <p:nvPr/>
        </p:nvSpPr>
        <p:spPr bwMode="auto">
          <a:xfrm>
            <a:off x="3733800" y="51054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22" name="Text Box 11"/>
          <p:cNvSpPr txBox="1">
            <a:spLocks noChangeArrowheads="1"/>
          </p:cNvSpPr>
          <p:nvPr/>
        </p:nvSpPr>
        <p:spPr bwMode="auto">
          <a:xfrm>
            <a:off x="3870325" y="2498725"/>
            <a:ext cx="576263" cy="400050"/>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add</a:t>
            </a:r>
          </a:p>
        </p:txBody>
      </p:sp>
      <p:sp>
        <p:nvSpPr>
          <p:cNvPr id="68623" name="Text Box 12"/>
          <p:cNvSpPr txBox="1">
            <a:spLocks noChangeArrowheads="1"/>
          </p:cNvSpPr>
          <p:nvPr/>
        </p:nvSpPr>
        <p:spPr bwMode="auto">
          <a:xfrm>
            <a:off x="3886200" y="2879725"/>
            <a:ext cx="554038" cy="400050"/>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sub</a:t>
            </a:r>
          </a:p>
        </p:txBody>
      </p:sp>
      <p:sp>
        <p:nvSpPr>
          <p:cNvPr id="68624" name="Text Box 13"/>
          <p:cNvSpPr txBox="1">
            <a:spLocks noChangeArrowheads="1"/>
          </p:cNvSpPr>
          <p:nvPr/>
        </p:nvSpPr>
        <p:spPr bwMode="auto">
          <a:xfrm>
            <a:off x="3886200" y="3260725"/>
            <a:ext cx="466725" cy="396875"/>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ori</a:t>
            </a:r>
          </a:p>
        </p:txBody>
      </p:sp>
      <p:sp>
        <p:nvSpPr>
          <p:cNvPr id="68625" name="Text Box 14"/>
          <p:cNvSpPr txBox="1">
            <a:spLocks noChangeArrowheads="1"/>
          </p:cNvSpPr>
          <p:nvPr/>
        </p:nvSpPr>
        <p:spPr bwMode="auto">
          <a:xfrm>
            <a:off x="3886200" y="3641725"/>
            <a:ext cx="428625" cy="400050"/>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lw</a:t>
            </a:r>
          </a:p>
        </p:txBody>
      </p:sp>
      <p:sp>
        <p:nvSpPr>
          <p:cNvPr id="68626" name="Text Box 15"/>
          <p:cNvSpPr txBox="1">
            <a:spLocks noChangeArrowheads="1"/>
          </p:cNvSpPr>
          <p:nvPr/>
        </p:nvSpPr>
        <p:spPr bwMode="auto">
          <a:xfrm>
            <a:off x="3886200" y="4022725"/>
            <a:ext cx="466725" cy="400050"/>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sw</a:t>
            </a:r>
          </a:p>
        </p:txBody>
      </p:sp>
      <p:sp>
        <p:nvSpPr>
          <p:cNvPr id="68627" name="Text Box 16"/>
          <p:cNvSpPr txBox="1">
            <a:spLocks noChangeArrowheads="1"/>
          </p:cNvSpPr>
          <p:nvPr/>
        </p:nvSpPr>
        <p:spPr bwMode="auto">
          <a:xfrm>
            <a:off x="3886200" y="4403725"/>
            <a:ext cx="581025" cy="400050"/>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beq</a:t>
            </a:r>
          </a:p>
        </p:txBody>
      </p:sp>
      <p:sp>
        <p:nvSpPr>
          <p:cNvPr id="68628" name="Text Box 17"/>
          <p:cNvSpPr txBox="1">
            <a:spLocks noChangeArrowheads="1"/>
          </p:cNvSpPr>
          <p:nvPr/>
        </p:nvSpPr>
        <p:spPr bwMode="auto">
          <a:xfrm>
            <a:off x="3886200" y="4784725"/>
            <a:ext cx="735013" cy="396875"/>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jump</a:t>
            </a:r>
          </a:p>
        </p:txBody>
      </p:sp>
      <p:sp>
        <p:nvSpPr>
          <p:cNvPr id="68629" name="Rectangle 18"/>
          <p:cNvSpPr>
            <a:spLocks noChangeArrowheads="1"/>
          </p:cNvSpPr>
          <p:nvPr/>
        </p:nvSpPr>
        <p:spPr bwMode="auto">
          <a:xfrm>
            <a:off x="4648200" y="2438400"/>
            <a:ext cx="2057400" cy="3048000"/>
          </a:xfrm>
          <a:prstGeom prst="rect">
            <a:avLst/>
          </a:prstGeom>
          <a:noFill/>
          <a:ln w="38100">
            <a:solidFill>
              <a:schemeClr val="tx1"/>
            </a:solidFill>
            <a:miter lim="800000"/>
            <a:headEnd/>
            <a:tailEnd/>
          </a:ln>
        </p:spPr>
        <p:txBody>
          <a:bodyPr wrap="none" anchor="ctr">
            <a:prstTxWarp prst="textNoShape">
              <a:avLst/>
            </a:prstTxWarp>
          </a:bodyPr>
          <a:lstStyle/>
          <a:p>
            <a:pPr algn="ctr">
              <a:defRPr/>
            </a:pPr>
            <a:endParaRPr lang="en-US" sz="2000">
              <a:latin typeface="+mn-lt"/>
            </a:endParaRPr>
          </a:p>
        </p:txBody>
      </p:sp>
      <p:sp>
        <p:nvSpPr>
          <p:cNvPr id="68630" name="Text Box 19"/>
          <p:cNvSpPr txBox="1">
            <a:spLocks noChangeArrowheads="1"/>
          </p:cNvSpPr>
          <p:nvPr/>
        </p:nvSpPr>
        <p:spPr bwMode="auto">
          <a:xfrm>
            <a:off x="7162800" y="2376488"/>
            <a:ext cx="838200"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RegDst</a:t>
            </a:r>
            <a:endParaRPr lang="en-US" sz="2000">
              <a:latin typeface="+mn-lt"/>
            </a:endParaRPr>
          </a:p>
        </p:txBody>
      </p:sp>
      <p:sp>
        <p:nvSpPr>
          <p:cNvPr id="68631" name="Line 20"/>
          <p:cNvSpPr>
            <a:spLocks noChangeShapeType="1"/>
          </p:cNvSpPr>
          <p:nvPr/>
        </p:nvSpPr>
        <p:spPr bwMode="auto">
          <a:xfrm>
            <a:off x="6705600" y="28956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2" name="Line 21"/>
          <p:cNvSpPr>
            <a:spLocks noChangeShapeType="1"/>
          </p:cNvSpPr>
          <p:nvPr/>
        </p:nvSpPr>
        <p:spPr bwMode="auto">
          <a:xfrm>
            <a:off x="6705600" y="32004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3" name="Line 22"/>
          <p:cNvSpPr>
            <a:spLocks noChangeShapeType="1"/>
          </p:cNvSpPr>
          <p:nvPr/>
        </p:nvSpPr>
        <p:spPr bwMode="auto">
          <a:xfrm>
            <a:off x="6705600" y="35052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4" name="Line 23"/>
          <p:cNvSpPr>
            <a:spLocks noChangeShapeType="1"/>
          </p:cNvSpPr>
          <p:nvPr/>
        </p:nvSpPr>
        <p:spPr bwMode="auto">
          <a:xfrm>
            <a:off x="6705600" y="38100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5" name="Line 24"/>
          <p:cNvSpPr>
            <a:spLocks noChangeShapeType="1"/>
          </p:cNvSpPr>
          <p:nvPr/>
        </p:nvSpPr>
        <p:spPr bwMode="auto">
          <a:xfrm>
            <a:off x="6705600" y="41148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6" name="Line 25"/>
          <p:cNvSpPr>
            <a:spLocks noChangeShapeType="1"/>
          </p:cNvSpPr>
          <p:nvPr/>
        </p:nvSpPr>
        <p:spPr bwMode="auto">
          <a:xfrm>
            <a:off x="6705600" y="44196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7" name="Line 26"/>
          <p:cNvSpPr>
            <a:spLocks noChangeShapeType="1"/>
          </p:cNvSpPr>
          <p:nvPr/>
        </p:nvSpPr>
        <p:spPr bwMode="auto">
          <a:xfrm>
            <a:off x="6705600" y="47244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8" name="Line 27"/>
          <p:cNvSpPr>
            <a:spLocks noChangeShapeType="1"/>
          </p:cNvSpPr>
          <p:nvPr/>
        </p:nvSpPr>
        <p:spPr bwMode="auto">
          <a:xfrm>
            <a:off x="6705600" y="50292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9" name="Line 28"/>
          <p:cNvSpPr>
            <a:spLocks noChangeShapeType="1"/>
          </p:cNvSpPr>
          <p:nvPr/>
        </p:nvSpPr>
        <p:spPr bwMode="auto">
          <a:xfrm>
            <a:off x="6705600" y="53340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40" name="Line 29"/>
          <p:cNvSpPr>
            <a:spLocks noChangeShapeType="1"/>
          </p:cNvSpPr>
          <p:nvPr/>
        </p:nvSpPr>
        <p:spPr bwMode="auto">
          <a:xfrm>
            <a:off x="6705600" y="25908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41" name="Text Box 30"/>
          <p:cNvSpPr txBox="1">
            <a:spLocks noChangeArrowheads="1"/>
          </p:cNvSpPr>
          <p:nvPr/>
        </p:nvSpPr>
        <p:spPr bwMode="auto">
          <a:xfrm>
            <a:off x="7162800" y="2681288"/>
            <a:ext cx="839788"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ALUSrc</a:t>
            </a:r>
            <a:endParaRPr lang="en-US" sz="2000">
              <a:latin typeface="+mn-lt"/>
            </a:endParaRPr>
          </a:p>
        </p:txBody>
      </p:sp>
      <p:sp>
        <p:nvSpPr>
          <p:cNvPr id="68642" name="Text Box 31"/>
          <p:cNvSpPr txBox="1">
            <a:spLocks noChangeArrowheads="1"/>
          </p:cNvSpPr>
          <p:nvPr/>
        </p:nvSpPr>
        <p:spPr bwMode="auto">
          <a:xfrm>
            <a:off x="7162800" y="2986088"/>
            <a:ext cx="1220788"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MemtoReg</a:t>
            </a:r>
            <a:endParaRPr lang="en-US" sz="2000">
              <a:latin typeface="+mn-lt"/>
            </a:endParaRPr>
          </a:p>
        </p:txBody>
      </p:sp>
      <p:sp>
        <p:nvSpPr>
          <p:cNvPr id="68643" name="Text Box 32"/>
          <p:cNvSpPr txBox="1">
            <a:spLocks noChangeArrowheads="1"/>
          </p:cNvSpPr>
          <p:nvPr/>
        </p:nvSpPr>
        <p:spPr bwMode="auto">
          <a:xfrm>
            <a:off x="7162800" y="3290888"/>
            <a:ext cx="1050925"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RegWrite</a:t>
            </a:r>
            <a:endParaRPr lang="en-US" sz="2000">
              <a:latin typeface="+mn-lt"/>
            </a:endParaRPr>
          </a:p>
        </p:txBody>
      </p:sp>
      <p:sp>
        <p:nvSpPr>
          <p:cNvPr id="68644" name="Text Box 33"/>
          <p:cNvSpPr txBox="1">
            <a:spLocks noChangeArrowheads="1"/>
          </p:cNvSpPr>
          <p:nvPr/>
        </p:nvSpPr>
        <p:spPr bwMode="auto">
          <a:xfrm>
            <a:off x="7162800" y="3595688"/>
            <a:ext cx="1225550" cy="366712"/>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MemWrite</a:t>
            </a:r>
            <a:endParaRPr lang="en-US" sz="2000">
              <a:latin typeface="+mn-lt"/>
            </a:endParaRPr>
          </a:p>
        </p:txBody>
      </p:sp>
      <p:sp>
        <p:nvSpPr>
          <p:cNvPr id="68645" name="Text Box 34"/>
          <p:cNvSpPr txBox="1">
            <a:spLocks noChangeArrowheads="1"/>
          </p:cNvSpPr>
          <p:nvPr/>
        </p:nvSpPr>
        <p:spPr bwMode="auto">
          <a:xfrm>
            <a:off x="7162800" y="3900488"/>
            <a:ext cx="806450"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nPCsel</a:t>
            </a:r>
            <a:endParaRPr lang="en-US" sz="2000">
              <a:latin typeface="+mn-lt"/>
            </a:endParaRPr>
          </a:p>
        </p:txBody>
      </p:sp>
      <p:sp>
        <p:nvSpPr>
          <p:cNvPr id="68646" name="Text Box 35"/>
          <p:cNvSpPr txBox="1">
            <a:spLocks noChangeArrowheads="1"/>
          </p:cNvSpPr>
          <p:nvPr/>
        </p:nvSpPr>
        <p:spPr bwMode="auto">
          <a:xfrm>
            <a:off x="7162800" y="4205288"/>
            <a:ext cx="685800"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Jump</a:t>
            </a:r>
            <a:endParaRPr lang="en-US" sz="2000">
              <a:latin typeface="+mn-lt"/>
            </a:endParaRPr>
          </a:p>
        </p:txBody>
      </p:sp>
      <p:sp>
        <p:nvSpPr>
          <p:cNvPr id="68647" name="Text Box 36"/>
          <p:cNvSpPr txBox="1">
            <a:spLocks noChangeArrowheads="1"/>
          </p:cNvSpPr>
          <p:nvPr/>
        </p:nvSpPr>
        <p:spPr bwMode="auto">
          <a:xfrm>
            <a:off x="7162800" y="4510088"/>
            <a:ext cx="749300"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ExtOp</a:t>
            </a:r>
            <a:endParaRPr lang="en-US" sz="2000">
              <a:latin typeface="+mn-lt"/>
            </a:endParaRPr>
          </a:p>
        </p:txBody>
      </p:sp>
      <p:sp>
        <p:nvSpPr>
          <p:cNvPr id="68648" name="Text Box 37"/>
          <p:cNvSpPr txBox="1">
            <a:spLocks noChangeArrowheads="1"/>
          </p:cNvSpPr>
          <p:nvPr/>
        </p:nvSpPr>
        <p:spPr bwMode="auto">
          <a:xfrm>
            <a:off x="7162800" y="4814888"/>
            <a:ext cx="1073150"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ALUctr[0]</a:t>
            </a:r>
            <a:endParaRPr lang="en-US" sz="2000">
              <a:latin typeface="+mn-lt"/>
            </a:endParaRPr>
          </a:p>
        </p:txBody>
      </p:sp>
      <p:sp>
        <p:nvSpPr>
          <p:cNvPr id="68649" name="Text Box 38"/>
          <p:cNvSpPr txBox="1">
            <a:spLocks noChangeArrowheads="1"/>
          </p:cNvSpPr>
          <p:nvPr/>
        </p:nvSpPr>
        <p:spPr bwMode="auto">
          <a:xfrm>
            <a:off x="7162800" y="5119688"/>
            <a:ext cx="1073150"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ALUctr[1]</a:t>
            </a:r>
            <a:endParaRPr lang="en-US" sz="2000">
              <a:latin typeface="+mn-lt"/>
            </a:endParaRPr>
          </a:p>
        </p:txBody>
      </p:sp>
      <p:sp>
        <p:nvSpPr>
          <p:cNvPr id="68650" name="Text Box 39"/>
          <p:cNvSpPr txBox="1">
            <a:spLocks noChangeArrowheads="1"/>
          </p:cNvSpPr>
          <p:nvPr/>
        </p:nvSpPr>
        <p:spPr bwMode="auto">
          <a:xfrm>
            <a:off x="1427163" y="3595688"/>
            <a:ext cx="1871662" cy="523875"/>
          </a:xfrm>
          <a:prstGeom prst="rect">
            <a:avLst/>
          </a:prstGeom>
          <a:noFill/>
          <a:ln w="12700">
            <a:noFill/>
            <a:miter lim="800000"/>
            <a:headEnd/>
            <a:tailEnd/>
          </a:ln>
        </p:spPr>
        <p:txBody>
          <a:bodyPr wrap="none">
            <a:prstTxWarp prst="textNoShape">
              <a:avLst/>
            </a:prstTxWarp>
            <a:spAutoFit/>
          </a:bodyPr>
          <a:lstStyle/>
          <a:p>
            <a:pPr>
              <a:defRPr/>
            </a:pPr>
            <a:r>
              <a:rPr lang="en-US" sz="2800">
                <a:latin typeface="+mn-lt"/>
              </a:rPr>
              <a:t>“AND” logic</a:t>
            </a:r>
            <a:endParaRPr lang="en-US" sz="2000">
              <a:latin typeface="+mn-lt"/>
            </a:endParaRPr>
          </a:p>
        </p:txBody>
      </p:sp>
      <p:sp>
        <p:nvSpPr>
          <p:cNvPr id="68651" name="Text Box 40"/>
          <p:cNvSpPr txBox="1">
            <a:spLocks noChangeArrowheads="1"/>
          </p:cNvSpPr>
          <p:nvPr/>
        </p:nvSpPr>
        <p:spPr bwMode="auto">
          <a:xfrm>
            <a:off x="4768850" y="3581400"/>
            <a:ext cx="1670050" cy="523875"/>
          </a:xfrm>
          <a:prstGeom prst="rect">
            <a:avLst/>
          </a:prstGeom>
          <a:noFill/>
          <a:ln w="12700">
            <a:noFill/>
            <a:miter lim="800000"/>
            <a:headEnd/>
            <a:tailEnd/>
          </a:ln>
        </p:spPr>
        <p:txBody>
          <a:bodyPr wrap="none">
            <a:prstTxWarp prst="textNoShape">
              <a:avLst/>
            </a:prstTxWarp>
            <a:spAutoFit/>
          </a:bodyPr>
          <a:lstStyle/>
          <a:p>
            <a:pPr>
              <a:defRPr/>
            </a:pPr>
            <a:r>
              <a:rPr lang="en-US" sz="2800">
                <a:latin typeface="+mn-lt"/>
              </a:rPr>
              <a:t>“OR” logic</a:t>
            </a:r>
            <a:endParaRPr lang="en-US" sz="2000">
              <a:latin typeface="+mn-lt"/>
            </a:endParaRPr>
          </a:p>
        </p:txBody>
      </p:sp>
      <p:sp>
        <p:nvSpPr>
          <p:cNvPr id="68652" name="Line 41"/>
          <p:cNvSpPr>
            <a:spLocks noChangeShapeType="1"/>
          </p:cNvSpPr>
          <p:nvPr/>
        </p:nvSpPr>
        <p:spPr bwMode="auto">
          <a:xfrm>
            <a:off x="1828800" y="1981200"/>
            <a:ext cx="0" cy="6096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53" name="Line 42"/>
          <p:cNvSpPr>
            <a:spLocks noChangeShapeType="1"/>
          </p:cNvSpPr>
          <p:nvPr/>
        </p:nvSpPr>
        <p:spPr bwMode="auto">
          <a:xfrm>
            <a:off x="2895600" y="1981200"/>
            <a:ext cx="0" cy="6096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54" name="Text Box 43"/>
          <p:cNvSpPr txBox="1">
            <a:spLocks noChangeArrowheads="1"/>
          </p:cNvSpPr>
          <p:nvPr/>
        </p:nvSpPr>
        <p:spPr bwMode="auto">
          <a:xfrm>
            <a:off x="1371600" y="1600200"/>
            <a:ext cx="958850" cy="400050"/>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opcode</a:t>
            </a:r>
          </a:p>
        </p:txBody>
      </p:sp>
      <p:sp>
        <p:nvSpPr>
          <p:cNvPr id="68655" name="Text Box 44"/>
          <p:cNvSpPr txBox="1">
            <a:spLocks noChangeArrowheads="1"/>
          </p:cNvSpPr>
          <p:nvPr/>
        </p:nvSpPr>
        <p:spPr bwMode="auto">
          <a:xfrm>
            <a:off x="2590800" y="1600200"/>
            <a:ext cx="663575" cy="396875"/>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func</a:t>
            </a:r>
          </a:p>
        </p:txBody>
      </p:sp>
      <p:sp>
        <p:nvSpPr>
          <p:cNvPr id="68656" name="Line 45"/>
          <p:cNvSpPr>
            <a:spLocks noChangeShapeType="1"/>
          </p:cNvSpPr>
          <p:nvPr/>
        </p:nvSpPr>
        <p:spPr bwMode="auto">
          <a:xfrm flipV="1">
            <a:off x="1752600" y="21336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8657" name="Line 46"/>
          <p:cNvSpPr>
            <a:spLocks noChangeShapeType="1"/>
          </p:cNvSpPr>
          <p:nvPr/>
        </p:nvSpPr>
        <p:spPr bwMode="auto">
          <a:xfrm flipV="1">
            <a:off x="2819400" y="21336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444500" y="160338"/>
            <a:ext cx="8229600" cy="1143000"/>
          </a:xfrm>
        </p:spPr>
        <p:txBody>
          <a:bodyPr/>
          <a:lstStyle/>
          <a:p>
            <a:r>
              <a:rPr lang="en-US" dirty="0" smtClean="0"/>
              <a:t>AND Control in </a:t>
            </a:r>
            <a:r>
              <a:rPr lang="en-US" dirty="0" err="1" smtClean="0"/>
              <a:t>Logisim</a:t>
            </a:r>
            <a:endParaRPr lang="en-US" dirty="0"/>
          </a:p>
        </p:txBody>
      </p:sp>
      <p:sp>
        <p:nvSpPr>
          <p:cNvPr id="3" name="Date Placeholder 2"/>
          <p:cNvSpPr>
            <a:spLocks noGrp="1"/>
          </p:cNvSpPr>
          <p:nvPr>
            <p:ph type="dt" sz="half" idx="10"/>
          </p:nvPr>
        </p:nvSpPr>
        <p:spPr/>
        <p:txBody>
          <a:bodyPr/>
          <a:lstStyle/>
          <a:p>
            <a:fld id="{520903F6-2EA2-624B-8CD2-EBACBA094807}" type="datetime1">
              <a:rPr lang="en-US" smtClean="0"/>
              <a:pPr/>
              <a:t>3/30/11</a:t>
            </a:fld>
            <a:endParaRPr lang="en-US" dirty="0"/>
          </a:p>
        </p:txBody>
      </p:sp>
      <p:sp>
        <p:nvSpPr>
          <p:cNvPr id="4" name="Footer Placeholder 3"/>
          <p:cNvSpPr>
            <a:spLocks noGrp="1"/>
          </p:cNvSpPr>
          <p:nvPr>
            <p:ph type="ftr" sz="quarter" idx="11"/>
          </p:nvPr>
        </p:nvSpPr>
        <p:spPr/>
        <p:txBody>
          <a:bodyPr/>
          <a:lstStyle/>
          <a:p>
            <a:r>
              <a:rPr lang="en-US" smtClean="0"/>
              <a:t>Spring 2011 -- Lecture #18</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49</a:t>
            </a:fld>
            <a:endParaRPr lang="en-US" dirty="0"/>
          </a:p>
        </p:txBody>
      </p:sp>
      <p:pic>
        <p:nvPicPr>
          <p:cNvPr id="8" name="Picture 7" descr="ANDplanecontrol.tiff"/>
          <p:cNvPicPr>
            <a:picLocks noChangeAspect="1"/>
          </p:cNvPicPr>
          <p:nvPr/>
        </p:nvPicPr>
        <p:blipFill>
          <a:blip r:embed="rId2"/>
          <a:stretch>
            <a:fillRect/>
          </a:stretch>
        </p:blipFill>
        <p:spPr>
          <a:xfrm>
            <a:off x="1422400" y="1117600"/>
            <a:ext cx="6477000" cy="5740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Review</a:t>
            </a:r>
          </a:p>
        </p:txBody>
      </p:sp>
      <p:sp>
        <p:nvSpPr>
          <p:cNvPr id="58371" name="Rectangle 3"/>
          <p:cNvSpPr>
            <a:spLocks noGrp="1" noChangeArrowheads="1"/>
          </p:cNvSpPr>
          <p:nvPr>
            <p:ph type="body" idx="1"/>
          </p:nvPr>
        </p:nvSpPr>
        <p:spPr/>
        <p:txBody>
          <a:bodyPr>
            <a:normAutofit lnSpcReduction="10000"/>
          </a:bodyPr>
          <a:lstStyle/>
          <a:p>
            <a:pPr>
              <a:spcBef>
                <a:spcPct val="0"/>
              </a:spcBef>
            </a:pPr>
            <a:r>
              <a:rPr lang="en-GB" dirty="0" smtClean="0"/>
              <a:t>Clocks tell us when D-flip-flops change</a:t>
            </a:r>
          </a:p>
          <a:p>
            <a:pPr lvl="1">
              <a:spcBef>
                <a:spcPct val="0"/>
              </a:spcBef>
            </a:pPr>
            <a:r>
              <a:rPr lang="en-GB" dirty="0" smtClean="0"/>
              <a:t>Setup and Hold times important</a:t>
            </a:r>
          </a:p>
          <a:p>
            <a:pPr>
              <a:spcBef>
                <a:spcPct val="0"/>
              </a:spcBef>
            </a:pPr>
            <a:r>
              <a:rPr lang="en-GB" dirty="0" smtClean="0"/>
              <a:t>We pipeline long-delay CL for faster clock</a:t>
            </a:r>
          </a:p>
          <a:p>
            <a:pPr>
              <a:spcBef>
                <a:spcPct val="0"/>
              </a:spcBef>
            </a:pPr>
            <a:r>
              <a:rPr lang="en-GB" dirty="0" smtClean="0"/>
              <a:t>Finite State Machines extremely useful</a:t>
            </a:r>
            <a:endParaRPr lang="en-US" dirty="0" smtClean="0"/>
          </a:p>
          <a:p>
            <a:r>
              <a:rPr lang="en-US" dirty="0" smtClean="0"/>
              <a:t>Use </a:t>
            </a:r>
            <a:r>
              <a:rPr lang="en-US" dirty="0" err="1" smtClean="0"/>
              <a:t>muxes</a:t>
            </a:r>
            <a:r>
              <a:rPr lang="en-US" dirty="0" smtClean="0"/>
              <a:t> to select among input</a:t>
            </a:r>
          </a:p>
          <a:p>
            <a:pPr lvl="1"/>
            <a:r>
              <a:rPr lang="en-US" dirty="0" smtClean="0"/>
              <a:t>S input bits selects 2</a:t>
            </a:r>
            <a:r>
              <a:rPr lang="en-US" baseline="30000" dirty="0" smtClean="0"/>
              <a:t>S</a:t>
            </a:r>
            <a:r>
              <a:rPr lang="en-US" dirty="0" smtClean="0"/>
              <a:t> inputs</a:t>
            </a:r>
          </a:p>
          <a:p>
            <a:pPr lvl="1"/>
            <a:r>
              <a:rPr lang="en-US" dirty="0" smtClean="0"/>
              <a:t>Each input can be </a:t>
            </a:r>
            <a:r>
              <a:rPr lang="en-US" dirty="0" err="1" smtClean="0"/>
              <a:t>n</a:t>
            </a:r>
            <a:r>
              <a:rPr lang="en-US" dirty="0" smtClean="0"/>
              <a:t>-bits wide, </a:t>
            </a:r>
            <a:r>
              <a:rPr lang="en-US" dirty="0" err="1" smtClean="0"/>
              <a:t>indep</a:t>
            </a:r>
            <a:r>
              <a:rPr lang="en-US" dirty="0" smtClean="0"/>
              <a:t> of S</a:t>
            </a:r>
          </a:p>
          <a:p>
            <a:r>
              <a:rPr lang="en-US" dirty="0" smtClean="0"/>
              <a:t>Can implement </a:t>
            </a:r>
            <a:r>
              <a:rPr lang="en-US" dirty="0" err="1" smtClean="0"/>
              <a:t>muxes</a:t>
            </a:r>
            <a:r>
              <a:rPr lang="en-US" dirty="0" smtClean="0"/>
              <a:t> hierarchically</a:t>
            </a:r>
          </a:p>
          <a:p>
            <a:r>
              <a:rPr lang="en-US" dirty="0" smtClean="0"/>
              <a:t>Can implement FSM with register + logic</a:t>
            </a:r>
          </a:p>
        </p:txBody>
      </p:sp>
      <p:sp>
        <p:nvSpPr>
          <p:cNvPr id="4" name="Date Placeholder 3"/>
          <p:cNvSpPr>
            <a:spLocks noGrp="1"/>
          </p:cNvSpPr>
          <p:nvPr>
            <p:ph type="dt" sz="quarter" idx="10"/>
          </p:nvPr>
        </p:nvSpPr>
        <p:spPr/>
        <p:txBody>
          <a:bodyPr/>
          <a:lstStyle/>
          <a:p>
            <a:pPr>
              <a:defRPr/>
            </a:pPr>
            <a:fld id="{326414AB-5B4B-C440-B5DD-BFEB79F7F580}" type="datetime1">
              <a:rPr lang="en-US" smtClean="0"/>
              <a:pPr>
                <a:defRPr/>
              </a:pPr>
              <a:t>3/30/11</a:t>
            </a:fld>
            <a:endParaRPr lang="en-US"/>
          </a:p>
        </p:txBody>
      </p:sp>
      <p:sp>
        <p:nvSpPr>
          <p:cNvPr id="6" name="Footer Placeholder 5"/>
          <p:cNvSpPr>
            <a:spLocks noGrp="1"/>
          </p:cNvSpPr>
          <p:nvPr>
            <p:ph type="ftr" sz="quarter" idx="11"/>
          </p:nvPr>
        </p:nvSpPr>
        <p:spPr/>
        <p:txBody>
          <a:bodyPr/>
          <a:lstStyle/>
          <a:p>
            <a:pPr>
              <a:defRPr/>
            </a:pPr>
            <a:r>
              <a:rPr lang="en-US" smtClean="0"/>
              <a:t>Spring 2011 -- Lecture #18</a:t>
            </a:r>
            <a:endParaRPr lang="en-US" dirty="0"/>
          </a:p>
        </p:txBody>
      </p:sp>
      <p:sp>
        <p:nvSpPr>
          <p:cNvPr id="5" name="Slide Number Placeholder 4"/>
          <p:cNvSpPr>
            <a:spLocks noGrp="1"/>
          </p:cNvSpPr>
          <p:nvPr>
            <p:ph type="sldNum" sz="quarter" idx="12"/>
          </p:nvPr>
        </p:nvSpPr>
        <p:spPr/>
        <p:txBody>
          <a:bodyPr/>
          <a:lstStyle/>
          <a:p>
            <a:pPr>
              <a:defRPr/>
            </a:pPr>
            <a:fld id="{826110B3-E7D8-7A4E-B012-10111FDED2F0}"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3"/>
          <p:cNvSpPr>
            <a:spLocks noGrp="1" noChangeArrowheads="1"/>
          </p:cNvSpPr>
          <p:nvPr>
            <p:ph type="title"/>
          </p:nvPr>
        </p:nvSpPr>
        <p:spPr/>
        <p:txBody>
          <a:bodyPr/>
          <a:lstStyle/>
          <a:p>
            <a:r>
              <a:rPr lang="en-US" smtClean="0"/>
              <a:t>Summary: Single-cycle Processor</a:t>
            </a:r>
          </a:p>
        </p:txBody>
      </p:sp>
      <p:sp>
        <p:nvSpPr>
          <p:cNvPr id="70659" name="Content Placeholder 22"/>
          <p:cNvSpPr>
            <a:spLocks noGrp="1"/>
          </p:cNvSpPr>
          <p:nvPr>
            <p:ph idx="1"/>
          </p:nvPr>
        </p:nvSpPr>
        <p:spPr>
          <a:xfrm>
            <a:off x="457200" y="1600200"/>
            <a:ext cx="8229600" cy="4868863"/>
          </a:xfrm>
        </p:spPr>
        <p:txBody>
          <a:bodyPr>
            <a:normAutofit fontScale="85000" lnSpcReduction="10000"/>
          </a:bodyPr>
          <a:lstStyle/>
          <a:p>
            <a:pPr>
              <a:defRPr/>
            </a:pPr>
            <a:r>
              <a:rPr lang="en-US" dirty="0" smtClean="0"/>
              <a:t>Five steps to design a processor:</a:t>
            </a:r>
          </a:p>
          <a:p>
            <a:pPr lvl="1">
              <a:buFont typeface="Arial" charset="0"/>
              <a:buNone/>
              <a:defRPr/>
            </a:pPr>
            <a:r>
              <a:rPr lang="en-US" dirty="0" smtClean="0"/>
              <a:t>1. Analyze instruction set </a:t>
            </a:r>
            <a:r>
              <a:rPr lang="en-US" dirty="0" err="1" smtClean="0">
                <a:sym typeface="Wingdings" charset="2"/>
              </a:rPr>
              <a:t></a:t>
            </a:r>
            <a:r>
              <a:rPr lang="en-US" dirty="0" smtClean="0"/>
              <a:t> </a:t>
            </a:r>
            <a:br>
              <a:rPr lang="en-US" dirty="0" smtClean="0"/>
            </a:br>
            <a:r>
              <a:rPr lang="en-US" dirty="0" err="1" smtClean="0"/>
              <a:t>datapath</a:t>
            </a:r>
            <a:r>
              <a:rPr lang="en-US" dirty="0" smtClean="0"/>
              <a:t> requirements</a:t>
            </a:r>
          </a:p>
          <a:p>
            <a:pPr lvl="1">
              <a:buFont typeface="Arial" charset="0"/>
              <a:buNone/>
              <a:defRPr/>
            </a:pPr>
            <a:r>
              <a:rPr lang="en-US" dirty="0" smtClean="0"/>
              <a:t>2. Select set of </a:t>
            </a:r>
            <a:r>
              <a:rPr lang="en-US" dirty="0" err="1" smtClean="0"/>
              <a:t>datapath</a:t>
            </a:r>
            <a:r>
              <a:rPr lang="en-US" dirty="0" smtClean="0"/>
              <a:t> </a:t>
            </a:r>
            <a:br>
              <a:rPr lang="en-US" dirty="0" smtClean="0"/>
            </a:br>
            <a:r>
              <a:rPr lang="en-US" dirty="0" smtClean="0"/>
              <a:t>components &amp; establish </a:t>
            </a:r>
            <a:br>
              <a:rPr lang="en-US" dirty="0" smtClean="0"/>
            </a:br>
            <a:r>
              <a:rPr lang="en-US" dirty="0" smtClean="0"/>
              <a:t>clock methodology</a:t>
            </a:r>
          </a:p>
          <a:p>
            <a:pPr lvl="1">
              <a:buFont typeface="Arial" charset="0"/>
              <a:buNone/>
              <a:defRPr/>
            </a:pPr>
            <a:r>
              <a:rPr lang="en-US" dirty="0" smtClean="0"/>
              <a:t>3. Assemble </a:t>
            </a:r>
            <a:r>
              <a:rPr lang="en-US" dirty="0" err="1" smtClean="0"/>
              <a:t>datapath</a:t>
            </a:r>
            <a:r>
              <a:rPr lang="en-US" dirty="0" smtClean="0"/>
              <a:t> meeting </a:t>
            </a:r>
            <a:br>
              <a:rPr lang="en-US" dirty="0" smtClean="0"/>
            </a:br>
            <a:r>
              <a:rPr lang="en-US" dirty="0" smtClean="0"/>
              <a:t>the requirements</a:t>
            </a:r>
          </a:p>
          <a:p>
            <a:pPr lvl="1">
              <a:buFont typeface="Arial" charset="0"/>
              <a:buNone/>
              <a:defRPr/>
            </a:pPr>
            <a:r>
              <a:rPr lang="en-US" dirty="0" smtClean="0"/>
              <a:t>4. Analyze implementation of each instruction to determine setting of control points that effects the register transfer.</a:t>
            </a:r>
          </a:p>
          <a:p>
            <a:pPr lvl="1">
              <a:buFont typeface="Arial" charset="0"/>
              <a:buNone/>
              <a:defRPr/>
            </a:pPr>
            <a:r>
              <a:rPr lang="en-US" dirty="0" smtClean="0"/>
              <a:t>5. Assemble the control logic</a:t>
            </a:r>
          </a:p>
          <a:p>
            <a:pPr lvl="2">
              <a:defRPr/>
            </a:pPr>
            <a:r>
              <a:rPr lang="en-US" dirty="0" smtClean="0"/>
              <a:t>Formulate Logic Equations</a:t>
            </a:r>
          </a:p>
          <a:p>
            <a:pPr lvl="2">
              <a:defRPr/>
            </a:pPr>
            <a:r>
              <a:rPr lang="en-US" dirty="0" smtClean="0"/>
              <a:t>Design Circuits</a:t>
            </a:r>
          </a:p>
          <a:p>
            <a:pPr>
              <a:defRPr/>
            </a:pPr>
            <a:endParaRPr lang="en-US" dirty="0" smtClean="0"/>
          </a:p>
          <a:p>
            <a:pPr>
              <a:defRPr/>
            </a:pPr>
            <a:endParaRPr lang="en-US" dirty="0" smtClean="0"/>
          </a:p>
        </p:txBody>
      </p:sp>
      <p:sp>
        <p:nvSpPr>
          <p:cNvPr id="16" name="Date Placeholder 15"/>
          <p:cNvSpPr>
            <a:spLocks noGrp="1"/>
          </p:cNvSpPr>
          <p:nvPr>
            <p:ph type="dt" sz="quarter" idx="10"/>
          </p:nvPr>
        </p:nvSpPr>
        <p:spPr/>
        <p:txBody>
          <a:bodyPr/>
          <a:lstStyle/>
          <a:p>
            <a:pPr>
              <a:defRPr/>
            </a:pPr>
            <a:fld id="{563FF937-18A1-5547-BE04-6B420682426E}" type="datetime1">
              <a:rPr lang="en-US" smtClean="0"/>
              <a:pPr>
                <a:defRPr/>
              </a:pPr>
              <a:t>3/30/11</a:t>
            </a:fld>
            <a:endParaRPr lang="en-US"/>
          </a:p>
        </p:txBody>
      </p:sp>
      <p:sp>
        <p:nvSpPr>
          <p:cNvPr id="18" name="Footer Placeholder 17"/>
          <p:cNvSpPr>
            <a:spLocks noGrp="1"/>
          </p:cNvSpPr>
          <p:nvPr>
            <p:ph type="ftr" sz="quarter" idx="11"/>
          </p:nvPr>
        </p:nvSpPr>
        <p:spPr/>
        <p:txBody>
          <a:bodyPr/>
          <a:lstStyle/>
          <a:p>
            <a:pPr>
              <a:defRPr/>
            </a:pPr>
            <a:r>
              <a:rPr lang="en-US" smtClean="0"/>
              <a:t>Spring 2011 -- Lecture #18</a:t>
            </a:r>
            <a:endParaRPr lang="en-US" dirty="0"/>
          </a:p>
        </p:txBody>
      </p:sp>
      <p:sp>
        <p:nvSpPr>
          <p:cNvPr id="17" name="Slide Number Placeholder 16"/>
          <p:cNvSpPr>
            <a:spLocks noGrp="1"/>
          </p:cNvSpPr>
          <p:nvPr>
            <p:ph type="sldNum" sz="quarter" idx="12"/>
          </p:nvPr>
        </p:nvSpPr>
        <p:spPr/>
        <p:txBody>
          <a:bodyPr/>
          <a:lstStyle/>
          <a:p>
            <a:pPr>
              <a:defRPr/>
            </a:pPr>
            <a:fld id="{E5203915-6BD2-8D4E-9B8C-A1F1010C308A}" type="slidenum">
              <a:rPr lang="en-US" smtClean="0"/>
              <a:pPr>
                <a:defRPr/>
              </a:pPr>
              <a:t>50</a:t>
            </a:fld>
            <a:endParaRPr lang="en-US"/>
          </a:p>
        </p:txBody>
      </p:sp>
      <p:grpSp>
        <p:nvGrpSpPr>
          <p:cNvPr id="2" name="Group 28"/>
          <p:cNvGrpSpPr>
            <a:grpSpLocks/>
          </p:cNvGrpSpPr>
          <p:nvPr/>
        </p:nvGrpSpPr>
        <p:grpSpPr bwMode="auto">
          <a:xfrm>
            <a:off x="5359400" y="2062163"/>
            <a:ext cx="3556000" cy="1951037"/>
            <a:chOff x="5444062" y="4398949"/>
            <a:chExt cx="3556000" cy="1951037"/>
          </a:xfrm>
        </p:grpSpPr>
        <p:sp>
          <p:nvSpPr>
            <p:cNvPr id="70664" name="Rectangle 4" descr="10%"/>
            <p:cNvSpPr>
              <a:spLocks noChangeArrowheads="1"/>
            </p:cNvSpPr>
            <p:nvPr/>
          </p:nvSpPr>
          <p:spPr bwMode="auto">
            <a:xfrm>
              <a:off x="5579000" y="4754549"/>
              <a:ext cx="1123950" cy="649287"/>
            </a:xfrm>
            <a:prstGeom prst="rect">
              <a:avLst/>
            </a:prstGeom>
            <a:pattFill prst="pct10">
              <a:fgClr>
                <a:schemeClr val="accent1"/>
              </a:fgClr>
              <a:bgClr>
                <a:srgbClr val="FFFFFF"/>
              </a:bgClr>
            </a:pattFill>
            <a:ln w="25400">
              <a:solidFill>
                <a:schemeClr val="accent1"/>
              </a:solidFill>
              <a:miter lim="800000"/>
              <a:headEnd/>
              <a:tailEnd/>
            </a:ln>
          </p:spPr>
          <p:txBody>
            <a:bodyPr wrap="none" anchor="ctr">
              <a:prstTxWarp prst="textNoShape">
                <a:avLst/>
              </a:prstTxWarp>
            </a:bodyPr>
            <a:lstStyle/>
            <a:p>
              <a:pPr algn="ctr">
                <a:defRPr/>
              </a:pPr>
              <a:endParaRPr lang="en-US" sz="2000">
                <a:latin typeface="+mn-lt"/>
              </a:endParaRPr>
            </a:p>
          </p:txBody>
        </p:sp>
        <p:sp>
          <p:nvSpPr>
            <p:cNvPr id="70665" name="Rectangle 5"/>
            <p:cNvSpPr>
              <a:spLocks noChangeArrowheads="1"/>
            </p:cNvSpPr>
            <p:nvPr/>
          </p:nvSpPr>
          <p:spPr bwMode="auto">
            <a:xfrm>
              <a:off x="5659962" y="4860911"/>
              <a:ext cx="81280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Control</a:t>
              </a:r>
            </a:p>
          </p:txBody>
        </p:sp>
        <p:sp>
          <p:nvSpPr>
            <p:cNvPr id="70666" name="Rectangle 6" descr="10%"/>
            <p:cNvSpPr>
              <a:spLocks noChangeArrowheads="1"/>
            </p:cNvSpPr>
            <p:nvPr/>
          </p:nvSpPr>
          <p:spPr bwMode="auto">
            <a:xfrm>
              <a:off x="5579000" y="5564174"/>
              <a:ext cx="1123950" cy="650875"/>
            </a:xfrm>
            <a:prstGeom prst="rect">
              <a:avLst/>
            </a:prstGeom>
            <a:pattFill prst="pct10">
              <a:fgClr>
                <a:schemeClr val="accent2"/>
              </a:fgClr>
              <a:bgClr>
                <a:srgbClr val="FFFFFF"/>
              </a:bgClr>
            </a:pattFill>
            <a:ln w="25400">
              <a:solidFill>
                <a:schemeClr val="accent2"/>
              </a:solidFill>
              <a:miter lim="800000"/>
              <a:headEnd/>
              <a:tailEnd/>
            </a:ln>
          </p:spPr>
          <p:txBody>
            <a:bodyPr wrap="none" anchor="ctr">
              <a:prstTxWarp prst="textNoShape">
                <a:avLst/>
              </a:prstTxWarp>
            </a:bodyPr>
            <a:lstStyle/>
            <a:p>
              <a:pPr algn="ctr">
                <a:defRPr/>
              </a:pPr>
              <a:endParaRPr lang="en-US" sz="2000">
                <a:solidFill>
                  <a:schemeClr val="accent2"/>
                </a:solidFill>
                <a:latin typeface="+mn-lt"/>
              </a:endParaRPr>
            </a:p>
          </p:txBody>
        </p:sp>
        <p:sp>
          <p:nvSpPr>
            <p:cNvPr id="70667" name="Rectangle 7"/>
            <p:cNvSpPr>
              <a:spLocks noChangeArrowheads="1"/>
            </p:cNvSpPr>
            <p:nvPr/>
          </p:nvSpPr>
          <p:spPr bwMode="auto">
            <a:xfrm>
              <a:off x="5679012" y="5729274"/>
              <a:ext cx="9937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solidFill>
                    <a:schemeClr val="accent2"/>
                  </a:solidFill>
                  <a:latin typeface="+mn-lt"/>
                </a:rPr>
                <a:t>Datapath</a:t>
              </a:r>
              <a:endParaRPr lang="en-US" sz="1600" b="1">
                <a:latin typeface="+mn-lt"/>
              </a:endParaRPr>
            </a:p>
          </p:txBody>
        </p:sp>
        <p:sp>
          <p:nvSpPr>
            <p:cNvPr id="70668" name="Rectangle 8"/>
            <p:cNvSpPr>
              <a:spLocks noChangeArrowheads="1"/>
            </p:cNvSpPr>
            <p:nvPr/>
          </p:nvSpPr>
          <p:spPr bwMode="auto">
            <a:xfrm>
              <a:off x="6998225" y="4416411"/>
              <a:ext cx="920750" cy="193357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69" name="Rectangle 9"/>
            <p:cNvSpPr>
              <a:spLocks noChangeArrowheads="1"/>
            </p:cNvSpPr>
            <p:nvPr/>
          </p:nvSpPr>
          <p:spPr bwMode="auto">
            <a:xfrm>
              <a:off x="7050612" y="5165711"/>
              <a:ext cx="9255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Memory</a:t>
              </a:r>
            </a:p>
          </p:txBody>
        </p:sp>
        <p:sp>
          <p:nvSpPr>
            <p:cNvPr id="70670" name="Rectangle 10"/>
            <p:cNvSpPr>
              <a:spLocks noChangeArrowheads="1"/>
            </p:cNvSpPr>
            <p:nvPr/>
          </p:nvSpPr>
          <p:spPr bwMode="auto">
            <a:xfrm>
              <a:off x="5444062" y="4416411"/>
              <a:ext cx="1393825" cy="193357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1" name="Rectangle 11"/>
            <p:cNvSpPr>
              <a:spLocks noChangeArrowheads="1"/>
            </p:cNvSpPr>
            <p:nvPr/>
          </p:nvSpPr>
          <p:spPr bwMode="auto">
            <a:xfrm>
              <a:off x="5679012" y="4398949"/>
              <a:ext cx="10271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Processor</a:t>
              </a:r>
            </a:p>
          </p:txBody>
        </p:sp>
        <p:sp>
          <p:nvSpPr>
            <p:cNvPr id="70672" name="Rectangle 12"/>
            <p:cNvSpPr>
              <a:spLocks noChangeArrowheads="1"/>
            </p:cNvSpPr>
            <p:nvPr/>
          </p:nvSpPr>
          <p:spPr bwMode="auto">
            <a:xfrm>
              <a:off x="8079312" y="4416411"/>
              <a:ext cx="920750" cy="785813"/>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3" name="Rectangle 13"/>
            <p:cNvSpPr>
              <a:spLocks noChangeArrowheads="1"/>
            </p:cNvSpPr>
            <p:nvPr/>
          </p:nvSpPr>
          <p:spPr bwMode="auto">
            <a:xfrm>
              <a:off x="8214250" y="4668824"/>
              <a:ext cx="638175" cy="33655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Input</a:t>
              </a:r>
            </a:p>
          </p:txBody>
        </p:sp>
        <p:sp>
          <p:nvSpPr>
            <p:cNvPr id="70674" name="Rectangle 14"/>
            <p:cNvSpPr>
              <a:spLocks noChangeArrowheads="1"/>
            </p:cNvSpPr>
            <p:nvPr/>
          </p:nvSpPr>
          <p:spPr bwMode="auto">
            <a:xfrm>
              <a:off x="8079312" y="5564174"/>
              <a:ext cx="920750" cy="785812"/>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5" name="Rectangle 15"/>
            <p:cNvSpPr>
              <a:spLocks noChangeArrowheads="1"/>
            </p:cNvSpPr>
            <p:nvPr/>
          </p:nvSpPr>
          <p:spPr bwMode="auto">
            <a:xfrm>
              <a:off x="8126937" y="5816586"/>
              <a:ext cx="812800"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Output</a:t>
              </a:r>
            </a:p>
          </p:txBody>
        </p:sp>
      </p:gr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2819400" y="6434138"/>
            <a:ext cx="2971800" cy="609600"/>
          </a:xfrm>
          <a:prstGeom prst="rect">
            <a:avLst/>
          </a:prstGeom>
          <a:solidFill>
            <a:schemeClr val="bg1"/>
          </a:solidFill>
          <a:ln w="12700">
            <a:noFill/>
            <a:miter lim="800000"/>
            <a:headEnd/>
            <a:tailEnd/>
          </a:ln>
        </p:spPr>
        <p:txBody>
          <a:bodyPr wrap="none" anchor="ctr">
            <a:prstTxWarp prst="textNoShape">
              <a:avLst/>
            </a:prstTxWarp>
          </a:bodyPr>
          <a:lstStyle/>
          <a:p>
            <a:pPr>
              <a:defRPr/>
            </a:pPr>
            <a:endParaRPr lang="en-US">
              <a:latin typeface="+mn-lt"/>
            </a:endParaRPr>
          </a:p>
        </p:txBody>
      </p:sp>
      <p:sp>
        <p:nvSpPr>
          <p:cNvPr id="24579" name="Rectangle 3"/>
          <p:cNvSpPr>
            <a:spLocks noGrp="1" noChangeArrowheads="1"/>
          </p:cNvSpPr>
          <p:nvPr>
            <p:ph type="title"/>
          </p:nvPr>
        </p:nvSpPr>
        <p:spPr>
          <a:xfrm>
            <a:off x="490538" y="228600"/>
            <a:ext cx="8343900" cy="474663"/>
          </a:xfrm>
        </p:spPr>
        <p:txBody>
          <a:bodyPr>
            <a:normAutofit fontScale="90000"/>
          </a:bodyPr>
          <a:lstStyle/>
          <a:p>
            <a:r>
              <a:rPr lang="en-US" smtClean="0"/>
              <a:t>Single Cycle Datapath during Store</a:t>
            </a:r>
          </a:p>
        </p:txBody>
      </p:sp>
      <p:grpSp>
        <p:nvGrpSpPr>
          <p:cNvPr id="2" name="Group 4"/>
          <p:cNvGrpSpPr>
            <a:grpSpLocks/>
          </p:cNvGrpSpPr>
          <p:nvPr/>
        </p:nvGrpSpPr>
        <p:grpSpPr bwMode="auto">
          <a:xfrm>
            <a:off x="1743075" y="727075"/>
            <a:ext cx="5954713" cy="641350"/>
            <a:chOff x="1098" y="380"/>
            <a:chExt cx="3751" cy="404"/>
          </a:xfrm>
        </p:grpSpPr>
        <p:sp>
          <p:nvSpPr>
            <p:cNvPr id="47235"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47250"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51"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47248"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49"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47246"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47"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47239"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40"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47241"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42"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7243"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47244"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47245"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24581" name="Rectangle 22"/>
          <p:cNvSpPr>
            <a:spLocks noGrp="1" noChangeArrowheads="1"/>
          </p:cNvSpPr>
          <p:nvPr>
            <p:ph type="body" idx="1"/>
          </p:nvPr>
        </p:nvSpPr>
        <p:spPr>
          <a:xfrm>
            <a:off x="304800" y="1389063"/>
            <a:ext cx="8382000" cy="371475"/>
          </a:xfrm>
        </p:spPr>
        <p:txBody>
          <a:bodyPr>
            <a:normAutofit fontScale="77500" lnSpcReduction="20000"/>
          </a:bodyPr>
          <a:lstStyle/>
          <a:p>
            <a:r>
              <a:rPr lang="en-US" sz="2800"/>
              <a:t>Data Memory {R[rs] + SignExt[imm16]}  =  R[rt]</a:t>
            </a:r>
          </a:p>
        </p:txBody>
      </p:sp>
      <p:sp>
        <p:nvSpPr>
          <p:cNvPr id="47110" name="Rectangle 23"/>
          <p:cNvSpPr>
            <a:spLocks noChangeArrowheads="1"/>
          </p:cNvSpPr>
          <p:nvPr/>
        </p:nvSpPr>
        <p:spPr bwMode="auto">
          <a:xfrm>
            <a:off x="586740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11" name="Rectangle 24"/>
          <p:cNvSpPr>
            <a:spLocks noChangeArrowheads="1"/>
          </p:cNvSpPr>
          <p:nvPr/>
        </p:nvSpPr>
        <p:spPr bwMode="auto">
          <a:xfrm>
            <a:off x="525780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47112" name="Rectangle 25"/>
          <p:cNvSpPr>
            <a:spLocks noChangeArrowheads="1"/>
          </p:cNvSpPr>
          <p:nvPr/>
        </p:nvSpPr>
        <p:spPr bwMode="auto">
          <a:xfrm>
            <a:off x="198120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7113" name="Rectangle 26"/>
          <p:cNvSpPr>
            <a:spLocks noChangeArrowheads="1"/>
          </p:cNvSpPr>
          <p:nvPr/>
        </p:nvSpPr>
        <p:spPr bwMode="auto">
          <a:xfrm>
            <a:off x="143668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47114" name="Rectangle 27"/>
          <p:cNvSpPr>
            <a:spLocks noChangeArrowheads="1"/>
          </p:cNvSpPr>
          <p:nvPr/>
        </p:nvSpPr>
        <p:spPr bwMode="auto">
          <a:xfrm>
            <a:off x="1371600" y="3386138"/>
            <a:ext cx="1003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47115" name="Line 28"/>
          <p:cNvSpPr>
            <a:spLocks noChangeShapeType="1"/>
          </p:cNvSpPr>
          <p:nvPr/>
        </p:nvSpPr>
        <p:spPr bwMode="auto">
          <a:xfrm flipH="1">
            <a:off x="174625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16" name="Rectangle 29"/>
          <p:cNvSpPr>
            <a:spLocks noChangeArrowheads="1"/>
          </p:cNvSpPr>
          <p:nvPr/>
        </p:nvSpPr>
        <p:spPr bwMode="auto">
          <a:xfrm>
            <a:off x="159861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17" name="Line 30"/>
          <p:cNvSpPr>
            <a:spLocks noChangeShapeType="1"/>
          </p:cNvSpPr>
          <p:nvPr/>
        </p:nvSpPr>
        <p:spPr bwMode="auto">
          <a:xfrm flipH="1">
            <a:off x="457200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18" name="Rectangle 31"/>
          <p:cNvSpPr>
            <a:spLocks noChangeArrowheads="1"/>
          </p:cNvSpPr>
          <p:nvPr/>
        </p:nvSpPr>
        <p:spPr bwMode="auto">
          <a:xfrm>
            <a:off x="441960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19" name="Rectangle 32"/>
          <p:cNvSpPr>
            <a:spLocks noChangeArrowheads="1"/>
          </p:cNvSpPr>
          <p:nvPr/>
        </p:nvSpPr>
        <p:spPr bwMode="auto">
          <a:xfrm>
            <a:off x="362585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47120" name="Line 33"/>
          <p:cNvSpPr>
            <a:spLocks noChangeShapeType="1"/>
          </p:cNvSpPr>
          <p:nvPr/>
        </p:nvSpPr>
        <p:spPr bwMode="auto">
          <a:xfrm flipV="1">
            <a:off x="388620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1" name="Rectangle 34"/>
          <p:cNvSpPr>
            <a:spLocks noChangeArrowheads="1"/>
          </p:cNvSpPr>
          <p:nvPr/>
        </p:nvSpPr>
        <p:spPr bwMode="auto">
          <a:xfrm>
            <a:off x="373062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22" name="Rectangle 35"/>
          <p:cNvSpPr>
            <a:spLocks noChangeArrowheads="1"/>
          </p:cNvSpPr>
          <p:nvPr/>
        </p:nvSpPr>
        <p:spPr bwMode="auto">
          <a:xfrm>
            <a:off x="365760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47123" name="Line 36"/>
          <p:cNvSpPr>
            <a:spLocks noChangeShapeType="1"/>
          </p:cNvSpPr>
          <p:nvPr/>
        </p:nvSpPr>
        <p:spPr bwMode="auto">
          <a:xfrm flipV="1">
            <a:off x="32766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4" name="Line 37"/>
          <p:cNvSpPr>
            <a:spLocks noChangeShapeType="1"/>
          </p:cNvSpPr>
          <p:nvPr/>
        </p:nvSpPr>
        <p:spPr bwMode="auto">
          <a:xfrm flipV="1">
            <a:off x="2527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5" name="Rectangle 38"/>
          <p:cNvSpPr>
            <a:spLocks noChangeArrowheads="1"/>
          </p:cNvSpPr>
          <p:nvPr/>
        </p:nvSpPr>
        <p:spPr bwMode="auto">
          <a:xfrm>
            <a:off x="2384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7126" name="Line 39"/>
          <p:cNvSpPr>
            <a:spLocks noChangeShapeType="1"/>
          </p:cNvSpPr>
          <p:nvPr/>
        </p:nvSpPr>
        <p:spPr bwMode="auto">
          <a:xfrm flipV="1">
            <a:off x="2908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7" name="Rectangle 40"/>
          <p:cNvSpPr>
            <a:spLocks noChangeArrowheads="1"/>
          </p:cNvSpPr>
          <p:nvPr/>
        </p:nvSpPr>
        <p:spPr bwMode="auto">
          <a:xfrm>
            <a:off x="274320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7128" name="Rectangle 41"/>
          <p:cNvSpPr>
            <a:spLocks noChangeArrowheads="1"/>
          </p:cNvSpPr>
          <p:nvPr/>
        </p:nvSpPr>
        <p:spPr bwMode="auto">
          <a:xfrm>
            <a:off x="232251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47129" name="Rectangle 42"/>
          <p:cNvSpPr>
            <a:spLocks noChangeArrowheads="1"/>
          </p:cNvSpPr>
          <p:nvPr/>
        </p:nvSpPr>
        <p:spPr bwMode="auto">
          <a:xfrm>
            <a:off x="277971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47130" name="Rectangle 43"/>
          <p:cNvSpPr>
            <a:spLocks noChangeArrowheads="1"/>
          </p:cNvSpPr>
          <p:nvPr/>
        </p:nvSpPr>
        <p:spPr bwMode="auto">
          <a:xfrm>
            <a:off x="316071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47131" name="Rectangle 44"/>
          <p:cNvSpPr>
            <a:spLocks noChangeArrowheads="1"/>
          </p:cNvSpPr>
          <p:nvPr/>
        </p:nvSpPr>
        <p:spPr bwMode="auto">
          <a:xfrm>
            <a:off x="232251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47132" name="Rectangle 45"/>
          <p:cNvSpPr>
            <a:spLocks noChangeArrowheads="1"/>
          </p:cNvSpPr>
          <p:nvPr/>
        </p:nvSpPr>
        <p:spPr bwMode="auto">
          <a:xfrm>
            <a:off x="274320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47133" name="Rectangle 46"/>
          <p:cNvSpPr>
            <a:spLocks noChangeArrowheads="1"/>
          </p:cNvSpPr>
          <p:nvPr/>
        </p:nvSpPr>
        <p:spPr bwMode="auto">
          <a:xfrm>
            <a:off x="257492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47134" name="Rectangle 47"/>
          <p:cNvSpPr>
            <a:spLocks noChangeArrowheads="1"/>
          </p:cNvSpPr>
          <p:nvPr/>
        </p:nvSpPr>
        <p:spPr bwMode="auto">
          <a:xfrm>
            <a:off x="312420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47135" name="Rectangle 48"/>
          <p:cNvSpPr>
            <a:spLocks noChangeArrowheads="1"/>
          </p:cNvSpPr>
          <p:nvPr/>
        </p:nvSpPr>
        <p:spPr bwMode="auto">
          <a:xfrm>
            <a:off x="214312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47136" name="Rectangle 49"/>
          <p:cNvSpPr>
            <a:spLocks noChangeArrowheads="1"/>
          </p:cNvSpPr>
          <p:nvPr/>
        </p:nvSpPr>
        <p:spPr bwMode="auto">
          <a:xfrm>
            <a:off x="1419225" y="2319338"/>
            <a:ext cx="10350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grpSp>
        <p:nvGrpSpPr>
          <p:cNvPr id="6" name="Group 50"/>
          <p:cNvGrpSpPr>
            <a:grpSpLocks/>
          </p:cNvGrpSpPr>
          <p:nvPr/>
        </p:nvGrpSpPr>
        <p:grpSpPr bwMode="auto">
          <a:xfrm>
            <a:off x="3454400" y="5232400"/>
            <a:ext cx="376238" cy="1082675"/>
            <a:chOff x="2848" y="3083"/>
            <a:chExt cx="237" cy="682"/>
          </a:xfrm>
        </p:grpSpPr>
        <p:sp>
          <p:nvSpPr>
            <p:cNvPr id="47233" name="Rectangle 5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34" name="Rectangle 52"/>
            <p:cNvSpPr>
              <a:spLocks noChangeArrowheads="1"/>
            </p:cNvSpPr>
            <p:nvPr/>
          </p:nvSpPr>
          <p:spPr bwMode="auto">
            <a:xfrm rot="5400000">
              <a:off x="2627" y="3312"/>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47138" name="Rectangle 53"/>
          <p:cNvSpPr>
            <a:spLocks noChangeArrowheads="1"/>
          </p:cNvSpPr>
          <p:nvPr/>
        </p:nvSpPr>
        <p:spPr bwMode="auto">
          <a:xfrm>
            <a:off x="3962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39" name="Line 54"/>
          <p:cNvSpPr>
            <a:spLocks noChangeShapeType="1"/>
          </p:cNvSpPr>
          <p:nvPr/>
        </p:nvSpPr>
        <p:spPr bwMode="auto">
          <a:xfrm flipH="1">
            <a:off x="411480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40" name="Line 55"/>
          <p:cNvSpPr>
            <a:spLocks noChangeShapeType="1"/>
          </p:cNvSpPr>
          <p:nvPr/>
        </p:nvSpPr>
        <p:spPr bwMode="auto">
          <a:xfrm flipH="1">
            <a:off x="303530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41" name="Rectangle 56"/>
          <p:cNvSpPr>
            <a:spLocks noChangeArrowheads="1"/>
          </p:cNvSpPr>
          <p:nvPr/>
        </p:nvSpPr>
        <p:spPr bwMode="auto">
          <a:xfrm>
            <a:off x="2819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7142" name="Rectangle 57"/>
          <p:cNvSpPr>
            <a:spLocks noChangeArrowheads="1"/>
          </p:cNvSpPr>
          <p:nvPr/>
        </p:nvSpPr>
        <p:spPr bwMode="auto">
          <a:xfrm>
            <a:off x="190500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7143" name="Rectangle 58"/>
          <p:cNvSpPr>
            <a:spLocks noChangeArrowheads="1"/>
          </p:cNvSpPr>
          <p:nvPr/>
        </p:nvSpPr>
        <p:spPr bwMode="auto">
          <a:xfrm>
            <a:off x="4038600" y="6129338"/>
            <a:ext cx="1038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47144" name="Rectangle 59"/>
          <p:cNvSpPr>
            <a:spLocks noChangeArrowheads="1"/>
          </p:cNvSpPr>
          <p:nvPr/>
        </p:nvSpPr>
        <p:spPr bwMode="auto">
          <a:xfrm>
            <a:off x="2514600" y="6205538"/>
            <a:ext cx="9382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47145" name="Line 60"/>
          <p:cNvSpPr>
            <a:spLocks noChangeShapeType="1"/>
          </p:cNvSpPr>
          <p:nvPr/>
        </p:nvSpPr>
        <p:spPr bwMode="auto">
          <a:xfrm flipV="1">
            <a:off x="754380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7146" name="Rectangle 61"/>
          <p:cNvSpPr>
            <a:spLocks noChangeArrowheads="1"/>
          </p:cNvSpPr>
          <p:nvPr/>
        </p:nvSpPr>
        <p:spPr bwMode="auto">
          <a:xfrm>
            <a:off x="6400800" y="3462338"/>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47147" name="Rectangle 62"/>
          <p:cNvSpPr>
            <a:spLocks noChangeArrowheads="1"/>
          </p:cNvSpPr>
          <p:nvPr/>
        </p:nvSpPr>
        <p:spPr bwMode="auto">
          <a:xfrm>
            <a:off x="522446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7148" name="Rectangle 63"/>
          <p:cNvSpPr>
            <a:spLocks noChangeArrowheads="1"/>
          </p:cNvSpPr>
          <p:nvPr/>
        </p:nvSpPr>
        <p:spPr bwMode="auto">
          <a:xfrm>
            <a:off x="495300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47149" name="Line 64"/>
          <p:cNvSpPr>
            <a:spLocks noChangeShapeType="1"/>
          </p:cNvSpPr>
          <p:nvPr/>
        </p:nvSpPr>
        <p:spPr bwMode="auto">
          <a:xfrm flipH="1">
            <a:off x="508635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50" name="Rectangle 65"/>
          <p:cNvSpPr>
            <a:spLocks noChangeArrowheads="1"/>
          </p:cNvSpPr>
          <p:nvPr/>
        </p:nvSpPr>
        <p:spPr bwMode="auto">
          <a:xfrm>
            <a:off x="511651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51" name="Line 66"/>
          <p:cNvSpPr>
            <a:spLocks noChangeShapeType="1"/>
          </p:cNvSpPr>
          <p:nvPr/>
        </p:nvSpPr>
        <p:spPr bwMode="auto">
          <a:xfrm flipV="1">
            <a:off x="623570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7152" name="Rectangle 67"/>
          <p:cNvSpPr>
            <a:spLocks noChangeArrowheads="1"/>
          </p:cNvSpPr>
          <p:nvPr/>
        </p:nvSpPr>
        <p:spPr bwMode="auto">
          <a:xfrm>
            <a:off x="5943600" y="3843338"/>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sp>
        <p:nvSpPr>
          <p:cNvPr id="47153" name="Rectangle 68"/>
          <p:cNvSpPr>
            <a:spLocks noChangeArrowheads="1"/>
          </p:cNvSpPr>
          <p:nvPr/>
        </p:nvSpPr>
        <p:spPr bwMode="auto">
          <a:xfrm>
            <a:off x="449580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9"/>
          <p:cNvGrpSpPr>
            <a:grpSpLocks/>
          </p:cNvGrpSpPr>
          <p:nvPr/>
        </p:nvGrpSpPr>
        <p:grpSpPr bwMode="auto">
          <a:xfrm>
            <a:off x="2133600" y="3052763"/>
            <a:ext cx="838200" cy="336550"/>
            <a:chOff x="2640" y="1422"/>
            <a:chExt cx="528" cy="212"/>
          </a:xfrm>
        </p:grpSpPr>
        <p:sp>
          <p:nvSpPr>
            <p:cNvPr id="47230" name="Rectangle 7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31" name="Rectangle 7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7232" name="Freeform 7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7155" name="Rectangle 73"/>
          <p:cNvSpPr>
            <a:spLocks noChangeArrowheads="1"/>
          </p:cNvSpPr>
          <p:nvPr/>
        </p:nvSpPr>
        <p:spPr bwMode="auto">
          <a:xfrm>
            <a:off x="213360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4"/>
          <p:cNvGrpSpPr>
            <a:grpSpLocks/>
          </p:cNvGrpSpPr>
          <p:nvPr/>
        </p:nvGrpSpPr>
        <p:grpSpPr bwMode="auto">
          <a:xfrm>
            <a:off x="4441825" y="4605338"/>
            <a:ext cx="358775" cy="1219200"/>
            <a:chOff x="3518" y="2640"/>
            <a:chExt cx="226" cy="768"/>
          </a:xfrm>
        </p:grpSpPr>
        <p:sp>
          <p:nvSpPr>
            <p:cNvPr id="47227" name="Rectangle 7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28" name="Rectangle 7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7229" name="Freeform 7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8"/>
          <p:cNvGrpSpPr>
            <a:grpSpLocks/>
          </p:cNvGrpSpPr>
          <p:nvPr/>
        </p:nvGrpSpPr>
        <p:grpSpPr bwMode="auto">
          <a:xfrm>
            <a:off x="5305425" y="3995738"/>
            <a:ext cx="485775" cy="1143000"/>
            <a:chOff x="4009" y="2304"/>
            <a:chExt cx="306" cy="720"/>
          </a:xfrm>
        </p:grpSpPr>
        <p:sp>
          <p:nvSpPr>
            <p:cNvPr id="47224" name="Rectangle 79"/>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47225" name="Rectangle 8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47226" name="Freeform 8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2"/>
          <p:cNvGrpSpPr>
            <a:grpSpLocks/>
          </p:cNvGrpSpPr>
          <p:nvPr/>
        </p:nvGrpSpPr>
        <p:grpSpPr bwMode="auto">
          <a:xfrm>
            <a:off x="7337425" y="4376738"/>
            <a:ext cx="358775" cy="1600200"/>
            <a:chOff x="5294" y="2544"/>
            <a:chExt cx="226" cy="1008"/>
          </a:xfrm>
        </p:grpSpPr>
        <p:sp>
          <p:nvSpPr>
            <p:cNvPr id="47221" name="Rectangle 83"/>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22" name="Rectangle 84"/>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7223" name="Freeform 8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6"/>
          <p:cNvGrpSpPr>
            <a:grpSpLocks/>
          </p:cNvGrpSpPr>
          <p:nvPr/>
        </p:nvGrpSpPr>
        <p:grpSpPr bwMode="auto">
          <a:xfrm>
            <a:off x="5915025" y="5186363"/>
            <a:ext cx="1146175" cy="1181100"/>
            <a:chOff x="4398" y="3054"/>
            <a:chExt cx="722" cy="744"/>
          </a:xfrm>
        </p:grpSpPr>
        <p:sp>
          <p:nvSpPr>
            <p:cNvPr id="47215" name="Rectangle 8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16" name="Rectangle 88"/>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47217" name="Rectangle 8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47218" name="Rectangle 90"/>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47219" name="Line 9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20" name="Line 9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7160" name="Line 93"/>
          <p:cNvSpPr>
            <a:spLocks noChangeShapeType="1"/>
          </p:cNvSpPr>
          <p:nvPr/>
        </p:nvSpPr>
        <p:spPr bwMode="auto">
          <a:xfrm>
            <a:off x="2362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1" name="Line 94"/>
          <p:cNvSpPr>
            <a:spLocks noChangeShapeType="1"/>
          </p:cNvSpPr>
          <p:nvPr/>
        </p:nvSpPr>
        <p:spPr bwMode="auto">
          <a:xfrm>
            <a:off x="2743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2" name="Freeform 95"/>
          <p:cNvSpPr>
            <a:spLocks/>
          </p:cNvSpPr>
          <p:nvPr/>
        </p:nvSpPr>
        <p:spPr bwMode="auto">
          <a:xfrm>
            <a:off x="182880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63" name="Line 96"/>
          <p:cNvSpPr>
            <a:spLocks noChangeShapeType="1"/>
          </p:cNvSpPr>
          <p:nvPr/>
        </p:nvSpPr>
        <p:spPr bwMode="auto">
          <a:xfrm>
            <a:off x="228600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4" name="Line 97"/>
          <p:cNvSpPr>
            <a:spLocks noChangeShapeType="1"/>
          </p:cNvSpPr>
          <p:nvPr/>
        </p:nvSpPr>
        <p:spPr bwMode="auto">
          <a:xfrm>
            <a:off x="259080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5" name="Line 98"/>
          <p:cNvSpPr>
            <a:spLocks noChangeShapeType="1"/>
          </p:cNvSpPr>
          <p:nvPr/>
        </p:nvSpPr>
        <p:spPr bwMode="auto">
          <a:xfrm>
            <a:off x="2971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6" name="Line 99"/>
          <p:cNvSpPr>
            <a:spLocks noChangeShapeType="1"/>
          </p:cNvSpPr>
          <p:nvPr/>
        </p:nvSpPr>
        <p:spPr bwMode="auto">
          <a:xfrm>
            <a:off x="3352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7" name="Rectangle 100"/>
          <p:cNvSpPr>
            <a:spLocks noChangeArrowheads="1"/>
          </p:cNvSpPr>
          <p:nvPr/>
        </p:nvSpPr>
        <p:spPr bwMode="auto">
          <a:xfrm>
            <a:off x="3146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7168" name="Line 101"/>
          <p:cNvSpPr>
            <a:spLocks noChangeShapeType="1"/>
          </p:cNvSpPr>
          <p:nvPr/>
        </p:nvSpPr>
        <p:spPr bwMode="auto">
          <a:xfrm>
            <a:off x="358140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69" name="Line 102"/>
          <p:cNvSpPr>
            <a:spLocks noChangeShapeType="1"/>
          </p:cNvSpPr>
          <p:nvPr/>
        </p:nvSpPr>
        <p:spPr bwMode="auto">
          <a:xfrm>
            <a:off x="563880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0" name="Line 103"/>
          <p:cNvSpPr>
            <a:spLocks noChangeShapeType="1"/>
          </p:cNvSpPr>
          <p:nvPr/>
        </p:nvSpPr>
        <p:spPr bwMode="auto">
          <a:xfrm>
            <a:off x="358140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1" name="Line 104"/>
          <p:cNvSpPr>
            <a:spLocks noChangeShapeType="1"/>
          </p:cNvSpPr>
          <p:nvPr/>
        </p:nvSpPr>
        <p:spPr bwMode="auto">
          <a:xfrm>
            <a:off x="480060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2" name="Freeform 105"/>
          <p:cNvSpPr>
            <a:spLocks/>
          </p:cNvSpPr>
          <p:nvPr/>
        </p:nvSpPr>
        <p:spPr bwMode="auto">
          <a:xfrm>
            <a:off x="411480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3" name="Line 106"/>
          <p:cNvSpPr>
            <a:spLocks noChangeShapeType="1"/>
          </p:cNvSpPr>
          <p:nvPr/>
        </p:nvSpPr>
        <p:spPr bwMode="auto">
          <a:xfrm>
            <a:off x="38100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4" name="Line 107"/>
          <p:cNvSpPr>
            <a:spLocks noChangeShapeType="1"/>
          </p:cNvSpPr>
          <p:nvPr/>
        </p:nvSpPr>
        <p:spPr bwMode="auto">
          <a:xfrm>
            <a:off x="27432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5" name="Line 108"/>
          <p:cNvSpPr>
            <a:spLocks noChangeShapeType="1"/>
          </p:cNvSpPr>
          <p:nvPr/>
        </p:nvSpPr>
        <p:spPr bwMode="auto">
          <a:xfrm flipH="1">
            <a:off x="23622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76" name="Line 109"/>
          <p:cNvSpPr>
            <a:spLocks noChangeShapeType="1"/>
          </p:cNvSpPr>
          <p:nvPr/>
        </p:nvSpPr>
        <p:spPr bwMode="auto">
          <a:xfrm>
            <a:off x="24384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77" name="Line 110"/>
          <p:cNvSpPr>
            <a:spLocks noChangeShapeType="1"/>
          </p:cNvSpPr>
          <p:nvPr/>
        </p:nvSpPr>
        <p:spPr bwMode="auto">
          <a:xfrm>
            <a:off x="243840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78" name="Line 111"/>
          <p:cNvSpPr>
            <a:spLocks noChangeShapeType="1"/>
          </p:cNvSpPr>
          <p:nvPr/>
        </p:nvSpPr>
        <p:spPr bwMode="auto">
          <a:xfrm flipV="1">
            <a:off x="365760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9" name="Line 112"/>
          <p:cNvSpPr>
            <a:spLocks noChangeShapeType="1"/>
          </p:cNvSpPr>
          <p:nvPr/>
        </p:nvSpPr>
        <p:spPr bwMode="auto">
          <a:xfrm flipV="1">
            <a:off x="464820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0" name="Line 113"/>
          <p:cNvSpPr>
            <a:spLocks noChangeShapeType="1"/>
          </p:cNvSpPr>
          <p:nvPr/>
        </p:nvSpPr>
        <p:spPr bwMode="auto">
          <a:xfrm flipH="1">
            <a:off x="571500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81" name="Line 114"/>
          <p:cNvSpPr>
            <a:spLocks noChangeShapeType="1"/>
          </p:cNvSpPr>
          <p:nvPr/>
        </p:nvSpPr>
        <p:spPr bwMode="auto">
          <a:xfrm>
            <a:off x="579120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2" name="Line 115"/>
          <p:cNvSpPr>
            <a:spLocks noChangeShapeType="1"/>
          </p:cNvSpPr>
          <p:nvPr/>
        </p:nvSpPr>
        <p:spPr bwMode="auto">
          <a:xfrm>
            <a:off x="678180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3" name="Line 116"/>
          <p:cNvSpPr>
            <a:spLocks noChangeShapeType="1"/>
          </p:cNvSpPr>
          <p:nvPr/>
        </p:nvSpPr>
        <p:spPr bwMode="auto">
          <a:xfrm flipH="1">
            <a:off x="601980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84" name="Freeform 117"/>
          <p:cNvSpPr>
            <a:spLocks/>
          </p:cNvSpPr>
          <p:nvPr/>
        </p:nvSpPr>
        <p:spPr bwMode="auto">
          <a:xfrm>
            <a:off x="160020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5" name="Line 118"/>
          <p:cNvSpPr>
            <a:spLocks noChangeShapeType="1"/>
          </p:cNvSpPr>
          <p:nvPr/>
        </p:nvSpPr>
        <p:spPr bwMode="auto">
          <a:xfrm>
            <a:off x="708660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6" name="Line 119"/>
          <p:cNvSpPr>
            <a:spLocks noChangeShapeType="1"/>
          </p:cNvSpPr>
          <p:nvPr/>
        </p:nvSpPr>
        <p:spPr bwMode="auto">
          <a:xfrm>
            <a:off x="492125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47187" name="Rectangle 120"/>
          <p:cNvSpPr>
            <a:spLocks noChangeArrowheads="1"/>
          </p:cNvSpPr>
          <p:nvPr/>
        </p:nvSpPr>
        <p:spPr bwMode="auto">
          <a:xfrm>
            <a:off x="51816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47188" name="Line 121"/>
          <p:cNvSpPr>
            <a:spLocks noChangeShapeType="1"/>
          </p:cNvSpPr>
          <p:nvPr/>
        </p:nvSpPr>
        <p:spPr bwMode="auto">
          <a:xfrm>
            <a:off x="52578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9" name="Rectangle 122"/>
          <p:cNvSpPr>
            <a:spLocks noChangeArrowheads="1"/>
          </p:cNvSpPr>
          <p:nvPr/>
        </p:nvSpPr>
        <p:spPr bwMode="auto">
          <a:xfrm rot="5400000">
            <a:off x="48934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47190" name="Rectangle 123"/>
          <p:cNvSpPr>
            <a:spLocks noChangeArrowheads="1"/>
          </p:cNvSpPr>
          <p:nvPr/>
        </p:nvSpPr>
        <p:spPr bwMode="auto">
          <a:xfrm rot="5400000">
            <a:off x="54268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47191" name="Rectangle 124"/>
          <p:cNvSpPr>
            <a:spLocks noChangeArrowheads="1"/>
          </p:cNvSpPr>
          <p:nvPr/>
        </p:nvSpPr>
        <p:spPr bwMode="auto">
          <a:xfrm rot="5400000">
            <a:off x="59602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47192" name="Rectangle 125"/>
          <p:cNvSpPr>
            <a:spLocks noChangeArrowheads="1"/>
          </p:cNvSpPr>
          <p:nvPr/>
        </p:nvSpPr>
        <p:spPr bwMode="auto">
          <a:xfrm rot="5400000">
            <a:off x="6506368"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47193" name="Line 126"/>
          <p:cNvSpPr>
            <a:spLocks noChangeShapeType="1"/>
          </p:cNvSpPr>
          <p:nvPr/>
        </p:nvSpPr>
        <p:spPr bwMode="auto">
          <a:xfrm>
            <a:off x="57912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94" name="Line 127"/>
          <p:cNvSpPr>
            <a:spLocks noChangeShapeType="1"/>
          </p:cNvSpPr>
          <p:nvPr/>
        </p:nvSpPr>
        <p:spPr bwMode="auto">
          <a:xfrm>
            <a:off x="63246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95" name="Line 128"/>
          <p:cNvSpPr>
            <a:spLocks noChangeShapeType="1"/>
          </p:cNvSpPr>
          <p:nvPr/>
        </p:nvSpPr>
        <p:spPr bwMode="auto">
          <a:xfrm>
            <a:off x="68580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96" name="Rectangle 129"/>
          <p:cNvSpPr>
            <a:spLocks noChangeArrowheads="1"/>
          </p:cNvSpPr>
          <p:nvPr/>
        </p:nvSpPr>
        <p:spPr bwMode="auto">
          <a:xfrm>
            <a:off x="661511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7197" name="Rectangle 130"/>
          <p:cNvSpPr>
            <a:spLocks noChangeArrowheads="1"/>
          </p:cNvSpPr>
          <p:nvPr/>
        </p:nvSpPr>
        <p:spPr bwMode="auto">
          <a:xfrm>
            <a:off x="608171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47198" name="Rectangle 131"/>
          <p:cNvSpPr>
            <a:spLocks noChangeArrowheads="1"/>
          </p:cNvSpPr>
          <p:nvPr/>
        </p:nvSpPr>
        <p:spPr bwMode="auto">
          <a:xfrm>
            <a:off x="562451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47199" name="Rectangle 132"/>
          <p:cNvSpPr>
            <a:spLocks noChangeArrowheads="1"/>
          </p:cNvSpPr>
          <p:nvPr/>
        </p:nvSpPr>
        <p:spPr bwMode="auto">
          <a:xfrm>
            <a:off x="509111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47200" name="Rectangle 133"/>
          <p:cNvSpPr>
            <a:spLocks noChangeArrowheads="1"/>
          </p:cNvSpPr>
          <p:nvPr/>
        </p:nvSpPr>
        <p:spPr bwMode="auto">
          <a:xfrm>
            <a:off x="327818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7201" name="Rectangle 134"/>
          <p:cNvSpPr>
            <a:spLocks noChangeArrowheads="1"/>
          </p:cNvSpPr>
          <p:nvPr/>
        </p:nvSpPr>
        <p:spPr bwMode="auto">
          <a:xfrm>
            <a:off x="327818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7202" name="Rectangle 135"/>
          <p:cNvSpPr>
            <a:spLocks noChangeArrowheads="1"/>
          </p:cNvSpPr>
          <p:nvPr/>
        </p:nvSpPr>
        <p:spPr bwMode="auto">
          <a:xfrm>
            <a:off x="1987550" y="1938338"/>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47203" name="Rectangle 136"/>
          <p:cNvSpPr>
            <a:spLocks noChangeArrowheads="1"/>
          </p:cNvSpPr>
          <p:nvPr/>
        </p:nvSpPr>
        <p:spPr bwMode="auto">
          <a:xfrm>
            <a:off x="382587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04" name="Rectangle 137"/>
          <p:cNvSpPr>
            <a:spLocks noChangeArrowheads="1"/>
          </p:cNvSpPr>
          <p:nvPr/>
        </p:nvSpPr>
        <p:spPr bwMode="auto">
          <a:xfrm>
            <a:off x="400208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47205" name="Line 138"/>
          <p:cNvSpPr>
            <a:spLocks noChangeShapeType="1"/>
          </p:cNvSpPr>
          <p:nvPr/>
        </p:nvSpPr>
        <p:spPr bwMode="auto">
          <a:xfrm>
            <a:off x="342900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06" name="Line 139"/>
          <p:cNvSpPr>
            <a:spLocks noChangeShapeType="1"/>
          </p:cNvSpPr>
          <p:nvPr/>
        </p:nvSpPr>
        <p:spPr bwMode="auto">
          <a:xfrm>
            <a:off x="342900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207" name="Rectangle 140"/>
          <p:cNvSpPr>
            <a:spLocks noChangeArrowheads="1"/>
          </p:cNvSpPr>
          <p:nvPr/>
        </p:nvSpPr>
        <p:spPr bwMode="auto">
          <a:xfrm>
            <a:off x="309086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7208" name="Line 141"/>
          <p:cNvSpPr>
            <a:spLocks noChangeShapeType="1"/>
          </p:cNvSpPr>
          <p:nvPr/>
        </p:nvSpPr>
        <p:spPr bwMode="auto">
          <a:xfrm flipH="1">
            <a:off x="358140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09" name="Line 142"/>
          <p:cNvSpPr>
            <a:spLocks noChangeShapeType="1"/>
          </p:cNvSpPr>
          <p:nvPr/>
        </p:nvSpPr>
        <p:spPr bwMode="auto">
          <a:xfrm>
            <a:off x="381000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10" name="Line 143"/>
          <p:cNvSpPr>
            <a:spLocks noChangeShapeType="1"/>
          </p:cNvSpPr>
          <p:nvPr/>
        </p:nvSpPr>
        <p:spPr bwMode="auto">
          <a:xfrm flipH="1">
            <a:off x="381000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11" name="Freeform 144"/>
          <p:cNvSpPr>
            <a:spLocks/>
          </p:cNvSpPr>
          <p:nvPr/>
        </p:nvSpPr>
        <p:spPr bwMode="auto">
          <a:xfrm>
            <a:off x="441960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45" name="Date Placeholder 144"/>
          <p:cNvSpPr>
            <a:spLocks noGrp="1"/>
          </p:cNvSpPr>
          <p:nvPr>
            <p:ph type="dt" sz="quarter" idx="10"/>
          </p:nvPr>
        </p:nvSpPr>
        <p:spPr/>
        <p:txBody>
          <a:bodyPr/>
          <a:lstStyle/>
          <a:p>
            <a:pPr>
              <a:defRPr/>
            </a:pPr>
            <a:fld id="{EB2FB74D-5929-7D49-A702-D34833E1C30B}" type="datetime1">
              <a:rPr lang="en-US" smtClean="0"/>
              <a:pPr>
                <a:defRPr/>
              </a:pPr>
              <a:t>3/30/11</a:t>
            </a:fld>
            <a:endParaRPr lang="en-US"/>
          </a:p>
        </p:txBody>
      </p:sp>
      <p:sp>
        <p:nvSpPr>
          <p:cNvPr id="146" name="Slide Number Placeholder 145"/>
          <p:cNvSpPr>
            <a:spLocks noGrp="1"/>
          </p:cNvSpPr>
          <p:nvPr>
            <p:ph type="sldNum" sz="quarter" idx="12"/>
          </p:nvPr>
        </p:nvSpPr>
        <p:spPr/>
        <p:txBody>
          <a:bodyPr/>
          <a:lstStyle/>
          <a:p>
            <a:pPr>
              <a:defRPr/>
            </a:pPr>
            <a:fld id="{FAC015DC-5172-5049-9B71-C472AA415C1C}" type="slidenum">
              <a:rPr lang="en-US" smtClean="0"/>
              <a:pPr>
                <a:defRPr/>
              </a:pPr>
              <a:t>51</a:t>
            </a:fld>
            <a:endParaRPr lang="en-US"/>
          </a:p>
        </p:txBody>
      </p:sp>
      <p:sp>
        <p:nvSpPr>
          <p:cNvPr id="147" name="Footer Placeholder 146"/>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44500" y="228600"/>
            <a:ext cx="8343900" cy="474663"/>
          </a:xfrm>
        </p:spPr>
        <p:txBody>
          <a:bodyPr>
            <a:normAutofit fontScale="90000"/>
          </a:bodyPr>
          <a:lstStyle/>
          <a:p>
            <a:r>
              <a:rPr lang="en-US" smtClean="0"/>
              <a:t>Single Cycle Datapath during Store</a:t>
            </a:r>
          </a:p>
        </p:txBody>
      </p:sp>
      <p:sp>
        <p:nvSpPr>
          <p:cNvPr id="26627" name="Rectangle 3"/>
          <p:cNvSpPr>
            <a:spLocks noGrp="1" noChangeArrowheads="1"/>
          </p:cNvSpPr>
          <p:nvPr>
            <p:ph type="body" idx="1"/>
          </p:nvPr>
        </p:nvSpPr>
        <p:spPr>
          <a:xfrm>
            <a:off x="304800" y="1295400"/>
            <a:ext cx="8458200" cy="371475"/>
          </a:xfrm>
        </p:spPr>
        <p:txBody>
          <a:bodyPr>
            <a:normAutofit fontScale="77500" lnSpcReduction="20000"/>
          </a:bodyPr>
          <a:lstStyle/>
          <a:p>
            <a:r>
              <a:rPr lang="en-US" sz="2800"/>
              <a:t>Data Memory {R[rs] + SignExt[imm16]}  =  R[rt]</a:t>
            </a:r>
          </a:p>
        </p:txBody>
      </p:sp>
      <p:grpSp>
        <p:nvGrpSpPr>
          <p:cNvPr id="2" name="Group 4"/>
          <p:cNvGrpSpPr>
            <a:grpSpLocks/>
          </p:cNvGrpSpPr>
          <p:nvPr/>
        </p:nvGrpSpPr>
        <p:grpSpPr bwMode="auto">
          <a:xfrm>
            <a:off x="1743075" y="687388"/>
            <a:ext cx="5954713" cy="641350"/>
            <a:chOff x="1098" y="380"/>
            <a:chExt cx="3751" cy="404"/>
          </a:xfrm>
        </p:grpSpPr>
        <p:sp>
          <p:nvSpPr>
            <p:cNvPr id="52364"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52379"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80"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52377"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78"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52375"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76"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52368"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69"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52370"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2371"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2372"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52373"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52374"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52229" name="Rectangle 22"/>
          <p:cNvSpPr>
            <a:spLocks noChangeArrowheads="1"/>
          </p:cNvSpPr>
          <p:nvPr/>
        </p:nvSpPr>
        <p:spPr bwMode="auto">
          <a:xfrm>
            <a:off x="5867400" y="41910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30" name="Rectangle 23"/>
          <p:cNvSpPr>
            <a:spLocks noChangeArrowheads="1"/>
          </p:cNvSpPr>
          <p:nvPr/>
        </p:nvSpPr>
        <p:spPr bwMode="auto">
          <a:xfrm>
            <a:off x="5257800" y="3200400"/>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ADD</a:t>
            </a:r>
            <a:endParaRPr lang="en-US" sz="2000" u="sng">
              <a:latin typeface="+mn-lt"/>
            </a:endParaRPr>
          </a:p>
        </p:txBody>
      </p:sp>
      <p:sp>
        <p:nvSpPr>
          <p:cNvPr id="52231" name="Rectangle 24"/>
          <p:cNvSpPr>
            <a:spLocks noChangeArrowheads="1"/>
          </p:cNvSpPr>
          <p:nvPr/>
        </p:nvSpPr>
        <p:spPr bwMode="auto">
          <a:xfrm>
            <a:off x="1981200" y="49530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2232" name="Rectangle 25"/>
          <p:cNvSpPr>
            <a:spLocks noChangeArrowheads="1"/>
          </p:cNvSpPr>
          <p:nvPr/>
        </p:nvSpPr>
        <p:spPr bwMode="auto">
          <a:xfrm>
            <a:off x="1436688" y="4048125"/>
            <a:ext cx="7207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52233" name="Rectangle 26"/>
          <p:cNvSpPr>
            <a:spLocks noChangeArrowheads="1"/>
          </p:cNvSpPr>
          <p:nvPr/>
        </p:nvSpPr>
        <p:spPr bwMode="auto">
          <a:xfrm>
            <a:off x="1371600" y="3352800"/>
            <a:ext cx="11334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RegWr=0</a:t>
            </a:r>
          </a:p>
        </p:txBody>
      </p:sp>
      <p:sp>
        <p:nvSpPr>
          <p:cNvPr id="52234" name="Line 27"/>
          <p:cNvSpPr>
            <a:spLocks noChangeShapeType="1"/>
          </p:cNvSpPr>
          <p:nvPr/>
        </p:nvSpPr>
        <p:spPr bwMode="auto">
          <a:xfrm flipH="1">
            <a:off x="1746250" y="43672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5" name="Rectangle 28"/>
          <p:cNvSpPr>
            <a:spLocks noChangeArrowheads="1"/>
          </p:cNvSpPr>
          <p:nvPr/>
        </p:nvSpPr>
        <p:spPr bwMode="auto">
          <a:xfrm>
            <a:off x="1598613" y="44672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36" name="Line 29"/>
          <p:cNvSpPr>
            <a:spLocks noChangeShapeType="1"/>
          </p:cNvSpPr>
          <p:nvPr/>
        </p:nvSpPr>
        <p:spPr bwMode="auto">
          <a:xfrm flipH="1">
            <a:off x="4572000" y="4191000"/>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7" name="Rectangle 30"/>
          <p:cNvSpPr>
            <a:spLocks noChangeArrowheads="1"/>
          </p:cNvSpPr>
          <p:nvPr/>
        </p:nvSpPr>
        <p:spPr bwMode="auto">
          <a:xfrm>
            <a:off x="4419600" y="38862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38" name="Rectangle 31"/>
          <p:cNvSpPr>
            <a:spLocks noChangeArrowheads="1"/>
          </p:cNvSpPr>
          <p:nvPr/>
        </p:nvSpPr>
        <p:spPr bwMode="auto">
          <a:xfrm>
            <a:off x="3625850" y="38862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52239" name="Line 32"/>
          <p:cNvSpPr>
            <a:spLocks noChangeShapeType="1"/>
          </p:cNvSpPr>
          <p:nvPr/>
        </p:nvSpPr>
        <p:spPr bwMode="auto">
          <a:xfrm flipV="1">
            <a:off x="3886200" y="47244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0" name="Rectangle 33"/>
          <p:cNvSpPr>
            <a:spLocks noChangeArrowheads="1"/>
          </p:cNvSpPr>
          <p:nvPr/>
        </p:nvSpPr>
        <p:spPr bwMode="auto">
          <a:xfrm>
            <a:off x="3730625" y="48482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41" name="Rectangle 34"/>
          <p:cNvSpPr>
            <a:spLocks noChangeArrowheads="1"/>
          </p:cNvSpPr>
          <p:nvPr/>
        </p:nvSpPr>
        <p:spPr bwMode="auto">
          <a:xfrm>
            <a:off x="3657600" y="44196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52242" name="Line 35"/>
          <p:cNvSpPr>
            <a:spLocks noChangeShapeType="1"/>
          </p:cNvSpPr>
          <p:nvPr/>
        </p:nvSpPr>
        <p:spPr bwMode="auto">
          <a:xfrm flipV="1">
            <a:off x="32766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3" name="Line 36"/>
          <p:cNvSpPr>
            <a:spLocks noChangeShapeType="1"/>
          </p:cNvSpPr>
          <p:nvPr/>
        </p:nvSpPr>
        <p:spPr bwMode="auto">
          <a:xfrm flipV="1">
            <a:off x="25273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4" name="Rectangle 37"/>
          <p:cNvSpPr>
            <a:spLocks noChangeArrowheads="1"/>
          </p:cNvSpPr>
          <p:nvPr/>
        </p:nvSpPr>
        <p:spPr bwMode="auto">
          <a:xfrm>
            <a:off x="2384425"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2245" name="Line 38"/>
          <p:cNvSpPr>
            <a:spLocks noChangeShapeType="1"/>
          </p:cNvSpPr>
          <p:nvPr/>
        </p:nvSpPr>
        <p:spPr bwMode="auto">
          <a:xfrm flipV="1">
            <a:off x="29083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6" name="Rectangle 39"/>
          <p:cNvSpPr>
            <a:spLocks noChangeArrowheads="1"/>
          </p:cNvSpPr>
          <p:nvPr/>
        </p:nvSpPr>
        <p:spPr bwMode="auto">
          <a:xfrm>
            <a:off x="2743200"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2247" name="Rectangle 40"/>
          <p:cNvSpPr>
            <a:spLocks noChangeArrowheads="1"/>
          </p:cNvSpPr>
          <p:nvPr/>
        </p:nvSpPr>
        <p:spPr bwMode="auto">
          <a:xfrm>
            <a:off x="2322513" y="3957638"/>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52248" name="Rectangle 41"/>
          <p:cNvSpPr>
            <a:spLocks noChangeArrowheads="1"/>
          </p:cNvSpPr>
          <p:nvPr/>
        </p:nvSpPr>
        <p:spPr bwMode="auto">
          <a:xfrm>
            <a:off x="2779713" y="39576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52249" name="Rectangle 42"/>
          <p:cNvSpPr>
            <a:spLocks noChangeArrowheads="1"/>
          </p:cNvSpPr>
          <p:nvPr/>
        </p:nvSpPr>
        <p:spPr bwMode="auto">
          <a:xfrm>
            <a:off x="3160713" y="39576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52250" name="Rectangle 43"/>
          <p:cNvSpPr>
            <a:spLocks noChangeArrowheads="1"/>
          </p:cNvSpPr>
          <p:nvPr/>
        </p:nvSpPr>
        <p:spPr bwMode="auto">
          <a:xfrm>
            <a:off x="2322513" y="4343400"/>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52251" name="Rectangle 44"/>
          <p:cNvSpPr>
            <a:spLocks noChangeArrowheads="1"/>
          </p:cNvSpPr>
          <p:nvPr/>
        </p:nvSpPr>
        <p:spPr bwMode="auto">
          <a:xfrm>
            <a:off x="2743200" y="3352800"/>
            <a:ext cx="400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52252" name="Rectangle 45"/>
          <p:cNvSpPr>
            <a:spLocks noChangeArrowheads="1"/>
          </p:cNvSpPr>
          <p:nvPr/>
        </p:nvSpPr>
        <p:spPr bwMode="auto">
          <a:xfrm>
            <a:off x="2574925" y="25908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52253" name="Rectangle 46"/>
          <p:cNvSpPr>
            <a:spLocks noChangeArrowheads="1"/>
          </p:cNvSpPr>
          <p:nvPr/>
        </p:nvSpPr>
        <p:spPr bwMode="auto">
          <a:xfrm>
            <a:off x="3124200" y="33528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52254" name="Rectangle 47"/>
          <p:cNvSpPr>
            <a:spLocks noChangeArrowheads="1"/>
          </p:cNvSpPr>
          <p:nvPr/>
        </p:nvSpPr>
        <p:spPr bwMode="auto">
          <a:xfrm>
            <a:off x="2143125" y="2590800"/>
            <a:ext cx="4286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52255" name="Rectangle 48"/>
          <p:cNvSpPr>
            <a:spLocks noChangeArrowheads="1"/>
          </p:cNvSpPr>
          <p:nvPr/>
        </p:nvSpPr>
        <p:spPr bwMode="auto">
          <a:xfrm>
            <a:off x="1419225" y="2286000"/>
            <a:ext cx="11461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RegDst=x</a:t>
            </a:r>
          </a:p>
        </p:txBody>
      </p:sp>
      <p:grpSp>
        <p:nvGrpSpPr>
          <p:cNvPr id="6" name="Group 49"/>
          <p:cNvGrpSpPr>
            <a:grpSpLocks/>
          </p:cNvGrpSpPr>
          <p:nvPr/>
        </p:nvGrpSpPr>
        <p:grpSpPr bwMode="auto">
          <a:xfrm>
            <a:off x="3454400" y="5199063"/>
            <a:ext cx="376238" cy="1082675"/>
            <a:chOff x="2848" y="3083"/>
            <a:chExt cx="237" cy="682"/>
          </a:xfrm>
        </p:grpSpPr>
        <p:sp>
          <p:nvSpPr>
            <p:cNvPr id="52362"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63" name="Rectangle 51"/>
            <p:cNvSpPr>
              <a:spLocks noChangeArrowheads="1"/>
            </p:cNvSpPr>
            <p:nvPr/>
          </p:nvSpPr>
          <p:spPr bwMode="auto">
            <a:xfrm rot="5400000">
              <a:off x="2628" y="3310"/>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52257" name="Rectangle 52"/>
          <p:cNvSpPr>
            <a:spLocks noChangeArrowheads="1"/>
          </p:cNvSpPr>
          <p:nvPr/>
        </p:nvSpPr>
        <p:spPr bwMode="auto">
          <a:xfrm>
            <a:off x="3962400" y="56864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58" name="Line 53"/>
          <p:cNvSpPr>
            <a:spLocks noChangeShapeType="1"/>
          </p:cNvSpPr>
          <p:nvPr/>
        </p:nvSpPr>
        <p:spPr bwMode="auto">
          <a:xfrm flipH="1">
            <a:off x="4114800" y="5584825"/>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59" name="Line 54"/>
          <p:cNvSpPr>
            <a:spLocks noChangeShapeType="1"/>
          </p:cNvSpPr>
          <p:nvPr/>
        </p:nvSpPr>
        <p:spPr bwMode="auto">
          <a:xfrm flipH="1">
            <a:off x="3035300" y="55864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60" name="Rectangle 55"/>
          <p:cNvSpPr>
            <a:spLocks noChangeArrowheads="1"/>
          </p:cNvSpPr>
          <p:nvPr/>
        </p:nvSpPr>
        <p:spPr bwMode="auto">
          <a:xfrm>
            <a:off x="2819400" y="56864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2261" name="Rectangle 56"/>
          <p:cNvSpPr>
            <a:spLocks noChangeArrowheads="1"/>
          </p:cNvSpPr>
          <p:nvPr/>
        </p:nvSpPr>
        <p:spPr bwMode="auto">
          <a:xfrm>
            <a:off x="1905000" y="5410200"/>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2262" name="Rectangle 57"/>
          <p:cNvSpPr>
            <a:spLocks noChangeArrowheads="1"/>
          </p:cNvSpPr>
          <p:nvPr/>
        </p:nvSpPr>
        <p:spPr bwMode="auto">
          <a:xfrm>
            <a:off x="4038600" y="6096000"/>
            <a:ext cx="116998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ALUSrc=1</a:t>
            </a:r>
          </a:p>
        </p:txBody>
      </p:sp>
      <p:sp>
        <p:nvSpPr>
          <p:cNvPr id="52263" name="Rectangle 58"/>
          <p:cNvSpPr>
            <a:spLocks noChangeArrowheads="1"/>
          </p:cNvSpPr>
          <p:nvPr/>
        </p:nvSpPr>
        <p:spPr bwMode="auto">
          <a:xfrm>
            <a:off x="2209800" y="6172200"/>
            <a:ext cx="13525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ExtOp=sign</a:t>
            </a:r>
          </a:p>
        </p:txBody>
      </p:sp>
      <p:sp>
        <p:nvSpPr>
          <p:cNvPr id="52264" name="Line 59"/>
          <p:cNvSpPr>
            <a:spLocks noChangeShapeType="1"/>
          </p:cNvSpPr>
          <p:nvPr/>
        </p:nvSpPr>
        <p:spPr bwMode="auto">
          <a:xfrm flipV="1">
            <a:off x="7543800" y="38100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2265" name="Rectangle 60"/>
          <p:cNvSpPr>
            <a:spLocks noChangeArrowheads="1"/>
          </p:cNvSpPr>
          <p:nvPr/>
        </p:nvSpPr>
        <p:spPr bwMode="auto">
          <a:xfrm>
            <a:off x="6400800" y="34290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MemtoReg=x</a:t>
            </a:r>
          </a:p>
        </p:txBody>
      </p:sp>
      <p:sp>
        <p:nvSpPr>
          <p:cNvPr id="52266" name="Rectangle 61"/>
          <p:cNvSpPr>
            <a:spLocks noChangeArrowheads="1"/>
          </p:cNvSpPr>
          <p:nvPr/>
        </p:nvSpPr>
        <p:spPr bwMode="auto">
          <a:xfrm>
            <a:off x="5224463" y="59436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2267" name="Rectangle 62"/>
          <p:cNvSpPr>
            <a:spLocks noChangeArrowheads="1"/>
          </p:cNvSpPr>
          <p:nvPr/>
        </p:nvSpPr>
        <p:spPr bwMode="auto">
          <a:xfrm>
            <a:off x="4953000" y="54102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52268" name="Line 63"/>
          <p:cNvSpPr>
            <a:spLocks noChangeShapeType="1"/>
          </p:cNvSpPr>
          <p:nvPr/>
        </p:nvSpPr>
        <p:spPr bwMode="auto">
          <a:xfrm flipH="1">
            <a:off x="5086350" y="5341938"/>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69" name="Rectangle 64"/>
          <p:cNvSpPr>
            <a:spLocks noChangeArrowheads="1"/>
          </p:cNvSpPr>
          <p:nvPr/>
        </p:nvSpPr>
        <p:spPr bwMode="auto">
          <a:xfrm>
            <a:off x="5116513" y="51181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70" name="Line 65"/>
          <p:cNvSpPr>
            <a:spLocks noChangeShapeType="1"/>
          </p:cNvSpPr>
          <p:nvPr/>
        </p:nvSpPr>
        <p:spPr bwMode="auto">
          <a:xfrm flipV="1">
            <a:off x="6235700" y="41910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2271" name="Rectangle 66"/>
          <p:cNvSpPr>
            <a:spLocks noChangeArrowheads="1"/>
          </p:cNvSpPr>
          <p:nvPr/>
        </p:nvSpPr>
        <p:spPr bwMode="auto">
          <a:xfrm>
            <a:off x="5943600" y="38100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MemWr=1</a:t>
            </a:r>
          </a:p>
        </p:txBody>
      </p:sp>
      <p:sp>
        <p:nvSpPr>
          <p:cNvPr id="52272" name="Rectangle 67"/>
          <p:cNvSpPr>
            <a:spLocks noChangeArrowheads="1"/>
          </p:cNvSpPr>
          <p:nvPr/>
        </p:nvSpPr>
        <p:spPr bwMode="auto">
          <a:xfrm>
            <a:off x="4495800" y="3276600"/>
            <a:ext cx="62706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19425"/>
            <a:ext cx="838200" cy="336550"/>
            <a:chOff x="2640" y="1422"/>
            <a:chExt cx="528" cy="212"/>
          </a:xfrm>
        </p:grpSpPr>
        <p:sp>
          <p:nvSpPr>
            <p:cNvPr id="52359"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2360"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2361"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2274" name="Rectangle 72"/>
          <p:cNvSpPr>
            <a:spLocks noChangeArrowheads="1"/>
          </p:cNvSpPr>
          <p:nvPr/>
        </p:nvSpPr>
        <p:spPr bwMode="auto">
          <a:xfrm>
            <a:off x="2133600" y="3962400"/>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572000"/>
            <a:ext cx="358775" cy="1219200"/>
            <a:chOff x="3518" y="2640"/>
            <a:chExt cx="226" cy="768"/>
          </a:xfrm>
        </p:grpSpPr>
        <p:sp>
          <p:nvSpPr>
            <p:cNvPr id="52356"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2357"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2358"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62400"/>
            <a:ext cx="485775" cy="1143000"/>
            <a:chOff x="4009" y="2304"/>
            <a:chExt cx="306" cy="720"/>
          </a:xfrm>
        </p:grpSpPr>
        <p:sp>
          <p:nvSpPr>
            <p:cNvPr id="52353"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52354" name="Rectangle 79"/>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52355"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43400"/>
            <a:ext cx="358775" cy="1600200"/>
            <a:chOff x="5294" y="2544"/>
            <a:chExt cx="226" cy="1008"/>
          </a:xfrm>
        </p:grpSpPr>
        <p:sp>
          <p:nvSpPr>
            <p:cNvPr id="52350"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2351"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2352"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53025"/>
            <a:ext cx="1146175" cy="1181100"/>
            <a:chOff x="4398" y="3054"/>
            <a:chExt cx="722" cy="744"/>
          </a:xfrm>
        </p:grpSpPr>
        <p:sp>
          <p:nvSpPr>
            <p:cNvPr id="52344"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45"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52346"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52347"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52348"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49"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2279" name="Line 92"/>
          <p:cNvSpPr>
            <a:spLocks noChangeShapeType="1"/>
          </p:cNvSpPr>
          <p:nvPr/>
        </p:nvSpPr>
        <p:spPr bwMode="auto">
          <a:xfrm>
            <a:off x="2362200" y="2895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0" name="Line 93"/>
          <p:cNvSpPr>
            <a:spLocks noChangeShapeType="1"/>
          </p:cNvSpPr>
          <p:nvPr/>
        </p:nvSpPr>
        <p:spPr bwMode="auto">
          <a:xfrm>
            <a:off x="2743200" y="2895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1" name="Freeform 94"/>
          <p:cNvSpPr>
            <a:spLocks/>
          </p:cNvSpPr>
          <p:nvPr/>
        </p:nvSpPr>
        <p:spPr bwMode="auto">
          <a:xfrm>
            <a:off x="1828800" y="26670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82" name="Line 95"/>
          <p:cNvSpPr>
            <a:spLocks noChangeShapeType="1"/>
          </p:cNvSpPr>
          <p:nvPr/>
        </p:nvSpPr>
        <p:spPr bwMode="auto">
          <a:xfrm>
            <a:off x="2286000" y="37338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3" name="Line 96"/>
          <p:cNvSpPr>
            <a:spLocks noChangeShapeType="1"/>
          </p:cNvSpPr>
          <p:nvPr/>
        </p:nvSpPr>
        <p:spPr bwMode="auto">
          <a:xfrm>
            <a:off x="2590800" y="3352800"/>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4" name="Line 97"/>
          <p:cNvSpPr>
            <a:spLocks noChangeShapeType="1"/>
          </p:cNvSpPr>
          <p:nvPr/>
        </p:nvSpPr>
        <p:spPr bwMode="auto">
          <a:xfrm>
            <a:off x="2971800" y="3657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5" name="Line 98"/>
          <p:cNvSpPr>
            <a:spLocks noChangeShapeType="1"/>
          </p:cNvSpPr>
          <p:nvPr/>
        </p:nvSpPr>
        <p:spPr bwMode="auto">
          <a:xfrm>
            <a:off x="3352800" y="3657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6" name="Rectangle 99"/>
          <p:cNvSpPr>
            <a:spLocks noChangeArrowheads="1"/>
          </p:cNvSpPr>
          <p:nvPr/>
        </p:nvSpPr>
        <p:spPr bwMode="auto">
          <a:xfrm>
            <a:off x="3146425"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2287" name="Line 100"/>
          <p:cNvSpPr>
            <a:spLocks noChangeShapeType="1"/>
          </p:cNvSpPr>
          <p:nvPr/>
        </p:nvSpPr>
        <p:spPr bwMode="auto">
          <a:xfrm>
            <a:off x="3581400" y="42672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88" name="Line 101"/>
          <p:cNvSpPr>
            <a:spLocks noChangeShapeType="1"/>
          </p:cNvSpPr>
          <p:nvPr/>
        </p:nvSpPr>
        <p:spPr bwMode="auto">
          <a:xfrm>
            <a:off x="5638800" y="36576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89" name="Line 102"/>
          <p:cNvSpPr>
            <a:spLocks noChangeShapeType="1"/>
          </p:cNvSpPr>
          <p:nvPr/>
        </p:nvSpPr>
        <p:spPr bwMode="auto">
          <a:xfrm>
            <a:off x="3581400" y="48006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0" name="Line 103"/>
          <p:cNvSpPr>
            <a:spLocks noChangeShapeType="1"/>
          </p:cNvSpPr>
          <p:nvPr/>
        </p:nvSpPr>
        <p:spPr bwMode="auto">
          <a:xfrm>
            <a:off x="4800600" y="4953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1" name="Freeform 104"/>
          <p:cNvSpPr>
            <a:spLocks/>
          </p:cNvSpPr>
          <p:nvPr/>
        </p:nvSpPr>
        <p:spPr bwMode="auto">
          <a:xfrm>
            <a:off x="4114800" y="48006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2" name="Line 105"/>
          <p:cNvSpPr>
            <a:spLocks noChangeShapeType="1"/>
          </p:cNvSpPr>
          <p:nvPr/>
        </p:nvSpPr>
        <p:spPr bwMode="auto">
          <a:xfrm>
            <a:off x="3810000" y="5638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3" name="Line 106"/>
          <p:cNvSpPr>
            <a:spLocks noChangeShapeType="1"/>
          </p:cNvSpPr>
          <p:nvPr/>
        </p:nvSpPr>
        <p:spPr bwMode="auto">
          <a:xfrm>
            <a:off x="2743200" y="5638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4" name="Line 107"/>
          <p:cNvSpPr>
            <a:spLocks noChangeShapeType="1"/>
          </p:cNvSpPr>
          <p:nvPr/>
        </p:nvSpPr>
        <p:spPr bwMode="auto">
          <a:xfrm flipH="1">
            <a:off x="2362200" y="4800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95" name="Line 108"/>
          <p:cNvSpPr>
            <a:spLocks noChangeShapeType="1"/>
          </p:cNvSpPr>
          <p:nvPr/>
        </p:nvSpPr>
        <p:spPr bwMode="auto">
          <a:xfrm>
            <a:off x="2438400" y="4800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96" name="Line 109"/>
          <p:cNvSpPr>
            <a:spLocks noChangeShapeType="1"/>
          </p:cNvSpPr>
          <p:nvPr/>
        </p:nvSpPr>
        <p:spPr bwMode="auto">
          <a:xfrm>
            <a:off x="2438400" y="49530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97" name="Line 110"/>
          <p:cNvSpPr>
            <a:spLocks noChangeShapeType="1"/>
          </p:cNvSpPr>
          <p:nvPr/>
        </p:nvSpPr>
        <p:spPr bwMode="auto">
          <a:xfrm flipV="1">
            <a:off x="3657600" y="62484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8" name="Line 111"/>
          <p:cNvSpPr>
            <a:spLocks noChangeShapeType="1"/>
          </p:cNvSpPr>
          <p:nvPr/>
        </p:nvSpPr>
        <p:spPr bwMode="auto">
          <a:xfrm flipV="1">
            <a:off x="4648200" y="57150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9" name="Line 112"/>
          <p:cNvSpPr>
            <a:spLocks noChangeShapeType="1"/>
          </p:cNvSpPr>
          <p:nvPr/>
        </p:nvSpPr>
        <p:spPr bwMode="auto">
          <a:xfrm flipH="1">
            <a:off x="5715000" y="61722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00" name="Line 113"/>
          <p:cNvSpPr>
            <a:spLocks noChangeShapeType="1"/>
          </p:cNvSpPr>
          <p:nvPr/>
        </p:nvSpPr>
        <p:spPr bwMode="auto">
          <a:xfrm>
            <a:off x="5791200" y="45720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1" name="Line 114"/>
          <p:cNvSpPr>
            <a:spLocks noChangeShapeType="1"/>
          </p:cNvSpPr>
          <p:nvPr/>
        </p:nvSpPr>
        <p:spPr bwMode="auto">
          <a:xfrm>
            <a:off x="6781800" y="45720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2" name="Line 115"/>
          <p:cNvSpPr>
            <a:spLocks noChangeShapeType="1"/>
          </p:cNvSpPr>
          <p:nvPr/>
        </p:nvSpPr>
        <p:spPr bwMode="auto">
          <a:xfrm flipH="1">
            <a:off x="6019800" y="44958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03" name="Freeform 116"/>
          <p:cNvSpPr>
            <a:spLocks/>
          </p:cNvSpPr>
          <p:nvPr/>
        </p:nvSpPr>
        <p:spPr bwMode="auto">
          <a:xfrm>
            <a:off x="1600200" y="44196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4" name="Line 117"/>
          <p:cNvSpPr>
            <a:spLocks noChangeShapeType="1"/>
          </p:cNvSpPr>
          <p:nvPr/>
        </p:nvSpPr>
        <p:spPr bwMode="auto">
          <a:xfrm>
            <a:off x="7086600" y="57150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5" name="Line 118"/>
          <p:cNvSpPr>
            <a:spLocks noChangeShapeType="1"/>
          </p:cNvSpPr>
          <p:nvPr/>
        </p:nvSpPr>
        <p:spPr bwMode="auto">
          <a:xfrm>
            <a:off x="4921250" y="21209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52306" name="Rectangle 119"/>
          <p:cNvSpPr>
            <a:spLocks noChangeArrowheads="1"/>
          </p:cNvSpPr>
          <p:nvPr/>
        </p:nvSpPr>
        <p:spPr bwMode="auto">
          <a:xfrm>
            <a:off x="5181600" y="17399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52307" name="Line 120"/>
          <p:cNvSpPr>
            <a:spLocks noChangeShapeType="1"/>
          </p:cNvSpPr>
          <p:nvPr/>
        </p:nvSpPr>
        <p:spPr bwMode="auto">
          <a:xfrm>
            <a:off x="52578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8" name="Rectangle 121"/>
          <p:cNvSpPr>
            <a:spLocks noChangeArrowheads="1"/>
          </p:cNvSpPr>
          <p:nvPr/>
        </p:nvSpPr>
        <p:spPr bwMode="auto">
          <a:xfrm rot="5400000">
            <a:off x="48934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52309" name="Rectangle 122"/>
          <p:cNvSpPr>
            <a:spLocks noChangeArrowheads="1"/>
          </p:cNvSpPr>
          <p:nvPr/>
        </p:nvSpPr>
        <p:spPr bwMode="auto">
          <a:xfrm rot="5400000">
            <a:off x="54268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52310" name="Rectangle 123"/>
          <p:cNvSpPr>
            <a:spLocks noChangeArrowheads="1"/>
          </p:cNvSpPr>
          <p:nvPr/>
        </p:nvSpPr>
        <p:spPr bwMode="auto">
          <a:xfrm rot="5400000">
            <a:off x="59602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52311" name="Rectangle 124"/>
          <p:cNvSpPr>
            <a:spLocks noChangeArrowheads="1"/>
          </p:cNvSpPr>
          <p:nvPr/>
        </p:nvSpPr>
        <p:spPr bwMode="auto">
          <a:xfrm rot="5400000">
            <a:off x="6506369" y="23883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52312" name="Line 125"/>
          <p:cNvSpPr>
            <a:spLocks noChangeShapeType="1"/>
          </p:cNvSpPr>
          <p:nvPr/>
        </p:nvSpPr>
        <p:spPr bwMode="auto">
          <a:xfrm>
            <a:off x="57912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13" name="Line 126"/>
          <p:cNvSpPr>
            <a:spLocks noChangeShapeType="1"/>
          </p:cNvSpPr>
          <p:nvPr/>
        </p:nvSpPr>
        <p:spPr bwMode="auto">
          <a:xfrm>
            <a:off x="63246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14" name="Line 127"/>
          <p:cNvSpPr>
            <a:spLocks noChangeShapeType="1"/>
          </p:cNvSpPr>
          <p:nvPr/>
        </p:nvSpPr>
        <p:spPr bwMode="auto">
          <a:xfrm>
            <a:off x="68580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15" name="Rectangle 128"/>
          <p:cNvSpPr>
            <a:spLocks noChangeArrowheads="1"/>
          </p:cNvSpPr>
          <p:nvPr/>
        </p:nvSpPr>
        <p:spPr bwMode="auto">
          <a:xfrm>
            <a:off x="6615113" y="29591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2316" name="Rectangle 129"/>
          <p:cNvSpPr>
            <a:spLocks noChangeArrowheads="1"/>
          </p:cNvSpPr>
          <p:nvPr/>
        </p:nvSpPr>
        <p:spPr bwMode="auto">
          <a:xfrm>
            <a:off x="6081713" y="2959100"/>
            <a:ext cx="4572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52317" name="Rectangle 130"/>
          <p:cNvSpPr>
            <a:spLocks noChangeArrowheads="1"/>
          </p:cNvSpPr>
          <p:nvPr/>
        </p:nvSpPr>
        <p:spPr bwMode="auto">
          <a:xfrm>
            <a:off x="5624513" y="29591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52318" name="Rectangle 131"/>
          <p:cNvSpPr>
            <a:spLocks noChangeArrowheads="1"/>
          </p:cNvSpPr>
          <p:nvPr/>
        </p:nvSpPr>
        <p:spPr bwMode="auto">
          <a:xfrm>
            <a:off x="5091113" y="2959100"/>
            <a:ext cx="4222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52319" name="Rectangle 132"/>
          <p:cNvSpPr>
            <a:spLocks noChangeArrowheads="1"/>
          </p:cNvSpPr>
          <p:nvPr/>
        </p:nvSpPr>
        <p:spPr bwMode="auto">
          <a:xfrm>
            <a:off x="3278188" y="20748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2320" name="Rectangle 133"/>
          <p:cNvSpPr>
            <a:spLocks noChangeArrowheads="1"/>
          </p:cNvSpPr>
          <p:nvPr/>
        </p:nvSpPr>
        <p:spPr bwMode="auto">
          <a:xfrm>
            <a:off x="3278188" y="2892425"/>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2321" name="Rectangle 134"/>
          <p:cNvSpPr>
            <a:spLocks noChangeArrowheads="1"/>
          </p:cNvSpPr>
          <p:nvPr/>
        </p:nvSpPr>
        <p:spPr bwMode="auto">
          <a:xfrm>
            <a:off x="1987550" y="19050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nPC_sel=+4</a:t>
            </a:r>
          </a:p>
        </p:txBody>
      </p:sp>
      <p:sp>
        <p:nvSpPr>
          <p:cNvPr id="52322" name="Rectangle 135"/>
          <p:cNvSpPr>
            <a:spLocks noChangeArrowheads="1"/>
          </p:cNvSpPr>
          <p:nvPr/>
        </p:nvSpPr>
        <p:spPr bwMode="auto">
          <a:xfrm>
            <a:off x="3825875" y="1922463"/>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23" name="Rectangle 136"/>
          <p:cNvSpPr>
            <a:spLocks noChangeArrowheads="1"/>
          </p:cNvSpPr>
          <p:nvPr/>
        </p:nvSpPr>
        <p:spPr bwMode="auto">
          <a:xfrm>
            <a:off x="4002088" y="18923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52324" name="Line 137"/>
          <p:cNvSpPr>
            <a:spLocks noChangeShapeType="1"/>
          </p:cNvSpPr>
          <p:nvPr/>
        </p:nvSpPr>
        <p:spPr bwMode="auto">
          <a:xfrm>
            <a:off x="3429000" y="2133600"/>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25" name="Line 138"/>
          <p:cNvSpPr>
            <a:spLocks noChangeShapeType="1"/>
          </p:cNvSpPr>
          <p:nvPr/>
        </p:nvSpPr>
        <p:spPr bwMode="auto">
          <a:xfrm>
            <a:off x="3429000" y="21336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26" name="Rectangle 139"/>
          <p:cNvSpPr>
            <a:spLocks noChangeArrowheads="1"/>
          </p:cNvSpPr>
          <p:nvPr/>
        </p:nvSpPr>
        <p:spPr bwMode="auto">
          <a:xfrm>
            <a:off x="3090863" y="24384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2327" name="Line 140"/>
          <p:cNvSpPr>
            <a:spLocks noChangeShapeType="1"/>
          </p:cNvSpPr>
          <p:nvPr/>
        </p:nvSpPr>
        <p:spPr bwMode="auto">
          <a:xfrm flipH="1">
            <a:off x="3581400" y="26670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28" name="Line 141"/>
          <p:cNvSpPr>
            <a:spLocks noChangeShapeType="1"/>
          </p:cNvSpPr>
          <p:nvPr/>
        </p:nvSpPr>
        <p:spPr bwMode="auto">
          <a:xfrm>
            <a:off x="3810000" y="25908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29" name="Line 142"/>
          <p:cNvSpPr>
            <a:spLocks noChangeShapeType="1"/>
          </p:cNvSpPr>
          <p:nvPr/>
        </p:nvSpPr>
        <p:spPr bwMode="auto">
          <a:xfrm flipH="1">
            <a:off x="3810000" y="26670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30" name="Freeform 143"/>
          <p:cNvSpPr>
            <a:spLocks/>
          </p:cNvSpPr>
          <p:nvPr/>
        </p:nvSpPr>
        <p:spPr bwMode="auto">
          <a:xfrm>
            <a:off x="4419600" y="29718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31" name="Line 144"/>
          <p:cNvSpPr>
            <a:spLocks noChangeShapeType="1"/>
          </p:cNvSpPr>
          <p:nvPr/>
        </p:nvSpPr>
        <p:spPr bwMode="auto">
          <a:xfrm>
            <a:off x="2971800" y="3657600"/>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2" name="Line 145"/>
          <p:cNvSpPr>
            <a:spLocks noChangeShapeType="1"/>
          </p:cNvSpPr>
          <p:nvPr/>
        </p:nvSpPr>
        <p:spPr bwMode="auto">
          <a:xfrm>
            <a:off x="3352800" y="3657600"/>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3" name="Freeform 146"/>
          <p:cNvSpPr>
            <a:spLocks/>
          </p:cNvSpPr>
          <p:nvPr/>
        </p:nvSpPr>
        <p:spPr bwMode="auto">
          <a:xfrm>
            <a:off x="3581400" y="4800600"/>
            <a:ext cx="2362200" cy="609600"/>
          </a:xfrm>
          <a:custGeom>
            <a:avLst/>
            <a:gdLst>
              <a:gd name="T0" fmla="*/ 0 w 1488"/>
              <a:gd name="T1" fmla="*/ 0 h 384"/>
              <a:gd name="T2" fmla="*/ 2147483647 w 1488"/>
              <a:gd name="T3" fmla="*/ 0 h 384"/>
              <a:gd name="T4" fmla="*/ 2147483647 w 1488"/>
              <a:gd name="T5" fmla="*/ 2147483647 h 384"/>
              <a:gd name="T6" fmla="*/ 2147483647 w 1488"/>
              <a:gd name="T7" fmla="*/ 2147483647 h 384"/>
              <a:gd name="T8" fmla="*/ 0 60000 65536"/>
              <a:gd name="T9" fmla="*/ 0 60000 65536"/>
              <a:gd name="T10" fmla="*/ 0 60000 65536"/>
              <a:gd name="T11" fmla="*/ 0 60000 65536"/>
              <a:gd name="T12" fmla="*/ 0 w 1488"/>
              <a:gd name="T13" fmla="*/ 0 h 384"/>
              <a:gd name="T14" fmla="*/ 1488 w 1488"/>
              <a:gd name="T15" fmla="*/ 384 h 384"/>
            </a:gdLst>
            <a:ahLst/>
            <a:cxnLst>
              <a:cxn ang="T8">
                <a:pos x="T0" y="T1"/>
              </a:cxn>
              <a:cxn ang="T9">
                <a:pos x="T2" y="T3"/>
              </a:cxn>
              <a:cxn ang="T10">
                <a:pos x="T4" y="T5"/>
              </a:cxn>
              <a:cxn ang="T11">
                <a:pos x="T6" y="T7"/>
              </a:cxn>
            </a:cxnLst>
            <a:rect l="T12" t="T13" r="T14" b="T15"/>
            <a:pathLst>
              <a:path w="1488" h="384">
                <a:moveTo>
                  <a:pt x="0" y="0"/>
                </a:moveTo>
                <a:lnTo>
                  <a:pt x="336" y="0"/>
                </a:lnTo>
                <a:lnTo>
                  <a:pt x="336" y="384"/>
                </a:lnTo>
                <a:lnTo>
                  <a:pt x="1488" y="384"/>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4" name="Freeform 147"/>
          <p:cNvSpPr>
            <a:spLocks/>
          </p:cNvSpPr>
          <p:nvPr/>
        </p:nvSpPr>
        <p:spPr bwMode="auto">
          <a:xfrm>
            <a:off x="3810000" y="4953000"/>
            <a:ext cx="1524000" cy="685800"/>
          </a:xfrm>
          <a:custGeom>
            <a:avLst/>
            <a:gdLst>
              <a:gd name="T0" fmla="*/ 0 w 960"/>
              <a:gd name="T1" fmla="*/ 2147483647 h 432"/>
              <a:gd name="T2" fmla="*/ 2147483647 w 960"/>
              <a:gd name="T3" fmla="*/ 2147483647 h 432"/>
              <a:gd name="T4" fmla="*/ 2147483647 w 960"/>
              <a:gd name="T5" fmla="*/ 0 h 432"/>
              <a:gd name="T6" fmla="*/ 2147483647 w 960"/>
              <a:gd name="T7" fmla="*/ 0 h 432"/>
              <a:gd name="T8" fmla="*/ 0 60000 65536"/>
              <a:gd name="T9" fmla="*/ 0 60000 65536"/>
              <a:gd name="T10" fmla="*/ 0 60000 65536"/>
              <a:gd name="T11" fmla="*/ 0 60000 65536"/>
              <a:gd name="T12" fmla="*/ 0 w 960"/>
              <a:gd name="T13" fmla="*/ 0 h 432"/>
              <a:gd name="T14" fmla="*/ 960 w 960"/>
              <a:gd name="T15" fmla="*/ 432 h 432"/>
            </a:gdLst>
            <a:ahLst/>
            <a:cxnLst>
              <a:cxn ang="T8">
                <a:pos x="T0" y="T1"/>
              </a:cxn>
              <a:cxn ang="T9">
                <a:pos x="T2" y="T3"/>
              </a:cxn>
              <a:cxn ang="T10">
                <a:pos x="T4" y="T5"/>
              </a:cxn>
              <a:cxn ang="T11">
                <a:pos x="T6" y="T7"/>
              </a:cxn>
            </a:cxnLst>
            <a:rect l="T12" t="T13" r="T14" b="T15"/>
            <a:pathLst>
              <a:path w="960" h="432">
                <a:moveTo>
                  <a:pt x="0" y="432"/>
                </a:moveTo>
                <a:lnTo>
                  <a:pt x="432" y="432"/>
                </a:lnTo>
                <a:lnTo>
                  <a:pt x="624" y="0"/>
                </a:lnTo>
                <a:lnTo>
                  <a:pt x="960"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5" name="Line 148"/>
          <p:cNvSpPr>
            <a:spLocks noChangeShapeType="1"/>
          </p:cNvSpPr>
          <p:nvPr/>
        </p:nvSpPr>
        <p:spPr bwMode="auto">
          <a:xfrm>
            <a:off x="2743200" y="5638800"/>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6" name="Freeform 149"/>
          <p:cNvSpPr>
            <a:spLocks/>
          </p:cNvSpPr>
          <p:nvPr/>
        </p:nvSpPr>
        <p:spPr bwMode="auto">
          <a:xfrm>
            <a:off x="5791200" y="4572000"/>
            <a:ext cx="990600" cy="609600"/>
          </a:xfrm>
          <a:custGeom>
            <a:avLst/>
            <a:gdLst>
              <a:gd name="T0" fmla="*/ 0 w 624"/>
              <a:gd name="T1" fmla="*/ 0 h 384"/>
              <a:gd name="T2" fmla="*/ 2147483647 w 624"/>
              <a:gd name="T3" fmla="*/ 0 h 384"/>
              <a:gd name="T4" fmla="*/ 2147483647 w 624"/>
              <a:gd name="T5" fmla="*/ 2147483647 h 384"/>
              <a:gd name="T6" fmla="*/ 0 60000 65536"/>
              <a:gd name="T7" fmla="*/ 0 60000 65536"/>
              <a:gd name="T8" fmla="*/ 0 60000 65536"/>
              <a:gd name="T9" fmla="*/ 0 w 624"/>
              <a:gd name="T10" fmla="*/ 0 h 384"/>
              <a:gd name="T11" fmla="*/ 624 w 624"/>
              <a:gd name="T12" fmla="*/ 384 h 384"/>
            </a:gdLst>
            <a:ahLst/>
            <a:cxnLst>
              <a:cxn ang="T6">
                <a:pos x="T0" y="T1"/>
              </a:cxn>
              <a:cxn ang="T7">
                <a:pos x="T2" y="T3"/>
              </a:cxn>
              <a:cxn ang="T8">
                <a:pos x="T4" y="T5"/>
              </a:cxn>
            </a:cxnLst>
            <a:rect l="T9" t="T10" r="T11" b="T12"/>
            <a:pathLst>
              <a:path w="624" h="384">
                <a:moveTo>
                  <a:pt x="0" y="0"/>
                </a:moveTo>
                <a:lnTo>
                  <a:pt x="624" y="0"/>
                </a:lnTo>
                <a:lnTo>
                  <a:pt x="624" y="384"/>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7" name="Oval 150"/>
          <p:cNvSpPr>
            <a:spLocks noChangeArrowheads="1"/>
          </p:cNvSpPr>
          <p:nvPr/>
        </p:nvSpPr>
        <p:spPr bwMode="auto">
          <a:xfrm>
            <a:off x="1219200" y="21336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2338" name="Oval 151"/>
          <p:cNvSpPr>
            <a:spLocks noChangeArrowheads="1"/>
          </p:cNvSpPr>
          <p:nvPr/>
        </p:nvSpPr>
        <p:spPr bwMode="auto">
          <a:xfrm>
            <a:off x="1143000" y="32004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2339" name="Oval 152"/>
          <p:cNvSpPr>
            <a:spLocks noChangeArrowheads="1"/>
          </p:cNvSpPr>
          <p:nvPr/>
        </p:nvSpPr>
        <p:spPr bwMode="auto">
          <a:xfrm>
            <a:off x="5791200" y="36576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2340" name="Oval 153"/>
          <p:cNvSpPr>
            <a:spLocks noChangeArrowheads="1"/>
          </p:cNvSpPr>
          <p:nvPr/>
        </p:nvSpPr>
        <p:spPr bwMode="auto">
          <a:xfrm>
            <a:off x="6375400" y="32766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154" name="Date Placeholder 153"/>
          <p:cNvSpPr>
            <a:spLocks noGrp="1"/>
          </p:cNvSpPr>
          <p:nvPr>
            <p:ph type="dt" sz="quarter" idx="10"/>
          </p:nvPr>
        </p:nvSpPr>
        <p:spPr/>
        <p:txBody>
          <a:bodyPr/>
          <a:lstStyle/>
          <a:p>
            <a:pPr>
              <a:defRPr/>
            </a:pPr>
            <a:fld id="{CF44D5DE-78BA-414B-A14A-7D198B2CC8D6}" type="datetime1">
              <a:rPr lang="en-US" smtClean="0"/>
              <a:pPr>
                <a:defRPr/>
              </a:pPr>
              <a:t>3/30/11</a:t>
            </a:fld>
            <a:endParaRPr lang="en-US"/>
          </a:p>
        </p:txBody>
      </p:sp>
      <p:sp>
        <p:nvSpPr>
          <p:cNvPr id="155" name="Slide Number Placeholder 154"/>
          <p:cNvSpPr>
            <a:spLocks noGrp="1"/>
          </p:cNvSpPr>
          <p:nvPr>
            <p:ph type="sldNum" sz="quarter" idx="12"/>
          </p:nvPr>
        </p:nvSpPr>
        <p:spPr/>
        <p:txBody>
          <a:bodyPr/>
          <a:lstStyle/>
          <a:p>
            <a:pPr>
              <a:defRPr/>
            </a:pPr>
            <a:fld id="{25871418-5521-2A4A-9F61-0D5EEB55CB08}" type="slidenum">
              <a:rPr lang="en-US" smtClean="0"/>
              <a:pPr>
                <a:defRPr/>
              </a:pPr>
              <a:t>52</a:t>
            </a:fld>
            <a:endParaRPr lang="en-US"/>
          </a:p>
        </p:txBody>
      </p:sp>
      <p:sp>
        <p:nvSpPr>
          <p:cNvPr id="156" name="Footer Placeholder 155"/>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029200" y="3654425"/>
            <a:ext cx="457200" cy="1136650"/>
            <a:chOff x="3168" y="2302"/>
            <a:chExt cx="288" cy="716"/>
          </a:xfrm>
        </p:grpSpPr>
        <p:sp>
          <p:nvSpPr>
            <p:cNvPr id="34983" name="Line 3"/>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84" name="Line 4"/>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85" name="Line 5"/>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86" name="Line 6"/>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87" name="Line 7"/>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88" name="Line 8"/>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89" name="Line 9"/>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90" name="Line 10"/>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34819" name="Line 11"/>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34820" name="Line 12"/>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21" name="Rectangle 13"/>
          <p:cNvSpPr>
            <a:spLocks noChangeArrowheads="1"/>
          </p:cNvSpPr>
          <p:nvPr/>
        </p:nvSpPr>
        <p:spPr bwMode="auto">
          <a:xfrm>
            <a:off x="5541963" y="42021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4822" name="Line 14"/>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prstTxWarp prst="textNoShape">
              <a:avLst/>
            </a:prstTxWarp>
          </a:bodyPr>
          <a:lstStyle/>
          <a:p>
            <a:endParaRPr lang="en-US"/>
          </a:p>
        </p:txBody>
      </p:sp>
      <p:sp>
        <p:nvSpPr>
          <p:cNvPr id="34823" name="Rectangle 15"/>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prstTxWarp prst="textNoShape">
              <a:avLst/>
            </a:prstTxWarp>
            <a:spAutoFit/>
          </a:bodyPr>
          <a:lstStyle/>
          <a:p>
            <a:r>
              <a:rPr lang="en-US" b="1">
                <a:solidFill>
                  <a:schemeClr val="accent2"/>
                </a:solidFill>
                <a:latin typeface="Times" charset="0"/>
              </a:rPr>
              <a:t>ALUctr =</a:t>
            </a:r>
          </a:p>
        </p:txBody>
      </p:sp>
      <p:sp>
        <p:nvSpPr>
          <p:cNvPr id="34824" name="Rectangle 16"/>
          <p:cNvSpPr>
            <a:spLocks noChangeArrowheads="1"/>
          </p:cNvSpPr>
          <p:nvPr/>
        </p:nvSpPr>
        <p:spPr bwMode="auto">
          <a:xfrm>
            <a:off x="1055688" y="43529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Clk</a:t>
            </a:r>
          </a:p>
        </p:txBody>
      </p:sp>
      <p:sp>
        <p:nvSpPr>
          <p:cNvPr id="34825" name="Rectangle 17"/>
          <p:cNvSpPr>
            <a:spLocks noChangeArrowheads="1"/>
          </p:cNvSpPr>
          <p:nvPr/>
        </p:nvSpPr>
        <p:spPr bwMode="auto">
          <a:xfrm>
            <a:off x="665163" y="377507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busW</a:t>
            </a:r>
          </a:p>
        </p:txBody>
      </p:sp>
      <p:sp>
        <p:nvSpPr>
          <p:cNvPr id="34826" name="Rectangle 18"/>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4827" name="Line 19"/>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28" name="Line 20"/>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29" name="Oval 21"/>
          <p:cNvSpPr>
            <a:spLocks noChangeArrowheads="1"/>
          </p:cNvSpPr>
          <p:nvPr/>
        </p:nvSpPr>
        <p:spPr bwMode="auto">
          <a:xfrm>
            <a:off x="1603375" y="4595813"/>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34830" name="Rectangle 22"/>
          <p:cNvSpPr>
            <a:spLocks noChangeArrowheads="1"/>
          </p:cNvSpPr>
          <p:nvPr/>
        </p:nvSpPr>
        <p:spPr bwMode="auto">
          <a:xfrm>
            <a:off x="815975" y="3057525"/>
            <a:ext cx="10795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RegWr =</a:t>
            </a:r>
          </a:p>
        </p:txBody>
      </p:sp>
      <p:sp>
        <p:nvSpPr>
          <p:cNvPr id="34831" name="Line 23"/>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34832" name="Line 24"/>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33" name="Rectangle 25"/>
          <p:cNvSpPr>
            <a:spLocks noChangeArrowheads="1"/>
          </p:cNvSpPr>
          <p:nvPr/>
        </p:nvSpPr>
        <p:spPr bwMode="auto">
          <a:xfrm>
            <a:off x="969963" y="4130675"/>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4834" name="Line 26"/>
          <p:cNvSpPr>
            <a:spLocks noChangeShapeType="1"/>
          </p:cNvSpPr>
          <p:nvPr/>
        </p:nvSpPr>
        <p:spPr bwMode="auto">
          <a:xfrm>
            <a:off x="3225800" y="3784600"/>
            <a:ext cx="17780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835" name="Line 27"/>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36" name="Rectangle 28"/>
          <p:cNvSpPr>
            <a:spLocks noChangeArrowheads="1"/>
          </p:cNvSpPr>
          <p:nvPr/>
        </p:nvSpPr>
        <p:spPr bwMode="auto">
          <a:xfrm>
            <a:off x="3865563" y="38465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4837" name="Rectangle 29"/>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busA</a:t>
            </a:r>
          </a:p>
        </p:txBody>
      </p:sp>
      <p:sp>
        <p:nvSpPr>
          <p:cNvPr id="34838" name="Line 30"/>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34839" name="Line 31"/>
          <p:cNvSpPr>
            <a:spLocks noChangeShapeType="1"/>
          </p:cNvSpPr>
          <p:nvPr/>
        </p:nvSpPr>
        <p:spPr bwMode="auto">
          <a:xfrm>
            <a:off x="3225800" y="4484688"/>
            <a:ext cx="9398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840" name="Line 32"/>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41" name="Rectangle 33"/>
          <p:cNvSpPr>
            <a:spLocks noChangeArrowheads="1"/>
          </p:cNvSpPr>
          <p:nvPr/>
        </p:nvSpPr>
        <p:spPr bwMode="auto">
          <a:xfrm>
            <a:off x="3255963" y="447516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4842" name="Rectangle 34"/>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busB</a:t>
            </a:r>
          </a:p>
        </p:txBody>
      </p:sp>
      <p:sp>
        <p:nvSpPr>
          <p:cNvPr id="34843" name="Line 35"/>
          <p:cNvSpPr>
            <a:spLocks noChangeShapeType="1"/>
          </p:cNvSpPr>
          <p:nvPr/>
        </p:nvSpPr>
        <p:spPr bwMode="auto">
          <a:xfrm flipH="1">
            <a:off x="1130300" y="4637088"/>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44" name="Line 36"/>
          <p:cNvSpPr>
            <a:spLocks noChangeShapeType="1"/>
          </p:cNvSpPr>
          <p:nvPr/>
        </p:nvSpPr>
        <p:spPr bwMode="auto">
          <a:xfrm>
            <a:off x="3048000" y="3241675"/>
            <a:ext cx="0" cy="37465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45" name="Line 37"/>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46" name="Rectangle 38"/>
          <p:cNvSpPr>
            <a:spLocks noChangeArrowheads="1"/>
          </p:cNvSpPr>
          <p:nvPr/>
        </p:nvSpPr>
        <p:spPr bwMode="auto">
          <a:xfrm>
            <a:off x="27987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5</a:t>
            </a:r>
          </a:p>
        </p:txBody>
      </p:sp>
      <p:sp>
        <p:nvSpPr>
          <p:cNvPr id="34847" name="Line 39"/>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48" name="Line 40"/>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49" name="Rectangle 41"/>
          <p:cNvSpPr>
            <a:spLocks noChangeArrowheads="1"/>
          </p:cNvSpPr>
          <p:nvPr/>
        </p:nvSpPr>
        <p:spPr bwMode="auto">
          <a:xfrm>
            <a:off x="19605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5</a:t>
            </a:r>
          </a:p>
        </p:txBody>
      </p:sp>
      <p:sp>
        <p:nvSpPr>
          <p:cNvPr id="34850" name="Line 42"/>
          <p:cNvSpPr>
            <a:spLocks noChangeShapeType="1"/>
          </p:cNvSpPr>
          <p:nvPr/>
        </p:nvSpPr>
        <p:spPr bwMode="auto">
          <a:xfrm>
            <a:off x="2590800" y="3241675"/>
            <a:ext cx="0" cy="37465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51" name="Line 43"/>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52" name="Rectangle 44"/>
          <p:cNvSpPr>
            <a:spLocks noChangeArrowheads="1"/>
          </p:cNvSpPr>
          <p:nvPr/>
        </p:nvSpPr>
        <p:spPr bwMode="auto">
          <a:xfrm>
            <a:off x="23415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5</a:t>
            </a:r>
          </a:p>
        </p:txBody>
      </p:sp>
      <p:sp>
        <p:nvSpPr>
          <p:cNvPr id="34853" name="Rectangle 45"/>
          <p:cNvSpPr>
            <a:spLocks noChangeArrowheads="1"/>
          </p:cNvSpPr>
          <p:nvPr/>
        </p:nvSpPr>
        <p:spPr bwMode="auto">
          <a:xfrm>
            <a:off x="1960563" y="3633788"/>
            <a:ext cx="4984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Rw</a:t>
            </a:r>
          </a:p>
        </p:txBody>
      </p:sp>
      <p:sp>
        <p:nvSpPr>
          <p:cNvPr id="34854" name="Rectangle 46"/>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Ra</a:t>
            </a:r>
          </a:p>
        </p:txBody>
      </p:sp>
      <p:sp>
        <p:nvSpPr>
          <p:cNvPr id="34855" name="Rectangle 47"/>
          <p:cNvSpPr>
            <a:spLocks noChangeArrowheads="1"/>
          </p:cNvSpPr>
          <p:nvPr/>
        </p:nvSpPr>
        <p:spPr bwMode="auto">
          <a:xfrm>
            <a:off x="2798763" y="3633788"/>
            <a:ext cx="447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Rb</a:t>
            </a:r>
          </a:p>
        </p:txBody>
      </p:sp>
      <p:sp>
        <p:nvSpPr>
          <p:cNvPr id="34856" name="Rectangle 48"/>
          <p:cNvSpPr>
            <a:spLocks noChangeArrowheads="1"/>
          </p:cNvSpPr>
          <p:nvPr/>
        </p:nvSpPr>
        <p:spPr bwMode="auto">
          <a:xfrm>
            <a:off x="1960563" y="3917950"/>
            <a:ext cx="1082675" cy="63817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32 32-bit</a:t>
            </a:r>
          </a:p>
          <a:p>
            <a:r>
              <a:rPr lang="en-US" b="1">
                <a:latin typeface="Times" charset="0"/>
              </a:rPr>
              <a:t>Registers</a:t>
            </a:r>
          </a:p>
        </p:txBody>
      </p:sp>
      <p:sp>
        <p:nvSpPr>
          <p:cNvPr id="34857" name="Line 49"/>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58" name="Line 50"/>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59" name="Rectangle 51"/>
          <p:cNvSpPr>
            <a:spLocks noChangeArrowheads="1"/>
          </p:cNvSpPr>
          <p:nvPr/>
        </p:nvSpPr>
        <p:spPr bwMode="auto">
          <a:xfrm>
            <a:off x="2570163" y="2994025"/>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Rs</a:t>
            </a:r>
          </a:p>
        </p:txBody>
      </p:sp>
      <p:sp>
        <p:nvSpPr>
          <p:cNvPr id="34860" name="Rectangle 52"/>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Rt</a:t>
            </a:r>
          </a:p>
        </p:txBody>
      </p:sp>
      <p:grpSp>
        <p:nvGrpSpPr>
          <p:cNvPr id="3" name="Group 53"/>
          <p:cNvGrpSpPr>
            <a:grpSpLocks/>
          </p:cNvGrpSpPr>
          <p:nvPr/>
        </p:nvGrpSpPr>
        <p:grpSpPr bwMode="auto">
          <a:xfrm>
            <a:off x="4191000" y="4203700"/>
            <a:ext cx="304800" cy="1227138"/>
            <a:chOff x="2640" y="2648"/>
            <a:chExt cx="192" cy="773"/>
          </a:xfrm>
        </p:grpSpPr>
        <p:sp>
          <p:nvSpPr>
            <p:cNvPr id="34979" name="Line 54"/>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80" name="Line 55"/>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81" name="Line 56"/>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82" name="Line 57"/>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4" name="Group 58"/>
          <p:cNvGrpSpPr>
            <a:grpSpLocks/>
          </p:cNvGrpSpPr>
          <p:nvPr/>
        </p:nvGrpSpPr>
        <p:grpSpPr bwMode="auto">
          <a:xfrm>
            <a:off x="1473200" y="2754313"/>
            <a:ext cx="1168400" cy="284162"/>
            <a:chOff x="928" y="1735"/>
            <a:chExt cx="736" cy="179"/>
          </a:xfrm>
        </p:grpSpPr>
        <p:sp>
          <p:nvSpPr>
            <p:cNvPr id="34975" name="Line 59"/>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76" name="Line 60"/>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77" name="Line 61"/>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78" name="Line 62"/>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34863" name="Rectangle 63"/>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a:latin typeface="Times" charset="0"/>
              </a:rPr>
              <a:t>Rt</a:t>
            </a:r>
          </a:p>
        </p:txBody>
      </p:sp>
      <p:sp>
        <p:nvSpPr>
          <p:cNvPr id="34864" name="Line 64"/>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65" name="Line 65"/>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66" name="Rectangle 66"/>
          <p:cNvSpPr>
            <a:spLocks noChangeArrowheads="1"/>
          </p:cNvSpPr>
          <p:nvPr/>
        </p:nvSpPr>
        <p:spPr bwMode="auto">
          <a:xfrm>
            <a:off x="1731963" y="2354263"/>
            <a:ext cx="447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Rd</a:t>
            </a:r>
          </a:p>
        </p:txBody>
      </p:sp>
      <p:sp>
        <p:nvSpPr>
          <p:cNvPr id="34867" name="Line 67"/>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34868" name="Rectangle 68"/>
          <p:cNvSpPr>
            <a:spLocks noChangeArrowheads="1"/>
          </p:cNvSpPr>
          <p:nvPr/>
        </p:nvSpPr>
        <p:spPr bwMode="auto">
          <a:xfrm>
            <a:off x="207963" y="2562225"/>
            <a:ext cx="10795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RegDst =</a:t>
            </a:r>
          </a:p>
        </p:txBody>
      </p:sp>
      <p:sp>
        <p:nvSpPr>
          <p:cNvPr id="34869" name="Rectangle 69"/>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4870" name="Rectangle 70"/>
          <p:cNvSpPr>
            <a:spLocks noChangeArrowheads="1"/>
          </p:cNvSpPr>
          <p:nvPr/>
        </p:nvSpPr>
        <p:spPr bwMode="auto">
          <a:xfrm rot="5400000">
            <a:off x="2737644" y="5253832"/>
            <a:ext cx="1082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Extender</a:t>
            </a:r>
          </a:p>
        </p:txBody>
      </p:sp>
      <p:sp>
        <p:nvSpPr>
          <p:cNvPr id="34871" name="Rectangle 71"/>
          <p:cNvSpPr>
            <a:spLocks noChangeArrowheads="1"/>
          </p:cNvSpPr>
          <p:nvPr/>
        </p:nvSpPr>
        <p:spPr bwMode="auto">
          <a:xfrm rot="5400000">
            <a:off x="3980656" y="4618832"/>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Mux</a:t>
            </a:r>
          </a:p>
        </p:txBody>
      </p:sp>
      <p:sp>
        <p:nvSpPr>
          <p:cNvPr id="34872" name="Rectangle 72"/>
          <p:cNvSpPr>
            <a:spLocks noChangeArrowheads="1"/>
          </p:cNvSpPr>
          <p:nvPr/>
        </p:nvSpPr>
        <p:spPr bwMode="auto">
          <a:xfrm>
            <a:off x="1770063" y="2744788"/>
            <a:ext cx="638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Mux</a:t>
            </a:r>
          </a:p>
        </p:txBody>
      </p:sp>
      <p:sp>
        <p:nvSpPr>
          <p:cNvPr id="34873" name="Line 73"/>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874" name="Rectangle 74"/>
          <p:cNvSpPr>
            <a:spLocks noChangeArrowheads="1"/>
          </p:cNvSpPr>
          <p:nvPr/>
        </p:nvSpPr>
        <p:spPr bwMode="auto">
          <a:xfrm>
            <a:off x="3503613" y="5302250"/>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4875" name="Line 75"/>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76" name="Line 76"/>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877" name="Line 77"/>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878" name="Rectangle 78"/>
          <p:cNvSpPr>
            <a:spLocks noChangeArrowheads="1"/>
          </p:cNvSpPr>
          <p:nvPr/>
        </p:nvSpPr>
        <p:spPr bwMode="auto">
          <a:xfrm>
            <a:off x="2265363" y="54086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16</a:t>
            </a:r>
          </a:p>
        </p:txBody>
      </p:sp>
      <p:sp>
        <p:nvSpPr>
          <p:cNvPr id="34879" name="Rectangle 79"/>
          <p:cNvSpPr>
            <a:spLocks noChangeArrowheads="1"/>
          </p:cNvSpPr>
          <p:nvPr/>
        </p:nvSpPr>
        <p:spPr bwMode="auto">
          <a:xfrm>
            <a:off x="1427163" y="5267325"/>
            <a:ext cx="828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imm16</a:t>
            </a:r>
          </a:p>
        </p:txBody>
      </p:sp>
      <p:sp>
        <p:nvSpPr>
          <p:cNvPr id="34880" name="Line 80"/>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34881" name="Rectangle 81"/>
          <p:cNvSpPr>
            <a:spLocks noChangeArrowheads="1"/>
          </p:cNvSpPr>
          <p:nvPr/>
        </p:nvSpPr>
        <p:spPr bwMode="auto">
          <a:xfrm>
            <a:off x="3789363" y="5775325"/>
            <a:ext cx="11811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ALUSrc =</a:t>
            </a:r>
          </a:p>
        </p:txBody>
      </p:sp>
      <p:sp>
        <p:nvSpPr>
          <p:cNvPr id="34882" name="Line 82"/>
          <p:cNvSpPr>
            <a:spLocks noChangeShapeType="1"/>
          </p:cNvSpPr>
          <p:nvPr/>
        </p:nvSpPr>
        <p:spPr bwMode="auto">
          <a:xfrm>
            <a:off x="4521200" y="4637088"/>
            <a:ext cx="4826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883" name="Line 83"/>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84" name="Line 84"/>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34885" name="Rectangle 85"/>
          <p:cNvSpPr>
            <a:spLocks noChangeArrowheads="1"/>
          </p:cNvSpPr>
          <p:nvPr/>
        </p:nvSpPr>
        <p:spPr bwMode="auto">
          <a:xfrm>
            <a:off x="2438400" y="6292850"/>
            <a:ext cx="10160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ExtOp =</a:t>
            </a:r>
          </a:p>
        </p:txBody>
      </p:sp>
      <p:grpSp>
        <p:nvGrpSpPr>
          <p:cNvPr id="5" name="Group 86"/>
          <p:cNvGrpSpPr>
            <a:grpSpLocks/>
          </p:cNvGrpSpPr>
          <p:nvPr/>
        </p:nvGrpSpPr>
        <p:grpSpPr bwMode="auto">
          <a:xfrm>
            <a:off x="7772400" y="3938588"/>
            <a:ext cx="304800" cy="1255712"/>
            <a:chOff x="4896" y="2481"/>
            <a:chExt cx="192" cy="791"/>
          </a:xfrm>
        </p:grpSpPr>
        <p:sp>
          <p:nvSpPr>
            <p:cNvPr id="34971" name="Line 87"/>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72" name="Line 88"/>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73" name="Line 89"/>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74" name="Line 90"/>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34887" name="Rectangle 91"/>
          <p:cNvSpPr>
            <a:spLocks noChangeArrowheads="1"/>
          </p:cNvSpPr>
          <p:nvPr/>
        </p:nvSpPr>
        <p:spPr bwMode="auto">
          <a:xfrm rot="5400000">
            <a:off x="7543006" y="4474369"/>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Mux</a:t>
            </a:r>
          </a:p>
        </p:txBody>
      </p:sp>
      <p:sp>
        <p:nvSpPr>
          <p:cNvPr id="34888" name="Line 92"/>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34889" name="Rectangle 93"/>
          <p:cNvSpPr>
            <a:spLocks noChangeArrowheads="1"/>
          </p:cNvSpPr>
          <p:nvPr/>
        </p:nvSpPr>
        <p:spPr bwMode="auto">
          <a:xfrm>
            <a:off x="7523163" y="3201988"/>
            <a:ext cx="144780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MemtoReg =</a:t>
            </a:r>
          </a:p>
        </p:txBody>
      </p:sp>
      <p:sp>
        <p:nvSpPr>
          <p:cNvPr id="34890" name="Line 94"/>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91" name="Rectangle 95"/>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4892" name="Line 96"/>
          <p:cNvSpPr>
            <a:spLocks noChangeShapeType="1"/>
          </p:cNvSpPr>
          <p:nvPr/>
        </p:nvSpPr>
        <p:spPr bwMode="auto">
          <a:xfrm flipH="1">
            <a:off x="5397500" y="5845175"/>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93" name="Rectangle 97"/>
          <p:cNvSpPr>
            <a:spLocks noChangeArrowheads="1"/>
          </p:cNvSpPr>
          <p:nvPr/>
        </p:nvSpPr>
        <p:spPr bwMode="auto">
          <a:xfrm>
            <a:off x="5322888" y="55594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Clk</a:t>
            </a:r>
          </a:p>
        </p:txBody>
      </p:sp>
      <p:sp>
        <p:nvSpPr>
          <p:cNvPr id="34894" name="Rectangle 98"/>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Data In</a:t>
            </a:r>
          </a:p>
        </p:txBody>
      </p:sp>
      <p:sp>
        <p:nvSpPr>
          <p:cNvPr id="34895" name="Line 99"/>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96" name="Line 100"/>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897" name="Oval 101"/>
          <p:cNvSpPr>
            <a:spLocks noChangeArrowheads="1"/>
          </p:cNvSpPr>
          <p:nvPr/>
        </p:nvSpPr>
        <p:spPr bwMode="auto">
          <a:xfrm>
            <a:off x="5870575" y="5803900"/>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34898" name="Rectangle 102"/>
          <p:cNvSpPr>
            <a:spLocks noChangeArrowheads="1"/>
          </p:cNvSpPr>
          <p:nvPr/>
        </p:nvSpPr>
        <p:spPr bwMode="auto">
          <a:xfrm>
            <a:off x="5997575" y="4838700"/>
            <a:ext cx="7270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WrEn</a:t>
            </a:r>
          </a:p>
        </p:txBody>
      </p:sp>
      <p:sp>
        <p:nvSpPr>
          <p:cNvPr id="34899" name="Line 103"/>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34900" name="Line 104"/>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901" name="Rectangle 105"/>
          <p:cNvSpPr>
            <a:spLocks noChangeArrowheads="1"/>
          </p:cNvSpPr>
          <p:nvPr/>
        </p:nvSpPr>
        <p:spPr bwMode="auto">
          <a:xfrm>
            <a:off x="5313363" y="5124450"/>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4902" name="Line 106"/>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34903" name="Line 107"/>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904" name="Rectangle 108"/>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Adr</a:t>
            </a:r>
          </a:p>
        </p:txBody>
      </p:sp>
      <p:sp>
        <p:nvSpPr>
          <p:cNvPr id="34905" name="Rectangle 109"/>
          <p:cNvSpPr>
            <a:spLocks noChangeArrowheads="1"/>
          </p:cNvSpPr>
          <p:nvPr/>
        </p:nvSpPr>
        <p:spPr bwMode="auto">
          <a:xfrm>
            <a:off x="6034088" y="5195888"/>
            <a:ext cx="101917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latin typeface="Times" charset="0"/>
              </a:rPr>
              <a:t>Data</a:t>
            </a:r>
          </a:p>
          <a:p>
            <a:pPr algn="ctr"/>
            <a:r>
              <a:rPr lang="en-US" b="1">
                <a:latin typeface="Times" charset="0"/>
              </a:rPr>
              <a:t>Memory</a:t>
            </a:r>
          </a:p>
        </p:txBody>
      </p:sp>
      <p:sp>
        <p:nvSpPr>
          <p:cNvPr id="34906" name="Line 110"/>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907" name="Line 111"/>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08" name="Line 112"/>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09" name="Line 113"/>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4910" name="Rectangle 114"/>
          <p:cNvSpPr>
            <a:spLocks noChangeArrowheads="1"/>
          </p:cNvSpPr>
          <p:nvPr/>
        </p:nvSpPr>
        <p:spPr bwMode="auto">
          <a:xfrm>
            <a:off x="7142163" y="4643438"/>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4911" name="Rectangle 115"/>
          <p:cNvSpPr>
            <a:spLocks noChangeArrowheads="1"/>
          </p:cNvSpPr>
          <p:nvPr/>
        </p:nvSpPr>
        <p:spPr bwMode="auto">
          <a:xfrm>
            <a:off x="6303963" y="3506788"/>
            <a:ext cx="120650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MemWr =</a:t>
            </a:r>
          </a:p>
        </p:txBody>
      </p:sp>
      <p:sp>
        <p:nvSpPr>
          <p:cNvPr id="34912" name="Line 116"/>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13" name="Line 117"/>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14" name="Rectangle 118"/>
          <p:cNvSpPr>
            <a:spLocks noChangeArrowheads="1"/>
          </p:cNvSpPr>
          <p:nvPr/>
        </p:nvSpPr>
        <p:spPr bwMode="auto">
          <a:xfrm rot="5400000">
            <a:off x="5015706" y="4077494"/>
            <a:ext cx="663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ALU</a:t>
            </a:r>
          </a:p>
        </p:txBody>
      </p:sp>
      <p:sp>
        <p:nvSpPr>
          <p:cNvPr id="34915" name="Rectangle 119"/>
          <p:cNvSpPr>
            <a:spLocks noChangeArrowheads="1"/>
          </p:cNvSpPr>
          <p:nvPr/>
        </p:nvSpPr>
        <p:spPr bwMode="auto">
          <a:xfrm>
            <a:off x="4575175" y="1993900"/>
            <a:ext cx="1203325" cy="873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4916" name="Line 120"/>
          <p:cNvSpPr>
            <a:spLocks noChangeShapeType="1"/>
          </p:cNvSpPr>
          <p:nvPr/>
        </p:nvSpPr>
        <p:spPr bwMode="auto">
          <a:xfrm flipH="1">
            <a:off x="3949700" y="2720975"/>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17" name="Line 121"/>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18" name="Line 122"/>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19" name="Oval 123"/>
          <p:cNvSpPr>
            <a:spLocks noChangeArrowheads="1"/>
          </p:cNvSpPr>
          <p:nvPr/>
        </p:nvSpPr>
        <p:spPr bwMode="auto">
          <a:xfrm>
            <a:off x="4422775" y="2679700"/>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34920" name="Rectangle 124"/>
          <p:cNvSpPr>
            <a:spLocks noChangeArrowheads="1"/>
          </p:cNvSpPr>
          <p:nvPr/>
        </p:nvSpPr>
        <p:spPr bwMode="auto">
          <a:xfrm>
            <a:off x="4538663" y="2071688"/>
            <a:ext cx="127317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latin typeface="Times" charset="0"/>
              </a:rPr>
              <a:t>Instruction</a:t>
            </a:r>
          </a:p>
          <a:p>
            <a:pPr algn="ctr"/>
            <a:r>
              <a:rPr lang="en-US" b="1">
                <a:latin typeface="Times" charset="0"/>
              </a:rPr>
              <a:t>Fetch Unit</a:t>
            </a:r>
          </a:p>
        </p:txBody>
      </p:sp>
      <p:sp>
        <p:nvSpPr>
          <p:cNvPr id="34921" name="Rectangle 125"/>
          <p:cNvSpPr>
            <a:spLocks noChangeArrowheads="1"/>
          </p:cNvSpPr>
          <p:nvPr/>
        </p:nvSpPr>
        <p:spPr bwMode="auto">
          <a:xfrm>
            <a:off x="3494088" y="25241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Clk</a:t>
            </a:r>
          </a:p>
        </p:txBody>
      </p:sp>
      <p:sp>
        <p:nvSpPr>
          <p:cNvPr id="34922" name="Line 126"/>
          <p:cNvSpPr>
            <a:spLocks noChangeShapeType="1"/>
          </p:cNvSpPr>
          <p:nvPr/>
        </p:nvSpPr>
        <p:spPr bwMode="auto">
          <a:xfrm flipV="1">
            <a:off x="5638800" y="2870200"/>
            <a:ext cx="0" cy="11938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923" name="Line 127"/>
          <p:cNvSpPr>
            <a:spLocks noChangeShapeType="1"/>
          </p:cNvSpPr>
          <p:nvPr/>
        </p:nvSpPr>
        <p:spPr bwMode="auto">
          <a:xfrm flipH="1">
            <a:off x="5461000" y="4038600"/>
            <a:ext cx="203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4924" name="Rectangle 128"/>
          <p:cNvSpPr>
            <a:spLocks noChangeArrowheads="1"/>
          </p:cNvSpPr>
          <p:nvPr/>
        </p:nvSpPr>
        <p:spPr bwMode="auto">
          <a:xfrm>
            <a:off x="5618163" y="3498850"/>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Zero</a:t>
            </a:r>
          </a:p>
        </p:txBody>
      </p:sp>
      <p:sp>
        <p:nvSpPr>
          <p:cNvPr id="34925" name="Line 129"/>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926"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Instruction&lt;31:0&gt;</a:t>
            </a:r>
          </a:p>
        </p:txBody>
      </p:sp>
      <p:sp>
        <p:nvSpPr>
          <p:cNvPr id="34927" name="Rectangle 131"/>
          <p:cNvSpPr>
            <a:spLocks noChangeArrowheads="1"/>
          </p:cNvSpPr>
          <p:nvPr/>
        </p:nvSpPr>
        <p:spPr bwMode="auto">
          <a:xfrm>
            <a:off x="7726363" y="40322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0</a:t>
            </a:r>
          </a:p>
        </p:txBody>
      </p:sp>
      <p:sp>
        <p:nvSpPr>
          <p:cNvPr id="34928" name="Rectangle 132"/>
          <p:cNvSpPr>
            <a:spLocks noChangeArrowheads="1"/>
          </p:cNvSpPr>
          <p:nvPr/>
        </p:nvSpPr>
        <p:spPr bwMode="auto">
          <a:xfrm>
            <a:off x="7726363" y="48117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1</a:t>
            </a:r>
          </a:p>
        </p:txBody>
      </p:sp>
      <p:sp>
        <p:nvSpPr>
          <p:cNvPr id="34929" name="Rectangle 133"/>
          <p:cNvSpPr>
            <a:spLocks noChangeArrowheads="1"/>
          </p:cNvSpPr>
          <p:nvPr/>
        </p:nvSpPr>
        <p:spPr bwMode="auto">
          <a:xfrm>
            <a:off x="4144963" y="42608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0</a:t>
            </a:r>
          </a:p>
        </p:txBody>
      </p:sp>
      <p:sp>
        <p:nvSpPr>
          <p:cNvPr id="34930" name="Rectangle 134"/>
          <p:cNvSpPr>
            <a:spLocks noChangeArrowheads="1"/>
          </p:cNvSpPr>
          <p:nvPr/>
        </p:nvSpPr>
        <p:spPr bwMode="auto">
          <a:xfrm>
            <a:off x="4144963" y="50403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1</a:t>
            </a:r>
          </a:p>
        </p:txBody>
      </p:sp>
      <p:sp>
        <p:nvSpPr>
          <p:cNvPr id="34931" name="Rectangle 135"/>
          <p:cNvSpPr>
            <a:spLocks noChangeArrowheads="1"/>
          </p:cNvSpPr>
          <p:nvPr/>
        </p:nvSpPr>
        <p:spPr bwMode="auto">
          <a:xfrm>
            <a:off x="2274888" y="27114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0</a:t>
            </a:r>
          </a:p>
        </p:txBody>
      </p:sp>
      <p:sp>
        <p:nvSpPr>
          <p:cNvPr id="34932" name="Rectangle 136"/>
          <p:cNvSpPr>
            <a:spLocks noChangeArrowheads="1"/>
          </p:cNvSpPr>
          <p:nvPr/>
        </p:nvSpPr>
        <p:spPr bwMode="auto">
          <a:xfrm>
            <a:off x="1589088" y="27114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1</a:t>
            </a:r>
          </a:p>
        </p:txBody>
      </p:sp>
      <p:sp>
        <p:nvSpPr>
          <p:cNvPr id="34933"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934"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&lt;21:25&gt;</a:t>
            </a:r>
          </a:p>
        </p:txBody>
      </p:sp>
      <p:sp>
        <p:nvSpPr>
          <p:cNvPr id="34935"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&lt;16:20&gt;</a:t>
            </a:r>
          </a:p>
        </p:txBody>
      </p:sp>
      <p:sp>
        <p:nvSpPr>
          <p:cNvPr id="34936"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&lt;11:15&gt;</a:t>
            </a:r>
          </a:p>
        </p:txBody>
      </p:sp>
      <p:sp>
        <p:nvSpPr>
          <p:cNvPr id="34937"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&lt;0:15&gt;</a:t>
            </a:r>
          </a:p>
        </p:txBody>
      </p:sp>
      <p:sp>
        <p:nvSpPr>
          <p:cNvPr id="34938"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939"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940"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941" name="Rectangle 145"/>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Imm16</a:t>
            </a:r>
          </a:p>
        </p:txBody>
      </p:sp>
      <p:sp>
        <p:nvSpPr>
          <p:cNvPr id="34942" name="Rectangle 146"/>
          <p:cNvSpPr>
            <a:spLocks noChangeArrowheads="1"/>
          </p:cNvSpPr>
          <p:nvPr/>
        </p:nvSpPr>
        <p:spPr bwMode="auto">
          <a:xfrm>
            <a:off x="6913563" y="296545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Rd</a:t>
            </a:r>
          </a:p>
        </p:txBody>
      </p:sp>
      <p:sp>
        <p:nvSpPr>
          <p:cNvPr id="34943" name="Rectangle 147"/>
          <p:cNvSpPr>
            <a:spLocks noChangeArrowheads="1"/>
          </p:cNvSpPr>
          <p:nvPr/>
        </p:nvSpPr>
        <p:spPr bwMode="auto">
          <a:xfrm>
            <a:off x="6456363" y="296545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Rs</a:t>
            </a:r>
          </a:p>
        </p:txBody>
      </p:sp>
      <p:sp>
        <p:nvSpPr>
          <p:cNvPr id="34944" name="Rectangle 148"/>
          <p:cNvSpPr>
            <a:spLocks noChangeArrowheads="1"/>
          </p:cNvSpPr>
          <p:nvPr/>
        </p:nvSpPr>
        <p:spPr bwMode="auto">
          <a:xfrm>
            <a:off x="5922963" y="296545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Rt</a:t>
            </a:r>
          </a:p>
        </p:txBody>
      </p:sp>
      <p:sp>
        <p:nvSpPr>
          <p:cNvPr id="34945" name="Rectangle 149"/>
          <p:cNvSpPr>
            <a:spLocks noGrp="1" noChangeArrowheads="1"/>
          </p:cNvSpPr>
          <p:nvPr>
            <p:ph type="body" idx="1"/>
          </p:nvPr>
        </p:nvSpPr>
        <p:spPr>
          <a:xfrm>
            <a:off x="304800" y="1295400"/>
            <a:ext cx="8610600" cy="415925"/>
          </a:xfrm>
        </p:spPr>
        <p:txBody>
          <a:bodyPr>
            <a:normAutofit fontScale="77500" lnSpcReduction="20000"/>
          </a:bodyPr>
          <a:lstStyle/>
          <a:p>
            <a:r>
              <a:rPr lang="en-US"/>
              <a:t>New PC = { PC[31..28], target address, 00 }</a:t>
            </a:r>
          </a:p>
        </p:txBody>
      </p:sp>
      <p:sp>
        <p:nvSpPr>
          <p:cNvPr id="34946" name="Rectangle 150"/>
          <p:cNvSpPr>
            <a:spLocks noChangeArrowheads="1"/>
          </p:cNvSpPr>
          <p:nvPr/>
        </p:nvSpPr>
        <p:spPr bwMode="auto">
          <a:xfrm>
            <a:off x="2667000" y="2133600"/>
            <a:ext cx="11684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nPC_sel= </a:t>
            </a:r>
          </a:p>
        </p:txBody>
      </p:sp>
      <p:sp>
        <p:nvSpPr>
          <p:cNvPr id="34947" name="Line 151"/>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34948" name="Rectangle 152"/>
          <p:cNvSpPr>
            <a:spLocks noGrp="1" noChangeArrowheads="1"/>
          </p:cNvSpPr>
          <p:nvPr>
            <p:ph type="title"/>
          </p:nvPr>
        </p:nvSpPr>
        <p:spPr>
          <a:xfrm>
            <a:off x="525463" y="152400"/>
            <a:ext cx="8382000" cy="474663"/>
          </a:xfrm>
        </p:spPr>
        <p:txBody>
          <a:bodyPr>
            <a:normAutofit fontScale="90000"/>
          </a:bodyPr>
          <a:lstStyle/>
          <a:p>
            <a:r>
              <a:rPr lang="en-US" sz="4000" smtClean="0"/>
              <a:t>Single Cycle Datapath during Jump</a:t>
            </a:r>
          </a:p>
        </p:txBody>
      </p:sp>
      <p:grpSp>
        <p:nvGrpSpPr>
          <p:cNvPr id="6" name="Group 153"/>
          <p:cNvGrpSpPr>
            <a:grpSpLocks/>
          </p:cNvGrpSpPr>
          <p:nvPr/>
        </p:nvGrpSpPr>
        <p:grpSpPr bwMode="auto">
          <a:xfrm>
            <a:off x="381000" y="685800"/>
            <a:ext cx="7578725" cy="590550"/>
            <a:chOff x="240" y="510"/>
            <a:chExt cx="4774" cy="372"/>
          </a:xfrm>
        </p:grpSpPr>
        <p:grpSp>
          <p:nvGrpSpPr>
            <p:cNvPr id="7" name="Group 154"/>
            <p:cNvGrpSpPr>
              <a:grpSpLocks/>
            </p:cNvGrpSpPr>
            <p:nvPr/>
          </p:nvGrpSpPr>
          <p:grpSpPr bwMode="auto">
            <a:xfrm>
              <a:off x="737" y="672"/>
              <a:ext cx="3832" cy="210"/>
              <a:chOff x="868" y="3836"/>
              <a:chExt cx="3832" cy="210"/>
            </a:xfrm>
          </p:grpSpPr>
          <p:sp>
            <p:nvSpPr>
              <p:cNvPr id="34965" name="Rectangle 155"/>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8" name="Group 156"/>
              <p:cNvGrpSpPr>
                <a:grpSpLocks/>
              </p:cNvGrpSpPr>
              <p:nvPr/>
            </p:nvGrpSpPr>
            <p:grpSpPr bwMode="auto">
              <a:xfrm>
                <a:off x="868" y="3836"/>
                <a:ext cx="664" cy="210"/>
                <a:chOff x="868" y="3836"/>
                <a:chExt cx="664" cy="210"/>
              </a:xfrm>
            </p:grpSpPr>
            <p:sp>
              <p:nvSpPr>
                <p:cNvPr id="34969" name="Rectangle 157"/>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4970" name="Rectangle 158"/>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sp>
            <p:nvSpPr>
              <p:cNvPr id="34967" name="Rectangle 159"/>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4968" name="Rectangle 160"/>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target address</a:t>
                </a:r>
              </a:p>
            </p:txBody>
          </p:sp>
        </p:grpSp>
        <p:sp>
          <p:nvSpPr>
            <p:cNvPr id="34959" name="Rectangle 161"/>
            <p:cNvSpPr>
              <a:spLocks noChangeArrowheads="1"/>
            </p:cNvSpPr>
            <p:nvPr/>
          </p:nvSpPr>
          <p:spPr bwMode="auto">
            <a:xfrm>
              <a:off x="4464" y="51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34960" name="Rectangle 162"/>
            <p:cNvSpPr>
              <a:spLocks noChangeArrowheads="1"/>
            </p:cNvSpPr>
            <p:nvPr/>
          </p:nvSpPr>
          <p:spPr bwMode="auto">
            <a:xfrm>
              <a:off x="1200"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34961" name="Rectangle 163"/>
            <p:cNvSpPr>
              <a:spLocks noChangeArrowheads="1"/>
            </p:cNvSpPr>
            <p:nvPr/>
          </p:nvSpPr>
          <p:spPr bwMode="auto">
            <a:xfrm>
              <a:off x="67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34962" name="Rectangle 164"/>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J-type</a:t>
              </a:r>
            </a:p>
          </p:txBody>
        </p:sp>
        <p:sp>
          <p:nvSpPr>
            <p:cNvPr id="34963" name="Rectangle 165"/>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jump</a:t>
              </a:r>
            </a:p>
          </p:txBody>
        </p:sp>
        <p:sp>
          <p:nvSpPr>
            <p:cNvPr id="34964" name="Rectangle 166"/>
            <p:cNvSpPr>
              <a:spLocks noChangeArrowheads="1"/>
            </p:cNvSpPr>
            <p:nvPr/>
          </p:nvSpPr>
          <p:spPr bwMode="auto">
            <a:xfrm>
              <a:off x="139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25</a:t>
              </a:r>
            </a:p>
          </p:txBody>
        </p:sp>
      </p:grpSp>
      <p:sp>
        <p:nvSpPr>
          <p:cNvPr id="34950" name="Rectangle 167"/>
          <p:cNvSpPr>
            <a:spLocks noChangeArrowheads="1"/>
          </p:cNvSpPr>
          <p:nvPr/>
        </p:nvSpPr>
        <p:spPr bwMode="auto">
          <a:xfrm>
            <a:off x="2882900" y="1752600"/>
            <a:ext cx="9271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Jump= </a:t>
            </a:r>
          </a:p>
        </p:txBody>
      </p:sp>
      <p:sp>
        <p:nvSpPr>
          <p:cNvPr id="34951" name="Line 168"/>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34952" name="Rectangle 169"/>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&lt;0:25&gt;</a:t>
            </a:r>
          </a:p>
        </p:txBody>
      </p:sp>
      <p:sp>
        <p:nvSpPr>
          <p:cNvPr id="34953" name="Line 170"/>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4954" name="Rectangle 171"/>
          <p:cNvSpPr>
            <a:spLocks noChangeArrowheads="1"/>
          </p:cNvSpPr>
          <p:nvPr/>
        </p:nvSpPr>
        <p:spPr bwMode="auto">
          <a:xfrm>
            <a:off x="8113713" y="2965450"/>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TA26</a:t>
            </a:r>
          </a:p>
        </p:txBody>
      </p:sp>
      <p:sp>
        <p:nvSpPr>
          <p:cNvPr id="172" name="Date Placeholder 171"/>
          <p:cNvSpPr>
            <a:spLocks noGrp="1"/>
          </p:cNvSpPr>
          <p:nvPr>
            <p:ph type="dt" sz="quarter" idx="10"/>
          </p:nvPr>
        </p:nvSpPr>
        <p:spPr/>
        <p:txBody>
          <a:bodyPr/>
          <a:lstStyle/>
          <a:p>
            <a:pPr>
              <a:defRPr/>
            </a:pPr>
            <a:fld id="{24D4644A-D4C7-8A42-A5AD-80D4426EFAF6}" type="datetime1">
              <a:rPr lang="en-US" smtClean="0"/>
              <a:pPr>
                <a:defRPr/>
              </a:pPr>
              <a:t>3/30/11</a:t>
            </a:fld>
            <a:endParaRPr lang="en-US"/>
          </a:p>
        </p:txBody>
      </p:sp>
      <p:sp>
        <p:nvSpPr>
          <p:cNvPr id="173" name="Slide Number Placeholder 172"/>
          <p:cNvSpPr>
            <a:spLocks noGrp="1"/>
          </p:cNvSpPr>
          <p:nvPr>
            <p:ph type="sldNum" sz="quarter" idx="12"/>
          </p:nvPr>
        </p:nvSpPr>
        <p:spPr/>
        <p:txBody>
          <a:bodyPr/>
          <a:lstStyle/>
          <a:p>
            <a:pPr>
              <a:defRPr/>
            </a:pPr>
            <a:fld id="{A22EE768-2799-4648-888B-80D375D4D6CF}" type="slidenum">
              <a:rPr lang="en-US" smtClean="0"/>
              <a:pPr>
                <a:defRPr/>
              </a:pPr>
              <a:t>53</a:t>
            </a:fld>
            <a:endParaRPr lang="en-US"/>
          </a:p>
        </p:txBody>
      </p:sp>
      <p:sp>
        <p:nvSpPr>
          <p:cNvPr id="174" name="Footer Placeholder 173"/>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87338" y="228600"/>
            <a:ext cx="8686800" cy="474663"/>
          </a:xfrm>
        </p:spPr>
        <p:txBody>
          <a:bodyPr>
            <a:normAutofit fontScale="90000"/>
          </a:bodyPr>
          <a:lstStyle/>
          <a:p>
            <a:r>
              <a:rPr lang="en-US" smtClean="0"/>
              <a:t>Single Cycle Datapath during Jump</a:t>
            </a:r>
          </a:p>
        </p:txBody>
      </p:sp>
      <p:grpSp>
        <p:nvGrpSpPr>
          <p:cNvPr id="2" name="Group 3"/>
          <p:cNvGrpSpPr>
            <a:grpSpLocks/>
          </p:cNvGrpSpPr>
          <p:nvPr/>
        </p:nvGrpSpPr>
        <p:grpSpPr bwMode="auto">
          <a:xfrm>
            <a:off x="5029200" y="3654425"/>
            <a:ext cx="457200" cy="1136650"/>
            <a:chOff x="3168" y="2302"/>
            <a:chExt cx="288" cy="716"/>
          </a:xfrm>
        </p:grpSpPr>
        <p:sp>
          <p:nvSpPr>
            <p:cNvPr id="37034" name="Line 4"/>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35" name="Line 5"/>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36" name="Line 6"/>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37" name="Line 7"/>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38" name="Line 8"/>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39" name="Line 9"/>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40" name="Line 10"/>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41" name="Line 11"/>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36868" name="Line 12"/>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36869" name="Line 13"/>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870" name="Rectangle 14"/>
          <p:cNvSpPr>
            <a:spLocks noChangeArrowheads="1"/>
          </p:cNvSpPr>
          <p:nvPr/>
        </p:nvSpPr>
        <p:spPr bwMode="auto">
          <a:xfrm>
            <a:off x="5541963" y="42021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6871" name="Line 15"/>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prstTxWarp prst="textNoShape">
              <a:avLst/>
            </a:prstTxWarp>
          </a:bodyPr>
          <a:lstStyle/>
          <a:p>
            <a:endParaRPr lang="en-US"/>
          </a:p>
        </p:txBody>
      </p:sp>
      <p:sp>
        <p:nvSpPr>
          <p:cNvPr id="36872" name="Rectangle 16"/>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prstTxWarp prst="textNoShape">
              <a:avLst/>
            </a:prstTxWarp>
            <a:spAutoFit/>
          </a:bodyPr>
          <a:lstStyle/>
          <a:p>
            <a:r>
              <a:rPr lang="en-US" b="1">
                <a:solidFill>
                  <a:schemeClr val="accent2"/>
                </a:solidFill>
                <a:latin typeface="Times" charset="0"/>
              </a:rPr>
              <a:t>ALUctr =x</a:t>
            </a:r>
          </a:p>
        </p:txBody>
      </p:sp>
      <p:sp>
        <p:nvSpPr>
          <p:cNvPr id="36873" name="Rectangle 17"/>
          <p:cNvSpPr>
            <a:spLocks noChangeArrowheads="1"/>
          </p:cNvSpPr>
          <p:nvPr/>
        </p:nvSpPr>
        <p:spPr bwMode="auto">
          <a:xfrm>
            <a:off x="1055688" y="43529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Clk</a:t>
            </a:r>
          </a:p>
        </p:txBody>
      </p:sp>
      <p:sp>
        <p:nvSpPr>
          <p:cNvPr id="36874" name="Rectangle 18"/>
          <p:cNvSpPr>
            <a:spLocks noChangeArrowheads="1"/>
          </p:cNvSpPr>
          <p:nvPr/>
        </p:nvSpPr>
        <p:spPr bwMode="auto">
          <a:xfrm>
            <a:off x="665163" y="377507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busW</a:t>
            </a:r>
          </a:p>
        </p:txBody>
      </p:sp>
      <p:sp>
        <p:nvSpPr>
          <p:cNvPr id="36875" name="Rectangle 19"/>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6876" name="Line 20"/>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877" name="Line 21"/>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878" name="Oval 22"/>
          <p:cNvSpPr>
            <a:spLocks noChangeArrowheads="1"/>
          </p:cNvSpPr>
          <p:nvPr/>
        </p:nvSpPr>
        <p:spPr bwMode="auto">
          <a:xfrm>
            <a:off x="1603375" y="4595813"/>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36879" name="Rectangle 23"/>
          <p:cNvSpPr>
            <a:spLocks noChangeArrowheads="1"/>
          </p:cNvSpPr>
          <p:nvPr/>
        </p:nvSpPr>
        <p:spPr bwMode="auto">
          <a:xfrm>
            <a:off x="815975" y="3057525"/>
            <a:ext cx="12509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RegWr = 0</a:t>
            </a:r>
          </a:p>
        </p:txBody>
      </p:sp>
      <p:sp>
        <p:nvSpPr>
          <p:cNvPr id="36880" name="Line 24"/>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36881" name="Line 25"/>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882" name="Rectangle 26"/>
          <p:cNvSpPr>
            <a:spLocks noChangeArrowheads="1"/>
          </p:cNvSpPr>
          <p:nvPr/>
        </p:nvSpPr>
        <p:spPr bwMode="auto">
          <a:xfrm>
            <a:off x="969963" y="4130675"/>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6883" name="Line 27"/>
          <p:cNvSpPr>
            <a:spLocks noChangeShapeType="1"/>
          </p:cNvSpPr>
          <p:nvPr/>
        </p:nvSpPr>
        <p:spPr bwMode="auto">
          <a:xfrm>
            <a:off x="3225800" y="3784600"/>
            <a:ext cx="1778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6884" name="Line 28"/>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885" name="Rectangle 29"/>
          <p:cNvSpPr>
            <a:spLocks noChangeArrowheads="1"/>
          </p:cNvSpPr>
          <p:nvPr/>
        </p:nvSpPr>
        <p:spPr bwMode="auto">
          <a:xfrm>
            <a:off x="3865563" y="38465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6886" name="Rectangle 30"/>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busA</a:t>
            </a:r>
          </a:p>
        </p:txBody>
      </p:sp>
      <p:sp>
        <p:nvSpPr>
          <p:cNvPr id="36887" name="Line 31"/>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36888" name="Line 32"/>
          <p:cNvSpPr>
            <a:spLocks noChangeShapeType="1"/>
          </p:cNvSpPr>
          <p:nvPr/>
        </p:nvSpPr>
        <p:spPr bwMode="auto">
          <a:xfrm>
            <a:off x="3225800" y="4484688"/>
            <a:ext cx="939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6889" name="Line 33"/>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890" name="Rectangle 34"/>
          <p:cNvSpPr>
            <a:spLocks noChangeArrowheads="1"/>
          </p:cNvSpPr>
          <p:nvPr/>
        </p:nvSpPr>
        <p:spPr bwMode="auto">
          <a:xfrm>
            <a:off x="3255963" y="447516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6891" name="Rectangle 35"/>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busB</a:t>
            </a:r>
          </a:p>
        </p:txBody>
      </p:sp>
      <p:sp>
        <p:nvSpPr>
          <p:cNvPr id="36892" name="Line 36"/>
          <p:cNvSpPr>
            <a:spLocks noChangeShapeType="1"/>
          </p:cNvSpPr>
          <p:nvPr/>
        </p:nvSpPr>
        <p:spPr bwMode="auto">
          <a:xfrm flipH="1">
            <a:off x="1130300" y="4637088"/>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893" name="Line 37"/>
          <p:cNvSpPr>
            <a:spLocks noChangeShapeType="1"/>
          </p:cNvSpPr>
          <p:nvPr/>
        </p:nvSpPr>
        <p:spPr bwMode="auto">
          <a:xfrm>
            <a:off x="3048000" y="3241675"/>
            <a:ext cx="0" cy="37465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6894" name="Line 38"/>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895" name="Rectangle 39"/>
          <p:cNvSpPr>
            <a:spLocks noChangeArrowheads="1"/>
          </p:cNvSpPr>
          <p:nvPr/>
        </p:nvSpPr>
        <p:spPr bwMode="auto">
          <a:xfrm>
            <a:off x="27987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5</a:t>
            </a:r>
          </a:p>
        </p:txBody>
      </p:sp>
      <p:sp>
        <p:nvSpPr>
          <p:cNvPr id="36896" name="Line 40"/>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897" name="Line 41"/>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898" name="Rectangle 42"/>
          <p:cNvSpPr>
            <a:spLocks noChangeArrowheads="1"/>
          </p:cNvSpPr>
          <p:nvPr/>
        </p:nvSpPr>
        <p:spPr bwMode="auto">
          <a:xfrm>
            <a:off x="19605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5</a:t>
            </a:r>
          </a:p>
        </p:txBody>
      </p:sp>
      <p:sp>
        <p:nvSpPr>
          <p:cNvPr id="36899" name="Line 43"/>
          <p:cNvSpPr>
            <a:spLocks noChangeShapeType="1"/>
          </p:cNvSpPr>
          <p:nvPr/>
        </p:nvSpPr>
        <p:spPr bwMode="auto">
          <a:xfrm>
            <a:off x="2590800" y="3241675"/>
            <a:ext cx="0" cy="37465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6900" name="Line 44"/>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901" name="Rectangle 45"/>
          <p:cNvSpPr>
            <a:spLocks noChangeArrowheads="1"/>
          </p:cNvSpPr>
          <p:nvPr/>
        </p:nvSpPr>
        <p:spPr bwMode="auto">
          <a:xfrm>
            <a:off x="23415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5</a:t>
            </a:r>
          </a:p>
        </p:txBody>
      </p:sp>
      <p:sp>
        <p:nvSpPr>
          <p:cNvPr id="36902" name="Rectangle 46"/>
          <p:cNvSpPr>
            <a:spLocks noChangeArrowheads="1"/>
          </p:cNvSpPr>
          <p:nvPr/>
        </p:nvSpPr>
        <p:spPr bwMode="auto">
          <a:xfrm>
            <a:off x="1960563" y="3633788"/>
            <a:ext cx="4984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Rw</a:t>
            </a:r>
          </a:p>
        </p:txBody>
      </p:sp>
      <p:sp>
        <p:nvSpPr>
          <p:cNvPr id="36903" name="Rectangle 47"/>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Ra</a:t>
            </a:r>
          </a:p>
        </p:txBody>
      </p:sp>
      <p:sp>
        <p:nvSpPr>
          <p:cNvPr id="36904" name="Rectangle 48"/>
          <p:cNvSpPr>
            <a:spLocks noChangeArrowheads="1"/>
          </p:cNvSpPr>
          <p:nvPr/>
        </p:nvSpPr>
        <p:spPr bwMode="auto">
          <a:xfrm>
            <a:off x="2798763" y="3633788"/>
            <a:ext cx="447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Rb</a:t>
            </a:r>
          </a:p>
        </p:txBody>
      </p:sp>
      <p:sp>
        <p:nvSpPr>
          <p:cNvPr id="36905" name="Rectangle 49"/>
          <p:cNvSpPr>
            <a:spLocks noChangeArrowheads="1"/>
          </p:cNvSpPr>
          <p:nvPr/>
        </p:nvSpPr>
        <p:spPr bwMode="auto">
          <a:xfrm>
            <a:off x="1960563" y="3917950"/>
            <a:ext cx="1082675" cy="638175"/>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32 32-bit</a:t>
            </a:r>
          </a:p>
          <a:p>
            <a:r>
              <a:rPr lang="en-US" b="1">
                <a:latin typeface="Times" charset="0"/>
              </a:rPr>
              <a:t>Registers</a:t>
            </a:r>
          </a:p>
        </p:txBody>
      </p:sp>
      <p:sp>
        <p:nvSpPr>
          <p:cNvPr id="36906" name="Line 50"/>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07" name="Line 51"/>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08" name="Rectangle 52"/>
          <p:cNvSpPr>
            <a:spLocks noChangeArrowheads="1"/>
          </p:cNvSpPr>
          <p:nvPr/>
        </p:nvSpPr>
        <p:spPr bwMode="auto">
          <a:xfrm>
            <a:off x="2570163" y="2994025"/>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Rs</a:t>
            </a:r>
          </a:p>
        </p:txBody>
      </p:sp>
      <p:sp>
        <p:nvSpPr>
          <p:cNvPr id="36909" name="Rectangle 53"/>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Rt</a:t>
            </a:r>
          </a:p>
        </p:txBody>
      </p:sp>
      <p:grpSp>
        <p:nvGrpSpPr>
          <p:cNvPr id="3" name="Group 54"/>
          <p:cNvGrpSpPr>
            <a:grpSpLocks/>
          </p:cNvGrpSpPr>
          <p:nvPr/>
        </p:nvGrpSpPr>
        <p:grpSpPr bwMode="auto">
          <a:xfrm>
            <a:off x="4191000" y="4203700"/>
            <a:ext cx="304800" cy="1227138"/>
            <a:chOff x="2640" y="2648"/>
            <a:chExt cx="192" cy="773"/>
          </a:xfrm>
        </p:grpSpPr>
        <p:sp>
          <p:nvSpPr>
            <p:cNvPr id="37030" name="Line 55"/>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31" name="Line 56"/>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32" name="Line 57"/>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33" name="Line 58"/>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4" name="Group 59"/>
          <p:cNvGrpSpPr>
            <a:grpSpLocks/>
          </p:cNvGrpSpPr>
          <p:nvPr/>
        </p:nvGrpSpPr>
        <p:grpSpPr bwMode="auto">
          <a:xfrm>
            <a:off x="1473200" y="2754313"/>
            <a:ext cx="1168400" cy="284162"/>
            <a:chOff x="928" y="1735"/>
            <a:chExt cx="736" cy="179"/>
          </a:xfrm>
        </p:grpSpPr>
        <p:sp>
          <p:nvSpPr>
            <p:cNvPr id="37026" name="Line 60"/>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27" name="Line 61"/>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28" name="Line 62"/>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29" name="Line 63"/>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36912" name="Rectangle 64"/>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a:latin typeface="Times" charset="0"/>
              </a:rPr>
              <a:t>Rt</a:t>
            </a:r>
          </a:p>
        </p:txBody>
      </p:sp>
      <p:sp>
        <p:nvSpPr>
          <p:cNvPr id="36913" name="Line 65"/>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14" name="Line 66"/>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15" name="Rectangle 67"/>
          <p:cNvSpPr>
            <a:spLocks noChangeArrowheads="1"/>
          </p:cNvSpPr>
          <p:nvPr/>
        </p:nvSpPr>
        <p:spPr bwMode="auto">
          <a:xfrm>
            <a:off x="1731963" y="2354263"/>
            <a:ext cx="447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Rd</a:t>
            </a:r>
          </a:p>
        </p:txBody>
      </p:sp>
      <p:sp>
        <p:nvSpPr>
          <p:cNvPr id="36916" name="Line 68"/>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36917" name="Rectangle 69"/>
          <p:cNvSpPr>
            <a:spLocks noChangeArrowheads="1"/>
          </p:cNvSpPr>
          <p:nvPr/>
        </p:nvSpPr>
        <p:spPr bwMode="auto">
          <a:xfrm>
            <a:off x="207963" y="2562225"/>
            <a:ext cx="12509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RegDst = x</a:t>
            </a:r>
          </a:p>
        </p:txBody>
      </p:sp>
      <p:sp>
        <p:nvSpPr>
          <p:cNvPr id="36918" name="Rectangle 70"/>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6919" name="Rectangle 71"/>
          <p:cNvSpPr>
            <a:spLocks noChangeArrowheads="1"/>
          </p:cNvSpPr>
          <p:nvPr/>
        </p:nvSpPr>
        <p:spPr bwMode="auto">
          <a:xfrm rot="5400000">
            <a:off x="2737644" y="5253832"/>
            <a:ext cx="1082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Extender</a:t>
            </a:r>
          </a:p>
        </p:txBody>
      </p:sp>
      <p:sp>
        <p:nvSpPr>
          <p:cNvPr id="36920" name="Rectangle 72"/>
          <p:cNvSpPr>
            <a:spLocks noChangeArrowheads="1"/>
          </p:cNvSpPr>
          <p:nvPr/>
        </p:nvSpPr>
        <p:spPr bwMode="auto">
          <a:xfrm rot="5400000">
            <a:off x="3980656" y="4618832"/>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Mux</a:t>
            </a:r>
          </a:p>
        </p:txBody>
      </p:sp>
      <p:sp>
        <p:nvSpPr>
          <p:cNvPr id="36921" name="Rectangle 73"/>
          <p:cNvSpPr>
            <a:spLocks noChangeArrowheads="1"/>
          </p:cNvSpPr>
          <p:nvPr/>
        </p:nvSpPr>
        <p:spPr bwMode="auto">
          <a:xfrm>
            <a:off x="1770063" y="2744788"/>
            <a:ext cx="638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Mux</a:t>
            </a:r>
          </a:p>
        </p:txBody>
      </p:sp>
      <p:sp>
        <p:nvSpPr>
          <p:cNvPr id="36922" name="Line 74"/>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6923" name="Rectangle 75"/>
          <p:cNvSpPr>
            <a:spLocks noChangeArrowheads="1"/>
          </p:cNvSpPr>
          <p:nvPr/>
        </p:nvSpPr>
        <p:spPr bwMode="auto">
          <a:xfrm>
            <a:off x="3503613" y="5302250"/>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6924" name="Line 76"/>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925" name="Line 77"/>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6926" name="Line 78"/>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927" name="Rectangle 79"/>
          <p:cNvSpPr>
            <a:spLocks noChangeArrowheads="1"/>
          </p:cNvSpPr>
          <p:nvPr/>
        </p:nvSpPr>
        <p:spPr bwMode="auto">
          <a:xfrm>
            <a:off x="2265363" y="54086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16</a:t>
            </a:r>
          </a:p>
        </p:txBody>
      </p:sp>
      <p:sp>
        <p:nvSpPr>
          <p:cNvPr id="36928" name="Rectangle 80"/>
          <p:cNvSpPr>
            <a:spLocks noChangeArrowheads="1"/>
          </p:cNvSpPr>
          <p:nvPr/>
        </p:nvSpPr>
        <p:spPr bwMode="auto">
          <a:xfrm>
            <a:off x="1427163" y="5267325"/>
            <a:ext cx="828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imm16</a:t>
            </a:r>
          </a:p>
        </p:txBody>
      </p:sp>
      <p:sp>
        <p:nvSpPr>
          <p:cNvPr id="36929" name="Line 81"/>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36930" name="Rectangle 82"/>
          <p:cNvSpPr>
            <a:spLocks noChangeArrowheads="1"/>
          </p:cNvSpPr>
          <p:nvPr/>
        </p:nvSpPr>
        <p:spPr bwMode="auto">
          <a:xfrm>
            <a:off x="3789363" y="5775325"/>
            <a:ext cx="1352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ALUSrc = x</a:t>
            </a:r>
          </a:p>
        </p:txBody>
      </p:sp>
      <p:sp>
        <p:nvSpPr>
          <p:cNvPr id="36931" name="Line 83"/>
          <p:cNvSpPr>
            <a:spLocks noChangeShapeType="1"/>
          </p:cNvSpPr>
          <p:nvPr/>
        </p:nvSpPr>
        <p:spPr bwMode="auto">
          <a:xfrm>
            <a:off x="4521200" y="4637088"/>
            <a:ext cx="48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6932" name="Line 84"/>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33" name="Line 85"/>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36934" name="Rectangle 86"/>
          <p:cNvSpPr>
            <a:spLocks noChangeArrowheads="1"/>
          </p:cNvSpPr>
          <p:nvPr/>
        </p:nvSpPr>
        <p:spPr bwMode="auto">
          <a:xfrm>
            <a:off x="2438400" y="6292850"/>
            <a:ext cx="11874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ExtOp = x</a:t>
            </a:r>
          </a:p>
        </p:txBody>
      </p:sp>
      <p:grpSp>
        <p:nvGrpSpPr>
          <p:cNvPr id="5" name="Group 87"/>
          <p:cNvGrpSpPr>
            <a:grpSpLocks/>
          </p:cNvGrpSpPr>
          <p:nvPr/>
        </p:nvGrpSpPr>
        <p:grpSpPr bwMode="auto">
          <a:xfrm>
            <a:off x="7772400" y="3938588"/>
            <a:ext cx="304800" cy="1255712"/>
            <a:chOff x="4896" y="2481"/>
            <a:chExt cx="192" cy="791"/>
          </a:xfrm>
        </p:grpSpPr>
        <p:sp>
          <p:nvSpPr>
            <p:cNvPr id="37022" name="Line 88"/>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23" name="Line 89"/>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24" name="Line 90"/>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7025" name="Line 91"/>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36936" name="Rectangle 92"/>
          <p:cNvSpPr>
            <a:spLocks noChangeArrowheads="1"/>
          </p:cNvSpPr>
          <p:nvPr/>
        </p:nvSpPr>
        <p:spPr bwMode="auto">
          <a:xfrm rot="5400000">
            <a:off x="7543006" y="4474369"/>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Mux</a:t>
            </a:r>
          </a:p>
        </p:txBody>
      </p:sp>
      <p:sp>
        <p:nvSpPr>
          <p:cNvPr id="36937" name="Line 93"/>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36938" name="Rectangle 94"/>
          <p:cNvSpPr>
            <a:spLocks noChangeArrowheads="1"/>
          </p:cNvSpPr>
          <p:nvPr/>
        </p:nvSpPr>
        <p:spPr bwMode="auto">
          <a:xfrm>
            <a:off x="7523163" y="3201988"/>
            <a:ext cx="16192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MemtoReg = x</a:t>
            </a:r>
          </a:p>
        </p:txBody>
      </p:sp>
      <p:sp>
        <p:nvSpPr>
          <p:cNvPr id="36939" name="Line 95"/>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40" name="Rectangle 96"/>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6941" name="Line 97"/>
          <p:cNvSpPr>
            <a:spLocks noChangeShapeType="1"/>
          </p:cNvSpPr>
          <p:nvPr/>
        </p:nvSpPr>
        <p:spPr bwMode="auto">
          <a:xfrm flipH="1">
            <a:off x="5397500" y="5845175"/>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42" name="Rectangle 98"/>
          <p:cNvSpPr>
            <a:spLocks noChangeArrowheads="1"/>
          </p:cNvSpPr>
          <p:nvPr/>
        </p:nvSpPr>
        <p:spPr bwMode="auto">
          <a:xfrm>
            <a:off x="5322888" y="55594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Clk</a:t>
            </a:r>
          </a:p>
        </p:txBody>
      </p:sp>
      <p:sp>
        <p:nvSpPr>
          <p:cNvPr id="36943" name="Rectangle 99"/>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Data In</a:t>
            </a:r>
          </a:p>
        </p:txBody>
      </p:sp>
      <p:sp>
        <p:nvSpPr>
          <p:cNvPr id="36944" name="Line 100"/>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45" name="Line 101"/>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46" name="Oval 102"/>
          <p:cNvSpPr>
            <a:spLocks noChangeArrowheads="1"/>
          </p:cNvSpPr>
          <p:nvPr/>
        </p:nvSpPr>
        <p:spPr bwMode="auto">
          <a:xfrm>
            <a:off x="5870575" y="5803900"/>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36947" name="Rectangle 103"/>
          <p:cNvSpPr>
            <a:spLocks noChangeArrowheads="1"/>
          </p:cNvSpPr>
          <p:nvPr/>
        </p:nvSpPr>
        <p:spPr bwMode="auto">
          <a:xfrm>
            <a:off x="5997575" y="4838700"/>
            <a:ext cx="7270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WrEn</a:t>
            </a:r>
          </a:p>
        </p:txBody>
      </p:sp>
      <p:sp>
        <p:nvSpPr>
          <p:cNvPr id="36948" name="Line 104"/>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36949" name="Line 105"/>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950" name="Rectangle 106"/>
          <p:cNvSpPr>
            <a:spLocks noChangeArrowheads="1"/>
          </p:cNvSpPr>
          <p:nvPr/>
        </p:nvSpPr>
        <p:spPr bwMode="auto">
          <a:xfrm>
            <a:off x="5313363" y="5124450"/>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6951" name="Line 107"/>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36952" name="Line 108"/>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6953" name="Rectangle 109"/>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Adr</a:t>
            </a:r>
          </a:p>
        </p:txBody>
      </p:sp>
      <p:sp>
        <p:nvSpPr>
          <p:cNvPr id="36954" name="Rectangle 110"/>
          <p:cNvSpPr>
            <a:spLocks noChangeArrowheads="1"/>
          </p:cNvSpPr>
          <p:nvPr/>
        </p:nvSpPr>
        <p:spPr bwMode="auto">
          <a:xfrm>
            <a:off x="6034088" y="5195888"/>
            <a:ext cx="101917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latin typeface="Times" charset="0"/>
              </a:rPr>
              <a:t>Data</a:t>
            </a:r>
          </a:p>
          <a:p>
            <a:pPr algn="ctr"/>
            <a:r>
              <a:rPr lang="en-US" b="1">
                <a:latin typeface="Times" charset="0"/>
              </a:rPr>
              <a:t>Memory</a:t>
            </a:r>
          </a:p>
        </p:txBody>
      </p:sp>
      <p:sp>
        <p:nvSpPr>
          <p:cNvPr id="36955" name="Line 111"/>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6956" name="Line 112"/>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57" name="Line 113"/>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58" name="Line 114"/>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6959" name="Rectangle 115"/>
          <p:cNvSpPr>
            <a:spLocks noChangeArrowheads="1"/>
          </p:cNvSpPr>
          <p:nvPr/>
        </p:nvSpPr>
        <p:spPr bwMode="auto">
          <a:xfrm>
            <a:off x="7142163" y="4643438"/>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32</a:t>
            </a:r>
          </a:p>
        </p:txBody>
      </p:sp>
      <p:sp>
        <p:nvSpPr>
          <p:cNvPr id="36960" name="Rectangle 116"/>
          <p:cNvSpPr>
            <a:spLocks noChangeArrowheads="1"/>
          </p:cNvSpPr>
          <p:nvPr/>
        </p:nvSpPr>
        <p:spPr bwMode="auto">
          <a:xfrm>
            <a:off x="6303963" y="3506788"/>
            <a:ext cx="13779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MemWr = 0</a:t>
            </a:r>
          </a:p>
        </p:txBody>
      </p:sp>
      <p:sp>
        <p:nvSpPr>
          <p:cNvPr id="36961" name="Line 117"/>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62" name="Line 118"/>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63" name="Rectangle 119"/>
          <p:cNvSpPr>
            <a:spLocks noChangeArrowheads="1"/>
          </p:cNvSpPr>
          <p:nvPr/>
        </p:nvSpPr>
        <p:spPr bwMode="auto">
          <a:xfrm rot="5400000">
            <a:off x="5015706" y="4077494"/>
            <a:ext cx="663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ALU</a:t>
            </a:r>
          </a:p>
        </p:txBody>
      </p:sp>
      <p:sp>
        <p:nvSpPr>
          <p:cNvPr id="36964" name="Rectangle 120"/>
          <p:cNvSpPr>
            <a:spLocks noChangeArrowheads="1"/>
          </p:cNvSpPr>
          <p:nvPr/>
        </p:nvSpPr>
        <p:spPr bwMode="auto">
          <a:xfrm>
            <a:off x="4575175" y="1993900"/>
            <a:ext cx="1203325" cy="873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6965" name="Line 121"/>
          <p:cNvSpPr>
            <a:spLocks noChangeShapeType="1"/>
          </p:cNvSpPr>
          <p:nvPr/>
        </p:nvSpPr>
        <p:spPr bwMode="auto">
          <a:xfrm flipH="1">
            <a:off x="3949700" y="2720975"/>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66" name="Line 122"/>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67" name="Line 123"/>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6968" name="Oval 124"/>
          <p:cNvSpPr>
            <a:spLocks noChangeArrowheads="1"/>
          </p:cNvSpPr>
          <p:nvPr/>
        </p:nvSpPr>
        <p:spPr bwMode="auto">
          <a:xfrm>
            <a:off x="4422775" y="2679700"/>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36969" name="Rectangle 125"/>
          <p:cNvSpPr>
            <a:spLocks noChangeArrowheads="1"/>
          </p:cNvSpPr>
          <p:nvPr/>
        </p:nvSpPr>
        <p:spPr bwMode="auto">
          <a:xfrm>
            <a:off x="4538663" y="2071688"/>
            <a:ext cx="127317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b="1">
                <a:latin typeface="Times" charset="0"/>
              </a:rPr>
              <a:t>Instruction</a:t>
            </a:r>
          </a:p>
          <a:p>
            <a:pPr algn="ctr"/>
            <a:r>
              <a:rPr lang="en-US" b="1">
                <a:latin typeface="Times" charset="0"/>
              </a:rPr>
              <a:t>Fetch Unit</a:t>
            </a:r>
          </a:p>
        </p:txBody>
      </p:sp>
      <p:sp>
        <p:nvSpPr>
          <p:cNvPr id="36970" name="Rectangle 126"/>
          <p:cNvSpPr>
            <a:spLocks noChangeArrowheads="1"/>
          </p:cNvSpPr>
          <p:nvPr/>
        </p:nvSpPr>
        <p:spPr bwMode="auto">
          <a:xfrm>
            <a:off x="3494088" y="25241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Clk</a:t>
            </a:r>
          </a:p>
        </p:txBody>
      </p:sp>
      <p:sp>
        <p:nvSpPr>
          <p:cNvPr id="36971" name="Line 127"/>
          <p:cNvSpPr>
            <a:spLocks noChangeShapeType="1"/>
          </p:cNvSpPr>
          <p:nvPr/>
        </p:nvSpPr>
        <p:spPr bwMode="auto">
          <a:xfrm flipV="1">
            <a:off x="5638800" y="2870200"/>
            <a:ext cx="0" cy="1193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6972" name="Line 128"/>
          <p:cNvSpPr>
            <a:spLocks noChangeShapeType="1"/>
          </p:cNvSpPr>
          <p:nvPr/>
        </p:nvSpPr>
        <p:spPr bwMode="auto">
          <a:xfrm flipH="1">
            <a:off x="5461000" y="4038600"/>
            <a:ext cx="2032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6973" name="Rectangle 129"/>
          <p:cNvSpPr>
            <a:spLocks noChangeArrowheads="1"/>
          </p:cNvSpPr>
          <p:nvPr/>
        </p:nvSpPr>
        <p:spPr bwMode="auto">
          <a:xfrm>
            <a:off x="5618163" y="3498850"/>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Zero</a:t>
            </a:r>
          </a:p>
        </p:txBody>
      </p:sp>
      <p:sp>
        <p:nvSpPr>
          <p:cNvPr id="36974"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Instruction&lt;31:0&gt;</a:t>
            </a:r>
          </a:p>
        </p:txBody>
      </p:sp>
      <p:sp>
        <p:nvSpPr>
          <p:cNvPr id="36975" name="Rectangle 131"/>
          <p:cNvSpPr>
            <a:spLocks noChangeArrowheads="1"/>
          </p:cNvSpPr>
          <p:nvPr/>
        </p:nvSpPr>
        <p:spPr bwMode="auto">
          <a:xfrm>
            <a:off x="7726363" y="40322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0</a:t>
            </a:r>
          </a:p>
        </p:txBody>
      </p:sp>
      <p:sp>
        <p:nvSpPr>
          <p:cNvPr id="36976" name="Rectangle 132"/>
          <p:cNvSpPr>
            <a:spLocks noChangeArrowheads="1"/>
          </p:cNvSpPr>
          <p:nvPr/>
        </p:nvSpPr>
        <p:spPr bwMode="auto">
          <a:xfrm>
            <a:off x="7726363" y="48117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1</a:t>
            </a:r>
          </a:p>
        </p:txBody>
      </p:sp>
      <p:sp>
        <p:nvSpPr>
          <p:cNvPr id="36977" name="Rectangle 133"/>
          <p:cNvSpPr>
            <a:spLocks noChangeArrowheads="1"/>
          </p:cNvSpPr>
          <p:nvPr/>
        </p:nvSpPr>
        <p:spPr bwMode="auto">
          <a:xfrm>
            <a:off x="4144963" y="42608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0</a:t>
            </a:r>
          </a:p>
        </p:txBody>
      </p:sp>
      <p:sp>
        <p:nvSpPr>
          <p:cNvPr id="36978" name="Rectangle 134"/>
          <p:cNvSpPr>
            <a:spLocks noChangeArrowheads="1"/>
          </p:cNvSpPr>
          <p:nvPr/>
        </p:nvSpPr>
        <p:spPr bwMode="auto">
          <a:xfrm>
            <a:off x="4144963" y="50403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1</a:t>
            </a:r>
          </a:p>
        </p:txBody>
      </p:sp>
      <p:sp>
        <p:nvSpPr>
          <p:cNvPr id="36979" name="Rectangle 135"/>
          <p:cNvSpPr>
            <a:spLocks noChangeArrowheads="1"/>
          </p:cNvSpPr>
          <p:nvPr/>
        </p:nvSpPr>
        <p:spPr bwMode="auto">
          <a:xfrm>
            <a:off x="2274888" y="27114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0</a:t>
            </a:r>
          </a:p>
        </p:txBody>
      </p:sp>
      <p:sp>
        <p:nvSpPr>
          <p:cNvPr id="36980" name="Rectangle 136"/>
          <p:cNvSpPr>
            <a:spLocks noChangeArrowheads="1"/>
          </p:cNvSpPr>
          <p:nvPr/>
        </p:nvSpPr>
        <p:spPr bwMode="auto">
          <a:xfrm>
            <a:off x="1589088" y="27114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1</a:t>
            </a:r>
          </a:p>
        </p:txBody>
      </p:sp>
      <p:sp>
        <p:nvSpPr>
          <p:cNvPr id="36981"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6982"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&lt;21:25&gt;</a:t>
            </a:r>
          </a:p>
        </p:txBody>
      </p:sp>
      <p:sp>
        <p:nvSpPr>
          <p:cNvPr id="36983"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&lt;16:20&gt;</a:t>
            </a:r>
          </a:p>
        </p:txBody>
      </p:sp>
      <p:sp>
        <p:nvSpPr>
          <p:cNvPr id="36984"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&lt;11:15&gt;</a:t>
            </a:r>
          </a:p>
        </p:txBody>
      </p:sp>
      <p:sp>
        <p:nvSpPr>
          <p:cNvPr id="36985"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&lt;0:15&gt;</a:t>
            </a:r>
          </a:p>
        </p:txBody>
      </p:sp>
      <p:sp>
        <p:nvSpPr>
          <p:cNvPr id="36986"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6987"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6988"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6989" name="Rectangle 145"/>
          <p:cNvSpPr>
            <a:spLocks noChangeArrowheads="1"/>
          </p:cNvSpPr>
          <p:nvPr/>
        </p:nvSpPr>
        <p:spPr bwMode="auto">
          <a:xfrm>
            <a:off x="6913563" y="296545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Rd</a:t>
            </a:r>
          </a:p>
        </p:txBody>
      </p:sp>
      <p:sp>
        <p:nvSpPr>
          <p:cNvPr id="36990" name="Rectangle 146"/>
          <p:cNvSpPr>
            <a:spLocks noChangeArrowheads="1"/>
          </p:cNvSpPr>
          <p:nvPr/>
        </p:nvSpPr>
        <p:spPr bwMode="auto">
          <a:xfrm>
            <a:off x="6456363" y="296545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Rs</a:t>
            </a:r>
          </a:p>
        </p:txBody>
      </p:sp>
      <p:sp>
        <p:nvSpPr>
          <p:cNvPr id="36991" name="Rectangle 147"/>
          <p:cNvSpPr>
            <a:spLocks noChangeArrowheads="1"/>
          </p:cNvSpPr>
          <p:nvPr/>
        </p:nvSpPr>
        <p:spPr bwMode="auto">
          <a:xfrm>
            <a:off x="5922963" y="296545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Rt</a:t>
            </a:r>
          </a:p>
        </p:txBody>
      </p:sp>
      <p:sp>
        <p:nvSpPr>
          <p:cNvPr id="36992" name="Rectangle 148"/>
          <p:cNvSpPr>
            <a:spLocks noGrp="1" noChangeArrowheads="1"/>
          </p:cNvSpPr>
          <p:nvPr>
            <p:ph type="body" idx="1"/>
          </p:nvPr>
        </p:nvSpPr>
        <p:spPr>
          <a:xfrm>
            <a:off x="304800" y="1211263"/>
            <a:ext cx="8610600" cy="415925"/>
          </a:xfrm>
        </p:spPr>
        <p:txBody>
          <a:bodyPr>
            <a:normAutofit fontScale="77500" lnSpcReduction="20000"/>
          </a:bodyPr>
          <a:lstStyle/>
          <a:p>
            <a:r>
              <a:rPr lang="en-US"/>
              <a:t>New PC = { PC[31..28], target address, 00 }</a:t>
            </a:r>
          </a:p>
        </p:txBody>
      </p:sp>
      <p:sp>
        <p:nvSpPr>
          <p:cNvPr id="36993" name="Oval 149"/>
          <p:cNvSpPr>
            <a:spLocks noChangeArrowheads="1"/>
          </p:cNvSpPr>
          <p:nvPr/>
        </p:nvSpPr>
        <p:spPr bwMode="auto">
          <a:xfrm>
            <a:off x="2514600" y="1676400"/>
            <a:ext cx="1778000" cy="9906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6994" name="Oval 150"/>
          <p:cNvSpPr>
            <a:spLocks noChangeArrowheads="1"/>
          </p:cNvSpPr>
          <p:nvPr/>
        </p:nvSpPr>
        <p:spPr bwMode="auto">
          <a:xfrm>
            <a:off x="6248400" y="32766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6995" name="Oval 151"/>
          <p:cNvSpPr>
            <a:spLocks noChangeArrowheads="1"/>
          </p:cNvSpPr>
          <p:nvPr/>
        </p:nvSpPr>
        <p:spPr bwMode="auto">
          <a:xfrm>
            <a:off x="609600" y="28956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6996" name="Rectangle 152"/>
          <p:cNvSpPr>
            <a:spLocks noChangeArrowheads="1"/>
          </p:cNvSpPr>
          <p:nvPr/>
        </p:nvSpPr>
        <p:spPr bwMode="auto">
          <a:xfrm>
            <a:off x="2667000" y="2133600"/>
            <a:ext cx="12827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nPC_sel=? </a:t>
            </a:r>
          </a:p>
        </p:txBody>
      </p:sp>
      <p:sp>
        <p:nvSpPr>
          <p:cNvPr id="36997" name="Line 153"/>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36998" name="Rectangle 154"/>
          <p:cNvSpPr>
            <a:spLocks noChangeArrowheads="1"/>
          </p:cNvSpPr>
          <p:nvPr/>
        </p:nvSpPr>
        <p:spPr bwMode="auto">
          <a:xfrm>
            <a:off x="2882900" y="1752600"/>
            <a:ext cx="10414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Jump=1 </a:t>
            </a:r>
          </a:p>
        </p:txBody>
      </p:sp>
      <p:sp>
        <p:nvSpPr>
          <p:cNvPr id="36999" name="Line 155"/>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37000" name="Line 156"/>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7001" name="Rectangle 157"/>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Imm16</a:t>
            </a:r>
          </a:p>
        </p:txBody>
      </p:sp>
      <p:sp>
        <p:nvSpPr>
          <p:cNvPr id="37002" name="Rectangle 158"/>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&lt;0:25&gt;</a:t>
            </a:r>
          </a:p>
        </p:txBody>
      </p:sp>
      <p:sp>
        <p:nvSpPr>
          <p:cNvPr id="37003" name="Line 159"/>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7004" name="Rectangle 160"/>
          <p:cNvSpPr>
            <a:spLocks noChangeArrowheads="1"/>
          </p:cNvSpPr>
          <p:nvPr/>
        </p:nvSpPr>
        <p:spPr bwMode="auto">
          <a:xfrm>
            <a:off x="8113713" y="2965450"/>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TA26</a:t>
            </a:r>
          </a:p>
        </p:txBody>
      </p:sp>
      <p:grpSp>
        <p:nvGrpSpPr>
          <p:cNvPr id="6" name="Group 161"/>
          <p:cNvGrpSpPr>
            <a:grpSpLocks/>
          </p:cNvGrpSpPr>
          <p:nvPr/>
        </p:nvGrpSpPr>
        <p:grpSpPr bwMode="auto">
          <a:xfrm>
            <a:off x="381000" y="685800"/>
            <a:ext cx="7578725" cy="590550"/>
            <a:chOff x="240" y="510"/>
            <a:chExt cx="4774" cy="372"/>
          </a:xfrm>
        </p:grpSpPr>
        <p:grpSp>
          <p:nvGrpSpPr>
            <p:cNvPr id="7" name="Group 162"/>
            <p:cNvGrpSpPr>
              <a:grpSpLocks/>
            </p:cNvGrpSpPr>
            <p:nvPr/>
          </p:nvGrpSpPr>
          <p:grpSpPr bwMode="auto">
            <a:xfrm>
              <a:off x="737" y="672"/>
              <a:ext cx="3832" cy="210"/>
              <a:chOff x="868" y="3836"/>
              <a:chExt cx="3832" cy="210"/>
            </a:xfrm>
          </p:grpSpPr>
          <p:sp>
            <p:nvSpPr>
              <p:cNvPr id="37016" name="Rectangle 16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8" name="Group 164"/>
              <p:cNvGrpSpPr>
                <a:grpSpLocks/>
              </p:cNvGrpSpPr>
              <p:nvPr/>
            </p:nvGrpSpPr>
            <p:grpSpPr bwMode="auto">
              <a:xfrm>
                <a:off x="868" y="3836"/>
                <a:ext cx="664" cy="210"/>
                <a:chOff x="868" y="3836"/>
                <a:chExt cx="664" cy="210"/>
              </a:xfrm>
            </p:grpSpPr>
            <p:sp>
              <p:nvSpPr>
                <p:cNvPr id="37020" name="Rectangle 16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021" name="Rectangle 166"/>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sp>
            <p:nvSpPr>
              <p:cNvPr id="37018" name="Rectangle 16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019" name="Rectangle 168"/>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target address</a:t>
                </a:r>
              </a:p>
            </p:txBody>
          </p:sp>
        </p:grpSp>
        <p:sp>
          <p:nvSpPr>
            <p:cNvPr id="37010" name="Rectangle 169"/>
            <p:cNvSpPr>
              <a:spLocks noChangeArrowheads="1"/>
            </p:cNvSpPr>
            <p:nvPr/>
          </p:nvSpPr>
          <p:spPr bwMode="auto">
            <a:xfrm>
              <a:off x="4464" y="51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37011" name="Rectangle 170"/>
            <p:cNvSpPr>
              <a:spLocks noChangeArrowheads="1"/>
            </p:cNvSpPr>
            <p:nvPr/>
          </p:nvSpPr>
          <p:spPr bwMode="auto">
            <a:xfrm>
              <a:off x="1200"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37012" name="Rectangle 171"/>
            <p:cNvSpPr>
              <a:spLocks noChangeArrowheads="1"/>
            </p:cNvSpPr>
            <p:nvPr/>
          </p:nvSpPr>
          <p:spPr bwMode="auto">
            <a:xfrm>
              <a:off x="67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37013" name="Rectangle 17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J-type</a:t>
              </a:r>
            </a:p>
          </p:txBody>
        </p:sp>
        <p:sp>
          <p:nvSpPr>
            <p:cNvPr id="37014" name="Rectangle 173"/>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jump</a:t>
              </a:r>
            </a:p>
          </p:txBody>
        </p:sp>
        <p:sp>
          <p:nvSpPr>
            <p:cNvPr id="37015" name="Rectangle 174"/>
            <p:cNvSpPr>
              <a:spLocks noChangeArrowheads="1"/>
            </p:cNvSpPr>
            <p:nvPr/>
          </p:nvSpPr>
          <p:spPr bwMode="auto">
            <a:xfrm>
              <a:off x="139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25</a:t>
              </a:r>
            </a:p>
          </p:txBody>
        </p:sp>
      </p:grpSp>
      <p:sp>
        <p:nvSpPr>
          <p:cNvPr id="175" name="Date Placeholder 174"/>
          <p:cNvSpPr>
            <a:spLocks noGrp="1"/>
          </p:cNvSpPr>
          <p:nvPr>
            <p:ph type="dt" sz="quarter" idx="10"/>
          </p:nvPr>
        </p:nvSpPr>
        <p:spPr/>
        <p:txBody>
          <a:bodyPr/>
          <a:lstStyle/>
          <a:p>
            <a:pPr>
              <a:defRPr/>
            </a:pPr>
            <a:fld id="{01A1B49A-2AB0-6941-BF27-D8F0442CDFA0}" type="datetime1">
              <a:rPr lang="en-US" smtClean="0"/>
              <a:pPr>
                <a:defRPr/>
              </a:pPr>
              <a:t>3/30/11</a:t>
            </a:fld>
            <a:endParaRPr lang="en-US"/>
          </a:p>
        </p:txBody>
      </p:sp>
      <p:sp>
        <p:nvSpPr>
          <p:cNvPr id="176" name="Slide Number Placeholder 175"/>
          <p:cNvSpPr>
            <a:spLocks noGrp="1"/>
          </p:cNvSpPr>
          <p:nvPr>
            <p:ph type="sldNum" sz="quarter" idx="12"/>
          </p:nvPr>
        </p:nvSpPr>
        <p:spPr/>
        <p:txBody>
          <a:bodyPr/>
          <a:lstStyle/>
          <a:p>
            <a:pPr>
              <a:defRPr/>
            </a:pPr>
            <a:fld id="{36A85D8A-56A1-8E4E-A1D3-6BC12B34A26B}" type="slidenum">
              <a:rPr lang="en-US" smtClean="0"/>
              <a:pPr>
                <a:defRPr/>
              </a:pPr>
              <a:t>54</a:t>
            </a:fld>
            <a:endParaRPr lang="en-US"/>
          </a:p>
        </p:txBody>
      </p:sp>
      <p:sp>
        <p:nvSpPr>
          <p:cNvPr id="177" name="Footer Placeholder 176"/>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09538" y="152400"/>
            <a:ext cx="8831262" cy="474663"/>
          </a:xfrm>
        </p:spPr>
        <p:txBody>
          <a:bodyPr>
            <a:normAutofit fontScale="90000"/>
          </a:bodyPr>
          <a:lstStyle/>
          <a:p>
            <a:r>
              <a:rPr lang="en-US" sz="4000"/>
              <a:t>Instruction Fetch Unit at the End of  Jump</a:t>
            </a:r>
          </a:p>
        </p:txBody>
      </p:sp>
      <p:grpSp>
        <p:nvGrpSpPr>
          <p:cNvPr id="2" name="Group 3"/>
          <p:cNvGrpSpPr>
            <a:grpSpLocks/>
          </p:cNvGrpSpPr>
          <p:nvPr/>
        </p:nvGrpSpPr>
        <p:grpSpPr bwMode="auto">
          <a:xfrm>
            <a:off x="3114675" y="1762125"/>
            <a:ext cx="1101725" cy="1038225"/>
            <a:chOff x="2474" y="1011"/>
            <a:chExt cx="694" cy="671"/>
          </a:xfrm>
        </p:grpSpPr>
        <p:sp>
          <p:nvSpPr>
            <p:cNvPr id="39000"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9001" name="Rectangle 5"/>
            <p:cNvSpPr>
              <a:spLocks noChangeArrowheads="1"/>
            </p:cNvSpPr>
            <p:nvPr/>
          </p:nvSpPr>
          <p:spPr bwMode="auto">
            <a:xfrm>
              <a:off x="2779" y="1467"/>
              <a:ext cx="313" cy="21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Adr</a:t>
              </a:r>
            </a:p>
          </p:txBody>
        </p:sp>
        <p:sp>
          <p:nvSpPr>
            <p:cNvPr id="39002" name="Rectangle 6"/>
            <p:cNvSpPr>
              <a:spLocks noChangeArrowheads="1"/>
            </p:cNvSpPr>
            <p:nvPr/>
          </p:nvSpPr>
          <p:spPr bwMode="auto">
            <a:xfrm>
              <a:off x="2518" y="1108"/>
              <a:ext cx="583" cy="374"/>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latin typeface="Times" charset="0"/>
                </a:rPr>
                <a:t>Inst</a:t>
              </a:r>
            </a:p>
            <a:p>
              <a:pPr algn="ctr"/>
              <a:r>
                <a:rPr lang="en-US" sz="1600" b="1">
                  <a:latin typeface="Times" charset="0"/>
                </a:rPr>
                <a:t>Memory</a:t>
              </a:r>
            </a:p>
          </p:txBody>
        </p:sp>
      </p:grpSp>
      <p:sp>
        <p:nvSpPr>
          <p:cNvPr id="38916" name="Line 7"/>
          <p:cNvSpPr>
            <a:spLocks noChangeShapeType="1"/>
          </p:cNvSpPr>
          <p:nvPr/>
        </p:nvSpPr>
        <p:spPr bwMode="auto">
          <a:xfrm>
            <a:off x="1412875" y="5119688"/>
            <a:ext cx="398463" cy="0"/>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grpSp>
        <p:nvGrpSpPr>
          <p:cNvPr id="3" name="Group 8"/>
          <p:cNvGrpSpPr>
            <a:grpSpLocks/>
          </p:cNvGrpSpPr>
          <p:nvPr/>
        </p:nvGrpSpPr>
        <p:grpSpPr bwMode="auto">
          <a:xfrm>
            <a:off x="1836738" y="4143375"/>
            <a:ext cx="466725" cy="1128713"/>
            <a:chOff x="1669" y="2549"/>
            <a:chExt cx="294" cy="729"/>
          </a:xfrm>
        </p:grpSpPr>
        <p:grpSp>
          <p:nvGrpSpPr>
            <p:cNvPr id="4" name="Group 9"/>
            <p:cNvGrpSpPr>
              <a:grpSpLocks/>
            </p:cNvGrpSpPr>
            <p:nvPr/>
          </p:nvGrpSpPr>
          <p:grpSpPr bwMode="auto">
            <a:xfrm>
              <a:off x="1669" y="2549"/>
              <a:ext cx="242" cy="729"/>
              <a:chOff x="1669" y="2549"/>
              <a:chExt cx="242" cy="729"/>
            </a:xfrm>
          </p:grpSpPr>
          <p:sp>
            <p:nvSpPr>
              <p:cNvPr id="38992"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93"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94" name="Line 12"/>
              <p:cNvSpPr>
                <a:spLocks noChangeShapeType="1"/>
              </p:cNvSpPr>
              <p:nvPr/>
            </p:nvSpPr>
            <p:spPr bwMode="auto">
              <a:xfrm>
                <a:off x="1677" y="2731"/>
                <a:ext cx="105" cy="7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95"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96" name="Line 14"/>
              <p:cNvSpPr>
                <a:spLocks noChangeShapeType="1"/>
              </p:cNvSpPr>
              <p:nvPr/>
            </p:nvSpPr>
            <p:spPr bwMode="auto">
              <a:xfrm>
                <a:off x="1911" y="2731"/>
                <a:ext cx="0" cy="34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97"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98" name="Line 16"/>
              <p:cNvSpPr>
                <a:spLocks noChangeShapeType="1"/>
              </p:cNvSpPr>
              <p:nvPr/>
            </p:nvSpPr>
            <p:spPr bwMode="auto">
              <a:xfrm>
                <a:off x="1669" y="3096"/>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99"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38991" name="Rectangle 18"/>
            <p:cNvSpPr>
              <a:spLocks noChangeArrowheads="1"/>
            </p:cNvSpPr>
            <p:nvPr/>
          </p:nvSpPr>
          <p:spPr bwMode="auto">
            <a:xfrm rot="5400000">
              <a:off x="1589" y="2829"/>
              <a:ext cx="519"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Adder</a:t>
              </a:r>
            </a:p>
          </p:txBody>
        </p:sp>
      </p:grpSp>
      <p:grpSp>
        <p:nvGrpSpPr>
          <p:cNvPr id="5" name="Group 19"/>
          <p:cNvGrpSpPr>
            <a:grpSpLocks/>
          </p:cNvGrpSpPr>
          <p:nvPr/>
        </p:nvGrpSpPr>
        <p:grpSpPr bwMode="auto">
          <a:xfrm>
            <a:off x="2151063" y="5345113"/>
            <a:ext cx="468312" cy="1128712"/>
            <a:chOff x="1867" y="3325"/>
            <a:chExt cx="295" cy="729"/>
          </a:xfrm>
        </p:grpSpPr>
        <p:grpSp>
          <p:nvGrpSpPr>
            <p:cNvPr id="6" name="Group 20"/>
            <p:cNvGrpSpPr>
              <a:grpSpLocks/>
            </p:cNvGrpSpPr>
            <p:nvPr/>
          </p:nvGrpSpPr>
          <p:grpSpPr bwMode="auto">
            <a:xfrm>
              <a:off x="1867" y="3325"/>
              <a:ext cx="242" cy="729"/>
              <a:chOff x="1867" y="3325"/>
              <a:chExt cx="242" cy="729"/>
            </a:xfrm>
          </p:grpSpPr>
          <p:sp>
            <p:nvSpPr>
              <p:cNvPr id="38982"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83"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84" name="Line 23"/>
              <p:cNvSpPr>
                <a:spLocks noChangeShapeType="1"/>
              </p:cNvSpPr>
              <p:nvPr/>
            </p:nvSpPr>
            <p:spPr bwMode="auto">
              <a:xfrm>
                <a:off x="1875" y="3507"/>
                <a:ext cx="105" cy="7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85"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86" name="Line 25"/>
              <p:cNvSpPr>
                <a:spLocks noChangeShapeType="1"/>
              </p:cNvSpPr>
              <p:nvPr/>
            </p:nvSpPr>
            <p:spPr bwMode="auto">
              <a:xfrm>
                <a:off x="2109" y="3507"/>
                <a:ext cx="0" cy="34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87"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88" name="Line 27"/>
              <p:cNvSpPr>
                <a:spLocks noChangeShapeType="1"/>
              </p:cNvSpPr>
              <p:nvPr/>
            </p:nvSpPr>
            <p:spPr bwMode="auto">
              <a:xfrm>
                <a:off x="1867" y="3872"/>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89"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38981" name="Rectangle 29"/>
            <p:cNvSpPr>
              <a:spLocks noChangeArrowheads="1"/>
            </p:cNvSpPr>
            <p:nvPr/>
          </p:nvSpPr>
          <p:spPr bwMode="auto">
            <a:xfrm rot="5400000">
              <a:off x="1788" y="3605"/>
              <a:ext cx="519"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Adder</a:t>
              </a:r>
            </a:p>
          </p:txBody>
        </p:sp>
      </p:grpSp>
      <p:sp>
        <p:nvSpPr>
          <p:cNvPr id="38919" name="Rectangle 30"/>
          <p:cNvSpPr>
            <a:spLocks noChangeArrowheads="1"/>
          </p:cNvSpPr>
          <p:nvPr/>
        </p:nvSpPr>
        <p:spPr bwMode="auto">
          <a:xfrm>
            <a:off x="3284538" y="4730750"/>
            <a:ext cx="230187" cy="1163638"/>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8920" name="Oval 31"/>
          <p:cNvSpPr>
            <a:spLocks noChangeArrowheads="1"/>
          </p:cNvSpPr>
          <p:nvPr/>
        </p:nvSpPr>
        <p:spPr bwMode="auto">
          <a:xfrm>
            <a:off x="3348038" y="5919788"/>
            <a:ext cx="103187" cy="12382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38921" name="Line 32"/>
          <p:cNvSpPr>
            <a:spLocks noChangeShapeType="1"/>
          </p:cNvSpPr>
          <p:nvPr/>
        </p:nvSpPr>
        <p:spPr bwMode="auto">
          <a:xfrm flipH="1">
            <a:off x="3384550" y="6069013"/>
            <a:ext cx="28575" cy="17303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22" name="Rectangle 33"/>
          <p:cNvSpPr>
            <a:spLocks noChangeArrowheads="1"/>
          </p:cNvSpPr>
          <p:nvPr/>
        </p:nvSpPr>
        <p:spPr bwMode="auto">
          <a:xfrm rot="5400000">
            <a:off x="3144044" y="5239544"/>
            <a:ext cx="4857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PC</a:t>
            </a:r>
          </a:p>
        </p:txBody>
      </p:sp>
      <p:sp>
        <p:nvSpPr>
          <p:cNvPr id="38923" name="Rectangle 34"/>
          <p:cNvSpPr>
            <a:spLocks noChangeArrowheads="1"/>
          </p:cNvSpPr>
          <p:nvPr/>
        </p:nvSpPr>
        <p:spPr bwMode="auto">
          <a:xfrm>
            <a:off x="2951163" y="5938838"/>
            <a:ext cx="511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Clk</a:t>
            </a:r>
          </a:p>
        </p:txBody>
      </p:sp>
      <p:sp>
        <p:nvSpPr>
          <p:cNvPr id="38924" name="Rectangle 35"/>
          <p:cNvSpPr>
            <a:spLocks noChangeArrowheads="1"/>
          </p:cNvSpPr>
          <p:nvPr/>
        </p:nvSpPr>
        <p:spPr bwMode="auto">
          <a:xfrm rot="-5400000">
            <a:off x="3221831" y="4688682"/>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00</a:t>
            </a:r>
          </a:p>
        </p:txBody>
      </p:sp>
      <p:sp>
        <p:nvSpPr>
          <p:cNvPr id="38925" name="Rectangle 36"/>
          <p:cNvSpPr>
            <a:spLocks noChangeArrowheads="1"/>
          </p:cNvSpPr>
          <p:nvPr/>
        </p:nvSpPr>
        <p:spPr bwMode="auto">
          <a:xfrm>
            <a:off x="3289300" y="4773613"/>
            <a:ext cx="222250" cy="22383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nvGrpSpPr>
          <p:cNvPr id="7" name="Group 37"/>
          <p:cNvGrpSpPr>
            <a:grpSpLocks/>
          </p:cNvGrpSpPr>
          <p:nvPr/>
        </p:nvGrpSpPr>
        <p:grpSpPr bwMode="auto">
          <a:xfrm>
            <a:off x="2719388" y="4602163"/>
            <a:ext cx="363537" cy="1416050"/>
            <a:chOff x="2225" y="2845"/>
            <a:chExt cx="229" cy="915"/>
          </a:xfrm>
        </p:grpSpPr>
        <p:grpSp>
          <p:nvGrpSpPr>
            <p:cNvPr id="8" name="Group 38"/>
            <p:cNvGrpSpPr>
              <a:grpSpLocks/>
            </p:cNvGrpSpPr>
            <p:nvPr/>
          </p:nvGrpSpPr>
          <p:grpSpPr bwMode="auto">
            <a:xfrm>
              <a:off x="2264" y="2845"/>
              <a:ext cx="161" cy="915"/>
              <a:chOff x="2264" y="2845"/>
              <a:chExt cx="161" cy="915"/>
            </a:xfrm>
          </p:grpSpPr>
          <p:sp>
            <p:nvSpPr>
              <p:cNvPr id="38976"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77"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78"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38979" name="Line 42"/>
              <p:cNvSpPr>
                <a:spLocks noChangeShapeType="1"/>
              </p:cNvSpPr>
              <p:nvPr/>
            </p:nvSpPr>
            <p:spPr bwMode="auto">
              <a:xfrm>
                <a:off x="2425" y="2967"/>
                <a:ext cx="0" cy="65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38973" name="Rectangle 43"/>
            <p:cNvSpPr>
              <a:spLocks noChangeArrowheads="1"/>
            </p:cNvSpPr>
            <p:nvPr/>
          </p:nvSpPr>
          <p:spPr bwMode="auto">
            <a:xfrm rot="5400000">
              <a:off x="2134" y="3204"/>
              <a:ext cx="41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Mux</a:t>
              </a:r>
            </a:p>
          </p:txBody>
        </p:sp>
        <p:sp>
          <p:nvSpPr>
            <p:cNvPr id="38974"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38975"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prstTxWarp prst="textNoShape">
                <a:avLst/>
              </a:prstTxWarp>
            </a:bodyPr>
            <a:lstStyle/>
            <a:p>
              <a:endParaRPr lang="en-US"/>
            </a:p>
          </p:txBody>
        </p:sp>
      </p:grpSp>
      <p:sp>
        <p:nvSpPr>
          <p:cNvPr id="38927" name="Line 46"/>
          <p:cNvSpPr>
            <a:spLocks noChangeShapeType="1"/>
          </p:cNvSpPr>
          <p:nvPr/>
        </p:nvSpPr>
        <p:spPr bwMode="auto">
          <a:xfrm>
            <a:off x="2547938" y="5886450"/>
            <a:ext cx="274637" cy="0"/>
          </a:xfrm>
          <a:prstGeom prst="line">
            <a:avLst/>
          </a:prstGeom>
          <a:noFill/>
          <a:ln w="57150">
            <a:solidFill>
              <a:schemeClr val="accent1"/>
            </a:solidFill>
            <a:round/>
            <a:headEnd/>
            <a:tailEnd type="triangle" w="med" len="med"/>
          </a:ln>
        </p:spPr>
        <p:txBody>
          <a:bodyPr wrap="none" anchor="ctr">
            <a:prstTxWarp prst="textNoShape">
              <a:avLst/>
            </a:prstTxWarp>
          </a:bodyPr>
          <a:lstStyle/>
          <a:p>
            <a:endParaRPr lang="en-US"/>
          </a:p>
        </p:txBody>
      </p:sp>
      <p:sp>
        <p:nvSpPr>
          <p:cNvPr id="38928" name="Rectangle 47"/>
          <p:cNvSpPr>
            <a:spLocks noChangeArrowheads="1"/>
          </p:cNvSpPr>
          <p:nvPr/>
        </p:nvSpPr>
        <p:spPr bwMode="auto">
          <a:xfrm>
            <a:off x="1314450" y="4079875"/>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4</a:t>
            </a:r>
          </a:p>
        </p:txBody>
      </p:sp>
      <p:sp>
        <p:nvSpPr>
          <p:cNvPr id="38929"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8930" name="Rectangle 49"/>
          <p:cNvSpPr>
            <a:spLocks noChangeArrowheads="1"/>
          </p:cNvSpPr>
          <p:nvPr/>
        </p:nvSpPr>
        <p:spPr bwMode="auto">
          <a:xfrm>
            <a:off x="225425" y="2389188"/>
            <a:ext cx="9810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nPC_sel</a:t>
            </a:r>
            <a:endParaRPr lang="en-US" u="sng">
              <a:latin typeface="Times" charset="0"/>
            </a:endParaRPr>
          </a:p>
        </p:txBody>
      </p:sp>
      <p:sp>
        <p:nvSpPr>
          <p:cNvPr id="38931"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8932" name="Line 51"/>
          <p:cNvSpPr>
            <a:spLocks noChangeShapeType="1"/>
          </p:cNvSpPr>
          <p:nvPr/>
        </p:nvSpPr>
        <p:spPr bwMode="auto">
          <a:xfrm flipV="1">
            <a:off x="1193800" y="6273800"/>
            <a:ext cx="344488" cy="42863"/>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38933" name="Line 52"/>
          <p:cNvSpPr>
            <a:spLocks noChangeShapeType="1"/>
          </p:cNvSpPr>
          <p:nvPr/>
        </p:nvSpPr>
        <p:spPr bwMode="auto">
          <a:xfrm>
            <a:off x="1841500" y="6313488"/>
            <a:ext cx="295275" cy="19050"/>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38934" name="Freeform 53"/>
          <p:cNvSpPr>
            <a:spLocks/>
          </p:cNvSpPr>
          <p:nvPr/>
        </p:nvSpPr>
        <p:spPr bwMode="auto">
          <a:xfrm>
            <a:off x="3544888" y="2711450"/>
            <a:ext cx="141287" cy="2405063"/>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1"/>
            </a:solidFill>
            <a:round/>
            <a:headEnd/>
            <a:tailEnd type="triangle" w="med" len="med"/>
          </a:ln>
        </p:spPr>
        <p:txBody>
          <a:bodyPr>
            <a:prstTxWarp prst="textNoShape">
              <a:avLst/>
            </a:prstTxWarp>
          </a:bodyPr>
          <a:lstStyle/>
          <a:p>
            <a:endParaRPr lang="en-US"/>
          </a:p>
        </p:txBody>
      </p:sp>
      <p:sp>
        <p:nvSpPr>
          <p:cNvPr id="38935" name="Freeform 54"/>
          <p:cNvSpPr>
            <a:spLocks/>
          </p:cNvSpPr>
          <p:nvPr/>
        </p:nvSpPr>
        <p:spPr bwMode="auto">
          <a:xfrm>
            <a:off x="1168400" y="4060825"/>
            <a:ext cx="2516188" cy="1042988"/>
          </a:xfrm>
          <a:custGeom>
            <a:avLst/>
            <a:gdLst>
              <a:gd name="T0" fmla="*/ 2147483647 w 1585"/>
              <a:gd name="T1" fmla="*/ 0 h 673"/>
              <a:gd name="T2" fmla="*/ 0 w 1585"/>
              <a:gd name="T3" fmla="*/ 0 h 673"/>
              <a:gd name="T4" fmla="*/ 0 w 1585"/>
              <a:gd name="T5" fmla="*/ 2147483647 h 673"/>
              <a:gd name="T6" fmla="*/ 2147483647 w 1585"/>
              <a:gd name="T7" fmla="*/ 214748364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50800" cap="rnd">
            <a:solidFill>
              <a:schemeClr val="accent1"/>
            </a:solidFill>
            <a:round/>
            <a:headEnd/>
            <a:tailEnd/>
          </a:ln>
        </p:spPr>
        <p:txBody>
          <a:bodyPr>
            <a:prstTxWarp prst="textNoShape">
              <a:avLst/>
            </a:prstTxWarp>
          </a:bodyPr>
          <a:lstStyle/>
          <a:p>
            <a:endParaRPr lang="en-US"/>
          </a:p>
        </p:txBody>
      </p:sp>
      <p:sp>
        <p:nvSpPr>
          <p:cNvPr id="38936" name="Line 55"/>
          <p:cNvSpPr>
            <a:spLocks noChangeShapeType="1"/>
          </p:cNvSpPr>
          <p:nvPr/>
        </p:nvSpPr>
        <p:spPr bwMode="auto">
          <a:xfrm>
            <a:off x="3043238" y="5375275"/>
            <a:ext cx="249237" cy="4763"/>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38937" name="Rectangle 56"/>
          <p:cNvSpPr>
            <a:spLocks noChangeArrowheads="1"/>
          </p:cNvSpPr>
          <p:nvPr/>
        </p:nvSpPr>
        <p:spPr bwMode="auto">
          <a:xfrm rot="-5400000">
            <a:off x="654844" y="6077744"/>
            <a:ext cx="828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imm16</a:t>
            </a:r>
          </a:p>
        </p:txBody>
      </p:sp>
      <p:sp>
        <p:nvSpPr>
          <p:cNvPr id="38938" name="Freeform 57"/>
          <p:cNvSpPr>
            <a:spLocks/>
          </p:cNvSpPr>
          <p:nvPr/>
        </p:nvSpPr>
        <p:spPr bwMode="auto">
          <a:xfrm>
            <a:off x="1676400" y="4762500"/>
            <a:ext cx="711200" cy="703263"/>
          </a:xfrm>
          <a:custGeom>
            <a:avLst/>
            <a:gdLst>
              <a:gd name="T0" fmla="*/ 2147483647 w 448"/>
              <a:gd name="T1" fmla="*/ 2147483647 h 443"/>
              <a:gd name="T2" fmla="*/ 0 w 448"/>
              <a:gd name="T3" fmla="*/ 2147483647 h 443"/>
              <a:gd name="T4" fmla="*/ 0 w 448"/>
              <a:gd name="T5" fmla="*/ 2147483647 h 443"/>
              <a:gd name="T6" fmla="*/ 2147483647 w 448"/>
              <a:gd name="T7" fmla="*/ 2147483647 h 443"/>
              <a:gd name="T8" fmla="*/ 2147483647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50800" cap="rnd">
            <a:solidFill>
              <a:schemeClr val="accent1"/>
            </a:solidFill>
            <a:round/>
            <a:headEnd type="triangle" w="med" len="med"/>
            <a:tailEnd/>
          </a:ln>
        </p:spPr>
        <p:txBody>
          <a:bodyPr>
            <a:prstTxWarp prst="textNoShape">
              <a:avLst/>
            </a:prstTxWarp>
          </a:bodyPr>
          <a:lstStyle/>
          <a:p>
            <a:endParaRPr lang="en-US"/>
          </a:p>
        </p:txBody>
      </p:sp>
      <p:sp>
        <p:nvSpPr>
          <p:cNvPr id="38939" name="Line 58"/>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8940" name="Rectangle 59"/>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Instruction&lt;31:0&gt;</a:t>
            </a:r>
          </a:p>
        </p:txBody>
      </p:sp>
      <p:sp>
        <p:nvSpPr>
          <p:cNvPr id="38941" name="Line 60"/>
          <p:cNvSpPr>
            <a:spLocks noChangeShapeType="1"/>
          </p:cNvSpPr>
          <p:nvPr/>
        </p:nvSpPr>
        <p:spPr bwMode="auto">
          <a:xfrm>
            <a:off x="2400300" y="4725988"/>
            <a:ext cx="422275"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8942" name="Line 61"/>
          <p:cNvSpPr>
            <a:spLocks noChangeShapeType="1"/>
          </p:cNvSpPr>
          <p:nvPr/>
        </p:nvSpPr>
        <p:spPr bwMode="auto">
          <a:xfrm>
            <a:off x="2260600" y="4730750"/>
            <a:ext cx="101600" cy="0"/>
          </a:xfrm>
          <a:prstGeom prst="line">
            <a:avLst/>
          </a:prstGeom>
          <a:noFill/>
          <a:ln w="50800">
            <a:solidFill>
              <a:schemeClr val="accent1"/>
            </a:solidFill>
            <a:round/>
            <a:headEnd/>
            <a:tailEnd/>
          </a:ln>
        </p:spPr>
        <p:txBody>
          <a:bodyPr wrap="none" anchor="ctr">
            <a:prstTxWarp prst="textNoShape">
              <a:avLst/>
            </a:prstTxWarp>
          </a:bodyPr>
          <a:lstStyle/>
          <a:p>
            <a:endParaRPr lang="en-US"/>
          </a:p>
        </p:txBody>
      </p:sp>
      <p:sp>
        <p:nvSpPr>
          <p:cNvPr id="38943" name="Rectangle 62"/>
          <p:cNvSpPr>
            <a:spLocks noChangeArrowheads="1"/>
          </p:cNvSpPr>
          <p:nvPr/>
        </p:nvSpPr>
        <p:spPr bwMode="auto">
          <a:xfrm>
            <a:off x="2781300" y="4689475"/>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0</a:t>
            </a:r>
          </a:p>
        </p:txBody>
      </p:sp>
      <p:sp>
        <p:nvSpPr>
          <p:cNvPr id="38944" name="Rectangle 63"/>
          <p:cNvSpPr>
            <a:spLocks noChangeArrowheads="1"/>
          </p:cNvSpPr>
          <p:nvPr/>
        </p:nvSpPr>
        <p:spPr bwMode="auto">
          <a:xfrm>
            <a:off x="2749550" y="55483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1</a:t>
            </a:r>
          </a:p>
        </p:txBody>
      </p:sp>
      <p:sp>
        <p:nvSpPr>
          <p:cNvPr id="38945"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prstTxWarp prst="textNoShape">
              <a:avLst/>
            </a:prstTxWarp>
          </a:bodyPr>
          <a:lstStyle/>
          <a:p>
            <a:endParaRPr lang="en-US"/>
          </a:p>
        </p:txBody>
      </p:sp>
      <p:sp>
        <p:nvSpPr>
          <p:cNvPr id="38946" name="Rectangle 65"/>
          <p:cNvSpPr>
            <a:spLocks noChangeArrowheads="1"/>
          </p:cNvSpPr>
          <p:nvPr/>
        </p:nvSpPr>
        <p:spPr bwMode="auto">
          <a:xfrm>
            <a:off x="476250" y="2816225"/>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Zero</a:t>
            </a:r>
            <a:endParaRPr lang="en-US" u="sng">
              <a:latin typeface="Times" charset="0"/>
            </a:endParaRPr>
          </a:p>
        </p:txBody>
      </p:sp>
      <p:sp>
        <p:nvSpPr>
          <p:cNvPr id="38947"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38948"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38949" name="Freeform 68"/>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prstTxWarp prst="textNoShape">
              <a:avLst/>
            </a:prstTxWarp>
          </a:bodyPr>
          <a:lstStyle/>
          <a:p>
            <a:endParaRPr lang="en-US"/>
          </a:p>
        </p:txBody>
      </p:sp>
      <p:sp>
        <p:nvSpPr>
          <p:cNvPr id="38950" name="Rectangle 69"/>
          <p:cNvSpPr>
            <a:spLocks noChangeArrowheads="1"/>
          </p:cNvSpPr>
          <p:nvPr/>
        </p:nvSpPr>
        <p:spPr bwMode="auto">
          <a:xfrm>
            <a:off x="2133600" y="3505200"/>
            <a:ext cx="1641475" cy="363538"/>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nPC_MUX_sel</a:t>
            </a:r>
            <a:endParaRPr lang="en-US" u="sng">
              <a:latin typeface="Times" charset="0"/>
            </a:endParaRPr>
          </a:p>
        </p:txBody>
      </p:sp>
      <p:sp>
        <p:nvSpPr>
          <p:cNvPr id="38951" name="Rectangle 70"/>
          <p:cNvSpPr>
            <a:spLocks noGrp="1" noChangeArrowheads="1"/>
          </p:cNvSpPr>
          <p:nvPr>
            <p:ph type="body" idx="1"/>
          </p:nvPr>
        </p:nvSpPr>
        <p:spPr>
          <a:xfrm>
            <a:off x="304800" y="1193800"/>
            <a:ext cx="8610600" cy="415925"/>
          </a:xfrm>
        </p:spPr>
        <p:txBody>
          <a:bodyPr>
            <a:normAutofit fontScale="77500" lnSpcReduction="20000"/>
          </a:bodyPr>
          <a:lstStyle/>
          <a:p>
            <a:r>
              <a:rPr lang="en-US"/>
              <a:t>New PC = { PC[31..28], target address, 00 }</a:t>
            </a:r>
          </a:p>
        </p:txBody>
      </p:sp>
      <p:grpSp>
        <p:nvGrpSpPr>
          <p:cNvPr id="9" name="Group 71"/>
          <p:cNvGrpSpPr>
            <a:grpSpLocks/>
          </p:cNvGrpSpPr>
          <p:nvPr/>
        </p:nvGrpSpPr>
        <p:grpSpPr bwMode="auto">
          <a:xfrm>
            <a:off x="381000" y="685800"/>
            <a:ext cx="7578725" cy="590550"/>
            <a:chOff x="240" y="510"/>
            <a:chExt cx="4774" cy="372"/>
          </a:xfrm>
        </p:grpSpPr>
        <p:grpSp>
          <p:nvGrpSpPr>
            <p:cNvPr id="10" name="Group 72"/>
            <p:cNvGrpSpPr>
              <a:grpSpLocks/>
            </p:cNvGrpSpPr>
            <p:nvPr/>
          </p:nvGrpSpPr>
          <p:grpSpPr bwMode="auto">
            <a:xfrm>
              <a:off x="737" y="672"/>
              <a:ext cx="3832" cy="210"/>
              <a:chOff x="868" y="3836"/>
              <a:chExt cx="3832" cy="210"/>
            </a:xfrm>
          </p:grpSpPr>
          <p:sp>
            <p:nvSpPr>
              <p:cNvPr id="38966"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1" name="Group 74"/>
              <p:cNvGrpSpPr>
                <a:grpSpLocks/>
              </p:cNvGrpSpPr>
              <p:nvPr/>
            </p:nvGrpSpPr>
            <p:grpSpPr bwMode="auto">
              <a:xfrm>
                <a:off x="868" y="3836"/>
                <a:ext cx="664" cy="210"/>
                <a:chOff x="868" y="3836"/>
                <a:chExt cx="664" cy="210"/>
              </a:xfrm>
            </p:grpSpPr>
            <p:sp>
              <p:nvSpPr>
                <p:cNvPr id="38970"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8971" name="Rectangle 76"/>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sp>
            <p:nvSpPr>
              <p:cNvPr id="38968"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8969" name="Rectangle 78"/>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target address</a:t>
                </a:r>
              </a:p>
            </p:txBody>
          </p:sp>
        </p:grpSp>
        <p:sp>
          <p:nvSpPr>
            <p:cNvPr id="38960" name="Rectangle 79"/>
            <p:cNvSpPr>
              <a:spLocks noChangeArrowheads="1"/>
            </p:cNvSpPr>
            <p:nvPr/>
          </p:nvSpPr>
          <p:spPr bwMode="auto">
            <a:xfrm>
              <a:off x="4464" y="51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38961" name="Rectangle 80"/>
            <p:cNvSpPr>
              <a:spLocks noChangeArrowheads="1"/>
            </p:cNvSpPr>
            <p:nvPr/>
          </p:nvSpPr>
          <p:spPr bwMode="auto">
            <a:xfrm>
              <a:off x="1200"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38962" name="Rectangle 81"/>
            <p:cNvSpPr>
              <a:spLocks noChangeArrowheads="1"/>
            </p:cNvSpPr>
            <p:nvPr/>
          </p:nvSpPr>
          <p:spPr bwMode="auto">
            <a:xfrm>
              <a:off x="67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38963" name="Rectangle 8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J-type</a:t>
              </a:r>
            </a:p>
          </p:txBody>
        </p:sp>
        <p:sp>
          <p:nvSpPr>
            <p:cNvPr id="38964" name="Rectangle 83"/>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jump</a:t>
              </a:r>
            </a:p>
          </p:txBody>
        </p:sp>
        <p:sp>
          <p:nvSpPr>
            <p:cNvPr id="38965" name="Rectangle 84"/>
            <p:cNvSpPr>
              <a:spLocks noChangeArrowheads="1"/>
            </p:cNvSpPr>
            <p:nvPr/>
          </p:nvSpPr>
          <p:spPr bwMode="auto">
            <a:xfrm>
              <a:off x="139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25</a:t>
              </a:r>
            </a:p>
          </p:txBody>
        </p:sp>
      </p:grpSp>
      <p:sp>
        <p:nvSpPr>
          <p:cNvPr id="2697301" name="AutoShape 85"/>
          <p:cNvSpPr>
            <a:spLocks noChangeArrowheads="1"/>
          </p:cNvSpPr>
          <p:nvPr/>
        </p:nvSpPr>
        <p:spPr bwMode="auto">
          <a:xfrm>
            <a:off x="4394200" y="4043363"/>
            <a:ext cx="4187825" cy="1895475"/>
          </a:xfrm>
          <a:prstGeom prst="leftArrow">
            <a:avLst>
              <a:gd name="adj1" fmla="val 50000"/>
              <a:gd name="adj2" fmla="val 62521"/>
            </a:avLst>
          </a:prstGeom>
          <a:noFill/>
          <a:ln w="57150">
            <a:solidFill>
              <a:srgbClr val="800080"/>
            </a:solidFill>
            <a:miter lim="800000"/>
            <a:headEnd/>
            <a:tailEnd/>
          </a:ln>
        </p:spPr>
        <p:txBody>
          <a:bodyPr wrap="none" anchor="ctr">
            <a:prstTxWarp prst="textNoShape">
              <a:avLst/>
            </a:prstTxWarp>
            <a:spAutoFit/>
          </a:bodyPr>
          <a:lstStyle/>
          <a:p>
            <a:pPr algn="ctr">
              <a:defRPr/>
            </a:pPr>
            <a:r>
              <a:rPr lang="en-US" sz="2800" dirty="0">
                <a:latin typeface="+mn-lt"/>
              </a:rPr>
              <a:t>How do we modify this</a:t>
            </a:r>
            <a:br>
              <a:rPr lang="en-US" sz="2800" dirty="0">
                <a:latin typeface="+mn-lt"/>
              </a:rPr>
            </a:br>
            <a:r>
              <a:rPr lang="en-US" sz="2800" dirty="0">
                <a:latin typeface="+mn-lt"/>
              </a:rPr>
              <a:t>to account for jumps?</a:t>
            </a:r>
          </a:p>
        </p:txBody>
      </p:sp>
      <p:sp>
        <p:nvSpPr>
          <p:cNvPr id="38954" name="Rectangle 86"/>
          <p:cNvSpPr>
            <a:spLocks noChangeArrowheads="1"/>
          </p:cNvSpPr>
          <p:nvPr/>
        </p:nvSpPr>
        <p:spPr bwMode="auto">
          <a:xfrm>
            <a:off x="250825" y="1828800"/>
            <a:ext cx="739775" cy="363538"/>
          </a:xfrm>
          <a:prstGeom prst="rect">
            <a:avLst/>
          </a:prstGeom>
          <a:noFill/>
          <a:ln w="12700">
            <a:noFill/>
            <a:miter lim="800000"/>
            <a:headEnd/>
            <a:tailEnd/>
          </a:ln>
        </p:spPr>
        <p:txBody>
          <a:bodyPr wrap="none" lIns="90488" tIns="44450" rIns="90488" bIns="44450">
            <a:prstTxWarp prst="textNoShape">
              <a:avLst/>
            </a:prstTxWarp>
            <a:spAutoFit/>
          </a:bodyPr>
          <a:lstStyle/>
          <a:p>
            <a:pPr algn="r"/>
            <a:r>
              <a:rPr lang="en-US" b="1">
                <a:solidFill>
                  <a:schemeClr val="accent2"/>
                </a:solidFill>
                <a:latin typeface="Times" charset="0"/>
              </a:rPr>
              <a:t>Jump</a:t>
            </a:r>
            <a:endParaRPr lang="en-US" u="sng">
              <a:latin typeface="Times" charset="0"/>
            </a:endParaRPr>
          </a:p>
        </p:txBody>
      </p:sp>
      <p:sp>
        <p:nvSpPr>
          <p:cNvPr id="38955" name="Line 87"/>
          <p:cNvSpPr>
            <a:spLocks noChangeShapeType="1"/>
          </p:cNvSpPr>
          <p:nvPr/>
        </p:nvSpPr>
        <p:spPr bwMode="auto">
          <a:xfrm>
            <a:off x="1066800" y="20574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88" name="Date Placeholder 87"/>
          <p:cNvSpPr>
            <a:spLocks noGrp="1"/>
          </p:cNvSpPr>
          <p:nvPr>
            <p:ph type="dt" sz="quarter" idx="10"/>
          </p:nvPr>
        </p:nvSpPr>
        <p:spPr/>
        <p:txBody>
          <a:bodyPr/>
          <a:lstStyle/>
          <a:p>
            <a:pPr>
              <a:defRPr/>
            </a:pPr>
            <a:fld id="{71C12625-B6EA-994A-9912-7D3D01B5986D}" type="datetime1">
              <a:rPr lang="en-US" smtClean="0"/>
              <a:pPr>
                <a:defRPr/>
              </a:pPr>
              <a:t>3/30/11</a:t>
            </a:fld>
            <a:endParaRPr lang="en-US"/>
          </a:p>
        </p:txBody>
      </p:sp>
      <p:sp>
        <p:nvSpPr>
          <p:cNvPr id="89" name="Slide Number Placeholder 88"/>
          <p:cNvSpPr>
            <a:spLocks noGrp="1"/>
          </p:cNvSpPr>
          <p:nvPr>
            <p:ph type="sldNum" sz="quarter" idx="12"/>
          </p:nvPr>
        </p:nvSpPr>
        <p:spPr/>
        <p:txBody>
          <a:bodyPr/>
          <a:lstStyle/>
          <a:p>
            <a:pPr>
              <a:defRPr/>
            </a:pPr>
            <a:fld id="{4F2872D3-D52C-F449-9023-BFCAFF9E9BB7}" type="slidenum">
              <a:rPr lang="en-US" smtClean="0"/>
              <a:pPr>
                <a:defRPr/>
              </a:pPr>
              <a:t>55</a:t>
            </a:fld>
            <a:endParaRPr lang="en-US"/>
          </a:p>
        </p:txBody>
      </p:sp>
      <p:sp>
        <p:nvSpPr>
          <p:cNvPr id="90" name="Footer Placeholder 89"/>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697301"/>
                                        </p:tgtEl>
                                        <p:attrNameLst>
                                          <p:attrName>style.visibility</p:attrName>
                                        </p:attrNameLst>
                                      </p:cBhvr>
                                      <p:to>
                                        <p:strVal val="visible"/>
                                      </p:to>
                                    </p:set>
                                    <p:animEffect transition="in" filter="wipe(right)">
                                      <p:cBhvr>
                                        <p:cTn id="7" dur="500"/>
                                        <p:tgtEl>
                                          <p:spTgt spid="2697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7301" grpId="0" animBg="1"/>
    </p:bld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152400"/>
            <a:ext cx="9144000" cy="474663"/>
          </a:xfrm>
        </p:spPr>
        <p:txBody>
          <a:bodyPr>
            <a:normAutofit fontScale="90000"/>
          </a:bodyPr>
          <a:lstStyle/>
          <a:p>
            <a:r>
              <a:rPr lang="en-US" sz="4000"/>
              <a:t>Instruction Fetch Unit at the End of  Jump</a:t>
            </a:r>
          </a:p>
        </p:txBody>
      </p:sp>
      <p:grpSp>
        <p:nvGrpSpPr>
          <p:cNvPr id="2" name="Group 3"/>
          <p:cNvGrpSpPr>
            <a:grpSpLocks/>
          </p:cNvGrpSpPr>
          <p:nvPr/>
        </p:nvGrpSpPr>
        <p:grpSpPr bwMode="auto">
          <a:xfrm>
            <a:off x="4752975" y="1762125"/>
            <a:ext cx="1101725" cy="1038225"/>
            <a:chOff x="2474" y="1011"/>
            <a:chExt cx="694" cy="671"/>
          </a:xfrm>
        </p:grpSpPr>
        <p:sp>
          <p:nvSpPr>
            <p:cNvPr id="41072"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1073" name="Rectangle 5"/>
            <p:cNvSpPr>
              <a:spLocks noChangeArrowheads="1"/>
            </p:cNvSpPr>
            <p:nvPr/>
          </p:nvSpPr>
          <p:spPr bwMode="auto">
            <a:xfrm>
              <a:off x="2779" y="1467"/>
              <a:ext cx="313" cy="21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Adr</a:t>
              </a:r>
            </a:p>
          </p:txBody>
        </p:sp>
        <p:sp>
          <p:nvSpPr>
            <p:cNvPr id="41074" name="Rectangle 6"/>
            <p:cNvSpPr>
              <a:spLocks noChangeArrowheads="1"/>
            </p:cNvSpPr>
            <p:nvPr/>
          </p:nvSpPr>
          <p:spPr bwMode="auto">
            <a:xfrm>
              <a:off x="2518" y="1108"/>
              <a:ext cx="583" cy="374"/>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latin typeface="Times" charset="0"/>
                </a:rPr>
                <a:t>Inst</a:t>
              </a:r>
            </a:p>
            <a:p>
              <a:pPr algn="ctr"/>
              <a:r>
                <a:rPr lang="en-US" sz="1600" b="1">
                  <a:latin typeface="Times" charset="0"/>
                </a:rPr>
                <a:t>Memory</a:t>
              </a:r>
            </a:p>
          </p:txBody>
        </p:sp>
      </p:grpSp>
      <p:sp>
        <p:nvSpPr>
          <p:cNvPr id="40964" name="Line 7"/>
          <p:cNvSpPr>
            <a:spLocks noChangeShapeType="1"/>
          </p:cNvSpPr>
          <p:nvPr/>
        </p:nvSpPr>
        <p:spPr bwMode="auto">
          <a:xfrm>
            <a:off x="1412875" y="5119688"/>
            <a:ext cx="398463"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grpSp>
        <p:nvGrpSpPr>
          <p:cNvPr id="3" name="Group 8"/>
          <p:cNvGrpSpPr>
            <a:grpSpLocks/>
          </p:cNvGrpSpPr>
          <p:nvPr/>
        </p:nvGrpSpPr>
        <p:grpSpPr bwMode="auto">
          <a:xfrm>
            <a:off x="1836738" y="4143375"/>
            <a:ext cx="466725" cy="1128713"/>
            <a:chOff x="1669" y="2549"/>
            <a:chExt cx="294" cy="729"/>
          </a:xfrm>
        </p:grpSpPr>
        <p:grpSp>
          <p:nvGrpSpPr>
            <p:cNvPr id="4" name="Group 9"/>
            <p:cNvGrpSpPr>
              <a:grpSpLocks/>
            </p:cNvGrpSpPr>
            <p:nvPr/>
          </p:nvGrpSpPr>
          <p:grpSpPr bwMode="auto">
            <a:xfrm>
              <a:off x="1669" y="2549"/>
              <a:ext cx="242" cy="729"/>
              <a:chOff x="1669" y="2549"/>
              <a:chExt cx="242" cy="729"/>
            </a:xfrm>
          </p:grpSpPr>
          <p:sp>
            <p:nvSpPr>
              <p:cNvPr id="41064"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65"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66" name="Line 12"/>
              <p:cNvSpPr>
                <a:spLocks noChangeShapeType="1"/>
              </p:cNvSpPr>
              <p:nvPr/>
            </p:nvSpPr>
            <p:spPr bwMode="auto">
              <a:xfrm>
                <a:off x="1677" y="2731"/>
                <a:ext cx="105" cy="7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67"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68" name="Line 14"/>
              <p:cNvSpPr>
                <a:spLocks noChangeShapeType="1"/>
              </p:cNvSpPr>
              <p:nvPr/>
            </p:nvSpPr>
            <p:spPr bwMode="auto">
              <a:xfrm>
                <a:off x="1911" y="2731"/>
                <a:ext cx="0" cy="34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69"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70" name="Line 16"/>
              <p:cNvSpPr>
                <a:spLocks noChangeShapeType="1"/>
              </p:cNvSpPr>
              <p:nvPr/>
            </p:nvSpPr>
            <p:spPr bwMode="auto">
              <a:xfrm>
                <a:off x="1669" y="3096"/>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71"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1063" name="Rectangle 18"/>
            <p:cNvSpPr>
              <a:spLocks noChangeArrowheads="1"/>
            </p:cNvSpPr>
            <p:nvPr/>
          </p:nvSpPr>
          <p:spPr bwMode="auto">
            <a:xfrm rot="5400000">
              <a:off x="1589" y="2829"/>
              <a:ext cx="519"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Adder</a:t>
              </a:r>
            </a:p>
          </p:txBody>
        </p:sp>
      </p:grpSp>
      <p:grpSp>
        <p:nvGrpSpPr>
          <p:cNvPr id="5" name="Group 19"/>
          <p:cNvGrpSpPr>
            <a:grpSpLocks/>
          </p:cNvGrpSpPr>
          <p:nvPr/>
        </p:nvGrpSpPr>
        <p:grpSpPr bwMode="auto">
          <a:xfrm>
            <a:off x="2151063" y="5345113"/>
            <a:ext cx="468312" cy="1128712"/>
            <a:chOff x="1867" y="3325"/>
            <a:chExt cx="295" cy="729"/>
          </a:xfrm>
        </p:grpSpPr>
        <p:grpSp>
          <p:nvGrpSpPr>
            <p:cNvPr id="6" name="Group 20"/>
            <p:cNvGrpSpPr>
              <a:grpSpLocks/>
            </p:cNvGrpSpPr>
            <p:nvPr/>
          </p:nvGrpSpPr>
          <p:grpSpPr bwMode="auto">
            <a:xfrm>
              <a:off x="1867" y="3325"/>
              <a:ext cx="242" cy="729"/>
              <a:chOff x="1867" y="3325"/>
              <a:chExt cx="242" cy="729"/>
            </a:xfrm>
          </p:grpSpPr>
          <p:sp>
            <p:nvSpPr>
              <p:cNvPr id="41054"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55"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56" name="Line 23"/>
              <p:cNvSpPr>
                <a:spLocks noChangeShapeType="1"/>
              </p:cNvSpPr>
              <p:nvPr/>
            </p:nvSpPr>
            <p:spPr bwMode="auto">
              <a:xfrm>
                <a:off x="1875" y="3507"/>
                <a:ext cx="105" cy="7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57"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58" name="Line 25"/>
              <p:cNvSpPr>
                <a:spLocks noChangeShapeType="1"/>
              </p:cNvSpPr>
              <p:nvPr/>
            </p:nvSpPr>
            <p:spPr bwMode="auto">
              <a:xfrm>
                <a:off x="2109" y="3507"/>
                <a:ext cx="0" cy="34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59"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60" name="Line 27"/>
              <p:cNvSpPr>
                <a:spLocks noChangeShapeType="1"/>
              </p:cNvSpPr>
              <p:nvPr/>
            </p:nvSpPr>
            <p:spPr bwMode="auto">
              <a:xfrm>
                <a:off x="1867" y="3872"/>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61"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1053" name="Rectangle 29"/>
            <p:cNvSpPr>
              <a:spLocks noChangeArrowheads="1"/>
            </p:cNvSpPr>
            <p:nvPr/>
          </p:nvSpPr>
          <p:spPr bwMode="auto">
            <a:xfrm rot="5400000">
              <a:off x="1788" y="3605"/>
              <a:ext cx="519"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Adder</a:t>
              </a:r>
            </a:p>
          </p:txBody>
        </p:sp>
      </p:grpSp>
      <p:sp>
        <p:nvSpPr>
          <p:cNvPr id="40967" name="Rectangle 30"/>
          <p:cNvSpPr>
            <a:spLocks noChangeArrowheads="1"/>
          </p:cNvSpPr>
          <p:nvPr/>
        </p:nvSpPr>
        <p:spPr bwMode="auto">
          <a:xfrm>
            <a:off x="5149850" y="4156075"/>
            <a:ext cx="230188" cy="1163638"/>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0968" name="Oval 31"/>
          <p:cNvSpPr>
            <a:spLocks noChangeArrowheads="1"/>
          </p:cNvSpPr>
          <p:nvPr/>
        </p:nvSpPr>
        <p:spPr bwMode="auto">
          <a:xfrm>
            <a:off x="5213350" y="5345113"/>
            <a:ext cx="103188" cy="12382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40969" name="Line 32"/>
          <p:cNvSpPr>
            <a:spLocks noChangeShapeType="1"/>
          </p:cNvSpPr>
          <p:nvPr/>
        </p:nvSpPr>
        <p:spPr bwMode="auto">
          <a:xfrm flipH="1">
            <a:off x="5249863" y="5494338"/>
            <a:ext cx="28575" cy="17303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0970" name="Rectangle 33"/>
          <p:cNvSpPr>
            <a:spLocks noChangeArrowheads="1"/>
          </p:cNvSpPr>
          <p:nvPr/>
        </p:nvSpPr>
        <p:spPr bwMode="auto">
          <a:xfrm rot="5400000">
            <a:off x="5009356" y="4664869"/>
            <a:ext cx="4857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PC</a:t>
            </a:r>
          </a:p>
        </p:txBody>
      </p:sp>
      <p:sp>
        <p:nvSpPr>
          <p:cNvPr id="40971" name="Rectangle 34"/>
          <p:cNvSpPr>
            <a:spLocks noChangeArrowheads="1"/>
          </p:cNvSpPr>
          <p:nvPr/>
        </p:nvSpPr>
        <p:spPr bwMode="auto">
          <a:xfrm>
            <a:off x="4816475" y="5364163"/>
            <a:ext cx="511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Clk</a:t>
            </a:r>
          </a:p>
        </p:txBody>
      </p:sp>
      <p:sp>
        <p:nvSpPr>
          <p:cNvPr id="40972" name="Rectangle 35"/>
          <p:cNvSpPr>
            <a:spLocks noChangeArrowheads="1"/>
          </p:cNvSpPr>
          <p:nvPr/>
        </p:nvSpPr>
        <p:spPr bwMode="auto">
          <a:xfrm rot="-5400000">
            <a:off x="5087144" y="4114007"/>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00</a:t>
            </a:r>
          </a:p>
        </p:txBody>
      </p:sp>
      <p:sp>
        <p:nvSpPr>
          <p:cNvPr id="40973" name="Rectangle 36"/>
          <p:cNvSpPr>
            <a:spLocks noChangeArrowheads="1"/>
          </p:cNvSpPr>
          <p:nvPr/>
        </p:nvSpPr>
        <p:spPr bwMode="auto">
          <a:xfrm>
            <a:off x="5154613" y="4156075"/>
            <a:ext cx="222250" cy="2667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nvGrpSpPr>
          <p:cNvPr id="7" name="Group 37"/>
          <p:cNvGrpSpPr>
            <a:grpSpLocks/>
          </p:cNvGrpSpPr>
          <p:nvPr/>
        </p:nvGrpSpPr>
        <p:grpSpPr bwMode="auto">
          <a:xfrm>
            <a:off x="2719388" y="4602163"/>
            <a:ext cx="363537" cy="1416050"/>
            <a:chOff x="2225" y="2845"/>
            <a:chExt cx="229" cy="915"/>
          </a:xfrm>
        </p:grpSpPr>
        <p:grpSp>
          <p:nvGrpSpPr>
            <p:cNvPr id="8" name="Group 38"/>
            <p:cNvGrpSpPr>
              <a:grpSpLocks/>
            </p:cNvGrpSpPr>
            <p:nvPr/>
          </p:nvGrpSpPr>
          <p:grpSpPr bwMode="auto">
            <a:xfrm>
              <a:off x="2264" y="2845"/>
              <a:ext cx="161" cy="915"/>
              <a:chOff x="2264" y="2845"/>
              <a:chExt cx="161" cy="915"/>
            </a:xfrm>
          </p:grpSpPr>
          <p:sp>
            <p:nvSpPr>
              <p:cNvPr id="41048"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49"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50"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51" name="Line 42"/>
              <p:cNvSpPr>
                <a:spLocks noChangeShapeType="1"/>
              </p:cNvSpPr>
              <p:nvPr/>
            </p:nvSpPr>
            <p:spPr bwMode="auto">
              <a:xfrm>
                <a:off x="2425" y="2967"/>
                <a:ext cx="0" cy="65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1045" name="Rectangle 43"/>
            <p:cNvSpPr>
              <a:spLocks noChangeArrowheads="1"/>
            </p:cNvSpPr>
            <p:nvPr/>
          </p:nvSpPr>
          <p:spPr bwMode="auto">
            <a:xfrm rot="5400000">
              <a:off x="2134" y="3204"/>
              <a:ext cx="41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Mux</a:t>
              </a:r>
            </a:p>
          </p:txBody>
        </p:sp>
        <p:sp>
          <p:nvSpPr>
            <p:cNvPr id="41046"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41047"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prstTxWarp prst="textNoShape">
                <a:avLst/>
              </a:prstTxWarp>
            </a:bodyPr>
            <a:lstStyle/>
            <a:p>
              <a:endParaRPr lang="en-US"/>
            </a:p>
          </p:txBody>
        </p:sp>
      </p:grpSp>
      <p:sp>
        <p:nvSpPr>
          <p:cNvPr id="40975" name="Line 46"/>
          <p:cNvSpPr>
            <a:spLocks noChangeShapeType="1"/>
          </p:cNvSpPr>
          <p:nvPr/>
        </p:nvSpPr>
        <p:spPr bwMode="auto">
          <a:xfrm>
            <a:off x="2547938" y="5886450"/>
            <a:ext cx="274637"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40976" name="Rectangle 47"/>
          <p:cNvSpPr>
            <a:spLocks noChangeArrowheads="1"/>
          </p:cNvSpPr>
          <p:nvPr/>
        </p:nvSpPr>
        <p:spPr bwMode="auto">
          <a:xfrm>
            <a:off x="1314450" y="4079875"/>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4</a:t>
            </a:r>
          </a:p>
        </p:txBody>
      </p:sp>
      <p:sp>
        <p:nvSpPr>
          <p:cNvPr id="40977"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0978" name="Rectangle 49"/>
          <p:cNvSpPr>
            <a:spLocks noChangeArrowheads="1"/>
          </p:cNvSpPr>
          <p:nvPr/>
        </p:nvSpPr>
        <p:spPr bwMode="auto">
          <a:xfrm>
            <a:off x="225425" y="2389188"/>
            <a:ext cx="9810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nPC_sel</a:t>
            </a:r>
            <a:endParaRPr lang="en-US" u="sng">
              <a:latin typeface="Times" charset="0"/>
            </a:endParaRPr>
          </a:p>
        </p:txBody>
      </p:sp>
      <p:sp>
        <p:nvSpPr>
          <p:cNvPr id="40979"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0980" name="Line 51"/>
          <p:cNvSpPr>
            <a:spLocks noChangeShapeType="1"/>
          </p:cNvSpPr>
          <p:nvPr/>
        </p:nvSpPr>
        <p:spPr bwMode="auto">
          <a:xfrm flipV="1">
            <a:off x="1193800" y="6273800"/>
            <a:ext cx="344488" cy="42863"/>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40981" name="Line 52"/>
          <p:cNvSpPr>
            <a:spLocks noChangeShapeType="1"/>
          </p:cNvSpPr>
          <p:nvPr/>
        </p:nvSpPr>
        <p:spPr bwMode="auto">
          <a:xfrm>
            <a:off x="1841500" y="6313488"/>
            <a:ext cx="295275" cy="1905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40982" name="Freeform 53"/>
          <p:cNvSpPr>
            <a:spLocks/>
          </p:cNvSpPr>
          <p:nvPr/>
        </p:nvSpPr>
        <p:spPr bwMode="auto">
          <a:xfrm>
            <a:off x="5410200" y="2711450"/>
            <a:ext cx="152400" cy="2165350"/>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1"/>
            </a:solidFill>
            <a:round/>
            <a:headEnd/>
            <a:tailEnd type="triangle" w="med" len="med"/>
          </a:ln>
        </p:spPr>
        <p:txBody>
          <a:bodyPr>
            <a:prstTxWarp prst="textNoShape">
              <a:avLst/>
            </a:prstTxWarp>
          </a:bodyPr>
          <a:lstStyle/>
          <a:p>
            <a:endParaRPr lang="en-US"/>
          </a:p>
        </p:txBody>
      </p:sp>
      <p:sp>
        <p:nvSpPr>
          <p:cNvPr id="40983" name="Freeform 54"/>
          <p:cNvSpPr>
            <a:spLocks/>
          </p:cNvSpPr>
          <p:nvPr/>
        </p:nvSpPr>
        <p:spPr bwMode="auto">
          <a:xfrm>
            <a:off x="1066800" y="3810000"/>
            <a:ext cx="4495800" cy="1317625"/>
          </a:xfrm>
          <a:custGeom>
            <a:avLst/>
            <a:gdLst>
              <a:gd name="T0" fmla="*/ 2147483647 w 1585"/>
              <a:gd name="T1" fmla="*/ 0 h 673"/>
              <a:gd name="T2" fmla="*/ 0 w 1585"/>
              <a:gd name="T3" fmla="*/ 0 h 673"/>
              <a:gd name="T4" fmla="*/ 0 w 1585"/>
              <a:gd name="T5" fmla="*/ 2147483647 h 673"/>
              <a:gd name="T6" fmla="*/ 2147483647 w 1585"/>
              <a:gd name="T7" fmla="*/ 214748364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28575" cap="rnd">
            <a:solidFill>
              <a:schemeClr val="tx1"/>
            </a:solidFill>
            <a:round/>
            <a:headEnd/>
            <a:tailEnd/>
          </a:ln>
        </p:spPr>
        <p:txBody>
          <a:bodyPr>
            <a:prstTxWarp prst="textNoShape">
              <a:avLst/>
            </a:prstTxWarp>
          </a:bodyPr>
          <a:lstStyle/>
          <a:p>
            <a:endParaRPr lang="en-US"/>
          </a:p>
        </p:txBody>
      </p:sp>
      <p:sp>
        <p:nvSpPr>
          <p:cNvPr id="40984" name="Line 55"/>
          <p:cNvSpPr>
            <a:spLocks noChangeShapeType="1"/>
          </p:cNvSpPr>
          <p:nvPr/>
        </p:nvSpPr>
        <p:spPr bwMode="auto">
          <a:xfrm>
            <a:off x="4724400" y="4800600"/>
            <a:ext cx="433388" cy="4763"/>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40985" name="Rectangle 56"/>
          <p:cNvSpPr>
            <a:spLocks noChangeArrowheads="1"/>
          </p:cNvSpPr>
          <p:nvPr/>
        </p:nvSpPr>
        <p:spPr bwMode="auto">
          <a:xfrm rot="-5400000">
            <a:off x="654844" y="6077744"/>
            <a:ext cx="828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imm16</a:t>
            </a:r>
          </a:p>
        </p:txBody>
      </p:sp>
      <p:sp>
        <p:nvSpPr>
          <p:cNvPr id="40986" name="Freeform 57"/>
          <p:cNvSpPr>
            <a:spLocks/>
          </p:cNvSpPr>
          <p:nvPr/>
        </p:nvSpPr>
        <p:spPr bwMode="auto">
          <a:xfrm>
            <a:off x="1676400" y="4762500"/>
            <a:ext cx="711200" cy="703263"/>
          </a:xfrm>
          <a:custGeom>
            <a:avLst/>
            <a:gdLst>
              <a:gd name="T0" fmla="*/ 2147483647 w 448"/>
              <a:gd name="T1" fmla="*/ 2147483647 h 443"/>
              <a:gd name="T2" fmla="*/ 0 w 448"/>
              <a:gd name="T3" fmla="*/ 2147483647 h 443"/>
              <a:gd name="T4" fmla="*/ 0 w 448"/>
              <a:gd name="T5" fmla="*/ 2147483647 h 443"/>
              <a:gd name="T6" fmla="*/ 2147483647 w 448"/>
              <a:gd name="T7" fmla="*/ 2147483647 h 443"/>
              <a:gd name="T8" fmla="*/ 2147483647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28575" cap="rnd">
            <a:solidFill>
              <a:schemeClr val="tx1"/>
            </a:solidFill>
            <a:round/>
            <a:headEnd type="triangle" w="med" len="med"/>
            <a:tailEnd/>
          </a:ln>
        </p:spPr>
        <p:txBody>
          <a:bodyPr>
            <a:prstTxWarp prst="textNoShape">
              <a:avLst/>
            </a:prstTxWarp>
          </a:bodyPr>
          <a:lstStyle/>
          <a:p>
            <a:endParaRPr lang="en-US"/>
          </a:p>
        </p:txBody>
      </p:sp>
      <p:sp>
        <p:nvSpPr>
          <p:cNvPr id="40987" name="Line 58"/>
          <p:cNvSpPr>
            <a:spLocks noChangeShapeType="1"/>
          </p:cNvSpPr>
          <p:nvPr/>
        </p:nvSpPr>
        <p:spPr bwMode="auto">
          <a:xfrm>
            <a:off x="5867400" y="227806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0988" name="Rectangle 59"/>
          <p:cNvSpPr>
            <a:spLocks noChangeArrowheads="1"/>
          </p:cNvSpPr>
          <p:nvPr/>
        </p:nvSpPr>
        <p:spPr bwMode="auto">
          <a:xfrm>
            <a:off x="6900863" y="2122488"/>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Instruction&lt;31:0&gt;</a:t>
            </a:r>
          </a:p>
        </p:txBody>
      </p:sp>
      <p:sp>
        <p:nvSpPr>
          <p:cNvPr id="40989" name="Line 60"/>
          <p:cNvSpPr>
            <a:spLocks noChangeShapeType="1"/>
          </p:cNvSpPr>
          <p:nvPr/>
        </p:nvSpPr>
        <p:spPr bwMode="auto">
          <a:xfrm>
            <a:off x="2400300" y="4725988"/>
            <a:ext cx="422275"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40990" name="Line 61"/>
          <p:cNvSpPr>
            <a:spLocks noChangeShapeType="1"/>
          </p:cNvSpPr>
          <p:nvPr/>
        </p:nvSpPr>
        <p:spPr bwMode="auto">
          <a:xfrm>
            <a:off x="2260600" y="4730750"/>
            <a:ext cx="1016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40991" name="Rectangle 62"/>
          <p:cNvSpPr>
            <a:spLocks noChangeArrowheads="1"/>
          </p:cNvSpPr>
          <p:nvPr/>
        </p:nvSpPr>
        <p:spPr bwMode="auto">
          <a:xfrm>
            <a:off x="2781300" y="4689475"/>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0</a:t>
            </a:r>
          </a:p>
        </p:txBody>
      </p:sp>
      <p:sp>
        <p:nvSpPr>
          <p:cNvPr id="40992" name="Rectangle 63"/>
          <p:cNvSpPr>
            <a:spLocks noChangeArrowheads="1"/>
          </p:cNvSpPr>
          <p:nvPr/>
        </p:nvSpPr>
        <p:spPr bwMode="auto">
          <a:xfrm>
            <a:off x="2749550" y="55483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1</a:t>
            </a:r>
          </a:p>
        </p:txBody>
      </p:sp>
      <p:sp>
        <p:nvSpPr>
          <p:cNvPr id="40993"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prstTxWarp prst="textNoShape">
              <a:avLst/>
            </a:prstTxWarp>
          </a:bodyPr>
          <a:lstStyle/>
          <a:p>
            <a:endParaRPr lang="en-US"/>
          </a:p>
        </p:txBody>
      </p:sp>
      <p:sp>
        <p:nvSpPr>
          <p:cNvPr id="40994" name="Rectangle 65"/>
          <p:cNvSpPr>
            <a:spLocks noChangeArrowheads="1"/>
          </p:cNvSpPr>
          <p:nvPr/>
        </p:nvSpPr>
        <p:spPr bwMode="auto">
          <a:xfrm>
            <a:off x="476250" y="2816225"/>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Zero</a:t>
            </a:r>
            <a:endParaRPr lang="en-US" u="sng">
              <a:latin typeface="Times" charset="0"/>
            </a:endParaRPr>
          </a:p>
        </p:txBody>
      </p:sp>
      <p:sp>
        <p:nvSpPr>
          <p:cNvPr id="40995"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40996"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40997" name="Freeform 68"/>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prstTxWarp prst="textNoShape">
              <a:avLst/>
            </a:prstTxWarp>
          </a:bodyPr>
          <a:lstStyle/>
          <a:p>
            <a:endParaRPr lang="en-US"/>
          </a:p>
        </p:txBody>
      </p:sp>
      <p:sp>
        <p:nvSpPr>
          <p:cNvPr id="40998" name="Rectangle 69"/>
          <p:cNvSpPr>
            <a:spLocks noChangeArrowheads="1"/>
          </p:cNvSpPr>
          <p:nvPr/>
        </p:nvSpPr>
        <p:spPr bwMode="auto">
          <a:xfrm>
            <a:off x="2133600" y="3429000"/>
            <a:ext cx="1641475" cy="363538"/>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b="1">
                <a:solidFill>
                  <a:schemeClr val="accent2"/>
                </a:solidFill>
                <a:latin typeface="Times" charset="0"/>
              </a:rPr>
              <a:t>nPC_MUX_sel</a:t>
            </a:r>
            <a:endParaRPr lang="en-US" u="sng">
              <a:latin typeface="Times" charset="0"/>
            </a:endParaRPr>
          </a:p>
        </p:txBody>
      </p:sp>
      <p:sp>
        <p:nvSpPr>
          <p:cNvPr id="40999" name="Rectangle 70"/>
          <p:cNvSpPr>
            <a:spLocks noGrp="1" noChangeArrowheads="1"/>
          </p:cNvSpPr>
          <p:nvPr>
            <p:ph type="body" idx="1"/>
          </p:nvPr>
        </p:nvSpPr>
        <p:spPr>
          <a:xfrm>
            <a:off x="304800" y="1176338"/>
            <a:ext cx="8610600" cy="415925"/>
          </a:xfrm>
        </p:spPr>
        <p:txBody>
          <a:bodyPr>
            <a:normAutofit fontScale="77500" lnSpcReduction="20000"/>
          </a:bodyPr>
          <a:lstStyle/>
          <a:p>
            <a:r>
              <a:rPr lang="en-US"/>
              <a:t>New PC = { PC[31..28], target address, 00 }</a:t>
            </a:r>
          </a:p>
        </p:txBody>
      </p:sp>
      <p:grpSp>
        <p:nvGrpSpPr>
          <p:cNvPr id="9" name="Group 71"/>
          <p:cNvGrpSpPr>
            <a:grpSpLocks/>
          </p:cNvGrpSpPr>
          <p:nvPr/>
        </p:nvGrpSpPr>
        <p:grpSpPr bwMode="auto">
          <a:xfrm>
            <a:off x="381000" y="685800"/>
            <a:ext cx="7578725" cy="590550"/>
            <a:chOff x="240" y="510"/>
            <a:chExt cx="4774" cy="372"/>
          </a:xfrm>
        </p:grpSpPr>
        <p:grpSp>
          <p:nvGrpSpPr>
            <p:cNvPr id="10" name="Group 72"/>
            <p:cNvGrpSpPr>
              <a:grpSpLocks/>
            </p:cNvGrpSpPr>
            <p:nvPr/>
          </p:nvGrpSpPr>
          <p:grpSpPr bwMode="auto">
            <a:xfrm>
              <a:off x="737" y="672"/>
              <a:ext cx="3832" cy="210"/>
              <a:chOff x="868" y="3836"/>
              <a:chExt cx="3832" cy="210"/>
            </a:xfrm>
          </p:grpSpPr>
          <p:sp>
            <p:nvSpPr>
              <p:cNvPr id="41038"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1" name="Group 74"/>
              <p:cNvGrpSpPr>
                <a:grpSpLocks/>
              </p:cNvGrpSpPr>
              <p:nvPr/>
            </p:nvGrpSpPr>
            <p:grpSpPr bwMode="auto">
              <a:xfrm>
                <a:off x="868" y="3836"/>
                <a:ext cx="664" cy="210"/>
                <a:chOff x="868" y="3836"/>
                <a:chExt cx="664" cy="210"/>
              </a:xfrm>
            </p:grpSpPr>
            <p:sp>
              <p:nvSpPr>
                <p:cNvPr id="41042"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43" name="Rectangle 76"/>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sp>
            <p:nvSpPr>
              <p:cNvPr id="41040"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41" name="Rectangle 78"/>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target address</a:t>
                </a:r>
              </a:p>
            </p:txBody>
          </p:sp>
        </p:grpSp>
        <p:sp>
          <p:nvSpPr>
            <p:cNvPr id="41032" name="Rectangle 79"/>
            <p:cNvSpPr>
              <a:spLocks noChangeArrowheads="1"/>
            </p:cNvSpPr>
            <p:nvPr/>
          </p:nvSpPr>
          <p:spPr bwMode="auto">
            <a:xfrm>
              <a:off x="4464" y="51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41033" name="Rectangle 80"/>
            <p:cNvSpPr>
              <a:spLocks noChangeArrowheads="1"/>
            </p:cNvSpPr>
            <p:nvPr/>
          </p:nvSpPr>
          <p:spPr bwMode="auto">
            <a:xfrm>
              <a:off x="1200"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41034" name="Rectangle 81"/>
            <p:cNvSpPr>
              <a:spLocks noChangeArrowheads="1"/>
            </p:cNvSpPr>
            <p:nvPr/>
          </p:nvSpPr>
          <p:spPr bwMode="auto">
            <a:xfrm>
              <a:off x="67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41035" name="Rectangle 8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J-type</a:t>
              </a:r>
            </a:p>
          </p:txBody>
        </p:sp>
        <p:sp>
          <p:nvSpPr>
            <p:cNvPr id="41036" name="Rectangle 83"/>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jump</a:t>
              </a:r>
            </a:p>
          </p:txBody>
        </p:sp>
        <p:sp>
          <p:nvSpPr>
            <p:cNvPr id="41037" name="Rectangle 84"/>
            <p:cNvSpPr>
              <a:spLocks noChangeArrowheads="1"/>
            </p:cNvSpPr>
            <p:nvPr/>
          </p:nvSpPr>
          <p:spPr bwMode="auto">
            <a:xfrm>
              <a:off x="139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25</a:t>
              </a:r>
            </a:p>
          </p:txBody>
        </p:sp>
      </p:grpSp>
      <p:grpSp>
        <p:nvGrpSpPr>
          <p:cNvPr id="12" name="Group 85"/>
          <p:cNvGrpSpPr>
            <a:grpSpLocks/>
          </p:cNvGrpSpPr>
          <p:nvPr/>
        </p:nvGrpSpPr>
        <p:grpSpPr bwMode="auto">
          <a:xfrm>
            <a:off x="4433888" y="4027488"/>
            <a:ext cx="363537" cy="1416050"/>
            <a:chOff x="2225" y="2845"/>
            <a:chExt cx="229" cy="915"/>
          </a:xfrm>
        </p:grpSpPr>
        <p:grpSp>
          <p:nvGrpSpPr>
            <p:cNvPr id="13" name="Group 86"/>
            <p:cNvGrpSpPr>
              <a:grpSpLocks/>
            </p:cNvGrpSpPr>
            <p:nvPr/>
          </p:nvGrpSpPr>
          <p:grpSpPr bwMode="auto">
            <a:xfrm>
              <a:off x="2264" y="2845"/>
              <a:ext cx="161" cy="915"/>
              <a:chOff x="2264" y="2845"/>
              <a:chExt cx="161" cy="915"/>
            </a:xfrm>
          </p:grpSpPr>
          <p:sp>
            <p:nvSpPr>
              <p:cNvPr id="41027" name="Line 87"/>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28" name="Line 88"/>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29" name="Line 89"/>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030" name="Line 90"/>
              <p:cNvSpPr>
                <a:spLocks noChangeShapeType="1"/>
              </p:cNvSpPr>
              <p:nvPr/>
            </p:nvSpPr>
            <p:spPr bwMode="auto">
              <a:xfrm>
                <a:off x="2425" y="2967"/>
                <a:ext cx="0" cy="65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1024" name="Rectangle 91"/>
            <p:cNvSpPr>
              <a:spLocks noChangeArrowheads="1"/>
            </p:cNvSpPr>
            <p:nvPr/>
          </p:nvSpPr>
          <p:spPr bwMode="auto">
            <a:xfrm rot="5400000">
              <a:off x="2134" y="3204"/>
              <a:ext cx="41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Mux</a:t>
              </a:r>
            </a:p>
          </p:txBody>
        </p:sp>
        <p:sp>
          <p:nvSpPr>
            <p:cNvPr id="41025" name="Rectangle 92"/>
            <p:cNvSpPr>
              <a:spLocks noChangeArrowheads="1"/>
            </p:cNvSpPr>
            <p:nvPr/>
          </p:nvSpPr>
          <p:spPr bwMode="auto">
            <a:xfrm>
              <a:off x="2256" y="2932"/>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41026" name="Rectangle 93"/>
            <p:cNvSpPr>
              <a:spLocks noChangeArrowheads="1"/>
            </p:cNvSpPr>
            <p:nvPr/>
          </p:nvSpPr>
          <p:spPr bwMode="auto">
            <a:xfrm>
              <a:off x="2256" y="3447"/>
              <a:ext cx="151" cy="233"/>
            </a:xfrm>
            <a:prstGeom prst="rect">
              <a:avLst/>
            </a:prstGeom>
            <a:noFill/>
            <a:ln w="12700">
              <a:noFill/>
              <a:miter lim="800000"/>
              <a:headEnd/>
              <a:tailEnd/>
            </a:ln>
          </p:spPr>
          <p:txBody>
            <a:bodyPr wrap="none" anchor="ctr">
              <a:prstTxWarp prst="textNoShape">
                <a:avLst/>
              </a:prstTxWarp>
            </a:bodyPr>
            <a:lstStyle/>
            <a:p>
              <a:endParaRPr lang="en-US"/>
            </a:p>
          </p:txBody>
        </p:sp>
      </p:grpSp>
      <p:sp>
        <p:nvSpPr>
          <p:cNvPr id="41002" name="Rectangle 94"/>
          <p:cNvSpPr>
            <a:spLocks noChangeArrowheads="1"/>
          </p:cNvSpPr>
          <p:nvPr/>
        </p:nvSpPr>
        <p:spPr bwMode="auto">
          <a:xfrm>
            <a:off x="4495800" y="411480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1</a:t>
            </a:r>
          </a:p>
        </p:txBody>
      </p:sp>
      <p:sp>
        <p:nvSpPr>
          <p:cNvPr id="41003" name="Rectangle 95"/>
          <p:cNvSpPr>
            <a:spLocks noChangeArrowheads="1"/>
          </p:cNvSpPr>
          <p:nvPr/>
        </p:nvSpPr>
        <p:spPr bwMode="auto">
          <a:xfrm>
            <a:off x="4464050" y="4973638"/>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0</a:t>
            </a:r>
          </a:p>
        </p:txBody>
      </p:sp>
      <p:sp>
        <p:nvSpPr>
          <p:cNvPr id="41004" name="Rectangle 96"/>
          <p:cNvSpPr>
            <a:spLocks noChangeArrowheads="1"/>
          </p:cNvSpPr>
          <p:nvPr/>
        </p:nvSpPr>
        <p:spPr bwMode="auto">
          <a:xfrm>
            <a:off x="250825" y="1828800"/>
            <a:ext cx="739775" cy="363538"/>
          </a:xfrm>
          <a:prstGeom prst="rect">
            <a:avLst/>
          </a:prstGeom>
          <a:noFill/>
          <a:ln w="12700">
            <a:noFill/>
            <a:miter lim="800000"/>
            <a:headEnd/>
            <a:tailEnd/>
          </a:ln>
        </p:spPr>
        <p:txBody>
          <a:bodyPr wrap="none" lIns="90488" tIns="44450" rIns="90488" bIns="44450">
            <a:prstTxWarp prst="textNoShape">
              <a:avLst/>
            </a:prstTxWarp>
            <a:spAutoFit/>
          </a:bodyPr>
          <a:lstStyle/>
          <a:p>
            <a:pPr algn="r"/>
            <a:r>
              <a:rPr lang="en-US" b="1">
                <a:solidFill>
                  <a:schemeClr val="accent2"/>
                </a:solidFill>
                <a:latin typeface="Times" charset="0"/>
              </a:rPr>
              <a:t>Jump</a:t>
            </a:r>
            <a:endParaRPr lang="en-US" u="sng">
              <a:latin typeface="Times" charset="0"/>
            </a:endParaRPr>
          </a:p>
        </p:txBody>
      </p:sp>
      <p:sp>
        <p:nvSpPr>
          <p:cNvPr id="41005" name="Freeform 97"/>
          <p:cNvSpPr>
            <a:spLocks/>
          </p:cNvSpPr>
          <p:nvPr/>
        </p:nvSpPr>
        <p:spPr bwMode="auto">
          <a:xfrm>
            <a:off x="1066800" y="2057400"/>
            <a:ext cx="3505200" cy="1981200"/>
          </a:xfrm>
          <a:custGeom>
            <a:avLst/>
            <a:gdLst>
              <a:gd name="T0" fmla="*/ 0 w 2208"/>
              <a:gd name="T1" fmla="*/ 0 h 1248"/>
              <a:gd name="T2" fmla="*/ 2147483647 w 2208"/>
              <a:gd name="T3" fmla="*/ 0 h 1248"/>
              <a:gd name="T4" fmla="*/ 2147483647 w 2208"/>
              <a:gd name="T5" fmla="*/ 2147483647 h 1248"/>
              <a:gd name="T6" fmla="*/ 0 60000 65536"/>
              <a:gd name="T7" fmla="*/ 0 60000 65536"/>
              <a:gd name="T8" fmla="*/ 0 60000 65536"/>
              <a:gd name="T9" fmla="*/ 0 w 2208"/>
              <a:gd name="T10" fmla="*/ 0 h 1248"/>
              <a:gd name="T11" fmla="*/ 2208 w 2208"/>
              <a:gd name="T12" fmla="*/ 1248 h 1248"/>
            </a:gdLst>
            <a:ahLst/>
            <a:cxnLst>
              <a:cxn ang="T6">
                <a:pos x="T0" y="T1"/>
              </a:cxn>
              <a:cxn ang="T7">
                <a:pos x="T2" y="T3"/>
              </a:cxn>
              <a:cxn ang="T8">
                <a:pos x="T4" y="T5"/>
              </a:cxn>
            </a:cxnLst>
            <a:rect l="T9" t="T10" r="T11" b="T12"/>
            <a:pathLst>
              <a:path w="2208" h="1248">
                <a:moveTo>
                  <a:pt x="0" y="0"/>
                </a:moveTo>
                <a:lnTo>
                  <a:pt x="2208" y="0"/>
                </a:lnTo>
                <a:lnTo>
                  <a:pt x="2208" y="1248"/>
                </a:lnTo>
              </a:path>
            </a:pathLst>
          </a:custGeom>
          <a:noFill/>
          <a:ln w="38100">
            <a:solidFill>
              <a:schemeClr val="accent2"/>
            </a:solidFill>
            <a:round/>
            <a:headEnd/>
            <a:tailEnd type="triangle" w="med" len="med"/>
          </a:ln>
        </p:spPr>
        <p:txBody>
          <a:bodyPr wrap="none" anchor="ctr">
            <a:prstTxWarp prst="textNoShape">
              <a:avLst/>
            </a:prstTxWarp>
            <a:spAutoFit/>
          </a:bodyPr>
          <a:lstStyle/>
          <a:p>
            <a:endParaRPr lang="en-US"/>
          </a:p>
        </p:txBody>
      </p:sp>
      <p:sp>
        <p:nvSpPr>
          <p:cNvPr id="41006" name="Line 98"/>
          <p:cNvSpPr>
            <a:spLocks noChangeShapeType="1"/>
          </p:cNvSpPr>
          <p:nvPr/>
        </p:nvSpPr>
        <p:spPr bwMode="auto">
          <a:xfrm>
            <a:off x="3048000" y="5170488"/>
            <a:ext cx="1423988" cy="15875"/>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41007" name="Rectangle 99"/>
          <p:cNvSpPr>
            <a:spLocks noChangeArrowheads="1"/>
          </p:cNvSpPr>
          <p:nvPr/>
        </p:nvSpPr>
        <p:spPr bwMode="auto">
          <a:xfrm>
            <a:off x="3962400" y="3962400"/>
            <a:ext cx="295275" cy="792163"/>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1008" name="Line 100"/>
          <p:cNvSpPr>
            <a:spLocks noChangeShapeType="1"/>
          </p:cNvSpPr>
          <p:nvPr/>
        </p:nvSpPr>
        <p:spPr bwMode="auto">
          <a:xfrm>
            <a:off x="3617913" y="4321175"/>
            <a:ext cx="344487" cy="9525"/>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41009" name="Line 101"/>
          <p:cNvSpPr>
            <a:spLocks noChangeShapeType="1"/>
          </p:cNvSpPr>
          <p:nvPr/>
        </p:nvSpPr>
        <p:spPr bwMode="auto">
          <a:xfrm>
            <a:off x="4265613" y="4330700"/>
            <a:ext cx="306387" cy="12700"/>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41010" name="Rectangle 102"/>
          <p:cNvSpPr>
            <a:spLocks noChangeArrowheads="1"/>
          </p:cNvSpPr>
          <p:nvPr/>
        </p:nvSpPr>
        <p:spPr bwMode="auto">
          <a:xfrm rot="-5400000">
            <a:off x="3212306" y="4147344"/>
            <a:ext cx="4857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a:latin typeface="Times" charset="0"/>
              </a:rPr>
              <a:t>TA</a:t>
            </a:r>
          </a:p>
        </p:txBody>
      </p:sp>
      <p:sp>
        <p:nvSpPr>
          <p:cNvPr id="41011" name="Freeform 103"/>
          <p:cNvSpPr>
            <a:spLocks/>
          </p:cNvSpPr>
          <p:nvPr/>
        </p:nvSpPr>
        <p:spPr bwMode="auto">
          <a:xfrm rot="5400000">
            <a:off x="3162300" y="3924300"/>
            <a:ext cx="914400" cy="685800"/>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1"/>
            </a:solidFill>
            <a:round/>
            <a:headEnd/>
            <a:tailEnd type="triangle" w="med" len="med"/>
          </a:ln>
        </p:spPr>
        <p:txBody>
          <a:bodyPr>
            <a:prstTxWarp prst="textNoShape">
              <a:avLst/>
            </a:prstTxWarp>
          </a:bodyPr>
          <a:lstStyle/>
          <a:p>
            <a:endParaRPr lang="en-US"/>
          </a:p>
        </p:txBody>
      </p:sp>
      <p:sp>
        <p:nvSpPr>
          <p:cNvPr id="41012" name="Rectangle 104"/>
          <p:cNvSpPr>
            <a:spLocks noChangeArrowheads="1"/>
          </p:cNvSpPr>
          <p:nvPr/>
        </p:nvSpPr>
        <p:spPr bwMode="auto">
          <a:xfrm>
            <a:off x="3311525" y="4741863"/>
            <a:ext cx="108902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4 (MSBs)</a:t>
            </a:r>
          </a:p>
        </p:txBody>
      </p:sp>
      <p:sp>
        <p:nvSpPr>
          <p:cNvPr id="41013" name="Rectangle 105"/>
          <p:cNvSpPr>
            <a:spLocks noChangeArrowheads="1"/>
          </p:cNvSpPr>
          <p:nvPr/>
        </p:nvSpPr>
        <p:spPr bwMode="auto">
          <a:xfrm rot="-5400000">
            <a:off x="3909219" y="3952082"/>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00</a:t>
            </a:r>
          </a:p>
        </p:txBody>
      </p:sp>
      <p:sp>
        <p:nvSpPr>
          <p:cNvPr id="41014" name="Rectangle 106"/>
          <p:cNvSpPr>
            <a:spLocks noChangeArrowheads="1"/>
          </p:cNvSpPr>
          <p:nvPr/>
        </p:nvSpPr>
        <p:spPr bwMode="auto">
          <a:xfrm>
            <a:off x="3962400" y="3962400"/>
            <a:ext cx="293688" cy="2921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015" name="Line 107"/>
          <p:cNvSpPr>
            <a:spLocks noChangeShapeType="1"/>
          </p:cNvSpPr>
          <p:nvPr/>
        </p:nvSpPr>
        <p:spPr bwMode="auto">
          <a:xfrm flipH="1">
            <a:off x="3429000" y="4648200"/>
            <a:ext cx="152400" cy="152400"/>
          </a:xfrm>
          <a:prstGeom prst="line">
            <a:avLst/>
          </a:prstGeom>
          <a:noFill/>
          <a:ln w="19050">
            <a:solidFill>
              <a:schemeClr val="tx1"/>
            </a:solidFill>
            <a:round/>
            <a:headEnd/>
            <a:tailEnd/>
          </a:ln>
        </p:spPr>
        <p:txBody>
          <a:bodyPr wrap="none" anchor="ctr">
            <a:prstTxWarp prst="textNoShape">
              <a:avLst/>
            </a:prstTxWarp>
            <a:spAutoFit/>
          </a:bodyPr>
          <a:lstStyle/>
          <a:p>
            <a:endParaRPr lang="en-US"/>
          </a:p>
        </p:txBody>
      </p:sp>
      <p:sp>
        <p:nvSpPr>
          <p:cNvPr id="80952" name="Rectangle 108"/>
          <p:cNvSpPr>
            <a:spLocks noChangeArrowheads="1"/>
          </p:cNvSpPr>
          <p:nvPr/>
        </p:nvSpPr>
        <p:spPr bwMode="auto">
          <a:xfrm>
            <a:off x="5791200" y="3200400"/>
            <a:ext cx="3200400" cy="3081338"/>
          </a:xfrm>
          <a:prstGeom prst="rect">
            <a:avLst/>
          </a:prstGeom>
          <a:noFill/>
          <a:ln w="12700">
            <a:noFill/>
            <a:miter lim="800000"/>
            <a:headEnd/>
            <a:tailEnd/>
          </a:ln>
        </p:spPr>
        <p:txBody>
          <a:bodyPr>
            <a:prstTxWarp prst="textNoShape">
              <a:avLst/>
            </a:prstTxWarp>
            <a:spAutoFit/>
          </a:bodyPr>
          <a:lstStyle/>
          <a:p>
            <a:pPr>
              <a:defRPr/>
            </a:pPr>
            <a:r>
              <a:rPr lang="en-US" sz="2800" u="sng" dirty="0">
                <a:latin typeface="+mn-lt"/>
              </a:rPr>
              <a:t>Query</a:t>
            </a:r>
            <a:endParaRPr lang="en-US" sz="2800" dirty="0">
              <a:latin typeface="+mn-lt"/>
            </a:endParaRPr>
          </a:p>
          <a:p>
            <a:pPr>
              <a:buFontTx/>
              <a:buChar char="•"/>
              <a:defRPr/>
            </a:pPr>
            <a:r>
              <a:rPr lang="en-US" sz="2800" dirty="0">
                <a:latin typeface="+mn-lt"/>
              </a:rPr>
              <a:t> Can Zero still</a:t>
            </a:r>
            <a:br>
              <a:rPr lang="en-US" sz="2800" dirty="0">
                <a:latin typeface="+mn-lt"/>
              </a:rPr>
            </a:br>
            <a:r>
              <a:rPr lang="en-US" sz="2800" dirty="0">
                <a:latin typeface="+mn-lt"/>
              </a:rPr>
              <a:t>   get asserted?</a:t>
            </a:r>
          </a:p>
          <a:p>
            <a:pPr>
              <a:buFontTx/>
              <a:buChar char="•"/>
              <a:defRPr/>
            </a:pPr>
            <a:endParaRPr lang="en-US" sz="2800" dirty="0">
              <a:latin typeface="+mn-lt"/>
            </a:endParaRPr>
          </a:p>
          <a:p>
            <a:pPr>
              <a:buFontTx/>
              <a:buChar char="•"/>
              <a:defRPr/>
            </a:pPr>
            <a:r>
              <a:rPr lang="en-US" sz="2800" dirty="0">
                <a:latin typeface="+mn-lt"/>
              </a:rPr>
              <a:t> Does </a:t>
            </a:r>
            <a:r>
              <a:rPr lang="en-US" sz="2800" dirty="0" err="1">
                <a:latin typeface="+mn-lt"/>
              </a:rPr>
              <a:t>nPC_sel</a:t>
            </a:r>
            <a:r>
              <a:rPr lang="en-US" sz="2800" dirty="0">
                <a:latin typeface="+mn-lt"/>
              </a:rPr>
              <a:t/>
            </a:r>
            <a:br>
              <a:rPr lang="en-US" sz="2800" dirty="0">
                <a:latin typeface="+mn-lt"/>
              </a:rPr>
            </a:br>
            <a:r>
              <a:rPr lang="en-US" sz="2800" dirty="0">
                <a:latin typeface="+mn-lt"/>
              </a:rPr>
              <a:t>  need to be 0? </a:t>
            </a:r>
          </a:p>
          <a:p>
            <a:pPr lvl="1">
              <a:buFontTx/>
              <a:buChar char="•"/>
              <a:defRPr/>
            </a:pPr>
            <a:r>
              <a:rPr lang="en-US" sz="2800" dirty="0">
                <a:latin typeface="+mn-lt"/>
              </a:rPr>
              <a:t> If not, what? </a:t>
            </a:r>
          </a:p>
        </p:txBody>
      </p:sp>
      <p:sp>
        <p:nvSpPr>
          <p:cNvPr id="41017" name="Line 109"/>
          <p:cNvSpPr>
            <a:spLocks noChangeShapeType="1"/>
          </p:cNvSpPr>
          <p:nvPr/>
        </p:nvSpPr>
        <p:spPr bwMode="auto">
          <a:xfrm>
            <a:off x="3276600" y="3810000"/>
            <a:ext cx="2286000" cy="0"/>
          </a:xfrm>
          <a:prstGeom prst="line">
            <a:avLst/>
          </a:prstGeom>
          <a:noFill/>
          <a:ln w="57150">
            <a:solidFill>
              <a:schemeClr val="accent1"/>
            </a:solidFill>
            <a:round/>
            <a:headEnd/>
            <a:tailEnd/>
          </a:ln>
        </p:spPr>
        <p:txBody>
          <a:bodyPr wrap="none" anchor="ctr">
            <a:prstTxWarp prst="textNoShape">
              <a:avLst/>
            </a:prstTxWarp>
            <a:spAutoFit/>
          </a:bodyPr>
          <a:lstStyle/>
          <a:p>
            <a:endParaRPr lang="en-US"/>
          </a:p>
        </p:txBody>
      </p:sp>
      <p:sp>
        <p:nvSpPr>
          <p:cNvPr id="41018" name="Line 110"/>
          <p:cNvSpPr>
            <a:spLocks noChangeShapeType="1"/>
          </p:cNvSpPr>
          <p:nvPr/>
        </p:nvSpPr>
        <p:spPr bwMode="auto">
          <a:xfrm flipH="1">
            <a:off x="3581400" y="4244975"/>
            <a:ext cx="152400" cy="152400"/>
          </a:xfrm>
          <a:prstGeom prst="line">
            <a:avLst/>
          </a:prstGeom>
          <a:noFill/>
          <a:ln w="19050">
            <a:solidFill>
              <a:schemeClr val="tx1"/>
            </a:solidFill>
            <a:round/>
            <a:headEnd/>
            <a:tailEnd/>
          </a:ln>
        </p:spPr>
        <p:txBody>
          <a:bodyPr wrap="none" anchor="ctr">
            <a:prstTxWarp prst="textNoShape">
              <a:avLst/>
            </a:prstTxWarp>
            <a:spAutoFit/>
          </a:bodyPr>
          <a:lstStyle/>
          <a:p>
            <a:endParaRPr lang="en-US"/>
          </a:p>
        </p:txBody>
      </p:sp>
      <p:sp>
        <p:nvSpPr>
          <p:cNvPr id="41019" name="Rectangle 111"/>
          <p:cNvSpPr>
            <a:spLocks noChangeArrowheads="1"/>
          </p:cNvSpPr>
          <p:nvPr/>
        </p:nvSpPr>
        <p:spPr bwMode="auto">
          <a:xfrm>
            <a:off x="3505200" y="3908425"/>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b="1">
                <a:latin typeface="Times" charset="0"/>
              </a:rPr>
              <a:t>26</a:t>
            </a:r>
          </a:p>
        </p:txBody>
      </p:sp>
      <p:sp>
        <p:nvSpPr>
          <p:cNvPr id="112" name="Date Placeholder 111"/>
          <p:cNvSpPr>
            <a:spLocks noGrp="1"/>
          </p:cNvSpPr>
          <p:nvPr>
            <p:ph type="dt" sz="quarter" idx="10"/>
          </p:nvPr>
        </p:nvSpPr>
        <p:spPr/>
        <p:txBody>
          <a:bodyPr/>
          <a:lstStyle/>
          <a:p>
            <a:pPr>
              <a:defRPr/>
            </a:pPr>
            <a:fld id="{9440C699-8060-6848-B07B-2BA65FEDFDAB}" type="datetime1">
              <a:rPr lang="en-US" smtClean="0"/>
              <a:pPr>
                <a:defRPr/>
              </a:pPr>
              <a:t>3/30/11</a:t>
            </a:fld>
            <a:endParaRPr lang="en-US"/>
          </a:p>
        </p:txBody>
      </p:sp>
      <p:sp>
        <p:nvSpPr>
          <p:cNvPr id="113" name="Slide Number Placeholder 112"/>
          <p:cNvSpPr>
            <a:spLocks noGrp="1"/>
          </p:cNvSpPr>
          <p:nvPr>
            <p:ph type="sldNum" sz="quarter" idx="12"/>
          </p:nvPr>
        </p:nvSpPr>
        <p:spPr/>
        <p:txBody>
          <a:bodyPr/>
          <a:lstStyle/>
          <a:p>
            <a:pPr>
              <a:defRPr/>
            </a:pPr>
            <a:fld id="{B6BDA85A-0824-B248-A878-9D7602F6DFDE}" type="slidenum">
              <a:rPr lang="en-US" smtClean="0"/>
              <a:pPr>
                <a:defRPr/>
              </a:pPr>
              <a:t>56</a:t>
            </a:fld>
            <a:endParaRPr lang="en-US"/>
          </a:p>
        </p:txBody>
      </p:sp>
      <p:sp>
        <p:nvSpPr>
          <p:cNvPr id="114" name="Footer Placeholder 113"/>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Agenda</a:t>
            </a:r>
          </a:p>
        </p:txBody>
      </p:sp>
      <p:sp>
        <p:nvSpPr>
          <p:cNvPr id="22531" name="Content Placeholder 2"/>
          <p:cNvSpPr>
            <a:spLocks noGrp="1"/>
          </p:cNvSpPr>
          <p:nvPr>
            <p:ph idx="1"/>
          </p:nvPr>
        </p:nvSpPr>
        <p:spPr/>
        <p:txBody>
          <a:bodyPr/>
          <a:lstStyle/>
          <a:p>
            <a:pPr eaLnBrk="1" hangingPunct="1"/>
            <a:r>
              <a:rPr lang="en-US" dirty="0" smtClean="0"/>
              <a:t>MIPS-</a:t>
            </a:r>
            <a:r>
              <a:rPr lang="en-US" dirty="0" err="1" smtClean="0"/>
              <a:t>lite</a:t>
            </a:r>
            <a:r>
              <a:rPr lang="en-US" dirty="0" smtClean="0"/>
              <a:t> </a:t>
            </a:r>
            <a:r>
              <a:rPr lang="en-US" dirty="0" err="1" smtClean="0"/>
              <a:t>Datapath</a:t>
            </a:r>
            <a:endParaRPr lang="en-US" dirty="0" smtClean="0"/>
          </a:p>
          <a:p>
            <a:pPr eaLnBrk="1" hangingPunct="1"/>
            <a:r>
              <a:rPr lang="en-US" dirty="0" err="1" smtClean="0"/>
              <a:t>Administrivia</a:t>
            </a:r>
            <a:endParaRPr lang="en-US" dirty="0" smtClean="0"/>
          </a:p>
          <a:p>
            <a:pPr eaLnBrk="1" hangingPunct="1"/>
            <a:r>
              <a:rPr lang="en-US" dirty="0" smtClean="0"/>
              <a:t>CPU Timing</a:t>
            </a:r>
          </a:p>
          <a:p>
            <a:r>
              <a:rPr lang="en-US" dirty="0" smtClean="0"/>
              <a:t>MIPS-</a:t>
            </a:r>
            <a:r>
              <a:rPr lang="en-US" dirty="0" err="1" smtClean="0"/>
              <a:t>lite</a:t>
            </a:r>
            <a:r>
              <a:rPr lang="en-US" dirty="0" smtClean="0"/>
              <a:t> Control</a:t>
            </a:r>
          </a:p>
          <a:p>
            <a:r>
              <a:rPr lang="en-US" dirty="0" err="1" smtClean="0"/>
              <a:t>Datapath</a:t>
            </a:r>
            <a:r>
              <a:rPr lang="en-US" dirty="0" smtClean="0"/>
              <a:t> Control</a:t>
            </a:r>
          </a:p>
          <a:p>
            <a:r>
              <a:rPr lang="en-US" dirty="0" smtClean="0"/>
              <a:t>Technology Break</a:t>
            </a:r>
          </a:p>
          <a:p>
            <a:r>
              <a:rPr lang="en-US" dirty="0" smtClean="0"/>
              <a:t>Control Implementation</a:t>
            </a:r>
          </a:p>
        </p:txBody>
      </p:sp>
      <p:sp>
        <p:nvSpPr>
          <p:cNvPr id="7" name="Date Placeholder 6"/>
          <p:cNvSpPr>
            <a:spLocks noGrp="1"/>
          </p:cNvSpPr>
          <p:nvPr>
            <p:ph type="dt" sz="quarter" idx="10"/>
          </p:nvPr>
        </p:nvSpPr>
        <p:spPr/>
        <p:txBody>
          <a:bodyPr/>
          <a:lstStyle/>
          <a:p>
            <a:pPr>
              <a:defRPr/>
            </a:pPr>
            <a:fld id="{742D3C8C-4EC3-D544-BEC6-1310B020C9F8}" type="datetime1">
              <a:rPr lang="en-US" smtClean="0"/>
              <a:pPr>
                <a:defRPr/>
              </a:pPr>
              <a:t>3/30/11</a:t>
            </a:fld>
            <a:endParaRPr lang="en-US"/>
          </a:p>
        </p:txBody>
      </p:sp>
      <p:sp>
        <p:nvSpPr>
          <p:cNvPr id="8" name="Slide Number Placeholder 7"/>
          <p:cNvSpPr>
            <a:spLocks noGrp="1"/>
          </p:cNvSpPr>
          <p:nvPr>
            <p:ph type="sldNum" sz="quarter" idx="12"/>
          </p:nvPr>
        </p:nvSpPr>
        <p:spPr/>
        <p:txBody>
          <a:bodyPr/>
          <a:lstStyle/>
          <a:p>
            <a:pPr>
              <a:defRPr/>
            </a:pPr>
            <a:fld id="{B6F34EDF-3440-324E-8DD6-B343FD514BE1}" type="slidenum">
              <a:rPr lang="en-US"/>
              <a:pPr>
                <a:defRPr/>
              </a:pPr>
              <a:t>6</a:t>
            </a:fld>
            <a:endParaRPr lang="en-US"/>
          </a:p>
        </p:txBody>
      </p:sp>
      <p:sp>
        <p:nvSpPr>
          <p:cNvPr id="9" name="Footer Placeholder 8"/>
          <p:cNvSpPr>
            <a:spLocks noGrp="1"/>
          </p:cNvSpPr>
          <p:nvPr>
            <p:ph type="ftr" sz="quarter" idx="11"/>
          </p:nvPr>
        </p:nvSpPr>
        <p:spPr/>
        <p:txBody>
          <a:bodyPr/>
          <a:lstStyle/>
          <a:p>
            <a:pPr>
              <a:defRPr/>
            </a:pPr>
            <a:r>
              <a:rPr lang="en-US" smtClean="0"/>
              <a:t>Spring 2011 -- Lecture #18</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7463" y="1430338"/>
            <a:ext cx="8191500" cy="5230812"/>
          </a:xfrm>
        </p:spPr>
        <p:txBody>
          <a:bodyPr/>
          <a:lstStyle/>
          <a:p>
            <a:r>
              <a:rPr lang="en-US" sz="2800"/>
              <a:t>ADDU and SUBU</a:t>
            </a:r>
          </a:p>
          <a:p>
            <a:pPr lvl="1"/>
            <a:r>
              <a:rPr lang="en-US" sz="2400">
                <a:latin typeface="Courier New" charset="0"/>
              </a:rPr>
              <a:t>addu rd,rs,rt</a:t>
            </a:r>
          </a:p>
          <a:p>
            <a:pPr lvl="1"/>
            <a:r>
              <a:rPr lang="en-US" sz="2400">
                <a:latin typeface="Courier New" charset="0"/>
              </a:rPr>
              <a:t>subu rd,rs,rt</a:t>
            </a:r>
            <a:endParaRPr lang="en-US" sz="2400"/>
          </a:p>
          <a:p>
            <a:r>
              <a:rPr lang="en-US" sz="2800"/>
              <a:t>OR Immediate:</a:t>
            </a:r>
          </a:p>
          <a:p>
            <a:pPr lvl="1"/>
            <a:r>
              <a:rPr lang="en-US" sz="2400">
                <a:latin typeface="Courier New" charset="0"/>
              </a:rPr>
              <a:t>ori rt,rs,imm16</a:t>
            </a:r>
            <a:endParaRPr lang="en-US" sz="2400"/>
          </a:p>
          <a:p>
            <a:r>
              <a:rPr lang="en-US" sz="2800"/>
              <a:t>LOAD and </a:t>
            </a:r>
            <a:br>
              <a:rPr lang="en-US" sz="2800"/>
            </a:br>
            <a:r>
              <a:rPr lang="en-US" sz="2800"/>
              <a:t>STORE Word</a:t>
            </a:r>
          </a:p>
          <a:p>
            <a:pPr lvl="1"/>
            <a:r>
              <a:rPr lang="en-US" sz="2400">
                <a:latin typeface="Courier New" charset="0"/>
              </a:rPr>
              <a:t>lw rt,rs,imm16</a:t>
            </a:r>
          </a:p>
          <a:p>
            <a:pPr lvl="1"/>
            <a:r>
              <a:rPr lang="en-US" sz="2400">
                <a:latin typeface="Courier New" charset="0"/>
              </a:rPr>
              <a:t>sw rt,rs,imm16</a:t>
            </a:r>
            <a:endParaRPr lang="en-US" sz="2400"/>
          </a:p>
          <a:p>
            <a:r>
              <a:rPr lang="en-US" sz="2800"/>
              <a:t>BRANCH:</a:t>
            </a:r>
          </a:p>
          <a:p>
            <a:pPr lvl="1"/>
            <a:r>
              <a:rPr lang="en-US" sz="2400">
                <a:latin typeface="Courier New" charset="0"/>
              </a:rPr>
              <a:t>beq rs,rt,imm16</a:t>
            </a:r>
            <a:endParaRPr lang="en-US"/>
          </a:p>
        </p:txBody>
      </p:sp>
      <p:grpSp>
        <p:nvGrpSpPr>
          <p:cNvPr id="2" name="Group 4"/>
          <p:cNvGrpSpPr>
            <a:grpSpLocks/>
          </p:cNvGrpSpPr>
          <p:nvPr/>
        </p:nvGrpSpPr>
        <p:grpSpPr bwMode="auto">
          <a:xfrm>
            <a:off x="3200400" y="1582738"/>
            <a:ext cx="5949950" cy="942975"/>
            <a:chOff x="1918" y="672"/>
            <a:chExt cx="3748" cy="594"/>
          </a:xfrm>
        </p:grpSpPr>
        <p:grpSp>
          <p:nvGrpSpPr>
            <p:cNvPr id="3" name="Group 5"/>
            <p:cNvGrpSpPr>
              <a:grpSpLocks/>
            </p:cNvGrpSpPr>
            <p:nvPr/>
          </p:nvGrpSpPr>
          <p:grpSpPr bwMode="auto">
            <a:xfrm>
              <a:off x="1918" y="672"/>
              <a:ext cx="3748" cy="402"/>
              <a:chOff x="1918" y="672"/>
              <a:chExt cx="3748" cy="402"/>
            </a:xfrm>
          </p:grpSpPr>
          <p:grpSp>
            <p:nvGrpSpPr>
              <p:cNvPr id="4" name="Group 6"/>
              <p:cNvGrpSpPr>
                <a:grpSpLocks/>
              </p:cNvGrpSpPr>
              <p:nvPr/>
            </p:nvGrpSpPr>
            <p:grpSpPr bwMode="auto">
              <a:xfrm>
                <a:off x="1979" y="864"/>
                <a:ext cx="3607" cy="210"/>
                <a:chOff x="1979" y="864"/>
                <a:chExt cx="3607" cy="210"/>
              </a:xfrm>
            </p:grpSpPr>
            <p:sp>
              <p:nvSpPr>
                <p:cNvPr id="24665" name="Rectangle 7"/>
                <p:cNvSpPr>
                  <a:spLocks noChangeArrowheads="1"/>
                </p:cNvSpPr>
                <p:nvPr/>
              </p:nvSpPr>
              <p:spPr bwMode="auto">
                <a:xfrm>
                  <a:off x="1983" y="872"/>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5" name="Group 8"/>
                <p:cNvGrpSpPr>
                  <a:grpSpLocks/>
                </p:cNvGrpSpPr>
                <p:nvPr/>
              </p:nvGrpSpPr>
              <p:grpSpPr bwMode="auto">
                <a:xfrm>
                  <a:off x="1979" y="864"/>
                  <a:ext cx="3607" cy="210"/>
                  <a:chOff x="1979" y="864"/>
                  <a:chExt cx="3607" cy="210"/>
                </a:xfrm>
              </p:grpSpPr>
              <p:grpSp>
                <p:nvGrpSpPr>
                  <p:cNvPr id="6" name="Group 9"/>
                  <p:cNvGrpSpPr>
                    <a:grpSpLocks/>
                  </p:cNvGrpSpPr>
                  <p:nvPr/>
                </p:nvGrpSpPr>
                <p:grpSpPr bwMode="auto">
                  <a:xfrm>
                    <a:off x="1979" y="864"/>
                    <a:ext cx="624" cy="210"/>
                    <a:chOff x="1979" y="864"/>
                    <a:chExt cx="624" cy="210"/>
                  </a:xfrm>
                </p:grpSpPr>
                <p:sp>
                  <p:nvSpPr>
                    <p:cNvPr id="24683" name="Rectangle 10"/>
                    <p:cNvSpPr>
                      <a:spLocks noChangeArrowheads="1"/>
                    </p:cNvSpPr>
                    <p:nvPr/>
                  </p:nvSpPr>
                  <p:spPr bwMode="auto">
                    <a:xfrm>
                      <a:off x="1979" y="868"/>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84" name="Rectangle 11"/>
                    <p:cNvSpPr>
                      <a:spLocks noChangeArrowheads="1"/>
                    </p:cNvSpPr>
                    <p:nvPr/>
                  </p:nvSpPr>
                  <p:spPr bwMode="auto">
                    <a:xfrm>
                      <a:off x="2161" y="86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7" name="Group 12"/>
                  <p:cNvGrpSpPr>
                    <a:grpSpLocks/>
                  </p:cNvGrpSpPr>
                  <p:nvPr/>
                </p:nvGrpSpPr>
                <p:grpSpPr bwMode="auto">
                  <a:xfrm>
                    <a:off x="2611" y="864"/>
                    <a:ext cx="580" cy="210"/>
                    <a:chOff x="2611" y="864"/>
                    <a:chExt cx="580" cy="210"/>
                  </a:xfrm>
                </p:grpSpPr>
                <p:sp>
                  <p:nvSpPr>
                    <p:cNvPr id="24681" name="Rectangle 13"/>
                    <p:cNvSpPr>
                      <a:spLocks noChangeArrowheads="1"/>
                    </p:cNvSpPr>
                    <p:nvPr/>
                  </p:nvSpPr>
                  <p:spPr bwMode="auto">
                    <a:xfrm>
                      <a:off x="2611" y="86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82" name="Rectangle 14"/>
                    <p:cNvSpPr>
                      <a:spLocks noChangeArrowheads="1"/>
                    </p:cNvSpPr>
                    <p:nvPr/>
                  </p:nvSpPr>
                  <p:spPr bwMode="auto">
                    <a:xfrm>
                      <a:off x="2776" y="864"/>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8" name="Group 15"/>
                  <p:cNvGrpSpPr>
                    <a:grpSpLocks/>
                  </p:cNvGrpSpPr>
                  <p:nvPr/>
                </p:nvGrpSpPr>
                <p:grpSpPr bwMode="auto">
                  <a:xfrm>
                    <a:off x="3199" y="864"/>
                    <a:ext cx="579" cy="210"/>
                    <a:chOff x="3199" y="864"/>
                    <a:chExt cx="579" cy="210"/>
                  </a:xfrm>
                </p:grpSpPr>
                <p:sp>
                  <p:nvSpPr>
                    <p:cNvPr id="24679" name="Rectangle 16"/>
                    <p:cNvSpPr>
                      <a:spLocks noChangeArrowheads="1"/>
                    </p:cNvSpPr>
                    <p:nvPr/>
                  </p:nvSpPr>
                  <p:spPr bwMode="auto">
                    <a:xfrm>
                      <a:off x="3199" y="86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80" name="Rectangle 17"/>
                    <p:cNvSpPr>
                      <a:spLocks noChangeArrowheads="1"/>
                    </p:cNvSpPr>
                    <p:nvPr/>
                  </p:nvSpPr>
                  <p:spPr bwMode="auto">
                    <a:xfrm>
                      <a:off x="3363" y="864"/>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grpSp>
                <p:nvGrpSpPr>
                  <p:cNvPr id="9" name="Group 18"/>
                  <p:cNvGrpSpPr>
                    <a:grpSpLocks/>
                  </p:cNvGrpSpPr>
                  <p:nvPr/>
                </p:nvGrpSpPr>
                <p:grpSpPr bwMode="auto">
                  <a:xfrm>
                    <a:off x="3786" y="864"/>
                    <a:ext cx="579" cy="210"/>
                    <a:chOff x="3786" y="864"/>
                    <a:chExt cx="579" cy="210"/>
                  </a:xfrm>
                </p:grpSpPr>
                <p:sp>
                  <p:nvSpPr>
                    <p:cNvPr id="24677" name="Rectangle 19"/>
                    <p:cNvSpPr>
                      <a:spLocks noChangeArrowheads="1"/>
                    </p:cNvSpPr>
                    <p:nvPr/>
                  </p:nvSpPr>
                  <p:spPr bwMode="auto">
                    <a:xfrm>
                      <a:off x="3786" y="86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78" name="Rectangle 20"/>
                    <p:cNvSpPr>
                      <a:spLocks noChangeArrowheads="1"/>
                    </p:cNvSpPr>
                    <p:nvPr/>
                  </p:nvSpPr>
                  <p:spPr bwMode="auto">
                    <a:xfrm>
                      <a:off x="3951" y="86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rd</a:t>
                      </a:r>
                    </a:p>
                  </p:txBody>
                </p:sp>
              </p:grpSp>
              <p:grpSp>
                <p:nvGrpSpPr>
                  <p:cNvPr id="10" name="Group 21"/>
                  <p:cNvGrpSpPr>
                    <a:grpSpLocks/>
                  </p:cNvGrpSpPr>
                  <p:nvPr/>
                </p:nvGrpSpPr>
                <p:grpSpPr bwMode="auto">
                  <a:xfrm>
                    <a:off x="4373" y="864"/>
                    <a:ext cx="580" cy="210"/>
                    <a:chOff x="4373" y="864"/>
                    <a:chExt cx="580" cy="210"/>
                  </a:xfrm>
                </p:grpSpPr>
                <p:sp>
                  <p:nvSpPr>
                    <p:cNvPr id="24675" name="Rectangle 22"/>
                    <p:cNvSpPr>
                      <a:spLocks noChangeArrowheads="1"/>
                    </p:cNvSpPr>
                    <p:nvPr/>
                  </p:nvSpPr>
                  <p:spPr bwMode="auto">
                    <a:xfrm>
                      <a:off x="4373" y="86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76" name="Rectangle 23"/>
                    <p:cNvSpPr>
                      <a:spLocks noChangeArrowheads="1"/>
                    </p:cNvSpPr>
                    <p:nvPr/>
                  </p:nvSpPr>
                  <p:spPr bwMode="auto">
                    <a:xfrm>
                      <a:off x="4448" y="864"/>
                      <a:ext cx="44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shamt</a:t>
                      </a:r>
                    </a:p>
                  </p:txBody>
                </p:sp>
              </p:grpSp>
              <p:grpSp>
                <p:nvGrpSpPr>
                  <p:cNvPr id="11" name="Group 24"/>
                  <p:cNvGrpSpPr>
                    <a:grpSpLocks/>
                  </p:cNvGrpSpPr>
                  <p:nvPr/>
                </p:nvGrpSpPr>
                <p:grpSpPr bwMode="auto">
                  <a:xfrm>
                    <a:off x="4961" y="864"/>
                    <a:ext cx="625" cy="210"/>
                    <a:chOff x="4961" y="864"/>
                    <a:chExt cx="625" cy="210"/>
                  </a:xfrm>
                </p:grpSpPr>
                <p:sp>
                  <p:nvSpPr>
                    <p:cNvPr id="24673" name="Rectangle 25"/>
                    <p:cNvSpPr>
                      <a:spLocks noChangeArrowheads="1"/>
                    </p:cNvSpPr>
                    <p:nvPr/>
                  </p:nvSpPr>
                  <p:spPr bwMode="auto">
                    <a:xfrm>
                      <a:off x="4961" y="868"/>
                      <a:ext cx="625"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74" name="Rectangle 26"/>
                    <p:cNvSpPr>
                      <a:spLocks noChangeArrowheads="1"/>
                    </p:cNvSpPr>
                    <p:nvPr/>
                  </p:nvSpPr>
                  <p:spPr bwMode="auto">
                    <a:xfrm>
                      <a:off x="5143" y="864"/>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funct</a:t>
                      </a:r>
                    </a:p>
                  </p:txBody>
                </p:sp>
              </p:grpSp>
            </p:grpSp>
          </p:grpSp>
          <p:sp>
            <p:nvSpPr>
              <p:cNvPr id="24658" name="Rectangle 27"/>
              <p:cNvSpPr>
                <a:spLocks noChangeArrowheads="1"/>
              </p:cNvSpPr>
              <p:nvPr/>
            </p:nvSpPr>
            <p:spPr bwMode="auto">
              <a:xfrm>
                <a:off x="5488" y="67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659" name="Rectangle 28"/>
              <p:cNvSpPr>
                <a:spLocks noChangeArrowheads="1"/>
              </p:cNvSpPr>
              <p:nvPr/>
            </p:nvSpPr>
            <p:spPr bwMode="auto">
              <a:xfrm>
                <a:off x="4810" y="67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a:t>
                </a:r>
              </a:p>
            </p:txBody>
          </p:sp>
          <p:sp>
            <p:nvSpPr>
              <p:cNvPr id="24660" name="Rectangle 29"/>
              <p:cNvSpPr>
                <a:spLocks noChangeArrowheads="1"/>
              </p:cNvSpPr>
              <p:nvPr/>
            </p:nvSpPr>
            <p:spPr bwMode="auto">
              <a:xfrm>
                <a:off x="4177"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11</a:t>
                </a:r>
              </a:p>
            </p:txBody>
          </p:sp>
          <p:sp>
            <p:nvSpPr>
              <p:cNvPr id="24661" name="Rectangle 30"/>
              <p:cNvSpPr>
                <a:spLocks noChangeArrowheads="1"/>
              </p:cNvSpPr>
              <p:nvPr/>
            </p:nvSpPr>
            <p:spPr bwMode="auto">
              <a:xfrm>
                <a:off x="3590"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662" name="Rectangle 31"/>
              <p:cNvSpPr>
                <a:spLocks noChangeArrowheads="1"/>
              </p:cNvSpPr>
              <p:nvPr/>
            </p:nvSpPr>
            <p:spPr bwMode="auto">
              <a:xfrm>
                <a:off x="3002"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663" name="Rectangle 32"/>
              <p:cNvSpPr>
                <a:spLocks noChangeArrowheads="1"/>
              </p:cNvSpPr>
              <p:nvPr/>
            </p:nvSpPr>
            <p:spPr bwMode="auto">
              <a:xfrm>
                <a:off x="2414"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664" name="Rectangle 33"/>
              <p:cNvSpPr>
                <a:spLocks noChangeArrowheads="1"/>
              </p:cNvSpPr>
              <p:nvPr/>
            </p:nvSpPr>
            <p:spPr bwMode="auto">
              <a:xfrm>
                <a:off x="1918"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grpSp>
        <p:sp>
          <p:nvSpPr>
            <p:cNvPr id="24651" name="Rectangle 34"/>
            <p:cNvSpPr>
              <a:spLocks noChangeArrowheads="1"/>
            </p:cNvSpPr>
            <p:nvPr/>
          </p:nvSpPr>
          <p:spPr bwMode="auto">
            <a:xfrm>
              <a:off x="2143"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52" name="Rectangle 35"/>
            <p:cNvSpPr>
              <a:spLocks noChangeArrowheads="1"/>
            </p:cNvSpPr>
            <p:nvPr/>
          </p:nvSpPr>
          <p:spPr bwMode="auto">
            <a:xfrm>
              <a:off x="5126"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53" name="Rectangle 36"/>
            <p:cNvSpPr>
              <a:spLocks noChangeArrowheads="1"/>
            </p:cNvSpPr>
            <p:nvPr/>
          </p:nvSpPr>
          <p:spPr bwMode="auto">
            <a:xfrm>
              <a:off x="4493"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54" name="Rectangle 37"/>
            <p:cNvSpPr>
              <a:spLocks noChangeArrowheads="1"/>
            </p:cNvSpPr>
            <p:nvPr/>
          </p:nvSpPr>
          <p:spPr bwMode="auto">
            <a:xfrm>
              <a:off x="3906"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55" name="Rectangle 38"/>
            <p:cNvSpPr>
              <a:spLocks noChangeArrowheads="1"/>
            </p:cNvSpPr>
            <p:nvPr/>
          </p:nvSpPr>
          <p:spPr bwMode="auto">
            <a:xfrm>
              <a:off x="3318"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56" name="Rectangle 39"/>
            <p:cNvSpPr>
              <a:spLocks noChangeArrowheads="1"/>
            </p:cNvSpPr>
            <p:nvPr/>
          </p:nvSpPr>
          <p:spPr bwMode="auto">
            <a:xfrm>
              <a:off x="2731"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12" name="Group 40"/>
          <p:cNvGrpSpPr>
            <a:grpSpLocks/>
          </p:cNvGrpSpPr>
          <p:nvPr/>
        </p:nvGrpSpPr>
        <p:grpSpPr bwMode="auto">
          <a:xfrm>
            <a:off x="3200400" y="2725738"/>
            <a:ext cx="5949950" cy="942975"/>
            <a:chOff x="1918" y="1392"/>
            <a:chExt cx="3748" cy="594"/>
          </a:xfrm>
        </p:grpSpPr>
        <p:sp>
          <p:nvSpPr>
            <p:cNvPr id="24629" name="Rectangle 41"/>
            <p:cNvSpPr>
              <a:spLocks noChangeArrowheads="1"/>
            </p:cNvSpPr>
            <p:nvPr/>
          </p:nvSpPr>
          <p:spPr bwMode="auto">
            <a:xfrm>
              <a:off x="1983" y="1592"/>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3" name="Group 42"/>
            <p:cNvGrpSpPr>
              <a:grpSpLocks/>
            </p:cNvGrpSpPr>
            <p:nvPr/>
          </p:nvGrpSpPr>
          <p:grpSpPr bwMode="auto">
            <a:xfrm>
              <a:off x="1979" y="1584"/>
              <a:ext cx="624" cy="210"/>
              <a:chOff x="1979" y="1584"/>
              <a:chExt cx="624" cy="210"/>
            </a:xfrm>
          </p:grpSpPr>
          <p:sp>
            <p:nvSpPr>
              <p:cNvPr id="24648" name="Rectangle 43"/>
              <p:cNvSpPr>
                <a:spLocks noChangeArrowheads="1"/>
              </p:cNvSpPr>
              <p:nvPr/>
            </p:nvSpPr>
            <p:spPr bwMode="auto">
              <a:xfrm>
                <a:off x="1979" y="1588"/>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49" name="Rectangle 44"/>
              <p:cNvSpPr>
                <a:spLocks noChangeArrowheads="1"/>
              </p:cNvSpPr>
              <p:nvPr/>
            </p:nvSpPr>
            <p:spPr bwMode="auto">
              <a:xfrm>
                <a:off x="2161" y="158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14" name="Group 45"/>
            <p:cNvGrpSpPr>
              <a:grpSpLocks/>
            </p:cNvGrpSpPr>
            <p:nvPr/>
          </p:nvGrpSpPr>
          <p:grpSpPr bwMode="auto">
            <a:xfrm>
              <a:off x="2611" y="1584"/>
              <a:ext cx="580" cy="210"/>
              <a:chOff x="2611" y="1584"/>
              <a:chExt cx="580" cy="210"/>
            </a:xfrm>
          </p:grpSpPr>
          <p:sp>
            <p:nvSpPr>
              <p:cNvPr id="24646" name="Rectangle 46"/>
              <p:cNvSpPr>
                <a:spLocks noChangeArrowheads="1"/>
              </p:cNvSpPr>
              <p:nvPr/>
            </p:nvSpPr>
            <p:spPr bwMode="auto">
              <a:xfrm>
                <a:off x="2611" y="158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47" name="Rectangle 47"/>
              <p:cNvSpPr>
                <a:spLocks noChangeArrowheads="1"/>
              </p:cNvSpPr>
              <p:nvPr/>
            </p:nvSpPr>
            <p:spPr bwMode="auto">
              <a:xfrm>
                <a:off x="2776" y="1584"/>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15" name="Group 48"/>
            <p:cNvGrpSpPr>
              <a:grpSpLocks/>
            </p:cNvGrpSpPr>
            <p:nvPr/>
          </p:nvGrpSpPr>
          <p:grpSpPr bwMode="auto">
            <a:xfrm>
              <a:off x="3199" y="1584"/>
              <a:ext cx="579" cy="210"/>
              <a:chOff x="3199" y="1584"/>
              <a:chExt cx="579" cy="210"/>
            </a:xfrm>
          </p:grpSpPr>
          <p:sp>
            <p:nvSpPr>
              <p:cNvPr id="24644" name="Rectangle 49"/>
              <p:cNvSpPr>
                <a:spLocks noChangeArrowheads="1"/>
              </p:cNvSpPr>
              <p:nvPr/>
            </p:nvSpPr>
            <p:spPr bwMode="auto">
              <a:xfrm>
                <a:off x="3199" y="158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45" name="Rectangle 50"/>
              <p:cNvSpPr>
                <a:spLocks noChangeArrowheads="1"/>
              </p:cNvSpPr>
              <p:nvPr/>
            </p:nvSpPr>
            <p:spPr bwMode="auto">
              <a:xfrm>
                <a:off x="3363" y="1584"/>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sp>
          <p:nvSpPr>
            <p:cNvPr id="24633" name="Rectangle 51"/>
            <p:cNvSpPr>
              <a:spLocks noChangeArrowheads="1"/>
            </p:cNvSpPr>
            <p:nvPr/>
          </p:nvSpPr>
          <p:spPr bwMode="auto">
            <a:xfrm>
              <a:off x="3786" y="1588"/>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34" name="Rectangle 52"/>
            <p:cNvSpPr>
              <a:spLocks noChangeArrowheads="1"/>
            </p:cNvSpPr>
            <p:nvPr/>
          </p:nvSpPr>
          <p:spPr bwMode="auto">
            <a:xfrm>
              <a:off x="4289" y="1584"/>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immediate</a:t>
              </a:r>
            </a:p>
          </p:txBody>
        </p:sp>
        <p:sp>
          <p:nvSpPr>
            <p:cNvPr id="24635" name="Rectangle 53"/>
            <p:cNvSpPr>
              <a:spLocks noChangeArrowheads="1"/>
            </p:cNvSpPr>
            <p:nvPr/>
          </p:nvSpPr>
          <p:spPr bwMode="auto">
            <a:xfrm>
              <a:off x="5488" y="13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636" name="Rectangle 54"/>
            <p:cNvSpPr>
              <a:spLocks noChangeArrowheads="1"/>
            </p:cNvSpPr>
            <p:nvPr/>
          </p:nvSpPr>
          <p:spPr bwMode="auto">
            <a:xfrm>
              <a:off x="3590"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637" name="Rectangle 55"/>
            <p:cNvSpPr>
              <a:spLocks noChangeArrowheads="1"/>
            </p:cNvSpPr>
            <p:nvPr/>
          </p:nvSpPr>
          <p:spPr bwMode="auto">
            <a:xfrm>
              <a:off x="3002"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638" name="Rectangle 56"/>
            <p:cNvSpPr>
              <a:spLocks noChangeArrowheads="1"/>
            </p:cNvSpPr>
            <p:nvPr/>
          </p:nvSpPr>
          <p:spPr bwMode="auto">
            <a:xfrm>
              <a:off x="2414"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639" name="Rectangle 57"/>
            <p:cNvSpPr>
              <a:spLocks noChangeArrowheads="1"/>
            </p:cNvSpPr>
            <p:nvPr/>
          </p:nvSpPr>
          <p:spPr bwMode="auto">
            <a:xfrm>
              <a:off x="1918"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24640" name="Rectangle 58"/>
            <p:cNvSpPr>
              <a:spLocks noChangeArrowheads="1"/>
            </p:cNvSpPr>
            <p:nvPr/>
          </p:nvSpPr>
          <p:spPr bwMode="auto">
            <a:xfrm>
              <a:off x="2143" y="177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41" name="Rectangle 59"/>
            <p:cNvSpPr>
              <a:spLocks noChangeArrowheads="1"/>
            </p:cNvSpPr>
            <p:nvPr/>
          </p:nvSpPr>
          <p:spPr bwMode="auto">
            <a:xfrm>
              <a:off x="4448" y="1776"/>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 bits</a:t>
              </a:r>
            </a:p>
          </p:txBody>
        </p:sp>
        <p:sp>
          <p:nvSpPr>
            <p:cNvPr id="24642" name="Rectangle 60"/>
            <p:cNvSpPr>
              <a:spLocks noChangeArrowheads="1"/>
            </p:cNvSpPr>
            <p:nvPr/>
          </p:nvSpPr>
          <p:spPr bwMode="auto">
            <a:xfrm>
              <a:off x="3318" y="177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43" name="Rectangle 61"/>
            <p:cNvSpPr>
              <a:spLocks noChangeArrowheads="1"/>
            </p:cNvSpPr>
            <p:nvPr/>
          </p:nvSpPr>
          <p:spPr bwMode="auto">
            <a:xfrm>
              <a:off x="2731" y="177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16" name="Group 62"/>
          <p:cNvGrpSpPr>
            <a:grpSpLocks/>
          </p:cNvGrpSpPr>
          <p:nvPr/>
        </p:nvGrpSpPr>
        <p:grpSpPr bwMode="auto">
          <a:xfrm>
            <a:off x="3200400" y="3916363"/>
            <a:ext cx="5949950" cy="942975"/>
            <a:chOff x="1918" y="1915"/>
            <a:chExt cx="3748" cy="594"/>
          </a:xfrm>
        </p:grpSpPr>
        <p:sp>
          <p:nvSpPr>
            <p:cNvPr id="24608" name="Rectangle 63"/>
            <p:cNvSpPr>
              <a:spLocks noChangeArrowheads="1"/>
            </p:cNvSpPr>
            <p:nvPr/>
          </p:nvSpPr>
          <p:spPr bwMode="auto">
            <a:xfrm>
              <a:off x="1983" y="2115"/>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7" name="Group 64"/>
            <p:cNvGrpSpPr>
              <a:grpSpLocks/>
            </p:cNvGrpSpPr>
            <p:nvPr/>
          </p:nvGrpSpPr>
          <p:grpSpPr bwMode="auto">
            <a:xfrm>
              <a:off x="1979" y="2107"/>
              <a:ext cx="624" cy="210"/>
              <a:chOff x="1979" y="2107"/>
              <a:chExt cx="624" cy="210"/>
            </a:xfrm>
          </p:grpSpPr>
          <p:sp>
            <p:nvSpPr>
              <p:cNvPr id="24627" name="Rectangle 65"/>
              <p:cNvSpPr>
                <a:spLocks noChangeArrowheads="1"/>
              </p:cNvSpPr>
              <p:nvPr/>
            </p:nvSpPr>
            <p:spPr bwMode="auto">
              <a:xfrm>
                <a:off x="1979" y="2111"/>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28" name="Rectangle 66"/>
              <p:cNvSpPr>
                <a:spLocks noChangeArrowheads="1"/>
              </p:cNvSpPr>
              <p:nvPr/>
            </p:nvSpPr>
            <p:spPr bwMode="auto">
              <a:xfrm>
                <a:off x="2161" y="2107"/>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18" name="Group 67"/>
            <p:cNvGrpSpPr>
              <a:grpSpLocks/>
            </p:cNvGrpSpPr>
            <p:nvPr/>
          </p:nvGrpSpPr>
          <p:grpSpPr bwMode="auto">
            <a:xfrm>
              <a:off x="2611" y="2107"/>
              <a:ext cx="580" cy="210"/>
              <a:chOff x="2611" y="2107"/>
              <a:chExt cx="580" cy="210"/>
            </a:xfrm>
          </p:grpSpPr>
          <p:sp>
            <p:nvSpPr>
              <p:cNvPr id="24625" name="Rectangle 68"/>
              <p:cNvSpPr>
                <a:spLocks noChangeArrowheads="1"/>
              </p:cNvSpPr>
              <p:nvPr/>
            </p:nvSpPr>
            <p:spPr bwMode="auto">
              <a:xfrm>
                <a:off x="2611" y="2111"/>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26" name="Rectangle 69"/>
              <p:cNvSpPr>
                <a:spLocks noChangeArrowheads="1"/>
              </p:cNvSpPr>
              <p:nvPr/>
            </p:nvSpPr>
            <p:spPr bwMode="auto">
              <a:xfrm>
                <a:off x="2776" y="2107"/>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19" name="Group 70"/>
            <p:cNvGrpSpPr>
              <a:grpSpLocks/>
            </p:cNvGrpSpPr>
            <p:nvPr/>
          </p:nvGrpSpPr>
          <p:grpSpPr bwMode="auto">
            <a:xfrm>
              <a:off x="3199" y="2107"/>
              <a:ext cx="579" cy="210"/>
              <a:chOff x="3199" y="2107"/>
              <a:chExt cx="579" cy="210"/>
            </a:xfrm>
          </p:grpSpPr>
          <p:sp>
            <p:nvSpPr>
              <p:cNvPr id="24623" name="Rectangle 71"/>
              <p:cNvSpPr>
                <a:spLocks noChangeArrowheads="1"/>
              </p:cNvSpPr>
              <p:nvPr/>
            </p:nvSpPr>
            <p:spPr bwMode="auto">
              <a:xfrm>
                <a:off x="3199" y="2111"/>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24" name="Rectangle 72"/>
              <p:cNvSpPr>
                <a:spLocks noChangeArrowheads="1"/>
              </p:cNvSpPr>
              <p:nvPr/>
            </p:nvSpPr>
            <p:spPr bwMode="auto">
              <a:xfrm>
                <a:off x="3363" y="2107"/>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sp>
          <p:nvSpPr>
            <p:cNvPr id="24612" name="Rectangle 73"/>
            <p:cNvSpPr>
              <a:spLocks noChangeArrowheads="1"/>
            </p:cNvSpPr>
            <p:nvPr/>
          </p:nvSpPr>
          <p:spPr bwMode="auto">
            <a:xfrm>
              <a:off x="3786" y="2111"/>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13" name="Rectangle 74"/>
            <p:cNvSpPr>
              <a:spLocks noChangeArrowheads="1"/>
            </p:cNvSpPr>
            <p:nvPr/>
          </p:nvSpPr>
          <p:spPr bwMode="auto">
            <a:xfrm>
              <a:off x="4289" y="2107"/>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immediate</a:t>
              </a:r>
            </a:p>
          </p:txBody>
        </p:sp>
        <p:sp>
          <p:nvSpPr>
            <p:cNvPr id="24614" name="Rectangle 75"/>
            <p:cNvSpPr>
              <a:spLocks noChangeArrowheads="1"/>
            </p:cNvSpPr>
            <p:nvPr/>
          </p:nvSpPr>
          <p:spPr bwMode="auto">
            <a:xfrm>
              <a:off x="5488" y="1915"/>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615" name="Rectangle 76"/>
            <p:cNvSpPr>
              <a:spLocks noChangeArrowheads="1"/>
            </p:cNvSpPr>
            <p:nvPr/>
          </p:nvSpPr>
          <p:spPr bwMode="auto">
            <a:xfrm>
              <a:off x="3590"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616" name="Rectangle 77"/>
            <p:cNvSpPr>
              <a:spLocks noChangeArrowheads="1"/>
            </p:cNvSpPr>
            <p:nvPr/>
          </p:nvSpPr>
          <p:spPr bwMode="auto">
            <a:xfrm>
              <a:off x="3002"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617" name="Rectangle 78"/>
            <p:cNvSpPr>
              <a:spLocks noChangeArrowheads="1"/>
            </p:cNvSpPr>
            <p:nvPr/>
          </p:nvSpPr>
          <p:spPr bwMode="auto">
            <a:xfrm>
              <a:off x="2414"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618" name="Rectangle 79"/>
            <p:cNvSpPr>
              <a:spLocks noChangeArrowheads="1"/>
            </p:cNvSpPr>
            <p:nvPr/>
          </p:nvSpPr>
          <p:spPr bwMode="auto">
            <a:xfrm>
              <a:off x="1918"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24619" name="Rectangle 80"/>
            <p:cNvSpPr>
              <a:spLocks noChangeArrowheads="1"/>
            </p:cNvSpPr>
            <p:nvPr/>
          </p:nvSpPr>
          <p:spPr bwMode="auto">
            <a:xfrm>
              <a:off x="2143"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20" name="Rectangle 81"/>
            <p:cNvSpPr>
              <a:spLocks noChangeArrowheads="1"/>
            </p:cNvSpPr>
            <p:nvPr/>
          </p:nvSpPr>
          <p:spPr bwMode="auto">
            <a:xfrm>
              <a:off x="4448" y="2299"/>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 bits</a:t>
              </a:r>
            </a:p>
          </p:txBody>
        </p:sp>
        <p:sp>
          <p:nvSpPr>
            <p:cNvPr id="24621" name="Rectangle 82"/>
            <p:cNvSpPr>
              <a:spLocks noChangeArrowheads="1"/>
            </p:cNvSpPr>
            <p:nvPr/>
          </p:nvSpPr>
          <p:spPr bwMode="auto">
            <a:xfrm>
              <a:off x="3318"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22" name="Rectangle 83"/>
            <p:cNvSpPr>
              <a:spLocks noChangeArrowheads="1"/>
            </p:cNvSpPr>
            <p:nvPr/>
          </p:nvSpPr>
          <p:spPr bwMode="auto">
            <a:xfrm>
              <a:off x="2731"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20" name="Group 84"/>
          <p:cNvGrpSpPr>
            <a:grpSpLocks/>
          </p:cNvGrpSpPr>
          <p:nvPr/>
        </p:nvGrpSpPr>
        <p:grpSpPr bwMode="auto">
          <a:xfrm>
            <a:off x="3200400" y="5440363"/>
            <a:ext cx="5949950" cy="942975"/>
            <a:chOff x="1918" y="2661"/>
            <a:chExt cx="3748" cy="594"/>
          </a:xfrm>
        </p:grpSpPr>
        <p:sp>
          <p:nvSpPr>
            <p:cNvPr id="24587" name="Rectangle 85"/>
            <p:cNvSpPr>
              <a:spLocks noChangeArrowheads="1"/>
            </p:cNvSpPr>
            <p:nvPr/>
          </p:nvSpPr>
          <p:spPr bwMode="auto">
            <a:xfrm>
              <a:off x="1983" y="2861"/>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21" name="Group 86"/>
            <p:cNvGrpSpPr>
              <a:grpSpLocks/>
            </p:cNvGrpSpPr>
            <p:nvPr/>
          </p:nvGrpSpPr>
          <p:grpSpPr bwMode="auto">
            <a:xfrm>
              <a:off x="1979" y="2853"/>
              <a:ext cx="624" cy="210"/>
              <a:chOff x="1979" y="2853"/>
              <a:chExt cx="624" cy="210"/>
            </a:xfrm>
          </p:grpSpPr>
          <p:sp>
            <p:nvSpPr>
              <p:cNvPr id="24606" name="Rectangle 87"/>
              <p:cNvSpPr>
                <a:spLocks noChangeArrowheads="1"/>
              </p:cNvSpPr>
              <p:nvPr/>
            </p:nvSpPr>
            <p:spPr bwMode="auto">
              <a:xfrm>
                <a:off x="1979" y="2857"/>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07" name="Rectangle 88"/>
              <p:cNvSpPr>
                <a:spLocks noChangeArrowheads="1"/>
              </p:cNvSpPr>
              <p:nvPr/>
            </p:nvSpPr>
            <p:spPr bwMode="auto">
              <a:xfrm>
                <a:off x="2161" y="2853"/>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22" name="Group 89"/>
            <p:cNvGrpSpPr>
              <a:grpSpLocks/>
            </p:cNvGrpSpPr>
            <p:nvPr/>
          </p:nvGrpSpPr>
          <p:grpSpPr bwMode="auto">
            <a:xfrm>
              <a:off x="2611" y="2853"/>
              <a:ext cx="580" cy="210"/>
              <a:chOff x="2611" y="2853"/>
              <a:chExt cx="580" cy="210"/>
            </a:xfrm>
          </p:grpSpPr>
          <p:sp>
            <p:nvSpPr>
              <p:cNvPr id="24604" name="Rectangle 90"/>
              <p:cNvSpPr>
                <a:spLocks noChangeArrowheads="1"/>
              </p:cNvSpPr>
              <p:nvPr/>
            </p:nvSpPr>
            <p:spPr bwMode="auto">
              <a:xfrm>
                <a:off x="2611" y="2857"/>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05" name="Rectangle 91"/>
              <p:cNvSpPr>
                <a:spLocks noChangeArrowheads="1"/>
              </p:cNvSpPr>
              <p:nvPr/>
            </p:nvSpPr>
            <p:spPr bwMode="auto">
              <a:xfrm>
                <a:off x="2776" y="2853"/>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23" name="Group 92"/>
            <p:cNvGrpSpPr>
              <a:grpSpLocks/>
            </p:cNvGrpSpPr>
            <p:nvPr/>
          </p:nvGrpSpPr>
          <p:grpSpPr bwMode="auto">
            <a:xfrm>
              <a:off x="3199" y="2853"/>
              <a:ext cx="579" cy="210"/>
              <a:chOff x="3199" y="2853"/>
              <a:chExt cx="579" cy="210"/>
            </a:xfrm>
          </p:grpSpPr>
          <p:sp>
            <p:nvSpPr>
              <p:cNvPr id="24602" name="Rectangle 93"/>
              <p:cNvSpPr>
                <a:spLocks noChangeArrowheads="1"/>
              </p:cNvSpPr>
              <p:nvPr/>
            </p:nvSpPr>
            <p:spPr bwMode="auto">
              <a:xfrm>
                <a:off x="3199" y="2857"/>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03" name="Rectangle 94"/>
              <p:cNvSpPr>
                <a:spLocks noChangeArrowheads="1"/>
              </p:cNvSpPr>
              <p:nvPr/>
            </p:nvSpPr>
            <p:spPr bwMode="auto">
              <a:xfrm>
                <a:off x="3363" y="2853"/>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sp>
          <p:nvSpPr>
            <p:cNvPr id="24591" name="Rectangle 95"/>
            <p:cNvSpPr>
              <a:spLocks noChangeArrowheads="1"/>
            </p:cNvSpPr>
            <p:nvPr/>
          </p:nvSpPr>
          <p:spPr bwMode="auto">
            <a:xfrm>
              <a:off x="3786" y="2857"/>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592" name="Rectangle 96"/>
            <p:cNvSpPr>
              <a:spLocks noChangeArrowheads="1"/>
            </p:cNvSpPr>
            <p:nvPr/>
          </p:nvSpPr>
          <p:spPr bwMode="auto">
            <a:xfrm>
              <a:off x="4289" y="2853"/>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immediate</a:t>
              </a:r>
            </a:p>
          </p:txBody>
        </p:sp>
        <p:sp>
          <p:nvSpPr>
            <p:cNvPr id="24593" name="Rectangle 97"/>
            <p:cNvSpPr>
              <a:spLocks noChangeArrowheads="1"/>
            </p:cNvSpPr>
            <p:nvPr/>
          </p:nvSpPr>
          <p:spPr bwMode="auto">
            <a:xfrm>
              <a:off x="5488" y="2661"/>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594" name="Rectangle 98"/>
            <p:cNvSpPr>
              <a:spLocks noChangeArrowheads="1"/>
            </p:cNvSpPr>
            <p:nvPr/>
          </p:nvSpPr>
          <p:spPr bwMode="auto">
            <a:xfrm>
              <a:off x="3590"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595" name="Rectangle 99"/>
            <p:cNvSpPr>
              <a:spLocks noChangeArrowheads="1"/>
            </p:cNvSpPr>
            <p:nvPr/>
          </p:nvSpPr>
          <p:spPr bwMode="auto">
            <a:xfrm>
              <a:off x="3002"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596" name="Rectangle 100"/>
            <p:cNvSpPr>
              <a:spLocks noChangeArrowheads="1"/>
            </p:cNvSpPr>
            <p:nvPr/>
          </p:nvSpPr>
          <p:spPr bwMode="auto">
            <a:xfrm>
              <a:off x="2414"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597" name="Rectangle 101"/>
            <p:cNvSpPr>
              <a:spLocks noChangeArrowheads="1"/>
            </p:cNvSpPr>
            <p:nvPr/>
          </p:nvSpPr>
          <p:spPr bwMode="auto">
            <a:xfrm>
              <a:off x="1918"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24598" name="Rectangle 102"/>
            <p:cNvSpPr>
              <a:spLocks noChangeArrowheads="1"/>
            </p:cNvSpPr>
            <p:nvPr/>
          </p:nvSpPr>
          <p:spPr bwMode="auto">
            <a:xfrm>
              <a:off x="2143" y="3045"/>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599" name="Rectangle 103"/>
            <p:cNvSpPr>
              <a:spLocks noChangeArrowheads="1"/>
            </p:cNvSpPr>
            <p:nvPr/>
          </p:nvSpPr>
          <p:spPr bwMode="auto">
            <a:xfrm>
              <a:off x="4448" y="3045"/>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 bits</a:t>
              </a:r>
            </a:p>
          </p:txBody>
        </p:sp>
        <p:sp>
          <p:nvSpPr>
            <p:cNvPr id="24600" name="Rectangle 104"/>
            <p:cNvSpPr>
              <a:spLocks noChangeArrowheads="1"/>
            </p:cNvSpPr>
            <p:nvPr/>
          </p:nvSpPr>
          <p:spPr bwMode="auto">
            <a:xfrm>
              <a:off x="3318" y="3045"/>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01" name="Rectangle 105"/>
            <p:cNvSpPr>
              <a:spLocks noChangeArrowheads="1"/>
            </p:cNvSpPr>
            <p:nvPr/>
          </p:nvSpPr>
          <p:spPr bwMode="auto">
            <a:xfrm>
              <a:off x="2731" y="3045"/>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sp>
        <p:nvSpPr>
          <p:cNvPr id="24583" name="Title 105"/>
          <p:cNvSpPr>
            <a:spLocks noGrp="1"/>
          </p:cNvSpPr>
          <p:nvPr>
            <p:ph type="title"/>
          </p:nvPr>
        </p:nvSpPr>
        <p:spPr/>
        <p:txBody>
          <a:bodyPr/>
          <a:lstStyle/>
          <a:p>
            <a:r>
              <a:rPr lang="en-US" sz="4000" smtClean="0"/>
              <a:t>The MIPS-lite Subset</a:t>
            </a:r>
          </a:p>
        </p:txBody>
      </p:sp>
      <p:sp>
        <p:nvSpPr>
          <p:cNvPr id="107" name="Date Placeholder 106"/>
          <p:cNvSpPr>
            <a:spLocks noGrp="1"/>
          </p:cNvSpPr>
          <p:nvPr>
            <p:ph type="dt" sz="quarter" idx="10"/>
          </p:nvPr>
        </p:nvSpPr>
        <p:spPr/>
        <p:txBody>
          <a:bodyPr/>
          <a:lstStyle/>
          <a:p>
            <a:pPr>
              <a:defRPr/>
            </a:pPr>
            <a:fld id="{DD82CC66-0E60-2246-A04D-D53558394DB6}" type="datetime1">
              <a:rPr lang="en-US" smtClean="0"/>
              <a:pPr>
                <a:defRPr/>
              </a:pPr>
              <a:t>3/30/11</a:t>
            </a:fld>
            <a:endParaRPr lang="en-US"/>
          </a:p>
        </p:txBody>
      </p:sp>
      <p:sp>
        <p:nvSpPr>
          <p:cNvPr id="108" name="Slide Number Placeholder 107"/>
          <p:cNvSpPr>
            <a:spLocks noGrp="1"/>
          </p:cNvSpPr>
          <p:nvPr>
            <p:ph type="sldNum" sz="quarter" idx="12"/>
          </p:nvPr>
        </p:nvSpPr>
        <p:spPr/>
        <p:txBody>
          <a:bodyPr/>
          <a:lstStyle/>
          <a:p>
            <a:pPr>
              <a:defRPr/>
            </a:pPr>
            <a:fld id="{ECB4CA44-5126-3B46-8C29-2B9F756FE542}" type="slidenum">
              <a:rPr lang="en-US" smtClean="0"/>
              <a:pPr>
                <a:defRPr/>
              </a:pPr>
              <a:t>7</a:t>
            </a:fld>
            <a:endParaRPr lang="en-US"/>
          </a:p>
        </p:txBody>
      </p:sp>
      <p:sp>
        <p:nvSpPr>
          <p:cNvPr id="109" name="Footer Placeholder 108"/>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smtClean="0"/>
              <a:t>Processor Design Process</a:t>
            </a:r>
          </a:p>
        </p:txBody>
      </p:sp>
      <p:sp>
        <p:nvSpPr>
          <p:cNvPr id="11" name="Content Placeholder 10"/>
          <p:cNvSpPr>
            <a:spLocks noGrp="1"/>
          </p:cNvSpPr>
          <p:nvPr>
            <p:ph idx="1"/>
          </p:nvPr>
        </p:nvSpPr>
        <p:spPr/>
        <p:txBody>
          <a:bodyPr>
            <a:normAutofit fontScale="92500" lnSpcReduction="10000"/>
          </a:bodyPr>
          <a:lstStyle/>
          <a:p>
            <a:pPr>
              <a:defRPr/>
            </a:pPr>
            <a:r>
              <a:rPr lang="en-US" dirty="0" smtClean="0"/>
              <a:t>Five steps to design a processor:</a:t>
            </a:r>
          </a:p>
          <a:p>
            <a:pPr lvl="1">
              <a:buFont typeface="Arial" charset="0"/>
              <a:buNone/>
              <a:defRPr/>
            </a:pPr>
            <a:r>
              <a:rPr lang="en-US" dirty="0" smtClean="0"/>
              <a:t>Step 1: Analyze instruction set </a:t>
            </a:r>
            <a:r>
              <a:rPr lang="en-US" dirty="0" smtClean="0">
                <a:sym typeface="Wingdings" charset="2"/>
              </a:rPr>
              <a:t>to determine</a:t>
            </a:r>
            <a:r>
              <a:rPr lang="en-US" dirty="0" smtClean="0"/>
              <a:t> </a:t>
            </a:r>
            <a:r>
              <a:rPr lang="en-US" dirty="0" err="1" smtClean="0"/>
              <a:t>datapath</a:t>
            </a:r>
            <a:r>
              <a:rPr lang="en-US" dirty="0" smtClean="0"/>
              <a:t> requirements (see next slide)</a:t>
            </a:r>
          </a:p>
          <a:p>
            <a:pPr lvl="1">
              <a:buFont typeface="Arial" charset="0"/>
              <a:buNone/>
              <a:defRPr/>
            </a:pPr>
            <a:r>
              <a:rPr lang="en-US" dirty="0" smtClean="0"/>
              <a:t>Step 2: Select set of </a:t>
            </a:r>
            <a:r>
              <a:rPr lang="en-US" dirty="0" err="1" smtClean="0"/>
              <a:t>datapath</a:t>
            </a:r>
            <a:r>
              <a:rPr lang="en-US" dirty="0" smtClean="0"/>
              <a:t> components &amp; establish </a:t>
            </a:r>
            <a:br>
              <a:rPr lang="en-US" dirty="0" smtClean="0"/>
            </a:br>
            <a:r>
              <a:rPr lang="en-US" dirty="0" smtClean="0"/>
              <a:t>clocking methodology</a:t>
            </a:r>
          </a:p>
          <a:p>
            <a:pPr lvl="1">
              <a:buFont typeface="Arial" charset="0"/>
              <a:buNone/>
              <a:defRPr/>
            </a:pPr>
            <a:r>
              <a:rPr lang="en-US" dirty="0" smtClean="0"/>
              <a:t>Step 3: Assemble </a:t>
            </a:r>
            <a:r>
              <a:rPr lang="en-US" dirty="0" err="1" smtClean="0"/>
              <a:t>datapath</a:t>
            </a:r>
            <a:r>
              <a:rPr lang="en-US" dirty="0" smtClean="0"/>
              <a:t> components that meet the requirements</a:t>
            </a:r>
          </a:p>
          <a:p>
            <a:pPr lvl="1">
              <a:buFont typeface="Arial" charset="0"/>
              <a:buNone/>
              <a:defRPr/>
            </a:pPr>
            <a:r>
              <a:rPr lang="en-US" dirty="0" smtClean="0"/>
              <a:t>Step 4: Analyze implementation of each instruction to determine setting of control points that realizes the register transfer</a:t>
            </a:r>
          </a:p>
          <a:p>
            <a:pPr lvl="1">
              <a:buFont typeface="Arial" charset="0"/>
              <a:buNone/>
              <a:defRPr/>
            </a:pPr>
            <a:r>
              <a:rPr lang="en-US" dirty="0" smtClean="0"/>
              <a:t>Step 5: Assemble the control logic</a:t>
            </a:r>
          </a:p>
        </p:txBody>
      </p:sp>
      <p:sp>
        <p:nvSpPr>
          <p:cNvPr id="4" name="Date Placeholder 3"/>
          <p:cNvSpPr>
            <a:spLocks noGrp="1"/>
          </p:cNvSpPr>
          <p:nvPr>
            <p:ph type="dt" sz="quarter" idx="10"/>
          </p:nvPr>
        </p:nvSpPr>
        <p:spPr/>
        <p:txBody>
          <a:bodyPr/>
          <a:lstStyle/>
          <a:p>
            <a:pPr>
              <a:defRPr/>
            </a:pPr>
            <a:fld id="{CABEFFAF-E42D-144F-BA10-F4BB9D14BFBB}" type="datetime1">
              <a:rPr lang="en-US" smtClean="0"/>
              <a:pPr>
                <a:defRPr/>
              </a:pPr>
              <a:t>3/30/11</a:t>
            </a:fld>
            <a:endParaRPr lang="en-US"/>
          </a:p>
        </p:txBody>
      </p:sp>
      <p:sp>
        <p:nvSpPr>
          <p:cNvPr id="5" name="Footer Placeholder 4"/>
          <p:cNvSpPr>
            <a:spLocks noGrp="1"/>
          </p:cNvSpPr>
          <p:nvPr>
            <p:ph type="ftr" sz="quarter" idx="11"/>
          </p:nvPr>
        </p:nvSpPr>
        <p:spPr/>
        <p:txBody>
          <a:bodyPr/>
          <a:lstStyle/>
          <a:p>
            <a:pPr>
              <a:defRPr/>
            </a:pPr>
            <a:r>
              <a:rPr lang="en-US" smtClean="0"/>
              <a:t>Spring 2011 -- Lecture #18</a:t>
            </a:r>
            <a:endParaRPr lang="en-US" dirty="0"/>
          </a:p>
        </p:txBody>
      </p:sp>
      <p:sp>
        <p:nvSpPr>
          <p:cNvPr id="6" name="Slide Number Placeholder 5"/>
          <p:cNvSpPr>
            <a:spLocks noGrp="1"/>
          </p:cNvSpPr>
          <p:nvPr>
            <p:ph type="sldNum" sz="quarter" idx="12"/>
          </p:nvPr>
        </p:nvSpPr>
        <p:spPr/>
        <p:txBody>
          <a:bodyPr/>
          <a:lstStyle/>
          <a:p>
            <a:pPr>
              <a:defRPr/>
            </a:pPr>
            <a:fld id="{A8312C37-6CA8-5141-940F-1E31D56C4F3D}"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34975" y="1363663"/>
            <a:ext cx="8632825" cy="1920875"/>
          </a:xfrm>
        </p:spPr>
        <p:txBody>
          <a:bodyPr/>
          <a:lstStyle/>
          <a:p>
            <a:pPr>
              <a:lnSpc>
                <a:spcPct val="120000"/>
              </a:lnSpc>
              <a:spcBef>
                <a:spcPts val="50"/>
              </a:spcBef>
            </a:pPr>
            <a:r>
              <a:rPr lang="en-US" sz="2800"/>
              <a:t>RTL gives the </a:t>
            </a:r>
            <a:r>
              <a:rPr lang="en-US" sz="2800" u="sng">
                <a:solidFill>
                  <a:schemeClr val="accent2"/>
                </a:solidFill>
              </a:rPr>
              <a:t>meaning</a:t>
            </a:r>
            <a:r>
              <a:rPr lang="en-US" sz="2800"/>
              <a:t> of the instructions</a:t>
            </a:r>
            <a:br>
              <a:rPr lang="en-US" sz="2800"/>
            </a:br>
            <a:endParaRPr lang="en-US" sz="3600"/>
          </a:p>
          <a:p>
            <a:r>
              <a:rPr lang="en-US" sz="2800"/>
              <a:t>All start by fetching the instruction</a:t>
            </a:r>
            <a:endParaRPr lang="en-US" sz="3600"/>
          </a:p>
        </p:txBody>
      </p:sp>
      <p:sp>
        <p:nvSpPr>
          <p:cNvPr id="26627" name="Rectangle 4"/>
          <p:cNvSpPr>
            <a:spLocks noChangeArrowheads="1"/>
          </p:cNvSpPr>
          <p:nvPr/>
        </p:nvSpPr>
        <p:spPr bwMode="auto">
          <a:xfrm>
            <a:off x="779463" y="1960563"/>
            <a:ext cx="8737600" cy="4289425"/>
          </a:xfrm>
          <a:prstGeom prst="rect">
            <a:avLst/>
          </a:prstGeom>
          <a:noFill/>
          <a:ln w="12700">
            <a:noFill/>
            <a:miter lim="800000"/>
            <a:headEnd/>
            <a:tailEnd/>
          </a:ln>
        </p:spPr>
        <p:txBody>
          <a:bodyPr lIns="90488" tIns="44450" rIns="90488" bIns="44450">
            <a:prstTxWarp prst="textNoShape">
              <a:avLst/>
            </a:prstTxWarp>
            <a:spAutoFit/>
          </a:bodyPr>
          <a:lstStyle/>
          <a:p>
            <a:pPr>
              <a:spcBef>
                <a:spcPct val="50000"/>
              </a:spcBef>
              <a:tabLst>
                <a:tab pos="1143000" algn="l"/>
                <a:tab pos="5367338" algn="l"/>
              </a:tabLst>
            </a:pPr>
            <a:r>
              <a:rPr lang="en-US">
                <a:latin typeface="Courier" charset="0"/>
                <a:ea typeface="Courier" charset="0"/>
                <a:cs typeface="Courier" charset="0"/>
              </a:rPr>
              <a:t>{op , rs , rt , rd , shamt , funct} </a:t>
            </a:r>
            <a:r>
              <a:rPr lang="en-US">
                <a:latin typeface="Courier" charset="0"/>
                <a:ea typeface="Courier" charset="0"/>
                <a:cs typeface="Courier" charset="0"/>
                <a:sym typeface="Symbol" charset="2"/>
              </a:rPr>
              <a:t></a:t>
            </a:r>
            <a:r>
              <a:rPr lang="en-US">
                <a:latin typeface="Courier" charset="0"/>
                <a:ea typeface="Courier" charset="0"/>
                <a:cs typeface="Courier" charset="0"/>
              </a:rPr>
              <a:t> MEM[ PC ]</a:t>
            </a:r>
          </a:p>
          <a:p>
            <a:pPr>
              <a:spcBef>
                <a:spcPct val="50000"/>
              </a:spcBef>
              <a:tabLst>
                <a:tab pos="1143000" algn="l"/>
                <a:tab pos="5367338" algn="l"/>
              </a:tabLst>
            </a:pPr>
            <a:r>
              <a:rPr lang="en-US">
                <a:latin typeface="Courier" charset="0"/>
                <a:ea typeface="Courier" charset="0"/>
                <a:cs typeface="Courier" charset="0"/>
              </a:rPr>
              <a:t>{op , rs , rt ,   Imm16} </a:t>
            </a:r>
            <a:r>
              <a:rPr lang="en-US">
                <a:latin typeface="Courier" charset="0"/>
                <a:ea typeface="Courier" charset="0"/>
                <a:cs typeface="Courier" charset="0"/>
                <a:sym typeface="Symbol" charset="2"/>
              </a:rPr>
              <a:t></a:t>
            </a:r>
            <a:r>
              <a:rPr lang="en-US">
                <a:latin typeface="Courier" charset="0"/>
                <a:ea typeface="Courier" charset="0"/>
                <a:cs typeface="Courier" charset="0"/>
              </a:rPr>
              <a:t> MEM[ PC ]</a:t>
            </a:r>
          </a:p>
          <a:p>
            <a:pPr>
              <a:tabLst>
                <a:tab pos="1143000" algn="l"/>
                <a:tab pos="5367338" algn="l"/>
              </a:tabLst>
            </a:pPr>
            <a:endParaRPr lang="en-US" sz="1600" b="1" u="sng">
              <a:latin typeface="Times" charset="0"/>
            </a:endParaRPr>
          </a:p>
          <a:p>
            <a:pPr>
              <a:lnSpc>
                <a:spcPct val="90000"/>
              </a:lnSpc>
              <a:spcBef>
                <a:spcPts val="800"/>
              </a:spcBef>
              <a:tabLst>
                <a:tab pos="1143000" algn="l"/>
                <a:tab pos="5367338" algn="l"/>
              </a:tabLst>
            </a:pPr>
            <a:r>
              <a:rPr lang="en-US" sz="2000" u="sng">
                <a:latin typeface="Courier" charset="0"/>
                <a:ea typeface="Courier" charset="0"/>
                <a:cs typeface="Courier" charset="0"/>
              </a:rPr>
              <a:t>Inst</a:t>
            </a:r>
            <a:r>
              <a:rPr lang="en-US" sz="2000">
                <a:latin typeface="Courier" charset="0"/>
                <a:ea typeface="Courier" charset="0"/>
                <a:cs typeface="Courier" charset="0"/>
              </a:rPr>
              <a:t>  </a:t>
            </a:r>
            <a:r>
              <a:rPr lang="en-US" sz="2000" u="sng">
                <a:latin typeface="Courier" charset="0"/>
                <a:ea typeface="Courier" charset="0"/>
                <a:cs typeface="Courier" charset="0"/>
              </a:rPr>
              <a:t>Register Transfers</a:t>
            </a:r>
          </a:p>
          <a:p>
            <a:pPr>
              <a:lnSpc>
                <a:spcPct val="90000"/>
              </a:lnSpc>
              <a:spcBef>
                <a:spcPct val="50000"/>
              </a:spcBef>
              <a:tabLst>
                <a:tab pos="1143000" algn="l"/>
                <a:tab pos="5367338" algn="l"/>
              </a:tabLst>
            </a:pPr>
            <a:r>
              <a:rPr lang="en-US">
                <a:latin typeface="Courier" charset="0"/>
                <a:ea typeface="Courier" charset="0"/>
                <a:cs typeface="Courier" charset="0"/>
              </a:rPr>
              <a:t>ADDU   R[rd] </a:t>
            </a:r>
            <a:r>
              <a:rPr lang="en-US">
                <a:latin typeface="Courier" charset="0"/>
                <a:ea typeface="Courier" charset="0"/>
                <a:cs typeface="Courier" charset="0"/>
                <a:sym typeface="Symbol" charset="2"/>
              </a:rPr>
              <a:t></a:t>
            </a:r>
            <a:r>
              <a:rPr lang="en-US">
                <a:latin typeface="Courier" charset="0"/>
                <a:ea typeface="Courier" charset="0"/>
                <a:cs typeface="Courier" charset="0"/>
              </a:rPr>
              <a:t> R[rs] + R[rt];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SUBU   R[rd] </a:t>
            </a:r>
            <a:r>
              <a:rPr lang="en-US">
                <a:latin typeface="Courier" charset="0"/>
                <a:ea typeface="Courier" charset="0"/>
                <a:cs typeface="Courier" charset="0"/>
                <a:sym typeface="Symbol" charset="2"/>
              </a:rPr>
              <a:t></a:t>
            </a:r>
            <a:r>
              <a:rPr lang="en-US">
                <a:latin typeface="Courier" charset="0"/>
                <a:ea typeface="Courier" charset="0"/>
                <a:cs typeface="Courier" charset="0"/>
              </a:rPr>
              <a:t> R[rs] – R[rt];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ORI    R[rt] </a:t>
            </a:r>
            <a:r>
              <a:rPr lang="en-US">
                <a:latin typeface="Courier" charset="0"/>
                <a:ea typeface="Courier" charset="0"/>
                <a:cs typeface="Courier" charset="0"/>
                <a:sym typeface="Symbol" charset="2"/>
              </a:rPr>
              <a:t></a:t>
            </a:r>
            <a:r>
              <a:rPr lang="en-US">
                <a:latin typeface="Courier" charset="0"/>
                <a:ea typeface="Courier" charset="0"/>
                <a:cs typeface="Courier" charset="0"/>
              </a:rPr>
              <a:t> R[rs] | zero_ext(Imm16);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LOAD   R[rt] </a:t>
            </a:r>
            <a:r>
              <a:rPr lang="en-US">
                <a:latin typeface="Courier" charset="0"/>
                <a:ea typeface="Courier" charset="0"/>
                <a:cs typeface="Courier" charset="0"/>
                <a:sym typeface="Symbol" charset="2"/>
              </a:rPr>
              <a:t></a:t>
            </a:r>
            <a:r>
              <a:rPr lang="en-US">
                <a:latin typeface="Courier" charset="0"/>
                <a:ea typeface="Courier" charset="0"/>
                <a:cs typeface="Courier" charset="0"/>
              </a:rPr>
              <a:t> MEM[ R[rs] + sign_ext(Imm16)];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STORE  MEM[ R[rs] + sign_ext(Imm16) ] </a:t>
            </a:r>
            <a:r>
              <a:rPr lang="en-US">
                <a:latin typeface="Courier" charset="0"/>
                <a:ea typeface="Courier" charset="0"/>
                <a:cs typeface="Courier" charset="0"/>
                <a:sym typeface="Symbol" charset="2"/>
              </a:rPr>
              <a:t></a:t>
            </a:r>
            <a:r>
              <a:rPr lang="en-US">
                <a:latin typeface="Courier" charset="0"/>
                <a:ea typeface="Courier" charset="0"/>
                <a:cs typeface="Courier" charset="0"/>
              </a:rPr>
              <a:t> R[rt];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BEQ    if ( R[rs] == R[rt] )</a:t>
            </a:r>
            <a:br>
              <a:rPr lang="en-US">
                <a:latin typeface="Courier" charset="0"/>
                <a:ea typeface="Courier" charset="0"/>
                <a:cs typeface="Courier" charset="0"/>
              </a:rPr>
            </a:br>
            <a:r>
              <a:rPr lang="en-US">
                <a:latin typeface="Courier" charset="0"/>
                <a:ea typeface="Courier" charset="0"/>
                <a:cs typeface="Courier" charset="0"/>
              </a:rPr>
              <a:t>           then PC </a:t>
            </a:r>
            <a:r>
              <a:rPr lang="en-US">
                <a:latin typeface="Courier" charset="0"/>
                <a:ea typeface="Courier" charset="0"/>
                <a:cs typeface="Courier" charset="0"/>
                <a:sym typeface="Symbol" charset="2"/>
              </a:rPr>
              <a:t></a:t>
            </a:r>
            <a:r>
              <a:rPr lang="en-US">
                <a:latin typeface="Courier" charset="0"/>
                <a:ea typeface="Courier" charset="0"/>
                <a:cs typeface="Courier" charset="0"/>
              </a:rPr>
              <a:t> PC + 4 + (sign_ext(Imm16) || 00)</a:t>
            </a:r>
            <a:br>
              <a:rPr lang="en-US">
                <a:latin typeface="Courier" charset="0"/>
                <a:ea typeface="Courier" charset="0"/>
                <a:cs typeface="Courier" charset="0"/>
              </a:rPr>
            </a:br>
            <a:r>
              <a:rPr lang="en-US">
                <a:latin typeface="Courier" charset="0"/>
                <a:ea typeface="Courier" charset="0"/>
                <a:cs typeface="Courier" charset="0"/>
              </a:rPr>
              <a:t>           else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p:txBody>
      </p:sp>
      <p:sp>
        <p:nvSpPr>
          <p:cNvPr id="26628" name="Title 4"/>
          <p:cNvSpPr>
            <a:spLocks noGrp="1"/>
          </p:cNvSpPr>
          <p:nvPr>
            <p:ph type="title"/>
          </p:nvPr>
        </p:nvSpPr>
        <p:spPr/>
        <p:txBody>
          <a:bodyPr/>
          <a:lstStyle/>
          <a:p>
            <a:r>
              <a:rPr lang="en-US" smtClean="0"/>
              <a:t>Register Transfer Language (RTL)</a:t>
            </a:r>
          </a:p>
        </p:txBody>
      </p:sp>
      <p:sp>
        <p:nvSpPr>
          <p:cNvPr id="6" name="Date Placeholder 5"/>
          <p:cNvSpPr>
            <a:spLocks noGrp="1"/>
          </p:cNvSpPr>
          <p:nvPr>
            <p:ph type="dt" sz="quarter" idx="10"/>
          </p:nvPr>
        </p:nvSpPr>
        <p:spPr/>
        <p:txBody>
          <a:bodyPr/>
          <a:lstStyle/>
          <a:p>
            <a:pPr>
              <a:defRPr/>
            </a:pPr>
            <a:fld id="{576A3383-1ECD-2149-BF9C-B0F8B00B46AC}" type="datetime1">
              <a:rPr lang="en-US" smtClean="0"/>
              <a:pPr>
                <a:defRPr/>
              </a:pPr>
              <a:t>3/30/11</a:t>
            </a:fld>
            <a:endParaRPr lang="en-US"/>
          </a:p>
        </p:txBody>
      </p:sp>
      <p:sp>
        <p:nvSpPr>
          <p:cNvPr id="7" name="Slide Number Placeholder 6"/>
          <p:cNvSpPr>
            <a:spLocks noGrp="1"/>
          </p:cNvSpPr>
          <p:nvPr>
            <p:ph type="sldNum" sz="quarter" idx="12"/>
          </p:nvPr>
        </p:nvSpPr>
        <p:spPr/>
        <p:txBody>
          <a:bodyPr/>
          <a:lstStyle/>
          <a:p>
            <a:pPr>
              <a:defRPr/>
            </a:pPr>
            <a:fld id="{D1D2FB8D-DAD8-0343-896B-C225A1C183D7}"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Spring 2011 -- Lecture #18</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28453</TotalTime>
  <Words>12266</Words>
  <Application>Microsoft Macintosh PowerPoint</Application>
  <PresentationFormat>On-screen Show (4:3)</PresentationFormat>
  <Paragraphs>2408</Paragraphs>
  <Slides>56</Slides>
  <Notes>44</Notes>
  <HiddenSlides>3</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56</vt:i4>
      </vt:variant>
    </vt:vector>
  </HeadingPairs>
  <TitlesOfParts>
    <vt:vector size="59" baseType="lpstr">
      <vt:lpstr>Office Theme</vt:lpstr>
      <vt:lpstr>Image</vt:lpstr>
      <vt:lpstr>Worksheet</vt:lpstr>
      <vt:lpstr>CS 61C: Great Ideas in Computer Architecture (Machine Structures) Single Cycle MIPS CPU</vt:lpstr>
      <vt:lpstr>Slide 2</vt:lpstr>
      <vt:lpstr>You Are Here!</vt:lpstr>
      <vt:lpstr>Levels of Representation/Interpretation</vt:lpstr>
      <vt:lpstr>Review</vt:lpstr>
      <vt:lpstr>Agenda</vt:lpstr>
      <vt:lpstr>The MIPS-lite Subset</vt:lpstr>
      <vt:lpstr>Processor Design Process</vt:lpstr>
      <vt:lpstr>Register Transfer Language (RTL)</vt:lpstr>
      <vt:lpstr>Step 1: Requirements of the Instruction Set</vt:lpstr>
      <vt:lpstr>Generic Steps of Datapath</vt:lpstr>
      <vt:lpstr>Step 2: Components of the Datapath</vt:lpstr>
      <vt:lpstr>ALU Needs for MIPS-lite + Rest of MIPS</vt:lpstr>
      <vt:lpstr>Storage Element: Idealized Memory</vt:lpstr>
      <vt:lpstr>Storage Element: Register (Building Block)</vt:lpstr>
      <vt:lpstr>Storage Element: Register File</vt:lpstr>
      <vt:lpstr>Step 3: Assemble DataPath Meeting Requirements</vt:lpstr>
      <vt:lpstr>Step 3: Add &amp; Subtract</vt:lpstr>
      <vt:lpstr>Administrivia</vt:lpstr>
      <vt:lpstr>Project 3 speeds</vt:lpstr>
      <vt:lpstr>Lines of Code vs. Performance</vt:lpstr>
      <vt:lpstr>Administrivia</vt:lpstr>
      <vt:lpstr>61c in the News</vt:lpstr>
      <vt:lpstr>Agenda</vt:lpstr>
      <vt:lpstr>Clocking Methodology</vt:lpstr>
      <vt:lpstr>Register-Register Timing:  One Complete Cycle</vt:lpstr>
      <vt:lpstr>Logical Operations with Immediate</vt:lpstr>
      <vt:lpstr>Logical Operations with Immediate</vt:lpstr>
      <vt:lpstr>Load Operations</vt:lpstr>
      <vt:lpstr>Load Operations</vt:lpstr>
      <vt:lpstr>RTL: The Add Instruction</vt:lpstr>
      <vt:lpstr>Instruction Fetch Unit at the Beginning of Add</vt:lpstr>
      <vt:lpstr>Single Cycle Datapath during Add</vt:lpstr>
      <vt:lpstr>Instruction Fetch Unit at End of Add</vt:lpstr>
      <vt:lpstr>Single Cycle Datapath during Or Immediate</vt:lpstr>
      <vt:lpstr>Slide 36</vt:lpstr>
      <vt:lpstr>Single Cycle Datapath during Load</vt:lpstr>
      <vt:lpstr>Single Cycle Datapath during Load</vt:lpstr>
      <vt:lpstr>Single Cycle Datapath during Branch</vt:lpstr>
      <vt:lpstr>Single Cycle Datapath during Branch</vt:lpstr>
      <vt:lpstr>Instruction Fetch Unit at the End of Branch</vt:lpstr>
      <vt:lpstr>Summary: Datapath’s Control Signals</vt:lpstr>
      <vt:lpstr>Agenda</vt:lpstr>
      <vt:lpstr>Given Datapath: RTL  Control</vt:lpstr>
      <vt:lpstr>Summary of the Control Signals (1/2)</vt:lpstr>
      <vt:lpstr>Summary of the Control Signals (2/2)</vt:lpstr>
      <vt:lpstr>Boolean Expressions for Controller</vt:lpstr>
      <vt:lpstr>Controller Implementation</vt:lpstr>
      <vt:lpstr>AND Control in Logisim</vt:lpstr>
      <vt:lpstr>Summary: Single-cycle Processor</vt:lpstr>
      <vt:lpstr>Single Cycle Datapath during Store</vt:lpstr>
      <vt:lpstr>Single Cycle Datapath during Store</vt:lpstr>
      <vt:lpstr>Single Cycle Datapath during Jump</vt:lpstr>
      <vt:lpstr>Single Cycle Datapath during Jump</vt:lpstr>
      <vt:lpstr>Instruction Fetch Unit at the End of  Jump</vt:lpstr>
      <vt:lpstr>Instruction Fetch Unit at the End of  Jump</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David Patterson</cp:lastModifiedBy>
  <cp:revision>231</cp:revision>
  <cp:lastPrinted>2011-03-28T00:34:43Z</cp:lastPrinted>
  <dcterms:created xsi:type="dcterms:W3CDTF">2011-03-30T13:54:24Z</dcterms:created>
  <dcterms:modified xsi:type="dcterms:W3CDTF">2011-03-30T14:14:15Z</dcterms:modified>
</cp:coreProperties>
</file>