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33.xml" ContentType="application/vnd.openxmlformats-officedocument.presentationml.slide+xml"/>
  <Default Extension="bin" ContentType="application/vnd.openxmlformats-officedocument.presentationml.printerSettings"/>
  <Override PartName="/ppt/notesSlides/notesSlide30.xml" ContentType="application/vnd.openxmlformats-officedocument.presentationml.notesSlide+xml"/>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notesSlides/notesSlide48.xml" ContentType="application/vnd.openxmlformats-officedocument.presentationml.notesSlide+xml"/>
  <Override PartName="/ppt/slides/slide3.xml" ContentType="application/vnd.openxmlformats-officedocument.presentationml.slide+xml"/>
  <Override PartName="/ppt/slideLayouts/slideLayout1.xml" ContentType="application/vnd.openxmlformats-officedocument.presentationml.slideLayout+xml"/>
  <Override PartName="/ppt/notesSlides/notesSlide34.xml" ContentType="application/vnd.openxmlformats-officedocument.presentationml.notesSlide+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65.xml" ContentType="application/vnd.openxmlformats-officedocument.presentationml.slide+xml"/>
  <Override PartName="/ppt/slides/slide46.xml" ContentType="application/vnd.openxmlformats-officedocument.presentationml.slide+xml"/>
  <Override PartName="/ppt/notesSlides/notesSlide41.xml" ContentType="application/vnd.openxmlformats-officedocument.presentationml.notesSlide+xml"/>
  <Override PartName="/ppt/notesSlides/notesSlide8.xml" ContentType="application/vnd.openxmlformats-officedocument.presentationml.notesSlide+xml"/>
  <Override PartName="/ppt/notesSlides/notesSlide26.xml" ContentType="application/vnd.openxmlformats-officedocument.presentationml.notesSlide+xml"/>
  <Override PartName="/ppt/notesSlides/notesSlide45.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notesSlides/notesSlide31.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notesSlides/notesSlide35.xml" ContentType="application/vnd.openxmlformats-officedocument.presentationml.notesSlide+xml"/>
  <Override PartName="/ppt/slides/slide2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theme/theme2.xml" ContentType="application/vnd.openxmlformats-officedocument.theme+xml"/>
  <Override PartName="/ppt/handoutMasters/handoutMaster1.xml" ContentType="application/vnd.openxmlformats-officedocument.presentationml.handoutMaster+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Default Extension="vml" ContentType="application/vnd.openxmlformats-officedocument.vmlDrawing"/>
  <Override PartName="/ppt/slides/slide12.xml" ContentType="application/vnd.openxmlformats-officedocument.presentationml.slide+xml"/>
  <Override PartName="/ppt/slides/slide8.xml" ContentType="application/vnd.openxmlformats-officedocument.presentationml.slide+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Layouts/slideLayout6.xml" ContentType="application/vnd.openxmlformats-officedocument.presentationml.slideLayout+xml"/>
  <Override PartName="/ppt/slides/slide31.xml" ContentType="application/vnd.openxmlformats-officedocument.presentationml.slide+xml"/>
  <Override PartName="/ppt/notesSlides/notesSlide9.xml" ContentType="application/vnd.openxmlformats-officedocument.presentationml.notesSlide+xml"/>
  <Override PartName="/ppt/notesSlides/notesSlide42.xml" ContentType="application/vnd.openxmlformats-officedocument.presentationml.notesSlide+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notesSlides/notesSlide46.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Override PartName="/ppt/slides/slide63.xml" ContentType="application/vnd.openxmlformats-officedocument.presentationml.slide+xml"/>
  <Override PartName="/ppt/slideLayouts/slideLayout12.xml" ContentType="application/vnd.openxmlformats-officedocument.presentationml.slideLayout+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viewProps.xml" ContentType="application/vnd.openxmlformats-officedocument.presentationml.viewProps+xml"/>
  <Override PartName="/ppt/slides/slide29.xml" ContentType="application/vnd.openxmlformats-officedocument.presentationml.slide+xml"/>
  <Override PartName="/ppt/notesSlides/notesSlide43.xml" ContentType="application/vnd.openxmlformats-officedocument.presentationml.notes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notesSlides/notesSlide33.xml" ContentType="application/vnd.openxmlformats-officedocument.presentationml.notesSlide+xml"/>
  <Override PartName="/ppt/notesSlides/notesSlide47.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slides/slide59.xml" ContentType="application/vnd.openxmlformats-officedocument.presentationml.slide+xml"/>
  <Override PartName="/ppt/notesSlides/notesSlide21.xml" ContentType="application/vnd.openxmlformats-officedocument.presentationml.notes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4.xml" ContentType="application/vnd.openxmlformats-officedocument.presentationml.slide+xml"/>
  <Override PartName="/ppt/notesSlides/notesSlide40.xml" ContentType="application/vnd.openxmlformats-officedocument.presentationml.notesSlide+xml"/>
  <Override PartName="/ppt/embeddings/oleObject1.bin" ContentType="application/vnd.openxmlformats-officedocument.oleObject"/>
  <Override PartName="/ppt/slideLayouts/slideLayout13.xml" ContentType="application/vnd.openxmlformats-officedocument.presentationml.slideLayout+xml"/>
  <Override PartName="/ppt/notesSlides/notesSlide39.xml" ContentType="application/vnd.openxmlformats-officedocument.presentationml.notesSlide+xml"/>
  <Default Extension="png" ContentType="image/png"/>
  <Override PartName="/ppt/notesSlides/notesSlide25.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67"/>
  </p:notesMasterIdLst>
  <p:handoutMasterIdLst>
    <p:handoutMasterId r:id="rId68"/>
  </p:handoutMasterIdLst>
  <p:sldIdLst>
    <p:sldId id="257" r:id="rId2"/>
    <p:sldId id="535" r:id="rId3"/>
    <p:sldId id="536" r:id="rId4"/>
    <p:sldId id="476" r:id="rId5"/>
    <p:sldId id="537" r:id="rId6"/>
    <p:sldId id="558" r:id="rId7"/>
    <p:sldId id="515" r:id="rId8"/>
    <p:sldId id="506" r:id="rId9"/>
    <p:sldId id="496" r:id="rId10"/>
    <p:sldId id="497" r:id="rId11"/>
    <p:sldId id="498" r:id="rId12"/>
    <p:sldId id="500" r:id="rId13"/>
    <p:sldId id="501" r:id="rId14"/>
    <p:sldId id="538" r:id="rId15"/>
    <p:sldId id="540" r:id="rId16"/>
    <p:sldId id="559" r:id="rId17"/>
    <p:sldId id="539" r:id="rId18"/>
    <p:sldId id="524" r:id="rId19"/>
    <p:sldId id="502" r:id="rId20"/>
    <p:sldId id="527" r:id="rId21"/>
    <p:sldId id="526" r:id="rId22"/>
    <p:sldId id="517" r:id="rId23"/>
    <p:sldId id="519" r:id="rId24"/>
    <p:sldId id="520" r:id="rId25"/>
    <p:sldId id="521" r:id="rId26"/>
    <p:sldId id="522" r:id="rId27"/>
    <p:sldId id="523" r:id="rId28"/>
    <p:sldId id="528" r:id="rId29"/>
    <p:sldId id="541" r:id="rId30"/>
    <p:sldId id="503" r:id="rId31"/>
    <p:sldId id="529" r:id="rId32"/>
    <p:sldId id="505" r:id="rId33"/>
    <p:sldId id="479" r:id="rId34"/>
    <p:sldId id="480" r:id="rId35"/>
    <p:sldId id="481" r:id="rId36"/>
    <p:sldId id="514" r:id="rId37"/>
    <p:sldId id="483" r:id="rId38"/>
    <p:sldId id="484" r:id="rId39"/>
    <p:sldId id="507" r:id="rId40"/>
    <p:sldId id="510" r:id="rId41"/>
    <p:sldId id="511" r:id="rId42"/>
    <p:sldId id="485" r:id="rId43"/>
    <p:sldId id="486" r:id="rId44"/>
    <p:sldId id="560" r:id="rId45"/>
    <p:sldId id="487" r:id="rId46"/>
    <p:sldId id="543" r:id="rId47"/>
    <p:sldId id="545" r:id="rId48"/>
    <p:sldId id="544" r:id="rId49"/>
    <p:sldId id="547" r:id="rId50"/>
    <p:sldId id="542" r:id="rId51"/>
    <p:sldId id="548" r:id="rId52"/>
    <p:sldId id="549" r:id="rId53"/>
    <p:sldId id="550" r:id="rId54"/>
    <p:sldId id="561" r:id="rId55"/>
    <p:sldId id="551" r:id="rId56"/>
    <p:sldId id="552" r:id="rId57"/>
    <p:sldId id="553" r:id="rId58"/>
    <p:sldId id="554" r:id="rId59"/>
    <p:sldId id="555" r:id="rId60"/>
    <p:sldId id="556" r:id="rId61"/>
    <p:sldId id="562" r:id="rId62"/>
    <p:sldId id="488" r:id="rId63"/>
    <p:sldId id="546" r:id="rId64"/>
    <p:sldId id="512" r:id="rId65"/>
    <p:sldId id="513" r:id="rId6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frameSlides="1"/>
  <p:clrMru>
    <a:srgbClr val="C9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22999" autoAdjust="0"/>
    <p:restoredTop sz="81880" autoAdjust="0"/>
  </p:normalViewPr>
  <p:slideViewPr>
    <p:cSldViewPr snapToGrid="0">
      <p:cViewPr varScale="1">
        <p:scale>
          <a:sx n="84" d="100"/>
          <a:sy n="84" d="100"/>
        </p:scale>
        <p:origin x="-872" y="-9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85" d="100"/>
          <a:sy n="85" d="100"/>
        </p:scale>
        <p:origin x="-3128"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notesMaster" Target="notesMasters/notesMaster1.xml"/><Relationship Id="rId68" Type="http://schemas.openxmlformats.org/officeDocument/2006/relationships/handoutMaster" Target="handoutMasters/handoutMaster1.xml"/><Relationship Id="rId69" Type="http://schemas.openxmlformats.org/officeDocument/2006/relationships/printerSettings" Target="printerSettings/printerSettings1.bin"/><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esProps" Target="presProps.xml"/><Relationship Id="rId71" Type="http://schemas.openxmlformats.org/officeDocument/2006/relationships/viewProps" Target="viewProps.xml"/><Relationship Id="rId72"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4/1/11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4/1/11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516434" y="4342192"/>
            <a:ext cx="5909964" cy="4115405"/>
          </a:xfrm>
          <a:noFill/>
          <a:ln w="9525"/>
        </p:spPr>
        <p:txBody>
          <a:bodyPr lIns="90475" tIns="44444" rIns="90475" bIns="44444"/>
          <a:lstStyle/>
          <a:p>
            <a:endParaRPr lang="en-US"/>
          </a:p>
        </p:txBody>
      </p:sp>
      <p:sp>
        <p:nvSpPr>
          <p:cNvPr id="27651" name="Rectangle 3"/>
          <p:cNvSpPr>
            <a:spLocks noGrp="1" noRot="1" noChangeAspect="1" noChangeArrowheads="1" noTextEdit="1"/>
          </p:cNvSpPr>
          <p:nvPr>
            <p:ph type="sldImg"/>
          </p:nvPr>
        </p:nvSpPr>
        <p:spPr>
          <a:xfrm>
            <a:off x="1158875" y="585788"/>
            <a:ext cx="4552950" cy="3416300"/>
          </a:xfr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7938" name="Rectangle 2"/>
          <p:cNvSpPr>
            <a:spLocks noGrp="1" noRot="1" noChangeAspect="1" noChangeArrowheads="1"/>
          </p:cNvSpPr>
          <p:nvPr>
            <p:ph type="sldImg"/>
          </p:nvPr>
        </p:nvSpPr>
        <p:spPr bwMode="auto">
          <a:xfrm>
            <a:off x="1163638" y="585788"/>
            <a:ext cx="4552950" cy="3416300"/>
          </a:xfrm>
          <a:prstGeom prst="rect">
            <a:avLst/>
          </a:prstGeom>
          <a:solidFill>
            <a:srgbClr val="FFFFFF"/>
          </a:solidFill>
          <a:ln>
            <a:solidFill>
              <a:srgbClr val="000000"/>
            </a:solidFill>
            <a:miter lim="800000"/>
            <a:headEnd/>
            <a:tailEnd/>
          </a:ln>
        </p:spPr>
      </p:sp>
      <p:sp>
        <p:nvSpPr>
          <p:cNvPr id="2727939" name="Rectangle 3"/>
          <p:cNvSpPr>
            <a:spLocks noGrp="1" noChangeArrowheads="1"/>
          </p:cNvSpPr>
          <p:nvPr>
            <p:ph type="body" idx="1"/>
          </p:nvPr>
        </p:nvSpPr>
        <p:spPr bwMode="auto">
          <a:xfrm>
            <a:off x="516215" y="4345902"/>
            <a:ext cx="5907739" cy="4111993"/>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32034" name="Rectangle 2"/>
          <p:cNvSpPr>
            <a:spLocks noGrp="1" noRot="1" noChangeAspect="1" noChangeArrowheads="1"/>
          </p:cNvSpPr>
          <p:nvPr>
            <p:ph type="sldImg"/>
          </p:nvPr>
        </p:nvSpPr>
        <p:spPr bwMode="auto">
          <a:xfrm>
            <a:off x="1165225" y="585788"/>
            <a:ext cx="4552950" cy="3416300"/>
          </a:xfrm>
          <a:prstGeom prst="rect">
            <a:avLst/>
          </a:prstGeom>
          <a:solidFill>
            <a:srgbClr val="FFFFFF"/>
          </a:solidFill>
          <a:ln>
            <a:solidFill>
              <a:srgbClr val="000000"/>
            </a:solidFill>
            <a:miter lim="800000"/>
            <a:headEnd/>
            <a:tailEnd/>
          </a:ln>
        </p:spPr>
      </p:sp>
      <p:sp>
        <p:nvSpPr>
          <p:cNvPr id="2732035" name="Rectangle 3"/>
          <p:cNvSpPr>
            <a:spLocks noGrp="1" noChangeArrowheads="1"/>
          </p:cNvSpPr>
          <p:nvPr>
            <p:ph type="body" idx="1"/>
          </p:nvPr>
        </p:nvSpPr>
        <p:spPr bwMode="auto">
          <a:xfrm>
            <a:off x="516215" y="4345902"/>
            <a:ext cx="5907739" cy="4111993"/>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32034" name="Rectangle 2"/>
          <p:cNvSpPr>
            <a:spLocks noGrp="1" noRot="1" noChangeAspect="1" noChangeArrowheads="1"/>
          </p:cNvSpPr>
          <p:nvPr>
            <p:ph type="sldImg"/>
          </p:nvPr>
        </p:nvSpPr>
        <p:spPr bwMode="auto">
          <a:xfrm>
            <a:off x="1165225" y="585788"/>
            <a:ext cx="4552950" cy="3416300"/>
          </a:xfrm>
          <a:prstGeom prst="rect">
            <a:avLst/>
          </a:prstGeom>
          <a:solidFill>
            <a:srgbClr val="FFFFFF"/>
          </a:solidFill>
          <a:ln>
            <a:solidFill>
              <a:srgbClr val="000000"/>
            </a:solidFill>
            <a:miter lim="800000"/>
            <a:headEnd/>
            <a:tailEnd/>
          </a:ln>
        </p:spPr>
      </p:sp>
      <p:sp>
        <p:nvSpPr>
          <p:cNvPr id="2732035" name="Rectangle 3"/>
          <p:cNvSpPr>
            <a:spLocks noGrp="1" noChangeArrowheads="1"/>
          </p:cNvSpPr>
          <p:nvPr>
            <p:ph type="body" idx="1"/>
          </p:nvPr>
        </p:nvSpPr>
        <p:spPr bwMode="auto">
          <a:xfrm>
            <a:off x="516215" y="4345902"/>
            <a:ext cx="5907739" cy="4111993"/>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1D06593E-BCCB-4646-854A-41326545FD70}" type="datetime3">
              <a:rPr lang="en-AU"/>
              <a:pPr/>
              <a:t>April 1, 11</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BDAEA888-F7FF-F34E-939F-BA0CE0A06850}" type="slidenum">
              <a:rPr lang="en-AU"/>
              <a:pPr/>
              <a:t>22</a:t>
            </a:fld>
            <a:endParaRPr lang="en-AU"/>
          </a:p>
        </p:txBody>
      </p:sp>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FB262189-E41B-9A44-A533-1E5E3674DEF8}" type="datetime3">
              <a:rPr lang="en-AU"/>
              <a:pPr/>
              <a:t>April 1, 11</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824E6D26-5EA0-7741-906B-1FC11DACF36C}" type="slidenum">
              <a:rPr lang="en-AU"/>
              <a:pPr/>
              <a:t>23</a:t>
            </a:fld>
            <a:endParaRPr lang="en-AU"/>
          </a:p>
        </p:txBody>
      </p:sp>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3A8528D3-1972-9F48-9205-AD9595A63350}" type="datetime3">
              <a:rPr lang="en-AU"/>
              <a:pPr/>
              <a:t>April 1, 11</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A27F4517-7046-3A47-8D8D-8AB1DA46E733}" type="slidenum">
              <a:rPr lang="en-AU"/>
              <a:pPr/>
              <a:t>24</a:t>
            </a:fld>
            <a:endParaRPr lang="en-AU"/>
          </a:p>
        </p:txBody>
      </p:sp>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7D588F47-322F-7F46-AD87-BA3A22321586}" type="datetime3">
              <a:rPr lang="en-AU"/>
              <a:pPr/>
              <a:t>April 1, 11</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3C034D3B-D222-D84D-AEC4-A678211F4849}" type="slidenum">
              <a:rPr lang="en-AU"/>
              <a:pPr/>
              <a:t>25</a:t>
            </a:fld>
            <a:endParaRPr lang="en-AU"/>
          </a:p>
        </p:txBody>
      </p:sp>
      <p:sp>
        <p:nvSpPr>
          <p:cNvPr id="371714" name="Rectangle 2"/>
          <p:cNvSpPr>
            <a:spLocks noGrp="1" noRot="1" noChangeAspect="1" noChangeArrowheads="1" noTextEdit="1"/>
          </p:cNvSpPr>
          <p:nvPr>
            <p:ph type="sldImg"/>
          </p:nvPr>
        </p:nvSpPr>
        <p:spPr>
          <a:ln/>
        </p:spPr>
      </p:sp>
      <p:sp>
        <p:nvSpPr>
          <p:cNvPr id="371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CBBFCCB6-FC6D-8543-AD0A-4EFDA7E0599A}" type="datetime3">
              <a:rPr lang="en-AU"/>
              <a:pPr/>
              <a:t>April 1, 11</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2C08710D-DA97-604E-861F-7D43CB500C38}" type="slidenum">
              <a:rPr lang="en-AU"/>
              <a:pPr/>
              <a:t>26</a:t>
            </a:fld>
            <a:endParaRPr lang="en-AU"/>
          </a:p>
        </p:txBody>
      </p:sp>
      <p:sp>
        <p:nvSpPr>
          <p:cNvPr id="373762" name="Rectangle 2"/>
          <p:cNvSpPr>
            <a:spLocks noGrp="1" noRot="1" noChangeAspect="1" noChangeArrowheads="1" noTextEdit="1"/>
          </p:cNvSpPr>
          <p:nvPr>
            <p:ph type="sldImg"/>
          </p:nvPr>
        </p:nvSpPr>
        <p:spPr>
          <a:ln/>
        </p:spPr>
      </p:sp>
      <p:sp>
        <p:nvSpPr>
          <p:cNvPr id="373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46CDE5B5-D08C-B64B-9104-5A88FE68DFF6}" type="datetime3">
              <a:rPr lang="en-AU"/>
              <a:pPr/>
              <a:t>April 1, 11</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2D3D987A-5D95-DF42-BB13-B26DC5CCBCEA}" type="slidenum">
              <a:rPr lang="en-AU"/>
              <a:pPr/>
              <a:t>27</a:t>
            </a:fld>
            <a:endParaRPr lang="en-AU"/>
          </a:p>
        </p:txBody>
      </p:sp>
      <p:sp>
        <p:nvSpPr>
          <p:cNvPr id="375810" name="Rectangle 2"/>
          <p:cNvSpPr>
            <a:spLocks noGrp="1" noRot="1" noChangeAspect="1" noChangeArrowheads="1" noTextEdit="1"/>
          </p:cNvSpPr>
          <p:nvPr>
            <p:ph type="sldImg"/>
          </p:nvPr>
        </p:nvSpPr>
        <p:spPr>
          <a:ln/>
        </p:spPr>
      </p:sp>
      <p:sp>
        <p:nvSpPr>
          <p:cNvPr id="375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774EB696-812A-3C48-8AD0-C345050F15DC}" type="datetime3">
              <a:rPr lang="en-AU"/>
              <a:pPr/>
              <a:t>April 1, 11</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4BEF5012-EEA3-184F-8DA2-060CC621BDE0}" type="slidenum">
              <a:rPr lang="en-AU"/>
              <a:pPr/>
              <a:t>28</a:t>
            </a:fld>
            <a:endParaRPr lang="en-AU"/>
          </a:p>
        </p:txBody>
      </p:sp>
      <p:sp>
        <p:nvSpPr>
          <p:cNvPr id="377858" name="Rectangle 2"/>
          <p:cNvSpPr>
            <a:spLocks noGrp="1" noRot="1" noChangeAspect="1" noChangeArrowheads="1" noTextEdit="1"/>
          </p:cNvSpPr>
          <p:nvPr>
            <p:ph type="sldImg"/>
          </p:nvPr>
        </p:nvSpPr>
        <p:spPr>
          <a:ln/>
        </p:spPr>
      </p:sp>
      <p:sp>
        <p:nvSpPr>
          <p:cNvPr id="377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734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89936" tIns="44968" rIns="89936" bIns="44968" numCol="1" anchor="t" anchorCtr="0" compatLnSpc="1">
            <a:prstTxWarp prst="textNoShape">
              <a:avLst/>
            </a:prstTxWarp>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9986" name="Rectangle 2"/>
          <p:cNvSpPr>
            <a:spLocks noGrp="1" noRot="1" noChangeAspect="1" noChangeArrowheads="1"/>
          </p:cNvSpPr>
          <p:nvPr>
            <p:ph type="sldImg"/>
          </p:nvPr>
        </p:nvSpPr>
        <p:spPr bwMode="auto">
          <a:xfrm>
            <a:off x="1163638" y="585788"/>
            <a:ext cx="4552950" cy="3416300"/>
          </a:xfrm>
          <a:prstGeom prst="rect">
            <a:avLst/>
          </a:prstGeom>
          <a:solidFill>
            <a:srgbClr val="FFFFFF"/>
          </a:solidFill>
          <a:ln>
            <a:solidFill>
              <a:srgbClr val="000000"/>
            </a:solidFill>
            <a:miter lim="800000"/>
            <a:headEnd/>
            <a:tailEnd/>
          </a:ln>
        </p:spPr>
      </p:sp>
      <p:sp>
        <p:nvSpPr>
          <p:cNvPr id="2729987" name="Rectangle 3"/>
          <p:cNvSpPr>
            <a:spLocks noGrp="1" noChangeArrowheads="1"/>
          </p:cNvSpPr>
          <p:nvPr>
            <p:ph type="body" idx="1"/>
          </p:nvPr>
        </p:nvSpPr>
        <p:spPr bwMode="auto">
          <a:xfrm>
            <a:off x="516215" y="4345902"/>
            <a:ext cx="5907739" cy="4111993"/>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32034" name="Rectangle 2"/>
          <p:cNvSpPr>
            <a:spLocks noGrp="1" noRot="1" noChangeAspect="1" noChangeArrowheads="1"/>
          </p:cNvSpPr>
          <p:nvPr>
            <p:ph type="sldImg"/>
          </p:nvPr>
        </p:nvSpPr>
        <p:spPr bwMode="auto">
          <a:xfrm>
            <a:off x="1165225" y="585788"/>
            <a:ext cx="4552950" cy="3416300"/>
          </a:xfrm>
          <a:prstGeom prst="rect">
            <a:avLst/>
          </a:prstGeom>
          <a:solidFill>
            <a:srgbClr val="FFFFFF"/>
          </a:solidFill>
          <a:ln>
            <a:solidFill>
              <a:srgbClr val="000000"/>
            </a:solidFill>
            <a:miter lim="800000"/>
            <a:headEnd/>
            <a:tailEnd/>
          </a:ln>
        </p:spPr>
      </p:sp>
      <p:sp>
        <p:nvSpPr>
          <p:cNvPr id="2732035" name="Rectangle 3"/>
          <p:cNvSpPr>
            <a:spLocks noGrp="1" noChangeArrowheads="1"/>
          </p:cNvSpPr>
          <p:nvPr>
            <p:ph type="body" idx="1"/>
          </p:nvPr>
        </p:nvSpPr>
        <p:spPr bwMode="auto">
          <a:xfrm>
            <a:off x="516215" y="4345902"/>
            <a:ext cx="5907739" cy="4111993"/>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34082" name="Rectangle 2"/>
          <p:cNvSpPr>
            <a:spLocks noGrp="1" noChangeArrowheads="1"/>
          </p:cNvSpPr>
          <p:nvPr>
            <p:ph type="body" idx="1"/>
          </p:nvPr>
        </p:nvSpPr>
        <p:spPr bwMode="auto">
          <a:xfrm>
            <a:off x="516212" y="4342776"/>
            <a:ext cx="5909289" cy="4115112"/>
          </a:xfrm>
          <a:prstGeom prst="rect">
            <a:avLst/>
          </a:prstGeom>
          <a:noFill/>
          <a:ln w="12700">
            <a:miter lim="800000"/>
            <a:headEnd/>
            <a:tailEnd/>
          </a:ln>
        </p:spPr>
        <p:txBody>
          <a:bodyPr lIns="92333" tIns="45356" rIns="92333" bIns="45356">
            <a:prstTxWarp prst="textNoShape">
              <a:avLst/>
            </a:prstTxWarp>
          </a:bodyPr>
          <a:lstStyle/>
          <a:p>
            <a:endParaRPr lang="en-US"/>
          </a:p>
        </p:txBody>
      </p:sp>
      <p:sp>
        <p:nvSpPr>
          <p:cNvPr id="2734083" name="Rectangle 3"/>
          <p:cNvSpPr>
            <a:spLocks noGrp="1" noRot="1" noChangeAspect="1" noChangeArrowheads="1"/>
          </p:cNvSpPr>
          <p:nvPr>
            <p:ph type="sldImg"/>
          </p:nvPr>
        </p:nvSpPr>
        <p:spPr bwMode="auto">
          <a:xfrm>
            <a:off x="1162050" y="588963"/>
            <a:ext cx="4548188" cy="3413125"/>
          </a:xfrm>
          <a:prstGeom prst="rect">
            <a:avLst/>
          </a:prstGeom>
          <a:noFill/>
          <a:ln w="12700">
            <a:miter lim="800000"/>
            <a:headEnd/>
            <a:tailEnd/>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A513D492-15EE-2347-9A73-376DDE456720}" type="datetime3">
              <a:rPr lang="en-AU"/>
              <a:pPr/>
              <a:t>April 1, 11</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16D0CF03-1839-1E4A-BBF3-72F1E27BCAC9}" type="slidenum">
              <a:rPr lang="en-AU"/>
              <a:pPr/>
              <a:t>33</a:t>
            </a:fld>
            <a:endParaRPr lang="en-AU"/>
          </a:p>
        </p:txBody>
      </p:sp>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58BB5563-274F-C94D-BD1D-0B0C357AE3A0}" type="datetime3">
              <a:rPr lang="en-AU"/>
              <a:pPr/>
              <a:t>April 1, 11</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2D0DC005-0863-424E-AD4E-E9456B986DF7}" type="slidenum">
              <a:rPr lang="en-AU"/>
              <a:pPr/>
              <a:t>34</a:t>
            </a:fld>
            <a:endParaRPr lang="en-AU"/>
          </a:p>
        </p:txBody>
      </p:sp>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C65FC7E1-7321-D74E-8D66-0DEB8FA1D23F}" type="datetime3">
              <a:rPr lang="en-AU"/>
              <a:pPr/>
              <a:t>April 1, 11</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66A184A8-8F2E-4349-A075-3319C28009C3}" type="slidenum">
              <a:rPr lang="en-AU"/>
              <a:pPr/>
              <a:t>35</a:t>
            </a:fld>
            <a:endParaRPr lang="en-AU"/>
          </a:p>
        </p:txBody>
      </p:sp>
      <p:sp>
        <p:nvSpPr>
          <p:cNvPr id="332802" name="Rectangle 2"/>
          <p:cNvSpPr>
            <a:spLocks noGrp="1" noRot="1" noChangeAspect="1" noChangeArrowheads="1" noTextEdit="1"/>
          </p:cNvSpPr>
          <p:nvPr>
            <p:ph type="sldImg"/>
          </p:nvPr>
        </p:nvSpPr>
        <p:spPr>
          <a:ln/>
        </p:spPr>
      </p:sp>
      <p:sp>
        <p:nvSpPr>
          <p:cNvPr id="332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7F98D040-FFB6-4648-A19B-482B5FA4F16B}" type="datetime3">
              <a:rPr lang="en-AU"/>
              <a:pPr/>
              <a:t>April 1, 11</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F6D10A29-AEEE-FC40-BB80-748ECE9067B2}" type="slidenum">
              <a:rPr lang="en-AU"/>
              <a:pPr/>
              <a:t>37</a:t>
            </a:fld>
            <a:endParaRPr lang="en-AU"/>
          </a:p>
        </p:txBody>
      </p:sp>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D552A136-043A-E741-8B9A-299B7107E565}" type="datetime3">
              <a:rPr lang="en-AU"/>
              <a:pPr/>
              <a:t>April 1, 11</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4E3D0913-1523-8D4B-8560-7E799E01DF39}" type="slidenum">
              <a:rPr lang="en-AU"/>
              <a:pPr/>
              <a:t>38</a:t>
            </a:fld>
            <a:endParaRPr lang="en-AU"/>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44322" name="Rectangle 2"/>
          <p:cNvSpPr>
            <a:spLocks noGrp="1" noChangeArrowheads="1"/>
          </p:cNvSpPr>
          <p:nvPr>
            <p:ph type="body" idx="1"/>
          </p:nvPr>
        </p:nvSpPr>
        <p:spPr bwMode="auto">
          <a:xfrm>
            <a:off x="516212" y="4342776"/>
            <a:ext cx="5909289" cy="4115112"/>
          </a:xfrm>
          <a:prstGeom prst="rect">
            <a:avLst/>
          </a:prstGeom>
          <a:noFill/>
          <a:ln w="12700">
            <a:miter lim="800000"/>
            <a:headEnd/>
            <a:tailEnd/>
          </a:ln>
        </p:spPr>
        <p:txBody>
          <a:bodyPr lIns="92333" tIns="45356" rIns="92333" bIns="45356">
            <a:prstTxWarp prst="textNoShape">
              <a:avLst/>
            </a:prstTxWarp>
          </a:bodyPr>
          <a:lstStyle/>
          <a:p>
            <a:endParaRPr lang="en-US"/>
          </a:p>
        </p:txBody>
      </p:sp>
      <p:sp>
        <p:nvSpPr>
          <p:cNvPr id="2744323" name="Rectangle 3"/>
          <p:cNvSpPr>
            <a:spLocks noGrp="1" noRot="1" noChangeAspect="1" noChangeArrowheads="1"/>
          </p:cNvSpPr>
          <p:nvPr>
            <p:ph type="sldImg"/>
          </p:nvPr>
        </p:nvSpPr>
        <p:spPr bwMode="auto">
          <a:xfrm>
            <a:off x="1162050" y="588963"/>
            <a:ext cx="4548188" cy="3413125"/>
          </a:xfrm>
          <a:prstGeom prst="rect">
            <a:avLst/>
          </a:prstGeom>
          <a:noFill/>
          <a:ln w="12700">
            <a:miter lim="800000"/>
            <a:headEnd/>
            <a:tailEnd/>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48418" name="Rectangle 2"/>
          <p:cNvSpPr>
            <a:spLocks noGrp="1" noRot="1" noChangeAspect="1" noChangeArrowheads="1"/>
          </p:cNvSpPr>
          <p:nvPr>
            <p:ph type="sldImg"/>
          </p:nvPr>
        </p:nvSpPr>
        <p:spPr bwMode="auto">
          <a:xfrm>
            <a:off x="1163638" y="585788"/>
            <a:ext cx="4552950" cy="3416300"/>
          </a:xfrm>
          <a:prstGeom prst="rect">
            <a:avLst/>
          </a:prstGeom>
          <a:solidFill>
            <a:srgbClr val="FFFFFF"/>
          </a:solidFill>
          <a:ln>
            <a:solidFill>
              <a:srgbClr val="000000"/>
            </a:solidFill>
            <a:miter lim="800000"/>
            <a:headEnd/>
            <a:tailEnd/>
          </a:ln>
        </p:spPr>
      </p:sp>
      <p:sp>
        <p:nvSpPr>
          <p:cNvPr id="2748419" name="Rectangle 3"/>
          <p:cNvSpPr>
            <a:spLocks noGrp="1" noChangeArrowheads="1"/>
          </p:cNvSpPr>
          <p:nvPr>
            <p:ph type="body" idx="1"/>
          </p:nvPr>
        </p:nvSpPr>
        <p:spPr bwMode="auto">
          <a:xfrm>
            <a:off x="516215" y="4345902"/>
            <a:ext cx="5907739" cy="4111993"/>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A513D492-15EE-2347-9A73-376DDE456720}" type="datetime3">
              <a:rPr lang="en-AU"/>
              <a:pPr/>
              <a:t>April 1, 11</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16D0CF03-1839-1E4A-BBF3-72F1E27BCAC9}" type="slidenum">
              <a:rPr lang="en-AU"/>
              <a:pPr/>
              <a:t>8</a:t>
            </a:fld>
            <a:endParaRPr lang="en-AU"/>
          </a:p>
        </p:txBody>
      </p:sp>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p:txBody>
          <a:bodyPr/>
          <a:lstStyle/>
          <a:p>
            <a:r>
              <a:rPr lang="en-US" dirty="0" smtClean="0"/>
              <a:t>1.25 GHz</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50466" name="Rectangle 2"/>
          <p:cNvSpPr>
            <a:spLocks noGrp="1" noRot="1" noChangeAspect="1" noChangeArrowheads="1"/>
          </p:cNvSpPr>
          <p:nvPr>
            <p:ph type="sldImg"/>
          </p:nvPr>
        </p:nvSpPr>
        <p:spPr bwMode="auto">
          <a:xfrm>
            <a:off x="1163638" y="585788"/>
            <a:ext cx="4552950" cy="3416300"/>
          </a:xfrm>
          <a:prstGeom prst="rect">
            <a:avLst/>
          </a:prstGeom>
          <a:solidFill>
            <a:srgbClr val="FFFFFF"/>
          </a:solidFill>
          <a:ln>
            <a:solidFill>
              <a:srgbClr val="000000"/>
            </a:solidFill>
            <a:miter lim="800000"/>
            <a:headEnd/>
            <a:tailEnd/>
          </a:ln>
        </p:spPr>
      </p:sp>
      <p:sp>
        <p:nvSpPr>
          <p:cNvPr id="2750467" name="Rectangle 3"/>
          <p:cNvSpPr>
            <a:spLocks noGrp="1" noChangeArrowheads="1"/>
          </p:cNvSpPr>
          <p:nvPr>
            <p:ph type="body" idx="1"/>
          </p:nvPr>
        </p:nvSpPr>
        <p:spPr bwMode="auto">
          <a:xfrm>
            <a:off x="516215" y="4345902"/>
            <a:ext cx="5907739" cy="4111993"/>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A534E822-B473-E346-92C5-D18DC96EF5A6}" type="datetime3">
              <a:rPr lang="en-AU"/>
              <a:pPr/>
              <a:t>April 1, 11</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FB9A19F8-0B5F-B84A-92F5-7D1AC882DA90}" type="slidenum">
              <a:rPr lang="en-AU"/>
              <a:pPr/>
              <a:t>42</a:t>
            </a:fld>
            <a:endParaRPr lang="en-AU"/>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B38E0968-C5B6-4C48-AC3A-F93670030EE6}" type="datetime3">
              <a:rPr lang="en-AU"/>
              <a:pPr/>
              <a:t>April 1, 11</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3F9D1AF3-A517-8246-96F8-6FA10A913A1C}" type="slidenum">
              <a:rPr lang="en-AU"/>
              <a:pPr/>
              <a:t>43</a:t>
            </a:fld>
            <a:endParaRPr lang="en-AU"/>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774EB696-812A-3C48-8AD0-C345050F15DC}" type="datetime3">
              <a:rPr lang="en-AU"/>
              <a:pPr/>
              <a:t>April 1, 11</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4BEF5012-EEA3-184F-8DA2-060CC621BDE0}" type="slidenum">
              <a:rPr lang="en-AU"/>
              <a:pPr/>
              <a:t>44</a:t>
            </a:fld>
            <a:endParaRPr lang="en-AU"/>
          </a:p>
        </p:txBody>
      </p:sp>
      <p:sp>
        <p:nvSpPr>
          <p:cNvPr id="377858" name="Rectangle 2"/>
          <p:cNvSpPr>
            <a:spLocks noGrp="1" noRot="1" noChangeAspect="1" noChangeArrowheads="1" noTextEdit="1"/>
          </p:cNvSpPr>
          <p:nvPr>
            <p:ph type="sldImg"/>
          </p:nvPr>
        </p:nvSpPr>
        <p:spPr>
          <a:ln/>
        </p:spPr>
      </p:sp>
      <p:sp>
        <p:nvSpPr>
          <p:cNvPr id="377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56B4C065-94F7-D24A-A993-BD3F1B5AFC75}" type="datetime3">
              <a:rPr lang="en-AU"/>
              <a:pPr/>
              <a:t>April 1, 11</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21FF30D7-7CE2-0345-8D50-1E47D67B199D}" type="slidenum">
              <a:rPr lang="en-AU"/>
              <a:pPr/>
              <a:t>45</a:t>
            </a:fld>
            <a:endParaRPr lang="en-AU"/>
          </a:p>
        </p:txBody>
      </p:sp>
      <p:sp>
        <p:nvSpPr>
          <p:cNvPr id="345090" name="Rectangle 2"/>
          <p:cNvSpPr>
            <a:spLocks noGrp="1" noRot="1" noChangeAspect="1" noChangeArrowheads="1" noTextEdit="1"/>
          </p:cNvSpPr>
          <p:nvPr>
            <p:ph type="sldImg"/>
          </p:nvPr>
        </p:nvSpPr>
        <p:spPr>
          <a:ln/>
        </p:spPr>
      </p:sp>
      <p:sp>
        <p:nvSpPr>
          <p:cNvPr id="345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C2DA6BB8-A081-D947-ABB7-97EC8E60C349}" type="datetime3">
              <a:rPr lang="en-AU"/>
              <a:pPr/>
              <a:t>April 1, 11</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1965630E-C095-8B46-9A05-110955FE8AC3}" type="slidenum">
              <a:rPr lang="en-AU"/>
              <a:pPr/>
              <a:t>49</a:t>
            </a:fld>
            <a:endParaRPr lang="en-AU"/>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CB6C02BC-3A8D-9F48-A6C5-B2621AC755C3}" type="datetime3">
              <a:rPr lang="en-AU"/>
              <a:pPr/>
              <a:t>April 1, 11</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951A3701-F82B-BB49-A793-6738827A0BD5}" type="slidenum">
              <a:rPr lang="en-AU"/>
              <a:pPr/>
              <a:t>51</a:t>
            </a:fld>
            <a:endParaRPr lang="en-AU"/>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2754" name="Rectangle 2"/>
          <p:cNvSpPr>
            <a:spLocks noGrp="1" noChangeArrowheads="1"/>
          </p:cNvSpPr>
          <p:nvPr>
            <p:ph type="body" idx="1"/>
          </p:nvPr>
        </p:nvSpPr>
        <p:spPr bwMode="auto">
          <a:xfrm>
            <a:off x="516212" y="4342779"/>
            <a:ext cx="5909289" cy="4115111"/>
          </a:xfrm>
          <a:prstGeom prst="rect">
            <a:avLst/>
          </a:prstGeom>
          <a:noFill/>
          <a:ln w="12700">
            <a:miter lim="800000"/>
            <a:headEnd/>
            <a:tailEnd/>
          </a:ln>
        </p:spPr>
        <p:txBody>
          <a:bodyPr lIns="90459" tIns="44435" rIns="90459" bIns="44435">
            <a:prstTxWarp prst="textNoShape">
              <a:avLst/>
            </a:prstTxWarp>
          </a:bodyPr>
          <a:lstStyle/>
          <a:p>
            <a:endParaRPr lang="en-US"/>
          </a:p>
        </p:txBody>
      </p:sp>
      <p:sp>
        <p:nvSpPr>
          <p:cNvPr id="2762755" name="Rectangle 3"/>
          <p:cNvSpPr>
            <a:spLocks noGrp="1" noRot="1" noChangeAspect="1" noChangeArrowheads="1"/>
          </p:cNvSpPr>
          <p:nvPr>
            <p:ph type="sldImg"/>
          </p:nvPr>
        </p:nvSpPr>
        <p:spPr bwMode="auto">
          <a:xfrm>
            <a:off x="1162050" y="588963"/>
            <a:ext cx="4548188" cy="3413125"/>
          </a:xfrm>
          <a:prstGeom prst="rect">
            <a:avLst/>
          </a:prstGeom>
          <a:noFill/>
          <a:ln w="12700">
            <a:miter lim="800000"/>
            <a:headEnd/>
            <a:tailEnd/>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8898" name="Rectangle 2"/>
          <p:cNvSpPr>
            <a:spLocks noGrp="1" noRot="1" noChangeAspect="1" noChangeArrowheads="1"/>
          </p:cNvSpPr>
          <p:nvPr>
            <p:ph type="sldImg"/>
          </p:nvPr>
        </p:nvSpPr>
        <p:spPr bwMode="auto">
          <a:xfrm>
            <a:off x="1163638" y="585788"/>
            <a:ext cx="4552950" cy="3416300"/>
          </a:xfrm>
          <a:prstGeom prst="rect">
            <a:avLst/>
          </a:prstGeom>
          <a:solidFill>
            <a:srgbClr val="FFFFFF"/>
          </a:solidFill>
          <a:ln>
            <a:solidFill>
              <a:srgbClr val="000000"/>
            </a:solidFill>
            <a:miter lim="800000"/>
            <a:headEnd/>
            <a:tailEnd/>
          </a:ln>
        </p:spPr>
      </p:sp>
      <p:sp>
        <p:nvSpPr>
          <p:cNvPr id="2768899" name="Rectangle 3"/>
          <p:cNvSpPr>
            <a:spLocks noGrp="1" noChangeArrowheads="1"/>
          </p:cNvSpPr>
          <p:nvPr>
            <p:ph type="body" idx="1"/>
          </p:nvPr>
        </p:nvSpPr>
        <p:spPr bwMode="auto">
          <a:xfrm>
            <a:off x="516213" y="4345898"/>
            <a:ext cx="5907739" cy="4111993"/>
          </a:xfrm>
          <a:prstGeom prst="rect">
            <a:avLst/>
          </a:prstGeom>
          <a:solidFill>
            <a:srgbClr val="FFFFFF"/>
          </a:solidFill>
          <a:ln>
            <a:solidFill>
              <a:srgbClr val="000000"/>
            </a:solidFill>
            <a:miter lim="800000"/>
            <a:headEnd/>
            <a:tailEnd/>
          </a:ln>
        </p:spPr>
        <p:txBody>
          <a:bodyPr lIns="89936" tIns="44968" rIns="89936" bIns="44968">
            <a:prstTxWarp prst="textNoShape">
              <a:avLst/>
            </a:prstTxWarp>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774EB696-812A-3C48-8AD0-C345050F15DC}" type="datetime3">
              <a:rPr lang="en-AU"/>
              <a:pPr/>
              <a:t>April 1, 11</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4BEF5012-EEA3-184F-8DA2-060CC621BDE0}" type="slidenum">
              <a:rPr lang="en-AU"/>
              <a:pPr/>
              <a:t>54</a:t>
            </a:fld>
            <a:endParaRPr lang="en-AU"/>
          </a:p>
        </p:txBody>
      </p:sp>
      <p:sp>
        <p:nvSpPr>
          <p:cNvPr id="377858" name="Rectangle 2"/>
          <p:cNvSpPr>
            <a:spLocks noGrp="1" noRot="1" noChangeAspect="1" noChangeArrowheads="1" noTextEdit="1"/>
          </p:cNvSpPr>
          <p:nvPr>
            <p:ph type="sldImg"/>
          </p:nvPr>
        </p:nvSpPr>
        <p:spPr>
          <a:ln/>
        </p:spPr>
      </p:sp>
      <p:sp>
        <p:nvSpPr>
          <p:cNvPr id="377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15650" name="Rectangle 2"/>
          <p:cNvSpPr>
            <a:spLocks noGrp="1" noRot="1" noChangeAspect="1" noChangeArrowheads="1"/>
          </p:cNvSpPr>
          <p:nvPr>
            <p:ph type="sldImg"/>
          </p:nvPr>
        </p:nvSpPr>
        <p:spPr bwMode="auto">
          <a:xfrm>
            <a:off x="1163638" y="585788"/>
            <a:ext cx="4552950" cy="3416300"/>
          </a:xfrm>
          <a:prstGeom prst="rect">
            <a:avLst/>
          </a:prstGeom>
          <a:solidFill>
            <a:srgbClr val="FFFFFF"/>
          </a:solidFill>
          <a:ln>
            <a:solidFill>
              <a:srgbClr val="000000"/>
            </a:solidFill>
            <a:miter lim="800000"/>
            <a:headEnd/>
            <a:tailEnd/>
          </a:ln>
        </p:spPr>
      </p:sp>
      <p:sp>
        <p:nvSpPr>
          <p:cNvPr id="2715651" name="Rectangle 3"/>
          <p:cNvSpPr>
            <a:spLocks noGrp="1" noChangeArrowheads="1"/>
          </p:cNvSpPr>
          <p:nvPr>
            <p:ph type="body" idx="1"/>
          </p:nvPr>
        </p:nvSpPr>
        <p:spPr bwMode="auto">
          <a:xfrm>
            <a:off x="516215" y="4345902"/>
            <a:ext cx="5907739" cy="4111993"/>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70946" name="Rectangle 2"/>
          <p:cNvSpPr>
            <a:spLocks noGrp="1" noChangeArrowheads="1"/>
          </p:cNvSpPr>
          <p:nvPr>
            <p:ph type="body" idx="1"/>
          </p:nvPr>
        </p:nvSpPr>
        <p:spPr bwMode="auto">
          <a:xfrm>
            <a:off x="516212" y="4342779"/>
            <a:ext cx="5909289" cy="4115111"/>
          </a:xfrm>
          <a:prstGeom prst="rect">
            <a:avLst/>
          </a:prstGeom>
          <a:noFill/>
          <a:ln w="12700">
            <a:miter lim="800000"/>
            <a:headEnd/>
            <a:tailEnd/>
          </a:ln>
        </p:spPr>
        <p:txBody>
          <a:bodyPr lIns="90459" tIns="44435" rIns="90459" bIns="44435">
            <a:prstTxWarp prst="textNoShape">
              <a:avLst/>
            </a:prstTxWarp>
          </a:bodyPr>
          <a:lstStyle/>
          <a:p>
            <a:endParaRPr lang="en-US"/>
          </a:p>
        </p:txBody>
      </p:sp>
      <p:sp>
        <p:nvSpPr>
          <p:cNvPr id="2770947" name="Rectangle 3"/>
          <p:cNvSpPr>
            <a:spLocks noGrp="1" noRot="1" noChangeAspect="1" noChangeArrowheads="1"/>
          </p:cNvSpPr>
          <p:nvPr>
            <p:ph type="sldImg"/>
          </p:nvPr>
        </p:nvSpPr>
        <p:spPr bwMode="auto">
          <a:xfrm>
            <a:off x="1162050" y="588963"/>
            <a:ext cx="4548188" cy="3413125"/>
          </a:xfrm>
          <a:prstGeom prst="rect">
            <a:avLst/>
          </a:prstGeom>
          <a:noFill/>
          <a:ln w="12700">
            <a:miter lim="800000"/>
            <a:headEnd/>
            <a:tailEnd/>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56</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77090" name="Rectangle 2"/>
          <p:cNvSpPr>
            <a:spLocks noGrp="1" noRot="1" noChangeAspect="1" noChangeArrowheads="1"/>
          </p:cNvSpPr>
          <p:nvPr>
            <p:ph type="sldImg"/>
          </p:nvPr>
        </p:nvSpPr>
        <p:spPr bwMode="auto">
          <a:xfrm>
            <a:off x="1163638" y="585788"/>
            <a:ext cx="4552950" cy="3416300"/>
          </a:xfrm>
          <a:prstGeom prst="rect">
            <a:avLst/>
          </a:prstGeom>
          <a:solidFill>
            <a:srgbClr val="FFFFFF"/>
          </a:solidFill>
          <a:ln>
            <a:solidFill>
              <a:srgbClr val="000000"/>
            </a:solidFill>
            <a:miter lim="800000"/>
            <a:headEnd/>
            <a:tailEnd/>
          </a:ln>
        </p:spPr>
      </p:sp>
      <p:sp>
        <p:nvSpPr>
          <p:cNvPr id="2777091" name="Rectangle 3"/>
          <p:cNvSpPr>
            <a:spLocks noGrp="1" noChangeArrowheads="1"/>
          </p:cNvSpPr>
          <p:nvPr>
            <p:ph type="body" idx="1"/>
          </p:nvPr>
        </p:nvSpPr>
        <p:spPr bwMode="auto">
          <a:xfrm>
            <a:off x="516214" y="4345900"/>
            <a:ext cx="5907739" cy="4111993"/>
          </a:xfrm>
          <a:prstGeom prst="rect">
            <a:avLst/>
          </a:prstGeom>
          <a:solidFill>
            <a:srgbClr val="FFFFFF"/>
          </a:solidFill>
          <a:ln>
            <a:solidFill>
              <a:srgbClr val="000000"/>
            </a:solidFill>
            <a:miter lim="800000"/>
            <a:headEnd/>
            <a:tailEnd/>
          </a:ln>
        </p:spPr>
        <p:txBody>
          <a:bodyPr lIns="89936" tIns="44968" rIns="89936" bIns="44968">
            <a:prstTxWarp prst="textNoShape">
              <a:avLst/>
            </a:prstTxWarp>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79138" name="Rectangle 2"/>
          <p:cNvSpPr>
            <a:spLocks noGrp="1" noRot="1" noChangeAspect="1" noChangeArrowheads="1"/>
          </p:cNvSpPr>
          <p:nvPr>
            <p:ph type="sldImg"/>
          </p:nvPr>
        </p:nvSpPr>
        <p:spPr bwMode="auto">
          <a:xfrm>
            <a:off x="1163638" y="585788"/>
            <a:ext cx="4552950" cy="3416300"/>
          </a:xfrm>
          <a:prstGeom prst="rect">
            <a:avLst/>
          </a:prstGeom>
          <a:solidFill>
            <a:srgbClr val="FFFFFF"/>
          </a:solidFill>
          <a:ln>
            <a:solidFill>
              <a:srgbClr val="000000"/>
            </a:solidFill>
            <a:miter lim="800000"/>
            <a:headEnd/>
            <a:tailEnd/>
          </a:ln>
        </p:spPr>
      </p:sp>
      <p:sp>
        <p:nvSpPr>
          <p:cNvPr id="2779139" name="Rectangle 3"/>
          <p:cNvSpPr>
            <a:spLocks noGrp="1" noChangeArrowheads="1"/>
          </p:cNvSpPr>
          <p:nvPr>
            <p:ph type="body" idx="1"/>
          </p:nvPr>
        </p:nvSpPr>
        <p:spPr bwMode="auto">
          <a:xfrm>
            <a:off x="516214" y="4345900"/>
            <a:ext cx="5907739" cy="4111993"/>
          </a:xfrm>
          <a:prstGeom prst="rect">
            <a:avLst/>
          </a:prstGeom>
          <a:solidFill>
            <a:srgbClr val="FFFFFF"/>
          </a:solidFill>
          <a:ln>
            <a:solidFill>
              <a:srgbClr val="000000"/>
            </a:solidFill>
            <a:miter lim="800000"/>
            <a:headEnd/>
            <a:tailEnd/>
          </a:ln>
        </p:spPr>
        <p:txBody>
          <a:bodyPr lIns="89936" tIns="44968" rIns="89936" bIns="44968">
            <a:prstTxWarp prst="textNoShape">
              <a:avLst/>
            </a:prstTxWarp>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81186" name="Rectangle 2"/>
          <p:cNvSpPr>
            <a:spLocks noGrp="1" noChangeArrowheads="1"/>
          </p:cNvSpPr>
          <p:nvPr>
            <p:ph type="body" idx="1"/>
          </p:nvPr>
        </p:nvSpPr>
        <p:spPr bwMode="auto">
          <a:xfrm>
            <a:off x="516212" y="4342779"/>
            <a:ext cx="5909289" cy="4115111"/>
          </a:xfrm>
          <a:prstGeom prst="rect">
            <a:avLst/>
          </a:prstGeom>
          <a:noFill/>
          <a:ln w="12700">
            <a:miter lim="800000"/>
            <a:headEnd/>
            <a:tailEnd/>
          </a:ln>
        </p:spPr>
        <p:txBody>
          <a:bodyPr lIns="90459" tIns="44435" rIns="90459" bIns="44435">
            <a:prstTxWarp prst="textNoShape">
              <a:avLst/>
            </a:prstTxWarp>
          </a:bodyPr>
          <a:lstStyle/>
          <a:p>
            <a:endParaRPr lang="en-US"/>
          </a:p>
        </p:txBody>
      </p:sp>
      <p:sp>
        <p:nvSpPr>
          <p:cNvPr id="2781187" name="Rectangle 3"/>
          <p:cNvSpPr>
            <a:spLocks noGrp="1" noRot="1" noChangeAspect="1" noChangeArrowheads="1"/>
          </p:cNvSpPr>
          <p:nvPr>
            <p:ph type="sldImg"/>
          </p:nvPr>
        </p:nvSpPr>
        <p:spPr bwMode="auto">
          <a:xfrm>
            <a:off x="1162050" y="588963"/>
            <a:ext cx="4548188" cy="3413125"/>
          </a:xfrm>
          <a:prstGeom prst="rect">
            <a:avLst/>
          </a:prstGeom>
          <a:noFill/>
          <a:ln w="12700">
            <a:miter lim="800000"/>
            <a:headEnd/>
            <a:tailEnd/>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A758677E-E141-C64A-A4D0-65BB99340159}" type="datetime3">
              <a:rPr lang="en-AU"/>
              <a:pPr/>
              <a:t>April 1, 11</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1064DF24-4FCB-9148-9F9E-F7987219468E}" type="slidenum">
              <a:rPr lang="en-AU"/>
              <a:pPr/>
              <a:t>62</a:t>
            </a:fld>
            <a:endParaRPr lang="en-AU"/>
          </a:p>
        </p:txBody>
      </p:sp>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8C268FA2-7CF9-2740-AB14-E7E21D87C02F}" type="datetime3">
              <a:rPr lang="en-AU"/>
              <a:pPr/>
              <a:t>April 1, 11</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9B95AB81-E06C-6C46-8C67-59DB7C70983B}" type="slidenum">
              <a:rPr lang="en-AU"/>
              <a:pPr/>
              <a:t>63</a:t>
            </a:fld>
            <a:endParaRPr lang="en-AU"/>
          </a:p>
        </p:txBody>
      </p:sp>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52514" name="Rectangle 2"/>
          <p:cNvSpPr>
            <a:spLocks noGrp="1" noRot="1" noChangeAspect="1" noChangeArrowheads="1"/>
          </p:cNvSpPr>
          <p:nvPr>
            <p:ph type="sldImg"/>
          </p:nvPr>
        </p:nvSpPr>
        <p:spPr bwMode="auto">
          <a:xfrm>
            <a:off x="1165225" y="585788"/>
            <a:ext cx="4552950" cy="3416300"/>
          </a:xfrm>
          <a:prstGeom prst="rect">
            <a:avLst/>
          </a:prstGeom>
          <a:solidFill>
            <a:srgbClr val="FFFFFF"/>
          </a:solidFill>
          <a:ln>
            <a:solidFill>
              <a:srgbClr val="000000"/>
            </a:solidFill>
            <a:miter lim="800000"/>
            <a:headEnd/>
            <a:tailEnd/>
          </a:ln>
        </p:spPr>
      </p:sp>
      <p:sp>
        <p:nvSpPr>
          <p:cNvPr id="2752515" name="Rectangle 3"/>
          <p:cNvSpPr>
            <a:spLocks noGrp="1" noChangeArrowheads="1"/>
          </p:cNvSpPr>
          <p:nvPr>
            <p:ph type="body" idx="1"/>
          </p:nvPr>
        </p:nvSpPr>
        <p:spPr bwMode="auto">
          <a:xfrm>
            <a:off x="516215" y="4345902"/>
            <a:ext cx="5907739" cy="4111993"/>
          </a:xfrm>
          <a:prstGeom prst="rect">
            <a:avLst/>
          </a:prstGeom>
          <a:solidFill>
            <a:srgbClr val="FFFFFF"/>
          </a:solidFill>
          <a:ln>
            <a:solidFill>
              <a:srgbClr val="000000"/>
            </a:solidFill>
            <a:miter lim="800000"/>
            <a:headEnd/>
            <a:tailEnd/>
          </a:ln>
        </p:spPr>
        <p:txBody>
          <a:bodyPr lIns="91805" tIns="45902" rIns="91805" bIns="45902">
            <a:prstTxWarp prst="textNoShape">
              <a:avLst/>
            </a:prstTxWarp>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54562" name="Rectangle 2"/>
          <p:cNvSpPr>
            <a:spLocks noGrp="1" noRot="1" noChangeAspect="1" noChangeArrowheads="1"/>
          </p:cNvSpPr>
          <p:nvPr>
            <p:ph type="sldImg"/>
          </p:nvPr>
        </p:nvSpPr>
        <p:spPr bwMode="auto">
          <a:xfrm>
            <a:off x="1165225" y="585788"/>
            <a:ext cx="4552950" cy="3416300"/>
          </a:xfrm>
          <a:prstGeom prst="rect">
            <a:avLst/>
          </a:prstGeom>
          <a:solidFill>
            <a:srgbClr val="FFFFFF"/>
          </a:solidFill>
          <a:ln>
            <a:solidFill>
              <a:srgbClr val="000000"/>
            </a:solidFill>
            <a:miter lim="800000"/>
            <a:headEnd/>
            <a:tailEnd/>
          </a:ln>
        </p:spPr>
      </p:sp>
      <p:sp>
        <p:nvSpPr>
          <p:cNvPr id="2754563" name="Rectangle 3"/>
          <p:cNvSpPr>
            <a:spLocks noGrp="1" noChangeArrowheads="1"/>
          </p:cNvSpPr>
          <p:nvPr>
            <p:ph type="body" idx="1"/>
          </p:nvPr>
        </p:nvSpPr>
        <p:spPr bwMode="auto">
          <a:xfrm>
            <a:off x="516215" y="4345902"/>
            <a:ext cx="5907739" cy="4111993"/>
          </a:xfrm>
          <a:prstGeom prst="rect">
            <a:avLst/>
          </a:prstGeom>
          <a:solidFill>
            <a:srgbClr val="FFFFFF"/>
          </a:solidFill>
          <a:ln>
            <a:solidFill>
              <a:srgbClr val="000000"/>
            </a:solidFill>
            <a:miter lim="800000"/>
            <a:headEnd/>
            <a:tailEnd/>
          </a:ln>
        </p:spPr>
        <p:txBody>
          <a:bodyPr lIns="91805" tIns="45902" rIns="91805" bIns="45902">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17698" name="Rectangle 2"/>
          <p:cNvSpPr>
            <a:spLocks noGrp="1" noRot="1" noChangeAspect="1" noChangeArrowheads="1"/>
          </p:cNvSpPr>
          <p:nvPr>
            <p:ph type="sldImg"/>
          </p:nvPr>
        </p:nvSpPr>
        <p:spPr bwMode="auto">
          <a:xfrm>
            <a:off x="1163638" y="585788"/>
            <a:ext cx="4552950" cy="3416300"/>
          </a:xfrm>
          <a:prstGeom prst="rect">
            <a:avLst/>
          </a:prstGeom>
          <a:solidFill>
            <a:srgbClr val="FFFFFF"/>
          </a:solidFill>
          <a:ln>
            <a:solidFill>
              <a:srgbClr val="000000"/>
            </a:solidFill>
            <a:miter lim="800000"/>
            <a:headEnd/>
            <a:tailEnd/>
          </a:ln>
        </p:spPr>
      </p:sp>
      <p:sp>
        <p:nvSpPr>
          <p:cNvPr id="2717699" name="Rectangle 3"/>
          <p:cNvSpPr>
            <a:spLocks noGrp="1" noChangeArrowheads="1"/>
          </p:cNvSpPr>
          <p:nvPr>
            <p:ph type="body" idx="1"/>
          </p:nvPr>
        </p:nvSpPr>
        <p:spPr bwMode="auto">
          <a:xfrm>
            <a:off x="516215" y="4345902"/>
            <a:ext cx="5907739" cy="4111993"/>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19746" name="Rectangle 2"/>
          <p:cNvSpPr>
            <a:spLocks noGrp="1" noRot="1" noChangeAspect="1" noChangeArrowheads="1"/>
          </p:cNvSpPr>
          <p:nvPr>
            <p:ph type="sldImg"/>
          </p:nvPr>
        </p:nvSpPr>
        <p:spPr bwMode="auto">
          <a:xfrm>
            <a:off x="1163638" y="585788"/>
            <a:ext cx="4552950" cy="3416300"/>
          </a:xfrm>
          <a:prstGeom prst="rect">
            <a:avLst/>
          </a:prstGeom>
          <a:solidFill>
            <a:srgbClr val="FFFFFF"/>
          </a:solidFill>
          <a:ln>
            <a:solidFill>
              <a:srgbClr val="000000"/>
            </a:solidFill>
            <a:miter lim="800000"/>
            <a:headEnd/>
            <a:tailEnd/>
          </a:ln>
        </p:spPr>
      </p:sp>
      <p:sp>
        <p:nvSpPr>
          <p:cNvPr id="2719747" name="Rectangle 3"/>
          <p:cNvSpPr>
            <a:spLocks noGrp="1" noChangeArrowheads="1"/>
          </p:cNvSpPr>
          <p:nvPr>
            <p:ph type="body" idx="1"/>
          </p:nvPr>
        </p:nvSpPr>
        <p:spPr bwMode="auto">
          <a:xfrm>
            <a:off x="516215" y="4345902"/>
            <a:ext cx="5907739" cy="4111993"/>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3842" name="Rectangle 2"/>
          <p:cNvSpPr>
            <a:spLocks noGrp="1" noChangeArrowheads="1"/>
          </p:cNvSpPr>
          <p:nvPr>
            <p:ph type="body" idx="1"/>
          </p:nvPr>
        </p:nvSpPr>
        <p:spPr bwMode="auto">
          <a:xfrm>
            <a:off x="516212" y="4342776"/>
            <a:ext cx="5909289" cy="4115112"/>
          </a:xfrm>
          <a:prstGeom prst="rect">
            <a:avLst/>
          </a:prstGeom>
          <a:noFill/>
          <a:ln w="12700">
            <a:miter lim="800000"/>
            <a:headEnd/>
            <a:tailEnd/>
          </a:ln>
        </p:spPr>
        <p:txBody>
          <a:bodyPr lIns="92333" tIns="45356" rIns="92333" bIns="45356">
            <a:prstTxWarp prst="textNoShape">
              <a:avLst/>
            </a:prstTxWarp>
          </a:bodyPr>
          <a:lstStyle/>
          <a:p>
            <a:endParaRPr lang="en-US"/>
          </a:p>
        </p:txBody>
      </p:sp>
      <p:sp>
        <p:nvSpPr>
          <p:cNvPr id="2723843" name="Rectangle 3"/>
          <p:cNvSpPr>
            <a:spLocks noGrp="1" noRot="1" noChangeAspect="1" noChangeArrowheads="1"/>
          </p:cNvSpPr>
          <p:nvPr>
            <p:ph type="sldImg"/>
          </p:nvPr>
        </p:nvSpPr>
        <p:spPr bwMode="auto">
          <a:xfrm>
            <a:off x="1162050" y="588963"/>
            <a:ext cx="4548188" cy="3413125"/>
          </a:xfrm>
          <a:prstGeom prst="rect">
            <a:avLst/>
          </a:prstGeom>
          <a:noFill/>
          <a:ln w="12700">
            <a:miter lim="800000"/>
            <a:headEnd/>
            <a:tailEnd/>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5890" name="Rectangle 2"/>
          <p:cNvSpPr>
            <a:spLocks noGrp="1" noChangeArrowheads="1"/>
          </p:cNvSpPr>
          <p:nvPr>
            <p:ph type="body" idx="1"/>
          </p:nvPr>
        </p:nvSpPr>
        <p:spPr bwMode="auto">
          <a:xfrm>
            <a:off x="516212" y="4342776"/>
            <a:ext cx="5909289" cy="4115112"/>
          </a:xfrm>
          <a:prstGeom prst="rect">
            <a:avLst/>
          </a:prstGeom>
          <a:noFill/>
          <a:ln w="12700">
            <a:miter lim="800000"/>
            <a:headEnd/>
            <a:tailEnd/>
          </a:ln>
        </p:spPr>
        <p:txBody>
          <a:bodyPr lIns="92333" tIns="45356" rIns="92333" bIns="45356">
            <a:prstTxWarp prst="textNoShape">
              <a:avLst/>
            </a:prstTxWarp>
          </a:bodyPr>
          <a:lstStyle/>
          <a:p>
            <a:endParaRPr lang="en-US"/>
          </a:p>
        </p:txBody>
      </p:sp>
      <p:sp>
        <p:nvSpPr>
          <p:cNvPr id="2725891" name="Rectangle 3"/>
          <p:cNvSpPr>
            <a:spLocks noGrp="1" noRot="1" noChangeAspect="1" noChangeArrowheads="1"/>
          </p:cNvSpPr>
          <p:nvPr>
            <p:ph type="sldImg"/>
          </p:nvPr>
        </p:nvSpPr>
        <p:spPr bwMode="auto">
          <a:xfrm>
            <a:off x="1162050" y="588963"/>
            <a:ext cx="4548188" cy="3413125"/>
          </a:xfrm>
          <a:prstGeom prst="rect">
            <a:avLst/>
          </a:prstGeom>
          <a:noFill/>
          <a:ln w="12700">
            <a:miter lim="800000"/>
            <a:headEnd/>
            <a:tailEnd/>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bwMode="auto">
          <a:xfrm>
            <a:off x="515940" y="4343400"/>
            <a:ext cx="5910262" cy="4114800"/>
          </a:xfrm>
          <a:noFill/>
        </p:spPr>
        <p:txBody>
          <a:bodyPr wrap="square" lIns="90461" tIns="44436" rIns="90461" bIns="44436" numCol="1" anchor="t" anchorCtr="0" compatLnSpc="1">
            <a:prstTxWarp prst="textNoShape">
              <a:avLst/>
            </a:prstTxWarp>
          </a:bodyPr>
          <a:lstStyle/>
          <a:p>
            <a:r>
              <a:rPr lang="en-US"/>
              <a:t>The store instruction performs the inverse function of the load.  Instead of loading data from memory, the store instruction sends the contents of register specified by Rt to data memory.</a:t>
            </a:r>
          </a:p>
          <a:p>
            <a:r>
              <a:rPr lang="en-US"/>
              <a:t>Similar to the load instruction, the store instruction needs to read the contents of register Rs (points to Ra port) and add it to the sign extended verion of the immediate filed (Imm16, ExtOp = 1, ALUSrc = 1) to form the data memory address (ALUctr = add).</a:t>
            </a:r>
          </a:p>
          <a:p>
            <a:r>
              <a:rPr lang="en-US"/>
              <a:t>However unlike the Load instructoion where busB is not used, the store instruction will use busB to send the data to the Data memory.</a:t>
            </a:r>
          </a:p>
          <a:p>
            <a:r>
              <a:rPr lang="en-US"/>
              <a:t>Consequently, the Rt field of the instruction has to be fed to the Rb port of the register file.</a:t>
            </a:r>
          </a:p>
          <a:p>
            <a:r>
              <a:rPr lang="en-US"/>
              <a:t>In order to write the Data Memory properly, the MemWr signal has to be set to 1.</a:t>
            </a:r>
          </a:p>
          <a:p>
            <a:r>
              <a:rPr lang="en-US"/>
              <a:t>Notice that the store instruction does not update the register file.  Therefore, RegWr must be set to zero and consequently control signals RegDst and MemtoReg are don’t cares.</a:t>
            </a:r>
          </a:p>
          <a:p>
            <a:r>
              <a:rPr lang="en-US"/>
              <a:t>And once again we need to set the control signals Branch and Jump to zero to ensure proper Program Counter updataing.</a:t>
            </a:r>
          </a:p>
          <a:p>
            <a:r>
              <a:rPr lang="en-US"/>
              <a:t>Well, by now, you are probably tied of these boring stuff where Branch and Jump are zero so let’s look at something different--the bracnh instruction.</a:t>
            </a:r>
          </a:p>
          <a:p>
            <a:endParaRPr lang="en-US"/>
          </a:p>
          <a:p>
            <a:r>
              <a:rPr lang="en-US"/>
              <a:t>+3 = 31 min. (Y:11)</a:t>
            </a:r>
          </a:p>
        </p:txBody>
      </p:sp>
      <p:sp>
        <p:nvSpPr>
          <p:cNvPr id="25603" name="Rectangle 3"/>
          <p:cNvSpPr>
            <a:spLocks noGrp="1" noRot="1" noChangeAspect="1" noChangeArrowheads="1"/>
          </p:cNvSpPr>
          <p:nvPr>
            <p:ph type="sldImg"/>
          </p:nvPr>
        </p:nvSpPr>
        <p:spPr bwMode="auto">
          <a:xfrm>
            <a:off x="1143000" y="573088"/>
            <a:ext cx="4586288" cy="3441700"/>
          </a:xfrm>
          <a:noFill/>
          <a:ln>
            <a:solidFill>
              <a:srgbClr val="000000"/>
            </a:solidFill>
            <a:miter lim="800000"/>
            <a:headEnd/>
            <a:tailE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6C4810A9-73F5-2B4B-A6E9-F4A87E272F3E}" type="datetime1">
              <a:rPr lang="en-US" smtClean="0"/>
              <a:pPr/>
              <a:t>4/1/11</a:t>
            </a:fld>
            <a:endParaRPr lang="en-US" dirty="0"/>
          </a:p>
        </p:txBody>
      </p:sp>
      <p:sp>
        <p:nvSpPr>
          <p:cNvPr id="5" name="Footer Placeholder 4"/>
          <p:cNvSpPr>
            <a:spLocks noGrp="1"/>
          </p:cNvSpPr>
          <p:nvPr>
            <p:ph type="ftr" sz="quarter" idx="11"/>
          </p:nvPr>
        </p:nvSpPr>
        <p:spPr/>
        <p:txBody>
          <a:bodyPr/>
          <a:lstStyle/>
          <a:p>
            <a:r>
              <a:rPr lang="en-US" smtClean="0"/>
              <a:t>Spring 2011 -- Lecture #20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A3DD04-69C9-7640-B9F5-7F56198473A3}" type="datetime1">
              <a:rPr lang="en-US" smtClean="0"/>
              <a:pPr/>
              <a:t>4/1/11</a:t>
            </a:fld>
            <a:endParaRPr lang="en-US" dirty="0"/>
          </a:p>
        </p:txBody>
      </p:sp>
      <p:sp>
        <p:nvSpPr>
          <p:cNvPr id="5" name="Footer Placeholder 4"/>
          <p:cNvSpPr>
            <a:spLocks noGrp="1"/>
          </p:cNvSpPr>
          <p:nvPr>
            <p:ph type="ftr" sz="quarter" idx="11"/>
          </p:nvPr>
        </p:nvSpPr>
        <p:spPr/>
        <p:txBody>
          <a:bodyPr/>
          <a:lstStyle/>
          <a:p>
            <a:r>
              <a:rPr lang="en-US" smtClean="0"/>
              <a:t>Spring 2011 -- Lecture #20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C8CA84-FF21-4340-A485-BEC988797009}" type="datetime1">
              <a:rPr lang="en-US" smtClean="0"/>
              <a:pPr/>
              <a:t>4/1/11</a:t>
            </a:fld>
            <a:endParaRPr lang="en-US" dirty="0"/>
          </a:p>
        </p:txBody>
      </p:sp>
      <p:sp>
        <p:nvSpPr>
          <p:cNvPr id="5" name="Footer Placeholder 4"/>
          <p:cNvSpPr>
            <a:spLocks noGrp="1"/>
          </p:cNvSpPr>
          <p:nvPr>
            <p:ph type="ftr" sz="quarter" idx="11"/>
          </p:nvPr>
        </p:nvSpPr>
        <p:spPr/>
        <p:txBody>
          <a:bodyPr/>
          <a:lstStyle/>
          <a:p>
            <a:r>
              <a:rPr lang="en-US" smtClean="0"/>
              <a:t>Spring 2011 -- Lecture #20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143000"/>
            <a:ext cx="38481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2287588"/>
            <a:ext cx="38481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4222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33400" y="914400"/>
            <a:ext cx="8153400" cy="2393950"/>
          </a:xfrm>
        </p:spPr>
        <p:txBody>
          <a:bodyPr/>
          <a:lstStyle/>
          <a:p>
            <a:pPr lvl="0"/>
            <a:endParaRPr lang="en-US" noProof="0"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BAAC7B-3106-B446-BBA4-C6229A66651B}" type="datetime1">
              <a:rPr lang="en-US" smtClean="0"/>
              <a:pPr/>
              <a:t>4/1/11</a:t>
            </a:fld>
            <a:endParaRPr lang="en-US" dirty="0"/>
          </a:p>
        </p:txBody>
      </p:sp>
      <p:sp>
        <p:nvSpPr>
          <p:cNvPr id="5" name="Footer Placeholder 4"/>
          <p:cNvSpPr>
            <a:spLocks noGrp="1"/>
          </p:cNvSpPr>
          <p:nvPr>
            <p:ph type="ftr" sz="quarter" idx="11"/>
          </p:nvPr>
        </p:nvSpPr>
        <p:spPr/>
        <p:txBody>
          <a:bodyPr/>
          <a:lstStyle/>
          <a:p>
            <a:r>
              <a:rPr lang="en-US" smtClean="0"/>
              <a:t>Spring 2011 -- Lecture #20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97A88D-09B7-B049-B849-6F2B2575D246}" type="datetime1">
              <a:rPr lang="en-US" smtClean="0"/>
              <a:pPr/>
              <a:t>4/1/11</a:t>
            </a:fld>
            <a:endParaRPr lang="en-US" dirty="0"/>
          </a:p>
        </p:txBody>
      </p:sp>
      <p:sp>
        <p:nvSpPr>
          <p:cNvPr id="5" name="Footer Placeholder 4"/>
          <p:cNvSpPr>
            <a:spLocks noGrp="1"/>
          </p:cNvSpPr>
          <p:nvPr>
            <p:ph type="ftr" sz="quarter" idx="11"/>
          </p:nvPr>
        </p:nvSpPr>
        <p:spPr/>
        <p:txBody>
          <a:bodyPr/>
          <a:lstStyle/>
          <a:p>
            <a:r>
              <a:rPr lang="en-US" smtClean="0"/>
              <a:t>Spring 2011 -- Lecture #20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A2DE64-F001-BF48-BCB6-40100FCEAE53}" type="datetime1">
              <a:rPr lang="en-US" smtClean="0"/>
              <a:pPr/>
              <a:t>4/1/11</a:t>
            </a:fld>
            <a:endParaRPr lang="en-US" dirty="0"/>
          </a:p>
        </p:txBody>
      </p:sp>
      <p:sp>
        <p:nvSpPr>
          <p:cNvPr id="6" name="Footer Placeholder 5"/>
          <p:cNvSpPr>
            <a:spLocks noGrp="1"/>
          </p:cNvSpPr>
          <p:nvPr>
            <p:ph type="ftr" sz="quarter" idx="11"/>
          </p:nvPr>
        </p:nvSpPr>
        <p:spPr/>
        <p:txBody>
          <a:bodyPr/>
          <a:lstStyle/>
          <a:p>
            <a:r>
              <a:rPr lang="en-US" smtClean="0"/>
              <a:t>Spring 2011 -- Lecture #20</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B3C84B-1A1E-C946-BA5A-C3AFFD913C2F}" type="datetime1">
              <a:rPr lang="en-US" smtClean="0"/>
              <a:pPr/>
              <a:t>4/1/11</a:t>
            </a:fld>
            <a:endParaRPr lang="en-US" dirty="0"/>
          </a:p>
        </p:txBody>
      </p:sp>
      <p:sp>
        <p:nvSpPr>
          <p:cNvPr id="8" name="Footer Placeholder 7"/>
          <p:cNvSpPr>
            <a:spLocks noGrp="1"/>
          </p:cNvSpPr>
          <p:nvPr>
            <p:ph type="ftr" sz="quarter" idx="11"/>
          </p:nvPr>
        </p:nvSpPr>
        <p:spPr/>
        <p:txBody>
          <a:bodyPr/>
          <a:lstStyle/>
          <a:p>
            <a:r>
              <a:rPr lang="en-US" smtClean="0"/>
              <a:t>Spring 2011 -- Lecture #20</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BE5DB6-BC84-1B4E-B8BF-19FDA23F71ED}" type="datetime1">
              <a:rPr lang="en-US" smtClean="0"/>
              <a:pPr/>
              <a:t>4/1/11</a:t>
            </a:fld>
            <a:endParaRPr lang="en-US" dirty="0"/>
          </a:p>
        </p:txBody>
      </p:sp>
      <p:sp>
        <p:nvSpPr>
          <p:cNvPr id="4" name="Footer Placeholder 3"/>
          <p:cNvSpPr>
            <a:spLocks noGrp="1"/>
          </p:cNvSpPr>
          <p:nvPr>
            <p:ph type="ftr" sz="quarter" idx="11"/>
          </p:nvPr>
        </p:nvSpPr>
        <p:spPr/>
        <p:txBody>
          <a:bodyPr/>
          <a:lstStyle/>
          <a:p>
            <a:r>
              <a:rPr lang="en-US" smtClean="0"/>
              <a:t>Spring 2011 -- Lecture #20</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AFF409-3F21-1348-8A0B-F0DAB690B70E}" type="datetime1">
              <a:rPr lang="en-US" smtClean="0"/>
              <a:pPr/>
              <a:t>4/1/11</a:t>
            </a:fld>
            <a:endParaRPr lang="en-US" dirty="0"/>
          </a:p>
        </p:txBody>
      </p:sp>
      <p:sp>
        <p:nvSpPr>
          <p:cNvPr id="3" name="Footer Placeholder 2"/>
          <p:cNvSpPr>
            <a:spLocks noGrp="1"/>
          </p:cNvSpPr>
          <p:nvPr>
            <p:ph type="ftr" sz="quarter" idx="11"/>
          </p:nvPr>
        </p:nvSpPr>
        <p:spPr/>
        <p:txBody>
          <a:bodyPr/>
          <a:lstStyle/>
          <a:p>
            <a:r>
              <a:rPr lang="en-US" smtClean="0"/>
              <a:t>Spring 2011 -- Lecture #20</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213D2C-2EC1-6F42-879A-7390707CF0C8}" type="datetime1">
              <a:rPr lang="en-US" smtClean="0"/>
              <a:pPr/>
              <a:t>4/1/11</a:t>
            </a:fld>
            <a:endParaRPr lang="en-US" dirty="0"/>
          </a:p>
        </p:txBody>
      </p:sp>
      <p:sp>
        <p:nvSpPr>
          <p:cNvPr id="6" name="Footer Placeholder 5"/>
          <p:cNvSpPr>
            <a:spLocks noGrp="1"/>
          </p:cNvSpPr>
          <p:nvPr>
            <p:ph type="ftr" sz="quarter" idx="11"/>
          </p:nvPr>
        </p:nvSpPr>
        <p:spPr/>
        <p:txBody>
          <a:bodyPr/>
          <a:lstStyle/>
          <a:p>
            <a:r>
              <a:rPr lang="en-US" smtClean="0"/>
              <a:t>Spring 2011 -- Lecture #20</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A8D58C-F80A-0A4D-963E-CCB1365075EF}" type="datetime1">
              <a:rPr lang="en-US" smtClean="0"/>
              <a:pPr/>
              <a:t>4/1/11</a:t>
            </a:fld>
            <a:endParaRPr lang="en-US" dirty="0"/>
          </a:p>
        </p:txBody>
      </p:sp>
      <p:sp>
        <p:nvSpPr>
          <p:cNvPr id="6" name="Footer Placeholder 5"/>
          <p:cNvSpPr>
            <a:spLocks noGrp="1"/>
          </p:cNvSpPr>
          <p:nvPr>
            <p:ph type="ftr" sz="quarter" idx="11"/>
          </p:nvPr>
        </p:nvSpPr>
        <p:spPr/>
        <p:txBody>
          <a:bodyPr/>
          <a:lstStyle/>
          <a:p>
            <a:r>
              <a:rPr lang="en-US" smtClean="0"/>
              <a:t>Spring 2011 -- Lecture #20</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BA1284-4588-1142-B114-CD43E895ECBA}" type="datetime1">
              <a:rPr lang="en-US" smtClean="0"/>
              <a:pPr/>
              <a:t>4/1/11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Spring 2011 -- Lecture #20</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3.png"/><Relationship Id="rId5" Type="http://schemas.openxmlformats.org/officeDocument/2006/relationships/oleObject" Target="../embeddings/oleObject1.bin"/><Relationship Id="rId6" Type="http://schemas.openxmlformats.org/officeDocument/2006/relationships/image" Target="../media/image4.jpeg"/><Relationship Id="rId7" Type="http://schemas.openxmlformats.org/officeDocument/2006/relationships/image" Target="../media/image5.png"/><Relationship Id="rId8" Type="http://schemas.openxmlformats.org/officeDocument/2006/relationships/image" Target="../media/image6.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inst.eecs.berkeley.edu/~cs61c/sp11/picker/?go"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8.png"/></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hyperlink" Target="http://inst.eecs.berkeley.edu/~cs61c/sp11/picker/?go" TargetMode="External"/><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hyperlink" Target="http://inst.eecs.berkeley.edu/~cs61c/sp11/picker/?go" TargetMode="External"/><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hyperlink" Target="http://inst.eecs.berkeley.edu/~cs61c/sp11/picker/?go"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nst.eecs.berkeley.edu/~cs61c/sp11/picker/?go"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inst.eecs.berkeley.edu/~cs61c/sp11/picker/?go"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0851"/>
            <a:ext cx="7772400" cy="1470025"/>
          </a:xfrm>
        </p:spPr>
        <p:txBody>
          <a:bodyPr>
            <a:normAutofit fontScale="90000"/>
          </a:bodyPr>
          <a:lstStyle/>
          <a:p>
            <a:r>
              <a:rPr lang="en-US" dirty="0" smtClean="0"/>
              <a:t>CS 61C: Great Ideas in Computer Architecture (Machine Structures)</a:t>
            </a:r>
            <a:br>
              <a:rPr lang="en-US" dirty="0" smtClean="0"/>
            </a:br>
            <a:r>
              <a:rPr lang="en-US" i="1" dirty="0" smtClean="0"/>
              <a:t>Instruction Level </a:t>
            </a:r>
            <a:r>
              <a:rPr lang="en-US" i="1" dirty="0" smtClean="0"/>
              <a:t>Parallelism—</a:t>
            </a:r>
            <a:br>
              <a:rPr lang="en-US" i="1" dirty="0" smtClean="0"/>
            </a:br>
            <a:r>
              <a:rPr lang="en-US" i="1" dirty="0" smtClean="0"/>
              <a:t>The </a:t>
            </a:r>
            <a:r>
              <a:rPr lang="en-US" i="1" dirty="0" err="1" smtClean="0"/>
              <a:t>Datapath</a:t>
            </a:r>
            <a:endParaRPr lang="en-US" i="1" dirty="0"/>
          </a:p>
        </p:txBody>
      </p:sp>
      <p:sp>
        <p:nvSpPr>
          <p:cNvPr id="3" name="Subtitle 2"/>
          <p:cNvSpPr>
            <a:spLocks noGrp="1"/>
          </p:cNvSpPr>
          <p:nvPr>
            <p:ph type="subTitle" idx="1"/>
          </p:nvPr>
        </p:nvSpPr>
        <p:spPr/>
        <p:txBody>
          <a:bodyPr>
            <a:normAutofit fontScale="85000" lnSpcReduction="10000"/>
          </a:bodyPr>
          <a:lstStyle/>
          <a:p>
            <a:r>
              <a:rPr lang="en-US" dirty="0" smtClean="0"/>
              <a:t>Instructors:</a:t>
            </a:r>
            <a:br>
              <a:rPr lang="en-US" dirty="0" smtClean="0"/>
            </a:br>
            <a:r>
              <a:rPr lang="en-US" dirty="0" smtClean="0"/>
              <a:t>Randy H. Katz</a:t>
            </a:r>
            <a:br>
              <a:rPr lang="en-US" dirty="0" smtClean="0"/>
            </a:br>
            <a:r>
              <a:rPr lang="en-US" dirty="0" smtClean="0"/>
              <a:t>David A. Patterson</a:t>
            </a:r>
          </a:p>
          <a:p>
            <a:r>
              <a:rPr lang="en-US" dirty="0" smtClean="0"/>
              <a:t>http://inst.eecs.Berkeley.edu/~cs61c/fa10</a:t>
            </a:r>
          </a:p>
        </p:txBody>
      </p:sp>
      <p:sp>
        <p:nvSpPr>
          <p:cNvPr id="7" name="Date Placeholder 6"/>
          <p:cNvSpPr>
            <a:spLocks noGrp="1"/>
          </p:cNvSpPr>
          <p:nvPr>
            <p:ph type="dt" sz="half" idx="10"/>
          </p:nvPr>
        </p:nvSpPr>
        <p:spPr/>
        <p:txBody>
          <a:bodyPr/>
          <a:lstStyle/>
          <a:p>
            <a:fld id="{38B59C65-8E85-E14F-8A8A-1BD2A55B937E}" type="datetime1">
              <a:rPr lang="en-US" smtClean="0"/>
              <a:pPr/>
              <a:t>4/1/11</a:t>
            </a:fld>
            <a:endParaRPr lang="en-US" dirty="0"/>
          </a:p>
        </p:txBody>
      </p:sp>
      <p:sp>
        <p:nvSpPr>
          <p:cNvPr id="10" name="Slide Number Placeholder 9"/>
          <p:cNvSpPr>
            <a:spLocks noGrp="1"/>
          </p:cNvSpPr>
          <p:nvPr>
            <p:ph type="sldNum" sz="quarter" idx="12"/>
          </p:nvPr>
        </p:nvSpPr>
        <p:spPr/>
        <p:txBody>
          <a:bodyPr/>
          <a:lstStyle/>
          <a:p>
            <a:fld id="{3CC63E4C-4642-794D-A2FD-70F6B81535F5}" type="slidenum">
              <a:rPr lang="en-US" smtClean="0"/>
              <a:pPr/>
              <a:t>1</a:t>
            </a:fld>
            <a:endParaRPr lang="en-US" dirty="0"/>
          </a:p>
        </p:txBody>
      </p:sp>
      <p:sp>
        <p:nvSpPr>
          <p:cNvPr id="11" name="Footer Placeholder 10"/>
          <p:cNvSpPr>
            <a:spLocks noGrp="1"/>
          </p:cNvSpPr>
          <p:nvPr>
            <p:ph type="ftr" sz="quarter" idx="11"/>
          </p:nvPr>
        </p:nvSpPr>
        <p:spPr/>
        <p:txBody>
          <a:bodyPr/>
          <a:lstStyle/>
          <a:p>
            <a:r>
              <a:rPr lang="en-US" smtClean="0"/>
              <a:t>Spring 2011 -- Lecture #20</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16674" name="Rectangle 2"/>
          <p:cNvSpPr>
            <a:spLocks noGrp="1" noChangeArrowheads="1"/>
          </p:cNvSpPr>
          <p:nvPr>
            <p:ph type="title"/>
          </p:nvPr>
        </p:nvSpPr>
        <p:spPr/>
        <p:txBody>
          <a:bodyPr>
            <a:normAutofit/>
          </a:bodyPr>
          <a:lstStyle/>
          <a:p>
            <a:r>
              <a:rPr lang="en-US" dirty="0" smtClean="0"/>
              <a:t>Sequential </a:t>
            </a:r>
            <a:r>
              <a:rPr lang="en-US" dirty="0" smtClean="0"/>
              <a:t>Laundry</a:t>
            </a:r>
            <a:endParaRPr lang="en-US" dirty="0"/>
          </a:p>
        </p:txBody>
      </p:sp>
      <p:sp>
        <p:nvSpPr>
          <p:cNvPr id="2716675" name="Rectangle 3"/>
          <p:cNvSpPr>
            <a:spLocks noGrp="1" noChangeArrowheads="1"/>
          </p:cNvSpPr>
          <p:nvPr>
            <p:ph type="body" idx="1"/>
          </p:nvPr>
        </p:nvSpPr>
        <p:spPr>
          <a:xfrm>
            <a:off x="1447800" y="1143000"/>
            <a:ext cx="7239000" cy="5213350"/>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Sequential laundry takes </a:t>
            </a:r>
            <a:br>
              <a:rPr lang="en-US" dirty="0" smtClean="0"/>
            </a:br>
            <a:r>
              <a:rPr lang="en-US" dirty="0" smtClean="0"/>
              <a:t>8 hours for 4 loads</a:t>
            </a:r>
            <a:endParaRPr lang="en-US" dirty="0"/>
          </a:p>
        </p:txBody>
      </p:sp>
      <p:grpSp>
        <p:nvGrpSpPr>
          <p:cNvPr id="2" name="Group 4"/>
          <p:cNvGrpSpPr>
            <a:grpSpLocks/>
          </p:cNvGrpSpPr>
          <p:nvPr/>
        </p:nvGrpSpPr>
        <p:grpSpPr bwMode="auto">
          <a:xfrm>
            <a:off x="573088" y="2054225"/>
            <a:ext cx="966787" cy="3740150"/>
            <a:chOff x="361" y="1170"/>
            <a:chExt cx="609" cy="2356"/>
          </a:xfrm>
        </p:grpSpPr>
        <p:sp>
          <p:nvSpPr>
            <p:cNvPr id="2716677" name="Rectangle 5"/>
            <p:cNvSpPr>
              <a:spLocks noChangeArrowheads="1"/>
            </p:cNvSpPr>
            <p:nvPr/>
          </p:nvSpPr>
          <p:spPr bwMode="auto">
            <a:xfrm>
              <a:off x="361" y="1170"/>
              <a:ext cx="263" cy="235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i="1">
                  <a:solidFill>
                    <a:schemeClr val="tx1"/>
                  </a:solidFill>
                  <a:latin typeface="FranklinGothic" charset="0"/>
                </a:rPr>
                <a:t>T</a:t>
              </a:r>
            </a:p>
            <a:p>
              <a:pPr algn="ctr"/>
              <a:r>
                <a:rPr lang="en-US" sz="2400" i="1">
                  <a:solidFill>
                    <a:schemeClr val="tx1"/>
                  </a:solidFill>
                  <a:latin typeface="FranklinGothic" charset="0"/>
                </a:rPr>
                <a:t>a</a:t>
              </a:r>
            </a:p>
            <a:p>
              <a:pPr algn="ctr"/>
              <a:r>
                <a:rPr lang="en-US" sz="2400" i="1">
                  <a:solidFill>
                    <a:schemeClr val="tx1"/>
                  </a:solidFill>
                  <a:latin typeface="FranklinGothic" charset="0"/>
                </a:rPr>
                <a:t>s</a:t>
              </a:r>
            </a:p>
            <a:p>
              <a:pPr algn="ctr"/>
              <a:r>
                <a:rPr lang="en-US" sz="2400" i="1">
                  <a:solidFill>
                    <a:schemeClr val="tx1"/>
                  </a:solidFill>
                  <a:latin typeface="FranklinGothic" charset="0"/>
                </a:rPr>
                <a:t>k</a:t>
              </a:r>
            </a:p>
            <a:p>
              <a:pPr algn="ctr"/>
              <a:endParaRPr lang="en-US" sz="2400" i="1">
                <a:solidFill>
                  <a:schemeClr val="tx1"/>
                </a:solidFill>
                <a:latin typeface="FranklinGothic" charset="0"/>
              </a:endParaRPr>
            </a:p>
            <a:p>
              <a:pPr algn="ctr"/>
              <a:r>
                <a:rPr lang="en-US" sz="2400" i="1">
                  <a:solidFill>
                    <a:schemeClr val="tx1"/>
                  </a:solidFill>
                  <a:latin typeface="FranklinGothic" charset="0"/>
                </a:rPr>
                <a:t>O</a:t>
              </a:r>
            </a:p>
            <a:p>
              <a:pPr algn="ctr"/>
              <a:r>
                <a:rPr lang="en-US" sz="2400" i="1">
                  <a:solidFill>
                    <a:schemeClr val="tx1"/>
                  </a:solidFill>
                  <a:latin typeface="FranklinGothic" charset="0"/>
                </a:rPr>
                <a:t>r</a:t>
              </a:r>
            </a:p>
            <a:p>
              <a:pPr algn="ctr"/>
              <a:r>
                <a:rPr lang="en-US" sz="2400" i="1">
                  <a:solidFill>
                    <a:schemeClr val="tx1"/>
                  </a:solidFill>
                  <a:latin typeface="FranklinGothic" charset="0"/>
                </a:rPr>
                <a:t>d</a:t>
              </a:r>
            </a:p>
            <a:p>
              <a:pPr algn="ctr"/>
              <a:r>
                <a:rPr lang="en-US" sz="2400" i="1">
                  <a:solidFill>
                    <a:schemeClr val="tx1"/>
                  </a:solidFill>
                  <a:latin typeface="FranklinGothic" charset="0"/>
                </a:rPr>
                <a:t>e</a:t>
              </a:r>
            </a:p>
            <a:p>
              <a:pPr algn="ctr"/>
              <a:r>
                <a:rPr lang="en-US" sz="2400" i="1">
                  <a:solidFill>
                    <a:schemeClr val="tx1"/>
                  </a:solidFill>
                  <a:latin typeface="FranklinGothic" charset="0"/>
                </a:rPr>
                <a:t>r</a:t>
              </a:r>
            </a:p>
          </p:txBody>
        </p:sp>
        <p:sp>
          <p:nvSpPr>
            <p:cNvPr id="2716678" name="Freeform 6"/>
            <p:cNvSpPr>
              <a:spLocks/>
            </p:cNvSpPr>
            <p:nvPr/>
          </p:nvSpPr>
          <p:spPr bwMode="auto">
            <a:xfrm>
              <a:off x="711" y="1867"/>
              <a:ext cx="219" cy="221"/>
            </a:xfrm>
            <a:custGeom>
              <a:avLst/>
              <a:gdLst/>
              <a:ahLst/>
              <a:cxnLst>
                <a:cxn ang="0">
                  <a:pos x="69" y="10"/>
                </a:cxn>
                <a:cxn ang="0">
                  <a:pos x="117" y="12"/>
                </a:cxn>
                <a:cxn ang="0">
                  <a:pos x="167" y="0"/>
                </a:cxn>
                <a:cxn ang="0">
                  <a:pos x="228" y="0"/>
                </a:cxn>
                <a:cxn ang="0">
                  <a:pos x="161" y="63"/>
                </a:cxn>
                <a:cxn ang="0">
                  <a:pos x="179" y="67"/>
                </a:cxn>
                <a:cxn ang="0">
                  <a:pos x="196" y="74"/>
                </a:cxn>
                <a:cxn ang="0">
                  <a:pos x="213" y="83"/>
                </a:cxn>
                <a:cxn ang="0">
                  <a:pos x="226" y="94"/>
                </a:cxn>
                <a:cxn ang="0">
                  <a:pos x="236" y="108"/>
                </a:cxn>
                <a:cxn ang="0">
                  <a:pos x="243" y="123"/>
                </a:cxn>
                <a:cxn ang="0">
                  <a:pos x="245" y="140"/>
                </a:cxn>
                <a:cxn ang="0">
                  <a:pos x="242" y="157"/>
                </a:cxn>
                <a:cxn ang="0">
                  <a:pos x="237" y="171"/>
                </a:cxn>
                <a:cxn ang="0">
                  <a:pos x="226" y="185"/>
                </a:cxn>
                <a:cxn ang="0">
                  <a:pos x="209" y="200"/>
                </a:cxn>
                <a:cxn ang="0">
                  <a:pos x="192" y="209"/>
                </a:cxn>
                <a:cxn ang="0">
                  <a:pos x="176" y="215"/>
                </a:cxn>
                <a:cxn ang="0">
                  <a:pos x="161" y="219"/>
                </a:cxn>
                <a:cxn ang="0">
                  <a:pos x="141" y="220"/>
                </a:cxn>
                <a:cxn ang="0">
                  <a:pos x="91" y="219"/>
                </a:cxn>
                <a:cxn ang="0">
                  <a:pos x="67" y="215"/>
                </a:cxn>
                <a:cxn ang="0">
                  <a:pos x="42" y="204"/>
                </a:cxn>
                <a:cxn ang="0">
                  <a:pos x="22" y="189"/>
                </a:cxn>
                <a:cxn ang="0">
                  <a:pos x="10" y="174"/>
                </a:cxn>
                <a:cxn ang="0">
                  <a:pos x="3" y="157"/>
                </a:cxn>
                <a:cxn ang="0">
                  <a:pos x="0" y="143"/>
                </a:cxn>
                <a:cxn ang="0">
                  <a:pos x="2" y="126"/>
                </a:cxn>
                <a:cxn ang="0">
                  <a:pos x="10" y="106"/>
                </a:cxn>
                <a:cxn ang="0">
                  <a:pos x="26" y="88"/>
                </a:cxn>
                <a:cxn ang="0">
                  <a:pos x="47" y="74"/>
                </a:cxn>
                <a:cxn ang="0">
                  <a:pos x="76" y="64"/>
                </a:cxn>
                <a:cxn ang="0">
                  <a:pos x="30" y="3"/>
                </a:cxn>
              </a:cxnLst>
              <a:rect l="0" t="0" r="r" b="b"/>
              <a:pathLst>
                <a:path w="246" h="221">
                  <a:moveTo>
                    <a:pt x="30" y="3"/>
                  </a:moveTo>
                  <a:lnTo>
                    <a:pt x="69" y="10"/>
                  </a:lnTo>
                  <a:lnTo>
                    <a:pt x="69" y="0"/>
                  </a:lnTo>
                  <a:lnTo>
                    <a:pt x="117" y="12"/>
                  </a:lnTo>
                  <a:lnTo>
                    <a:pt x="117" y="0"/>
                  </a:lnTo>
                  <a:lnTo>
                    <a:pt x="167" y="0"/>
                  </a:lnTo>
                  <a:lnTo>
                    <a:pt x="167" y="11"/>
                  </a:lnTo>
                  <a:lnTo>
                    <a:pt x="228" y="0"/>
                  </a:lnTo>
                  <a:lnTo>
                    <a:pt x="153" y="62"/>
                  </a:lnTo>
                  <a:lnTo>
                    <a:pt x="161" y="63"/>
                  </a:lnTo>
                  <a:lnTo>
                    <a:pt x="169" y="64"/>
                  </a:lnTo>
                  <a:lnTo>
                    <a:pt x="179" y="67"/>
                  </a:lnTo>
                  <a:lnTo>
                    <a:pt x="187" y="70"/>
                  </a:lnTo>
                  <a:lnTo>
                    <a:pt x="196" y="74"/>
                  </a:lnTo>
                  <a:lnTo>
                    <a:pt x="205" y="78"/>
                  </a:lnTo>
                  <a:lnTo>
                    <a:pt x="213" y="83"/>
                  </a:lnTo>
                  <a:lnTo>
                    <a:pt x="220" y="89"/>
                  </a:lnTo>
                  <a:lnTo>
                    <a:pt x="226" y="94"/>
                  </a:lnTo>
                  <a:lnTo>
                    <a:pt x="231" y="101"/>
                  </a:lnTo>
                  <a:lnTo>
                    <a:pt x="236" y="108"/>
                  </a:lnTo>
                  <a:lnTo>
                    <a:pt x="240" y="116"/>
                  </a:lnTo>
                  <a:lnTo>
                    <a:pt x="243" y="123"/>
                  </a:lnTo>
                  <a:lnTo>
                    <a:pt x="244" y="130"/>
                  </a:lnTo>
                  <a:lnTo>
                    <a:pt x="245" y="140"/>
                  </a:lnTo>
                  <a:lnTo>
                    <a:pt x="244" y="150"/>
                  </a:lnTo>
                  <a:lnTo>
                    <a:pt x="242" y="157"/>
                  </a:lnTo>
                  <a:lnTo>
                    <a:pt x="240" y="165"/>
                  </a:lnTo>
                  <a:lnTo>
                    <a:pt x="237" y="171"/>
                  </a:lnTo>
                  <a:lnTo>
                    <a:pt x="232" y="177"/>
                  </a:lnTo>
                  <a:lnTo>
                    <a:pt x="226" y="185"/>
                  </a:lnTo>
                  <a:lnTo>
                    <a:pt x="218" y="193"/>
                  </a:lnTo>
                  <a:lnTo>
                    <a:pt x="209" y="200"/>
                  </a:lnTo>
                  <a:lnTo>
                    <a:pt x="200" y="205"/>
                  </a:lnTo>
                  <a:lnTo>
                    <a:pt x="192" y="209"/>
                  </a:lnTo>
                  <a:lnTo>
                    <a:pt x="184" y="213"/>
                  </a:lnTo>
                  <a:lnTo>
                    <a:pt x="176" y="215"/>
                  </a:lnTo>
                  <a:lnTo>
                    <a:pt x="167" y="217"/>
                  </a:lnTo>
                  <a:lnTo>
                    <a:pt x="161" y="219"/>
                  </a:lnTo>
                  <a:lnTo>
                    <a:pt x="150" y="219"/>
                  </a:lnTo>
                  <a:lnTo>
                    <a:pt x="141" y="220"/>
                  </a:lnTo>
                  <a:lnTo>
                    <a:pt x="99" y="220"/>
                  </a:lnTo>
                  <a:lnTo>
                    <a:pt x="91" y="219"/>
                  </a:lnTo>
                  <a:lnTo>
                    <a:pt x="81" y="218"/>
                  </a:lnTo>
                  <a:lnTo>
                    <a:pt x="67" y="215"/>
                  </a:lnTo>
                  <a:lnTo>
                    <a:pt x="55" y="210"/>
                  </a:lnTo>
                  <a:lnTo>
                    <a:pt x="42" y="204"/>
                  </a:lnTo>
                  <a:lnTo>
                    <a:pt x="31" y="196"/>
                  </a:lnTo>
                  <a:lnTo>
                    <a:pt x="22" y="189"/>
                  </a:lnTo>
                  <a:lnTo>
                    <a:pt x="16" y="183"/>
                  </a:lnTo>
                  <a:lnTo>
                    <a:pt x="10" y="174"/>
                  </a:lnTo>
                  <a:lnTo>
                    <a:pt x="5" y="164"/>
                  </a:lnTo>
                  <a:lnTo>
                    <a:pt x="3" y="157"/>
                  </a:lnTo>
                  <a:lnTo>
                    <a:pt x="1" y="150"/>
                  </a:lnTo>
                  <a:lnTo>
                    <a:pt x="0" y="143"/>
                  </a:lnTo>
                  <a:lnTo>
                    <a:pt x="1" y="137"/>
                  </a:lnTo>
                  <a:lnTo>
                    <a:pt x="2" y="126"/>
                  </a:lnTo>
                  <a:lnTo>
                    <a:pt x="5" y="117"/>
                  </a:lnTo>
                  <a:lnTo>
                    <a:pt x="10" y="106"/>
                  </a:lnTo>
                  <a:lnTo>
                    <a:pt x="18" y="97"/>
                  </a:lnTo>
                  <a:lnTo>
                    <a:pt x="26" y="88"/>
                  </a:lnTo>
                  <a:lnTo>
                    <a:pt x="37" y="80"/>
                  </a:lnTo>
                  <a:lnTo>
                    <a:pt x="47" y="74"/>
                  </a:lnTo>
                  <a:lnTo>
                    <a:pt x="61" y="68"/>
                  </a:lnTo>
                  <a:lnTo>
                    <a:pt x="76" y="64"/>
                  </a:lnTo>
                  <a:lnTo>
                    <a:pt x="86" y="62"/>
                  </a:lnTo>
                  <a:lnTo>
                    <a:pt x="30"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6679" name="Rectangle 7"/>
            <p:cNvSpPr>
              <a:spLocks noChangeArrowheads="1"/>
            </p:cNvSpPr>
            <p:nvPr/>
          </p:nvSpPr>
          <p:spPr bwMode="auto">
            <a:xfrm>
              <a:off x="703" y="1829"/>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B</a:t>
              </a:r>
            </a:p>
          </p:txBody>
        </p:sp>
        <p:sp>
          <p:nvSpPr>
            <p:cNvPr id="2716680" name="Freeform 8"/>
            <p:cNvSpPr>
              <a:spLocks/>
            </p:cNvSpPr>
            <p:nvPr/>
          </p:nvSpPr>
          <p:spPr bwMode="auto">
            <a:xfrm>
              <a:off x="711" y="2217"/>
              <a:ext cx="219" cy="222"/>
            </a:xfrm>
            <a:custGeom>
              <a:avLst/>
              <a:gdLst/>
              <a:ahLst/>
              <a:cxnLst>
                <a:cxn ang="0">
                  <a:pos x="69" y="11"/>
                </a:cxn>
                <a:cxn ang="0">
                  <a:pos x="117" y="12"/>
                </a:cxn>
                <a:cxn ang="0">
                  <a:pos x="167" y="0"/>
                </a:cxn>
                <a:cxn ang="0">
                  <a:pos x="228" y="0"/>
                </a:cxn>
                <a:cxn ang="0">
                  <a:pos x="161" y="63"/>
                </a:cxn>
                <a:cxn ang="0">
                  <a:pos x="179" y="67"/>
                </a:cxn>
                <a:cxn ang="0">
                  <a:pos x="196" y="74"/>
                </a:cxn>
                <a:cxn ang="0">
                  <a:pos x="213" y="83"/>
                </a:cxn>
                <a:cxn ang="0">
                  <a:pos x="226" y="95"/>
                </a:cxn>
                <a:cxn ang="0">
                  <a:pos x="236" y="108"/>
                </a:cxn>
                <a:cxn ang="0">
                  <a:pos x="243" y="124"/>
                </a:cxn>
                <a:cxn ang="0">
                  <a:pos x="245" y="141"/>
                </a:cxn>
                <a:cxn ang="0">
                  <a:pos x="242" y="158"/>
                </a:cxn>
                <a:cxn ang="0">
                  <a:pos x="237" y="171"/>
                </a:cxn>
                <a:cxn ang="0">
                  <a:pos x="226" y="186"/>
                </a:cxn>
                <a:cxn ang="0">
                  <a:pos x="209" y="201"/>
                </a:cxn>
                <a:cxn ang="0">
                  <a:pos x="192" y="210"/>
                </a:cxn>
                <a:cxn ang="0">
                  <a:pos x="176" y="216"/>
                </a:cxn>
                <a:cxn ang="0">
                  <a:pos x="161" y="219"/>
                </a:cxn>
                <a:cxn ang="0">
                  <a:pos x="141" y="221"/>
                </a:cxn>
                <a:cxn ang="0">
                  <a:pos x="91" y="220"/>
                </a:cxn>
                <a:cxn ang="0">
                  <a:pos x="67" y="216"/>
                </a:cxn>
                <a:cxn ang="0">
                  <a:pos x="42" y="204"/>
                </a:cxn>
                <a:cxn ang="0">
                  <a:pos x="22" y="190"/>
                </a:cxn>
                <a:cxn ang="0">
                  <a:pos x="10" y="174"/>
                </a:cxn>
                <a:cxn ang="0">
                  <a:pos x="3" y="158"/>
                </a:cxn>
                <a:cxn ang="0">
                  <a:pos x="0" y="144"/>
                </a:cxn>
                <a:cxn ang="0">
                  <a:pos x="2" y="127"/>
                </a:cxn>
                <a:cxn ang="0">
                  <a:pos x="10" y="106"/>
                </a:cxn>
                <a:cxn ang="0">
                  <a:pos x="26" y="89"/>
                </a:cxn>
                <a:cxn ang="0">
                  <a:pos x="47" y="74"/>
                </a:cxn>
                <a:cxn ang="0">
                  <a:pos x="76" y="65"/>
                </a:cxn>
                <a:cxn ang="0">
                  <a:pos x="30" y="3"/>
                </a:cxn>
              </a:cxnLst>
              <a:rect l="0" t="0" r="r" b="b"/>
              <a:pathLst>
                <a:path w="246" h="222">
                  <a:moveTo>
                    <a:pt x="30" y="3"/>
                  </a:moveTo>
                  <a:lnTo>
                    <a:pt x="69" y="11"/>
                  </a:lnTo>
                  <a:lnTo>
                    <a:pt x="69" y="0"/>
                  </a:lnTo>
                  <a:lnTo>
                    <a:pt x="117" y="12"/>
                  </a:lnTo>
                  <a:lnTo>
                    <a:pt x="117" y="0"/>
                  </a:lnTo>
                  <a:lnTo>
                    <a:pt x="167" y="0"/>
                  </a:lnTo>
                  <a:lnTo>
                    <a:pt x="167" y="11"/>
                  </a:lnTo>
                  <a:lnTo>
                    <a:pt x="228" y="0"/>
                  </a:lnTo>
                  <a:lnTo>
                    <a:pt x="153" y="62"/>
                  </a:lnTo>
                  <a:lnTo>
                    <a:pt x="161" y="63"/>
                  </a:lnTo>
                  <a:lnTo>
                    <a:pt x="169" y="65"/>
                  </a:lnTo>
                  <a:lnTo>
                    <a:pt x="179" y="67"/>
                  </a:lnTo>
                  <a:lnTo>
                    <a:pt x="187" y="70"/>
                  </a:lnTo>
                  <a:lnTo>
                    <a:pt x="196" y="74"/>
                  </a:lnTo>
                  <a:lnTo>
                    <a:pt x="205" y="78"/>
                  </a:lnTo>
                  <a:lnTo>
                    <a:pt x="213" y="83"/>
                  </a:lnTo>
                  <a:lnTo>
                    <a:pt x="220" y="89"/>
                  </a:lnTo>
                  <a:lnTo>
                    <a:pt x="226" y="95"/>
                  </a:lnTo>
                  <a:lnTo>
                    <a:pt x="231" y="101"/>
                  </a:lnTo>
                  <a:lnTo>
                    <a:pt x="236" y="108"/>
                  </a:lnTo>
                  <a:lnTo>
                    <a:pt x="240" y="117"/>
                  </a:lnTo>
                  <a:lnTo>
                    <a:pt x="243" y="124"/>
                  </a:lnTo>
                  <a:lnTo>
                    <a:pt x="244" y="131"/>
                  </a:lnTo>
                  <a:lnTo>
                    <a:pt x="245" y="141"/>
                  </a:lnTo>
                  <a:lnTo>
                    <a:pt x="244" y="150"/>
                  </a:lnTo>
                  <a:lnTo>
                    <a:pt x="242" y="158"/>
                  </a:lnTo>
                  <a:lnTo>
                    <a:pt x="240" y="165"/>
                  </a:lnTo>
                  <a:lnTo>
                    <a:pt x="237" y="171"/>
                  </a:lnTo>
                  <a:lnTo>
                    <a:pt x="232" y="178"/>
                  </a:lnTo>
                  <a:lnTo>
                    <a:pt x="226" y="186"/>
                  </a:lnTo>
                  <a:lnTo>
                    <a:pt x="218" y="194"/>
                  </a:lnTo>
                  <a:lnTo>
                    <a:pt x="209" y="201"/>
                  </a:lnTo>
                  <a:lnTo>
                    <a:pt x="200" y="206"/>
                  </a:lnTo>
                  <a:lnTo>
                    <a:pt x="192" y="210"/>
                  </a:lnTo>
                  <a:lnTo>
                    <a:pt x="184" y="213"/>
                  </a:lnTo>
                  <a:lnTo>
                    <a:pt x="176" y="216"/>
                  </a:lnTo>
                  <a:lnTo>
                    <a:pt x="167" y="218"/>
                  </a:lnTo>
                  <a:lnTo>
                    <a:pt x="161" y="219"/>
                  </a:lnTo>
                  <a:lnTo>
                    <a:pt x="150" y="220"/>
                  </a:lnTo>
                  <a:lnTo>
                    <a:pt x="141" y="221"/>
                  </a:lnTo>
                  <a:lnTo>
                    <a:pt x="99" y="221"/>
                  </a:lnTo>
                  <a:lnTo>
                    <a:pt x="91" y="220"/>
                  </a:lnTo>
                  <a:lnTo>
                    <a:pt x="81" y="219"/>
                  </a:lnTo>
                  <a:lnTo>
                    <a:pt x="67" y="216"/>
                  </a:lnTo>
                  <a:lnTo>
                    <a:pt x="55" y="210"/>
                  </a:lnTo>
                  <a:lnTo>
                    <a:pt x="42" y="204"/>
                  </a:lnTo>
                  <a:lnTo>
                    <a:pt x="31" y="197"/>
                  </a:lnTo>
                  <a:lnTo>
                    <a:pt x="22" y="190"/>
                  </a:lnTo>
                  <a:lnTo>
                    <a:pt x="16" y="183"/>
                  </a:lnTo>
                  <a:lnTo>
                    <a:pt x="10" y="174"/>
                  </a:lnTo>
                  <a:lnTo>
                    <a:pt x="5" y="165"/>
                  </a:lnTo>
                  <a:lnTo>
                    <a:pt x="3" y="158"/>
                  </a:lnTo>
                  <a:lnTo>
                    <a:pt x="1" y="151"/>
                  </a:lnTo>
                  <a:lnTo>
                    <a:pt x="0" y="144"/>
                  </a:lnTo>
                  <a:lnTo>
                    <a:pt x="1" y="138"/>
                  </a:lnTo>
                  <a:lnTo>
                    <a:pt x="2" y="127"/>
                  </a:lnTo>
                  <a:lnTo>
                    <a:pt x="5" y="117"/>
                  </a:lnTo>
                  <a:lnTo>
                    <a:pt x="10" y="106"/>
                  </a:lnTo>
                  <a:lnTo>
                    <a:pt x="18" y="97"/>
                  </a:lnTo>
                  <a:lnTo>
                    <a:pt x="26" y="89"/>
                  </a:lnTo>
                  <a:lnTo>
                    <a:pt x="37" y="80"/>
                  </a:lnTo>
                  <a:lnTo>
                    <a:pt x="47" y="74"/>
                  </a:lnTo>
                  <a:lnTo>
                    <a:pt x="61" y="68"/>
                  </a:lnTo>
                  <a:lnTo>
                    <a:pt x="76" y="65"/>
                  </a:lnTo>
                  <a:lnTo>
                    <a:pt x="86" y="62"/>
                  </a:lnTo>
                  <a:lnTo>
                    <a:pt x="30"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6681" name="Rectangle 9"/>
            <p:cNvSpPr>
              <a:spLocks noChangeArrowheads="1"/>
            </p:cNvSpPr>
            <p:nvPr/>
          </p:nvSpPr>
          <p:spPr bwMode="auto">
            <a:xfrm>
              <a:off x="702" y="2176"/>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C</a:t>
              </a:r>
            </a:p>
          </p:txBody>
        </p:sp>
        <p:sp>
          <p:nvSpPr>
            <p:cNvPr id="2716682" name="Freeform 10"/>
            <p:cNvSpPr>
              <a:spLocks/>
            </p:cNvSpPr>
            <p:nvPr/>
          </p:nvSpPr>
          <p:spPr bwMode="auto">
            <a:xfrm>
              <a:off x="711" y="2521"/>
              <a:ext cx="219" cy="221"/>
            </a:xfrm>
            <a:custGeom>
              <a:avLst/>
              <a:gdLst/>
              <a:ahLst/>
              <a:cxnLst>
                <a:cxn ang="0">
                  <a:pos x="69" y="10"/>
                </a:cxn>
                <a:cxn ang="0">
                  <a:pos x="117" y="12"/>
                </a:cxn>
                <a:cxn ang="0">
                  <a:pos x="167" y="0"/>
                </a:cxn>
                <a:cxn ang="0">
                  <a:pos x="228" y="0"/>
                </a:cxn>
                <a:cxn ang="0">
                  <a:pos x="161" y="63"/>
                </a:cxn>
                <a:cxn ang="0">
                  <a:pos x="179" y="67"/>
                </a:cxn>
                <a:cxn ang="0">
                  <a:pos x="196" y="74"/>
                </a:cxn>
                <a:cxn ang="0">
                  <a:pos x="213" y="83"/>
                </a:cxn>
                <a:cxn ang="0">
                  <a:pos x="226" y="94"/>
                </a:cxn>
                <a:cxn ang="0">
                  <a:pos x="236" y="108"/>
                </a:cxn>
                <a:cxn ang="0">
                  <a:pos x="243" y="123"/>
                </a:cxn>
                <a:cxn ang="0">
                  <a:pos x="245" y="140"/>
                </a:cxn>
                <a:cxn ang="0">
                  <a:pos x="242" y="157"/>
                </a:cxn>
                <a:cxn ang="0">
                  <a:pos x="237" y="171"/>
                </a:cxn>
                <a:cxn ang="0">
                  <a:pos x="226" y="185"/>
                </a:cxn>
                <a:cxn ang="0">
                  <a:pos x="209" y="200"/>
                </a:cxn>
                <a:cxn ang="0">
                  <a:pos x="192" y="209"/>
                </a:cxn>
                <a:cxn ang="0">
                  <a:pos x="176" y="215"/>
                </a:cxn>
                <a:cxn ang="0">
                  <a:pos x="161" y="219"/>
                </a:cxn>
                <a:cxn ang="0">
                  <a:pos x="141" y="220"/>
                </a:cxn>
                <a:cxn ang="0">
                  <a:pos x="91" y="219"/>
                </a:cxn>
                <a:cxn ang="0">
                  <a:pos x="67" y="215"/>
                </a:cxn>
                <a:cxn ang="0">
                  <a:pos x="42" y="204"/>
                </a:cxn>
                <a:cxn ang="0">
                  <a:pos x="22" y="189"/>
                </a:cxn>
                <a:cxn ang="0">
                  <a:pos x="10" y="174"/>
                </a:cxn>
                <a:cxn ang="0">
                  <a:pos x="3" y="157"/>
                </a:cxn>
                <a:cxn ang="0">
                  <a:pos x="0" y="143"/>
                </a:cxn>
                <a:cxn ang="0">
                  <a:pos x="2" y="126"/>
                </a:cxn>
                <a:cxn ang="0">
                  <a:pos x="10" y="106"/>
                </a:cxn>
                <a:cxn ang="0">
                  <a:pos x="26" y="88"/>
                </a:cxn>
                <a:cxn ang="0">
                  <a:pos x="47" y="74"/>
                </a:cxn>
                <a:cxn ang="0">
                  <a:pos x="76" y="64"/>
                </a:cxn>
                <a:cxn ang="0">
                  <a:pos x="30" y="3"/>
                </a:cxn>
              </a:cxnLst>
              <a:rect l="0" t="0" r="r" b="b"/>
              <a:pathLst>
                <a:path w="246" h="221">
                  <a:moveTo>
                    <a:pt x="30" y="3"/>
                  </a:moveTo>
                  <a:lnTo>
                    <a:pt x="69" y="10"/>
                  </a:lnTo>
                  <a:lnTo>
                    <a:pt x="69" y="0"/>
                  </a:lnTo>
                  <a:lnTo>
                    <a:pt x="117" y="12"/>
                  </a:lnTo>
                  <a:lnTo>
                    <a:pt x="117" y="0"/>
                  </a:lnTo>
                  <a:lnTo>
                    <a:pt x="167" y="0"/>
                  </a:lnTo>
                  <a:lnTo>
                    <a:pt x="167" y="11"/>
                  </a:lnTo>
                  <a:lnTo>
                    <a:pt x="228" y="0"/>
                  </a:lnTo>
                  <a:lnTo>
                    <a:pt x="153" y="62"/>
                  </a:lnTo>
                  <a:lnTo>
                    <a:pt x="161" y="63"/>
                  </a:lnTo>
                  <a:lnTo>
                    <a:pt x="169" y="64"/>
                  </a:lnTo>
                  <a:lnTo>
                    <a:pt x="179" y="67"/>
                  </a:lnTo>
                  <a:lnTo>
                    <a:pt x="187" y="70"/>
                  </a:lnTo>
                  <a:lnTo>
                    <a:pt x="196" y="74"/>
                  </a:lnTo>
                  <a:lnTo>
                    <a:pt x="205" y="78"/>
                  </a:lnTo>
                  <a:lnTo>
                    <a:pt x="213" y="83"/>
                  </a:lnTo>
                  <a:lnTo>
                    <a:pt x="220" y="89"/>
                  </a:lnTo>
                  <a:lnTo>
                    <a:pt x="226" y="94"/>
                  </a:lnTo>
                  <a:lnTo>
                    <a:pt x="231" y="101"/>
                  </a:lnTo>
                  <a:lnTo>
                    <a:pt x="236" y="108"/>
                  </a:lnTo>
                  <a:lnTo>
                    <a:pt x="240" y="116"/>
                  </a:lnTo>
                  <a:lnTo>
                    <a:pt x="243" y="123"/>
                  </a:lnTo>
                  <a:lnTo>
                    <a:pt x="244" y="130"/>
                  </a:lnTo>
                  <a:lnTo>
                    <a:pt x="245" y="140"/>
                  </a:lnTo>
                  <a:lnTo>
                    <a:pt x="244" y="150"/>
                  </a:lnTo>
                  <a:lnTo>
                    <a:pt x="242" y="157"/>
                  </a:lnTo>
                  <a:lnTo>
                    <a:pt x="240" y="165"/>
                  </a:lnTo>
                  <a:lnTo>
                    <a:pt x="237" y="171"/>
                  </a:lnTo>
                  <a:lnTo>
                    <a:pt x="232" y="177"/>
                  </a:lnTo>
                  <a:lnTo>
                    <a:pt x="226" y="185"/>
                  </a:lnTo>
                  <a:lnTo>
                    <a:pt x="218" y="193"/>
                  </a:lnTo>
                  <a:lnTo>
                    <a:pt x="209" y="200"/>
                  </a:lnTo>
                  <a:lnTo>
                    <a:pt x="200" y="205"/>
                  </a:lnTo>
                  <a:lnTo>
                    <a:pt x="192" y="209"/>
                  </a:lnTo>
                  <a:lnTo>
                    <a:pt x="184" y="213"/>
                  </a:lnTo>
                  <a:lnTo>
                    <a:pt x="176" y="215"/>
                  </a:lnTo>
                  <a:lnTo>
                    <a:pt x="167" y="217"/>
                  </a:lnTo>
                  <a:lnTo>
                    <a:pt x="161" y="219"/>
                  </a:lnTo>
                  <a:lnTo>
                    <a:pt x="150" y="219"/>
                  </a:lnTo>
                  <a:lnTo>
                    <a:pt x="141" y="220"/>
                  </a:lnTo>
                  <a:lnTo>
                    <a:pt x="99" y="220"/>
                  </a:lnTo>
                  <a:lnTo>
                    <a:pt x="91" y="219"/>
                  </a:lnTo>
                  <a:lnTo>
                    <a:pt x="81" y="218"/>
                  </a:lnTo>
                  <a:lnTo>
                    <a:pt x="67" y="215"/>
                  </a:lnTo>
                  <a:lnTo>
                    <a:pt x="55" y="210"/>
                  </a:lnTo>
                  <a:lnTo>
                    <a:pt x="42" y="204"/>
                  </a:lnTo>
                  <a:lnTo>
                    <a:pt x="31" y="196"/>
                  </a:lnTo>
                  <a:lnTo>
                    <a:pt x="22" y="189"/>
                  </a:lnTo>
                  <a:lnTo>
                    <a:pt x="16" y="183"/>
                  </a:lnTo>
                  <a:lnTo>
                    <a:pt x="10" y="174"/>
                  </a:lnTo>
                  <a:lnTo>
                    <a:pt x="5" y="164"/>
                  </a:lnTo>
                  <a:lnTo>
                    <a:pt x="3" y="157"/>
                  </a:lnTo>
                  <a:lnTo>
                    <a:pt x="1" y="150"/>
                  </a:lnTo>
                  <a:lnTo>
                    <a:pt x="0" y="143"/>
                  </a:lnTo>
                  <a:lnTo>
                    <a:pt x="1" y="137"/>
                  </a:lnTo>
                  <a:lnTo>
                    <a:pt x="2" y="126"/>
                  </a:lnTo>
                  <a:lnTo>
                    <a:pt x="5" y="117"/>
                  </a:lnTo>
                  <a:lnTo>
                    <a:pt x="10" y="106"/>
                  </a:lnTo>
                  <a:lnTo>
                    <a:pt x="18" y="97"/>
                  </a:lnTo>
                  <a:lnTo>
                    <a:pt x="26" y="88"/>
                  </a:lnTo>
                  <a:lnTo>
                    <a:pt x="37" y="80"/>
                  </a:lnTo>
                  <a:lnTo>
                    <a:pt x="47" y="74"/>
                  </a:lnTo>
                  <a:lnTo>
                    <a:pt x="61" y="68"/>
                  </a:lnTo>
                  <a:lnTo>
                    <a:pt x="76" y="64"/>
                  </a:lnTo>
                  <a:lnTo>
                    <a:pt x="86" y="62"/>
                  </a:lnTo>
                  <a:lnTo>
                    <a:pt x="30"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6683" name="Rectangle 11"/>
            <p:cNvSpPr>
              <a:spLocks noChangeArrowheads="1"/>
            </p:cNvSpPr>
            <p:nvPr/>
          </p:nvSpPr>
          <p:spPr bwMode="auto">
            <a:xfrm>
              <a:off x="702" y="2479"/>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D</a:t>
              </a:r>
            </a:p>
          </p:txBody>
        </p:sp>
        <p:sp>
          <p:nvSpPr>
            <p:cNvPr id="2716684" name="Freeform 12"/>
            <p:cNvSpPr>
              <a:spLocks/>
            </p:cNvSpPr>
            <p:nvPr/>
          </p:nvSpPr>
          <p:spPr bwMode="auto">
            <a:xfrm>
              <a:off x="725" y="1482"/>
              <a:ext cx="219" cy="221"/>
            </a:xfrm>
            <a:custGeom>
              <a:avLst/>
              <a:gdLst/>
              <a:ahLst/>
              <a:cxnLst>
                <a:cxn ang="0">
                  <a:pos x="69" y="10"/>
                </a:cxn>
                <a:cxn ang="0">
                  <a:pos x="117" y="12"/>
                </a:cxn>
                <a:cxn ang="0">
                  <a:pos x="167" y="0"/>
                </a:cxn>
                <a:cxn ang="0">
                  <a:pos x="228" y="0"/>
                </a:cxn>
                <a:cxn ang="0">
                  <a:pos x="161" y="63"/>
                </a:cxn>
                <a:cxn ang="0">
                  <a:pos x="179" y="67"/>
                </a:cxn>
                <a:cxn ang="0">
                  <a:pos x="196" y="74"/>
                </a:cxn>
                <a:cxn ang="0">
                  <a:pos x="213" y="83"/>
                </a:cxn>
                <a:cxn ang="0">
                  <a:pos x="226" y="94"/>
                </a:cxn>
                <a:cxn ang="0">
                  <a:pos x="236" y="108"/>
                </a:cxn>
                <a:cxn ang="0">
                  <a:pos x="243" y="123"/>
                </a:cxn>
                <a:cxn ang="0">
                  <a:pos x="245" y="140"/>
                </a:cxn>
                <a:cxn ang="0">
                  <a:pos x="242" y="157"/>
                </a:cxn>
                <a:cxn ang="0">
                  <a:pos x="237" y="171"/>
                </a:cxn>
                <a:cxn ang="0">
                  <a:pos x="226" y="185"/>
                </a:cxn>
                <a:cxn ang="0">
                  <a:pos x="209" y="200"/>
                </a:cxn>
                <a:cxn ang="0">
                  <a:pos x="192" y="209"/>
                </a:cxn>
                <a:cxn ang="0">
                  <a:pos x="176" y="215"/>
                </a:cxn>
                <a:cxn ang="0">
                  <a:pos x="161" y="219"/>
                </a:cxn>
                <a:cxn ang="0">
                  <a:pos x="141" y="220"/>
                </a:cxn>
                <a:cxn ang="0">
                  <a:pos x="91" y="219"/>
                </a:cxn>
                <a:cxn ang="0">
                  <a:pos x="67" y="215"/>
                </a:cxn>
                <a:cxn ang="0">
                  <a:pos x="42" y="204"/>
                </a:cxn>
                <a:cxn ang="0">
                  <a:pos x="22" y="189"/>
                </a:cxn>
                <a:cxn ang="0">
                  <a:pos x="10" y="174"/>
                </a:cxn>
                <a:cxn ang="0">
                  <a:pos x="3" y="157"/>
                </a:cxn>
                <a:cxn ang="0">
                  <a:pos x="0" y="143"/>
                </a:cxn>
                <a:cxn ang="0">
                  <a:pos x="2" y="126"/>
                </a:cxn>
                <a:cxn ang="0">
                  <a:pos x="10" y="106"/>
                </a:cxn>
                <a:cxn ang="0">
                  <a:pos x="26" y="88"/>
                </a:cxn>
                <a:cxn ang="0">
                  <a:pos x="47" y="74"/>
                </a:cxn>
                <a:cxn ang="0">
                  <a:pos x="76" y="64"/>
                </a:cxn>
                <a:cxn ang="0">
                  <a:pos x="30" y="3"/>
                </a:cxn>
              </a:cxnLst>
              <a:rect l="0" t="0" r="r" b="b"/>
              <a:pathLst>
                <a:path w="246" h="221">
                  <a:moveTo>
                    <a:pt x="30" y="3"/>
                  </a:moveTo>
                  <a:lnTo>
                    <a:pt x="69" y="10"/>
                  </a:lnTo>
                  <a:lnTo>
                    <a:pt x="69" y="0"/>
                  </a:lnTo>
                  <a:lnTo>
                    <a:pt x="117" y="12"/>
                  </a:lnTo>
                  <a:lnTo>
                    <a:pt x="117" y="0"/>
                  </a:lnTo>
                  <a:lnTo>
                    <a:pt x="167" y="0"/>
                  </a:lnTo>
                  <a:lnTo>
                    <a:pt x="167" y="11"/>
                  </a:lnTo>
                  <a:lnTo>
                    <a:pt x="228" y="0"/>
                  </a:lnTo>
                  <a:lnTo>
                    <a:pt x="153" y="62"/>
                  </a:lnTo>
                  <a:lnTo>
                    <a:pt x="161" y="63"/>
                  </a:lnTo>
                  <a:lnTo>
                    <a:pt x="169" y="64"/>
                  </a:lnTo>
                  <a:lnTo>
                    <a:pt x="179" y="67"/>
                  </a:lnTo>
                  <a:lnTo>
                    <a:pt x="187" y="70"/>
                  </a:lnTo>
                  <a:lnTo>
                    <a:pt x="196" y="74"/>
                  </a:lnTo>
                  <a:lnTo>
                    <a:pt x="205" y="78"/>
                  </a:lnTo>
                  <a:lnTo>
                    <a:pt x="213" y="83"/>
                  </a:lnTo>
                  <a:lnTo>
                    <a:pt x="220" y="89"/>
                  </a:lnTo>
                  <a:lnTo>
                    <a:pt x="226" y="94"/>
                  </a:lnTo>
                  <a:lnTo>
                    <a:pt x="231" y="101"/>
                  </a:lnTo>
                  <a:lnTo>
                    <a:pt x="236" y="108"/>
                  </a:lnTo>
                  <a:lnTo>
                    <a:pt x="240" y="116"/>
                  </a:lnTo>
                  <a:lnTo>
                    <a:pt x="243" y="123"/>
                  </a:lnTo>
                  <a:lnTo>
                    <a:pt x="244" y="130"/>
                  </a:lnTo>
                  <a:lnTo>
                    <a:pt x="245" y="140"/>
                  </a:lnTo>
                  <a:lnTo>
                    <a:pt x="244" y="150"/>
                  </a:lnTo>
                  <a:lnTo>
                    <a:pt x="242" y="157"/>
                  </a:lnTo>
                  <a:lnTo>
                    <a:pt x="240" y="165"/>
                  </a:lnTo>
                  <a:lnTo>
                    <a:pt x="237" y="171"/>
                  </a:lnTo>
                  <a:lnTo>
                    <a:pt x="232" y="177"/>
                  </a:lnTo>
                  <a:lnTo>
                    <a:pt x="226" y="185"/>
                  </a:lnTo>
                  <a:lnTo>
                    <a:pt x="218" y="193"/>
                  </a:lnTo>
                  <a:lnTo>
                    <a:pt x="209" y="200"/>
                  </a:lnTo>
                  <a:lnTo>
                    <a:pt x="200" y="205"/>
                  </a:lnTo>
                  <a:lnTo>
                    <a:pt x="192" y="209"/>
                  </a:lnTo>
                  <a:lnTo>
                    <a:pt x="184" y="213"/>
                  </a:lnTo>
                  <a:lnTo>
                    <a:pt x="176" y="215"/>
                  </a:lnTo>
                  <a:lnTo>
                    <a:pt x="167" y="217"/>
                  </a:lnTo>
                  <a:lnTo>
                    <a:pt x="161" y="219"/>
                  </a:lnTo>
                  <a:lnTo>
                    <a:pt x="150" y="219"/>
                  </a:lnTo>
                  <a:lnTo>
                    <a:pt x="141" y="220"/>
                  </a:lnTo>
                  <a:lnTo>
                    <a:pt x="99" y="220"/>
                  </a:lnTo>
                  <a:lnTo>
                    <a:pt x="91" y="219"/>
                  </a:lnTo>
                  <a:lnTo>
                    <a:pt x="81" y="218"/>
                  </a:lnTo>
                  <a:lnTo>
                    <a:pt x="67" y="215"/>
                  </a:lnTo>
                  <a:lnTo>
                    <a:pt x="55" y="210"/>
                  </a:lnTo>
                  <a:lnTo>
                    <a:pt x="42" y="204"/>
                  </a:lnTo>
                  <a:lnTo>
                    <a:pt x="31" y="196"/>
                  </a:lnTo>
                  <a:lnTo>
                    <a:pt x="22" y="189"/>
                  </a:lnTo>
                  <a:lnTo>
                    <a:pt x="16" y="183"/>
                  </a:lnTo>
                  <a:lnTo>
                    <a:pt x="10" y="174"/>
                  </a:lnTo>
                  <a:lnTo>
                    <a:pt x="5" y="164"/>
                  </a:lnTo>
                  <a:lnTo>
                    <a:pt x="3" y="157"/>
                  </a:lnTo>
                  <a:lnTo>
                    <a:pt x="1" y="150"/>
                  </a:lnTo>
                  <a:lnTo>
                    <a:pt x="0" y="143"/>
                  </a:lnTo>
                  <a:lnTo>
                    <a:pt x="1" y="137"/>
                  </a:lnTo>
                  <a:lnTo>
                    <a:pt x="2" y="126"/>
                  </a:lnTo>
                  <a:lnTo>
                    <a:pt x="5" y="117"/>
                  </a:lnTo>
                  <a:lnTo>
                    <a:pt x="10" y="106"/>
                  </a:lnTo>
                  <a:lnTo>
                    <a:pt x="18" y="97"/>
                  </a:lnTo>
                  <a:lnTo>
                    <a:pt x="26" y="88"/>
                  </a:lnTo>
                  <a:lnTo>
                    <a:pt x="37" y="80"/>
                  </a:lnTo>
                  <a:lnTo>
                    <a:pt x="47" y="74"/>
                  </a:lnTo>
                  <a:lnTo>
                    <a:pt x="61" y="68"/>
                  </a:lnTo>
                  <a:lnTo>
                    <a:pt x="76" y="64"/>
                  </a:lnTo>
                  <a:lnTo>
                    <a:pt x="86" y="62"/>
                  </a:lnTo>
                  <a:lnTo>
                    <a:pt x="30"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6685" name="Rectangle 13"/>
            <p:cNvSpPr>
              <a:spLocks noChangeArrowheads="1"/>
            </p:cNvSpPr>
            <p:nvPr/>
          </p:nvSpPr>
          <p:spPr bwMode="auto">
            <a:xfrm>
              <a:off x="717" y="1440"/>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A</a:t>
              </a:r>
            </a:p>
          </p:txBody>
        </p:sp>
        <p:sp>
          <p:nvSpPr>
            <p:cNvPr id="2716686" name="Line 14"/>
            <p:cNvSpPr>
              <a:spLocks noChangeShapeType="1"/>
            </p:cNvSpPr>
            <p:nvPr/>
          </p:nvSpPr>
          <p:spPr bwMode="auto">
            <a:xfrm flipH="1">
              <a:off x="614" y="1379"/>
              <a:ext cx="17" cy="136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grpSp>
      <p:grpSp>
        <p:nvGrpSpPr>
          <p:cNvPr id="3" name="Group 15"/>
          <p:cNvGrpSpPr>
            <a:grpSpLocks/>
          </p:cNvGrpSpPr>
          <p:nvPr/>
        </p:nvGrpSpPr>
        <p:grpSpPr bwMode="auto">
          <a:xfrm>
            <a:off x="1638300" y="2511425"/>
            <a:ext cx="1444625" cy="517525"/>
            <a:chOff x="1032" y="1458"/>
            <a:chExt cx="910" cy="326"/>
          </a:xfrm>
        </p:grpSpPr>
        <p:grpSp>
          <p:nvGrpSpPr>
            <p:cNvPr id="4" name="Group 16"/>
            <p:cNvGrpSpPr>
              <a:grpSpLocks/>
            </p:cNvGrpSpPr>
            <p:nvPr/>
          </p:nvGrpSpPr>
          <p:grpSpPr bwMode="auto">
            <a:xfrm>
              <a:off x="1032" y="1458"/>
              <a:ext cx="194" cy="326"/>
              <a:chOff x="1161" y="1458"/>
              <a:chExt cx="218" cy="326"/>
            </a:xfrm>
          </p:grpSpPr>
          <p:sp>
            <p:nvSpPr>
              <p:cNvPr id="2716689" name="AutoShape 17"/>
              <p:cNvSpPr>
                <a:spLocks noChangeArrowheads="1"/>
              </p:cNvSpPr>
              <p:nvPr/>
            </p:nvSpPr>
            <p:spPr bwMode="auto">
              <a:xfrm>
                <a:off x="1161" y="1510"/>
                <a:ext cx="218" cy="274"/>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690" name="AutoShape 18"/>
              <p:cNvSpPr>
                <a:spLocks noChangeArrowheads="1"/>
              </p:cNvSpPr>
              <p:nvPr/>
            </p:nvSpPr>
            <p:spPr bwMode="auto">
              <a:xfrm>
                <a:off x="1214" y="1458"/>
                <a:ext cx="165" cy="49"/>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691" name="AutoShape 19"/>
              <p:cNvSpPr>
                <a:spLocks noChangeArrowheads="1"/>
              </p:cNvSpPr>
              <p:nvPr/>
            </p:nvSpPr>
            <p:spPr bwMode="auto">
              <a:xfrm>
                <a:off x="1205" y="1532"/>
                <a:ext cx="114" cy="18"/>
              </a:xfrm>
              <a:prstGeom prst="parallelogram">
                <a:avLst>
                  <a:gd name="adj" fmla="val 158304"/>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5" name="Group 20"/>
            <p:cNvGrpSpPr>
              <a:grpSpLocks/>
            </p:cNvGrpSpPr>
            <p:nvPr/>
          </p:nvGrpSpPr>
          <p:grpSpPr bwMode="auto">
            <a:xfrm>
              <a:off x="1516" y="1500"/>
              <a:ext cx="189" cy="269"/>
              <a:chOff x="1705" y="1500"/>
              <a:chExt cx="213" cy="269"/>
            </a:xfrm>
          </p:grpSpPr>
          <p:sp>
            <p:nvSpPr>
              <p:cNvPr id="2716693" name="Freeform 21"/>
              <p:cNvSpPr>
                <a:spLocks/>
              </p:cNvSpPr>
              <p:nvPr/>
            </p:nvSpPr>
            <p:spPr bwMode="auto">
              <a:xfrm>
                <a:off x="1843" y="1625"/>
                <a:ext cx="64" cy="144"/>
              </a:xfrm>
              <a:custGeom>
                <a:avLst/>
                <a:gdLst/>
                <a:ahLst/>
                <a:cxnLst>
                  <a:cxn ang="0">
                    <a:pos x="46" y="0"/>
                  </a:cxn>
                  <a:cxn ang="0">
                    <a:pos x="63" y="0"/>
                  </a:cxn>
                  <a:cxn ang="0">
                    <a:pos x="17" y="143"/>
                  </a:cxn>
                  <a:cxn ang="0">
                    <a:pos x="0" y="143"/>
                  </a:cxn>
                  <a:cxn ang="0">
                    <a:pos x="46" y="0"/>
                  </a:cxn>
                </a:cxnLst>
                <a:rect l="0" t="0" r="r" b="b"/>
                <a:pathLst>
                  <a:path w="64" h="144">
                    <a:moveTo>
                      <a:pt x="46" y="0"/>
                    </a:moveTo>
                    <a:lnTo>
                      <a:pt x="63" y="0"/>
                    </a:lnTo>
                    <a:lnTo>
                      <a:pt x="17" y="143"/>
                    </a:lnTo>
                    <a:lnTo>
                      <a:pt x="0" y="143"/>
                    </a:lnTo>
                    <a:lnTo>
                      <a:pt x="46"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16694" name="Rectangle 22"/>
              <p:cNvSpPr>
                <a:spLocks noChangeArrowheads="1"/>
              </p:cNvSpPr>
              <p:nvPr/>
            </p:nvSpPr>
            <p:spPr bwMode="auto">
              <a:xfrm>
                <a:off x="1838" y="1625"/>
                <a:ext cx="80"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695" name="Rectangle 23"/>
              <p:cNvSpPr>
                <a:spLocks noChangeArrowheads="1"/>
              </p:cNvSpPr>
              <p:nvPr/>
            </p:nvSpPr>
            <p:spPr bwMode="auto">
              <a:xfrm>
                <a:off x="1846" y="1683"/>
                <a:ext cx="60" cy="14"/>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696" name="Rectangle 24"/>
              <p:cNvSpPr>
                <a:spLocks noChangeArrowheads="1"/>
              </p:cNvSpPr>
              <p:nvPr/>
            </p:nvSpPr>
            <p:spPr bwMode="auto">
              <a:xfrm>
                <a:off x="1707" y="1683"/>
                <a:ext cx="79" cy="10"/>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697" name="Oval 25"/>
              <p:cNvSpPr>
                <a:spLocks noChangeArrowheads="1"/>
              </p:cNvSpPr>
              <p:nvPr/>
            </p:nvSpPr>
            <p:spPr bwMode="auto">
              <a:xfrm>
                <a:off x="1769" y="1500"/>
                <a:ext cx="24" cy="27"/>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16698" name="Freeform 26"/>
              <p:cNvSpPr>
                <a:spLocks/>
              </p:cNvSpPr>
              <p:nvPr/>
            </p:nvSpPr>
            <p:spPr bwMode="auto">
              <a:xfrm>
                <a:off x="1705" y="1547"/>
                <a:ext cx="146" cy="222"/>
              </a:xfrm>
              <a:custGeom>
                <a:avLst/>
                <a:gdLst/>
                <a:ahLst/>
                <a:cxnLst>
                  <a:cxn ang="0">
                    <a:pos x="1" y="102"/>
                  </a:cxn>
                  <a:cxn ang="0">
                    <a:pos x="1" y="105"/>
                  </a:cxn>
                  <a:cxn ang="0">
                    <a:pos x="0" y="109"/>
                  </a:cxn>
                  <a:cxn ang="0">
                    <a:pos x="0" y="112"/>
                  </a:cxn>
                  <a:cxn ang="0">
                    <a:pos x="1" y="116"/>
                  </a:cxn>
                  <a:cxn ang="0">
                    <a:pos x="3" y="119"/>
                  </a:cxn>
                  <a:cxn ang="0">
                    <a:pos x="6" y="122"/>
                  </a:cxn>
                  <a:cxn ang="0">
                    <a:pos x="9" y="124"/>
                  </a:cxn>
                  <a:cxn ang="0">
                    <a:pos x="12" y="125"/>
                  </a:cxn>
                  <a:cxn ang="0">
                    <a:pos x="16" y="125"/>
                  </a:cxn>
                  <a:cxn ang="0">
                    <a:pos x="95" y="221"/>
                  </a:cxn>
                  <a:cxn ang="0">
                    <a:pos x="120" y="106"/>
                  </a:cxn>
                  <a:cxn ang="0">
                    <a:pos x="119" y="104"/>
                  </a:cxn>
                  <a:cxn ang="0">
                    <a:pos x="118" y="102"/>
                  </a:cxn>
                  <a:cxn ang="0">
                    <a:pos x="116" y="100"/>
                  </a:cxn>
                  <a:cxn ang="0">
                    <a:pos x="114" y="98"/>
                  </a:cxn>
                  <a:cxn ang="0">
                    <a:pos x="111" y="97"/>
                  </a:cxn>
                  <a:cxn ang="0">
                    <a:pos x="108" y="96"/>
                  </a:cxn>
                  <a:cxn ang="0">
                    <a:pos x="106" y="96"/>
                  </a:cxn>
                  <a:cxn ang="0">
                    <a:pos x="103" y="96"/>
                  </a:cxn>
                  <a:cxn ang="0">
                    <a:pos x="70" y="56"/>
                  </a:cxn>
                  <a:cxn ang="0">
                    <a:pos x="135" y="70"/>
                  </a:cxn>
                  <a:cxn ang="0">
                    <a:pos x="137" y="69"/>
                  </a:cxn>
                  <a:cxn ang="0">
                    <a:pos x="139" y="68"/>
                  </a:cxn>
                  <a:cxn ang="0">
                    <a:pos x="142" y="66"/>
                  </a:cxn>
                  <a:cxn ang="0">
                    <a:pos x="144" y="65"/>
                  </a:cxn>
                  <a:cxn ang="0">
                    <a:pos x="144" y="62"/>
                  </a:cxn>
                  <a:cxn ang="0">
                    <a:pos x="145" y="59"/>
                  </a:cxn>
                  <a:cxn ang="0">
                    <a:pos x="144" y="55"/>
                  </a:cxn>
                  <a:cxn ang="0">
                    <a:pos x="143" y="53"/>
                  </a:cxn>
                  <a:cxn ang="0">
                    <a:pos x="141" y="51"/>
                  </a:cxn>
                  <a:cxn ang="0">
                    <a:pos x="139" y="49"/>
                  </a:cxn>
                  <a:cxn ang="0">
                    <a:pos x="136" y="48"/>
                  </a:cxn>
                  <a:cxn ang="0">
                    <a:pos x="92" y="48"/>
                  </a:cxn>
                  <a:cxn ang="0">
                    <a:pos x="84" y="31"/>
                  </a:cxn>
                  <a:cxn ang="0">
                    <a:pos x="85" y="27"/>
                  </a:cxn>
                  <a:cxn ang="0">
                    <a:pos x="85" y="23"/>
                  </a:cxn>
                  <a:cxn ang="0">
                    <a:pos x="85" y="18"/>
                  </a:cxn>
                  <a:cxn ang="0">
                    <a:pos x="84" y="14"/>
                  </a:cxn>
                  <a:cxn ang="0">
                    <a:pos x="83" y="11"/>
                  </a:cxn>
                  <a:cxn ang="0">
                    <a:pos x="80" y="8"/>
                  </a:cxn>
                  <a:cxn ang="0">
                    <a:pos x="77" y="5"/>
                  </a:cxn>
                  <a:cxn ang="0">
                    <a:pos x="74" y="3"/>
                  </a:cxn>
                  <a:cxn ang="0">
                    <a:pos x="70" y="1"/>
                  </a:cxn>
                  <a:cxn ang="0">
                    <a:pos x="65" y="0"/>
                  </a:cxn>
                  <a:cxn ang="0">
                    <a:pos x="61" y="0"/>
                  </a:cxn>
                  <a:cxn ang="0">
                    <a:pos x="56" y="1"/>
                  </a:cxn>
                  <a:cxn ang="0">
                    <a:pos x="52" y="2"/>
                  </a:cxn>
                  <a:cxn ang="0">
                    <a:pos x="47" y="5"/>
                  </a:cxn>
                  <a:cxn ang="0">
                    <a:pos x="44" y="8"/>
                  </a:cxn>
                  <a:cxn ang="0">
                    <a:pos x="41" y="12"/>
                  </a:cxn>
                  <a:cxn ang="0">
                    <a:pos x="39" y="17"/>
                  </a:cxn>
                </a:cxnLst>
                <a:rect l="0" t="0" r="r" b="b"/>
                <a:pathLst>
                  <a:path w="146" h="222">
                    <a:moveTo>
                      <a:pt x="39" y="17"/>
                    </a:moveTo>
                    <a:lnTo>
                      <a:pt x="1" y="102"/>
                    </a:lnTo>
                    <a:lnTo>
                      <a:pt x="1" y="104"/>
                    </a:lnTo>
                    <a:lnTo>
                      <a:pt x="1" y="105"/>
                    </a:lnTo>
                    <a:lnTo>
                      <a:pt x="0" y="106"/>
                    </a:lnTo>
                    <a:lnTo>
                      <a:pt x="0" y="109"/>
                    </a:lnTo>
                    <a:lnTo>
                      <a:pt x="0" y="110"/>
                    </a:lnTo>
                    <a:lnTo>
                      <a:pt x="0" y="112"/>
                    </a:lnTo>
                    <a:lnTo>
                      <a:pt x="1" y="114"/>
                    </a:lnTo>
                    <a:lnTo>
                      <a:pt x="1" y="116"/>
                    </a:lnTo>
                    <a:lnTo>
                      <a:pt x="2" y="117"/>
                    </a:lnTo>
                    <a:lnTo>
                      <a:pt x="3" y="119"/>
                    </a:lnTo>
                    <a:lnTo>
                      <a:pt x="5" y="121"/>
                    </a:lnTo>
                    <a:lnTo>
                      <a:pt x="6" y="122"/>
                    </a:lnTo>
                    <a:lnTo>
                      <a:pt x="8" y="123"/>
                    </a:lnTo>
                    <a:lnTo>
                      <a:pt x="9" y="124"/>
                    </a:lnTo>
                    <a:lnTo>
                      <a:pt x="10" y="124"/>
                    </a:lnTo>
                    <a:lnTo>
                      <a:pt x="12" y="125"/>
                    </a:lnTo>
                    <a:lnTo>
                      <a:pt x="14" y="125"/>
                    </a:lnTo>
                    <a:lnTo>
                      <a:pt x="16" y="125"/>
                    </a:lnTo>
                    <a:lnTo>
                      <a:pt x="95" y="125"/>
                    </a:lnTo>
                    <a:lnTo>
                      <a:pt x="95" y="221"/>
                    </a:lnTo>
                    <a:lnTo>
                      <a:pt x="120" y="221"/>
                    </a:lnTo>
                    <a:lnTo>
                      <a:pt x="120" y="106"/>
                    </a:lnTo>
                    <a:lnTo>
                      <a:pt x="120" y="105"/>
                    </a:lnTo>
                    <a:lnTo>
                      <a:pt x="119" y="104"/>
                    </a:lnTo>
                    <a:lnTo>
                      <a:pt x="118" y="102"/>
                    </a:lnTo>
                    <a:lnTo>
                      <a:pt x="118" y="102"/>
                    </a:lnTo>
                    <a:lnTo>
                      <a:pt x="117" y="101"/>
                    </a:lnTo>
                    <a:lnTo>
                      <a:pt x="116" y="100"/>
                    </a:lnTo>
                    <a:lnTo>
                      <a:pt x="115" y="99"/>
                    </a:lnTo>
                    <a:lnTo>
                      <a:pt x="114" y="98"/>
                    </a:lnTo>
                    <a:lnTo>
                      <a:pt x="113" y="98"/>
                    </a:lnTo>
                    <a:lnTo>
                      <a:pt x="111" y="97"/>
                    </a:lnTo>
                    <a:lnTo>
                      <a:pt x="110" y="97"/>
                    </a:lnTo>
                    <a:lnTo>
                      <a:pt x="108" y="96"/>
                    </a:lnTo>
                    <a:lnTo>
                      <a:pt x="107" y="96"/>
                    </a:lnTo>
                    <a:lnTo>
                      <a:pt x="106" y="96"/>
                    </a:lnTo>
                    <a:lnTo>
                      <a:pt x="104" y="96"/>
                    </a:lnTo>
                    <a:lnTo>
                      <a:pt x="103" y="96"/>
                    </a:lnTo>
                    <a:lnTo>
                      <a:pt x="57" y="94"/>
                    </a:lnTo>
                    <a:lnTo>
                      <a:pt x="70" y="56"/>
                    </a:lnTo>
                    <a:lnTo>
                      <a:pt x="79" y="70"/>
                    </a:lnTo>
                    <a:lnTo>
                      <a:pt x="135" y="70"/>
                    </a:lnTo>
                    <a:lnTo>
                      <a:pt x="136" y="69"/>
                    </a:lnTo>
                    <a:lnTo>
                      <a:pt x="137" y="69"/>
                    </a:lnTo>
                    <a:lnTo>
                      <a:pt x="139" y="68"/>
                    </a:lnTo>
                    <a:lnTo>
                      <a:pt x="139" y="68"/>
                    </a:lnTo>
                    <a:lnTo>
                      <a:pt x="140" y="67"/>
                    </a:lnTo>
                    <a:lnTo>
                      <a:pt x="142" y="66"/>
                    </a:lnTo>
                    <a:lnTo>
                      <a:pt x="142" y="65"/>
                    </a:lnTo>
                    <a:lnTo>
                      <a:pt x="144" y="65"/>
                    </a:lnTo>
                    <a:lnTo>
                      <a:pt x="144" y="63"/>
                    </a:lnTo>
                    <a:lnTo>
                      <a:pt x="144" y="62"/>
                    </a:lnTo>
                    <a:lnTo>
                      <a:pt x="145" y="61"/>
                    </a:lnTo>
                    <a:lnTo>
                      <a:pt x="145" y="59"/>
                    </a:lnTo>
                    <a:lnTo>
                      <a:pt x="145" y="57"/>
                    </a:lnTo>
                    <a:lnTo>
                      <a:pt x="144" y="55"/>
                    </a:lnTo>
                    <a:lnTo>
                      <a:pt x="144" y="54"/>
                    </a:lnTo>
                    <a:lnTo>
                      <a:pt x="143" y="53"/>
                    </a:lnTo>
                    <a:lnTo>
                      <a:pt x="142" y="52"/>
                    </a:lnTo>
                    <a:lnTo>
                      <a:pt x="141" y="51"/>
                    </a:lnTo>
                    <a:lnTo>
                      <a:pt x="140" y="50"/>
                    </a:lnTo>
                    <a:lnTo>
                      <a:pt x="139" y="49"/>
                    </a:lnTo>
                    <a:lnTo>
                      <a:pt x="138" y="48"/>
                    </a:lnTo>
                    <a:lnTo>
                      <a:pt x="136" y="48"/>
                    </a:lnTo>
                    <a:lnTo>
                      <a:pt x="135" y="48"/>
                    </a:lnTo>
                    <a:lnTo>
                      <a:pt x="92" y="48"/>
                    </a:lnTo>
                    <a:lnTo>
                      <a:pt x="83" y="33"/>
                    </a:lnTo>
                    <a:lnTo>
                      <a:pt x="84" y="31"/>
                    </a:lnTo>
                    <a:lnTo>
                      <a:pt x="85" y="29"/>
                    </a:lnTo>
                    <a:lnTo>
                      <a:pt x="85" y="27"/>
                    </a:lnTo>
                    <a:lnTo>
                      <a:pt x="85" y="25"/>
                    </a:lnTo>
                    <a:lnTo>
                      <a:pt x="85" y="23"/>
                    </a:lnTo>
                    <a:lnTo>
                      <a:pt x="85" y="21"/>
                    </a:lnTo>
                    <a:lnTo>
                      <a:pt x="85" y="18"/>
                    </a:lnTo>
                    <a:lnTo>
                      <a:pt x="85" y="16"/>
                    </a:lnTo>
                    <a:lnTo>
                      <a:pt x="84" y="14"/>
                    </a:lnTo>
                    <a:lnTo>
                      <a:pt x="84" y="13"/>
                    </a:lnTo>
                    <a:lnTo>
                      <a:pt x="83" y="11"/>
                    </a:lnTo>
                    <a:lnTo>
                      <a:pt x="82" y="10"/>
                    </a:lnTo>
                    <a:lnTo>
                      <a:pt x="80" y="8"/>
                    </a:lnTo>
                    <a:lnTo>
                      <a:pt x="79" y="7"/>
                    </a:lnTo>
                    <a:lnTo>
                      <a:pt x="77" y="5"/>
                    </a:lnTo>
                    <a:lnTo>
                      <a:pt x="76" y="4"/>
                    </a:lnTo>
                    <a:lnTo>
                      <a:pt x="74" y="3"/>
                    </a:lnTo>
                    <a:lnTo>
                      <a:pt x="72" y="2"/>
                    </a:lnTo>
                    <a:lnTo>
                      <a:pt x="70" y="1"/>
                    </a:lnTo>
                    <a:lnTo>
                      <a:pt x="67" y="1"/>
                    </a:lnTo>
                    <a:lnTo>
                      <a:pt x="65" y="0"/>
                    </a:lnTo>
                    <a:lnTo>
                      <a:pt x="63" y="0"/>
                    </a:lnTo>
                    <a:lnTo>
                      <a:pt x="61" y="0"/>
                    </a:lnTo>
                    <a:lnTo>
                      <a:pt x="59" y="0"/>
                    </a:lnTo>
                    <a:lnTo>
                      <a:pt x="56" y="1"/>
                    </a:lnTo>
                    <a:lnTo>
                      <a:pt x="54" y="1"/>
                    </a:lnTo>
                    <a:lnTo>
                      <a:pt x="52" y="2"/>
                    </a:lnTo>
                    <a:lnTo>
                      <a:pt x="50" y="3"/>
                    </a:lnTo>
                    <a:lnTo>
                      <a:pt x="47" y="5"/>
                    </a:lnTo>
                    <a:lnTo>
                      <a:pt x="46" y="7"/>
                    </a:lnTo>
                    <a:lnTo>
                      <a:pt x="44" y="8"/>
                    </a:lnTo>
                    <a:lnTo>
                      <a:pt x="43" y="10"/>
                    </a:lnTo>
                    <a:lnTo>
                      <a:pt x="41" y="12"/>
                    </a:lnTo>
                    <a:lnTo>
                      <a:pt x="40" y="14"/>
                    </a:lnTo>
                    <a:lnTo>
                      <a:pt x="39" y="17"/>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16699" name="Freeform 27"/>
            <p:cNvSpPr>
              <a:spLocks/>
            </p:cNvSpPr>
            <p:nvPr/>
          </p:nvSpPr>
          <p:spPr bwMode="auto">
            <a:xfrm>
              <a:off x="1756" y="1468"/>
              <a:ext cx="186" cy="306"/>
            </a:xfrm>
            <a:custGeom>
              <a:avLst/>
              <a:gdLst/>
              <a:ahLst/>
              <a:cxnLst>
                <a:cxn ang="0">
                  <a:pos x="208" y="276"/>
                </a:cxn>
                <a:cxn ang="0">
                  <a:pos x="192" y="276"/>
                </a:cxn>
                <a:cxn ang="0">
                  <a:pos x="165" y="241"/>
                </a:cxn>
                <a:cxn ang="0">
                  <a:pos x="127" y="177"/>
                </a:cxn>
                <a:cxn ang="0">
                  <a:pos x="116" y="149"/>
                </a:cxn>
                <a:cxn ang="0">
                  <a:pos x="119" y="129"/>
                </a:cxn>
                <a:cxn ang="0">
                  <a:pos x="128" y="125"/>
                </a:cxn>
                <a:cxn ang="0">
                  <a:pos x="143" y="135"/>
                </a:cxn>
                <a:cxn ang="0">
                  <a:pos x="162" y="147"/>
                </a:cxn>
                <a:cxn ang="0">
                  <a:pos x="171" y="147"/>
                </a:cxn>
                <a:cxn ang="0">
                  <a:pos x="173" y="141"/>
                </a:cxn>
                <a:cxn ang="0">
                  <a:pos x="164" y="129"/>
                </a:cxn>
                <a:cxn ang="0">
                  <a:pos x="141" y="113"/>
                </a:cxn>
                <a:cxn ang="0">
                  <a:pos x="132" y="91"/>
                </a:cxn>
                <a:cxn ang="0">
                  <a:pos x="128" y="72"/>
                </a:cxn>
                <a:cxn ang="0">
                  <a:pos x="118" y="59"/>
                </a:cxn>
                <a:cxn ang="0">
                  <a:pos x="114" y="50"/>
                </a:cxn>
                <a:cxn ang="0">
                  <a:pos x="119" y="38"/>
                </a:cxn>
                <a:cxn ang="0">
                  <a:pos x="124" y="25"/>
                </a:cxn>
                <a:cxn ang="0">
                  <a:pos x="120" y="9"/>
                </a:cxn>
                <a:cxn ang="0">
                  <a:pos x="110" y="1"/>
                </a:cxn>
                <a:cxn ang="0">
                  <a:pos x="94" y="3"/>
                </a:cxn>
                <a:cxn ang="0">
                  <a:pos x="88" y="13"/>
                </a:cxn>
                <a:cxn ang="0">
                  <a:pos x="88" y="24"/>
                </a:cxn>
                <a:cxn ang="0">
                  <a:pos x="92" y="37"/>
                </a:cxn>
                <a:cxn ang="0">
                  <a:pos x="92" y="49"/>
                </a:cxn>
                <a:cxn ang="0">
                  <a:pos x="81" y="59"/>
                </a:cxn>
                <a:cxn ang="0">
                  <a:pos x="68" y="67"/>
                </a:cxn>
                <a:cxn ang="0">
                  <a:pos x="58" y="79"/>
                </a:cxn>
                <a:cxn ang="0">
                  <a:pos x="48" y="104"/>
                </a:cxn>
                <a:cxn ang="0">
                  <a:pos x="43" y="128"/>
                </a:cxn>
                <a:cxn ang="0">
                  <a:pos x="42" y="153"/>
                </a:cxn>
                <a:cxn ang="0">
                  <a:pos x="43" y="166"/>
                </a:cxn>
                <a:cxn ang="0">
                  <a:pos x="51" y="170"/>
                </a:cxn>
                <a:cxn ang="0">
                  <a:pos x="55" y="166"/>
                </a:cxn>
                <a:cxn ang="0">
                  <a:pos x="55" y="139"/>
                </a:cxn>
                <a:cxn ang="0">
                  <a:pos x="58" y="122"/>
                </a:cxn>
                <a:cxn ang="0">
                  <a:pos x="67" y="114"/>
                </a:cxn>
                <a:cxn ang="0">
                  <a:pos x="73" y="120"/>
                </a:cxn>
                <a:cxn ang="0">
                  <a:pos x="71" y="147"/>
                </a:cxn>
                <a:cxn ang="0">
                  <a:pos x="64" y="175"/>
                </a:cxn>
                <a:cxn ang="0">
                  <a:pos x="55" y="206"/>
                </a:cxn>
                <a:cxn ang="0">
                  <a:pos x="34" y="237"/>
                </a:cxn>
                <a:cxn ang="0">
                  <a:pos x="8" y="268"/>
                </a:cxn>
                <a:cxn ang="0">
                  <a:pos x="0" y="285"/>
                </a:cxn>
                <a:cxn ang="0">
                  <a:pos x="20" y="305"/>
                </a:cxn>
                <a:cxn ang="0">
                  <a:pos x="34" y="302"/>
                </a:cxn>
                <a:cxn ang="0">
                  <a:pos x="24" y="289"/>
                </a:cxn>
                <a:cxn ang="0">
                  <a:pos x="31" y="272"/>
                </a:cxn>
                <a:cxn ang="0">
                  <a:pos x="64" y="234"/>
                </a:cxn>
                <a:cxn ang="0">
                  <a:pos x="88" y="206"/>
                </a:cxn>
                <a:cxn ang="0">
                  <a:pos x="99" y="200"/>
                </a:cxn>
                <a:cxn ang="0">
                  <a:pos x="114" y="209"/>
                </a:cxn>
                <a:cxn ang="0">
                  <a:pos x="148" y="255"/>
                </a:cxn>
                <a:cxn ang="0">
                  <a:pos x="175" y="294"/>
                </a:cxn>
                <a:cxn ang="0">
                  <a:pos x="186" y="297"/>
                </a:cxn>
                <a:cxn ang="0">
                  <a:pos x="200" y="287"/>
                </a:cxn>
              </a:cxnLst>
              <a:rect l="0" t="0" r="r" b="b"/>
              <a:pathLst>
                <a:path w="209" h="306">
                  <a:moveTo>
                    <a:pt x="207" y="281"/>
                  </a:moveTo>
                  <a:lnTo>
                    <a:pt x="208" y="276"/>
                  </a:lnTo>
                  <a:lnTo>
                    <a:pt x="200" y="277"/>
                  </a:lnTo>
                  <a:lnTo>
                    <a:pt x="192" y="276"/>
                  </a:lnTo>
                  <a:lnTo>
                    <a:pt x="182" y="268"/>
                  </a:lnTo>
                  <a:lnTo>
                    <a:pt x="165" y="241"/>
                  </a:lnTo>
                  <a:lnTo>
                    <a:pt x="140" y="200"/>
                  </a:lnTo>
                  <a:lnTo>
                    <a:pt x="127" y="177"/>
                  </a:lnTo>
                  <a:lnTo>
                    <a:pt x="118" y="159"/>
                  </a:lnTo>
                  <a:lnTo>
                    <a:pt x="116" y="149"/>
                  </a:lnTo>
                  <a:lnTo>
                    <a:pt x="116" y="137"/>
                  </a:lnTo>
                  <a:lnTo>
                    <a:pt x="119" y="129"/>
                  </a:lnTo>
                  <a:lnTo>
                    <a:pt x="124" y="125"/>
                  </a:lnTo>
                  <a:lnTo>
                    <a:pt x="128" y="125"/>
                  </a:lnTo>
                  <a:lnTo>
                    <a:pt x="133" y="128"/>
                  </a:lnTo>
                  <a:lnTo>
                    <a:pt x="143" y="135"/>
                  </a:lnTo>
                  <a:lnTo>
                    <a:pt x="154" y="143"/>
                  </a:lnTo>
                  <a:lnTo>
                    <a:pt x="162" y="147"/>
                  </a:lnTo>
                  <a:lnTo>
                    <a:pt x="167" y="149"/>
                  </a:lnTo>
                  <a:lnTo>
                    <a:pt x="171" y="147"/>
                  </a:lnTo>
                  <a:lnTo>
                    <a:pt x="174" y="143"/>
                  </a:lnTo>
                  <a:lnTo>
                    <a:pt x="173" y="141"/>
                  </a:lnTo>
                  <a:lnTo>
                    <a:pt x="171" y="137"/>
                  </a:lnTo>
                  <a:lnTo>
                    <a:pt x="164" y="129"/>
                  </a:lnTo>
                  <a:lnTo>
                    <a:pt x="149" y="120"/>
                  </a:lnTo>
                  <a:lnTo>
                    <a:pt x="141" y="113"/>
                  </a:lnTo>
                  <a:lnTo>
                    <a:pt x="136" y="104"/>
                  </a:lnTo>
                  <a:lnTo>
                    <a:pt x="132" y="91"/>
                  </a:lnTo>
                  <a:lnTo>
                    <a:pt x="131" y="78"/>
                  </a:lnTo>
                  <a:lnTo>
                    <a:pt x="128" y="72"/>
                  </a:lnTo>
                  <a:lnTo>
                    <a:pt x="124" y="66"/>
                  </a:lnTo>
                  <a:lnTo>
                    <a:pt x="118" y="59"/>
                  </a:lnTo>
                  <a:lnTo>
                    <a:pt x="114" y="55"/>
                  </a:lnTo>
                  <a:lnTo>
                    <a:pt x="114" y="50"/>
                  </a:lnTo>
                  <a:lnTo>
                    <a:pt x="116" y="42"/>
                  </a:lnTo>
                  <a:lnTo>
                    <a:pt x="119" y="38"/>
                  </a:lnTo>
                  <a:lnTo>
                    <a:pt x="122" y="33"/>
                  </a:lnTo>
                  <a:lnTo>
                    <a:pt x="124" y="25"/>
                  </a:lnTo>
                  <a:lnTo>
                    <a:pt x="122" y="16"/>
                  </a:lnTo>
                  <a:lnTo>
                    <a:pt x="120" y="9"/>
                  </a:lnTo>
                  <a:lnTo>
                    <a:pt x="116" y="4"/>
                  </a:lnTo>
                  <a:lnTo>
                    <a:pt x="110" y="1"/>
                  </a:lnTo>
                  <a:lnTo>
                    <a:pt x="101" y="0"/>
                  </a:lnTo>
                  <a:lnTo>
                    <a:pt x="94" y="3"/>
                  </a:lnTo>
                  <a:lnTo>
                    <a:pt x="90" y="7"/>
                  </a:lnTo>
                  <a:lnTo>
                    <a:pt x="88" y="13"/>
                  </a:lnTo>
                  <a:lnTo>
                    <a:pt x="86" y="18"/>
                  </a:lnTo>
                  <a:lnTo>
                    <a:pt x="88" y="24"/>
                  </a:lnTo>
                  <a:lnTo>
                    <a:pt x="90" y="32"/>
                  </a:lnTo>
                  <a:lnTo>
                    <a:pt x="92" y="37"/>
                  </a:lnTo>
                  <a:lnTo>
                    <a:pt x="93" y="42"/>
                  </a:lnTo>
                  <a:lnTo>
                    <a:pt x="92" y="49"/>
                  </a:lnTo>
                  <a:lnTo>
                    <a:pt x="88" y="54"/>
                  </a:lnTo>
                  <a:lnTo>
                    <a:pt x="81" y="59"/>
                  </a:lnTo>
                  <a:lnTo>
                    <a:pt x="73" y="63"/>
                  </a:lnTo>
                  <a:lnTo>
                    <a:pt x="68" y="67"/>
                  </a:lnTo>
                  <a:lnTo>
                    <a:pt x="63" y="72"/>
                  </a:lnTo>
                  <a:lnTo>
                    <a:pt x="58" y="79"/>
                  </a:lnTo>
                  <a:lnTo>
                    <a:pt x="52" y="91"/>
                  </a:lnTo>
                  <a:lnTo>
                    <a:pt x="48" y="104"/>
                  </a:lnTo>
                  <a:lnTo>
                    <a:pt x="44" y="114"/>
                  </a:lnTo>
                  <a:lnTo>
                    <a:pt x="43" y="128"/>
                  </a:lnTo>
                  <a:lnTo>
                    <a:pt x="42" y="143"/>
                  </a:lnTo>
                  <a:lnTo>
                    <a:pt x="42" y="153"/>
                  </a:lnTo>
                  <a:lnTo>
                    <a:pt x="42" y="160"/>
                  </a:lnTo>
                  <a:lnTo>
                    <a:pt x="43" y="166"/>
                  </a:lnTo>
                  <a:lnTo>
                    <a:pt x="46" y="168"/>
                  </a:lnTo>
                  <a:lnTo>
                    <a:pt x="51" y="170"/>
                  </a:lnTo>
                  <a:lnTo>
                    <a:pt x="54" y="168"/>
                  </a:lnTo>
                  <a:lnTo>
                    <a:pt x="55" y="166"/>
                  </a:lnTo>
                  <a:lnTo>
                    <a:pt x="55" y="155"/>
                  </a:lnTo>
                  <a:lnTo>
                    <a:pt x="55" y="139"/>
                  </a:lnTo>
                  <a:lnTo>
                    <a:pt x="56" y="129"/>
                  </a:lnTo>
                  <a:lnTo>
                    <a:pt x="58" y="122"/>
                  </a:lnTo>
                  <a:lnTo>
                    <a:pt x="61" y="116"/>
                  </a:lnTo>
                  <a:lnTo>
                    <a:pt x="67" y="114"/>
                  </a:lnTo>
                  <a:lnTo>
                    <a:pt x="72" y="116"/>
                  </a:lnTo>
                  <a:lnTo>
                    <a:pt x="73" y="120"/>
                  </a:lnTo>
                  <a:lnTo>
                    <a:pt x="72" y="131"/>
                  </a:lnTo>
                  <a:lnTo>
                    <a:pt x="71" y="147"/>
                  </a:lnTo>
                  <a:lnTo>
                    <a:pt x="68" y="162"/>
                  </a:lnTo>
                  <a:lnTo>
                    <a:pt x="64" y="175"/>
                  </a:lnTo>
                  <a:lnTo>
                    <a:pt x="60" y="192"/>
                  </a:lnTo>
                  <a:lnTo>
                    <a:pt x="55" y="206"/>
                  </a:lnTo>
                  <a:lnTo>
                    <a:pt x="43" y="225"/>
                  </a:lnTo>
                  <a:lnTo>
                    <a:pt x="34" y="237"/>
                  </a:lnTo>
                  <a:lnTo>
                    <a:pt x="18" y="255"/>
                  </a:lnTo>
                  <a:lnTo>
                    <a:pt x="8" y="268"/>
                  </a:lnTo>
                  <a:lnTo>
                    <a:pt x="0" y="280"/>
                  </a:lnTo>
                  <a:lnTo>
                    <a:pt x="0" y="285"/>
                  </a:lnTo>
                  <a:lnTo>
                    <a:pt x="8" y="294"/>
                  </a:lnTo>
                  <a:lnTo>
                    <a:pt x="20" y="305"/>
                  </a:lnTo>
                  <a:lnTo>
                    <a:pt x="31" y="305"/>
                  </a:lnTo>
                  <a:lnTo>
                    <a:pt x="34" y="302"/>
                  </a:lnTo>
                  <a:lnTo>
                    <a:pt x="29" y="296"/>
                  </a:lnTo>
                  <a:lnTo>
                    <a:pt x="24" y="289"/>
                  </a:lnTo>
                  <a:lnTo>
                    <a:pt x="24" y="284"/>
                  </a:lnTo>
                  <a:lnTo>
                    <a:pt x="31" y="272"/>
                  </a:lnTo>
                  <a:lnTo>
                    <a:pt x="44" y="259"/>
                  </a:lnTo>
                  <a:lnTo>
                    <a:pt x="64" y="234"/>
                  </a:lnTo>
                  <a:lnTo>
                    <a:pt x="81" y="213"/>
                  </a:lnTo>
                  <a:lnTo>
                    <a:pt x="88" y="206"/>
                  </a:lnTo>
                  <a:lnTo>
                    <a:pt x="92" y="201"/>
                  </a:lnTo>
                  <a:lnTo>
                    <a:pt x="99" y="200"/>
                  </a:lnTo>
                  <a:lnTo>
                    <a:pt x="106" y="204"/>
                  </a:lnTo>
                  <a:lnTo>
                    <a:pt x="114" y="209"/>
                  </a:lnTo>
                  <a:lnTo>
                    <a:pt x="130" y="230"/>
                  </a:lnTo>
                  <a:lnTo>
                    <a:pt x="148" y="255"/>
                  </a:lnTo>
                  <a:lnTo>
                    <a:pt x="165" y="280"/>
                  </a:lnTo>
                  <a:lnTo>
                    <a:pt x="175" y="294"/>
                  </a:lnTo>
                  <a:lnTo>
                    <a:pt x="179" y="297"/>
                  </a:lnTo>
                  <a:lnTo>
                    <a:pt x="186" y="297"/>
                  </a:lnTo>
                  <a:lnTo>
                    <a:pt x="192" y="292"/>
                  </a:lnTo>
                  <a:lnTo>
                    <a:pt x="200" y="287"/>
                  </a:lnTo>
                  <a:lnTo>
                    <a:pt x="207" y="281"/>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6" name="Group 28"/>
            <p:cNvGrpSpPr>
              <a:grpSpLocks/>
            </p:cNvGrpSpPr>
            <p:nvPr/>
          </p:nvGrpSpPr>
          <p:grpSpPr bwMode="auto">
            <a:xfrm>
              <a:off x="1232" y="1458"/>
              <a:ext cx="241" cy="326"/>
              <a:chOff x="1386" y="1458"/>
              <a:chExt cx="271" cy="326"/>
            </a:xfrm>
          </p:grpSpPr>
          <p:grpSp>
            <p:nvGrpSpPr>
              <p:cNvPr id="7" name="Group 29"/>
              <p:cNvGrpSpPr>
                <a:grpSpLocks/>
              </p:cNvGrpSpPr>
              <p:nvPr/>
            </p:nvGrpSpPr>
            <p:grpSpPr bwMode="auto">
              <a:xfrm>
                <a:off x="1386" y="1458"/>
                <a:ext cx="271" cy="326"/>
                <a:chOff x="1386" y="1458"/>
                <a:chExt cx="271" cy="326"/>
              </a:xfrm>
            </p:grpSpPr>
            <p:sp>
              <p:nvSpPr>
                <p:cNvPr id="2716702" name="AutoShape 30"/>
                <p:cNvSpPr>
                  <a:spLocks noChangeArrowheads="1"/>
                </p:cNvSpPr>
                <p:nvPr/>
              </p:nvSpPr>
              <p:spPr bwMode="auto">
                <a:xfrm>
                  <a:off x="1386" y="1510"/>
                  <a:ext cx="271" cy="274"/>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03" name="AutoShape 31"/>
                <p:cNvSpPr>
                  <a:spLocks noChangeArrowheads="1"/>
                </p:cNvSpPr>
                <p:nvPr/>
              </p:nvSpPr>
              <p:spPr bwMode="auto">
                <a:xfrm>
                  <a:off x="1450" y="1458"/>
                  <a:ext cx="207" cy="4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6704" name="Oval 32"/>
              <p:cNvSpPr>
                <a:spLocks noChangeArrowheads="1"/>
              </p:cNvSpPr>
              <p:nvPr/>
            </p:nvSpPr>
            <p:spPr bwMode="auto">
              <a:xfrm>
                <a:off x="1472" y="1486"/>
                <a:ext cx="27" cy="8"/>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05" name="AutoShape 33"/>
              <p:cNvSpPr>
                <a:spLocks noChangeArrowheads="1"/>
              </p:cNvSpPr>
              <p:nvPr/>
            </p:nvSpPr>
            <p:spPr bwMode="auto">
              <a:xfrm>
                <a:off x="1418" y="1640"/>
                <a:ext cx="145" cy="59"/>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grpSp>
        <p:nvGrpSpPr>
          <p:cNvPr id="8" name="Group 34"/>
          <p:cNvGrpSpPr>
            <a:grpSpLocks/>
          </p:cNvGrpSpPr>
          <p:nvPr/>
        </p:nvGrpSpPr>
        <p:grpSpPr bwMode="auto">
          <a:xfrm>
            <a:off x="3321050" y="3046413"/>
            <a:ext cx="1441450" cy="517525"/>
            <a:chOff x="2353" y="1795"/>
            <a:chExt cx="1022" cy="326"/>
          </a:xfrm>
        </p:grpSpPr>
        <p:grpSp>
          <p:nvGrpSpPr>
            <p:cNvPr id="9" name="Group 35"/>
            <p:cNvGrpSpPr>
              <a:grpSpLocks/>
            </p:cNvGrpSpPr>
            <p:nvPr/>
          </p:nvGrpSpPr>
          <p:grpSpPr bwMode="auto">
            <a:xfrm>
              <a:off x="2353" y="1795"/>
              <a:ext cx="217" cy="326"/>
              <a:chOff x="2353" y="1795"/>
              <a:chExt cx="217" cy="326"/>
            </a:xfrm>
          </p:grpSpPr>
          <p:sp>
            <p:nvSpPr>
              <p:cNvPr id="2716708" name="AutoShape 36"/>
              <p:cNvSpPr>
                <a:spLocks noChangeArrowheads="1"/>
              </p:cNvSpPr>
              <p:nvPr/>
            </p:nvSpPr>
            <p:spPr bwMode="auto">
              <a:xfrm>
                <a:off x="2353" y="1849"/>
                <a:ext cx="217" cy="272"/>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09" name="AutoShape 37"/>
              <p:cNvSpPr>
                <a:spLocks noChangeArrowheads="1"/>
              </p:cNvSpPr>
              <p:nvPr/>
            </p:nvSpPr>
            <p:spPr bwMode="auto">
              <a:xfrm>
                <a:off x="2404" y="1795"/>
                <a:ext cx="166" cy="49"/>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10" name="AutoShape 38"/>
              <p:cNvSpPr>
                <a:spLocks noChangeArrowheads="1"/>
              </p:cNvSpPr>
              <p:nvPr/>
            </p:nvSpPr>
            <p:spPr bwMode="auto">
              <a:xfrm>
                <a:off x="2396" y="1869"/>
                <a:ext cx="111" cy="18"/>
              </a:xfrm>
              <a:prstGeom prst="parallelogram">
                <a:avLst>
                  <a:gd name="adj" fmla="val 154138"/>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0" name="Group 39"/>
            <p:cNvGrpSpPr>
              <a:grpSpLocks/>
            </p:cNvGrpSpPr>
            <p:nvPr/>
          </p:nvGrpSpPr>
          <p:grpSpPr bwMode="auto">
            <a:xfrm>
              <a:off x="2897" y="1838"/>
              <a:ext cx="211" cy="270"/>
              <a:chOff x="2897" y="1838"/>
              <a:chExt cx="211" cy="270"/>
            </a:xfrm>
          </p:grpSpPr>
          <p:sp>
            <p:nvSpPr>
              <p:cNvPr id="2716712" name="Freeform 40"/>
              <p:cNvSpPr>
                <a:spLocks/>
              </p:cNvSpPr>
              <p:nvPr/>
            </p:nvSpPr>
            <p:spPr bwMode="auto">
              <a:xfrm>
                <a:off x="3033" y="1963"/>
                <a:ext cx="64" cy="145"/>
              </a:xfrm>
              <a:custGeom>
                <a:avLst/>
                <a:gdLst/>
                <a:ahLst/>
                <a:cxnLst>
                  <a:cxn ang="0">
                    <a:pos x="46" y="0"/>
                  </a:cxn>
                  <a:cxn ang="0">
                    <a:pos x="63" y="0"/>
                  </a:cxn>
                  <a:cxn ang="0">
                    <a:pos x="17" y="144"/>
                  </a:cxn>
                  <a:cxn ang="0">
                    <a:pos x="0" y="144"/>
                  </a:cxn>
                  <a:cxn ang="0">
                    <a:pos x="46" y="0"/>
                  </a:cxn>
                </a:cxnLst>
                <a:rect l="0" t="0" r="r" b="b"/>
                <a:pathLst>
                  <a:path w="64" h="145">
                    <a:moveTo>
                      <a:pt x="46" y="0"/>
                    </a:moveTo>
                    <a:lnTo>
                      <a:pt x="63" y="0"/>
                    </a:lnTo>
                    <a:lnTo>
                      <a:pt x="17" y="144"/>
                    </a:lnTo>
                    <a:lnTo>
                      <a:pt x="0" y="144"/>
                    </a:lnTo>
                    <a:lnTo>
                      <a:pt x="46"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16713" name="Rectangle 41"/>
              <p:cNvSpPr>
                <a:spLocks noChangeArrowheads="1"/>
              </p:cNvSpPr>
              <p:nvPr/>
            </p:nvSpPr>
            <p:spPr bwMode="auto">
              <a:xfrm>
                <a:off x="3028" y="1963"/>
                <a:ext cx="80" cy="11"/>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714" name="Rectangle 42"/>
              <p:cNvSpPr>
                <a:spLocks noChangeArrowheads="1"/>
              </p:cNvSpPr>
              <p:nvPr/>
            </p:nvSpPr>
            <p:spPr bwMode="auto">
              <a:xfrm>
                <a:off x="3036" y="2022"/>
                <a:ext cx="60" cy="14"/>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715" name="Rectangle 43"/>
              <p:cNvSpPr>
                <a:spLocks noChangeArrowheads="1"/>
              </p:cNvSpPr>
              <p:nvPr/>
            </p:nvSpPr>
            <p:spPr bwMode="auto">
              <a:xfrm>
                <a:off x="2898" y="2022"/>
                <a:ext cx="78" cy="9"/>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716" name="Oval 44"/>
              <p:cNvSpPr>
                <a:spLocks noChangeArrowheads="1"/>
              </p:cNvSpPr>
              <p:nvPr/>
            </p:nvSpPr>
            <p:spPr bwMode="auto">
              <a:xfrm>
                <a:off x="2959" y="1838"/>
                <a:ext cx="24" cy="27"/>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16717" name="Freeform 45"/>
              <p:cNvSpPr>
                <a:spLocks/>
              </p:cNvSpPr>
              <p:nvPr/>
            </p:nvSpPr>
            <p:spPr bwMode="auto">
              <a:xfrm>
                <a:off x="2897" y="1884"/>
                <a:ext cx="144" cy="224"/>
              </a:xfrm>
              <a:custGeom>
                <a:avLst/>
                <a:gdLst/>
                <a:ahLst/>
                <a:cxnLst>
                  <a:cxn ang="0">
                    <a:pos x="1" y="103"/>
                  </a:cxn>
                  <a:cxn ang="0">
                    <a:pos x="1" y="106"/>
                  </a:cxn>
                  <a:cxn ang="0">
                    <a:pos x="0" y="110"/>
                  </a:cxn>
                  <a:cxn ang="0">
                    <a:pos x="0" y="113"/>
                  </a:cxn>
                  <a:cxn ang="0">
                    <a:pos x="1" y="117"/>
                  </a:cxn>
                  <a:cxn ang="0">
                    <a:pos x="3" y="120"/>
                  </a:cxn>
                  <a:cxn ang="0">
                    <a:pos x="6" y="123"/>
                  </a:cxn>
                  <a:cxn ang="0">
                    <a:pos x="9" y="125"/>
                  </a:cxn>
                  <a:cxn ang="0">
                    <a:pos x="11" y="126"/>
                  </a:cxn>
                  <a:cxn ang="0">
                    <a:pos x="15" y="126"/>
                  </a:cxn>
                  <a:cxn ang="0">
                    <a:pos x="93" y="223"/>
                  </a:cxn>
                  <a:cxn ang="0">
                    <a:pos x="118" y="107"/>
                  </a:cxn>
                  <a:cxn ang="0">
                    <a:pos x="117" y="105"/>
                  </a:cxn>
                  <a:cxn ang="0">
                    <a:pos x="116" y="103"/>
                  </a:cxn>
                  <a:cxn ang="0">
                    <a:pos x="114" y="101"/>
                  </a:cxn>
                  <a:cxn ang="0">
                    <a:pos x="112" y="99"/>
                  </a:cxn>
                  <a:cxn ang="0">
                    <a:pos x="110" y="98"/>
                  </a:cxn>
                  <a:cxn ang="0">
                    <a:pos x="107" y="97"/>
                  </a:cxn>
                  <a:cxn ang="0">
                    <a:pos x="104" y="97"/>
                  </a:cxn>
                  <a:cxn ang="0">
                    <a:pos x="102" y="97"/>
                  </a:cxn>
                  <a:cxn ang="0">
                    <a:pos x="69" y="57"/>
                  </a:cxn>
                  <a:cxn ang="0">
                    <a:pos x="133" y="70"/>
                  </a:cxn>
                  <a:cxn ang="0">
                    <a:pos x="135" y="70"/>
                  </a:cxn>
                  <a:cxn ang="0">
                    <a:pos x="137" y="69"/>
                  </a:cxn>
                  <a:cxn ang="0">
                    <a:pos x="140" y="67"/>
                  </a:cxn>
                  <a:cxn ang="0">
                    <a:pos x="142" y="65"/>
                  </a:cxn>
                  <a:cxn ang="0">
                    <a:pos x="142" y="62"/>
                  </a:cxn>
                  <a:cxn ang="0">
                    <a:pos x="143" y="59"/>
                  </a:cxn>
                  <a:cxn ang="0">
                    <a:pos x="142" y="56"/>
                  </a:cxn>
                  <a:cxn ang="0">
                    <a:pos x="141" y="53"/>
                  </a:cxn>
                  <a:cxn ang="0">
                    <a:pos x="139" y="51"/>
                  </a:cxn>
                  <a:cxn ang="0">
                    <a:pos x="137" y="49"/>
                  </a:cxn>
                  <a:cxn ang="0">
                    <a:pos x="134" y="49"/>
                  </a:cxn>
                  <a:cxn ang="0">
                    <a:pos x="91" y="49"/>
                  </a:cxn>
                  <a:cxn ang="0">
                    <a:pos x="83" y="32"/>
                  </a:cxn>
                  <a:cxn ang="0">
                    <a:pos x="84" y="28"/>
                  </a:cxn>
                  <a:cxn ang="0">
                    <a:pos x="84" y="23"/>
                  </a:cxn>
                  <a:cxn ang="0">
                    <a:pos x="84" y="18"/>
                  </a:cxn>
                  <a:cxn ang="0">
                    <a:pos x="83" y="14"/>
                  </a:cxn>
                  <a:cxn ang="0">
                    <a:pos x="82" y="11"/>
                  </a:cxn>
                  <a:cxn ang="0">
                    <a:pos x="79" y="8"/>
                  </a:cxn>
                  <a:cxn ang="0">
                    <a:pos x="76" y="5"/>
                  </a:cxn>
                  <a:cxn ang="0">
                    <a:pos x="73" y="3"/>
                  </a:cxn>
                  <a:cxn ang="0">
                    <a:pos x="69" y="1"/>
                  </a:cxn>
                  <a:cxn ang="0">
                    <a:pos x="64" y="0"/>
                  </a:cxn>
                  <a:cxn ang="0">
                    <a:pos x="60" y="0"/>
                  </a:cxn>
                  <a:cxn ang="0">
                    <a:pos x="56" y="1"/>
                  </a:cxn>
                  <a:cxn ang="0">
                    <a:pos x="51" y="2"/>
                  </a:cxn>
                  <a:cxn ang="0">
                    <a:pos x="47" y="5"/>
                  </a:cxn>
                  <a:cxn ang="0">
                    <a:pos x="43" y="9"/>
                  </a:cxn>
                  <a:cxn ang="0">
                    <a:pos x="41" y="12"/>
                  </a:cxn>
                  <a:cxn ang="0">
                    <a:pos x="39" y="17"/>
                  </a:cxn>
                </a:cxnLst>
                <a:rect l="0" t="0" r="r" b="b"/>
                <a:pathLst>
                  <a:path w="144" h="224">
                    <a:moveTo>
                      <a:pt x="39" y="17"/>
                    </a:moveTo>
                    <a:lnTo>
                      <a:pt x="1" y="103"/>
                    </a:lnTo>
                    <a:lnTo>
                      <a:pt x="1" y="105"/>
                    </a:lnTo>
                    <a:lnTo>
                      <a:pt x="1" y="106"/>
                    </a:lnTo>
                    <a:lnTo>
                      <a:pt x="0" y="107"/>
                    </a:lnTo>
                    <a:lnTo>
                      <a:pt x="0" y="110"/>
                    </a:lnTo>
                    <a:lnTo>
                      <a:pt x="0" y="111"/>
                    </a:lnTo>
                    <a:lnTo>
                      <a:pt x="0" y="113"/>
                    </a:lnTo>
                    <a:lnTo>
                      <a:pt x="1" y="115"/>
                    </a:lnTo>
                    <a:lnTo>
                      <a:pt x="1" y="117"/>
                    </a:lnTo>
                    <a:lnTo>
                      <a:pt x="2" y="118"/>
                    </a:lnTo>
                    <a:lnTo>
                      <a:pt x="3" y="120"/>
                    </a:lnTo>
                    <a:lnTo>
                      <a:pt x="4" y="122"/>
                    </a:lnTo>
                    <a:lnTo>
                      <a:pt x="6" y="123"/>
                    </a:lnTo>
                    <a:lnTo>
                      <a:pt x="8" y="124"/>
                    </a:lnTo>
                    <a:lnTo>
                      <a:pt x="9" y="125"/>
                    </a:lnTo>
                    <a:lnTo>
                      <a:pt x="10" y="125"/>
                    </a:lnTo>
                    <a:lnTo>
                      <a:pt x="11" y="126"/>
                    </a:lnTo>
                    <a:lnTo>
                      <a:pt x="13" y="126"/>
                    </a:lnTo>
                    <a:lnTo>
                      <a:pt x="15" y="126"/>
                    </a:lnTo>
                    <a:lnTo>
                      <a:pt x="93" y="126"/>
                    </a:lnTo>
                    <a:lnTo>
                      <a:pt x="93" y="223"/>
                    </a:lnTo>
                    <a:lnTo>
                      <a:pt x="118" y="223"/>
                    </a:lnTo>
                    <a:lnTo>
                      <a:pt x="118" y="107"/>
                    </a:lnTo>
                    <a:lnTo>
                      <a:pt x="118" y="106"/>
                    </a:lnTo>
                    <a:lnTo>
                      <a:pt x="117" y="105"/>
                    </a:lnTo>
                    <a:lnTo>
                      <a:pt x="117" y="103"/>
                    </a:lnTo>
                    <a:lnTo>
                      <a:pt x="116" y="103"/>
                    </a:lnTo>
                    <a:lnTo>
                      <a:pt x="116" y="102"/>
                    </a:lnTo>
                    <a:lnTo>
                      <a:pt x="114" y="101"/>
                    </a:lnTo>
                    <a:lnTo>
                      <a:pt x="114" y="100"/>
                    </a:lnTo>
                    <a:lnTo>
                      <a:pt x="112" y="99"/>
                    </a:lnTo>
                    <a:lnTo>
                      <a:pt x="111" y="99"/>
                    </a:lnTo>
                    <a:lnTo>
                      <a:pt x="110" y="98"/>
                    </a:lnTo>
                    <a:lnTo>
                      <a:pt x="109" y="98"/>
                    </a:lnTo>
                    <a:lnTo>
                      <a:pt x="107" y="97"/>
                    </a:lnTo>
                    <a:lnTo>
                      <a:pt x="105" y="97"/>
                    </a:lnTo>
                    <a:lnTo>
                      <a:pt x="104" y="97"/>
                    </a:lnTo>
                    <a:lnTo>
                      <a:pt x="103" y="97"/>
                    </a:lnTo>
                    <a:lnTo>
                      <a:pt x="102" y="97"/>
                    </a:lnTo>
                    <a:lnTo>
                      <a:pt x="56" y="95"/>
                    </a:lnTo>
                    <a:lnTo>
                      <a:pt x="69" y="57"/>
                    </a:lnTo>
                    <a:lnTo>
                      <a:pt x="78" y="70"/>
                    </a:lnTo>
                    <a:lnTo>
                      <a:pt x="133" y="70"/>
                    </a:lnTo>
                    <a:lnTo>
                      <a:pt x="134" y="70"/>
                    </a:lnTo>
                    <a:lnTo>
                      <a:pt x="135" y="70"/>
                    </a:lnTo>
                    <a:lnTo>
                      <a:pt x="137" y="69"/>
                    </a:lnTo>
                    <a:lnTo>
                      <a:pt x="137" y="69"/>
                    </a:lnTo>
                    <a:lnTo>
                      <a:pt x="139" y="68"/>
                    </a:lnTo>
                    <a:lnTo>
                      <a:pt x="140" y="67"/>
                    </a:lnTo>
                    <a:lnTo>
                      <a:pt x="140" y="66"/>
                    </a:lnTo>
                    <a:lnTo>
                      <a:pt x="142" y="65"/>
                    </a:lnTo>
                    <a:lnTo>
                      <a:pt x="142" y="64"/>
                    </a:lnTo>
                    <a:lnTo>
                      <a:pt x="142" y="62"/>
                    </a:lnTo>
                    <a:lnTo>
                      <a:pt x="143" y="61"/>
                    </a:lnTo>
                    <a:lnTo>
                      <a:pt x="143" y="59"/>
                    </a:lnTo>
                    <a:lnTo>
                      <a:pt x="143" y="57"/>
                    </a:lnTo>
                    <a:lnTo>
                      <a:pt x="142" y="56"/>
                    </a:lnTo>
                    <a:lnTo>
                      <a:pt x="142" y="55"/>
                    </a:lnTo>
                    <a:lnTo>
                      <a:pt x="141" y="53"/>
                    </a:lnTo>
                    <a:lnTo>
                      <a:pt x="140" y="52"/>
                    </a:lnTo>
                    <a:lnTo>
                      <a:pt x="139" y="51"/>
                    </a:lnTo>
                    <a:lnTo>
                      <a:pt x="138" y="50"/>
                    </a:lnTo>
                    <a:lnTo>
                      <a:pt x="137" y="49"/>
                    </a:lnTo>
                    <a:lnTo>
                      <a:pt x="136" y="49"/>
                    </a:lnTo>
                    <a:lnTo>
                      <a:pt x="134" y="49"/>
                    </a:lnTo>
                    <a:lnTo>
                      <a:pt x="133" y="49"/>
                    </a:lnTo>
                    <a:lnTo>
                      <a:pt x="91" y="49"/>
                    </a:lnTo>
                    <a:lnTo>
                      <a:pt x="82" y="33"/>
                    </a:lnTo>
                    <a:lnTo>
                      <a:pt x="83" y="32"/>
                    </a:lnTo>
                    <a:lnTo>
                      <a:pt x="84" y="30"/>
                    </a:lnTo>
                    <a:lnTo>
                      <a:pt x="84" y="28"/>
                    </a:lnTo>
                    <a:lnTo>
                      <a:pt x="84" y="26"/>
                    </a:lnTo>
                    <a:lnTo>
                      <a:pt x="84" y="23"/>
                    </a:lnTo>
                    <a:lnTo>
                      <a:pt x="84" y="21"/>
                    </a:lnTo>
                    <a:lnTo>
                      <a:pt x="84" y="18"/>
                    </a:lnTo>
                    <a:lnTo>
                      <a:pt x="84" y="16"/>
                    </a:lnTo>
                    <a:lnTo>
                      <a:pt x="83" y="14"/>
                    </a:lnTo>
                    <a:lnTo>
                      <a:pt x="82" y="13"/>
                    </a:lnTo>
                    <a:lnTo>
                      <a:pt x="82" y="11"/>
                    </a:lnTo>
                    <a:lnTo>
                      <a:pt x="80" y="10"/>
                    </a:lnTo>
                    <a:lnTo>
                      <a:pt x="79" y="8"/>
                    </a:lnTo>
                    <a:lnTo>
                      <a:pt x="78" y="7"/>
                    </a:lnTo>
                    <a:lnTo>
                      <a:pt x="76" y="5"/>
                    </a:lnTo>
                    <a:lnTo>
                      <a:pt x="75" y="4"/>
                    </a:lnTo>
                    <a:lnTo>
                      <a:pt x="73" y="3"/>
                    </a:lnTo>
                    <a:lnTo>
                      <a:pt x="71" y="2"/>
                    </a:lnTo>
                    <a:lnTo>
                      <a:pt x="69" y="1"/>
                    </a:lnTo>
                    <a:lnTo>
                      <a:pt x="66" y="1"/>
                    </a:lnTo>
                    <a:lnTo>
                      <a:pt x="64" y="0"/>
                    </a:lnTo>
                    <a:lnTo>
                      <a:pt x="63" y="0"/>
                    </a:lnTo>
                    <a:lnTo>
                      <a:pt x="60" y="0"/>
                    </a:lnTo>
                    <a:lnTo>
                      <a:pt x="58" y="0"/>
                    </a:lnTo>
                    <a:lnTo>
                      <a:pt x="56" y="1"/>
                    </a:lnTo>
                    <a:lnTo>
                      <a:pt x="54" y="1"/>
                    </a:lnTo>
                    <a:lnTo>
                      <a:pt x="51" y="2"/>
                    </a:lnTo>
                    <a:lnTo>
                      <a:pt x="49" y="3"/>
                    </a:lnTo>
                    <a:lnTo>
                      <a:pt x="47" y="5"/>
                    </a:lnTo>
                    <a:lnTo>
                      <a:pt x="45" y="7"/>
                    </a:lnTo>
                    <a:lnTo>
                      <a:pt x="43" y="9"/>
                    </a:lnTo>
                    <a:lnTo>
                      <a:pt x="42" y="10"/>
                    </a:lnTo>
                    <a:lnTo>
                      <a:pt x="41" y="12"/>
                    </a:lnTo>
                    <a:lnTo>
                      <a:pt x="40" y="14"/>
                    </a:lnTo>
                    <a:lnTo>
                      <a:pt x="39" y="17"/>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16718" name="Freeform 46"/>
            <p:cNvSpPr>
              <a:spLocks/>
            </p:cNvSpPr>
            <p:nvPr/>
          </p:nvSpPr>
          <p:spPr bwMode="auto">
            <a:xfrm>
              <a:off x="3166" y="1805"/>
              <a:ext cx="209" cy="308"/>
            </a:xfrm>
            <a:custGeom>
              <a:avLst/>
              <a:gdLst/>
              <a:ahLst/>
              <a:cxnLst>
                <a:cxn ang="0">
                  <a:pos x="208" y="278"/>
                </a:cxn>
                <a:cxn ang="0">
                  <a:pos x="192" y="278"/>
                </a:cxn>
                <a:cxn ang="0">
                  <a:pos x="165" y="242"/>
                </a:cxn>
                <a:cxn ang="0">
                  <a:pos x="127" y="179"/>
                </a:cxn>
                <a:cxn ang="0">
                  <a:pos x="116" y="150"/>
                </a:cxn>
                <a:cxn ang="0">
                  <a:pos x="119" y="130"/>
                </a:cxn>
                <a:cxn ang="0">
                  <a:pos x="128" y="126"/>
                </a:cxn>
                <a:cxn ang="0">
                  <a:pos x="143" y="136"/>
                </a:cxn>
                <a:cxn ang="0">
                  <a:pos x="162" y="148"/>
                </a:cxn>
                <a:cxn ang="0">
                  <a:pos x="171" y="148"/>
                </a:cxn>
                <a:cxn ang="0">
                  <a:pos x="173" y="142"/>
                </a:cxn>
                <a:cxn ang="0">
                  <a:pos x="164" y="130"/>
                </a:cxn>
                <a:cxn ang="0">
                  <a:pos x="141" y="114"/>
                </a:cxn>
                <a:cxn ang="0">
                  <a:pos x="132" y="91"/>
                </a:cxn>
                <a:cxn ang="0">
                  <a:pos x="128" y="73"/>
                </a:cxn>
                <a:cxn ang="0">
                  <a:pos x="118" y="60"/>
                </a:cxn>
                <a:cxn ang="0">
                  <a:pos x="114" y="50"/>
                </a:cxn>
                <a:cxn ang="0">
                  <a:pos x="119" y="38"/>
                </a:cxn>
                <a:cxn ang="0">
                  <a:pos x="124" y="25"/>
                </a:cxn>
                <a:cxn ang="0">
                  <a:pos x="120" y="9"/>
                </a:cxn>
                <a:cxn ang="0">
                  <a:pos x="110" y="1"/>
                </a:cxn>
                <a:cxn ang="0">
                  <a:pos x="94" y="3"/>
                </a:cxn>
                <a:cxn ang="0">
                  <a:pos x="88" y="13"/>
                </a:cxn>
                <a:cxn ang="0">
                  <a:pos x="88" y="24"/>
                </a:cxn>
                <a:cxn ang="0">
                  <a:pos x="92" y="37"/>
                </a:cxn>
                <a:cxn ang="0">
                  <a:pos x="92" y="49"/>
                </a:cxn>
                <a:cxn ang="0">
                  <a:pos x="81" y="60"/>
                </a:cxn>
                <a:cxn ang="0">
                  <a:pos x="68" y="67"/>
                </a:cxn>
                <a:cxn ang="0">
                  <a:pos x="58" y="79"/>
                </a:cxn>
                <a:cxn ang="0">
                  <a:pos x="48" y="105"/>
                </a:cxn>
                <a:cxn ang="0">
                  <a:pos x="43" y="128"/>
                </a:cxn>
                <a:cxn ang="0">
                  <a:pos x="42" y="154"/>
                </a:cxn>
                <a:cxn ang="0">
                  <a:pos x="43" y="167"/>
                </a:cxn>
                <a:cxn ang="0">
                  <a:pos x="51" y="171"/>
                </a:cxn>
                <a:cxn ang="0">
                  <a:pos x="55" y="167"/>
                </a:cxn>
                <a:cxn ang="0">
                  <a:pos x="55" y="140"/>
                </a:cxn>
                <a:cxn ang="0">
                  <a:pos x="58" y="123"/>
                </a:cxn>
                <a:cxn ang="0">
                  <a:pos x="67" y="115"/>
                </a:cxn>
                <a:cxn ang="0">
                  <a:pos x="73" y="120"/>
                </a:cxn>
                <a:cxn ang="0">
                  <a:pos x="71" y="148"/>
                </a:cxn>
                <a:cxn ang="0">
                  <a:pos x="64" y="176"/>
                </a:cxn>
                <a:cxn ang="0">
                  <a:pos x="55" y="208"/>
                </a:cxn>
                <a:cxn ang="0">
                  <a:pos x="34" y="238"/>
                </a:cxn>
                <a:cxn ang="0">
                  <a:pos x="8" y="270"/>
                </a:cxn>
                <a:cxn ang="0">
                  <a:pos x="0" y="287"/>
                </a:cxn>
                <a:cxn ang="0">
                  <a:pos x="20" y="307"/>
                </a:cxn>
                <a:cxn ang="0">
                  <a:pos x="34" y="304"/>
                </a:cxn>
                <a:cxn ang="0">
                  <a:pos x="24" y="291"/>
                </a:cxn>
                <a:cxn ang="0">
                  <a:pos x="31" y="274"/>
                </a:cxn>
                <a:cxn ang="0">
                  <a:pos x="64" y="236"/>
                </a:cxn>
                <a:cxn ang="0">
                  <a:pos x="88" y="208"/>
                </a:cxn>
                <a:cxn ang="0">
                  <a:pos x="99" y="201"/>
                </a:cxn>
                <a:cxn ang="0">
                  <a:pos x="114" y="210"/>
                </a:cxn>
                <a:cxn ang="0">
                  <a:pos x="148" y="257"/>
                </a:cxn>
                <a:cxn ang="0">
                  <a:pos x="175" y="296"/>
                </a:cxn>
                <a:cxn ang="0">
                  <a:pos x="186" y="299"/>
                </a:cxn>
                <a:cxn ang="0">
                  <a:pos x="200" y="288"/>
                </a:cxn>
              </a:cxnLst>
              <a:rect l="0" t="0" r="r" b="b"/>
              <a:pathLst>
                <a:path w="209" h="308">
                  <a:moveTo>
                    <a:pt x="207" y="283"/>
                  </a:moveTo>
                  <a:lnTo>
                    <a:pt x="208" y="278"/>
                  </a:lnTo>
                  <a:lnTo>
                    <a:pt x="200" y="279"/>
                  </a:lnTo>
                  <a:lnTo>
                    <a:pt x="192" y="278"/>
                  </a:lnTo>
                  <a:lnTo>
                    <a:pt x="182" y="270"/>
                  </a:lnTo>
                  <a:lnTo>
                    <a:pt x="165" y="242"/>
                  </a:lnTo>
                  <a:lnTo>
                    <a:pt x="140" y="201"/>
                  </a:lnTo>
                  <a:lnTo>
                    <a:pt x="127" y="179"/>
                  </a:lnTo>
                  <a:lnTo>
                    <a:pt x="118" y="160"/>
                  </a:lnTo>
                  <a:lnTo>
                    <a:pt x="116" y="150"/>
                  </a:lnTo>
                  <a:lnTo>
                    <a:pt x="116" y="138"/>
                  </a:lnTo>
                  <a:lnTo>
                    <a:pt x="119" y="130"/>
                  </a:lnTo>
                  <a:lnTo>
                    <a:pt x="124" y="126"/>
                  </a:lnTo>
                  <a:lnTo>
                    <a:pt x="128" y="126"/>
                  </a:lnTo>
                  <a:lnTo>
                    <a:pt x="133" y="128"/>
                  </a:lnTo>
                  <a:lnTo>
                    <a:pt x="143" y="136"/>
                  </a:lnTo>
                  <a:lnTo>
                    <a:pt x="154" y="144"/>
                  </a:lnTo>
                  <a:lnTo>
                    <a:pt x="162" y="148"/>
                  </a:lnTo>
                  <a:lnTo>
                    <a:pt x="167" y="150"/>
                  </a:lnTo>
                  <a:lnTo>
                    <a:pt x="171" y="148"/>
                  </a:lnTo>
                  <a:lnTo>
                    <a:pt x="174" y="144"/>
                  </a:lnTo>
                  <a:lnTo>
                    <a:pt x="173" y="142"/>
                  </a:lnTo>
                  <a:lnTo>
                    <a:pt x="171" y="138"/>
                  </a:lnTo>
                  <a:lnTo>
                    <a:pt x="164" y="130"/>
                  </a:lnTo>
                  <a:lnTo>
                    <a:pt x="149" y="120"/>
                  </a:lnTo>
                  <a:lnTo>
                    <a:pt x="141" y="114"/>
                  </a:lnTo>
                  <a:lnTo>
                    <a:pt x="136" y="105"/>
                  </a:lnTo>
                  <a:lnTo>
                    <a:pt x="132" y="91"/>
                  </a:lnTo>
                  <a:lnTo>
                    <a:pt x="131" y="78"/>
                  </a:lnTo>
                  <a:lnTo>
                    <a:pt x="128" y="73"/>
                  </a:lnTo>
                  <a:lnTo>
                    <a:pt x="124" y="66"/>
                  </a:lnTo>
                  <a:lnTo>
                    <a:pt x="118" y="60"/>
                  </a:lnTo>
                  <a:lnTo>
                    <a:pt x="114" y="56"/>
                  </a:lnTo>
                  <a:lnTo>
                    <a:pt x="114" y="50"/>
                  </a:lnTo>
                  <a:lnTo>
                    <a:pt x="116" y="42"/>
                  </a:lnTo>
                  <a:lnTo>
                    <a:pt x="119" y="38"/>
                  </a:lnTo>
                  <a:lnTo>
                    <a:pt x="122" y="33"/>
                  </a:lnTo>
                  <a:lnTo>
                    <a:pt x="124" y="25"/>
                  </a:lnTo>
                  <a:lnTo>
                    <a:pt x="122" y="16"/>
                  </a:lnTo>
                  <a:lnTo>
                    <a:pt x="120" y="9"/>
                  </a:lnTo>
                  <a:lnTo>
                    <a:pt x="116" y="4"/>
                  </a:lnTo>
                  <a:lnTo>
                    <a:pt x="110" y="1"/>
                  </a:lnTo>
                  <a:lnTo>
                    <a:pt x="101" y="0"/>
                  </a:lnTo>
                  <a:lnTo>
                    <a:pt x="94" y="3"/>
                  </a:lnTo>
                  <a:lnTo>
                    <a:pt x="90" y="7"/>
                  </a:lnTo>
                  <a:lnTo>
                    <a:pt x="88" y="13"/>
                  </a:lnTo>
                  <a:lnTo>
                    <a:pt x="86" y="19"/>
                  </a:lnTo>
                  <a:lnTo>
                    <a:pt x="88" y="24"/>
                  </a:lnTo>
                  <a:lnTo>
                    <a:pt x="90" y="32"/>
                  </a:lnTo>
                  <a:lnTo>
                    <a:pt x="92" y="37"/>
                  </a:lnTo>
                  <a:lnTo>
                    <a:pt x="93" y="42"/>
                  </a:lnTo>
                  <a:lnTo>
                    <a:pt x="92" y="49"/>
                  </a:lnTo>
                  <a:lnTo>
                    <a:pt x="88" y="54"/>
                  </a:lnTo>
                  <a:lnTo>
                    <a:pt x="81" y="60"/>
                  </a:lnTo>
                  <a:lnTo>
                    <a:pt x="73" y="64"/>
                  </a:lnTo>
                  <a:lnTo>
                    <a:pt x="68" y="67"/>
                  </a:lnTo>
                  <a:lnTo>
                    <a:pt x="63" y="73"/>
                  </a:lnTo>
                  <a:lnTo>
                    <a:pt x="58" y="79"/>
                  </a:lnTo>
                  <a:lnTo>
                    <a:pt x="52" y="91"/>
                  </a:lnTo>
                  <a:lnTo>
                    <a:pt x="48" y="105"/>
                  </a:lnTo>
                  <a:lnTo>
                    <a:pt x="44" y="115"/>
                  </a:lnTo>
                  <a:lnTo>
                    <a:pt x="43" y="128"/>
                  </a:lnTo>
                  <a:lnTo>
                    <a:pt x="42" y="144"/>
                  </a:lnTo>
                  <a:lnTo>
                    <a:pt x="42" y="154"/>
                  </a:lnTo>
                  <a:lnTo>
                    <a:pt x="42" y="161"/>
                  </a:lnTo>
                  <a:lnTo>
                    <a:pt x="43" y="167"/>
                  </a:lnTo>
                  <a:lnTo>
                    <a:pt x="46" y="169"/>
                  </a:lnTo>
                  <a:lnTo>
                    <a:pt x="51" y="171"/>
                  </a:lnTo>
                  <a:lnTo>
                    <a:pt x="54" y="169"/>
                  </a:lnTo>
                  <a:lnTo>
                    <a:pt x="55" y="167"/>
                  </a:lnTo>
                  <a:lnTo>
                    <a:pt x="55" y="156"/>
                  </a:lnTo>
                  <a:lnTo>
                    <a:pt x="55" y="140"/>
                  </a:lnTo>
                  <a:lnTo>
                    <a:pt x="56" y="130"/>
                  </a:lnTo>
                  <a:lnTo>
                    <a:pt x="58" y="123"/>
                  </a:lnTo>
                  <a:lnTo>
                    <a:pt x="61" y="116"/>
                  </a:lnTo>
                  <a:lnTo>
                    <a:pt x="67" y="115"/>
                  </a:lnTo>
                  <a:lnTo>
                    <a:pt x="72" y="116"/>
                  </a:lnTo>
                  <a:lnTo>
                    <a:pt x="73" y="120"/>
                  </a:lnTo>
                  <a:lnTo>
                    <a:pt x="72" y="132"/>
                  </a:lnTo>
                  <a:lnTo>
                    <a:pt x="71" y="148"/>
                  </a:lnTo>
                  <a:lnTo>
                    <a:pt x="68" y="163"/>
                  </a:lnTo>
                  <a:lnTo>
                    <a:pt x="64" y="176"/>
                  </a:lnTo>
                  <a:lnTo>
                    <a:pt x="60" y="193"/>
                  </a:lnTo>
                  <a:lnTo>
                    <a:pt x="55" y="208"/>
                  </a:lnTo>
                  <a:lnTo>
                    <a:pt x="43" y="226"/>
                  </a:lnTo>
                  <a:lnTo>
                    <a:pt x="34" y="238"/>
                  </a:lnTo>
                  <a:lnTo>
                    <a:pt x="18" y="257"/>
                  </a:lnTo>
                  <a:lnTo>
                    <a:pt x="8" y="270"/>
                  </a:lnTo>
                  <a:lnTo>
                    <a:pt x="0" y="282"/>
                  </a:lnTo>
                  <a:lnTo>
                    <a:pt x="0" y="287"/>
                  </a:lnTo>
                  <a:lnTo>
                    <a:pt x="8" y="296"/>
                  </a:lnTo>
                  <a:lnTo>
                    <a:pt x="20" y="307"/>
                  </a:lnTo>
                  <a:lnTo>
                    <a:pt x="31" y="307"/>
                  </a:lnTo>
                  <a:lnTo>
                    <a:pt x="34" y="304"/>
                  </a:lnTo>
                  <a:lnTo>
                    <a:pt x="29" y="298"/>
                  </a:lnTo>
                  <a:lnTo>
                    <a:pt x="24" y="291"/>
                  </a:lnTo>
                  <a:lnTo>
                    <a:pt x="24" y="286"/>
                  </a:lnTo>
                  <a:lnTo>
                    <a:pt x="31" y="274"/>
                  </a:lnTo>
                  <a:lnTo>
                    <a:pt x="44" y="261"/>
                  </a:lnTo>
                  <a:lnTo>
                    <a:pt x="64" y="236"/>
                  </a:lnTo>
                  <a:lnTo>
                    <a:pt x="81" y="214"/>
                  </a:lnTo>
                  <a:lnTo>
                    <a:pt x="88" y="208"/>
                  </a:lnTo>
                  <a:lnTo>
                    <a:pt x="92" y="202"/>
                  </a:lnTo>
                  <a:lnTo>
                    <a:pt x="99" y="201"/>
                  </a:lnTo>
                  <a:lnTo>
                    <a:pt x="106" y="205"/>
                  </a:lnTo>
                  <a:lnTo>
                    <a:pt x="114" y="210"/>
                  </a:lnTo>
                  <a:lnTo>
                    <a:pt x="130" y="232"/>
                  </a:lnTo>
                  <a:lnTo>
                    <a:pt x="148" y="257"/>
                  </a:lnTo>
                  <a:lnTo>
                    <a:pt x="165" y="282"/>
                  </a:lnTo>
                  <a:lnTo>
                    <a:pt x="175" y="296"/>
                  </a:lnTo>
                  <a:lnTo>
                    <a:pt x="179" y="299"/>
                  </a:lnTo>
                  <a:lnTo>
                    <a:pt x="186" y="299"/>
                  </a:lnTo>
                  <a:lnTo>
                    <a:pt x="192" y="294"/>
                  </a:lnTo>
                  <a:lnTo>
                    <a:pt x="200" y="288"/>
                  </a:lnTo>
                  <a:lnTo>
                    <a:pt x="207" y="283"/>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1" name="Group 47"/>
            <p:cNvGrpSpPr>
              <a:grpSpLocks/>
            </p:cNvGrpSpPr>
            <p:nvPr/>
          </p:nvGrpSpPr>
          <p:grpSpPr bwMode="auto">
            <a:xfrm>
              <a:off x="2576" y="1795"/>
              <a:ext cx="273" cy="326"/>
              <a:chOff x="2576" y="1795"/>
              <a:chExt cx="273" cy="326"/>
            </a:xfrm>
          </p:grpSpPr>
          <p:grpSp>
            <p:nvGrpSpPr>
              <p:cNvPr id="12" name="Group 48"/>
              <p:cNvGrpSpPr>
                <a:grpSpLocks/>
              </p:cNvGrpSpPr>
              <p:nvPr/>
            </p:nvGrpSpPr>
            <p:grpSpPr bwMode="auto">
              <a:xfrm>
                <a:off x="2576" y="1795"/>
                <a:ext cx="273" cy="326"/>
                <a:chOff x="2576" y="1795"/>
                <a:chExt cx="273" cy="326"/>
              </a:xfrm>
            </p:grpSpPr>
            <p:sp>
              <p:nvSpPr>
                <p:cNvPr id="2716721" name="AutoShape 49"/>
                <p:cNvSpPr>
                  <a:spLocks noChangeArrowheads="1"/>
                </p:cNvSpPr>
                <p:nvPr/>
              </p:nvSpPr>
              <p:spPr bwMode="auto">
                <a:xfrm>
                  <a:off x="2576" y="1849"/>
                  <a:ext cx="273" cy="272"/>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22" name="AutoShape 50"/>
                <p:cNvSpPr>
                  <a:spLocks noChangeArrowheads="1"/>
                </p:cNvSpPr>
                <p:nvPr/>
              </p:nvSpPr>
              <p:spPr bwMode="auto">
                <a:xfrm>
                  <a:off x="2642" y="1795"/>
                  <a:ext cx="207" cy="4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6723" name="Oval 51"/>
              <p:cNvSpPr>
                <a:spLocks noChangeArrowheads="1"/>
              </p:cNvSpPr>
              <p:nvPr/>
            </p:nvSpPr>
            <p:spPr bwMode="auto">
              <a:xfrm>
                <a:off x="2662" y="1823"/>
                <a:ext cx="27" cy="10"/>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24" name="AutoShape 52"/>
              <p:cNvSpPr>
                <a:spLocks noChangeArrowheads="1"/>
              </p:cNvSpPr>
              <p:nvPr/>
            </p:nvSpPr>
            <p:spPr bwMode="auto">
              <a:xfrm>
                <a:off x="2608" y="1976"/>
                <a:ext cx="145" cy="60"/>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grpSp>
        <p:nvGrpSpPr>
          <p:cNvPr id="13" name="Group 53"/>
          <p:cNvGrpSpPr>
            <a:grpSpLocks/>
          </p:cNvGrpSpPr>
          <p:nvPr/>
        </p:nvGrpSpPr>
        <p:grpSpPr bwMode="auto">
          <a:xfrm>
            <a:off x="4999038" y="3492500"/>
            <a:ext cx="1446212" cy="517525"/>
            <a:chOff x="3543" y="2076"/>
            <a:chExt cx="1024" cy="326"/>
          </a:xfrm>
        </p:grpSpPr>
        <p:grpSp>
          <p:nvGrpSpPr>
            <p:cNvPr id="14" name="Group 54"/>
            <p:cNvGrpSpPr>
              <a:grpSpLocks/>
            </p:cNvGrpSpPr>
            <p:nvPr/>
          </p:nvGrpSpPr>
          <p:grpSpPr bwMode="auto">
            <a:xfrm>
              <a:off x="3543" y="2076"/>
              <a:ext cx="216" cy="326"/>
              <a:chOff x="3543" y="2076"/>
              <a:chExt cx="216" cy="326"/>
            </a:xfrm>
          </p:grpSpPr>
          <p:sp>
            <p:nvSpPr>
              <p:cNvPr id="2716727" name="AutoShape 55"/>
              <p:cNvSpPr>
                <a:spLocks noChangeArrowheads="1"/>
              </p:cNvSpPr>
              <p:nvPr/>
            </p:nvSpPr>
            <p:spPr bwMode="auto">
              <a:xfrm>
                <a:off x="3543" y="2129"/>
                <a:ext cx="216" cy="273"/>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28" name="AutoShape 56"/>
              <p:cNvSpPr>
                <a:spLocks noChangeArrowheads="1"/>
              </p:cNvSpPr>
              <p:nvPr/>
            </p:nvSpPr>
            <p:spPr bwMode="auto">
              <a:xfrm>
                <a:off x="3594" y="2076"/>
                <a:ext cx="165" cy="48"/>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29" name="AutoShape 57"/>
              <p:cNvSpPr>
                <a:spLocks noChangeArrowheads="1"/>
              </p:cNvSpPr>
              <p:nvPr/>
            </p:nvSpPr>
            <p:spPr bwMode="auto">
              <a:xfrm>
                <a:off x="3585" y="2150"/>
                <a:ext cx="114" cy="17"/>
              </a:xfrm>
              <a:prstGeom prst="parallelogram">
                <a:avLst>
                  <a:gd name="adj" fmla="val 167616"/>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5" name="Group 58"/>
            <p:cNvGrpSpPr>
              <a:grpSpLocks/>
            </p:cNvGrpSpPr>
            <p:nvPr/>
          </p:nvGrpSpPr>
          <p:grpSpPr bwMode="auto">
            <a:xfrm>
              <a:off x="4088" y="2120"/>
              <a:ext cx="210" cy="268"/>
              <a:chOff x="4088" y="2120"/>
              <a:chExt cx="210" cy="268"/>
            </a:xfrm>
          </p:grpSpPr>
          <p:sp>
            <p:nvSpPr>
              <p:cNvPr id="2716731" name="Freeform 59"/>
              <p:cNvSpPr>
                <a:spLocks/>
              </p:cNvSpPr>
              <p:nvPr/>
            </p:nvSpPr>
            <p:spPr bwMode="auto">
              <a:xfrm>
                <a:off x="4223" y="2243"/>
                <a:ext cx="64" cy="145"/>
              </a:xfrm>
              <a:custGeom>
                <a:avLst/>
                <a:gdLst/>
                <a:ahLst/>
                <a:cxnLst>
                  <a:cxn ang="0">
                    <a:pos x="46" y="0"/>
                  </a:cxn>
                  <a:cxn ang="0">
                    <a:pos x="63" y="0"/>
                  </a:cxn>
                  <a:cxn ang="0">
                    <a:pos x="17" y="144"/>
                  </a:cxn>
                  <a:cxn ang="0">
                    <a:pos x="0" y="144"/>
                  </a:cxn>
                  <a:cxn ang="0">
                    <a:pos x="46" y="0"/>
                  </a:cxn>
                </a:cxnLst>
                <a:rect l="0" t="0" r="r" b="b"/>
                <a:pathLst>
                  <a:path w="64" h="145">
                    <a:moveTo>
                      <a:pt x="46" y="0"/>
                    </a:moveTo>
                    <a:lnTo>
                      <a:pt x="63" y="0"/>
                    </a:lnTo>
                    <a:lnTo>
                      <a:pt x="17" y="144"/>
                    </a:lnTo>
                    <a:lnTo>
                      <a:pt x="0" y="144"/>
                    </a:lnTo>
                    <a:lnTo>
                      <a:pt x="46"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16732" name="Rectangle 60"/>
              <p:cNvSpPr>
                <a:spLocks noChangeArrowheads="1"/>
              </p:cNvSpPr>
              <p:nvPr/>
            </p:nvSpPr>
            <p:spPr bwMode="auto">
              <a:xfrm>
                <a:off x="4218" y="2243"/>
                <a:ext cx="80"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733" name="Rectangle 61"/>
              <p:cNvSpPr>
                <a:spLocks noChangeArrowheads="1"/>
              </p:cNvSpPr>
              <p:nvPr/>
            </p:nvSpPr>
            <p:spPr bwMode="auto">
              <a:xfrm>
                <a:off x="4226" y="2302"/>
                <a:ext cx="60" cy="14"/>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734" name="Rectangle 62"/>
              <p:cNvSpPr>
                <a:spLocks noChangeArrowheads="1"/>
              </p:cNvSpPr>
              <p:nvPr/>
            </p:nvSpPr>
            <p:spPr bwMode="auto">
              <a:xfrm>
                <a:off x="4090" y="2302"/>
                <a:ext cx="76" cy="9"/>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735" name="Oval 63"/>
              <p:cNvSpPr>
                <a:spLocks noChangeArrowheads="1"/>
              </p:cNvSpPr>
              <p:nvPr/>
            </p:nvSpPr>
            <p:spPr bwMode="auto">
              <a:xfrm>
                <a:off x="4149" y="2120"/>
                <a:ext cx="24"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16736" name="Freeform 64"/>
              <p:cNvSpPr>
                <a:spLocks/>
              </p:cNvSpPr>
              <p:nvPr/>
            </p:nvSpPr>
            <p:spPr bwMode="auto">
              <a:xfrm>
                <a:off x="4088" y="2166"/>
                <a:ext cx="145" cy="222"/>
              </a:xfrm>
              <a:custGeom>
                <a:avLst/>
                <a:gdLst/>
                <a:ahLst/>
                <a:cxnLst>
                  <a:cxn ang="0">
                    <a:pos x="1" y="102"/>
                  </a:cxn>
                  <a:cxn ang="0">
                    <a:pos x="1" y="105"/>
                  </a:cxn>
                  <a:cxn ang="0">
                    <a:pos x="0" y="109"/>
                  </a:cxn>
                  <a:cxn ang="0">
                    <a:pos x="0" y="112"/>
                  </a:cxn>
                  <a:cxn ang="0">
                    <a:pos x="1" y="116"/>
                  </a:cxn>
                  <a:cxn ang="0">
                    <a:pos x="3" y="119"/>
                  </a:cxn>
                  <a:cxn ang="0">
                    <a:pos x="6" y="122"/>
                  </a:cxn>
                  <a:cxn ang="0">
                    <a:pos x="9" y="124"/>
                  </a:cxn>
                  <a:cxn ang="0">
                    <a:pos x="12" y="125"/>
                  </a:cxn>
                  <a:cxn ang="0">
                    <a:pos x="15" y="125"/>
                  </a:cxn>
                  <a:cxn ang="0">
                    <a:pos x="94" y="221"/>
                  </a:cxn>
                  <a:cxn ang="0">
                    <a:pos x="119" y="106"/>
                  </a:cxn>
                  <a:cxn ang="0">
                    <a:pos x="118" y="104"/>
                  </a:cxn>
                  <a:cxn ang="0">
                    <a:pos x="117" y="102"/>
                  </a:cxn>
                  <a:cxn ang="0">
                    <a:pos x="115" y="100"/>
                  </a:cxn>
                  <a:cxn ang="0">
                    <a:pos x="113" y="98"/>
                  </a:cxn>
                  <a:cxn ang="0">
                    <a:pos x="111" y="97"/>
                  </a:cxn>
                  <a:cxn ang="0">
                    <a:pos x="107" y="96"/>
                  </a:cxn>
                  <a:cxn ang="0">
                    <a:pos x="105" y="96"/>
                  </a:cxn>
                  <a:cxn ang="0">
                    <a:pos x="102" y="96"/>
                  </a:cxn>
                  <a:cxn ang="0">
                    <a:pos x="69" y="56"/>
                  </a:cxn>
                  <a:cxn ang="0">
                    <a:pos x="134" y="70"/>
                  </a:cxn>
                  <a:cxn ang="0">
                    <a:pos x="136" y="69"/>
                  </a:cxn>
                  <a:cxn ang="0">
                    <a:pos x="138" y="68"/>
                  </a:cxn>
                  <a:cxn ang="0">
                    <a:pos x="141" y="66"/>
                  </a:cxn>
                  <a:cxn ang="0">
                    <a:pos x="143" y="65"/>
                  </a:cxn>
                  <a:cxn ang="0">
                    <a:pos x="143" y="62"/>
                  </a:cxn>
                  <a:cxn ang="0">
                    <a:pos x="144" y="59"/>
                  </a:cxn>
                  <a:cxn ang="0">
                    <a:pos x="143" y="55"/>
                  </a:cxn>
                  <a:cxn ang="0">
                    <a:pos x="142" y="53"/>
                  </a:cxn>
                  <a:cxn ang="0">
                    <a:pos x="140" y="51"/>
                  </a:cxn>
                  <a:cxn ang="0">
                    <a:pos x="138" y="49"/>
                  </a:cxn>
                  <a:cxn ang="0">
                    <a:pos x="135" y="48"/>
                  </a:cxn>
                  <a:cxn ang="0">
                    <a:pos x="91" y="48"/>
                  </a:cxn>
                  <a:cxn ang="0">
                    <a:pos x="84" y="31"/>
                  </a:cxn>
                  <a:cxn ang="0">
                    <a:pos x="84" y="27"/>
                  </a:cxn>
                  <a:cxn ang="0">
                    <a:pos x="85" y="23"/>
                  </a:cxn>
                  <a:cxn ang="0">
                    <a:pos x="85" y="18"/>
                  </a:cxn>
                  <a:cxn ang="0">
                    <a:pos x="84" y="14"/>
                  </a:cxn>
                  <a:cxn ang="0">
                    <a:pos x="82" y="11"/>
                  </a:cxn>
                  <a:cxn ang="0">
                    <a:pos x="80" y="8"/>
                  </a:cxn>
                  <a:cxn ang="0">
                    <a:pos x="77" y="5"/>
                  </a:cxn>
                  <a:cxn ang="0">
                    <a:pos x="73" y="3"/>
                  </a:cxn>
                  <a:cxn ang="0">
                    <a:pos x="69" y="1"/>
                  </a:cxn>
                  <a:cxn ang="0">
                    <a:pos x="65" y="0"/>
                  </a:cxn>
                  <a:cxn ang="0">
                    <a:pos x="60" y="0"/>
                  </a:cxn>
                  <a:cxn ang="0">
                    <a:pos x="56" y="1"/>
                  </a:cxn>
                  <a:cxn ang="0">
                    <a:pos x="51" y="2"/>
                  </a:cxn>
                  <a:cxn ang="0">
                    <a:pos x="47" y="5"/>
                  </a:cxn>
                  <a:cxn ang="0">
                    <a:pos x="44" y="8"/>
                  </a:cxn>
                  <a:cxn ang="0">
                    <a:pos x="41" y="12"/>
                  </a:cxn>
                  <a:cxn ang="0">
                    <a:pos x="39" y="17"/>
                  </a:cxn>
                </a:cxnLst>
                <a:rect l="0" t="0" r="r" b="b"/>
                <a:pathLst>
                  <a:path w="145" h="222">
                    <a:moveTo>
                      <a:pt x="39" y="17"/>
                    </a:moveTo>
                    <a:lnTo>
                      <a:pt x="1" y="102"/>
                    </a:lnTo>
                    <a:lnTo>
                      <a:pt x="1" y="104"/>
                    </a:lnTo>
                    <a:lnTo>
                      <a:pt x="1" y="105"/>
                    </a:lnTo>
                    <a:lnTo>
                      <a:pt x="0" y="106"/>
                    </a:lnTo>
                    <a:lnTo>
                      <a:pt x="0" y="109"/>
                    </a:lnTo>
                    <a:lnTo>
                      <a:pt x="0" y="110"/>
                    </a:lnTo>
                    <a:lnTo>
                      <a:pt x="0" y="112"/>
                    </a:lnTo>
                    <a:lnTo>
                      <a:pt x="1" y="114"/>
                    </a:lnTo>
                    <a:lnTo>
                      <a:pt x="1" y="116"/>
                    </a:lnTo>
                    <a:lnTo>
                      <a:pt x="2" y="117"/>
                    </a:lnTo>
                    <a:lnTo>
                      <a:pt x="3" y="119"/>
                    </a:lnTo>
                    <a:lnTo>
                      <a:pt x="5" y="121"/>
                    </a:lnTo>
                    <a:lnTo>
                      <a:pt x="6" y="122"/>
                    </a:lnTo>
                    <a:lnTo>
                      <a:pt x="8" y="123"/>
                    </a:lnTo>
                    <a:lnTo>
                      <a:pt x="9" y="124"/>
                    </a:lnTo>
                    <a:lnTo>
                      <a:pt x="10" y="124"/>
                    </a:lnTo>
                    <a:lnTo>
                      <a:pt x="12" y="125"/>
                    </a:lnTo>
                    <a:lnTo>
                      <a:pt x="14" y="125"/>
                    </a:lnTo>
                    <a:lnTo>
                      <a:pt x="15" y="125"/>
                    </a:lnTo>
                    <a:lnTo>
                      <a:pt x="94" y="125"/>
                    </a:lnTo>
                    <a:lnTo>
                      <a:pt x="94" y="221"/>
                    </a:lnTo>
                    <a:lnTo>
                      <a:pt x="119" y="221"/>
                    </a:lnTo>
                    <a:lnTo>
                      <a:pt x="119" y="106"/>
                    </a:lnTo>
                    <a:lnTo>
                      <a:pt x="119" y="105"/>
                    </a:lnTo>
                    <a:lnTo>
                      <a:pt x="118" y="104"/>
                    </a:lnTo>
                    <a:lnTo>
                      <a:pt x="118" y="102"/>
                    </a:lnTo>
                    <a:lnTo>
                      <a:pt x="117" y="102"/>
                    </a:lnTo>
                    <a:lnTo>
                      <a:pt x="116" y="101"/>
                    </a:lnTo>
                    <a:lnTo>
                      <a:pt x="115" y="100"/>
                    </a:lnTo>
                    <a:lnTo>
                      <a:pt x="114" y="99"/>
                    </a:lnTo>
                    <a:lnTo>
                      <a:pt x="113" y="98"/>
                    </a:lnTo>
                    <a:lnTo>
                      <a:pt x="112" y="98"/>
                    </a:lnTo>
                    <a:lnTo>
                      <a:pt x="111" y="97"/>
                    </a:lnTo>
                    <a:lnTo>
                      <a:pt x="109" y="97"/>
                    </a:lnTo>
                    <a:lnTo>
                      <a:pt x="107" y="96"/>
                    </a:lnTo>
                    <a:lnTo>
                      <a:pt x="106" y="96"/>
                    </a:lnTo>
                    <a:lnTo>
                      <a:pt x="105" y="96"/>
                    </a:lnTo>
                    <a:lnTo>
                      <a:pt x="104" y="96"/>
                    </a:lnTo>
                    <a:lnTo>
                      <a:pt x="102" y="96"/>
                    </a:lnTo>
                    <a:lnTo>
                      <a:pt x="57" y="94"/>
                    </a:lnTo>
                    <a:lnTo>
                      <a:pt x="69" y="56"/>
                    </a:lnTo>
                    <a:lnTo>
                      <a:pt x="78" y="70"/>
                    </a:lnTo>
                    <a:lnTo>
                      <a:pt x="134" y="70"/>
                    </a:lnTo>
                    <a:lnTo>
                      <a:pt x="135" y="69"/>
                    </a:lnTo>
                    <a:lnTo>
                      <a:pt x="136" y="69"/>
                    </a:lnTo>
                    <a:lnTo>
                      <a:pt x="138" y="68"/>
                    </a:lnTo>
                    <a:lnTo>
                      <a:pt x="138" y="68"/>
                    </a:lnTo>
                    <a:lnTo>
                      <a:pt x="140" y="67"/>
                    </a:lnTo>
                    <a:lnTo>
                      <a:pt x="141" y="66"/>
                    </a:lnTo>
                    <a:lnTo>
                      <a:pt x="141" y="65"/>
                    </a:lnTo>
                    <a:lnTo>
                      <a:pt x="143" y="65"/>
                    </a:lnTo>
                    <a:lnTo>
                      <a:pt x="143" y="63"/>
                    </a:lnTo>
                    <a:lnTo>
                      <a:pt x="143" y="62"/>
                    </a:lnTo>
                    <a:lnTo>
                      <a:pt x="144" y="61"/>
                    </a:lnTo>
                    <a:lnTo>
                      <a:pt x="144" y="59"/>
                    </a:lnTo>
                    <a:lnTo>
                      <a:pt x="144" y="57"/>
                    </a:lnTo>
                    <a:lnTo>
                      <a:pt x="143" y="55"/>
                    </a:lnTo>
                    <a:lnTo>
                      <a:pt x="143" y="54"/>
                    </a:lnTo>
                    <a:lnTo>
                      <a:pt x="142" y="53"/>
                    </a:lnTo>
                    <a:lnTo>
                      <a:pt x="141" y="52"/>
                    </a:lnTo>
                    <a:lnTo>
                      <a:pt x="140" y="51"/>
                    </a:lnTo>
                    <a:lnTo>
                      <a:pt x="139" y="50"/>
                    </a:lnTo>
                    <a:lnTo>
                      <a:pt x="138" y="49"/>
                    </a:lnTo>
                    <a:lnTo>
                      <a:pt x="137" y="48"/>
                    </a:lnTo>
                    <a:lnTo>
                      <a:pt x="135" y="48"/>
                    </a:lnTo>
                    <a:lnTo>
                      <a:pt x="134" y="48"/>
                    </a:lnTo>
                    <a:lnTo>
                      <a:pt x="91" y="48"/>
                    </a:lnTo>
                    <a:lnTo>
                      <a:pt x="82" y="33"/>
                    </a:lnTo>
                    <a:lnTo>
                      <a:pt x="84" y="31"/>
                    </a:lnTo>
                    <a:lnTo>
                      <a:pt x="84" y="29"/>
                    </a:lnTo>
                    <a:lnTo>
                      <a:pt x="84" y="27"/>
                    </a:lnTo>
                    <a:lnTo>
                      <a:pt x="85" y="25"/>
                    </a:lnTo>
                    <a:lnTo>
                      <a:pt x="85" y="23"/>
                    </a:lnTo>
                    <a:lnTo>
                      <a:pt x="85" y="21"/>
                    </a:lnTo>
                    <a:lnTo>
                      <a:pt x="85" y="18"/>
                    </a:lnTo>
                    <a:lnTo>
                      <a:pt x="84" y="16"/>
                    </a:lnTo>
                    <a:lnTo>
                      <a:pt x="84" y="14"/>
                    </a:lnTo>
                    <a:lnTo>
                      <a:pt x="83" y="13"/>
                    </a:lnTo>
                    <a:lnTo>
                      <a:pt x="82" y="11"/>
                    </a:lnTo>
                    <a:lnTo>
                      <a:pt x="81" y="10"/>
                    </a:lnTo>
                    <a:lnTo>
                      <a:pt x="80" y="8"/>
                    </a:lnTo>
                    <a:lnTo>
                      <a:pt x="78" y="7"/>
                    </a:lnTo>
                    <a:lnTo>
                      <a:pt x="77" y="5"/>
                    </a:lnTo>
                    <a:lnTo>
                      <a:pt x="75" y="4"/>
                    </a:lnTo>
                    <a:lnTo>
                      <a:pt x="73" y="3"/>
                    </a:lnTo>
                    <a:lnTo>
                      <a:pt x="71" y="2"/>
                    </a:lnTo>
                    <a:lnTo>
                      <a:pt x="69" y="1"/>
                    </a:lnTo>
                    <a:lnTo>
                      <a:pt x="67" y="1"/>
                    </a:lnTo>
                    <a:lnTo>
                      <a:pt x="65" y="0"/>
                    </a:lnTo>
                    <a:lnTo>
                      <a:pt x="63" y="0"/>
                    </a:lnTo>
                    <a:lnTo>
                      <a:pt x="60" y="0"/>
                    </a:lnTo>
                    <a:lnTo>
                      <a:pt x="59" y="0"/>
                    </a:lnTo>
                    <a:lnTo>
                      <a:pt x="56" y="1"/>
                    </a:lnTo>
                    <a:lnTo>
                      <a:pt x="54" y="1"/>
                    </a:lnTo>
                    <a:lnTo>
                      <a:pt x="51" y="2"/>
                    </a:lnTo>
                    <a:lnTo>
                      <a:pt x="50" y="3"/>
                    </a:lnTo>
                    <a:lnTo>
                      <a:pt x="47" y="5"/>
                    </a:lnTo>
                    <a:lnTo>
                      <a:pt x="46" y="7"/>
                    </a:lnTo>
                    <a:lnTo>
                      <a:pt x="44" y="8"/>
                    </a:lnTo>
                    <a:lnTo>
                      <a:pt x="42" y="10"/>
                    </a:lnTo>
                    <a:lnTo>
                      <a:pt x="41" y="12"/>
                    </a:lnTo>
                    <a:lnTo>
                      <a:pt x="40" y="14"/>
                    </a:lnTo>
                    <a:lnTo>
                      <a:pt x="39" y="17"/>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16737" name="Freeform 65"/>
            <p:cNvSpPr>
              <a:spLocks/>
            </p:cNvSpPr>
            <p:nvPr/>
          </p:nvSpPr>
          <p:spPr bwMode="auto">
            <a:xfrm>
              <a:off x="4356" y="2085"/>
              <a:ext cx="211" cy="307"/>
            </a:xfrm>
            <a:custGeom>
              <a:avLst/>
              <a:gdLst/>
              <a:ahLst/>
              <a:cxnLst>
                <a:cxn ang="0">
                  <a:pos x="210" y="277"/>
                </a:cxn>
                <a:cxn ang="0">
                  <a:pos x="194" y="277"/>
                </a:cxn>
                <a:cxn ang="0">
                  <a:pos x="166" y="241"/>
                </a:cxn>
                <a:cxn ang="0">
                  <a:pos x="128" y="178"/>
                </a:cxn>
                <a:cxn ang="0">
                  <a:pos x="118" y="149"/>
                </a:cxn>
                <a:cxn ang="0">
                  <a:pos x="120" y="129"/>
                </a:cxn>
                <a:cxn ang="0">
                  <a:pos x="129" y="125"/>
                </a:cxn>
                <a:cxn ang="0">
                  <a:pos x="144" y="136"/>
                </a:cxn>
                <a:cxn ang="0">
                  <a:pos x="164" y="148"/>
                </a:cxn>
                <a:cxn ang="0">
                  <a:pos x="173" y="148"/>
                </a:cxn>
                <a:cxn ang="0">
                  <a:pos x="174" y="141"/>
                </a:cxn>
                <a:cxn ang="0">
                  <a:pos x="165" y="129"/>
                </a:cxn>
                <a:cxn ang="0">
                  <a:pos x="143" y="113"/>
                </a:cxn>
                <a:cxn ang="0">
                  <a:pos x="133" y="91"/>
                </a:cxn>
                <a:cxn ang="0">
                  <a:pos x="129" y="73"/>
                </a:cxn>
                <a:cxn ang="0">
                  <a:pos x="119" y="59"/>
                </a:cxn>
                <a:cxn ang="0">
                  <a:pos x="115" y="50"/>
                </a:cxn>
                <a:cxn ang="0">
                  <a:pos x="120" y="38"/>
                </a:cxn>
                <a:cxn ang="0">
                  <a:pos x="125" y="25"/>
                </a:cxn>
                <a:cxn ang="0">
                  <a:pos x="122" y="9"/>
                </a:cxn>
                <a:cxn ang="0">
                  <a:pos x="111" y="1"/>
                </a:cxn>
                <a:cxn ang="0">
                  <a:pos x="95" y="3"/>
                </a:cxn>
                <a:cxn ang="0">
                  <a:pos x="88" y="13"/>
                </a:cxn>
                <a:cxn ang="0">
                  <a:pos x="88" y="24"/>
                </a:cxn>
                <a:cxn ang="0">
                  <a:pos x="92" y="37"/>
                </a:cxn>
                <a:cxn ang="0">
                  <a:pos x="92" y="49"/>
                </a:cxn>
                <a:cxn ang="0">
                  <a:pos x="82" y="59"/>
                </a:cxn>
                <a:cxn ang="0">
                  <a:pos x="69" y="67"/>
                </a:cxn>
                <a:cxn ang="0">
                  <a:pos x="58" y="79"/>
                </a:cxn>
                <a:cxn ang="0">
                  <a:pos x="49" y="104"/>
                </a:cxn>
                <a:cxn ang="0">
                  <a:pos x="44" y="128"/>
                </a:cxn>
                <a:cxn ang="0">
                  <a:pos x="42" y="153"/>
                </a:cxn>
                <a:cxn ang="0">
                  <a:pos x="44" y="166"/>
                </a:cxn>
                <a:cxn ang="0">
                  <a:pos x="52" y="170"/>
                </a:cxn>
                <a:cxn ang="0">
                  <a:pos x="55" y="166"/>
                </a:cxn>
                <a:cxn ang="0">
                  <a:pos x="55" y="140"/>
                </a:cxn>
                <a:cxn ang="0">
                  <a:pos x="58" y="123"/>
                </a:cxn>
                <a:cxn ang="0">
                  <a:pos x="67" y="115"/>
                </a:cxn>
                <a:cxn ang="0">
                  <a:pos x="74" y="120"/>
                </a:cxn>
                <a:cxn ang="0">
                  <a:pos x="71" y="148"/>
                </a:cxn>
                <a:cxn ang="0">
                  <a:pos x="65" y="175"/>
                </a:cxn>
                <a:cxn ang="0">
                  <a:pos x="55" y="207"/>
                </a:cxn>
                <a:cxn ang="0">
                  <a:pos x="34" y="237"/>
                </a:cxn>
                <a:cxn ang="0">
                  <a:pos x="8" y="269"/>
                </a:cxn>
                <a:cxn ang="0">
                  <a:pos x="0" y="286"/>
                </a:cxn>
                <a:cxn ang="0">
                  <a:pos x="20" y="306"/>
                </a:cxn>
                <a:cxn ang="0">
                  <a:pos x="34" y="303"/>
                </a:cxn>
                <a:cxn ang="0">
                  <a:pos x="24" y="290"/>
                </a:cxn>
                <a:cxn ang="0">
                  <a:pos x="32" y="273"/>
                </a:cxn>
                <a:cxn ang="0">
                  <a:pos x="65" y="235"/>
                </a:cxn>
                <a:cxn ang="0">
                  <a:pos x="88" y="207"/>
                </a:cxn>
                <a:cxn ang="0">
                  <a:pos x="100" y="200"/>
                </a:cxn>
                <a:cxn ang="0">
                  <a:pos x="115" y="210"/>
                </a:cxn>
                <a:cxn ang="0">
                  <a:pos x="149" y="256"/>
                </a:cxn>
                <a:cxn ang="0">
                  <a:pos x="177" y="295"/>
                </a:cxn>
                <a:cxn ang="0">
                  <a:pos x="188" y="298"/>
                </a:cxn>
                <a:cxn ang="0">
                  <a:pos x="202" y="288"/>
                </a:cxn>
              </a:cxnLst>
              <a:rect l="0" t="0" r="r" b="b"/>
              <a:pathLst>
                <a:path w="211" h="307">
                  <a:moveTo>
                    <a:pt x="209" y="282"/>
                  </a:moveTo>
                  <a:lnTo>
                    <a:pt x="210" y="277"/>
                  </a:lnTo>
                  <a:lnTo>
                    <a:pt x="202" y="278"/>
                  </a:lnTo>
                  <a:lnTo>
                    <a:pt x="194" y="277"/>
                  </a:lnTo>
                  <a:lnTo>
                    <a:pt x="184" y="269"/>
                  </a:lnTo>
                  <a:lnTo>
                    <a:pt x="166" y="241"/>
                  </a:lnTo>
                  <a:lnTo>
                    <a:pt x="141" y="200"/>
                  </a:lnTo>
                  <a:lnTo>
                    <a:pt x="128" y="178"/>
                  </a:lnTo>
                  <a:lnTo>
                    <a:pt x="119" y="160"/>
                  </a:lnTo>
                  <a:lnTo>
                    <a:pt x="118" y="149"/>
                  </a:lnTo>
                  <a:lnTo>
                    <a:pt x="118" y="137"/>
                  </a:lnTo>
                  <a:lnTo>
                    <a:pt x="120" y="129"/>
                  </a:lnTo>
                  <a:lnTo>
                    <a:pt x="125" y="125"/>
                  </a:lnTo>
                  <a:lnTo>
                    <a:pt x="129" y="125"/>
                  </a:lnTo>
                  <a:lnTo>
                    <a:pt x="135" y="128"/>
                  </a:lnTo>
                  <a:lnTo>
                    <a:pt x="144" y="136"/>
                  </a:lnTo>
                  <a:lnTo>
                    <a:pt x="156" y="144"/>
                  </a:lnTo>
                  <a:lnTo>
                    <a:pt x="164" y="148"/>
                  </a:lnTo>
                  <a:lnTo>
                    <a:pt x="169" y="149"/>
                  </a:lnTo>
                  <a:lnTo>
                    <a:pt x="173" y="148"/>
                  </a:lnTo>
                  <a:lnTo>
                    <a:pt x="176" y="144"/>
                  </a:lnTo>
                  <a:lnTo>
                    <a:pt x="174" y="141"/>
                  </a:lnTo>
                  <a:lnTo>
                    <a:pt x="173" y="137"/>
                  </a:lnTo>
                  <a:lnTo>
                    <a:pt x="165" y="129"/>
                  </a:lnTo>
                  <a:lnTo>
                    <a:pt x="151" y="120"/>
                  </a:lnTo>
                  <a:lnTo>
                    <a:pt x="143" y="113"/>
                  </a:lnTo>
                  <a:lnTo>
                    <a:pt x="137" y="104"/>
                  </a:lnTo>
                  <a:lnTo>
                    <a:pt x="133" y="91"/>
                  </a:lnTo>
                  <a:lnTo>
                    <a:pt x="132" y="78"/>
                  </a:lnTo>
                  <a:lnTo>
                    <a:pt x="129" y="73"/>
                  </a:lnTo>
                  <a:lnTo>
                    <a:pt x="125" y="66"/>
                  </a:lnTo>
                  <a:lnTo>
                    <a:pt x="119" y="59"/>
                  </a:lnTo>
                  <a:lnTo>
                    <a:pt x="115" y="55"/>
                  </a:lnTo>
                  <a:lnTo>
                    <a:pt x="115" y="50"/>
                  </a:lnTo>
                  <a:lnTo>
                    <a:pt x="118" y="42"/>
                  </a:lnTo>
                  <a:lnTo>
                    <a:pt x="120" y="38"/>
                  </a:lnTo>
                  <a:lnTo>
                    <a:pt x="123" y="33"/>
                  </a:lnTo>
                  <a:lnTo>
                    <a:pt x="125" y="25"/>
                  </a:lnTo>
                  <a:lnTo>
                    <a:pt x="123" y="16"/>
                  </a:lnTo>
                  <a:lnTo>
                    <a:pt x="122" y="9"/>
                  </a:lnTo>
                  <a:lnTo>
                    <a:pt x="118" y="4"/>
                  </a:lnTo>
                  <a:lnTo>
                    <a:pt x="111" y="1"/>
                  </a:lnTo>
                  <a:lnTo>
                    <a:pt x="102" y="0"/>
                  </a:lnTo>
                  <a:lnTo>
                    <a:pt x="95" y="3"/>
                  </a:lnTo>
                  <a:lnTo>
                    <a:pt x="91" y="7"/>
                  </a:lnTo>
                  <a:lnTo>
                    <a:pt x="88" y="13"/>
                  </a:lnTo>
                  <a:lnTo>
                    <a:pt x="87" y="18"/>
                  </a:lnTo>
                  <a:lnTo>
                    <a:pt x="88" y="24"/>
                  </a:lnTo>
                  <a:lnTo>
                    <a:pt x="91" y="32"/>
                  </a:lnTo>
                  <a:lnTo>
                    <a:pt x="92" y="37"/>
                  </a:lnTo>
                  <a:lnTo>
                    <a:pt x="94" y="42"/>
                  </a:lnTo>
                  <a:lnTo>
                    <a:pt x="92" y="49"/>
                  </a:lnTo>
                  <a:lnTo>
                    <a:pt x="88" y="54"/>
                  </a:lnTo>
                  <a:lnTo>
                    <a:pt x="82" y="59"/>
                  </a:lnTo>
                  <a:lnTo>
                    <a:pt x="74" y="63"/>
                  </a:lnTo>
                  <a:lnTo>
                    <a:pt x="69" y="67"/>
                  </a:lnTo>
                  <a:lnTo>
                    <a:pt x="63" y="73"/>
                  </a:lnTo>
                  <a:lnTo>
                    <a:pt x="58" y="79"/>
                  </a:lnTo>
                  <a:lnTo>
                    <a:pt x="53" y="91"/>
                  </a:lnTo>
                  <a:lnTo>
                    <a:pt x="49" y="104"/>
                  </a:lnTo>
                  <a:lnTo>
                    <a:pt x="45" y="115"/>
                  </a:lnTo>
                  <a:lnTo>
                    <a:pt x="44" y="128"/>
                  </a:lnTo>
                  <a:lnTo>
                    <a:pt x="42" y="144"/>
                  </a:lnTo>
                  <a:lnTo>
                    <a:pt x="42" y="153"/>
                  </a:lnTo>
                  <a:lnTo>
                    <a:pt x="42" y="161"/>
                  </a:lnTo>
                  <a:lnTo>
                    <a:pt x="44" y="166"/>
                  </a:lnTo>
                  <a:lnTo>
                    <a:pt x="46" y="169"/>
                  </a:lnTo>
                  <a:lnTo>
                    <a:pt x="52" y="170"/>
                  </a:lnTo>
                  <a:lnTo>
                    <a:pt x="54" y="169"/>
                  </a:lnTo>
                  <a:lnTo>
                    <a:pt x="55" y="166"/>
                  </a:lnTo>
                  <a:lnTo>
                    <a:pt x="55" y="156"/>
                  </a:lnTo>
                  <a:lnTo>
                    <a:pt x="55" y="140"/>
                  </a:lnTo>
                  <a:lnTo>
                    <a:pt x="57" y="129"/>
                  </a:lnTo>
                  <a:lnTo>
                    <a:pt x="58" y="123"/>
                  </a:lnTo>
                  <a:lnTo>
                    <a:pt x="62" y="116"/>
                  </a:lnTo>
                  <a:lnTo>
                    <a:pt x="67" y="115"/>
                  </a:lnTo>
                  <a:lnTo>
                    <a:pt x="73" y="116"/>
                  </a:lnTo>
                  <a:lnTo>
                    <a:pt x="74" y="120"/>
                  </a:lnTo>
                  <a:lnTo>
                    <a:pt x="73" y="132"/>
                  </a:lnTo>
                  <a:lnTo>
                    <a:pt x="71" y="148"/>
                  </a:lnTo>
                  <a:lnTo>
                    <a:pt x="69" y="162"/>
                  </a:lnTo>
                  <a:lnTo>
                    <a:pt x="65" y="175"/>
                  </a:lnTo>
                  <a:lnTo>
                    <a:pt x="61" y="193"/>
                  </a:lnTo>
                  <a:lnTo>
                    <a:pt x="55" y="207"/>
                  </a:lnTo>
                  <a:lnTo>
                    <a:pt x="44" y="226"/>
                  </a:lnTo>
                  <a:lnTo>
                    <a:pt x="34" y="237"/>
                  </a:lnTo>
                  <a:lnTo>
                    <a:pt x="18" y="256"/>
                  </a:lnTo>
                  <a:lnTo>
                    <a:pt x="8" y="269"/>
                  </a:lnTo>
                  <a:lnTo>
                    <a:pt x="0" y="281"/>
                  </a:lnTo>
                  <a:lnTo>
                    <a:pt x="0" y="286"/>
                  </a:lnTo>
                  <a:lnTo>
                    <a:pt x="8" y="295"/>
                  </a:lnTo>
                  <a:lnTo>
                    <a:pt x="20" y="306"/>
                  </a:lnTo>
                  <a:lnTo>
                    <a:pt x="32" y="306"/>
                  </a:lnTo>
                  <a:lnTo>
                    <a:pt x="34" y="303"/>
                  </a:lnTo>
                  <a:lnTo>
                    <a:pt x="29" y="297"/>
                  </a:lnTo>
                  <a:lnTo>
                    <a:pt x="24" y="290"/>
                  </a:lnTo>
                  <a:lnTo>
                    <a:pt x="24" y="285"/>
                  </a:lnTo>
                  <a:lnTo>
                    <a:pt x="32" y="273"/>
                  </a:lnTo>
                  <a:lnTo>
                    <a:pt x="45" y="260"/>
                  </a:lnTo>
                  <a:lnTo>
                    <a:pt x="65" y="235"/>
                  </a:lnTo>
                  <a:lnTo>
                    <a:pt x="82" y="214"/>
                  </a:lnTo>
                  <a:lnTo>
                    <a:pt x="88" y="207"/>
                  </a:lnTo>
                  <a:lnTo>
                    <a:pt x="92" y="202"/>
                  </a:lnTo>
                  <a:lnTo>
                    <a:pt x="100" y="200"/>
                  </a:lnTo>
                  <a:lnTo>
                    <a:pt x="107" y="204"/>
                  </a:lnTo>
                  <a:lnTo>
                    <a:pt x="115" y="210"/>
                  </a:lnTo>
                  <a:lnTo>
                    <a:pt x="131" y="231"/>
                  </a:lnTo>
                  <a:lnTo>
                    <a:pt x="149" y="256"/>
                  </a:lnTo>
                  <a:lnTo>
                    <a:pt x="166" y="281"/>
                  </a:lnTo>
                  <a:lnTo>
                    <a:pt x="177" y="295"/>
                  </a:lnTo>
                  <a:lnTo>
                    <a:pt x="181" y="298"/>
                  </a:lnTo>
                  <a:lnTo>
                    <a:pt x="188" y="298"/>
                  </a:lnTo>
                  <a:lnTo>
                    <a:pt x="194" y="293"/>
                  </a:lnTo>
                  <a:lnTo>
                    <a:pt x="202" y="288"/>
                  </a:lnTo>
                  <a:lnTo>
                    <a:pt x="209" y="282"/>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6" name="Group 66"/>
            <p:cNvGrpSpPr>
              <a:grpSpLocks/>
            </p:cNvGrpSpPr>
            <p:nvPr/>
          </p:nvGrpSpPr>
          <p:grpSpPr bwMode="auto">
            <a:xfrm>
              <a:off x="3767" y="2076"/>
              <a:ext cx="273" cy="326"/>
              <a:chOff x="3767" y="2076"/>
              <a:chExt cx="273" cy="326"/>
            </a:xfrm>
          </p:grpSpPr>
          <p:grpSp>
            <p:nvGrpSpPr>
              <p:cNvPr id="17" name="Group 67"/>
              <p:cNvGrpSpPr>
                <a:grpSpLocks/>
              </p:cNvGrpSpPr>
              <p:nvPr/>
            </p:nvGrpSpPr>
            <p:grpSpPr bwMode="auto">
              <a:xfrm>
                <a:off x="3767" y="2076"/>
                <a:ext cx="273" cy="326"/>
                <a:chOff x="3767" y="2076"/>
                <a:chExt cx="273" cy="326"/>
              </a:xfrm>
            </p:grpSpPr>
            <p:sp>
              <p:nvSpPr>
                <p:cNvPr id="2716740" name="AutoShape 68"/>
                <p:cNvSpPr>
                  <a:spLocks noChangeArrowheads="1"/>
                </p:cNvSpPr>
                <p:nvPr/>
              </p:nvSpPr>
              <p:spPr bwMode="auto">
                <a:xfrm>
                  <a:off x="3767" y="2129"/>
                  <a:ext cx="273" cy="273"/>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41" name="AutoShape 69"/>
                <p:cNvSpPr>
                  <a:spLocks noChangeArrowheads="1"/>
                </p:cNvSpPr>
                <p:nvPr/>
              </p:nvSpPr>
              <p:spPr bwMode="auto">
                <a:xfrm>
                  <a:off x="3832" y="2076"/>
                  <a:ext cx="208" cy="48"/>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6742" name="Oval 70"/>
              <p:cNvSpPr>
                <a:spLocks noChangeArrowheads="1"/>
              </p:cNvSpPr>
              <p:nvPr/>
            </p:nvSpPr>
            <p:spPr bwMode="auto">
              <a:xfrm>
                <a:off x="3852" y="2103"/>
                <a:ext cx="29" cy="10"/>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43" name="AutoShape 71"/>
              <p:cNvSpPr>
                <a:spLocks noChangeArrowheads="1"/>
              </p:cNvSpPr>
              <p:nvPr/>
            </p:nvSpPr>
            <p:spPr bwMode="auto">
              <a:xfrm>
                <a:off x="3800" y="2257"/>
                <a:ext cx="143" cy="60"/>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grpSp>
        <p:nvGrpSpPr>
          <p:cNvPr id="18" name="Group 72"/>
          <p:cNvGrpSpPr>
            <a:grpSpLocks/>
          </p:cNvGrpSpPr>
          <p:nvPr/>
        </p:nvGrpSpPr>
        <p:grpSpPr bwMode="auto">
          <a:xfrm>
            <a:off x="6678613" y="3892550"/>
            <a:ext cx="1443037" cy="517525"/>
            <a:chOff x="4733" y="2328"/>
            <a:chExt cx="1022" cy="326"/>
          </a:xfrm>
        </p:grpSpPr>
        <p:grpSp>
          <p:nvGrpSpPr>
            <p:cNvPr id="19" name="Group 73"/>
            <p:cNvGrpSpPr>
              <a:grpSpLocks/>
            </p:cNvGrpSpPr>
            <p:nvPr/>
          </p:nvGrpSpPr>
          <p:grpSpPr bwMode="auto">
            <a:xfrm>
              <a:off x="4733" y="2328"/>
              <a:ext cx="217" cy="326"/>
              <a:chOff x="4733" y="2328"/>
              <a:chExt cx="217" cy="326"/>
            </a:xfrm>
          </p:grpSpPr>
          <p:sp>
            <p:nvSpPr>
              <p:cNvPr id="2716746" name="AutoShape 74"/>
              <p:cNvSpPr>
                <a:spLocks noChangeArrowheads="1"/>
              </p:cNvSpPr>
              <p:nvPr/>
            </p:nvSpPr>
            <p:spPr bwMode="auto">
              <a:xfrm>
                <a:off x="4733" y="2381"/>
                <a:ext cx="217" cy="273"/>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47" name="AutoShape 75"/>
              <p:cNvSpPr>
                <a:spLocks noChangeArrowheads="1"/>
              </p:cNvSpPr>
              <p:nvPr/>
            </p:nvSpPr>
            <p:spPr bwMode="auto">
              <a:xfrm>
                <a:off x="4786" y="2328"/>
                <a:ext cx="164" cy="48"/>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48" name="AutoShape 76"/>
              <p:cNvSpPr>
                <a:spLocks noChangeArrowheads="1"/>
              </p:cNvSpPr>
              <p:nvPr/>
            </p:nvSpPr>
            <p:spPr bwMode="auto">
              <a:xfrm>
                <a:off x="4776" y="2402"/>
                <a:ext cx="114" cy="17"/>
              </a:xfrm>
              <a:prstGeom prst="parallelogram">
                <a:avLst>
                  <a:gd name="adj" fmla="val 167616"/>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20" name="Group 77"/>
            <p:cNvGrpSpPr>
              <a:grpSpLocks/>
            </p:cNvGrpSpPr>
            <p:nvPr/>
          </p:nvGrpSpPr>
          <p:grpSpPr bwMode="auto">
            <a:xfrm>
              <a:off x="5277" y="2372"/>
              <a:ext cx="211" cy="268"/>
              <a:chOff x="5277" y="2372"/>
              <a:chExt cx="211" cy="268"/>
            </a:xfrm>
          </p:grpSpPr>
          <p:sp>
            <p:nvSpPr>
              <p:cNvPr id="2716750" name="Freeform 78"/>
              <p:cNvSpPr>
                <a:spLocks/>
              </p:cNvSpPr>
              <p:nvPr/>
            </p:nvSpPr>
            <p:spPr bwMode="auto">
              <a:xfrm>
                <a:off x="5414" y="2493"/>
                <a:ext cx="63" cy="147"/>
              </a:xfrm>
              <a:custGeom>
                <a:avLst/>
                <a:gdLst/>
                <a:ahLst/>
                <a:cxnLst>
                  <a:cxn ang="0">
                    <a:pos x="45" y="0"/>
                  </a:cxn>
                  <a:cxn ang="0">
                    <a:pos x="62" y="0"/>
                  </a:cxn>
                  <a:cxn ang="0">
                    <a:pos x="17" y="146"/>
                  </a:cxn>
                  <a:cxn ang="0">
                    <a:pos x="0" y="146"/>
                  </a:cxn>
                  <a:cxn ang="0">
                    <a:pos x="45" y="0"/>
                  </a:cxn>
                </a:cxnLst>
                <a:rect l="0" t="0" r="r" b="b"/>
                <a:pathLst>
                  <a:path w="63" h="147">
                    <a:moveTo>
                      <a:pt x="45" y="0"/>
                    </a:moveTo>
                    <a:lnTo>
                      <a:pt x="62" y="0"/>
                    </a:lnTo>
                    <a:lnTo>
                      <a:pt x="17" y="146"/>
                    </a:lnTo>
                    <a:lnTo>
                      <a:pt x="0" y="146"/>
                    </a:lnTo>
                    <a:lnTo>
                      <a:pt x="45"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16751" name="Rectangle 79"/>
              <p:cNvSpPr>
                <a:spLocks noChangeArrowheads="1"/>
              </p:cNvSpPr>
              <p:nvPr/>
            </p:nvSpPr>
            <p:spPr bwMode="auto">
              <a:xfrm>
                <a:off x="5410" y="2493"/>
                <a:ext cx="78" cy="14"/>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752" name="Rectangle 80"/>
              <p:cNvSpPr>
                <a:spLocks noChangeArrowheads="1"/>
              </p:cNvSpPr>
              <p:nvPr/>
            </p:nvSpPr>
            <p:spPr bwMode="auto">
              <a:xfrm>
                <a:off x="5416" y="2555"/>
                <a:ext cx="60" cy="13"/>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753" name="Rectangle 81"/>
              <p:cNvSpPr>
                <a:spLocks noChangeArrowheads="1"/>
              </p:cNvSpPr>
              <p:nvPr/>
            </p:nvSpPr>
            <p:spPr bwMode="auto">
              <a:xfrm>
                <a:off x="5278" y="2555"/>
                <a:ext cx="78" cy="8"/>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754" name="Oval 82"/>
              <p:cNvSpPr>
                <a:spLocks noChangeArrowheads="1"/>
              </p:cNvSpPr>
              <p:nvPr/>
            </p:nvSpPr>
            <p:spPr bwMode="auto">
              <a:xfrm>
                <a:off x="5340" y="2372"/>
                <a:ext cx="25" cy="27"/>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16755" name="Freeform 83"/>
              <p:cNvSpPr>
                <a:spLocks/>
              </p:cNvSpPr>
              <p:nvPr/>
            </p:nvSpPr>
            <p:spPr bwMode="auto">
              <a:xfrm>
                <a:off x="5277" y="2416"/>
                <a:ext cx="146" cy="224"/>
              </a:xfrm>
              <a:custGeom>
                <a:avLst/>
                <a:gdLst/>
                <a:ahLst/>
                <a:cxnLst>
                  <a:cxn ang="0">
                    <a:pos x="1" y="103"/>
                  </a:cxn>
                  <a:cxn ang="0">
                    <a:pos x="1" y="106"/>
                  </a:cxn>
                  <a:cxn ang="0">
                    <a:pos x="0" y="110"/>
                  </a:cxn>
                  <a:cxn ang="0">
                    <a:pos x="0" y="113"/>
                  </a:cxn>
                  <a:cxn ang="0">
                    <a:pos x="1" y="117"/>
                  </a:cxn>
                  <a:cxn ang="0">
                    <a:pos x="3" y="120"/>
                  </a:cxn>
                  <a:cxn ang="0">
                    <a:pos x="6" y="123"/>
                  </a:cxn>
                  <a:cxn ang="0">
                    <a:pos x="9" y="125"/>
                  </a:cxn>
                  <a:cxn ang="0">
                    <a:pos x="12" y="126"/>
                  </a:cxn>
                  <a:cxn ang="0">
                    <a:pos x="16" y="126"/>
                  </a:cxn>
                  <a:cxn ang="0">
                    <a:pos x="95" y="223"/>
                  </a:cxn>
                  <a:cxn ang="0">
                    <a:pos x="120" y="107"/>
                  </a:cxn>
                  <a:cxn ang="0">
                    <a:pos x="119" y="105"/>
                  </a:cxn>
                  <a:cxn ang="0">
                    <a:pos x="118" y="103"/>
                  </a:cxn>
                  <a:cxn ang="0">
                    <a:pos x="116" y="101"/>
                  </a:cxn>
                  <a:cxn ang="0">
                    <a:pos x="114" y="99"/>
                  </a:cxn>
                  <a:cxn ang="0">
                    <a:pos x="111" y="98"/>
                  </a:cxn>
                  <a:cxn ang="0">
                    <a:pos x="108" y="97"/>
                  </a:cxn>
                  <a:cxn ang="0">
                    <a:pos x="106" y="97"/>
                  </a:cxn>
                  <a:cxn ang="0">
                    <a:pos x="103" y="97"/>
                  </a:cxn>
                  <a:cxn ang="0">
                    <a:pos x="70" y="57"/>
                  </a:cxn>
                  <a:cxn ang="0">
                    <a:pos x="135" y="70"/>
                  </a:cxn>
                  <a:cxn ang="0">
                    <a:pos x="137" y="70"/>
                  </a:cxn>
                  <a:cxn ang="0">
                    <a:pos x="139" y="69"/>
                  </a:cxn>
                  <a:cxn ang="0">
                    <a:pos x="142" y="67"/>
                  </a:cxn>
                  <a:cxn ang="0">
                    <a:pos x="144" y="65"/>
                  </a:cxn>
                  <a:cxn ang="0">
                    <a:pos x="144" y="62"/>
                  </a:cxn>
                  <a:cxn ang="0">
                    <a:pos x="145" y="59"/>
                  </a:cxn>
                  <a:cxn ang="0">
                    <a:pos x="144" y="56"/>
                  </a:cxn>
                  <a:cxn ang="0">
                    <a:pos x="143" y="53"/>
                  </a:cxn>
                  <a:cxn ang="0">
                    <a:pos x="141" y="51"/>
                  </a:cxn>
                  <a:cxn ang="0">
                    <a:pos x="139" y="49"/>
                  </a:cxn>
                  <a:cxn ang="0">
                    <a:pos x="136" y="49"/>
                  </a:cxn>
                  <a:cxn ang="0">
                    <a:pos x="92" y="49"/>
                  </a:cxn>
                  <a:cxn ang="0">
                    <a:pos x="84" y="32"/>
                  </a:cxn>
                  <a:cxn ang="0">
                    <a:pos x="85" y="28"/>
                  </a:cxn>
                  <a:cxn ang="0">
                    <a:pos x="85" y="23"/>
                  </a:cxn>
                  <a:cxn ang="0">
                    <a:pos x="85" y="18"/>
                  </a:cxn>
                  <a:cxn ang="0">
                    <a:pos x="84" y="14"/>
                  </a:cxn>
                  <a:cxn ang="0">
                    <a:pos x="83" y="11"/>
                  </a:cxn>
                  <a:cxn ang="0">
                    <a:pos x="80" y="8"/>
                  </a:cxn>
                  <a:cxn ang="0">
                    <a:pos x="77" y="5"/>
                  </a:cxn>
                  <a:cxn ang="0">
                    <a:pos x="74" y="3"/>
                  </a:cxn>
                  <a:cxn ang="0">
                    <a:pos x="70" y="1"/>
                  </a:cxn>
                  <a:cxn ang="0">
                    <a:pos x="65" y="0"/>
                  </a:cxn>
                  <a:cxn ang="0">
                    <a:pos x="61" y="0"/>
                  </a:cxn>
                  <a:cxn ang="0">
                    <a:pos x="56" y="1"/>
                  </a:cxn>
                  <a:cxn ang="0">
                    <a:pos x="52" y="2"/>
                  </a:cxn>
                  <a:cxn ang="0">
                    <a:pos x="47" y="5"/>
                  </a:cxn>
                  <a:cxn ang="0">
                    <a:pos x="44" y="9"/>
                  </a:cxn>
                  <a:cxn ang="0">
                    <a:pos x="41" y="12"/>
                  </a:cxn>
                  <a:cxn ang="0">
                    <a:pos x="39" y="17"/>
                  </a:cxn>
                </a:cxnLst>
                <a:rect l="0" t="0" r="r" b="b"/>
                <a:pathLst>
                  <a:path w="146" h="224">
                    <a:moveTo>
                      <a:pt x="39" y="17"/>
                    </a:moveTo>
                    <a:lnTo>
                      <a:pt x="1" y="103"/>
                    </a:lnTo>
                    <a:lnTo>
                      <a:pt x="1" y="105"/>
                    </a:lnTo>
                    <a:lnTo>
                      <a:pt x="1" y="106"/>
                    </a:lnTo>
                    <a:lnTo>
                      <a:pt x="0" y="107"/>
                    </a:lnTo>
                    <a:lnTo>
                      <a:pt x="0" y="110"/>
                    </a:lnTo>
                    <a:lnTo>
                      <a:pt x="0" y="111"/>
                    </a:lnTo>
                    <a:lnTo>
                      <a:pt x="0" y="113"/>
                    </a:lnTo>
                    <a:lnTo>
                      <a:pt x="1" y="115"/>
                    </a:lnTo>
                    <a:lnTo>
                      <a:pt x="1" y="117"/>
                    </a:lnTo>
                    <a:lnTo>
                      <a:pt x="2" y="118"/>
                    </a:lnTo>
                    <a:lnTo>
                      <a:pt x="3" y="120"/>
                    </a:lnTo>
                    <a:lnTo>
                      <a:pt x="5" y="122"/>
                    </a:lnTo>
                    <a:lnTo>
                      <a:pt x="6" y="123"/>
                    </a:lnTo>
                    <a:lnTo>
                      <a:pt x="8" y="124"/>
                    </a:lnTo>
                    <a:lnTo>
                      <a:pt x="9" y="125"/>
                    </a:lnTo>
                    <a:lnTo>
                      <a:pt x="10" y="125"/>
                    </a:lnTo>
                    <a:lnTo>
                      <a:pt x="12" y="126"/>
                    </a:lnTo>
                    <a:lnTo>
                      <a:pt x="14" y="126"/>
                    </a:lnTo>
                    <a:lnTo>
                      <a:pt x="16" y="126"/>
                    </a:lnTo>
                    <a:lnTo>
                      <a:pt x="95" y="126"/>
                    </a:lnTo>
                    <a:lnTo>
                      <a:pt x="95" y="223"/>
                    </a:lnTo>
                    <a:lnTo>
                      <a:pt x="120" y="223"/>
                    </a:lnTo>
                    <a:lnTo>
                      <a:pt x="120" y="107"/>
                    </a:lnTo>
                    <a:lnTo>
                      <a:pt x="120" y="106"/>
                    </a:lnTo>
                    <a:lnTo>
                      <a:pt x="119" y="105"/>
                    </a:lnTo>
                    <a:lnTo>
                      <a:pt x="118" y="103"/>
                    </a:lnTo>
                    <a:lnTo>
                      <a:pt x="118" y="103"/>
                    </a:lnTo>
                    <a:lnTo>
                      <a:pt x="117" y="102"/>
                    </a:lnTo>
                    <a:lnTo>
                      <a:pt x="116" y="101"/>
                    </a:lnTo>
                    <a:lnTo>
                      <a:pt x="115" y="100"/>
                    </a:lnTo>
                    <a:lnTo>
                      <a:pt x="114" y="99"/>
                    </a:lnTo>
                    <a:lnTo>
                      <a:pt x="113" y="99"/>
                    </a:lnTo>
                    <a:lnTo>
                      <a:pt x="111" y="98"/>
                    </a:lnTo>
                    <a:lnTo>
                      <a:pt x="110" y="98"/>
                    </a:lnTo>
                    <a:lnTo>
                      <a:pt x="108" y="97"/>
                    </a:lnTo>
                    <a:lnTo>
                      <a:pt x="107" y="97"/>
                    </a:lnTo>
                    <a:lnTo>
                      <a:pt x="106" y="97"/>
                    </a:lnTo>
                    <a:lnTo>
                      <a:pt x="104" y="97"/>
                    </a:lnTo>
                    <a:lnTo>
                      <a:pt x="103" y="97"/>
                    </a:lnTo>
                    <a:lnTo>
                      <a:pt x="57" y="95"/>
                    </a:lnTo>
                    <a:lnTo>
                      <a:pt x="70" y="57"/>
                    </a:lnTo>
                    <a:lnTo>
                      <a:pt x="79" y="70"/>
                    </a:lnTo>
                    <a:lnTo>
                      <a:pt x="135" y="70"/>
                    </a:lnTo>
                    <a:lnTo>
                      <a:pt x="136" y="70"/>
                    </a:lnTo>
                    <a:lnTo>
                      <a:pt x="137" y="70"/>
                    </a:lnTo>
                    <a:lnTo>
                      <a:pt x="139" y="69"/>
                    </a:lnTo>
                    <a:lnTo>
                      <a:pt x="139" y="69"/>
                    </a:lnTo>
                    <a:lnTo>
                      <a:pt x="140" y="68"/>
                    </a:lnTo>
                    <a:lnTo>
                      <a:pt x="142" y="67"/>
                    </a:lnTo>
                    <a:lnTo>
                      <a:pt x="142" y="66"/>
                    </a:lnTo>
                    <a:lnTo>
                      <a:pt x="144" y="65"/>
                    </a:lnTo>
                    <a:lnTo>
                      <a:pt x="144" y="64"/>
                    </a:lnTo>
                    <a:lnTo>
                      <a:pt x="144" y="62"/>
                    </a:lnTo>
                    <a:lnTo>
                      <a:pt x="145" y="61"/>
                    </a:lnTo>
                    <a:lnTo>
                      <a:pt x="145" y="59"/>
                    </a:lnTo>
                    <a:lnTo>
                      <a:pt x="145" y="57"/>
                    </a:lnTo>
                    <a:lnTo>
                      <a:pt x="144" y="56"/>
                    </a:lnTo>
                    <a:lnTo>
                      <a:pt x="144" y="55"/>
                    </a:lnTo>
                    <a:lnTo>
                      <a:pt x="143" y="53"/>
                    </a:lnTo>
                    <a:lnTo>
                      <a:pt x="142" y="52"/>
                    </a:lnTo>
                    <a:lnTo>
                      <a:pt x="141" y="51"/>
                    </a:lnTo>
                    <a:lnTo>
                      <a:pt x="140" y="50"/>
                    </a:lnTo>
                    <a:lnTo>
                      <a:pt x="139" y="49"/>
                    </a:lnTo>
                    <a:lnTo>
                      <a:pt x="138" y="49"/>
                    </a:lnTo>
                    <a:lnTo>
                      <a:pt x="136" y="49"/>
                    </a:lnTo>
                    <a:lnTo>
                      <a:pt x="135" y="49"/>
                    </a:lnTo>
                    <a:lnTo>
                      <a:pt x="92" y="49"/>
                    </a:lnTo>
                    <a:lnTo>
                      <a:pt x="83" y="33"/>
                    </a:lnTo>
                    <a:lnTo>
                      <a:pt x="84" y="32"/>
                    </a:lnTo>
                    <a:lnTo>
                      <a:pt x="85" y="30"/>
                    </a:lnTo>
                    <a:lnTo>
                      <a:pt x="85" y="28"/>
                    </a:lnTo>
                    <a:lnTo>
                      <a:pt x="85" y="26"/>
                    </a:lnTo>
                    <a:lnTo>
                      <a:pt x="85" y="23"/>
                    </a:lnTo>
                    <a:lnTo>
                      <a:pt x="85" y="21"/>
                    </a:lnTo>
                    <a:lnTo>
                      <a:pt x="85" y="18"/>
                    </a:lnTo>
                    <a:lnTo>
                      <a:pt x="85" y="16"/>
                    </a:lnTo>
                    <a:lnTo>
                      <a:pt x="84" y="14"/>
                    </a:lnTo>
                    <a:lnTo>
                      <a:pt x="84" y="13"/>
                    </a:lnTo>
                    <a:lnTo>
                      <a:pt x="83" y="11"/>
                    </a:lnTo>
                    <a:lnTo>
                      <a:pt x="82" y="10"/>
                    </a:lnTo>
                    <a:lnTo>
                      <a:pt x="80" y="8"/>
                    </a:lnTo>
                    <a:lnTo>
                      <a:pt x="79" y="7"/>
                    </a:lnTo>
                    <a:lnTo>
                      <a:pt x="77" y="5"/>
                    </a:lnTo>
                    <a:lnTo>
                      <a:pt x="76" y="4"/>
                    </a:lnTo>
                    <a:lnTo>
                      <a:pt x="74" y="3"/>
                    </a:lnTo>
                    <a:lnTo>
                      <a:pt x="72" y="2"/>
                    </a:lnTo>
                    <a:lnTo>
                      <a:pt x="70" y="1"/>
                    </a:lnTo>
                    <a:lnTo>
                      <a:pt x="67" y="1"/>
                    </a:lnTo>
                    <a:lnTo>
                      <a:pt x="65" y="0"/>
                    </a:lnTo>
                    <a:lnTo>
                      <a:pt x="63" y="0"/>
                    </a:lnTo>
                    <a:lnTo>
                      <a:pt x="61" y="0"/>
                    </a:lnTo>
                    <a:lnTo>
                      <a:pt x="59" y="0"/>
                    </a:lnTo>
                    <a:lnTo>
                      <a:pt x="56" y="1"/>
                    </a:lnTo>
                    <a:lnTo>
                      <a:pt x="54" y="1"/>
                    </a:lnTo>
                    <a:lnTo>
                      <a:pt x="52" y="2"/>
                    </a:lnTo>
                    <a:lnTo>
                      <a:pt x="50" y="3"/>
                    </a:lnTo>
                    <a:lnTo>
                      <a:pt x="47" y="5"/>
                    </a:lnTo>
                    <a:lnTo>
                      <a:pt x="46" y="7"/>
                    </a:lnTo>
                    <a:lnTo>
                      <a:pt x="44" y="9"/>
                    </a:lnTo>
                    <a:lnTo>
                      <a:pt x="43" y="10"/>
                    </a:lnTo>
                    <a:lnTo>
                      <a:pt x="41" y="12"/>
                    </a:lnTo>
                    <a:lnTo>
                      <a:pt x="40" y="14"/>
                    </a:lnTo>
                    <a:lnTo>
                      <a:pt x="39" y="17"/>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16756" name="Freeform 84"/>
            <p:cNvSpPr>
              <a:spLocks/>
            </p:cNvSpPr>
            <p:nvPr/>
          </p:nvSpPr>
          <p:spPr bwMode="auto">
            <a:xfrm>
              <a:off x="5546" y="2337"/>
              <a:ext cx="209" cy="307"/>
            </a:xfrm>
            <a:custGeom>
              <a:avLst/>
              <a:gdLst/>
              <a:ahLst/>
              <a:cxnLst>
                <a:cxn ang="0">
                  <a:pos x="208" y="277"/>
                </a:cxn>
                <a:cxn ang="0">
                  <a:pos x="192" y="277"/>
                </a:cxn>
                <a:cxn ang="0">
                  <a:pos x="165" y="241"/>
                </a:cxn>
                <a:cxn ang="0">
                  <a:pos x="127" y="178"/>
                </a:cxn>
                <a:cxn ang="0">
                  <a:pos x="116" y="149"/>
                </a:cxn>
                <a:cxn ang="0">
                  <a:pos x="119" y="129"/>
                </a:cxn>
                <a:cxn ang="0">
                  <a:pos x="128" y="125"/>
                </a:cxn>
                <a:cxn ang="0">
                  <a:pos x="143" y="136"/>
                </a:cxn>
                <a:cxn ang="0">
                  <a:pos x="162" y="148"/>
                </a:cxn>
                <a:cxn ang="0">
                  <a:pos x="171" y="148"/>
                </a:cxn>
                <a:cxn ang="0">
                  <a:pos x="173" y="141"/>
                </a:cxn>
                <a:cxn ang="0">
                  <a:pos x="164" y="129"/>
                </a:cxn>
                <a:cxn ang="0">
                  <a:pos x="141" y="113"/>
                </a:cxn>
                <a:cxn ang="0">
                  <a:pos x="132" y="91"/>
                </a:cxn>
                <a:cxn ang="0">
                  <a:pos x="128" y="73"/>
                </a:cxn>
                <a:cxn ang="0">
                  <a:pos x="118" y="59"/>
                </a:cxn>
                <a:cxn ang="0">
                  <a:pos x="114" y="50"/>
                </a:cxn>
                <a:cxn ang="0">
                  <a:pos x="119" y="38"/>
                </a:cxn>
                <a:cxn ang="0">
                  <a:pos x="124" y="25"/>
                </a:cxn>
                <a:cxn ang="0">
                  <a:pos x="120" y="9"/>
                </a:cxn>
                <a:cxn ang="0">
                  <a:pos x="110" y="1"/>
                </a:cxn>
                <a:cxn ang="0">
                  <a:pos x="94" y="3"/>
                </a:cxn>
                <a:cxn ang="0">
                  <a:pos x="88" y="13"/>
                </a:cxn>
                <a:cxn ang="0">
                  <a:pos x="88" y="24"/>
                </a:cxn>
                <a:cxn ang="0">
                  <a:pos x="92" y="37"/>
                </a:cxn>
                <a:cxn ang="0">
                  <a:pos x="92" y="49"/>
                </a:cxn>
                <a:cxn ang="0">
                  <a:pos x="81" y="59"/>
                </a:cxn>
                <a:cxn ang="0">
                  <a:pos x="68" y="67"/>
                </a:cxn>
                <a:cxn ang="0">
                  <a:pos x="58" y="79"/>
                </a:cxn>
                <a:cxn ang="0">
                  <a:pos x="48" y="104"/>
                </a:cxn>
                <a:cxn ang="0">
                  <a:pos x="43" y="128"/>
                </a:cxn>
                <a:cxn ang="0">
                  <a:pos x="42" y="153"/>
                </a:cxn>
                <a:cxn ang="0">
                  <a:pos x="43" y="166"/>
                </a:cxn>
                <a:cxn ang="0">
                  <a:pos x="51" y="170"/>
                </a:cxn>
                <a:cxn ang="0">
                  <a:pos x="55" y="166"/>
                </a:cxn>
                <a:cxn ang="0">
                  <a:pos x="55" y="140"/>
                </a:cxn>
                <a:cxn ang="0">
                  <a:pos x="58" y="123"/>
                </a:cxn>
                <a:cxn ang="0">
                  <a:pos x="67" y="115"/>
                </a:cxn>
                <a:cxn ang="0">
                  <a:pos x="73" y="120"/>
                </a:cxn>
                <a:cxn ang="0">
                  <a:pos x="71" y="148"/>
                </a:cxn>
                <a:cxn ang="0">
                  <a:pos x="64" y="175"/>
                </a:cxn>
                <a:cxn ang="0">
                  <a:pos x="55" y="207"/>
                </a:cxn>
                <a:cxn ang="0">
                  <a:pos x="34" y="237"/>
                </a:cxn>
                <a:cxn ang="0">
                  <a:pos x="8" y="269"/>
                </a:cxn>
                <a:cxn ang="0">
                  <a:pos x="0" y="286"/>
                </a:cxn>
                <a:cxn ang="0">
                  <a:pos x="20" y="306"/>
                </a:cxn>
                <a:cxn ang="0">
                  <a:pos x="34" y="303"/>
                </a:cxn>
                <a:cxn ang="0">
                  <a:pos x="24" y="290"/>
                </a:cxn>
                <a:cxn ang="0">
                  <a:pos x="31" y="273"/>
                </a:cxn>
                <a:cxn ang="0">
                  <a:pos x="64" y="235"/>
                </a:cxn>
                <a:cxn ang="0">
                  <a:pos x="88" y="207"/>
                </a:cxn>
                <a:cxn ang="0">
                  <a:pos x="99" y="200"/>
                </a:cxn>
                <a:cxn ang="0">
                  <a:pos x="114" y="210"/>
                </a:cxn>
                <a:cxn ang="0">
                  <a:pos x="148" y="256"/>
                </a:cxn>
                <a:cxn ang="0">
                  <a:pos x="175" y="295"/>
                </a:cxn>
                <a:cxn ang="0">
                  <a:pos x="186" y="298"/>
                </a:cxn>
                <a:cxn ang="0">
                  <a:pos x="200" y="288"/>
                </a:cxn>
              </a:cxnLst>
              <a:rect l="0" t="0" r="r" b="b"/>
              <a:pathLst>
                <a:path w="209" h="307">
                  <a:moveTo>
                    <a:pt x="207" y="282"/>
                  </a:moveTo>
                  <a:lnTo>
                    <a:pt x="208" y="277"/>
                  </a:lnTo>
                  <a:lnTo>
                    <a:pt x="200" y="278"/>
                  </a:lnTo>
                  <a:lnTo>
                    <a:pt x="192" y="277"/>
                  </a:lnTo>
                  <a:lnTo>
                    <a:pt x="182" y="269"/>
                  </a:lnTo>
                  <a:lnTo>
                    <a:pt x="165" y="241"/>
                  </a:lnTo>
                  <a:lnTo>
                    <a:pt x="140" y="200"/>
                  </a:lnTo>
                  <a:lnTo>
                    <a:pt x="127" y="178"/>
                  </a:lnTo>
                  <a:lnTo>
                    <a:pt x="118" y="160"/>
                  </a:lnTo>
                  <a:lnTo>
                    <a:pt x="116" y="149"/>
                  </a:lnTo>
                  <a:lnTo>
                    <a:pt x="116" y="137"/>
                  </a:lnTo>
                  <a:lnTo>
                    <a:pt x="119" y="129"/>
                  </a:lnTo>
                  <a:lnTo>
                    <a:pt x="124" y="125"/>
                  </a:lnTo>
                  <a:lnTo>
                    <a:pt x="128" y="125"/>
                  </a:lnTo>
                  <a:lnTo>
                    <a:pt x="133" y="128"/>
                  </a:lnTo>
                  <a:lnTo>
                    <a:pt x="143" y="136"/>
                  </a:lnTo>
                  <a:lnTo>
                    <a:pt x="154" y="144"/>
                  </a:lnTo>
                  <a:lnTo>
                    <a:pt x="162" y="148"/>
                  </a:lnTo>
                  <a:lnTo>
                    <a:pt x="167" y="149"/>
                  </a:lnTo>
                  <a:lnTo>
                    <a:pt x="171" y="148"/>
                  </a:lnTo>
                  <a:lnTo>
                    <a:pt x="174" y="144"/>
                  </a:lnTo>
                  <a:lnTo>
                    <a:pt x="173" y="141"/>
                  </a:lnTo>
                  <a:lnTo>
                    <a:pt x="171" y="137"/>
                  </a:lnTo>
                  <a:lnTo>
                    <a:pt x="164" y="129"/>
                  </a:lnTo>
                  <a:lnTo>
                    <a:pt x="149" y="120"/>
                  </a:lnTo>
                  <a:lnTo>
                    <a:pt x="141" y="113"/>
                  </a:lnTo>
                  <a:lnTo>
                    <a:pt x="136" y="104"/>
                  </a:lnTo>
                  <a:lnTo>
                    <a:pt x="132" y="91"/>
                  </a:lnTo>
                  <a:lnTo>
                    <a:pt x="131" y="78"/>
                  </a:lnTo>
                  <a:lnTo>
                    <a:pt x="128" y="73"/>
                  </a:lnTo>
                  <a:lnTo>
                    <a:pt x="124" y="66"/>
                  </a:lnTo>
                  <a:lnTo>
                    <a:pt x="118" y="59"/>
                  </a:lnTo>
                  <a:lnTo>
                    <a:pt x="114" y="55"/>
                  </a:lnTo>
                  <a:lnTo>
                    <a:pt x="114" y="50"/>
                  </a:lnTo>
                  <a:lnTo>
                    <a:pt x="116" y="42"/>
                  </a:lnTo>
                  <a:lnTo>
                    <a:pt x="119" y="38"/>
                  </a:lnTo>
                  <a:lnTo>
                    <a:pt x="122" y="33"/>
                  </a:lnTo>
                  <a:lnTo>
                    <a:pt x="124" y="25"/>
                  </a:lnTo>
                  <a:lnTo>
                    <a:pt x="122" y="16"/>
                  </a:lnTo>
                  <a:lnTo>
                    <a:pt x="120" y="9"/>
                  </a:lnTo>
                  <a:lnTo>
                    <a:pt x="116" y="4"/>
                  </a:lnTo>
                  <a:lnTo>
                    <a:pt x="110" y="1"/>
                  </a:lnTo>
                  <a:lnTo>
                    <a:pt x="101" y="0"/>
                  </a:lnTo>
                  <a:lnTo>
                    <a:pt x="94" y="3"/>
                  </a:lnTo>
                  <a:lnTo>
                    <a:pt x="90" y="7"/>
                  </a:lnTo>
                  <a:lnTo>
                    <a:pt x="88" y="13"/>
                  </a:lnTo>
                  <a:lnTo>
                    <a:pt x="86" y="18"/>
                  </a:lnTo>
                  <a:lnTo>
                    <a:pt x="88" y="24"/>
                  </a:lnTo>
                  <a:lnTo>
                    <a:pt x="90" y="32"/>
                  </a:lnTo>
                  <a:lnTo>
                    <a:pt x="92" y="37"/>
                  </a:lnTo>
                  <a:lnTo>
                    <a:pt x="93" y="42"/>
                  </a:lnTo>
                  <a:lnTo>
                    <a:pt x="92" y="49"/>
                  </a:lnTo>
                  <a:lnTo>
                    <a:pt x="88" y="54"/>
                  </a:lnTo>
                  <a:lnTo>
                    <a:pt x="81" y="59"/>
                  </a:lnTo>
                  <a:lnTo>
                    <a:pt x="73" y="63"/>
                  </a:lnTo>
                  <a:lnTo>
                    <a:pt x="68" y="67"/>
                  </a:lnTo>
                  <a:lnTo>
                    <a:pt x="63" y="73"/>
                  </a:lnTo>
                  <a:lnTo>
                    <a:pt x="58" y="79"/>
                  </a:lnTo>
                  <a:lnTo>
                    <a:pt x="52" y="91"/>
                  </a:lnTo>
                  <a:lnTo>
                    <a:pt x="48" y="104"/>
                  </a:lnTo>
                  <a:lnTo>
                    <a:pt x="44" y="115"/>
                  </a:lnTo>
                  <a:lnTo>
                    <a:pt x="43" y="128"/>
                  </a:lnTo>
                  <a:lnTo>
                    <a:pt x="42" y="144"/>
                  </a:lnTo>
                  <a:lnTo>
                    <a:pt x="42" y="153"/>
                  </a:lnTo>
                  <a:lnTo>
                    <a:pt x="42" y="161"/>
                  </a:lnTo>
                  <a:lnTo>
                    <a:pt x="43" y="166"/>
                  </a:lnTo>
                  <a:lnTo>
                    <a:pt x="46" y="169"/>
                  </a:lnTo>
                  <a:lnTo>
                    <a:pt x="51" y="170"/>
                  </a:lnTo>
                  <a:lnTo>
                    <a:pt x="54" y="169"/>
                  </a:lnTo>
                  <a:lnTo>
                    <a:pt x="55" y="166"/>
                  </a:lnTo>
                  <a:lnTo>
                    <a:pt x="55" y="156"/>
                  </a:lnTo>
                  <a:lnTo>
                    <a:pt x="55" y="140"/>
                  </a:lnTo>
                  <a:lnTo>
                    <a:pt x="56" y="129"/>
                  </a:lnTo>
                  <a:lnTo>
                    <a:pt x="58" y="123"/>
                  </a:lnTo>
                  <a:lnTo>
                    <a:pt x="61" y="116"/>
                  </a:lnTo>
                  <a:lnTo>
                    <a:pt x="67" y="115"/>
                  </a:lnTo>
                  <a:lnTo>
                    <a:pt x="72" y="116"/>
                  </a:lnTo>
                  <a:lnTo>
                    <a:pt x="73" y="120"/>
                  </a:lnTo>
                  <a:lnTo>
                    <a:pt x="72" y="132"/>
                  </a:lnTo>
                  <a:lnTo>
                    <a:pt x="71" y="148"/>
                  </a:lnTo>
                  <a:lnTo>
                    <a:pt x="68" y="162"/>
                  </a:lnTo>
                  <a:lnTo>
                    <a:pt x="64" y="175"/>
                  </a:lnTo>
                  <a:lnTo>
                    <a:pt x="60" y="193"/>
                  </a:lnTo>
                  <a:lnTo>
                    <a:pt x="55" y="207"/>
                  </a:lnTo>
                  <a:lnTo>
                    <a:pt x="43" y="226"/>
                  </a:lnTo>
                  <a:lnTo>
                    <a:pt x="34" y="237"/>
                  </a:lnTo>
                  <a:lnTo>
                    <a:pt x="18" y="256"/>
                  </a:lnTo>
                  <a:lnTo>
                    <a:pt x="8" y="269"/>
                  </a:lnTo>
                  <a:lnTo>
                    <a:pt x="0" y="281"/>
                  </a:lnTo>
                  <a:lnTo>
                    <a:pt x="0" y="286"/>
                  </a:lnTo>
                  <a:lnTo>
                    <a:pt x="8" y="295"/>
                  </a:lnTo>
                  <a:lnTo>
                    <a:pt x="20" y="306"/>
                  </a:lnTo>
                  <a:lnTo>
                    <a:pt x="31" y="306"/>
                  </a:lnTo>
                  <a:lnTo>
                    <a:pt x="34" y="303"/>
                  </a:lnTo>
                  <a:lnTo>
                    <a:pt x="29" y="297"/>
                  </a:lnTo>
                  <a:lnTo>
                    <a:pt x="24" y="290"/>
                  </a:lnTo>
                  <a:lnTo>
                    <a:pt x="24" y="285"/>
                  </a:lnTo>
                  <a:lnTo>
                    <a:pt x="31" y="273"/>
                  </a:lnTo>
                  <a:lnTo>
                    <a:pt x="44" y="260"/>
                  </a:lnTo>
                  <a:lnTo>
                    <a:pt x="64" y="235"/>
                  </a:lnTo>
                  <a:lnTo>
                    <a:pt x="81" y="214"/>
                  </a:lnTo>
                  <a:lnTo>
                    <a:pt x="88" y="207"/>
                  </a:lnTo>
                  <a:lnTo>
                    <a:pt x="92" y="202"/>
                  </a:lnTo>
                  <a:lnTo>
                    <a:pt x="99" y="200"/>
                  </a:lnTo>
                  <a:lnTo>
                    <a:pt x="106" y="204"/>
                  </a:lnTo>
                  <a:lnTo>
                    <a:pt x="114" y="210"/>
                  </a:lnTo>
                  <a:lnTo>
                    <a:pt x="130" y="231"/>
                  </a:lnTo>
                  <a:lnTo>
                    <a:pt x="148" y="256"/>
                  </a:lnTo>
                  <a:lnTo>
                    <a:pt x="165" y="281"/>
                  </a:lnTo>
                  <a:lnTo>
                    <a:pt x="175" y="295"/>
                  </a:lnTo>
                  <a:lnTo>
                    <a:pt x="179" y="298"/>
                  </a:lnTo>
                  <a:lnTo>
                    <a:pt x="186" y="298"/>
                  </a:lnTo>
                  <a:lnTo>
                    <a:pt x="192" y="293"/>
                  </a:lnTo>
                  <a:lnTo>
                    <a:pt x="200" y="288"/>
                  </a:lnTo>
                  <a:lnTo>
                    <a:pt x="207" y="282"/>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21" name="Group 85"/>
            <p:cNvGrpSpPr>
              <a:grpSpLocks/>
            </p:cNvGrpSpPr>
            <p:nvPr/>
          </p:nvGrpSpPr>
          <p:grpSpPr bwMode="auto">
            <a:xfrm>
              <a:off x="4956" y="2328"/>
              <a:ext cx="273" cy="326"/>
              <a:chOff x="4956" y="2328"/>
              <a:chExt cx="273" cy="326"/>
            </a:xfrm>
          </p:grpSpPr>
          <p:grpSp>
            <p:nvGrpSpPr>
              <p:cNvPr id="22" name="Group 86"/>
              <p:cNvGrpSpPr>
                <a:grpSpLocks/>
              </p:cNvGrpSpPr>
              <p:nvPr/>
            </p:nvGrpSpPr>
            <p:grpSpPr bwMode="auto">
              <a:xfrm>
                <a:off x="4956" y="2328"/>
                <a:ext cx="273" cy="326"/>
                <a:chOff x="4956" y="2328"/>
                <a:chExt cx="273" cy="326"/>
              </a:xfrm>
            </p:grpSpPr>
            <p:sp>
              <p:nvSpPr>
                <p:cNvPr id="2716759" name="AutoShape 87"/>
                <p:cNvSpPr>
                  <a:spLocks noChangeArrowheads="1"/>
                </p:cNvSpPr>
                <p:nvPr/>
              </p:nvSpPr>
              <p:spPr bwMode="auto">
                <a:xfrm>
                  <a:off x="4956" y="2381"/>
                  <a:ext cx="273" cy="273"/>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60" name="AutoShape 88"/>
                <p:cNvSpPr>
                  <a:spLocks noChangeArrowheads="1"/>
                </p:cNvSpPr>
                <p:nvPr/>
              </p:nvSpPr>
              <p:spPr bwMode="auto">
                <a:xfrm>
                  <a:off x="5022" y="2328"/>
                  <a:ext cx="207" cy="48"/>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6761" name="Oval 89"/>
              <p:cNvSpPr>
                <a:spLocks noChangeArrowheads="1"/>
              </p:cNvSpPr>
              <p:nvPr/>
            </p:nvSpPr>
            <p:spPr bwMode="auto">
              <a:xfrm>
                <a:off x="5042" y="2355"/>
                <a:ext cx="29" cy="10"/>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62" name="AutoShape 90"/>
              <p:cNvSpPr>
                <a:spLocks noChangeArrowheads="1"/>
              </p:cNvSpPr>
              <p:nvPr/>
            </p:nvSpPr>
            <p:spPr bwMode="auto">
              <a:xfrm>
                <a:off x="4988" y="2509"/>
                <a:ext cx="146" cy="58"/>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grpSp>
        <p:nvGrpSpPr>
          <p:cNvPr id="23" name="Group 91"/>
          <p:cNvGrpSpPr>
            <a:grpSpLocks/>
          </p:cNvGrpSpPr>
          <p:nvPr/>
        </p:nvGrpSpPr>
        <p:grpSpPr bwMode="auto">
          <a:xfrm>
            <a:off x="1255713" y="1217613"/>
            <a:ext cx="7423150" cy="1506537"/>
            <a:chOff x="791" y="643"/>
            <a:chExt cx="4676" cy="949"/>
          </a:xfrm>
        </p:grpSpPr>
        <p:sp>
          <p:nvSpPr>
            <p:cNvPr id="2716764" name="Rectangle 92"/>
            <p:cNvSpPr>
              <a:spLocks noChangeArrowheads="1"/>
            </p:cNvSpPr>
            <p:nvPr/>
          </p:nvSpPr>
          <p:spPr bwMode="auto">
            <a:xfrm>
              <a:off x="2026"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65" name="Rectangle 93"/>
            <p:cNvSpPr>
              <a:spLocks noChangeArrowheads="1"/>
            </p:cNvSpPr>
            <p:nvPr/>
          </p:nvSpPr>
          <p:spPr bwMode="auto">
            <a:xfrm>
              <a:off x="2300" y="1306"/>
              <a:ext cx="54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i="1">
                  <a:solidFill>
                    <a:schemeClr val="tx1"/>
                  </a:solidFill>
                  <a:latin typeface="FranklinGothic" charset="0"/>
                </a:rPr>
                <a:t>Time</a:t>
              </a:r>
            </a:p>
          </p:txBody>
        </p:sp>
        <p:sp>
          <p:nvSpPr>
            <p:cNvPr id="2716766" name="Line 94"/>
            <p:cNvSpPr>
              <a:spLocks noChangeShapeType="1"/>
            </p:cNvSpPr>
            <p:nvPr/>
          </p:nvSpPr>
          <p:spPr bwMode="auto">
            <a:xfrm>
              <a:off x="990" y="1165"/>
              <a:ext cx="236"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16767" name="Rectangle 95"/>
            <p:cNvSpPr>
              <a:spLocks noChangeArrowheads="1"/>
            </p:cNvSpPr>
            <p:nvPr/>
          </p:nvSpPr>
          <p:spPr bwMode="auto">
            <a:xfrm>
              <a:off x="967"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68" name="Rectangle 96"/>
            <p:cNvSpPr>
              <a:spLocks noChangeArrowheads="1"/>
            </p:cNvSpPr>
            <p:nvPr/>
          </p:nvSpPr>
          <p:spPr bwMode="auto">
            <a:xfrm>
              <a:off x="1206"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69" name="Line 97"/>
            <p:cNvSpPr>
              <a:spLocks noChangeShapeType="1"/>
            </p:cNvSpPr>
            <p:nvPr/>
          </p:nvSpPr>
          <p:spPr bwMode="auto">
            <a:xfrm>
              <a:off x="1255" y="1165"/>
              <a:ext cx="24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70" name="Line 98"/>
            <p:cNvSpPr>
              <a:spLocks noChangeShapeType="1"/>
            </p:cNvSpPr>
            <p:nvPr/>
          </p:nvSpPr>
          <p:spPr bwMode="auto">
            <a:xfrm>
              <a:off x="1244"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71" name="Rectangle 99"/>
            <p:cNvSpPr>
              <a:spLocks noChangeArrowheads="1"/>
            </p:cNvSpPr>
            <p:nvPr/>
          </p:nvSpPr>
          <p:spPr bwMode="auto">
            <a:xfrm>
              <a:off x="1749"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72" name="Rectangle 100"/>
            <p:cNvSpPr>
              <a:spLocks noChangeArrowheads="1"/>
            </p:cNvSpPr>
            <p:nvPr/>
          </p:nvSpPr>
          <p:spPr bwMode="auto">
            <a:xfrm>
              <a:off x="1480"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73" name="Line 101"/>
            <p:cNvSpPr>
              <a:spLocks noChangeShapeType="1"/>
            </p:cNvSpPr>
            <p:nvPr/>
          </p:nvSpPr>
          <p:spPr bwMode="auto">
            <a:xfrm>
              <a:off x="1508"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74" name="Line 102"/>
            <p:cNvSpPr>
              <a:spLocks noChangeShapeType="1"/>
            </p:cNvSpPr>
            <p:nvPr/>
          </p:nvSpPr>
          <p:spPr bwMode="auto">
            <a:xfrm>
              <a:off x="2036"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75" name="Line 103"/>
            <p:cNvSpPr>
              <a:spLocks noChangeShapeType="1"/>
            </p:cNvSpPr>
            <p:nvPr/>
          </p:nvSpPr>
          <p:spPr bwMode="auto">
            <a:xfrm>
              <a:off x="1522" y="1165"/>
              <a:ext cx="233"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16776" name="Line 104"/>
            <p:cNvSpPr>
              <a:spLocks noChangeShapeType="1"/>
            </p:cNvSpPr>
            <p:nvPr/>
          </p:nvSpPr>
          <p:spPr bwMode="auto">
            <a:xfrm>
              <a:off x="1784" y="1165"/>
              <a:ext cx="235" cy="2"/>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16777" name="Line 105"/>
            <p:cNvSpPr>
              <a:spLocks noChangeShapeType="1"/>
            </p:cNvSpPr>
            <p:nvPr/>
          </p:nvSpPr>
          <p:spPr bwMode="auto">
            <a:xfrm>
              <a:off x="2048" y="1165"/>
              <a:ext cx="236"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16778" name="Rectangle 106"/>
            <p:cNvSpPr>
              <a:spLocks noChangeArrowheads="1"/>
            </p:cNvSpPr>
            <p:nvPr/>
          </p:nvSpPr>
          <p:spPr bwMode="auto">
            <a:xfrm>
              <a:off x="2263"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79" name="Line 107"/>
            <p:cNvSpPr>
              <a:spLocks noChangeShapeType="1"/>
            </p:cNvSpPr>
            <p:nvPr/>
          </p:nvSpPr>
          <p:spPr bwMode="auto">
            <a:xfrm>
              <a:off x="2314" y="1165"/>
              <a:ext cx="244"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80" name="Line 108"/>
            <p:cNvSpPr>
              <a:spLocks noChangeShapeType="1"/>
            </p:cNvSpPr>
            <p:nvPr/>
          </p:nvSpPr>
          <p:spPr bwMode="auto">
            <a:xfrm>
              <a:off x="2301"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81" name="Rectangle 109"/>
            <p:cNvSpPr>
              <a:spLocks noChangeArrowheads="1"/>
            </p:cNvSpPr>
            <p:nvPr/>
          </p:nvSpPr>
          <p:spPr bwMode="auto">
            <a:xfrm>
              <a:off x="2808"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82" name="Rectangle 110"/>
            <p:cNvSpPr>
              <a:spLocks noChangeArrowheads="1"/>
            </p:cNvSpPr>
            <p:nvPr/>
          </p:nvSpPr>
          <p:spPr bwMode="auto">
            <a:xfrm>
              <a:off x="2538"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83" name="Line 111"/>
            <p:cNvSpPr>
              <a:spLocks noChangeShapeType="1"/>
            </p:cNvSpPr>
            <p:nvPr/>
          </p:nvSpPr>
          <p:spPr bwMode="auto">
            <a:xfrm>
              <a:off x="2565"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84" name="Line 112"/>
            <p:cNvSpPr>
              <a:spLocks noChangeShapeType="1"/>
            </p:cNvSpPr>
            <p:nvPr/>
          </p:nvSpPr>
          <p:spPr bwMode="auto">
            <a:xfrm>
              <a:off x="3095"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85" name="Line 113"/>
            <p:cNvSpPr>
              <a:spLocks noChangeShapeType="1"/>
            </p:cNvSpPr>
            <p:nvPr/>
          </p:nvSpPr>
          <p:spPr bwMode="auto">
            <a:xfrm>
              <a:off x="2580" y="1165"/>
              <a:ext cx="231"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16786" name="Line 114"/>
            <p:cNvSpPr>
              <a:spLocks noChangeShapeType="1"/>
            </p:cNvSpPr>
            <p:nvPr/>
          </p:nvSpPr>
          <p:spPr bwMode="auto">
            <a:xfrm>
              <a:off x="2843" y="1165"/>
              <a:ext cx="233" cy="2"/>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16787" name="Line 115"/>
            <p:cNvSpPr>
              <a:spLocks noChangeShapeType="1"/>
            </p:cNvSpPr>
            <p:nvPr/>
          </p:nvSpPr>
          <p:spPr bwMode="auto">
            <a:xfrm>
              <a:off x="3106" y="1165"/>
              <a:ext cx="235"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16788" name="Rectangle 116"/>
            <p:cNvSpPr>
              <a:spLocks noChangeArrowheads="1"/>
            </p:cNvSpPr>
            <p:nvPr/>
          </p:nvSpPr>
          <p:spPr bwMode="auto">
            <a:xfrm>
              <a:off x="3082"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89" name="Rectangle 117"/>
            <p:cNvSpPr>
              <a:spLocks noChangeArrowheads="1"/>
            </p:cNvSpPr>
            <p:nvPr/>
          </p:nvSpPr>
          <p:spPr bwMode="auto">
            <a:xfrm>
              <a:off x="3321"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90" name="Line 118"/>
            <p:cNvSpPr>
              <a:spLocks noChangeShapeType="1"/>
            </p:cNvSpPr>
            <p:nvPr/>
          </p:nvSpPr>
          <p:spPr bwMode="auto">
            <a:xfrm>
              <a:off x="3372" y="1165"/>
              <a:ext cx="24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91" name="Line 119"/>
            <p:cNvSpPr>
              <a:spLocks noChangeShapeType="1"/>
            </p:cNvSpPr>
            <p:nvPr/>
          </p:nvSpPr>
          <p:spPr bwMode="auto">
            <a:xfrm>
              <a:off x="3359"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92" name="Rectangle 120"/>
            <p:cNvSpPr>
              <a:spLocks noChangeArrowheads="1"/>
            </p:cNvSpPr>
            <p:nvPr/>
          </p:nvSpPr>
          <p:spPr bwMode="auto">
            <a:xfrm>
              <a:off x="3865"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93" name="Rectangle 121"/>
            <p:cNvSpPr>
              <a:spLocks noChangeArrowheads="1"/>
            </p:cNvSpPr>
            <p:nvPr/>
          </p:nvSpPr>
          <p:spPr bwMode="auto">
            <a:xfrm>
              <a:off x="3596"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94" name="Line 122"/>
            <p:cNvSpPr>
              <a:spLocks noChangeShapeType="1"/>
            </p:cNvSpPr>
            <p:nvPr/>
          </p:nvSpPr>
          <p:spPr bwMode="auto">
            <a:xfrm>
              <a:off x="3624"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95" name="Line 123"/>
            <p:cNvSpPr>
              <a:spLocks noChangeShapeType="1"/>
            </p:cNvSpPr>
            <p:nvPr/>
          </p:nvSpPr>
          <p:spPr bwMode="auto">
            <a:xfrm>
              <a:off x="4153"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96" name="Line 124"/>
            <p:cNvSpPr>
              <a:spLocks noChangeShapeType="1"/>
            </p:cNvSpPr>
            <p:nvPr/>
          </p:nvSpPr>
          <p:spPr bwMode="auto">
            <a:xfrm>
              <a:off x="3638" y="1165"/>
              <a:ext cx="232"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16797" name="Line 125"/>
            <p:cNvSpPr>
              <a:spLocks noChangeShapeType="1"/>
            </p:cNvSpPr>
            <p:nvPr/>
          </p:nvSpPr>
          <p:spPr bwMode="auto">
            <a:xfrm>
              <a:off x="3900" y="1165"/>
              <a:ext cx="234" cy="2"/>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16798" name="Line 126"/>
            <p:cNvSpPr>
              <a:spLocks noChangeShapeType="1"/>
            </p:cNvSpPr>
            <p:nvPr/>
          </p:nvSpPr>
          <p:spPr bwMode="auto">
            <a:xfrm>
              <a:off x="4164" y="1165"/>
              <a:ext cx="236"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16799" name="Rectangle 127"/>
            <p:cNvSpPr>
              <a:spLocks noChangeArrowheads="1"/>
            </p:cNvSpPr>
            <p:nvPr/>
          </p:nvSpPr>
          <p:spPr bwMode="auto">
            <a:xfrm>
              <a:off x="4142"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800" name="Rectangle 128"/>
            <p:cNvSpPr>
              <a:spLocks noChangeArrowheads="1"/>
            </p:cNvSpPr>
            <p:nvPr/>
          </p:nvSpPr>
          <p:spPr bwMode="auto">
            <a:xfrm>
              <a:off x="4379"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801" name="Line 129"/>
            <p:cNvSpPr>
              <a:spLocks noChangeShapeType="1"/>
            </p:cNvSpPr>
            <p:nvPr/>
          </p:nvSpPr>
          <p:spPr bwMode="auto">
            <a:xfrm>
              <a:off x="4429" y="1165"/>
              <a:ext cx="24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802" name="Line 130"/>
            <p:cNvSpPr>
              <a:spLocks noChangeShapeType="1"/>
            </p:cNvSpPr>
            <p:nvPr/>
          </p:nvSpPr>
          <p:spPr bwMode="auto">
            <a:xfrm>
              <a:off x="4419"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803" name="Rectangle 131"/>
            <p:cNvSpPr>
              <a:spLocks noChangeArrowheads="1"/>
            </p:cNvSpPr>
            <p:nvPr/>
          </p:nvSpPr>
          <p:spPr bwMode="auto">
            <a:xfrm>
              <a:off x="4923"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804" name="Rectangle 132"/>
            <p:cNvSpPr>
              <a:spLocks noChangeArrowheads="1"/>
            </p:cNvSpPr>
            <p:nvPr/>
          </p:nvSpPr>
          <p:spPr bwMode="auto">
            <a:xfrm>
              <a:off x="4654"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805" name="Line 133"/>
            <p:cNvSpPr>
              <a:spLocks noChangeShapeType="1"/>
            </p:cNvSpPr>
            <p:nvPr/>
          </p:nvSpPr>
          <p:spPr bwMode="auto">
            <a:xfrm>
              <a:off x="4682"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806" name="Line 134"/>
            <p:cNvSpPr>
              <a:spLocks noChangeShapeType="1"/>
            </p:cNvSpPr>
            <p:nvPr/>
          </p:nvSpPr>
          <p:spPr bwMode="auto">
            <a:xfrm>
              <a:off x="5211"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807" name="Line 135"/>
            <p:cNvSpPr>
              <a:spLocks noChangeShapeType="1"/>
            </p:cNvSpPr>
            <p:nvPr/>
          </p:nvSpPr>
          <p:spPr bwMode="auto">
            <a:xfrm>
              <a:off x="4695" y="1165"/>
              <a:ext cx="233"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16808" name="Line 136"/>
            <p:cNvSpPr>
              <a:spLocks noChangeShapeType="1"/>
            </p:cNvSpPr>
            <p:nvPr/>
          </p:nvSpPr>
          <p:spPr bwMode="auto">
            <a:xfrm>
              <a:off x="4958" y="1165"/>
              <a:ext cx="235" cy="2"/>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16809" name="Rectangle 137"/>
            <p:cNvSpPr>
              <a:spLocks noChangeArrowheads="1"/>
            </p:cNvSpPr>
            <p:nvPr/>
          </p:nvSpPr>
          <p:spPr bwMode="auto">
            <a:xfrm>
              <a:off x="791" y="655"/>
              <a:ext cx="562"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6 PM</a:t>
              </a:r>
            </a:p>
          </p:txBody>
        </p:sp>
        <p:sp>
          <p:nvSpPr>
            <p:cNvPr id="2716810" name="Line 138"/>
            <p:cNvSpPr>
              <a:spLocks noChangeShapeType="1"/>
            </p:cNvSpPr>
            <p:nvPr/>
          </p:nvSpPr>
          <p:spPr bwMode="auto">
            <a:xfrm>
              <a:off x="983" y="881"/>
              <a:ext cx="0" cy="167"/>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811" name="Rectangle 139"/>
            <p:cNvSpPr>
              <a:spLocks noChangeArrowheads="1"/>
            </p:cNvSpPr>
            <p:nvPr/>
          </p:nvSpPr>
          <p:spPr bwMode="auto">
            <a:xfrm>
              <a:off x="1428" y="666"/>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7</a:t>
              </a:r>
            </a:p>
          </p:txBody>
        </p:sp>
        <p:sp>
          <p:nvSpPr>
            <p:cNvPr id="2716812" name="Rectangle 140"/>
            <p:cNvSpPr>
              <a:spLocks noChangeArrowheads="1"/>
            </p:cNvSpPr>
            <p:nvPr/>
          </p:nvSpPr>
          <p:spPr bwMode="auto">
            <a:xfrm>
              <a:off x="1940" y="661"/>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8</a:t>
              </a:r>
            </a:p>
          </p:txBody>
        </p:sp>
        <p:sp>
          <p:nvSpPr>
            <p:cNvPr id="2716813" name="Rectangle 141"/>
            <p:cNvSpPr>
              <a:spLocks noChangeArrowheads="1"/>
            </p:cNvSpPr>
            <p:nvPr/>
          </p:nvSpPr>
          <p:spPr bwMode="auto">
            <a:xfrm>
              <a:off x="2474" y="678"/>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9</a:t>
              </a:r>
            </a:p>
          </p:txBody>
        </p:sp>
        <p:sp>
          <p:nvSpPr>
            <p:cNvPr id="2716814" name="Rectangle 142"/>
            <p:cNvSpPr>
              <a:spLocks noChangeArrowheads="1"/>
            </p:cNvSpPr>
            <p:nvPr/>
          </p:nvSpPr>
          <p:spPr bwMode="auto">
            <a:xfrm>
              <a:off x="2957" y="66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10</a:t>
              </a:r>
            </a:p>
          </p:txBody>
        </p:sp>
        <p:sp>
          <p:nvSpPr>
            <p:cNvPr id="2716815" name="Rectangle 143"/>
            <p:cNvSpPr>
              <a:spLocks noChangeArrowheads="1"/>
            </p:cNvSpPr>
            <p:nvPr/>
          </p:nvSpPr>
          <p:spPr bwMode="auto">
            <a:xfrm>
              <a:off x="3514" y="666"/>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11</a:t>
              </a:r>
            </a:p>
          </p:txBody>
        </p:sp>
        <p:sp>
          <p:nvSpPr>
            <p:cNvPr id="2716816" name="Rectangle 144"/>
            <p:cNvSpPr>
              <a:spLocks noChangeArrowheads="1"/>
            </p:cNvSpPr>
            <p:nvPr/>
          </p:nvSpPr>
          <p:spPr bwMode="auto">
            <a:xfrm>
              <a:off x="3970" y="649"/>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12</a:t>
              </a:r>
            </a:p>
          </p:txBody>
        </p:sp>
        <p:sp>
          <p:nvSpPr>
            <p:cNvPr id="2716817" name="Rectangle 145"/>
            <p:cNvSpPr>
              <a:spLocks noChangeArrowheads="1"/>
            </p:cNvSpPr>
            <p:nvPr/>
          </p:nvSpPr>
          <p:spPr bwMode="auto">
            <a:xfrm>
              <a:off x="4580" y="660"/>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1</a:t>
              </a:r>
            </a:p>
          </p:txBody>
        </p:sp>
        <p:sp>
          <p:nvSpPr>
            <p:cNvPr id="2716818" name="Line 146"/>
            <p:cNvSpPr>
              <a:spLocks noChangeShapeType="1"/>
            </p:cNvSpPr>
            <p:nvPr/>
          </p:nvSpPr>
          <p:spPr bwMode="auto">
            <a:xfrm>
              <a:off x="990" y="978"/>
              <a:ext cx="4203"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716819" name="Rectangle 147"/>
            <p:cNvSpPr>
              <a:spLocks noChangeArrowheads="1"/>
            </p:cNvSpPr>
            <p:nvPr/>
          </p:nvSpPr>
          <p:spPr bwMode="auto">
            <a:xfrm>
              <a:off x="4894" y="643"/>
              <a:ext cx="57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2 AM</a:t>
              </a:r>
            </a:p>
          </p:txBody>
        </p:sp>
        <p:sp>
          <p:nvSpPr>
            <p:cNvPr id="2716820" name="Line 148"/>
            <p:cNvSpPr>
              <a:spLocks noChangeShapeType="1"/>
            </p:cNvSpPr>
            <p:nvPr/>
          </p:nvSpPr>
          <p:spPr bwMode="auto">
            <a:xfrm>
              <a:off x="1772"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821" name="Line 149"/>
            <p:cNvSpPr>
              <a:spLocks noChangeShapeType="1"/>
            </p:cNvSpPr>
            <p:nvPr/>
          </p:nvSpPr>
          <p:spPr bwMode="auto">
            <a:xfrm>
              <a:off x="3888"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822" name="Line 150"/>
            <p:cNvSpPr>
              <a:spLocks noChangeShapeType="1"/>
            </p:cNvSpPr>
            <p:nvPr/>
          </p:nvSpPr>
          <p:spPr bwMode="auto">
            <a:xfrm>
              <a:off x="2830"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823" name="Line 151"/>
            <p:cNvSpPr>
              <a:spLocks noChangeShapeType="1"/>
            </p:cNvSpPr>
            <p:nvPr/>
          </p:nvSpPr>
          <p:spPr bwMode="auto">
            <a:xfrm>
              <a:off x="4946"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sp>
        <p:nvSpPr>
          <p:cNvPr id="152" name="Date Placeholder 151"/>
          <p:cNvSpPr>
            <a:spLocks noGrp="1"/>
          </p:cNvSpPr>
          <p:nvPr>
            <p:ph type="dt" sz="half" idx="10"/>
          </p:nvPr>
        </p:nvSpPr>
        <p:spPr/>
        <p:txBody>
          <a:bodyPr/>
          <a:lstStyle/>
          <a:p>
            <a:fld id="{B4757D74-0D47-B243-9E6D-4FAA70E91E2E}" type="datetime1">
              <a:rPr lang="en-US" smtClean="0"/>
              <a:pPr/>
              <a:t>4/1/11</a:t>
            </a:fld>
            <a:endParaRPr lang="en-US" dirty="0"/>
          </a:p>
        </p:txBody>
      </p:sp>
      <p:sp>
        <p:nvSpPr>
          <p:cNvPr id="153" name="Slide Number Placeholder 152"/>
          <p:cNvSpPr>
            <a:spLocks noGrp="1"/>
          </p:cNvSpPr>
          <p:nvPr>
            <p:ph type="sldNum" sz="quarter" idx="12"/>
          </p:nvPr>
        </p:nvSpPr>
        <p:spPr/>
        <p:txBody>
          <a:bodyPr/>
          <a:lstStyle/>
          <a:p>
            <a:fld id="{3CC63E4C-4642-794D-A2FD-70F6B81535F5}" type="slidenum">
              <a:rPr lang="en-US" smtClean="0"/>
              <a:pPr/>
              <a:t>10</a:t>
            </a:fld>
            <a:endParaRPr lang="en-US" dirty="0"/>
          </a:p>
        </p:txBody>
      </p:sp>
      <p:sp>
        <p:nvSpPr>
          <p:cNvPr id="154" name="Footer Placeholder 153"/>
          <p:cNvSpPr>
            <a:spLocks noGrp="1"/>
          </p:cNvSpPr>
          <p:nvPr>
            <p:ph type="ftr" sz="quarter" idx="11"/>
          </p:nvPr>
        </p:nvSpPr>
        <p:spPr/>
        <p:txBody>
          <a:bodyPr/>
          <a:lstStyle/>
          <a:p>
            <a:r>
              <a:rPr lang="en-US" smtClean="0"/>
              <a:t>Spring 2011 -- Lecture #20</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27166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6675" grpId="0" build="p" autoUpdateAnimBg="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18722" name="Rectangle 2"/>
          <p:cNvSpPr>
            <a:spLocks noGrp="1" noChangeArrowheads="1"/>
          </p:cNvSpPr>
          <p:nvPr>
            <p:ph type="title"/>
          </p:nvPr>
        </p:nvSpPr>
        <p:spPr/>
        <p:txBody>
          <a:bodyPr/>
          <a:lstStyle/>
          <a:p>
            <a:r>
              <a:rPr lang="en-US" dirty="0" smtClean="0"/>
              <a:t>Pipelined Laundry</a:t>
            </a:r>
            <a:endParaRPr lang="en-US" dirty="0"/>
          </a:p>
        </p:txBody>
      </p:sp>
      <p:sp>
        <p:nvSpPr>
          <p:cNvPr id="2718723" name="Rectangle 3"/>
          <p:cNvSpPr>
            <a:spLocks noGrp="1" noChangeArrowheads="1"/>
          </p:cNvSpPr>
          <p:nvPr>
            <p:ph type="body" idx="1"/>
          </p:nvPr>
        </p:nvSpPr>
        <p:spPr>
          <a:xfrm>
            <a:off x="1447800" y="1143000"/>
            <a:ext cx="7239000" cy="5213350"/>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pPr>
              <a:buClr>
                <a:schemeClr val="tx1"/>
              </a:buClr>
            </a:pPr>
            <a:r>
              <a:rPr lang="en-US" i="1" dirty="0" smtClean="0">
                <a:solidFill>
                  <a:srgbClr val="FF0000"/>
                </a:solidFill>
              </a:rPr>
              <a:t>Pipelined laundry takes</a:t>
            </a:r>
            <a:r>
              <a:rPr lang="en-US" i="1" dirty="0" smtClean="0">
                <a:solidFill>
                  <a:srgbClr val="FF0000"/>
                </a:solidFill>
              </a:rPr>
              <a:t> </a:t>
            </a:r>
            <a:br>
              <a:rPr lang="en-US" i="1" dirty="0" smtClean="0">
                <a:solidFill>
                  <a:srgbClr val="FF0000"/>
                </a:solidFill>
              </a:rPr>
            </a:br>
            <a:r>
              <a:rPr lang="en-US" i="1" dirty="0" smtClean="0">
                <a:solidFill>
                  <a:srgbClr val="FF0000"/>
                </a:solidFill>
              </a:rPr>
              <a:t>3.5 </a:t>
            </a:r>
            <a:r>
              <a:rPr lang="en-US" i="1" dirty="0" smtClean="0">
                <a:solidFill>
                  <a:srgbClr val="FF0000"/>
                </a:solidFill>
              </a:rPr>
              <a:t>hours for 4 loads! </a:t>
            </a:r>
            <a:endParaRPr lang="en-US" i="1" dirty="0">
              <a:solidFill>
                <a:srgbClr val="FF0000"/>
              </a:solidFill>
            </a:endParaRPr>
          </a:p>
        </p:txBody>
      </p:sp>
      <p:grpSp>
        <p:nvGrpSpPr>
          <p:cNvPr id="2" name="Group 4"/>
          <p:cNvGrpSpPr>
            <a:grpSpLocks/>
          </p:cNvGrpSpPr>
          <p:nvPr/>
        </p:nvGrpSpPr>
        <p:grpSpPr bwMode="auto">
          <a:xfrm>
            <a:off x="931863" y="2114550"/>
            <a:ext cx="928687" cy="3740150"/>
            <a:chOff x="587" y="1332"/>
            <a:chExt cx="585" cy="2356"/>
          </a:xfrm>
        </p:grpSpPr>
        <p:sp>
          <p:nvSpPr>
            <p:cNvPr id="2718725" name="Rectangle 5"/>
            <p:cNvSpPr>
              <a:spLocks noChangeArrowheads="1"/>
            </p:cNvSpPr>
            <p:nvPr/>
          </p:nvSpPr>
          <p:spPr bwMode="auto">
            <a:xfrm>
              <a:off x="587" y="1332"/>
              <a:ext cx="263" cy="235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i="1">
                  <a:solidFill>
                    <a:schemeClr val="tx1"/>
                  </a:solidFill>
                  <a:latin typeface="FranklinGothic" charset="0"/>
                </a:rPr>
                <a:t>T</a:t>
              </a:r>
            </a:p>
            <a:p>
              <a:pPr algn="ctr"/>
              <a:r>
                <a:rPr lang="en-US" sz="2400" i="1">
                  <a:solidFill>
                    <a:schemeClr val="tx1"/>
                  </a:solidFill>
                  <a:latin typeface="FranklinGothic" charset="0"/>
                </a:rPr>
                <a:t>a</a:t>
              </a:r>
            </a:p>
            <a:p>
              <a:pPr algn="ctr"/>
              <a:r>
                <a:rPr lang="en-US" sz="2400" i="1">
                  <a:solidFill>
                    <a:schemeClr val="tx1"/>
                  </a:solidFill>
                  <a:latin typeface="FranklinGothic" charset="0"/>
                </a:rPr>
                <a:t>s</a:t>
              </a:r>
            </a:p>
            <a:p>
              <a:pPr algn="ctr"/>
              <a:r>
                <a:rPr lang="en-US" sz="2400" i="1">
                  <a:solidFill>
                    <a:schemeClr val="tx1"/>
                  </a:solidFill>
                  <a:latin typeface="FranklinGothic" charset="0"/>
                </a:rPr>
                <a:t>k</a:t>
              </a:r>
            </a:p>
            <a:p>
              <a:pPr algn="ctr"/>
              <a:endParaRPr lang="en-US" sz="2400" i="1">
                <a:solidFill>
                  <a:schemeClr val="tx1"/>
                </a:solidFill>
                <a:latin typeface="FranklinGothic" charset="0"/>
              </a:endParaRPr>
            </a:p>
            <a:p>
              <a:pPr algn="ctr"/>
              <a:r>
                <a:rPr lang="en-US" sz="2400" i="1">
                  <a:solidFill>
                    <a:schemeClr val="tx1"/>
                  </a:solidFill>
                  <a:latin typeface="FranklinGothic" charset="0"/>
                </a:rPr>
                <a:t>O</a:t>
              </a:r>
            </a:p>
            <a:p>
              <a:pPr algn="ctr"/>
              <a:r>
                <a:rPr lang="en-US" sz="2400" i="1">
                  <a:solidFill>
                    <a:schemeClr val="tx1"/>
                  </a:solidFill>
                  <a:latin typeface="FranklinGothic" charset="0"/>
                </a:rPr>
                <a:t>r</a:t>
              </a:r>
            </a:p>
            <a:p>
              <a:pPr algn="ctr"/>
              <a:r>
                <a:rPr lang="en-US" sz="2400" i="1">
                  <a:solidFill>
                    <a:schemeClr val="tx1"/>
                  </a:solidFill>
                  <a:latin typeface="FranklinGothic" charset="0"/>
                </a:rPr>
                <a:t>d</a:t>
              </a:r>
            </a:p>
            <a:p>
              <a:pPr algn="ctr"/>
              <a:r>
                <a:rPr lang="en-US" sz="2400" i="1">
                  <a:solidFill>
                    <a:schemeClr val="tx1"/>
                  </a:solidFill>
                  <a:latin typeface="FranklinGothic" charset="0"/>
                </a:rPr>
                <a:t>e</a:t>
              </a:r>
            </a:p>
            <a:p>
              <a:pPr algn="ctr"/>
              <a:r>
                <a:rPr lang="en-US" sz="2400" i="1">
                  <a:solidFill>
                    <a:schemeClr val="tx1"/>
                  </a:solidFill>
                  <a:latin typeface="FranklinGothic" charset="0"/>
                </a:rPr>
                <a:t>r</a:t>
              </a:r>
            </a:p>
          </p:txBody>
        </p:sp>
        <p:sp>
          <p:nvSpPr>
            <p:cNvPr id="2718726" name="Line 6"/>
            <p:cNvSpPr>
              <a:spLocks noChangeShapeType="1"/>
            </p:cNvSpPr>
            <p:nvPr/>
          </p:nvSpPr>
          <p:spPr bwMode="auto">
            <a:xfrm flipH="1">
              <a:off x="834" y="1523"/>
              <a:ext cx="17" cy="1298"/>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718727" name="Freeform 7"/>
            <p:cNvSpPr>
              <a:spLocks/>
            </p:cNvSpPr>
            <p:nvPr/>
          </p:nvSpPr>
          <p:spPr bwMode="auto">
            <a:xfrm>
              <a:off x="926" y="2011"/>
              <a:ext cx="211" cy="212"/>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8728" name="Rectangle 8"/>
            <p:cNvSpPr>
              <a:spLocks noChangeArrowheads="1"/>
            </p:cNvSpPr>
            <p:nvPr/>
          </p:nvSpPr>
          <p:spPr bwMode="auto">
            <a:xfrm>
              <a:off x="914" y="1968"/>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B</a:t>
              </a:r>
            </a:p>
          </p:txBody>
        </p:sp>
        <p:sp>
          <p:nvSpPr>
            <p:cNvPr id="2718729" name="Freeform 9"/>
            <p:cNvSpPr>
              <a:spLocks/>
            </p:cNvSpPr>
            <p:nvPr/>
          </p:nvSpPr>
          <p:spPr bwMode="auto">
            <a:xfrm>
              <a:off x="932" y="2322"/>
              <a:ext cx="210" cy="211"/>
            </a:xfrm>
            <a:custGeom>
              <a:avLst/>
              <a:gdLst/>
              <a:ahLst/>
              <a:cxnLst>
                <a:cxn ang="0">
                  <a:pos x="67" y="10"/>
                </a:cxn>
                <a:cxn ang="0">
                  <a:pos x="112" y="11"/>
                </a:cxn>
                <a:cxn ang="0">
                  <a:pos x="161" y="0"/>
                </a:cxn>
                <a:cxn ang="0">
                  <a:pos x="219" y="0"/>
                </a:cxn>
                <a:cxn ang="0">
                  <a:pos x="155" y="60"/>
                </a:cxn>
                <a:cxn ang="0">
                  <a:pos x="172" y="64"/>
                </a:cxn>
                <a:cxn ang="0">
                  <a:pos x="189" y="71"/>
                </a:cxn>
                <a:cxn ang="0">
                  <a:pos x="205" y="79"/>
                </a:cxn>
                <a:cxn ang="0">
                  <a:pos x="217" y="90"/>
                </a:cxn>
                <a:cxn ang="0">
                  <a:pos x="227" y="103"/>
                </a:cxn>
                <a:cxn ang="0">
                  <a:pos x="234" y="118"/>
                </a:cxn>
                <a:cxn ang="0">
                  <a:pos x="236" y="134"/>
                </a:cxn>
                <a:cxn ang="0">
                  <a:pos x="233" y="150"/>
                </a:cxn>
                <a:cxn ang="0">
                  <a:pos x="228" y="163"/>
                </a:cxn>
                <a:cxn ang="0">
                  <a:pos x="218" y="176"/>
                </a:cxn>
                <a:cxn ang="0">
                  <a:pos x="201" y="191"/>
                </a:cxn>
                <a:cxn ang="0">
                  <a:pos x="185" y="199"/>
                </a:cxn>
                <a:cxn ang="0">
                  <a:pos x="170" y="205"/>
                </a:cxn>
                <a:cxn ang="0">
                  <a:pos x="155" y="209"/>
                </a:cxn>
                <a:cxn ang="0">
                  <a:pos x="136" y="210"/>
                </a:cxn>
                <a:cxn ang="0">
                  <a:pos x="88" y="209"/>
                </a:cxn>
                <a:cxn ang="0">
                  <a:pos x="65" y="205"/>
                </a:cxn>
                <a:cxn ang="0">
                  <a:pos x="40" y="194"/>
                </a:cxn>
                <a:cxn ang="0">
                  <a:pos x="22" y="181"/>
                </a:cxn>
                <a:cxn ang="0">
                  <a:pos x="9" y="166"/>
                </a:cxn>
                <a:cxn ang="0">
                  <a:pos x="3" y="150"/>
                </a:cxn>
                <a:cxn ang="0">
                  <a:pos x="0" y="136"/>
                </a:cxn>
                <a:cxn ang="0">
                  <a:pos x="2" y="121"/>
                </a:cxn>
                <a:cxn ang="0">
                  <a:pos x="10" y="101"/>
                </a:cxn>
                <a:cxn ang="0">
                  <a:pos x="25" y="84"/>
                </a:cxn>
                <a:cxn ang="0">
                  <a:pos x="45" y="71"/>
                </a:cxn>
                <a:cxn ang="0">
                  <a:pos x="73" y="61"/>
                </a:cxn>
                <a:cxn ang="0">
                  <a:pos x="29" y="3"/>
                </a:cxn>
              </a:cxnLst>
              <a:rect l="0" t="0" r="r" b="b"/>
              <a:pathLst>
                <a:path w="237" h="211">
                  <a:moveTo>
                    <a:pt x="29" y="3"/>
                  </a:moveTo>
                  <a:lnTo>
                    <a:pt x="67" y="10"/>
                  </a:lnTo>
                  <a:lnTo>
                    <a:pt x="66" y="0"/>
                  </a:lnTo>
                  <a:lnTo>
                    <a:pt x="112" y="11"/>
                  </a:lnTo>
                  <a:lnTo>
                    <a:pt x="112" y="0"/>
                  </a:lnTo>
                  <a:lnTo>
                    <a:pt x="161" y="0"/>
                  </a:lnTo>
                  <a:lnTo>
                    <a:pt x="160" y="11"/>
                  </a:lnTo>
                  <a:lnTo>
                    <a:pt x="219" y="0"/>
                  </a:lnTo>
                  <a:lnTo>
                    <a:pt x="148" y="59"/>
                  </a:lnTo>
                  <a:lnTo>
                    <a:pt x="155" y="60"/>
                  </a:lnTo>
                  <a:lnTo>
                    <a:pt x="163" y="61"/>
                  </a:lnTo>
                  <a:lnTo>
                    <a:pt x="172" y="64"/>
                  </a:lnTo>
                  <a:lnTo>
                    <a:pt x="180" y="66"/>
                  </a:lnTo>
                  <a:lnTo>
                    <a:pt x="189" y="71"/>
                  </a:lnTo>
                  <a:lnTo>
                    <a:pt x="197" y="74"/>
                  </a:lnTo>
                  <a:lnTo>
                    <a:pt x="205" y="79"/>
                  </a:lnTo>
                  <a:lnTo>
                    <a:pt x="212" y="85"/>
                  </a:lnTo>
                  <a:lnTo>
                    <a:pt x="217" y="90"/>
                  </a:lnTo>
                  <a:lnTo>
                    <a:pt x="222" y="96"/>
                  </a:lnTo>
                  <a:lnTo>
                    <a:pt x="227" y="103"/>
                  </a:lnTo>
                  <a:lnTo>
                    <a:pt x="231" y="111"/>
                  </a:lnTo>
                  <a:lnTo>
                    <a:pt x="234" y="118"/>
                  </a:lnTo>
                  <a:lnTo>
                    <a:pt x="235" y="124"/>
                  </a:lnTo>
                  <a:lnTo>
                    <a:pt x="236" y="134"/>
                  </a:lnTo>
                  <a:lnTo>
                    <a:pt x="235" y="143"/>
                  </a:lnTo>
                  <a:lnTo>
                    <a:pt x="233" y="150"/>
                  </a:lnTo>
                  <a:lnTo>
                    <a:pt x="231" y="157"/>
                  </a:lnTo>
                  <a:lnTo>
                    <a:pt x="228" y="163"/>
                  </a:lnTo>
                  <a:lnTo>
                    <a:pt x="224" y="169"/>
                  </a:lnTo>
                  <a:lnTo>
                    <a:pt x="218" y="176"/>
                  </a:lnTo>
                  <a:lnTo>
                    <a:pt x="210" y="184"/>
                  </a:lnTo>
                  <a:lnTo>
                    <a:pt x="201" y="191"/>
                  </a:lnTo>
                  <a:lnTo>
                    <a:pt x="193" y="196"/>
                  </a:lnTo>
                  <a:lnTo>
                    <a:pt x="185" y="199"/>
                  </a:lnTo>
                  <a:lnTo>
                    <a:pt x="177" y="203"/>
                  </a:lnTo>
                  <a:lnTo>
                    <a:pt x="170" y="205"/>
                  </a:lnTo>
                  <a:lnTo>
                    <a:pt x="161" y="207"/>
                  </a:lnTo>
                  <a:lnTo>
                    <a:pt x="155" y="209"/>
                  </a:lnTo>
                  <a:lnTo>
                    <a:pt x="145" y="209"/>
                  </a:lnTo>
                  <a:lnTo>
                    <a:pt x="136" y="210"/>
                  </a:lnTo>
                  <a:lnTo>
                    <a:pt x="96" y="210"/>
                  </a:lnTo>
                  <a:lnTo>
                    <a:pt x="88" y="209"/>
                  </a:lnTo>
                  <a:lnTo>
                    <a:pt x="78" y="208"/>
                  </a:lnTo>
                  <a:lnTo>
                    <a:pt x="65" y="205"/>
                  </a:lnTo>
                  <a:lnTo>
                    <a:pt x="53" y="200"/>
                  </a:lnTo>
                  <a:lnTo>
                    <a:pt x="40" y="194"/>
                  </a:lnTo>
                  <a:lnTo>
                    <a:pt x="30" y="187"/>
                  </a:lnTo>
                  <a:lnTo>
                    <a:pt x="22" y="181"/>
                  </a:lnTo>
                  <a:lnTo>
                    <a:pt x="15" y="174"/>
                  </a:lnTo>
                  <a:lnTo>
                    <a:pt x="9" y="166"/>
                  </a:lnTo>
                  <a:lnTo>
                    <a:pt x="5" y="156"/>
                  </a:lnTo>
                  <a:lnTo>
                    <a:pt x="3" y="150"/>
                  </a:lnTo>
                  <a:lnTo>
                    <a:pt x="1" y="144"/>
                  </a:lnTo>
                  <a:lnTo>
                    <a:pt x="0" y="136"/>
                  </a:lnTo>
                  <a:lnTo>
                    <a:pt x="1" y="131"/>
                  </a:lnTo>
                  <a:lnTo>
                    <a:pt x="2" y="121"/>
                  </a:lnTo>
                  <a:lnTo>
                    <a:pt x="5" y="111"/>
                  </a:lnTo>
                  <a:lnTo>
                    <a:pt x="10" y="101"/>
                  </a:lnTo>
                  <a:lnTo>
                    <a:pt x="17" y="92"/>
                  </a:lnTo>
                  <a:lnTo>
                    <a:pt x="25" y="84"/>
                  </a:lnTo>
                  <a:lnTo>
                    <a:pt x="35" y="76"/>
                  </a:lnTo>
                  <a:lnTo>
                    <a:pt x="45" y="71"/>
                  </a:lnTo>
                  <a:lnTo>
                    <a:pt x="59" y="65"/>
                  </a:lnTo>
                  <a:lnTo>
                    <a:pt x="73" y="61"/>
                  </a:lnTo>
                  <a:lnTo>
                    <a:pt x="83" y="59"/>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8730" name="Rectangle 10"/>
            <p:cNvSpPr>
              <a:spLocks noChangeArrowheads="1"/>
            </p:cNvSpPr>
            <p:nvPr/>
          </p:nvSpPr>
          <p:spPr bwMode="auto">
            <a:xfrm>
              <a:off x="919" y="2278"/>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C</a:t>
              </a:r>
            </a:p>
          </p:txBody>
        </p:sp>
        <p:sp>
          <p:nvSpPr>
            <p:cNvPr id="2718731" name="Freeform 11"/>
            <p:cNvSpPr>
              <a:spLocks/>
            </p:cNvSpPr>
            <p:nvPr/>
          </p:nvSpPr>
          <p:spPr bwMode="auto">
            <a:xfrm>
              <a:off x="932" y="2646"/>
              <a:ext cx="210" cy="212"/>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8732" name="Rectangle 12"/>
            <p:cNvSpPr>
              <a:spLocks noChangeArrowheads="1"/>
            </p:cNvSpPr>
            <p:nvPr/>
          </p:nvSpPr>
          <p:spPr bwMode="auto">
            <a:xfrm>
              <a:off x="919" y="2602"/>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D</a:t>
              </a:r>
            </a:p>
          </p:txBody>
        </p:sp>
        <p:sp>
          <p:nvSpPr>
            <p:cNvPr id="2718733" name="Freeform 13"/>
            <p:cNvSpPr>
              <a:spLocks/>
            </p:cNvSpPr>
            <p:nvPr/>
          </p:nvSpPr>
          <p:spPr bwMode="auto">
            <a:xfrm>
              <a:off x="926" y="1617"/>
              <a:ext cx="211" cy="211"/>
            </a:xfrm>
            <a:custGeom>
              <a:avLst/>
              <a:gdLst/>
              <a:ahLst/>
              <a:cxnLst>
                <a:cxn ang="0">
                  <a:pos x="67" y="10"/>
                </a:cxn>
                <a:cxn ang="0">
                  <a:pos x="112" y="11"/>
                </a:cxn>
                <a:cxn ang="0">
                  <a:pos x="161" y="0"/>
                </a:cxn>
                <a:cxn ang="0">
                  <a:pos x="219" y="0"/>
                </a:cxn>
                <a:cxn ang="0">
                  <a:pos x="155" y="60"/>
                </a:cxn>
                <a:cxn ang="0">
                  <a:pos x="172" y="64"/>
                </a:cxn>
                <a:cxn ang="0">
                  <a:pos x="189" y="71"/>
                </a:cxn>
                <a:cxn ang="0">
                  <a:pos x="205" y="79"/>
                </a:cxn>
                <a:cxn ang="0">
                  <a:pos x="217" y="90"/>
                </a:cxn>
                <a:cxn ang="0">
                  <a:pos x="227" y="103"/>
                </a:cxn>
                <a:cxn ang="0">
                  <a:pos x="234" y="118"/>
                </a:cxn>
                <a:cxn ang="0">
                  <a:pos x="236" y="134"/>
                </a:cxn>
                <a:cxn ang="0">
                  <a:pos x="233" y="150"/>
                </a:cxn>
                <a:cxn ang="0">
                  <a:pos x="228" y="163"/>
                </a:cxn>
                <a:cxn ang="0">
                  <a:pos x="218" y="176"/>
                </a:cxn>
                <a:cxn ang="0">
                  <a:pos x="201" y="191"/>
                </a:cxn>
                <a:cxn ang="0">
                  <a:pos x="185" y="199"/>
                </a:cxn>
                <a:cxn ang="0">
                  <a:pos x="170" y="205"/>
                </a:cxn>
                <a:cxn ang="0">
                  <a:pos x="155" y="209"/>
                </a:cxn>
                <a:cxn ang="0">
                  <a:pos x="136" y="210"/>
                </a:cxn>
                <a:cxn ang="0">
                  <a:pos x="88" y="209"/>
                </a:cxn>
                <a:cxn ang="0">
                  <a:pos x="65" y="205"/>
                </a:cxn>
                <a:cxn ang="0">
                  <a:pos x="40" y="194"/>
                </a:cxn>
                <a:cxn ang="0">
                  <a:pos x="22" y="181"/>
                </a:cxn>
                <a:cxn ang="0">
                  <a:pos x="9" y="166"/>
                </a:cxn>
                <a:cxn ang="0">
                  <a:pos x="3" y="150"/>
                </a:cxn>
                <a:cxn ang="0">
                  <a:pos x="0" y="136"/>
                </a:cxn>
                <a:cxn ang="0">
                  <a:pos x="2" y="121"/>
                </a:cxn>
                <a:cxn ang="0">
                  <a:pos x="10" y="101"/>
                </a:cxn>
                <a:cxn ang="0">
                  <a:pos x="25" y="84"/>
                </a:cxn>
                <a:cxn ang="0">
                  <a:pos x="45" y="71"/>
                </a:cxn>
                <a:cxn ang="0">
                  <a:pos x="73" y="61"/>
                </a:cxn>
                <a:cxn ang="0">
                  <a:pos x="29" y="3"/>
                </a:cxn>
              </a:cxnLst>
              <a:rect l="0" t="0" r="r" b="b"/>
              <a:pathLst>
                <a:path w="237" h="211">
                  <a:moveTo>
                    <a:pt x="29" y="3"/>
                  </a:moveTo>
                  <a:lnTo>
                    <a:pt x="67" y="10"/>
                  </a:lnTo>
                  <a:lnTo>
                    <a:pt x="66" y="0"/>
                  </a:lnTo>
                  <a:lnTo>
                    <a:pt x="112" y="11"/>
                  </a:lnTo>
                  <a:lnTo>
                    <a:pt x="112" y="0"/>
                  </a:lnTo>
                  <a:lnTo>
                    <a:pt x="161" y="0"/>
                  </a:lnTo>
                  <a:lnTo>
                    <a:pt x="160" y="11"/>
                  </a:lnTo>
                  <a:lnTo>
                    <a:pt x="219" y="0"/>
                  </a:lnTo>
                  <a:lnTo>
                    <a:pt x="148" y="59"/>
                  </a:lnTo>
                  <a:lnTo>
                    <a:pt x="155" y="60"/>
                  </a:lnTo>
                  <a:lnTo>
                    <a:pt x="163" y="61"/>
                  </a:lnTo>
                  <a:lnTo>
                    <a:pt x="172" y="64"/>
                  </a:lnTo>
                  <a:lnTo>
                    <a:pt x="180" y="66"/>
                  </a:lnTo>
                  <a:lnTo>
                    <a:pt x="189" y="71"/>
                  </a:lnTo>
                  <a:lnTo>
                    <a:pt x="197" y="74"/>
                  </a:lnTo>
                  <a:lnTo>
                    <a:pt x="205" y="79"/>
                  </a:lnTo>
                  <a:lnTo>
                    <a:pt x="212" y="85"/>
                  </a:lnTo>
                  <a:lnTo>
                    <a:pt x="217" y="90"/>
                  </a:lnTo>
                  <a:lnTo>
                    <a:pt x="222" y="96"/>
                  </a:lnTo>
                  <a:lnTo>
                    <a:pt x="227" y="103"/>
                  </a:lnTo>
                  <a:lnTo>
                    <a:pt x="231" y="111"/>
                  </a:lnTo>
                  <a:lnTo>
                    <a:pt x="234" y="118"/>
                  </a:lnTo>
                  <a:lnTo>
                    <a:pt x="235" y="124"/>
                  </a:lnTo>
                  <a:lnTo>
                    <a:pt x="236" y="134"/>
                  </a:lnTo>
                  <a:lnTo>
                    <a:pt x="235" y="143"/>
                  </a:lnTo>
                  <a:lnTo>
                    <a:pt x="233" y="150"/>
                  </a:lnTo>
                  <a:lnTo>
                    <a:pt x="231" y="157"/>
                  </a:lnTo>
                  <a:lnTo>
                    <a:pt x="228" y="163"/>
                  </a:lnTo>
                  <a:lnTo>
                    <a:pt x="224" y="169"/>
                  </a:lnTo>
                  <a:lnTo>
                    <a:pt x="218" y="176"/>
                  </a:lnTo>
                  <a:lnTo>
                    <a:pt x="210" y="184"/>
                  </a:lnTo>
                  <a:lnTo>
                    <a:pt x="201" y="191"/>
                  </a:lnTo>
                  <a:lnTo>
                    <a:pt x="193" y="196"/>
                  </a:lnTo>
                  <a:lnTo>
                    <a:pt x="185" y="199"/>
                  </a:lnTo>
                  <a:lnTo>
                    <a:pt x="177" y="203"/>
                  </a:lnTo>
                  <a:lnTo>
                    <a:pt x="170" y="205"/>
                  </a:lnTo>
                  <a:lnTo>
                    <a:pt x="161" y="207"/>
                  </a:lnTo>
                  <a:lnTo>
                    <a:pt x="155" y="209"/>
                  </a:lnTo>
                  <a:lnTo>
                    <a:pt x="145" y="209"/>
                  </a:lnTo>
                  <a:lnTo>
                    <a:pt x="136" y="210"/>
                  </a:lnTo>
                  <a:lnTo>
                    <a:pt x="96" y="210"/>
                  </a:lnTo>
                  <a:lnTo>
                    <a:pt x="88" y="209"/>
                  </a:lnTo>
                  <a:lnTo>
                    <a:pt x="78" y="208"/>
                  </a:lnTo>
                  <a:lnTo>
                    <a:pt x="65" y="205"/>
                  </a:lnTo>
                  <a:lnTo>
                    <a:pt x="53" y="200"/>
                  </a:lnTo>
                  <a:lnTo>
                    <a:pt x="40" y="194"/>
                  </a:lnTo>
                  <a:lnTo>
                    <a:pt x="30" y="187"/>
                  </a:lnTo>
                  <a:lnTo>
                    <a:pt x="22" y="181"/>
                  </a:lnTo>
                  <a:lnTo>
                    <a:pt x="15" y="174"/>
                  </a:lnTo>
                  <a:lnTo>
                    <a:pt x="9" y="166"/>
                  </a:lnTo>
                  <a:lnTo>
                    <a:pt x="5" y="156"/>
                  </a:lnTo>
                  <a:lnTo>
                    <a:pt x="3" y="150"/>
                  </a:lnTo>
                  <a:lnTo>
                    <a:pt x="1" y="144"/>
                  </a:lnTo>
                  <a:lnTo>
                    <a:pt x="0" y="136"/>
                  </a:lnTo>
                  <a:lnTo>
                    <a:pt x="1" y="131"/>
                  </a:lnTo>
                  <a:lnTo>
                    <a:pt x="2" y="121"/>
                  </a:lnTo>
                  <a:lnTo>
                    <a:pt x="5" y="111"/>
                  </a:lnTo>
                  <a:lnTo>
                    <a:pt x="10" y="101"/>
                  </a:lnTo>
                  <a:lnTo>
                    <a:pt x="17" y="92"/>
                  </a:lnTo>
                  <a:lnTo>
                    <a:pt x="25" y="84"/>
                  </a:lnTo>
                  <a:lnTo>
                    <a:pt x="35" y="76"/>
                  </a:lnTo>
                  <a:lnTo>
                    <a:pt x="45" y="71"/>
                  </a:lnTo>
                  <a:lnTo>
                    <a:pt x="59" y="65"/>
                  </a:lnTo>
                  <a:lnTo>
                    <a:pt x="73" y="61"/>
                  </a:lnTo>
                  <a:lnTo>
                    <a:pt x="83" y="59"/>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8734" name="Rectangle 14"/>
            <p:cNvSpPr>
              <a:spLocks noChangeArrowheads="1"/>
            </p:cNvSpPr>
            <p:nvPr/>
          </p:nvSpPr>
          <p:spPr bwMode="auto">
            <a:xfrm>
              <a:off x="914" y="1573"/>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A</a:t>
              </a:r>
            </a:p>
          </p:txBody>
        </p:sp>
      </p:grpSp>
      <p:grpSp>
        <p:nvGrpSpPr>
          <p:cNvPr id="3" name="Group 15"/>
          <p:cNvGrpSpPr>
            <a:grpSpLocks/>
          </p:cNvGrpSpPr>
          <p:nvPr/>
        </p:nvGrpSpPr>
        <p:grpSpPr bwMode="auto">
          <a:xfrm>
            <a:off x="1954213" y="2501900"/>
            <a:ext cx="2603500" cy="2079625"/>
            <a:chOff x="1231" y="1576"/>
            <a:chExt cx="1640" cy="1310"/>
          </a:xfrm>
        </p:grpSpPr>
        <p:sp>
          <p:nvSpPr>
            <p:cNvPr id="2718736" name="AutoShape 16"/>
            <p:cNvSpPr>
              <a:spLocks noChangeArrowheads="1"/>
            </p:cNvSpPr>
            <p:nvPr/>
          </p:nvSpPr>
          <p:spPr bwMode="auto">
            <a:xfrm>
              <a:off x="1482" y="1955"/>
              <a:ext cx="185" cy="259"/>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37" name="AutoShape 17"/>
            <p:cNvSpPr>
              <a:spLocks noChangeArrowheads="1"/>
            </p:cNvSpPr>
            <p:nvPr/>
          </p:nvSpPr>
          <p:spPr bwMode="auto">
            <a:xfrm>
              <a:off x="1527" y="1903"/>
              <a:ext cx="140"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38" name="AutoShape 18"/>
            <p:cNvSpPr>
              <a:spLocks noChangeArrowheads="1"/>
            </p:cNvSpPr>
            <p:nvPr/>
          </p:nvSpPr>
          <p:spPr bwMode="auto">
            <a:xfrm>
              <a:off x="1519" y="1975"/>
              <a:ext cx="95" cy="15"/>
            </a:xfrm>
            <a:prstGeom prst="parallelogram">
              <a:avLst>
                <a:gd name="adj" fmla="val 158304"/>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4" name="Group 19"/>
            <p:cNvGrpSpPr>
              <a:grpSpLocks/>
            </p:cNvGrpSpPr>
            <p:nvPr/>
          </p:nvGrpSpPr>
          <p:grpSpPr bwMode="auto">
            <a:xfrm>
              <a:off x="1940" y="1938"/>
              <a:ext cx="179" cy="257"/>
              <a:chOff x="2183" y="1938"/>
              <a:chExt cx="201" cy="257"/>
            </a:xfrm>
          </p:grpSpPr>
          <p:sp>
            <p:nvSpPr>
              <p:cNvPr id="2718740" name="Freeform 20"/>
              <p:cNvSpPr>
                <a:spLocks/>
              </p:cNvSpPr>
              <p:nvPr/>
            </p:nvSpPr>
            <p:spPr bwMode="auto">
              <a:xfrm>
                <a:off x="2312" y="2057"/>
                <a:ext cx="60" cy="138"/>
              </a:xfrm>
              <a:custGeom>
                <a:avLst/>
                <a:gdLst/>
                <a:ahLst/>
                <a:cxnLst>
                  <a:cxn ang="0">
                    <a:pos x="43" y="0"/>
                  </a:cxn>
                  <a:cxn ang="0">
                    <a:pos x="59" y="0"/>
                  </a:cxn>
                  <a:cxn ang="0">
                    <a:pos x="16" y="137"/>
                  </a:cxn>
                  <a:cxn ang="0">
                    <a:pos x="0" y="137"/>
                  </a:cxn>
                  <a:cxn ang="0">
                    <a:pos x="43" y="0"/>
                  </a:cxn>
                </a:cxnLst>
                <a:rect l="0" t="0" r="r" b="b"/>
                <a:pathLst>
                  <a:path w="60" h="138">
                    <a:moveTo>
                      <a:pt x="43" y="0"/>
                    </a:moveTo>
                    <a:lnTo>
                      <a:pt x="59" y="0"/>
                    </a:lnTo>
                    <a:lnTo>
                      <a:pt x="16" y="137"/>
                    </a:lnTo>
                    <a:lnTo>
                      <a:pt x="0" y="137"/>
                    </a:lnTo>
                    <a:lnTo>
                      <a:pt x="43"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18741" name="Rectangle 21"/>
              <p:cNvSpPr>
                <a:spLocks noChangeArrowheads="1"/>
              </p:cNvSpPr>
              <p:nvPr/>
            </p:nvSpPr>
            <p:spPr bwMode="auto">
              <a:xfrm>
                <a:off x="2308" y="2057"/>
                <a:ext cx="76"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42" name="Rectangle 22"/>
              <p:cNvSpPr>
                <a:spLocks noChangeArrowheads="1"/>
              </p:cNvSpPr>
              <p:nvPr/>
            </p:nvSpPr>
            <p:spPr bwMode="auto">
              <a:xfrm>
                <a:off x="2314" y="2115"/>
                <a:ext cx="57" cy="11"/>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43" name="Rectangle 23"/>
              <p:cNvSpPr>
                <a:spLocks noChangeArrowheads="1"/>
              </p:cNvSpPr>
              <p:nvPr/>
            </p:nvSpPr>
            <p:spPr bwMode="auto">
              <a:xfrm>
                <a:off x="2183" y="2115"/>
                <a:ext cx="75"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44" name="Oval 24"/>
              <p:cNvSpPr>
                <a:spLocks noChangeArrowheads="1"/>
              </p:cNvSpPr>
              <p:nvPr/>
            </p:nvSpPr>
            <p:spPr bwMode="auto">
              <a:xfrm>
                <a:off x="2242" y="1938"/>
                <a:ext cx="22" cy="26"/>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18745" name="Freeform 25"/>
              <p:cNvSpPr>
                <a:spLocks/>
              </p:cNvSpPr>
              <p:nvPr/>
            </p:nvSpPr>
            <p:spPr bwMode="auto">
              <a:xfrm>
                <a:off x="2183" y="1983"/>
                <a:ext cx="138" cy="212"/>
              </a:xfrm>
              <a:custGeom>
                <a:avLst/>
                <a:gdLst/>
                <a:ahLst/>
                <a:cxnLst>
                  <a:cxn ang="0">
                    <a:pos x="1" y="98"/>
                  </a:cxn>
                  <a:cxn ang="0">
                    <a:pos x="1" y="100"/>
                  </a:cxn>
                  <a:cxn ang="0">
                    <a:pos x="0" y="104"/>
                  </a:cxn>
                  <a:cxn ang="0">
                    <a:pos x="0" y="107"/>
                  </a:cxn>
                  <a:cxn ang="0">
                    <a:pos x="1" y="111"/>
                  </a:cxn>
                  <a:cxn ang="0">
                    <a:pos x="3" y="114"/>
                  </a:cxn>
                  <a:cxn ang="0">
                    <a:pos x="6" y="116"/>
                  </a:cxn>
                  <a:cxn ang="0">
                    <a:pos x="9" y="118"/>
                  </a:cxn>
                  <a:cxn ang="0">
                    <a:pos x="11" y="119"/>
                  </a:cxn>
                  <a:cxn ang="0">
                    <a:pos x="15" y="119"/>
                  </a:cxn>
                  <a:cxn ang="0">
                    <a:pos x="89" y="211"/>
                  </a:cxn>
                  <a:cxn ang="0">
                    <a:pos x="113" y="101"/>
                  </a:cxn>
                  <a:cxn ang="0">
                    <a:pos x="113" y="99"/>
                  </a:cxn>
                  <a:cxn ang="0">
                    <a:pos x="111" y="97"/>
                  </a:cxn>
                  <a:cxn ang="0">
                    <a:pos x="109" y="95"/>
                  </a:cxn>
                  <a:cxn ang="0">
                    <a:pos x="108" y="94"/>
                  </a:cxn>
                  <a:cxn ang="0">
                    <a:pos x="105" y="93"/>
                  </a:cxn>
                  <a:cxn ang="0">
                    <a:pos x="102" y="92"/>
                  </a:cxn>
                  <a:cxn ang="0">
                    <a:pos x="100" y="92"/>
                  </a:cxn>
                  <a:cxn ang="0">
                    <a:pos x="97" y="92"/>
                  </a:cxn>
                  <a:cxn ang="0">
                    <a:pos x="66" y="54"/>
                  </a:cxn>
                  <a:cxn ang="0">
                    <a:pos x="127" y="67"/>
                  </a:cxn>
                  <a:cxn ang="0">
                    <a:pos x="130" y="66"/>
                  </a:cxn>
                  <a:cxn ang="0">
                    <a:pos x="131" y="65"/>
                  </a:cxn>
                  <a:cxn ang="0">
                    <a:pos x="134" y="63"/>
                  </a:cxn>
                  <a:cxn ang="0">
                    <a:pos x="136" y="62"/>
                  </a:cxn>
                  <a:cxn ang="0">
                    <a:pos x="136" y="59"/>
                  </a:cxn>
                  <a:cxn ang="0">
                    <a:pos x="137" y="56"/>
                  </a:cxn>
                  <a:cxn ang="0">
                    <a:pos x="136" y="53"/>
                  </a:cxn>
                  <a:cxn ang="0">
                    <a:pos x="135" y="50"/>
                  </a:cxn>
                  <a:cxn ang="0">
                    <a:pos x="133" y="49"/>
                  </a:cxn>
                  <a:cxn ang="0">
                    <a:pos x="131" y="47"/>
                  </a:cxn>
                  <a:cxn ang="0">
                    <a:pos x="128" y="46"/>
                  </a:cxn>
                  <a:cxn ang="0">
                    <a:pos x="87" y="46"/>
                  </a:cxn>
                  <a:cxn ang="0">
                    <a:pos x="80" y="30"/>
                  </a:cxn>
                  <a:cxn ang="0">
                    <a:pos x="80" y="26"/>
                  </a:cxn>
                  <a:cxn ang="0">
                    <a:pos x="81" y="22"/>
                  </a:cxn>
                  <a:cxn ang="0">
                    <a:pos x="81" y="17"/>
                  </a:cxn>
                  <a:cxn ang="0">
                    <a:pos x="80" y="14"/>
                  </a:cxn>
                  <a:cxn ang="0">
                    <a:pos x="78" y="11"/>
                  </a:cxn>
                  <a:cxn ang="0">
                    <a:pos x="76" y="7"/>
                  </a:cxn>
                  <a:cxn ang="0">
                    <a:pos x="73" y="5"/>
                  </a:cxn>
                  <a:cxn ang="0">
                    <a:pos x="70" y="2"/>
                  </a:cxn>
                  <a:cxn ang="0">
                    <a:pos x="66" y="1"/>
                  </a:cxn>
                  <a:cxn ang="0">
                    <a:pos x="62" y="0"/>
                  </a:cxn>
                  <a:cxn ang="0">
                    <a:pos x="57" y="0"/>
                  </a:cxn>
                  <a:cxn ang="0">
                    <a:pos x="53" y="1"/>
                  </a:cxn>
                  <a:cxn ang="0">
                    <a:pos x="49" y="2"/>
                  </a:cxn>
                  <a:cxn ang="0">
                    <a:pos x="45" y="4"/>
                  </a:cxn>
                  <a:cxn ang="0">
                    <a:pos x="42" y="8"/>
                  </a:cxn>
                  <a:cxn ang="0">
                    <a:pos x="39" y="12"/>
                  </a:cxn>
                  <a:cxn ang="0">
                    <a:pos x="37" y="16"/>
                  </a:cxn>
                </a:cxnLst>
                <a:rect l="0" t="0" r="r" b="b"/>
                <a:pathLst>
                  <a:path w="138" h="212">
                    <a:moveTo>
                      <a:pt x="37" y="16"/>
                    </a:moveTo>
                    <a:lnTo>
                      <a:pt x="1" y="98"/>
                    </a:lnTo>
                    <a:lnTo>
                      <a:pt x="1" y="99"/>
                    </a:lnTo>
                    <a:lnTo>
                      <a:pt x="1" y="100"/>
                    </a:lnTo>
                    <a:lnTo>
                      <a:pt x="0" y="101"/>
                    </a:lnTo>
                    <a:lnTo>
                      <a:pt x="0" y="104"/>
                    </a:lnTo>
                    <a:lnTo>
                      <a:pt x="0" y="105"/>
                    </a:lnTo>
                    <a:lnTo>
                      <a:pt x="0" y="107"/>
                    </a:lnTo>
                    <a:lnTo>
                      <a:pt x="1" y="109"/>
                    </a:lnTo>
                    <a:lnTo>
                      <a:pt x="1" y="111"/>
                    </a:lnTo>
                    <a:lnTo>
                      <a:pt x="2" y="112"/>
                    </a:lnTo>
                    <a:lnTo>
                      <a:pt x="3" y="114"/>
                    </a:lnTo>
                    <a:lnTo>
                      <a:pt x="4" y="115"/>
                    </a:lnTo>
                    <a:lnTo>
                      <a:pt x="6" y="116"/>
                    </a:lnTo>
                    <a:lnTo>
                      <a:pt x="7" y="117"/>
                    </a:lnTo>
                    <a:lnTo>
                      <a:pt x="9" y="118"/>
                    </a:lnTo>
                    <a:lnTo>
                      <a:pt x="10" y="118"/>
                    </a:lnTo>
                    <a:lnTo>
                      <a:pt x="11" y="119"/>
                    </a:lnTo>
                    <a:lnTo>
                      <a:pt x="13" y="119"/>
                    </a:lnTo>
                    <a:lnTo>
                      <a:pt x="15" y="119"/>
                    </a:lnTo>
                    <a:lnTo>
                      <a:pt x="89" y="119"/>
                    </a:lnTo>
                    <a:lnTo>
                      <a:pt x="89" y="211"/>
                    </a:lnTo>
                    <a:lnTo>
                      <a:pt x="113" y="211"/>
                    </a:lnTo>
                    <a:lnTo>
                      <a:pt x="113" y="101"/>
                    </a:lnTo>
                    <a:lnTo>
                      <a:pt x="113" y="100"/>
                    </a:lnTo>
                    <a:lnTo>
                      <a:pt x="113" y="99"/>
                    </a:lnTo>
                    <a:lnTo>
                      <a:pt x="112" y="98"/>
                    </a:lnTo>
                    <a:lnTo>
                      <a:pt x="111" y="97"/>
                    </a:lnTo>
                    <a:lnTo>
                      <a:pt x="111" y="96"/>
                    </a:lnTo>
                    <a:lnTo>
                      <a:pt x="109" y="95"/>
                    </a:lnTo>
                    <a:lnTo>
                      <a:pt x="109" y="95"/>
                    </a:lnTo>
                    <a:lnTo>
                      <a:pt x="108" y="94"/>
                    </a:lnTo>
                    <a:lnTo>
                      <a:pt x="106" y="93"/>
                    </a:lnTo>
                    <a:lnTo>
                      <a:pt x="105" y="93"/>
                    </a:lnTo>
                    <a:lnTo>
                      <a:pt x="104" y="93"/>
                    </a:lnTo>
                    <a:lnTo>
                      <a:pt x="102" y="92"/>
                    </a:lnTo>
                    <a:lnTo>
                      <a:pt x="101" y="92"/>
                    </a:lnTo>
                    <a:lnTo>
                      <a:pt x="100" y="92"/>
                    </a:lnTo>
                    <a:lnTo>
                      <a:pt x="98" y="92"/>
                    </a:lnTo>
                    <a:lnTo>
                      <a:pt x="97" y="92"/>
                    </a:lnTo>
                    <a:lnTo>
                      <a:pt x="54" y="90"/>
                    </a:lnTo>
                    <a:lnTo>
                      <a:pt x="66" y="54"/>
                    </a:lnTo>
                    <a:lnTo>
                      <a:pt x="75" y="67"/>
                    </a:lnTo>
                    <a:lnTo>
                      <a:pt x="127" y="67"/>
                    </a:lnTo>
                    <a:lnTo>
                      <a:pt x="128" y="66"/>
                    </a:lnTo>
                    <a:lnTo>
                      <a:pt x="130" y="66"/>
                    </a:lnTo>
                    <a:lnTo>
                      <a:pt x="131" y="65"/>
                    </a:lnTo>
                    <a:lnTo>
                      <a:pt x="131" y="65"/>
                    </a:lnTo>
                    <a:lnTo>
                      <a:pt x="133" y="64"/>
                    </a:lnTo>
                    <a:lnTo>
                      <a:pt x="134" y="63"/>
                    </a:lnTo>
                    <a:lnTo>
                      <a:pt x="135" y="62"/>
                    </a:lnTo>
                    <a:lnTo>
                      <a:pt x="136" y="62"/>
                    </a:lnTo>
                    <a:lnTo>
                      <a:pt x="136" y="60"/>
                    </a:lnTo>
                    <a:lnTo>
                      <a:pt x="136" y="59"/>
                    </a:lnTo>
                    <a:lnTo>
                      <a:pt x="137" y="58"/>
                    </a:lnTo>
                    <a:lnTo>
                      <a:pt x="137" y="56"/>
                    </a:lnTo>
                    <a:lnTo>
                      <a:pt x="137" y="54"/>
                    </a:lnTo>
                    <a:lnTo>
                      <a:pt x="136" y="53"/>
                    </a:lnTo>
                    <a:lnTo>
                      <a:pt x="136" y="52"/>
                    </a:lnTo>
                    <a:lnTo>
                      <a:pt x="135" y="50"/>
                    </a:lnTo>
                    <a:lnTo>
                      <a:pt x="134" y="49"/>
                    </a:lnTo>
                    <a:lnTo>
                      <a:pt x="133" y="49"/>
                    </a:lnTo>
                    <a:lnTo>
                      <a:pt x="132" y="47"/>
                    </a:lnTo>
                    <a:lnTo>
                      <a:pt x="131" y="47"/>
                    </a:lnTo>
                    <a:lnTo>
                      <a:pt x="130" y="46"/>
                    </a:lnTo>
                    <a:lnTo>
                      <a:pt x="128" y="46"/>
                    </a:lnTo>
                    <a:lnTo>
                      <a:pt x="127" y="46"/>
                    </a:lnTo>
                    <a:lnTo>
                      <a:pt x="87" y="46"/>
                    </a:lnTo>
                    <a:lnTo>
                      <a:pt x="78" y="31"/>
                    </a:lnTo>
                    <a:lnTo>
                      <a:pt x="80" y="30"/>
                    </a:lnTo>
                    <a:lnTo>
                      <a:pt x="80" y="28"/>
                    </a:lnTo>
                    <a:lnTo>
                      <a:pt x="80" y="26"/>
                    </a:lnTo>
                    <a:lnTo>
                      <a:pt x="81" y="24"/>
                    </a:lnTo>
                    <a:lnTo>
                      <a:pt x="81" y="22"/>
                    </a:lnTo>
                    <a:lnTo>
                      <a:pt x="81" y="20"/>
                    </a:lnTo>
                    <a:lnTo>
                      <a:pt x="81" y="17"/>
                    </a:lnTo>
                    <a:lnTo>
                      <a:pt x="80" y="16"/>
                    </a:lnTo>
                    <a:lnTo>
                      <a:pt x="80" y="14"/>
                    </a:lnTo>
                    <a:lnTo>
                      <a:pt x="79" y="12"/>
                    </a:lnTo>
                    <a:lnTo>
                      <a:pt x="78" y="11"/>
                    </a:lnTo>
                    <a:lnTo>
                      <a:pt x="77" y="9"/>
                    </a:lnTo>
                    <a:lnTo>
                      <a:pt x="76" y="7"/>
                    </a:lnTo>
                    <a:lnTo>
                      <a:pt x="75" y="6"/>
                    </a:lnTo>
                    <a:lnTo>
                      <a:pt x="73" y="5"/>
                    </a:lnTo>
                    <a:lnTo>
                      <a:pt x="72" y="4"/>
                    </a:lnTo>
                    <a:lnTo>
                      <a:pt x="70" y="2"/>
                    </a:lnTo>
                    <a:lnTo>
                      <a:pt x="68" y="2"/>
                    </a:lnTo>
                    <a:lnTo>
                      <a:pt x="66" y="1"/>
                    </a:lnTo>
                    <a:lnTo>
                      <a:pt x="64" y="1"/>
                    </a:lnTo>
                    <a:lnTo>
                      <a:pt x="62" y="0"/>
                    </a:lnTo>
                    <a:lnTo>
                      <a:pt x="60" y="0"/>
                    </a:lnTo>
                    <a:lnTo>
                      <a:pt x="57" y="0"/>
                    </a:lnTo>
                    <a:lnTo>
                      <a:pt x="56" y="0"/>
                    </a:lnTo>
                    <a:lnTo>
                      <a:pt x="53" y="1"/>
                    </a:lnTo>
                    <a:lnTo>
                      <a:pt x="51" y="1"/>
                    </a:lnTo>
                    <a:lnTo>
                      <a:pt x="49" y="2"/>
                    </a:lnTo>
                    <a:lnTo>
                      <a:pt x="47" y="3"/>
                    </a:lnTo>
                    <a:lnTo>
                      <a:pt x="45" y="4"/>
                    </a:lnTo>
                    <a:lnTo>
                      <a:pt x="43" y="6"/>
                    </a:lnTo>
                    <a:lnTo>
                      <a:pt x="42" y="8"/>
                    </a:lnTo>
                    <a:lnTo>
                      <a:pt x="40" y="9"/>
                    </a:lnTo>
                    <a:lnTo>
                      <a:pt x="39" y="12"/>
                    </a:lnTo>
                    <a:lnTo>
                      <a:pt x="38" y="14"/>
                    </a:lnTo>
                    <a:lnTo>
                      <a:pt x="37"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18746" name="Freeform 26"/>
            <p:cNvSpPr>
              <a:spLocks/>
            </p:cNvSpPr>
            <p:nvPr/>
          </p:nvSpPr>
          <p:spPr bwMode="auto">
            <a:xfrm>
              <a:off x="2173" y="1913"/>
              <a:ext cx="178" cy="292"/>
            </a:xfrm>
            <a:custGeom>
              <a:avLst/>
              <a:gdLst/>
              <a:ahLst/>
              <a:cxnLst>
                <a:cxn ang="0">
                  <a:pos x="199" y="263"/>
                </a:cxn>
                <a:cxn ang="0">
                  <a:pos x="184" y="263"/>
                </a:cxn>
                <a:cxn ang="0">
                  <a:pos x="158" y="230"/>
                </a:cxn>
                <a:cxn ang="0">
                  <a:pos x="121" y="169"/>
                </a:cxn>
                <a:cxn ang="0">
                  <a:pos x="111" y="142"/>
                </a:cxn>
                <a:cxn ang="0">
                  <a:pos x="114" y="123"/>
                </a:cxn>
                <a:cxn ang="0">
                  <a:pos x="123" y="119"/>
                </a:cxn>
                <a:cxn ang="0">
                  <a:pos x="136" y="129"/>
                </a:cxn>
                <a:cxn ang="0">
                  <a:pos x="155" y="140"/>
                </a:cxn>
                <a:cxn ang="0">
                  <a:pos x="164" y="140"/>
                </a:cxn>
                <a:cxn ang="0">
                  <a:pos x="165" y="134"/>
                </a:cxn>
                <a:cxn ang="0">
                  <a:pos x="156" y="123"/>
                </a:cxn>
                <a:cxn ang="0">
                  <a:pos x="135" y="108"/>
                </a:cxn>
                <a:cxn ang="0">
                  <a:pos x="126" y="87"/>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2"/>
                </a:cxn>
                <a:cxn ang="0">
                  <a:pos x="40" y="146"/>
                </a:cxn>
                <a:cxn ang="0">
                  <a:pos x="41" y="158"/>
                </a:cxn>
                <a:cxn ang="0">
                  <a:pos x="49" y="162"/>
                </a:cxn>
                <a:cxn ang="0">
                  <a:pos x="53" y="158"/>
                </a:cxn>
                <a:cxn ang="0">
                  <a:pos x="53" y="133"/>
                </a:cxn>
                <a:cxn ang="0">
                  <a:pos x="55" y="117"/>
                </a:cxn>
                <a:cxn ang="0">
                  <a:pos x="64" y="109"/>
                </a:cxn>
                <a:cxn ang="0">
                  <a:pos x="70" y="114"/>
                </a:cxn>
                <a:cxn ang="0">
                  <a:pos x="68" y="140"/>
                </a:cxn>
                <a:cxn ang="0">
                  <a:pos x="61" y="167"/>
                </a:cxn>
                <a:cxn ang="0">
                  <a:pos x="53" y="197"/>
                </a:cxn>
                <a:cxn ang="0">
                  <a:pos x="33" y="226"/>
                </a:cxn>
                <a:cxn ang="0">
                  <a:pos x="8" y="256"/>
                </a:cxn>
                <a:cxn ang="0">
                  <a:pos x="0" y="272"/>
                </a:cxn>
                <a:cxn ang="0">
                  <a:pos x="19" y="291"/>
                </a:cxn>
                <a:cxn ang="0">
                  <a:pos x="33" y="288"/>
                </a:cxn>
                <a:cxn ang="0">
                  <a:pos x="23" y="276"/>
                </a:cxn>
                <a:cxn ang="0">
                  <a:pos x="30" y="260"/>
                </a:cxn>
                <a:cxn ang="0">
                  <a:pos x="61" y="223"/>
                </a:cxn>
                <a:cxn ang="0">
                  <a:pos x="84" y="197"/>
                </a:cxn>
                <a:cxn ang="0">
                  <a:pos x="95" y="191"/>
                </a:cxn>
                <a:cxn ang="0">
                  <a:pos x="109" y="199"/>
                </a:cxn>
                <a:cxn ang="0">
                  <a:pos x="141" y="243"/>
                </a:cxn>
                <a:cxn ang="0">
                  <a:pos x="168" y="281"/>
                </a:cxn>
                <a:cxn ang="0">
                  <a:pos x="178" y="283"/>
                </a:cxn>
                <a:cxn ang="0">
                  <a:pos x="191" y="273"/>
                </a:cxn>
              </a:cxnLst>
              <a:rect l="0" t="0" r="r" b="b"/>
              <a:pathLst>
                <a:path w="200" h="292">
                  <a:moveTo>
                    <a:pt x="198" y="268"/>
                  </a:moveTo>
                  <a:lnTo>
                    <a:pt x="199" y="263"/>
                  </a:lnTo>
                  <a:lnTo>
                    <a:pt x="191" y="265"/>
                  </a:lnTo>
                  <a:lnTo>
                    <a:pt x="184" y="263"/>
                  </a:lnTo>
                  <a:lnTo>
                    <a:pt x="174" y="256"/>
                  </a:lnTo>
                  <a:lnTo>
                    <a:pt x="158" y="230"/>
                  </a:lnTo>
                  <a:lnTo>
                    <a:pt x="134" y="191"/>
                  </a:lnTo>
                  <a:lnTo>
                    <a:pt x="121" y="169"/>
                  </a:lnTo>
                  <a:lnTo>
                    <a:pt x="113" y="152"/>
                  </a:lnTo>
                  <a:lnTo>
                    <a:pt x="111" y="142"/>
                  </a:lnTo>
                  <a:lnTo>
                    <a:pt x="111" y="130"/>
                  </a:lnTo>
                  <a:lnTo>
                    <a:pt x="114" y="123"/>
                  </a:lnTo>
                  <a:lnTo>
                    <a:pt x="119" y="119"/>
                  </a:lnTo>
                  <a:lnTo>
                    <a:pt x="123" y="119"/>
                  </a:lnTo>
                  <a:lnTo>
                    <a:pt x="128" y="122"/>
                  </a:lnTo>
                  <a:lnTo>
                    <a:pt x="136" y="129"/>
                  </a:lnTo>
                  <a:lnTo>
                    <a:pt x="148" y="137"/>
                  </a:lnTo>
                  <a:lnTo>
                    <a:pt x="155" y="140"/>
                  </a:lnTo>
                  <a:lnTo>
                    <a:pt x="160" y="142"/>
                  </a:lnTo>
                  <a:lnTo>
                    <a:pt x="164" y="140"/>
                  </a:lnTo>
                  <a:lnTo>
                    <a:pt x="166" y="137"/>
                  </a:lnTo>
                  <a:lnTo>
                    <a:pt x="165" y="134"/>
                  </a:lnTo>
                  <a:lnTo>
                    <a:pt x="164" y="130"/>
                  </a:lnTo>
                  <a:lnTo>
                    <a:pt x="156" y="123"/>
                  </a:lnTo>
                  <a:lnTo>
                    <a:pt x="143" y="114"/>
                  </a:lnTo>
                  <a:lnTo>
                    <a:pt x="135" y="108"/>
                  </a:lnTo>
                  <a:lnTo>
                    <a:pt x="130" y="99"/>
                  </a:lnTo>
                  <a:lnTo>
                    <a:pt x="126" y="87"/>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7"/>
                  </a:lnTo>
                  <a:lnTo>
                    <a:pt x="46" y="99"/>
                  </a:lnTo>
                  <a:lnTo>
                    <a:pt x="43" y="109"/>
                  </a:lnTo>
                  <a:lnTo>
                    <a:pt x="41" y="122"/>
                  </a:lnTo>
                  <a:lnTo>
                    <a:pt x="40" y="137"/>
                  </a:lnTo>
                  <a:lnTo>
                    <a:pt x="40" y="146"/>
                  </a:lnTo>
                  <a:lnTo>
                    <a:pt x="40" y="153"/>
                  </a:lnTo>
                  <a:lnTo>
                    <a:pt x="41" y="158"/>
                  </a:lnTo>
                  <a:lnTo>
                    <a:pt x="44" y="161"/>
                  </a:lnTo>
                  <a:lnTo>
                    <a:pt x="49" y="162"/>
                  </a:lnTo>
                  <a:lnTo>
                    <a:pt x="51" y="161"/>
                  </a:lnTo>
                  <a:lnTo>
                    <a:pt x="53" y="158"/>
                  </a:lnTo>
                  <a:lnTo>
                    <a:pt x="53" y="148"/>
                  </a:lnTo>
                  <a:lnTo>
                    <a:pt x="53" y="133"/>
                  </a:lnTo>
                  <a:lnTo>
                    <a:pt x="54" y="123"/>
                  </a:lnTo>
                  <a:lnTo>
                    <a:pt x="55" y="117"/>
                  </a:lnTo>
                  <a:lnTo>
                    <a:pt x="59" y="110"/>
                  </a:lnTo>
                  <a:lnTo>
                    <a:pt x="64" y="109"/>
                  </a:lnTo>
                  <a:lnTo>
                    <a:pt x="69" y="110"/>
                  </a:lnTo>
                  <a:lnTo>
                    <a:pt x="70" y="114"/>
                  </a:lnTo>
                  <a:lnTo>
                    <a:pt x="69" y="125"/>
                  </a:lnTo>
                  <a:lnTo>
                    <a:pt x="68" y="140"/>
                  </a:lnTo>
                  <a:lnTo>
                    <a:pt x="65" y="154"/>
                  </a:lnTo>
                  <a:lnTo>
                    <a:pt x="61" y="167"/>
                  </a:lnTo>
                  <a:lnTo>
                    <a:pt x="58" y="183"/>
                  </a:lnTo>
                  <a:lnTo>
                    <a:pt x="53" y="197"/>
                  </a:lnTo>
                  <a:lnTo>
                    <a:pt x="41" y="214"/>
                  </a:lnTo>
                  <a:lnTo>
                    <a:pt x="33" y="226"/>
                  </a:lnTo>
                  <a:lnTo>
                    <a:pt x="18" y="243"/>
                  </a:lnTo>
                  <a:lnTo>
                    <a:pt x="8" y="256"/>
                  </a:lnTo>
                  <a:lnTo>
                    <a:pt x="0" y="267"/>
                  </a:lnTo>
                  <a:lnTo>
                    <a:pt x="0" y="272"/>
                  </a:lnTo>
                  <a:lnTo>
                    <a:pt x="8" y="281"/>
                  </a:lnTo>
                  <a:lnTo>
                    <a:pt x="19" y="291"/>
                  </a:lnTo>
                  <a:lnTo>
                    <a:pt x="30" y="291"/>
                  </a:lnTo>
                  <a:lnTo>
                    <a:pt x="33" y="288"/>
                  </a:lnTo>
                  <a:lnTo>
                    <a:pt x="28" y="282"/>
                  </a:lnTo>
                  <a:lnTo>
                    <a:pt x="23" y="276"/>
                  </a:lnTo>
                  <a:lnTo>
                    <a:pt x="23" y="271"/>
                  </a:lnTo>
                  <a:lnTo>
                    <a:pt x="30" y="260"/>
                  </a:lnTo>
                  <a:lnTo>
                    <a:pt x="43" y="247"/>
                  </a:lnTo>
                  <a:lnTo>
                    <a:pt x="61" y="223"/>
                  </a:lnTo>
                  <a:lnTo>
                    <a:pt x="78" y="203"/>
                  </a:lnTo>
                  <a:lnTo>
                    <a:pt x="84" y="197"/>
                  </a:lnTo>
                  <a:lnTo>
                    <a:pt x="88" y="192"/>
                  </a:lnTo>
                  <a:lnTo>
                    <a:pt x="95" y="191"/>
                  </a:lnTo>
                  <a:lnTo>
                    <a:pt x="101" y="194"/>
                  </a:lnTo>
                  <a:lnTo>
                    <a:pt x="109" y="199"/>
                  </a:lnTo>
                  <a:lnTo>
                    <a:pt x="124" y="220"/>
                  </a:lnTo>
                  <a:lnTo>
                    <a:pt x="141" y="243"/>
                  </a:lnTo>
                  <a:lnTo>
                    <a:pt x="158" y="267"/>
                  </a:lnTo>
                  <a:lnTo>
                    <a:pt x="168" y="281"/>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5" name="Group 27"/>
            <p:cNvGrpSpPr>
              <a:grpSpLocks/>
            </p:cNvGrpSpPr>
            <p:nvPr/>
          </p:nvGrpSpPr>
          <p:grpSpPr bwMode="auto">
            <a:xfrm>
              <a:off x="1672" y="1903"/>
              <a:ext cx="231" cy="311"/>
              <a:chOff x="1881" y="1903"/>
              <a:chExt cx="260" cy="311"/>
            </a:xfrm>
          </p:grpSpPr>
          <p:grpSp>
            <p:nvGrpSpPr>
              <p:cNvPr id="6" name="Group 28"/>
              <p:cNvGrpSpPr>
                <a:grpSpLocks/>
              </p:cNvGrpSpPr>
              <p:nvPr/>
            </p:nvGrpSpPr>
            <p:grpSpPr bwMode="auto">
              <a:xfrm>
                <a:off x="1881" y="1903"/>
                <a:ext cx="260" cy="311"/>
                <a:chOff x="1881" y="1903"/>
                <a:chExt cx="260" cy="311"/>
              </a:xfrm>
            </p:grpSpPr>
            <p:sp>
              <p:nvSpPr>
                <p:cNvPr id="2718749" name="AutoShape 29"/>
                <p:cNvSpPr>
                  <a:spLocks noChangeArrowheads="1"/>
                </p:cNvSpPr>
                <p:nvPr/>
              </p:nvSpPr>
              <p:spPr bwMode="auto">
                <a:xfrm>
                  <a:off x="1881" y="1955"/>
                  <a:ext cx="260" cy="25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50" name="AutoShape 30"/>
                <p:cNvSpPr>
                  <a:spLocks noChangeArrowheads="1"/>
                </p:cNvSpPr>
                <p:nvPr/>
              </p:nvSpPr>
              <p:spPr bwMode="auto">
                <a:xfrm>
                  <a:off x="1944" y="1903"/>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8751" name="Oval 31"/>
              <p:cNvSpPr>
                <a:spLocks noChangeArrowheads="1"/>
              </p:cNvSpPr>
              <p:nvPr/>
            </p:nvSpPr>
            <p:spPr bwMode="auto">
              <a:xfrm>
                <a:off x="1964" y="1930"/>
                <a:ext cx="25"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752" name="AutoShape 32"/>
              <p:cNvSpPr>
                <a:spLocks noChangeArrowheads="1"/>
              </p:cNvSpPr>
              <p:nvPr/>
            </p:nvSpPr>
            <p:spPr bwMode="auto">
              <a:xfrm>
                <a:off x="1912" y="2077"/>
                <a:ext cx="137"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8753" name="AutoShape 33"/>
            <p:cNvSpPr>
              <a:spLocks noChangeArrowheads="1"/>
            </p:cNvSpPr>
            <p:nvPr/>
          </p:nvSpPr>
          <p:spPr bwMode="auto">
            <a:xfrm>
              <a:off x="1735" y="2288"/>
              <a:ext cx="183" cy="259"/>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54" name="AutoShape 34"/>
            <p:cNvSpPr>
              <a:spLocks noChangeArrowheads="1"/>
            </p:cNvSpPr>
            <p:nvPr/>
          </p:nvSpPr>
          <p:spPr bwMode="auto">
            <a:xfrm>
              <a:off x="1780" y="2237"/>
              <a:ext cx="138" cy="45"/>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55" name="AutoShape 35"/>
            <p:cNvSpPr>
              <a:spLocks noChangeArrowheads="1"/>
            </p:cNvSpPr>
            <p:nvPr/>
          </p:nvSpPr>
          <p:spPr bwMode="auto">
            <a:xfrm>
              <a:off x="1772" y="2308"/>
              <a:ext cx="94" cy="15"/>
            </a:xfrm>
            <a:prstGeom prst="parallelogram">
              <a:avLst>
                <a:gd name="adj" fmla="val 156638"/>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7" name="Group 36"/>
            <p:cNvGrpSpPr>
              <a:grpSpLocks/>
            </p:cNvGrpSpPr>
            <p:nvPr/>
          </p:nvGrpSpPr>
          <p:grpSpPr bwMode="auto">
            <a:xfrm>
              <a:off x="2202" y="2277"/>
              <a:ext cx="179" cy="257"/>
              <a:chOff x="2477" y="2277"/>
              <a:chExt cx="202" cy="257"/>
            </a:xfrm>
          </p:grpSpPr>
          <p:sp>
            <p:nvSpPr>
              <p:cNvPr id="2718757" name="Freeform 37"/>
              <p:cNvSpPr>
                <a:spLocks/>
              </p:cNvSpPr>
              <p:nvPr/>
            </p:nvSpPr>
            <p:spPr bwMode="auto">
              <a:xfrm>
                <a:off x="2607" y="2396"/>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18758" name="Rectangle 38"/>
              <p:cNvSpPr>
                <a:spLocks noChangeArrowheads="1"/>
              </p:cNvSpPr>
              <p:nvPr/>
            </p:nvSpPr>
            <p:spPr bwMode="auto">
              <a:xfrm>
                <a:off x="2602" y="2396"/>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59" name="Rectangle 39"/>
              <p:cNvSpPr>
                <a:spLocks noChangeArrowheads="1"/>
              </p:cNvSpPr>
              <p:nvPr/>
            </p:nvSpPr>
            <p:spPr bwMode="auto">
              <a:xfrm>
                <a:off x="2610" y="2453"/>
                <a:ext cx="5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60" name="Rectangle 40"/>
              <p:cNvSpPr>
                <a:spLocks noChangeArrowheads="1"/>
              </p:cNvSpPr>
              <p:nvPr/>
            </p:nvSpPr>
            <p:spPr bwMode="auto">
              <a:xfrm>
                <a:off x="2479" y="2453"/>
                <a:ext cx="73" cy="8"/>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61" name="Oval 41"/>
              <p:cNvSpPr>
                <a:spLocks noChangeArrowheads="1"/>
              </p:cNvSpPr>
              <p:nvPr/>
            </p:nvSpPr>
            <p:spPr bwMode="auto">
              <a:xfrm>
                <a:off x="2537" y="2277"/>
                <a:ext cx="22" cy="26"/>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18762" name="Freeform 42"/>
              <p:cNvSpPr>
                <a:spLocks/>
              </p:cNvSpPr>
              <p:nvPr/>
            </p:nvSpPr>
            <p:spPr bwMode="auto">
              <a:xfrm>
                <a:off x="2477" y="2322"/>
                <a:ext cx="138" cy="212"/>
              </a:xfrm>
              <a:custGeom>
                <a:avLst/>
                <a:gdLst/>
                <a:ahLst/>
                <a:cxnLst>
                  <a:cxn ang="0">
                    <a:pos x="1" y="98"/>
                  </a:cxn>
                  <a:cxn ang="0">
                    <a:pos x="1" y="100"/>
                  </a:cxn>
                  <a:cxn ang="0">
                    <a:pos x="0" y="104"/>
                  </a:cxn>
                  <a:cxn ang="0">
                    <a:pos x="0" y="107"/>
                  </a:cxn>
                  <a:cxn ang="0">
                    <a:pos x="1" y="111"/>
                  </a:cxn>
                  <a:cxn ang="0">
                    <a:pos x="3" y="114"/>
                  </a:cxn>
                  <a:cxn ang="0">
                    <a:pos x="6" y="116"/>
                  </a:cxn>
                  <a:cxn ang="0">
                    <a:pos x="9" y="118"/>
                  </a:cxn>
                  <a:cxn ang="0">
                    <a:pos x="11" y="119"/>
                  </a:cxn>
                  <a:cxn ang="0">
                    <a:pos x="15" y="119"/>
                  </a:cxn>
                  <a:cxn ang="0">
                    <a:pos x="89" y="211"/>
                  </a:cxn>
                  <a:cxn ang="0">
                    <a:pos x="113" y="101"/>
                  </a:cxn>
                  <a:cxn ang="0">
                    <a:pos x="113" y="99"/>
                  </a:cxn>
                  <a:cxn ang="0">
                    <a:pos x="111" y="97"/>
                  </a:cxn>
                  <a:cxn ang="0">
                    <a:pos x="109" y="95"/>
                  </a:cxn>
                  <a:cxn ang="0">
                    <a:pos x="108" y="94"/>
                  </a:cxn>
                  <a:cxn ang="0">
                    <a:pos x="105" y="93"/>
                  </a:cxn>
                  <a:cxn ang="0">
                    <a:pos x="102" y="92"/>
                  </a:cxn>
                  <a:cxn ang="0">
                    <a:pos x="100" y="92"/>
                  </a:cxn>
                  <a:cxn ang="0">
                    <a:pos x="97" y="92"/>
                  </a:cxn>
                  <a:cxn ang="0">
                    <a:pos x="66" y="54"/>
                  </a:cxn>
                  <a:cxn ang="0">
                    <a:pos x="127" y="67"/>
                  </a:cxn>
                  <a:cxn ang="0">
                    <a:pos x="130" y="66"/>
                  </a:cxn>
                  <a:cxn ang="0">
                    <a:pos x="131" y="65"/>
                  </a:cxn>
                  <a:cxn ang="0">
                    <a:pos x="134" y="63"/>
                  </a:cxn>
                  <a:cxn ang="0">
                    <a:pos x="136" y="62"/>
                  </a:cxn>
                  <a:cxn ang="0">
                    <a:pos x="136" y="59"/>
                  </a:cxn>
                  <a:cxn ang="0">
                    <a:pos x="137" y="56"/>
                  </a:cxn>
                  <a:cxn ang="0">
                    <a:pos x="136" y="53"/>
                  </a:cxn>
                  <a:cxn ang="0">
                    <a:pos x="135" y="50"/>
                  </a:cxn>
                  <a:cxn ang="0">
                    <a:pos x="133" y="49"/>
                  </a:cxn>
                  <a:cxn ang="0">
                    <a:pos x="131" y="47"/>
                  </a:cxn>
                  <a:cxn ang="0">
                    <a:pos x="128" y="46"/>
                  </a:cxn>
                  <a:cxn ang="0">
                    <a:pos x="87" y="46"/>
                  </a:cxn>
                  <a:cxn ang="0">
                    <a:pos x="80" y="30"/>
                  </a:cxn>
                  <a:cxn ang="0">
                    <a:pos x="80" y="26"/>
                  </a:cxn>
                  <a:cxn ang="0">
                    <a:pos x="81" y="22"/>
                  </a:cxn>
                  <a:cxn ang="0">
                    <a:pos x="81" y="17"/>
                  </a:cxn>
                  <a:cxn ang="0">
                    <a:pos x="80" y="14"/>
                  </a:cxn>
                  <a:cxn ang="0">
                    <a:pos x="78" y="11"/>
                  </a:cxn>
                  <a:cxn ang="0">
                    <a:pos x="76" y="7"/>
                  </a:cxn>
                  <a:cxn ang="0">
                    <a:pos x="73" y="5"/>
                  </a:cxn>
                  <a:cxn ang="0">
                    <a:pos x="70" y="2"/>
                  </a:cxn>
                  <a:cxn ang="0">
                    <a:pos x="66" y="1"/>
                  </a:cxn>
                  <a:cxn ang="0">
                    <a:pos x="62" y="0"/>
                  </a:cxn>
                  <a:cxn ang="0">
                    <a:pos x="57" y="0"/>
                  </a:cxn>
                  <a:cxn ang="0">
                    <a:pos x="53" y="1"/>
                  </a:cxn>
                  <a:cxn ang="0">
                    <a:pos x="49" y="2"/>
                  </a:cxn>
                  <a:cxn ang="0">
                    <a:pos x="45" y="4"/>
                  </a:cxn>
                  <a:cxn ang="0">
                    <a:pos x="42" y="8"/>
                  </a:cxn>
                  <a:cxn ang="0">
                    <a:pos x="39" y="12"/>
                  </a:cxn>
                  <a:cxn ang="0">
                    <a:pos x="37" y="16"/>
                  </a:cxn>
                </a:cxnLst>
                <a:rect l="0" t="0" r="r" b="b"/>
                <a:pathLst>
                  <a:path w="138" h="212">
                    <a:moveTo>
                      <a:pt x="37" y="16"/>
                    </a:moveTo>
                    <a:lnTo>
                      <a:pt x="1" y="98"/>
                    </a:lnTo>
                    <a:lnTo>
                      <a:pt x="1" y="99"/>
                    </a:lnTo>
                    <a:lnTo>
                      <a:pt x="1" y="100"/>
                    </a:lnTo>
                    <a:lnTo>
                      <a:pt x="0" y="101"/>
                    </a:lnTo>
                    <a:lnTo>
                      <a:pt x="0" y="104"/>
                    </a:lnTo>
                    <a:lnTo>
                      <a:pt x="0" y="105"/>
                    </a:lnTo>
                    <a:lnTo>
                      <a:pt x="0" y="107"/>
                    </a:lnTo>
                    <a:lnTo>
                      <a:pt x="1" y="109"/>
                    </a:lnTo>
                    <a:lnTo>
                      <a:pt x="1" y="111"/>
                    </a:lnTo>
                    <a:lnTo>
                      <a:pt x="2" y="112"/>
                    </a:lnTo>
                    <a:lnTo>
                      <a:pt x="3" y="114"/>
                    </a:lnTo>
                    <a:lnTo>
                      <a:pt x="4" y="115"/>
                    </a:lnTo>
                    <a:lnTo>
                      <a:pt x="6" y="116"/>
                    </a:lnTo>
                    <a:lnTo>
                      <a:pt x="7" y="117"/>
                    </a:lnTo>
                    <a:lnTo>
                      <a:pt x="9" y="118"/>
                    </a:lnTo>
                    <a:lnTo>
                      <a:pt x="10" y="118"/>
                    </a:lnTo>
                    <a:lnTo>
                      <a:pt x="11" y="119"/>
                    </a:lnTo>
                    <a:lnTo>
                      <a:pt x="13" y="119"/>
                    </a:lnTo>
                    <a:lnTo>
                      <a:pt x="15" y="119"/>
                    </a:lnTo>
                    <a:lnTo>
                      <a:pt x="89" y="119"/>
                    </a:lnTo>
                    <a:lnTo>
                      <a:pt x="89" y="211"/>
                    </a:lnTo>
                    <a:lnTo>
                      <a:pt x="113" y="211"/>
                    </a:lnTo>
                    <a:lnTo>
                      <a:pt x="113" y="101"/>
                    </a:lnTo>
                    <a:lnTo>
                      <a:pt x="113" y="100"/>
                    </a:lnTo>
                    <a:lnTo>
                      <a:pt x="113" y="99"/>
                    </a:lnTo>
                    <a:lnTo>
                      <a:pt x="112" y="98"/>
                    </a:lnTo>
                    <a:lnTo>
                      <a:pt x="111" y="97"/>
                    </a:lnTo>
                    <a:lnTo>
                      <a:pt x="111" y="96"/>
                    </a:lnTo>
                    <a:lnTo>
                      <a:pt x="109" y="95"/>
                    </a:lnTo>
                    <a:lnTo>
                      <a:pt x="109" y="95"/>
                    </a:lnTo>
                    <a:lnTo>
                      <a:pt x="108" y="94"/>
                    </a:lnTo>
                    <a:lnTo>
                      <a:pt x="106" y="93"/>
                    </a:lnTo>
                    <a:lnTo>
                      <a:pt x="105" y="93"/>
                    </a:lnTo>
                    <a:lnTo>
                      <a:pt x="104" y="93"/>
                    </a:lnTo>
                    <a:lnTo>
                      <a:pt x="102" y="92"/>
                    </a:lnTo>
                    <a:lnTo>
                      <a:pt x="101" y="92"/>
                    </a:lnTo>
                    <a:lnTo>
                      <a:pt x="100" y="92"/>
                    </a:lnTo>
                    <a:lnTo>
                      <a:pt x="98" y="92"/>
                    </a:lnTo>
                    <a:lnTo>
                      <a:pt x="97" y="92"/>
                    </a:lnTo>
                    <a:lnTo>
                      <a:pt x="54" y="90"/>
                    </a:lnTo>
                    <a:lnTo>
                      <a:pt x="66" y="54"/>
                    </a:lnTo>
                    <a:lnTo>
                      <a:pt x="75" y="67"/>
                    </a:lnTo>
                    <a:lnTo>
                      <a:pt x="127" y="67"/>
                    </a:lnTo>
                    <a:lnTo>
                      <a:pt x="128" y="66"/>
                    </a:lnTo>
                    <a:lnTo>
                      <a:pt x="130" y="66"/>
                    </a:lnTo>
                    <a:lnTo>
                      <a:pt x="131" y="65"/>
                    </a:lnTo>
                    <a:lnTo>
                      <a:pt x="131" y="65"/>
                    </a:lnTo>
                    <a:lnTo>
                      <a:pt x="133" y="64"/>
                    </a:lnTo>
                    <a:lnTo>
                      <a:pt x="134" y="63"/>
                    </a:lnTo>
                    <a:lnTo>
                      <a:pt x="135" y="62"/>
                    </a:lnTo>
                    <a:lnTo>
                      <a:pt x="136" y="62"/>
                    </a:lnTo>
                    <a:lnTo>
                      <a:pt x="136" y="60"/>
                    </a:lnTo>
                    <a:lnTo>
                      <a:pt x="136" y="59"/>
                    </a:lnTo>
                    <a:lnTo>
                      <a:pt x="137" y="58"/>
                    </a:lnTo>
                    <a:lnTo>
                      <a:pt x="137" y="56"/>
                    </a:lnTo>
                    <a:lnTo>
                      <a:pt x="137" y="54"/>
                    </a:lnTo>
                    <a:lnTo>
                      <a:pt x="136" y="53"/>
                    </a:lnTo>
                    <a:lnTo>
                      <a:pt x="136" y="52"/>
                    </a:lnTo>
                    <a:lnTo>
                      <a:pt x="135" y="50"/>
                    </a:lnTo>
                    <a:lnTo>
                      <a:pt x="134" y="49"/>
                    </a:lnTo>
                    <a:lnTo>
                      <a:pt x="133" y="49"/>
                    </a:lnTo>
                    <a:lnTo>
                      <a:pt x="132" y="47"/>
                    </a:lnTo>
                    <a:lnTo>
                      <a:pt x="131" y="47"/>
                    </a:lnTo>
                    <a:lnTo>
                      <a:pt x="130" y="46"/>
                    </a:lnTo>
                    <a:lnTo>
                      <a:pt x="128" y="46"/>
                    </a:lnTo>
                    <a:lnTo>
                      <a:pt x="127" y="46"/>
                    </a:lnTo>
                    <a:lnTo>
                      <a:pt x="87" y="46"/>
                    </a:lnTo>
                    <a:lnTo>
                      <a:pt x="78" y="31"/>
                    </a:lnTo>
                    <a:lnTo>
                      <a:pt x="80" y="30"/>
                    </a:lnTo>
                    <a:lnTo>
                      <a:pt x="80" y="28"/>
                    </a:lnTo>
                    <a:lnTo>
                      <a:pt x="80" y="26"/>
                    </a:lnTo>
                    <a:lnTo>
                      <a:pt x="81" y="24"/>
                    </a:lnTo>
                    <a:lnTo>
                      <a:pt x="81" y="22"/>
                    </a:lnTo>
                    <a:lnTo>
                      <a:pt x="81" y="20"/>
                    </a:lnTo>
                    <a:lnTo>
                      <a:pt x="81" y="17"/>
                    </a:lnTo>
                    <a:lnTo>
                      <a:pt x="80" y="16"/>
                    </a:lnTo>
                    <a:lnTo>
                      <a:pt x="80" y="14"/>
                    </a:lnTo>
                    <a:lnTo>
                      <a:pt x="79" y="12"/>
                    </a:lnTo>
                    <a:lnTo>
                      <a:pt x="78" y="11"/>
                    </a:lnTo>
                    <a:lnTo>
                      <a:pt x="77" y="9"/>
                    </a:lnTo>
                    <a:lnTo>
                      <a:pt x="76" y="7"/>
                    </a:lnTo>
                    <a:lnTo>
                      <a:pt x="75" y="6"/>
                    </a:lnTo>
                    <a:lnTo>
                      <a:pt x="73" y="5"/>
                    </a:lnTo>
                    <a:lnTo>
                      <a:pt x="72" y="4"/>
                    </a:lnTo>
                    <a:lnTo>
                      <a:pt x="70" y="2"/>
                    </a:lnTo>
                    <a:lnTo>
                      <a:pt x="68" y="2"/>
                    </a:lnTo>
                    <a:lnTo>
                      <a:pt x="66" y="1"/>
                    </a:lnTo>
                    <a:lnTo>
                      <a:pt x="64" y="1"/>
                    </a:lnTo>
                    <a:lnTo>
                      <a:pt x="62" y="0"/>
                    </a:lnTo>
                    <a:lnTo>
                      <a:pt x="60" y="0"/>
                    </a:lnTo>
                    <a:lnTo>
                      <a:pt x="57" y="0"/>
                    </a:lnTo>
                    <a:lnTo>
                      <a:pt x="56" y="0"/>
                    </a:lnTo>
                    <a:lnTo>
                      <a:pt x="53" y="1"/>
                    </a:lnTo>
                    <a:lnTo>
                      <a:pt x="51" y="1"/>
                    </a:lnTo>
                    <a:lnTo>
                      <a:pt x="49" y="2"/>
                    </a:lnTo>
                    <a:lnTo>
                      <a:pt x="47" y="3"/>
                    </a:lnTo>
                    <a:lnTo>
                      <a:pt x="45" y="4"/>
                    </a:lnTo>
                    <a:lnTo>
                      <a:pt x="43" y="6"/>
                    </a:lnTo>
                    <a:lnTo>
                      <a:pt x="42" y="8"/>
                    </a:lnTo>
                    <a:lnTo>
                      <a:pt x="40" y="9"/>
                    </a:lnTo>
                    <a:lnTo>
                      <a:pt x="39" y="12"/>
                    </a:lnTo>
                    <a:lnTo>
                      <a:pt x="38" y="14"/>
                    </a:lnTo>
                    <a:lnTo>
                      <a:pt x="37"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18763" name="Freeform 43"/>
            <p:cNvSpPr>
              <a:spLocks/>
            </p:cNvSpPr>
            <p:nvPr/>
          </p:nvSpPr>
          <p:spPr bwMode="auto">
            <a:xfrm>
              <a:off x="2425" y="2247"/>
              <a:ext cx="179" cy="291"/>
            </a:xfrm>
            <a:custGeom>
              <a:avLst/>
              <a:gdLst/>
              <a:ahLst/>
              <a:cxnLst>
                <a:cxn ang="0">
                  <a:pos x="200" y="263"/>
                </a:cxn>
                <a:cxn ang="0">
                  <a:pos x="185" y="263"/>
                </a:cxn>
                <a:cxn ang="0">
                  <a:pos x="158" y="229"/>
                </a:cxn>
                <a:cxn ang="0">
                  <a:pos x="122" y="169"/>
                </a:cxn>
                <a:cxn ang="0">
                  <a:pos x="112" y="141"/>
                </a:cxn>
                <a:cxn ang="0">
                  <a:pos x="114" y="123"/>
                </a:cxn>
                <a:cxn ang="0">
                  <a:pos x="123" y="119"/>
                </a:cxn>
                <a:cxn ang="0">
                  <a:pos x="137" y="129"/>
                </a:cxn>
                <a:cxn ang="0">
                  <a:pos x="156" y="140"/>
                </a:cxn>
                <a:cxn ang="0">
                  <a:pos x="165" y="140"/>
                </a:cxn>
                <a:cxn ang="0">
                  <a:pos x="166" y="134"/>
                </a:cxn>
                <a:cxn ang="0">
                  <a:pos x="157" y="123"/>
                </a:cxn>
                <a:cxn ang="0">
                  <a:pos x="136" y="108"/>
                </a:cxn>
                <a:cxn ang="0">
                  <a:pos x="127" y="86"/>
                </a:cxn>
                <a:cxn ang="0">
                  <a:pos x="123" y="69"/>
                </a:cxn>
                <a:cxn ang="0">
                  <a:pos x="113" y="56"/>
                </a:cxn>
                <a:cxn ang="0">
                  <a:pos x="109" y="48"/>
                </a:cxn>
                <a:cxn ang="0">
                  <a:pos x="114" y="36"/>
                </a:cxn>
                <a:cxn ang="0">
                  <a:pos x="119" y="24"/>
                </a:cxn>
                <a:cxn ang="0">
                  <a:pos x="116" y="9"/>
                </a:cxn>
                <a:cxn ang="0">
                  <a:pos x="106" y="1"/>
                </a:cxn>
                <a:cxn ang="0">
                  <a:pos x="91" y="3"/>
                </a:cxn>
                <a:cxn ang="0">
                  <a:pos x="84" y="13"/>
                </a:cxn>
                <a:cxn ang="0">
                  <a:pos x="84" y="23"/>
                </a:cxn>
                <a:cxn ang="0">
                  <a:pos x="88" y="35"/>
                </a:cxn>
                <a:cxn ang="0">
                  <a:pos x="88" y="46"/>
                </a:cxn>
                <a:cxn ang="0">
                  <a:pos x="78" y="56"/>
                </a:cxn>
                <a:cxn ang="0">
                  <a:pos x="65" y="64"/>
                </a:cxn>
                <a:cxn ang="0">
                  <a:pos x="55" y="75"/>
                </a:cxn>
                <a:cxn ang="0">
                  <a:pos x="47" y="99"/>
                </a:cxn>
                <a:cxn ang="0">
                  <a:pos x="42" y="121"/>
                </a:cxn>
                <a:cxn ang="0">
                  <a:pos x="40" y="145"/>
                </a:cxn>
                <a:cxn ang="0">
                  <a:pos x="42" y="158"/>
                </a:cxn>
                <a:cxn ang="0">
                  <a:pos x="49" y="161"/>
                </a:cxn>
                <a:cxn ang="0">
                  <a:pos x="53" y="158"/>
                </a:cxn>
                <a:cxn ang="0">
                  <a:pos x="53" y="133"/>
                </a:cxn>
                <a:cxn ang="0">
                  <a:pos x="55" y="116"/>
                </a:cxn>
                <a:cxn ang="0">
                  <a:pos x="64" y="109"/>
                </a:cxn>
                <a:cxn ang="0">
                  <a:pos x="70" y="114"/>
                </a:cxn>
                <a:cxn ang="0">
                  <a:pos x="68" y="140"/>
                </a:cxn>
                <a:cxn ang="0">
                  <a:pos x="62" y="166"/>
                </a:cxn>
                <a:cxn ang="0">
                  <a:pos x="53" y="196"/>
                </a:cxn>
                <a:cxn ang="0">
                  <a:pos x="33" y="225"/>
                </a:cxn>
                <a:cxn ang="0">
                  <a:pos x="8" y="255"/>
                </a:cxn>
                <a:cxn ang="0">
                  <a:pos x="0" y="271"/>
                </a:cxn>
                <a:cxn ang="0">
                  <a:pos x="19" y="290"/>
                </a:cxn>
                <a:cxn ang="0">
                  <a:pos x="33" y="288"/>
                </a:cxn>
                <a:cxn ang="0">
                  <a:pos x="23" y="275"/>
                </a:cxn>
                <a:cxn ang="0">
                  <a:pos x="30" y="259"/>
                </a:cxn>
                <a:cxn ang="0">
                  <a:pos x="62" y="223"/>
                </a:cxn>
                <a:cxn ang="0">
                  <a:pos x="84" y="196"/>
                </a:cxn>
                <a:cxn ang="0">
                  <a:pos x="96" y="190"/>
                </a:cxn>
                <a:cxn ang="0">
                  <a:pos x="109" y="199"/>
                </a:cxn>
                <a:cxn ang="0">
                  <a:pos x="142" y="243"/>
                </a:cxn>
                <a:cxn ang="0">
                  <a:pos x="169" y="280"/>
                </a:cxn>
                <a:cxn ang="0">
                  <a:pos x="179" y="283"/>
                </a:cxn>
                <a:cxn ang="0">
                  <a:pos x="192" y="273"/>
                </a:cxn>
              </a:cxnLst>
              <a:rect l="0" t="0" r="r" b="b"/>
              <a:pathLst>
                <a:path w="201" h="291">
                  <a:moveTo>
                    <a:pt x="199" y="268"/>
                  </a:moveTo>
                  <a:lnTo>
                    <a:pt x="200" y="263"/>
                  </a:lnTo>
                  <a:lnTo>
                    <a:pt x="192" y="264"/>
                  </a:lnTo>
                  <a:lnTo>
                    <a:pt x="185" y="263"/>
                  </a:lnTo>
                  <a:lnTo>
                    <a:pt x="175" y="255"/>
                  </a:lnTo>
                  <a:lnTo>
                    <a:pt x="158" y="229"/>
                  </a:lnTo>
                  <a:lnTo>
                    <a:pt x="135" y="190"/>
                  </a:lnTo>
                  <a:lnTo>
                    <a:pt x="122" y="169"/>
                  </a:lnTo>
                  <a:lnTo>
                    <a:pt x="113" y="151"/>
                  </a:lnTo>
                  <a:lnTo>
                    <a:pt x="112" y="141"/>
                  </a:lnTo>
                  <a:lnTo>
                    <a:pt x="112" y="130"/>
                  </a:lnTo>
                  <a:lnTo>
                    <a:pt x="114" y="123"/>
                  </a:lnTo>
                  <a:lnTo>
                    <a:pt x="119" y="119"/>
                  </a:lnTo>
                  <a:lnTo>
                    <a:pt x="123" y="119"/>
                  </a:lnTo>
                  <a:lnTo>
                    <a:pt x="128" y="121"/>
                  </a:lnTo>
                  <a:lnTo>
                    <a:pt x="137" y="129"/>
                  </a:lnTo>
                  <a:lnTo>
                    <a:pt x="148" y="136"/>
                  </a:lnTo>
                  <a:lnTo>
                    <a:pt x="156" y="140"/>
                  </a:lnTo>
                  <a:lnTo>
                    <a:pt x="161" y="141"/>
                  </a:lnTo>
                  <a:lnTo>
                    <a:pt x="165" y="140"/>
                  </a:lnTo>
                  <a:lnTo>
                    <a:pt x="167" y="136"/>
                  </a:lnTo>
                  <a:lnTo>
                    <a:pt x="166" y="134"/>
                  </a:lnTo>
                  <a:lnTo>
                    <a:pt x="165" y="130"/>
                  </a:lnTo>
                  <a:lnTo>
                    <a:pt x="157" y="123"/>
                  </a:lnTo>
                  <a:lnTo>
                    <a:pt x="143" y="114"/>
                  </a:lnTo>
                  <a:lnTo>
                    <a:pt x="136" y="108"/>
                  </a:lnTo>
                  <a:lnTo>
                    <a:pt x="131" y="99"/>
                  </a:lnTo>
                  <a:lnTo>
                    <a:pt x="127" y="86"/>
                  </a:lnTo>
                  <a:lnTo>
                    <a:pt x="126" y="74"/>
                  </a:lnTo>
                  <a:lnTo>
                    <a:pt x="123" y="69"/>
                  </a:lnTo>
                  <a:lnTo>
                    <a:pt x="119" y="63"/>
                  </a:lnTo>
                  <a:lnTo>
                    <a:pt x="113" y="56"/>
                  </a:lnTo>
                  <a:lnTo>
                    <a:pt x="109" y="53"/>
                  </a:lnTo>
                  <a:lnTo>
                    <a:pt x="109" y="48"/>
                  </a:lnTo>
                  <a:lnTo>
                    <a:pt x="112" y="40"/>
                  </a:lnTo>
                  <a:lnTo>
                    <a:pt x="114" y="36"/>
                  </a:lnTo>
                  <a:lnTo>
                    <a:pt x="117" y="31"/>
                  </a:lnTo>
                  <a:lnTo>
                    <a:pt x="119" y="24"/>
                  </a:lnTo>
                  <a:lnTo>
                    <a:pt x="117" y="15"/>
                  </a:lnTo>
                  <a:lnTo>
                    <a:pt x="116" y="9"/>
                  </a:lnTo>
                  <a:lnTo>
                    <a:pt x="112" y="4"/>
                  </a:lnTo>
                  <a:lnTo>
                    <a:pt x="106" y="1"/>
                  </a:lnTo>
                  <a:lnTo>
                    <a:pt x="97" y="0"/>
                  </a:lnTo>
                  <a:lnTo>
                    <a:pt x="91" y="3"/>
                  </a:lnTo>
                  <a:lnTo>
                    <a:pt x="87" y="6"/>
                  </a:lnTo>
                  <a:lnTo>
                    <a:pt x="84" y="13"/>
                  </a:lnTo>
                  <a:lnTo>
                    <a:pt x="83" y="18"/>
                  </a:lnTo>
                  <a:lnTo>
                    <a:pt x="84" y="23"/>
                  </a:lnTo>
                  <a:lnTo>
                    <a:pt x="87" y="30"/>
                  </a:lnTo>
                  <a:lnTo>
                    <a:pt x="88" y="35"/>
                  </a:lnTo>
                  <a:lnTo>
                    <a:pt x="89" y="40"/>
                  </a:lnTo>
                  <a:lnTo>
                    <a:pt x="88" y="46"/>
                  </a:lnTo>
                  <a:lnTo>
                    <a:pt x="84" y="51"/>
                  </a:lnTo>
                  <a:lnTo>
                    <a:pt x="78" y="56"/>
                  </a:lnTo>
                  <a:lnTo>
                    <a:pt x="70" y="60"/>
                  </a:lnTo>
                  <a:lnTo>
                    <a:pt x="65" y="64"/>
                  </a:lnTo>
                  <a:lnTo>
                    <a:pt x="60" y="69"/>
                  </a:lnTo>
                  <a:lnTo>
                    <a:pt x="55" y="75"/>
                  </a:lnTo>
                  <a:lnTo>
                    <a:pt x="50" y="86"/>
                  </a:lnTo>
                  <a:lnTo>
                    <a:pt x="47" y="99"/>
                  </a:lnTo>
                  <a:lnTo>
                    <a:pt x="43" y="109"/>
                  </a:lnTo>
                  <a:lnTo>
                    <a:pt x="42" y="121"/>
                  </a:lnTo>
                  <a:lnTo>
                    <a:pt x="40" y="136"/>
                  </a:lnTo>
                  <a:lnTo>
                    <a:pt x="40" y="145"/>
                  </a:lnTo>
                  <a:lnTo>
                    <a:pt x="40" y="153"/>
                  </a:lnTo>
                  <a:lnTo>
                    <a:pt x="42" y="158"/>
                  </a:lnTo>
                  <a:lnTo>
                    <a:pt x="44" y="160"/>
                  </a:lnTo>
                  <a:lnTo>
                    <a:pt x="49" y="161"/>
                  </a:lnTo>
                  <a:lnTo>
                    <a:pt x="52"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2" y="166"/>
                  </a:lnTo>
                  <a:lnTo>
                    <a:pt x="58" y="183"/>
                  </a:lnTo>
                  <a:lnTo>
                    <a:pt x="53" y="196"/>
                  </a:lnTo>
                  <a:lnTo>
                    <a:pt x="42"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2" y="223"/>
                  </a:lnTo>
                  <a:lnTo>
                    <a:pt x="78" y="203"/>
                  </a:lnTo>
                  <a:lnTo>
                    <a:pt x="84" y="196"/>
                  </a:lnTo>
                  <a:lnTo>
                    <a:pt x="88" y="191"/>
                  </a:lnTo>
                  <a:lnTo>
                    <a:pt x="96" y="190"/>
                  </a:lnTo>
                  <a:lnTo>
                    <a:pt x="102" y="194"/>
                  </a:lnTo>
                  <a:lnTo>
                    <a:pt x="109" y="199"/>
                  </a:lnTo>
                  <a:lnTo>
                    <a:pt x="125" y="219"/>
                  </a:lnTo>
                  <a:lnTo>
                    <a:pt x="142" y="243"/>
                  </a:lnTo>
                  <a:lnTo>
                    <a:pt x="158" y="266"/>
                  </a:lnTo>
                  <a:lnTo>
                    <a:pt x="169" y="280"/>
                  </a:lnTo>
                  <a:lnTo>
                    <a:pt x="172" y="283"/>
                  </a:lnTo>
                  <a:lnTo>
                    <a:pt x="179" y="283"/>
                  </a:lnTo>
                  <a:lnTo>
                    <a:pt x="185" y="278"/>
                  </a:lnTo>
                  <a:lnTo>
                    <a:pt x="192" y="273"/>
                  </a:lnTo>
                  <a:lnTo>
                    <a:pt x="199"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8" name="Group 44"/>
            <p:cNvGrpSpPr>
              <a:grpSpLocks/>
            </p:cNvGrpSpPr>
            <p:nvPr/>
          </p:nvGrpSpPr>
          <p:grpSpPr bwMode="auto">
            <a:xfrm>
              <a:off x="1924" y="2237"/>
              <a:ext cx="232" cy="310"/>
              <a:chOff x="2165" y="2237"/>
              <a:chExt cx="260" cy="310"/>
            </a:xfrm>
          </p:grpSpPr>
          <p:grpSp>
            <p:nvGrpSpPr>
              <p:cNvPr id="9" name="Group 45"/>
              <p:cNvGrpSpPr>
                <a:grpSpLocks/>
              </p:cNvGrpSpPr>
              <p:nvPr/>
            </p:nvGrpSpPr>
            <p:grpSpPr bwMode="auto">
              <a:xfrm>
                <a:off x="2165" y="2237"/>
                <a:ext cx="260" cy="310"/>
                <a:chOff x="2165" y="2237"/>
                <a:chExt cx="260" cy="310"/>
              </a:xfrm>
            </p:grpSpPr>
            <p:sp>
              <p:nvSpPr>
                <p:cNvPr id="2718766" name="AutoShape 46"/>
                <p:cNvSpPr>
                  <a:spLocks noChangeArrowheads="1"/>
                </p:cNvSpPr>
                <p:nvPr/>
              </p:nvSpPr>
              <p:spPr bwMode="auto">
                <a:xfrm>
                  <a:off x="2165" y="2288"/>
                  <a:ext cx="260" cy="25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67" name="AutoShape 47"/>
                <p:cNvSpPr>
                  <a:spLocks noChangeArrowheads="1"/>
                </p:cNvSpPr>
                <p:nvPr/>
              </p:nvSpPr>
              <p:spPr bwMode="auto">
                <a:xfrm>
                  <a:off x="2227" y="2237"/>
                  <a:ext cx="198" cy="45"/>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8768" name="Oval 48"/>
              <p:cNvSpPr>
                <a:spLocks noChangeArrowheads="1"/>
              </p:cNvSpPr>
              <p:nvPr/>
            </p:nvSpPr>
            <p:spPr bwMode="auto">
              <a:xfrm>
                <a:off x="2246" y="2263"/>
                <a:ext cx="27"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769" name="AutoShape 49"/>
              <p:cNvSpPr>
                <a:spLocks noChangeArrowheads="1"/>
              </p:cNvSpPr>
              <p:nvPr/>
            </p:nvSpPr>
            <p:spPr bwMode="auto">
              <a:xfrm>
                <a:off x="2196" y="2410"/>
                <a:ext cx="138"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8770" name="AutoShape 50"/>
            <p:cNvSpPr>
              <a:spLocks noChangeArrowheads="1"/>
            </p:cNvSpPr>
            <p:nvPr/>
          </p:nvSpPr>
          <p:spPr bwMode="auto">
            <a:xfrm>
              <a:off x="1993" y="2626"/>
              <a:ext cx="184"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71" name="AutoShape 51"/>
            <p:cNvSpPr>
              <a:spLocks noChangeArrowheads="1"/>
            </p:cNvSpPr>
            <p:nvPr/>
          </p:nvSpPr>
          <p:spPr bwMode="auto">
            <a:xfrm>
              <a:off x="2036" y="2575"/>
              <a:ext cx="141"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72" name="AutoShape 52"/>
            <p:cNvSpPr>
              <a:spLocks noChangeArrowheads="1"/>
            </p:cNvSpPr>
            <p:nvPr/>
          </p:nvSpPr>
          <p:spPr bwMode="auto">
            <a:xfrm>
              <a:off x="2029" y="2647"/>
              <a:ext cx="95" cy="15"/>
            </a:xfrm>
            <a:prstGeom prst="parallelogram">
              <a:avLst>
                <a:gd name="adj" fmla="val 158304"/>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10" name="Group 53"/>
            <p:cNvGrpSpPr>
              <a:grpSpLocks/>
            </p:cNvGrpSpPr>
            <p:nvPr/>
          </p:nvGrpSpPr>
          <p:grpSpPr bwMode="auto">
            <a:xfrm>
              <a:off x="2478" y="2616"/>
              <a:ext cx="180" cy="257"/>
              <a:chOff x="2788" y="2616"/>
              <a:chExt cx="202" cy="257"/>
            </a:xfrm>
          </p:grpSpPr>
          <p:sp>
            <p:nvSpPr>
              <p:cNvPr id="2718774" name="Freeform 54"/>
              <p:cNvSpPr>
                <a:spLocks/>
              </p:cNvSpPr>
              <p:nvPr/>
            </p:nvSpPr>
            <p:spPr bwMode="auto">
              <a:xfrm>
                <a:off x="2918" y="2735"/>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18775" name="Rectangle 55"/>
              <p:cNvSpPr>
                <a:spLocks noChangeArrowheads="1"/>
              </p:cNvSpPr>
              <p:nvPr/>
            </p:nvSpPr>
            <p:spPr bwMode="auto">
              <a:xfrm>
                <a:off x="2913" y="2735"/>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76" name="Rectangle 56"/>
              <p:cNvSpPr>
                <a:spLocks noChangeArrowheads="1"/>
              </p:cNvSpPr>
              <p:nvPr/>
            </p:nvSpPr>
            <p:spPr bwMode="auto">
              <a:xfrm>
                <a:off x="2921" y="2791"/>
                <a:ext cx="57" cy="13"/>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77" name="Rectangle 57"/>
              <p:cNvSpPr>
                <a:spLocks noChangeArrowheads="1"/>
              </p:cNvSpPr>
              <p:nvPr/>
            </p:nvSpPr>
            <p:spPr bwMode="auto">
              <a:xfrm>
                <a:off x="2790" y="2791"/>
                <a:ext cx="73" cy="9"/>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78" name="Oval 58"/>
              <p:cNvSpPr>
                <a:spLocks noChangeArrowheads="1"/>
              </p:cNvSpPr>
              <p:nvPr/>
            </p:nvSpPr>
            <p:spPr bwMode="auto">
              <a:xfrm>
                <a:off x="2848" y="2616"/>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18779" name="Freeform 59"/>
              <p:cNvSpPr>
                <a:spLocks/>
              </p:cNvSpPr>
              <p:nvPr/>
            </p:nvSpPr>
            <p:spPr bwMode="auto">
              <a:xfrm>
                <a:off x="2788" y="2660"/>
                <a:ext cx="140"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1" y="212"/>
                  </a:cxn>
                  <a:cxn ang="0">
                    <a:pos x="115" y="102"/>
                  </a:cxn>
                  <a:cxn ang="0">
                    <a:pos x="114" y="99"/>
                  </a:cxn>
                  <a:cxn ang="0">
                    <a:pos x="113" y="98"/>
                  </a:cxn>
                  <a:cxn ang="0">
                    <a:pos x="111" y="96"/>
                  </a:cxn>
                  <a:cxn ang="0">
                    <a:pos x="109" y="94"/>
                  </a:cxn>
                  <a:cxn ang="0">
                    <a:pos x="107" y="93"/>
                  </a:cxn>
                  <a:cxn ang="0">
                    <a:pos x="104" y="93"/>
                  </a:cxn>
                  <a:cxn ang="0">
                    <a:pos x="101" y="93"/>
                  </a:cxn>
                  <a:cxn ang="0">
                    <a:pos x="99" y="93"/>
                  </a:cxn>
                  <a:cxn ang="0">
                    <a:pos x="67" y="54"/>
                  </a:cxn>
                  <a:cxn ang="0">
                    <a:pos x="129" y="67"/>
                  </a:cxn>
                  <a:cxn ang="0">
                    <a:pos x="132" y="66"/>
                  </a:cxn>
                  <a:cxn ang="0">
                    <a:pos x="133" y="66"/>
                  </a:cxn>
                  <a:cxn ang="0">
                    <a:pos x="136" y="64"/>
                  </a:cxn>
                  <a:cxn ang="0">
                    <a:pos x="138" y="62"/>
                  </a:cxn>
                  <a:cxn ang="0">
                    <a:pos x="138" y="59"/>
                  </a:cxn>
                  <a:cxn ang="0">
                    <a:pos x="139" y="56"/>
                  </a:cxn>
                  <a:cxn ang="0">
                    <a:pos x="138" y="53"/>
                  </a:cxn>
                  <a:cxn ang="0">
                    <a:pos x="137" y="51"/>
                  </a:cxn>
                  <a:cxn ang="0">
                    <a:pos x="135" y="49"/>
                  </a:cxn>
                  <a:cxn ang="0">
                    <a:pos x="133" y="47"/>
                  </a:cxn>
                  <a:cxn ang="0">
                    <a:pos x="130" y="46"/>
                  </a:cxn>
                  <a:cxn ang="0">
                    <a:pos x="88" y="46"/>
                  </a:cxn>
                  <a:cxn ang="0">
                    <a:pos x="81" y="30"/>
                  </a:cxn>
                  <a:cxn ang="0">
                    <a:pos x="81" y="26"/>
                  </a:cxn>
                  <a:cxn ang="0">
                    <a:pos x="82" y="22"/>
                  </a:cxn>
                  <a:cxn ang="0">
                    <a:pos x="82" y="18"/>
                  </a:cxn>
                  <a:cxn ang="0">
                    <a:pos x="81" y="14"/>
                  </a:cxn>
                  <a:cxn ang="0">
                    <a:pos x="79" y="11"/>
                  </a:cxn>
                  <a:cxn ang="0">
                    <a:pos x="77" y="8"/>
                  </a:cxn>
                  <a:cxn ang="0">
                    <a:pos x="74" y="5"/>
                  </a:cxn>
                  <a:cxn ang="0">
                    <a:pos x="71" y="3"/>
                  </a:cxn>
                  <a:cxn ang="0">
                    <a:pos x="67" y="1"/>
                  </a:cxn>
                  <a:cxn ang="0">
                    <a:pos x="63" y="0"/>
                  </a:cxn>
                  <a:cxn ang="0">
                    <a:pos x="58" y="0"/>
                  </a:cxn>
                  <a:cxn ang="0">
                    <a:pos x="54" y="1"/>
                  </a:cxn>
                  <a:cxn ang="0">
                    <a:pos x="50" y="2"/>
                  </a:cxn>
                  <a:cxn ang="0">
                    <a:pos x="45" y="4"/>
                  </a:cxn>
                  <a:cxn ang="0">
                    <a:pos x="42" y="8"/>
                  </a:cxn>
                  <a:cxn ang="0">
                    <a:pos x="40" y="12"/>
                  </a:cxn>
                  <a:cxn ang="0">
                    <a:pos x="38" y="16"/>
                  </a:cxn>
                </a:cxnLst>
                <a:rect l="0" t="0" r="r" b="b"/>
                <a:pathLst>
                  <a:path w="140"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1" y="119"/>
                    </a:lnTo>
                    <a:lnTo>
                      <a:pt x="91" y="212"/>
                    </a:lnTo>
                    <a:lnTo>
                      <a:pt x="115" y="212"/>
                    </a:lnTo>
                    <a:lnTo>
                      <a:pt x="115" y="102"/>
                    </a:lnTo>
                    <a:lnTo>
                      <a:pt x="115" y="101"/>
                    </a:lnTo>
                    <a:lnTo>
                      <a:pt x="114" y="99"/>
                    </a:lnTo>
                    <a:lnTo>
                      <a:pt x="114" y="98"/>
                    </a:lnTo>
                    <a:lnTo>
                      <a:pt x="113" y="98"/>
                    </a:lnTo>
                    <a:lnTo>
                      <a:pt x="112" y="97"/>
                    </a:lnTo>
                    <a:lnTo>
                      <a:pt x="111" y="96"/>
                    </a:lnTo>
                    <a:lnTo>
                      <a:pt x="110" y="95"/>
                    </a:lnTo>
                    <a:lnTo>
                      <a:pt x="109" y="94"/>
                    </a:lnTo>
                    <a:lnTo>
                      <a:pt x="108" y="94"/>
                    </a:lnTo>
                    <a:lnTo>
                      <a:pt x="107" y="93"/>
                    </a:lnTo>
                    <a:lnTo>
                      <a:pt x="105" y="93"/>
                    </a:lnTo>
                    <a:lnTo>
                      <a:pt x="104" y="93"/>
                    </a:lnTo>
                    <a:lnTo>
                      <a:pt x="102" y="93"/>
                    </a:lnTo>
                    <a:lnTo>
                      <a:pt x="101" y="93"/>
                    </a:lnTo>
                    <a:lnTo>
                      <a:pt x="100" y="93"/>
                    </a:lnTo>
                    <a:lnTo>
                      <a:pt x="99" y="93"/>
                    </a:lnTo>
                    <a:lnTo>
                      <a:pt x="55" y="90"/>
                    </a:lnTo>
                    <a:lnTo>
                      <a:pt x="67" y="54"/>
                    </a:lnTo>
                    <a:lnTo>
                      <a:pt x="76" y="67"/>
                    </a:lnTo>
                    <a:lnTo>
                      <a:pt x="129" y="67"/>
                    </a:lnTo>
                    <a:lnTo>
                      <a:pt x="130" y="66"/>
                    </a:lnTo>
                    <a:lnTo>
                      <a:pt x="132" y="66"/>
                    </a:lnTo>
                    <a:lnTo>
                      <a:pt x="133" y="66"/>
                    </a:lnTo>
                    <a:lnTo>
                      <a:pt x="133" y="66"/>
                    </a:lnTo>
                    <a:lnTo>
                      <a:pt x="135" y="64"/>
                    </a:lnTo>
                    <a:lnTo>
                      <a:pt x="136" y="64"/>
                    </a:lnTo>
                    <a:lnTo>
                      <a:pt x="137" y="63"/>
                    </a:lnTo>
                    <a:lnTo>
                      <a:pt x="138" y="62"/>
                    </a:lnTo>
                    <a:lnTo>
                      <a:pt x="138" y="61"/>
                    </a:lnTo>
                    <a:lnTo>
                      <a:pt x="138" y="59"/>
                    </a:lnTo>
                    <a:lnTo>
                      <a:pt x="139" y="58"/>
                    </a:lnTo>
                    <a:lnTo>
                      <a:pt x="139" y="56"/>
                    </a:lnTo>
                    <a:lnTo>
                      <a:pt x="139" y="54"/>
                    </a:lnTo>
                    <a:lnTo>
                      <a:pt x="138" y="53"/>
                    </a:lnTo>
                    <a:lnTo>
                      <a:pt x="138" y="52"/>
                    </a:lnTo>
                    <a:lnTo>
                      <a:pt x="137" y="51"/>
                    </a:lnTo>
                    <a:lnTo>
                      <a:pt x="136" y="49"/>
                    </a:lnTo>
                    <a:lnTo>
                      <a:pt x="135" y="49"/>
                    </a:lnTo>
                    <a:lnTo>
                      <a:pt x="134" y="48"/>
                    </a:lnTo>
                    <a:lnTo>
                      <a:pt x="133" y="47"/>
                    </a:lnTo>
                    <a:lnTo>
                      <a:pt x="132" y="46"/>
                    </a:lnTo>
                    <a:lnTo>
                      <a:pt x="130" y="46"/>
                    </a:lnTo>
                    <a:lnTo>
                      <a:pt x="129" y="46"/>
                    </a:lnTo>
                    <a:lnTo>
                      <a:pt x="88" y="46"/>
                    </a:lnTo>
                    <a:lnTo>
                      <a:pt x="79" y="31"/>
                    </a:lnTo>
                    <a:lnTo>
                      <a:pt x="81" y="30"/>
                    </a:lnTo>
                    <a:lnTo>
                      <a:pt x="81" y="28"/>
                    </a:lnTo>
                    <a:lnTo>
                      <a:pt x="81" y="26"/>
                    </a:lnTo>
                    <a:lnTo>
                      <a:pt x="82" y="24"/>
                    </a:lnTo>
                    <a:lnTo>
                      <a:pt x="82" y="22"/>
                    </a:lnTo>
                    <a:lnTo>
                      <a:pt x="82" y="20"/>
                    </a:lnTo>
                    <a:lnTo>
                      <a:pt x="82" y="18"/>
                    </a:lnTo>
                    <a:lnTo>
                      <a:pt x="81" y="16"/>
                    </a:lnTo>
                    <a:lnTo>
                      <a:pt x="81" y="14"/>
                    </a:lnTo>
                    <a:lnTo>
                      <a:pt x="80" y="13"/>
                    </a:lnTo>
                    <a:lnTo>
                      <a:pt x="79" y="11"/>
                    </a:lnTo>
                    <a:lnTo>
                      <a:pt x="78" y="9"/>
                    </a:lnTo>
                    <a:lnTo>
                      <a:pt x="77" y="8"/>
                    </a:lnTo>
                    <a:lnTo>
                      <a:pt x="76" y="6"/>
                    </a:lnTo>
                    <a:lnTo>
                      <a:pt x="74" y="5"/>
                    </a:lnTo>
                    <a:lnTo>
                      <a:pt x="73" y="4"/>
                    </a:lnTo>
                    <a:lnTo>
                      <a:pt x="71" y="3"/>
                    </a:lnTo>
                    <a:lnTo>
                      <a:pt x="69" y="2"/>
                    </a:lnTo>
                    <a:lnTo>
                      <a:pt x="67" y="1"/>
                    </a:lnTo>
                    <a:lnTo>
                      <a:pt x="65" y="1"/>
                    </a:lnTo>
                    <a:lnTo>
                      <a:pt x="63" y="0"/>
                    </a:lnTo>
                    <a:lnTo>
                      <a:pt x="61" y="0"/>
                    </a:lnTo>
                    <a:lnTo>
                      <a:pt x="58" y="0"/>
                    </a:lnTo>
                    <a:lnTo>
                      <a:pt x="56" y="0"/>
                    </a:lnTo>
                    <a:lnTo>
                      <a:pt x="54" y="1"/>
                    </a:lnTo>
                    <a:lnTo>
                      <a:pt x="52" y="1"/>
                    </a:lnTo>
                    <a:lnTo>
                      <a:pt x="50" y="2"/>
                    </a:lnTo>
                    <a:lnTo>
                      <a:pt x="48" y="3"/>
                    </a:lnTo>
                    <a:lnTo>
                      <a:pt x="45" y="4"/>
                    </a:lnTo>
                    <a:lnTo>
                      <a:pt x="44" y="6"/>
                    </a:lnTo>
                    <a:lnTo>
                      <a:pt x="42" y="8"/>
                    </a:lnTo>
                    <a:lnTo>
                      <a:pt x="41" y="9"/>
                    </a:lnTo>
                    <a:lnTo>
                      <a:pt x="40"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18780" name="Freeform 60"/>
            <p:cNvSpPr>
              <a:spLocks/>
            </p:cNvSpPr>
            <p:nvPr/>
          </p:nvSpPr>
          <p:spPr bwMode="auto">
            <a:xfrm>
              <a:off x="2692" y="2574"/>
              <a:ext cx="179" cy="293"/>
            </a:xfrm>
            <a:custGeom>
              <a:avLst/>
              <a:gdLst/>
              <a:ahLst/>
              <a:cxnLst>
                <a:cxn ang="0">
                  <a:pos x="201" y="264"/>
                </a:cxn>
                <a:cxn ang="0">
                  <a:pos x="186" y="264"/>
                </a:cxn>
                <a:cxn ang="0">
                  <a:pos x="159" y="230"/>
                </a:cxn>
                <a:cxn ang="0">
                  <a:pos x="123" y="170"/>
                </a:cxn>
                <a:cxn ang="0">
                  <a:pos x="113" y="142"/>
                </a:cxn>
                <a:cxn ang="0">
                  <a:pos x="115" y="123"/>
                </a:cxn>
                <a:cxn ang="0">
                  <a:pos x="124" y="120"/>
                </a:cxn>
                <a:cxn ang="0">
                  <a:pos x="138" y="130"/>
                </a:cxn>
                <a:cxn ang="0">
                  <a:pos x="157" y="141"/>
                </a:cxn>
                <a:cxn ang="0">
                  <a:pos x="166" y="141"/>
                </a:cxn>
                <a:cxn ang="0">
                  <a:pos x="167" y="135"/>
                </a:cxn>
                <a:cxn ang="0">
                  <a:pos x="158" y="123"/>
                </a:cxn>
                <a:cxn ang="0">
                  <a:pos x="137" y="108"/>
                </a:cxn>
                <a:cxn ang="0">
                  <a:pos x="128" y="87"/>
                </a:cxn>
                <a:cxn ang="0">
                  <a:pos x="124" y="69"/>
                </a:cxn>
                <a:cxn ang="0">
                  <a:pos x="114" y="57"/>
                </a:cxn>
                <a:cxn ang="0">
                  <a:pos x="110" y="48"/>
                </a:cxn>
                <a:cxn ang="0">
                  <a:pos x="115" y="37"/>
                </a:cxn>
                <a:cxn ang="0">
                  <a:pos x="120" y="24"/>
                </a:cxn>
                <a:cxn ang="0">
                  <a:pos x="116" y="9"/>
                </a:cxn>
                <a:cxn ang="0">
                  <a:pos x="106" y="1"/>
                </a:cxn>
                <a:cxn ang="0">
                  <a:pos x="91" y="3"/>
                </a:cxn>
                <a:cxn ang="0">
                  <a:pos x="85" y="13"/>
                </a:cxn>
                <a:cxn ang="0">
                  <a:pos x="85" y="23"/>
                </a:cxn>
                <a:cxn ang="0">
                  <a:pos x="88" y="35"/>
                </a:cxn>
                <a:cxn ang="0">
                  <a:pos x="88" y="47"/>
                </a:cxn>
                <a:cxn ang="0">
                  <a:pos x="78" y="57"/>
                </a:cxn>
                <a:cxn ang="0">
                  <a:pos x="66" y="64"/>
                </a:cxn>
                <a:cxn ang="0">
                  <a:pos x="56" y="76"/>
                </a:cxn>
                <a:cxn ang="0">
                  <a:pos x="47" y="99"/>
                </a:cxn>
                <a:cxn ang="0">
                  <a:pos x="42" y="122"/>
                </a:cxn>
                <a:cxn ang="0">
                  <a:pos x="40" y="146"/>
                </a:cxn>
                <a:cxn ang="0">
                  <a:pos x="42" y="159"/>
                </a:cxn>
                <a:cxn ang="0">
                  <a:pos x="49" y="162"/>
                </a:cxn>
                <a:cxn ang="0">
                  <a:pos x="53" y="159"/>
                </a:cxn>
                <a:cxn ang="0">
                  <a:pos x="53" y="133"/>
                </a:cxn>
                <a:cxn ang="0">
                  <a:pos x="56" y="117"/>
                </a:cxn>
                <a:cxn ang="0">
                  <a:pos x="64" y="110"/>
                </a:cxn>
                <a:cxn ang="0">
                  <a:pos x="71" y="115"/>
                </a:cxn>
                <a:cxn ang="0">
                  <a:pos x="68" y="141"/>
                </a:cxn>
                <a:cxn ang="0">
                  <a:pos x="62" y="167"/>
                </a:cxn>
                <a:cxn ang="0">
                  <a:pos x="53" y="198"/>
                </a:cxn>
                <a:cxn ang="0">
                  <a:pos x="33" y="227"/>
                </a:cxn>
                <a:cxn ang="0">
                  <a:pos x="8" y="257"/>
                </a:cxn>
                <a:cxn ang="0">
                  <a:pos x="0" y="273"/>
                </a:cxn>
                <a:cxn ang="0">
                  <a:pos x="19" y="292"/>
                </a:cxn>
                <a:cxn ang="0">
                  <a:pos x="33" y="289"/>
                </a:cxn>
                <a:cxn ang="0">
                  <a:pos x="23" y="277"/>
                </a:cxn>
                <a:cxn ang="0">
                  <a:pos x="30" y="261"/>
                </a:cxn>
                <a:cxn ang="0">
                  <a:pos x="62" y="224"/>
                </a:cxn>
                <a:cxn ang="0">
                  <a:pos x="85" y="198"/>
                </a:cxn>
                <a:cxn ang="0">
                  <a:pos x="96" y="191"/>
                </a:cxn>
                <a:cxn ang="0">
                  <a:pos x="110" y="200"/>
                </a:cxn>
                <a:cxn ang="0">
                  <a:pos x="143" y="244"/>
                </a:cxn>
                <a:cxn ang="0">
                  <a:pos x="169" y="282"/>
                </a:cxn>
                <a:cxn ang="0">
                  <a:pos x="180" y="284"/>
                </a:cxn>
                <a:cxn ang="0">
                  <a:pos x="193" y="274"/>
                </a:cxn>
              </a:cxnLst>
              <a:rect l="0" t="0" r="r" b="b"/>
              <a:pathLst>
                <a:path w="202" h="293">
                  <a:moveTo>
                    <a:pt x="200" y="269"/>
                  </a:moveTo>
                  <a:lnTo>
                    <a:pt x="201" y="264"/>
                  </a:lnTo>
                  <a:lnTo>
                    <a:pt x="193" y="266"/>
                  </a:lnTo>
                  <a:lnTo>
                    <a:pt x="186" y="264"/>
                  </a:lnTo>
                  <a:lnTo>
                    <a:pt x="176" y="257"/>
                  </a:lnTo>
                  <a:lnTo>
                    <a:pt x="159" y="230"/>
                  </a:lnTo>
                  <a:lnTo>
                    <a:pt x="135" y="191"/>
                  </a:lnTo>
                  <a:lnTo>
                    <a:pt x="123" y="170"/>
                  </a:lnTo>
                  <a:lnTo>
                    <a:pt x="114" y="152"/>
                  </a:lnTo>
                  <a:lnTo>
                    <a:pt x="113" y="142"/>
                  </a:lnTo>
                  <a:lnTo>
                    <a:pt x="113" y="131"/>
                  </a:lnTo>
                  <a:lnTo>
                    <a:pt x="115" y="123"/>
                  </a:lnTo>
                  <a:lnTo>
                    <a:pt x="120" y="120"/>
                  </a:lnTo>
                  <a:lnTo>
                    <a:pt x="124" y="120"/>
                  </a:lnTo>
                  <a:lnTo>
                    <a:pt x="129" y="122"/>
                  </a:lnTo>
                  <a:lnTo>
                    <a:pt x="138" y="130"/>
                  </a:lnTo>
                  <a:lnTo>
                    <a:pt x="149" y="137"/>
                  </a:lnTo>
                  <a:lnTo>
                    <a:pt x="157" y="141"/>
                  </a:lnTo>
                  <a:lnTo>
                    <a:pt x="162" y="142"/>
                  </a:lnTo>
                  <a:lnTo>
                    <a:pt x="166" y="141"/>
                  </a:lnTo>
                  <a:lnTo>
                    <a:pt x="168" y="137"/>
                  </a:lnTo>
                  <a:lnTo>
                    <a:pt x="167" y="135"/>
                  </a:lnTo>
                  <a:lnTo>
                    <a:pt x="166" y="131"/>
                  </a:lnTo>
                  <a:lnTo>
                    <a:pt x="158" y="123"/>
                  </a:lnTo>
                  <a:lnTo>
                    <a:pt x="144" y="115"/>
                  </a:lnTo>
                  <a:lnTo>
                    <a:pt x="137" y="108"/>
                  </a:lnTo>
                  <a:lnTo>
                    <a:pt x="131" y="99"/>
                  </a:lnTo>
                  <a:lnTo>
                    <a:pt x="128" y="87"/>
                  </a:lnTo>
                  <a:lnTo>
                    <a:pt x="126" y="74"/>
                  </a:lnTo>
                  <a:lnTo>
                    <a:pt x="124" y="69"/>
                  </a:lnTo>
                  <a:lnTo>
                    <a:pt x="120" y="63"/>
                  </a:lnTo>
                  <a:lnTo>
                    <a:pt x="114" y="57"/>
                  </a:lnTo>
                  <a:lnTo>
                    <a:pt x="110" y="53"/>
                  </a:lnTo>
                  <a:lnTo>
                    <a:pt x="110" y="48"/>
                  </a:lnTo>
                  <a:lnTo>
                    <a:pt x="113" y="40"/>
                  </a:lnTo>
                  <a:lnTo>
                    <a:pt x="115" y="37"/>
                  </a:lnTo>
                  <a:lnTo>
                    <a:pt x="118" y="31"/>
                  </a:lnTo>
                  <a:lnTo>
                    <a:pt x="120" y="24"/>
                  </a:lnTo>
                  <a:lnTo>
                    <a:pt x="118" y="15"/>
                  </a:lnTo>
                  <a:lnTo>
                    <a:pt x="116" y="9"/>
                  </a:lnTo>
                  <a:lnTo>
                    <a:pt x="113" y="4"/>
                  </a:lnTo>
                  <a:lnTo>
                    <a:pt x="106" y="1"/>
                  </a:lnTo>
                  <a:lnTo>
                    <a:pt x="97" y="0"/>
                  </a:lnTo>
                  <a:lnTo>
                    <a:pt x="91" y="3"/>
                  </a:lnTo>
                  <a:lnTo>
                    <a:pt x="87" y="6"/>
                  </a:lnTo>
                  <a:lnTo>
                    <a:pt x="85" y="13"/>
                  </a:lnTo>
                  <a:lnTo>
                    <a:pt x="83" y="18"/>
                  </a:lnTo>
                  <a:lnTo>
                    <a:pt x="85" y="23"/>
                  </a:lnTo>
                  <a:lnTo>
                    <a:pt x="87" y="30"/>
                  </a:lnTo>
                  <a:lnTo>
                    <a:pt x="88" y="35"/>
                  </a:lnTo>
                  <a:lnTo>
                    <a:pt x="90" y="40"/>
                  </a:lnTo>
                  <a:lnTo>
                    <a:pt x="88" y="47"/>
                  </a:lnTo>
                  <a:lnTo>
                    <a:pt x="85" y="52"/>
                  </a:lnTo>
                  <a:lnTo>
                    <a:pt x="78" y="57"/>
                  </a:lnTo>
                  <a:lnTo>
                    <a:pt x="71" y="60"/>
                  </a:lnTo>
                  <a:lnTo>
                    <a:pt x="66" y="64"/>
                  </a:lnTo>
                  <a:lnTo>
                    <a:pt x="61" y="69"/>
                  </a:lnTo>
                  <a:lnTo>
                    <a:pt x="56" y="76"/>
                  </a:lnTo>
                  <a:lnTo>
                    <a:pt x="51" y="87"/>
                  </a:lnTo>
                  <a:lnTo>
                    <a:pt x="47" y="99"/>
                  </a:lnTo>
                  <a:lnTo>
                    <a:pt x="43" y="110"/>
                  </a:lnTo>
                  <a:lnTo>
                    <a:pt x="42" y="122"/>
                  </a:lnTo>
                  <a:lnTo>
                    <a:pt x="40" y="137"/>
                  </a:lnTo>
                  <a:lnTo>
                    <a:pt x="40" y="146"/>
                  </a:lnTo>
                  <a:lnTo>
                    <a:pt x="40" y="154"/>
                  </a:lnTo>
                  <a:lnTo>
                    <a:pt x="42" y="159"/>
                  </a:lnTo>
                  <a:lnTo>
                    <a:pt x="44" y="161"/>
                  </a:lnTo>
                  <a:lnTo>
                    <a:pt x="49" y="162"/>
                  </a:lnTo>
                  <a:lnTo>
                    <a:pt x="52" y="161"/>
                  </a:lnTo>
                  <a:lnTo>
                    <a:pt x="53" y="159"/>
                  </a:lnTo>
                  <a:lnTo>
                    <a:pt x="53" y="149"/>
                  </a:lnTo>
                  <a:lnTo>
                    <a:pt x="53" y="133"/>
                  </a:lnTo>
                  <a:lnTo>
                    <a:pt x="54" y="123"/>
                  </a:lnTo>
                  <a:lnTo>
                    <a:pt x="56" y="117"/>
                  </a:lnTo>
                  <a:lnTo>
                    <a:pt x="59" y="111"/>
                  </a:lnTo>
                  <a:lnTo>
                    <a:pt x="64" y="110"/>
                  </a:lnTo>
                  <a:lnTo>
                    <a:pt x="70" y="111"/>
                  </a:lnTo>
                  <a:lnTo>
                    <a:pt x="71" y="115"/>
                  </a:lnTo>
                  <a:lnTo>
                    <a:pt x="70" y="126"/>
                  </a:lnTo>
                  <a:lnTo>
                    <a:pt x="68" y="141"/>
                  </a:lnTo>
                  <a:lnTo>
                    <a:pt x="66" y="155"/>
                  </a:lnTo>
                  <a:lnTo>
                    <a:pt x="62" y="167"/>
                  </a:lnTo>
                  <a:lnTo>
                    <a:pt x="58" y="184"/>
                  </a:lnTo>
                  <a:lnTo>
                    <a:pt x="53" y="198"/>
                  </a:lnTo>
                  <a:lnTo>
                    <a:pt x="42" y="215"/>
                  </a:lnTo>
                  <a:lnTo>
                    <a:pt x="33" y="227"/>
                  </a:lnTo>
                  <a:lnTo>
                    <a:pt x="18" y="244"/>
                  </a:lnTo>
                  <a:lnTo>
                    <a:pt x="8" y="257"/>
                  </a:lnTo>
                  <a:lnTo>
                    <a:pt x="0" y="268"/>
                  </a:lnTo>
                  <a:lnTo>
                    <a:pt x="0" y="273"/>
                  </a:lnTo>
                  <a:lnTo>
                    <a:pt x="8" y="282"/>
                  </a:lnTo>
                  <a:lnTo>
                    <a:pt x="19" y="292"/>
                  </a:lnTo>
                  <a:lnTo>
                    <a:pt x="30" y="292"/>
                  </a:lnTo>
                  <a:lnTo>
                    <a:pt x="33" y="289"/>
                  </a:lnTo>
                  <a:lnTo>
                    <a:pt x="28" y="283"/>
                  </a:lnTo>
                  <a:lnTo>
                    <a:pt x="23" y="277"/>
                  </a:lnTo>
                  <a:lnTo>
                    <a:pt x="23" y="272"/>
                  </a:lnTo>
                  <a:lnTo>
                    <a:pt x="30" y="261"/>
                  </a:lnTo>
                  <a:lnTo>
                    <a:pt x="43" y="248"/>
                  </a:lnTo>
                  <a:lnTo>
                    <a:pt x="62" y="224"/>
                  </a:lnTo>
                  <a:lnTo>
                    <a:pt x="78" y="204"/>
                  </a:lnTo>
                  <a:lnTo>
                    <a:pt x="85" y="198"/>
                  </a:lnTo>
                  <a:lnTo>
                    <a:pt x="88" y="193"/>
                  </a:lnTo>
                  <a:lnTo>
                    <a:pt x="96" y="191"/>
                  </a:lnTo>
                  <a:lnTo>
                    <a:pt x="102" y="195"/>
                  </a:lnTo>
                  <a:lnTo>
                    <a:pt x="110" y="200"/>
                  </a:lnTo>
                  <a:lnTo>
                    <a:pt x="125" y="220"/>
                  </a:lnTo>
                  <a:lnTo>
                    <a:pt x="143" y="244"/>
                  </a:lnTo>
                  <a:lnTo>
                    <a:pt x="159" y="268"/>
                  </a:lnTo>
                  <a:lnTo>
                    <a:pt x="169" y="282"/>
                  </a:lnTo>
                  <a:lnTo>
                    <a:pt x="173" y="284"/>
                  </a:lnTo>
                  <a:lnTo>
                    <a:pt x="180" y="284"/>
                  </a:lnTo>
                  <a:lnTo>
                    <a:pt x="186" y="279"/>
                  </a:lnTo>
                  <a:lnTo>
                    <a:pt x="193" y="274"/>
                  </a:lnTo>
                  <a:lnTo>
                    <a:pt x="200" y="269"/>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1" name="Group 61"/>
            <p:cNvGrpSpPr>
              <a:grpSpLocks/>
            </p:cNvGrpSpPr>
            <p:nvPr/>
          </p:nvGrpSpPr>
          <p:grpSpPr bwMode="auto">
            <a:xfrm>
              <a:off x="2181" y="2575"/>
              <a:ext cx="232" cy="311"/>
              <a:chOff x="2454" y="2575"/>
              <a:chExt cx="261" cy="311"/>
            </a:xfrm>
          </p:grpSpPr>
          <p:grpSp>
            <p:nvGrpSpPr>
              <p:cNvPr id="12" name="Group 62"/>
              <p:cNvGrpSpPr>
                <a:grpSpLocks/>
              </p:cNvGrpSpPr>
              <p:nvPr/>
            </p:nvGrpSpPr>
            <p:grpSpPr bwMode="auto">
              <a:xfrm>
                <a:off x="2454" y="2575"/>
                <a:ext cx="261" cy="311"/>
                <a:chOff x="2454" y="2575"/>
                <a:chExt cx="261" cy="311"/>
              </a:xfrm>
            </p:grpSpPr>
            <p:sp>
              <p:nvSpPr>
                <p:cNvPr id="2718783" name="AutoShape 63"/>
                <p:cNvSpPr>
                  <a:spLocks noChangeArrowheads="1"/>
                </p:cNvSpPr>
                <p:nvPr/>
              </p:nvSpPr>
              <p:spPr bwMode="auto">
                <a:xfrm>
                  <a:off x="2454" y="2626"/>
                  <a:ext cx="261"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84" name="AutoShape 64"/>
                <p:cNvSpPr>
                  <a:spLocks noChangeArrowheads="1"/>
                </p:cNvSpPr>
                <p:nvPr/>
              </p:nvSpPr>
              <p:spPr bwMode="auto">
                <a:xfrm>
                  <a:off x="2518" y="2575"/>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8785" name="Oval 65"/>
              <p:cNvSpPr>
                <a:spLocks noChangeArrowheads="1"/>
              </p:cNvSpPr>
              <p:nvPr/>
            </p:nvSpPr>
            <p:spPr bwMode="auto">
              <a:xfrm>
                <a:off x="2537" y="2601"/>
                <a:ext cx="26"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786" name="AutoShape 66"/>
              <p:cNvSpPr>
                <a:spLocks noChangeArrowheads="1"/>
              </p:cNvSpPr>
              <p:nvPr/>
            </p:nvSpPr>
            <p:spPr bwMode="auto">
              <a:xfrm>
                <a:off x="2487" y="2749"/>
                <a:ext cx="137" cy="54"/>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3" name="Group 67"/>
            <p:cNvGrpSpPr>
              <a:grpSpLocks/>
            </p:cNvGrpSpPr>
            <p:nvPr/>
          </p:nvGrpSpPr>
          <p:grpSpPr bwMode="auto">
            <a:xfrm>
              <a:off x="1231" y="1576"/>
              <a:ext cx="867" cy="310"/>
              <a:chOff x="1385" y="1576"/>
              <a:chExt cx="975" cy="310"/>
            </a:xfrm>
          </p:grpSpPr>
          <p:grpSp>
            <p:nvGrpSpPr>
              <p:cNvPr id="14" name="Group 68"/>
              <p:cNvGrpSpPr>
                <a:grpSpLocks/>
              </p:cNvGrpSpPr>
              <p:nvPr/>
            </p:nvGrpSpPr>
            <p:grpSpPr bwMode="auto">
              <a:xfrm>
                <a:off x="1385" y="1576"/>
                <a:ext cx="206" cy="310"/>
                <a:chOff x="1385" y="1576"/>
                <a:chExt cx="206" cy="310"/>
              </a:xfrm>
            </p:grpSpPr>
            <p:sp>
              <p:nvSpPr>
                <p:cNvPr id="2718789" name="AutoShape 69"/>
                <p:cNvSpPr>
                  <a:spLocks noChangeArrowheads="1"/>
                </p:cNvSpPr>
                <p:nvPr/>
              </p:nvSpPr>
              <p:spPr bwMode="auto">
                <a:xfrm>
                  <a:off x="1385" y="1626"/>
                  <a:ext cx="206"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90" name="AutoShape 70"/>
                <p:cNvSpPr>
                  <a:spLocks noChangeArrowheads="1"/>
                </p:cNvSpPr>
                <p:nvPr/>
              </p:nvSpPr>
              <p:spPr bwMode="auto">
                <a:xfrm>
                  <a:off x="1433" y="1576"/>
                  <a:ext cx="158"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91" name="AutoShape 71"/>
                <p:cNvSpPr>
                  <a:spLocks noChangeArrowheads="1"/>
                </p:cNvSpPr>
                <p:nvPr/>
              </p:nvSpPr>
              <p:spPr bwMode="auto">
                <a:xfrm>
                  <a:off x="1424" y="1647"/>
                  <a:ext cx="108" cy="15"/>
                </a:xfrm>
                <a:prstGeom prst="parallelogram">
                  <a:avLst>
                    <a:gd name="adj" fmla="val 179967"/>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5" name="Group 72"/>
              <p:cNvGrpSpPr>
                <a:grpSpLocks/>
              </p:cNvGrpSpPr>
              <p:nvPr/>
            </p:nvGrpSpPr>
            <p:grpSpPr bwMode="auto">
              <a:xfrm>
                <a:off x="1903" y="1617"/>
                <a:ext cx="203" cy="257"/>
                <a:chOff x="1903" y="1617"/>
                <a:chExt cx="203" cy="257"/>
              </a:xfrm>
            </p:grpSpPr>
            <p:sp>
              <p:nvSpPr>
                <p:cNvPr id="2718793" name="Freeform 73"/>
                <p:cNvSpPr>
                  <a:spLocks/>
                </p:cNvSpPr>
                <p:nvPr/>
              </p:nvSpPr>
              <p:spPr bwMode="auto">
                <a:xfrm>
                  <a:off x="2032" y="1734"/>
                  <a:ext cx="62" cy="140"/>
                </a:xfrm>
                <a:custGeom>
                  <a:avLst/>
                  <a:gdLst/>
                  <a:ahLst/>
                  <a:cxnLst>
                    <a:cxn ang="0">
                      <a:pos x="44" y="0"/>
                    </a:cxn>
                    <a:cxn ang="0">
                      <a:pos x="61" y="0"/>
                    </a:cxn>
                    <a:cxn ang="0">
                      <a:pos x="17" y="139"/>
                    </a:cxn>
                    <a:cxn ang="0">
                      <a:pos x="0" y="139"/>
                    </a:cxn>
                    <a:cxn ang="0">
                      <a:pos x="44" y="0"/>
                    </a:cxn>
                  </a:cxnLst>
                  <a:rect l="0" t="0" r="r" b="b"/>
                  <a:pathLst>
                    <a:path w="62" h="140">
                      <a:moveTo>
                        <a:pt x="44" y="0"/>
                      </a:moveTo>
                      <a:lnTo>
                        <a:pt x="61" y="0"/>
                      </a:lnTo>
                      <a:lnTo>
                        <a:pt x="17" y="139"/>
                      </a:lnTo>
                      <a:lnTo>
                        <a:pt x="0" y="139"/>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18794" name="Rectangle 74"/>
                <p:cNvSpPr>
                  <a:spLocks noChangeArrowheads="1"/>
                </p:cNvSpPr>
                <p:nvPr/>
              </p:nvSpPr>
              <p:spPr bwMode="auto">
                <a:xfrm>
                  <a:off x="2029" y="1734"/>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95" name="Rectangle 75"/>
                <p:cNvSpPr>
                  <a:spLocks noChangeArrowheads="1"/>
                </p:cNvSpPr>
                <p:nvPr/>
              </p:nvSpPr>
              <p:spPr bwMode="auto">
                <a:xfrm>
                  <a:off x="2035" y="1792"/>
                  <a:ext cx="58"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96" name="Rectangle 76"/>
                <p:cNvSpPr>
                  <a:spLocks noChangeArrowheads="1"/>
                </p:cNvSpPr>
                <p:nvPr/>
              </p:nvSpPr>
              <p:spPr bwMode="auto">
                <a:xfrm>
                  <a:off x="1904" y="1792"/>
                  <a:ext cx="74"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97" name="Oval 77"/>
                <p:cNvSpPr>
                  <a:spLocks noChangeArrowheads="1"/>
                </p:cNvSpPr>
                <p:nvPr/>
              </p:nvSpPr>
              <p:spPr bwMode="auto">
                <a:xfrm>
                  <a:off x="1964" y="1617"/>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18798" name="Freeform 78"/>
                <p:cNvSpPr>
                  <a:spLocks/>
                </p:cNvSpPr>
                <p:nvPr/>
              </p:nvSpPr>
              <p:spPr bwMode="auto">
                <a:xfrm>
                  <a:off x="1903" y="1661"/>
                  <a:ext cx="139"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0" y="212"/>
                    </a:cxn>
                    <a:cxn ang="0">
                      <a:pos x="114" y="102"/>
                    </a:cxn>
                    <a:cxn ang="0">
                      <a:pos x="113" y="99"/>
                    </a:cxn>
                    <a:cxn ang="0">
                      <a:pos x="112" y="98"/>
                    </a:cxn>
                    <a:cxn ang="0">
                      <a:pos x="110" y="96"/>
                    </a:cxn>
                    <a:cxn ang="0">
                      <a:pos x="108" y="94"/>
                    </a:cxn>
                    <a:cxn ang="0">
                      <a:pos x="106" y="93"/>
                    </a:cxn>
                    <a:cxn ang="0">
                      <a:pos x="103" y="93"/>
                    </a:cxn>
                    <a:cxn ang="0">
                      <a:pos x="100" y="93"/>
                    </a:cxn>
                    <a:cxn ang="0">
                      <a:pos x="98" y="93"/>
                    </a:cxn>
                    <a:cxn ang="0">
                      <a:pos x="67" y="54"/>
                    </a:cxn>
                    <a:cxn ang="0">
                      <a:pos x="128" y="67"/>
                    </a:cxn>
                    <a:cxn ang="0">
                      <a:pos x="131" y="66"/>
                    </a:cxn>
                    <a:cxn ang="0">
                      <a:pos x="132" y="66"/>
                    </a:cxn>
                    <a:cxn ang="0">
                      <a:pos x="135" y="64"/>
                    </a:cxn>
                    <a:cxn ang="0">
                      <a:pos x="137" y="62"/>
                    </a:cxn>
                    <a:cxn ang="0">
                      <a:pos x="137" y="59"/>
                    </a:cxn>
                    <a:cxn ang="0">
                      <a:pos x="138" y="56"/>
                    </a:cxn>
                    <a:cxn ang="0">
                      <a:pos x="137" y="53"/>
                    </a:cxn>
                    <a:cxn ang="0">
                      <a:pos x="136" y="51"/>
                    </a:cxn>
                    <a:cxn ang="0">
                      <a:pos x="134" y="49"/>
                    </a:cxn>
                    <a:cxn ang="0">
                      <a:pos x="132" y="47"/>
                    </a:cxn>
                    <a:cxn ang="0">
                      <a:pos x="129" y="46"/>
                    </a:cxn>
                    <a:cxn ang="0">
                      <a:pos x="87" y="46"/>
                    </a:cxn>
                    <a:cxn ang="0">
                      <a:pos x="80" y="30"/>
                    </a:cxn>
                    <a:cxn ang="0">
                      <a:pos x="81" y="26"/>
                    </a:cxn>
                    <a:cxn ang="0">
                      <a:pos x="81" y="22"/>
                    </a:cxn>
                    <a:cxn ang="0">
                      <a:pos x="81" y="18"/>
                    </a:cxn>
                    <a:cxn ang="0">
                      <a:pos x="80" y="14"/>
                    </a:cxn>
                    <a:cxn ang="0">
                      <a:pos x="79" y="11"/>
                    </a:cxn>
                    <a:cxn ang="0">
                      <a:pos x="76" y="8"/>
                    </a:cxn>
                    <a:cxn ang="0">
                      <a:pos x="73" y="5"/>
                    </a:cxn>
                    <a:cxn ang="0">
                      <a:pos x="70" y="3"/>
                    </a:cxn>
                    <a:cxn ang="0">
                      <a:pos x="67" y="1"/>
                    </a:cxn>
                    <a:cxn ang="0">
                      <a:pos x="62" y="0"/>
                    </a:cxn>
                    <a:cxn ang="0">
                      <a:pos x="58" y="0"/>
                    </a:cxn>
                    <a:cxn ang="0">
                      <a:pos x="54" y="1"/>
                    </a:cxn>
                    <a:cxn ang="0">
                      <a:pos x="49" y="2"/>
                    </a:cxn>
                    <a:cxn ang="0">
                      <a:pos x="45" y="4"/>
                    </a:cxn>
                    <a:cxn ang="0">
                      <a:pos x="42" y="8"/>
                    </a:cxn>
                    <a:cxn ang="0">
                      <a:pos x="39" y="12"/>
                    </a:cxn>
                    <a:cxn ang="0">
                      <a:pos x="38" y="16"/>
                    </a:cxn>
                  </a:cxnLst>
                  <a:rect l="0" t="0" r="r" b="b"/>
                  <a:pathLst>
                    <a:path w="139"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0" y="119"/>
                      </a:lnTo>
                      <a:lnTo>
                        <a:pt x="90" y="212"/>
                      </a:lnTo>
                      <a:lnTo>
                        <a:pt x="114" y="212"/>
                      </a:lnTo>
                      <a:lnTo>
                        <a:pt x="114" y="102"/>
                      </a:lnTo>
                      <a:lnTo>
                        <a:pt x="114" y="101"/>
                      </a:lnTo>
                      <a:lnTo>
                        <a:pt x="113" y="99"/>
                      </a:lnTo>
                      <a:lnTo>
                        <a:pt x="113" y="98"/>
                      </a:lnTo>
                      <a:lnTo>
                        <a:pt x="112" y="98"/>
                      </a:lnTo>
                      <a:lnTo>
                        <a:pt x="112" y="97"/>
                      </a:lnTo>
                      <a:lnTo>
                        <a:pt x="110" y="96"/>
                      </a:lnTo>
                      <a:lnTo>
                        <a:pt x="110" y="95"/>
                      </a:lnTo>
                      <a:lnTo>
                        <a:pt x="108" y="94"/>
                      </a:lnTo>
                      <a:lnTo>
                        <a:pt x="107" y="94"/>
                      </a:lnTo>
                      <a:lnTo>
                        <a:pt x="106" y="93"/>
                      </a:lnTo>
                      <a:lnTo>
                        <a:pt x="105" y="93"/>
                      </a:lnTo>
                      <a:lnTo>
                        <a:pt x="103" y="93"/>
                      </a:lnTo>
                      <a:lnTo>
                        <a:pt x="102" y="93"/>
                      </a:lnTo>
                      <a:lnTo>
                        <a:pt x="100" y="93"/>
                      </a:lnTo>
                      <a:lnTo>
                        <a:pt x="99" y="93"/>
                      </a:lnTo>
                      <a:lnTo>
                        <a:pt x="98" y="93"/>
                      </a:lnTo>
                      <a:lnTo>
                        <a:pt x="54" y="90"/>
                      </a:lnTo>
                      <a:lnTo>
                        <a:pt x="67" y="54"/>
                      </a:lnTo>
                      <a:lnTo>
                        <a:pt x="75" y="67"/>
                      </a:lnTo>
                      <a:lnTo>
                        <a:pt x="128" y="67"/>
                      </a:lnTo>
                      <a:lnTo>
                        <a:pt x="129" y="66"/>
                      </a:lnTo>
                      <a:lnTo>
                        <a:pt x="131" y="66"/>
                      </a:lnTo>
                      <a:lnTo>
                        <a:pt x="132" y="66"/>
                      </a:lnTo>
                      <a:lnTo>
                        <a:pt x="132" y="66"/>
                      </a:lnTo>
                      <a:lnTo>
                        <a:pt x="134" y="64"/>
                      </a:lnTo>
                      <a:lnTo>
                        <a:pt x="135" y="64"/>
                      </a:lnTo>
                      <a:lnTo>
                        <a:pt x="136" y="63"/>
                      </a:lnTo>
                      <a:lnTo>
                        <a:pt x="137" y="62"/>
                      </a:lnTo>
                      <a:lnTo>
                        <a:pt x="137" y="61"/>
                      </a:lnTo>
                      <a:lnTo>
                        <a:pt x="137" y="59"/>
                      </a:lnTo>
                      <a:lnTo>
                        <a:pt x="138" y="58"/>
                      </a:lnTo>
                      <a:lnTo>
                        <a:pt x="138" y="56"/>
                      </a:lnTo>
                      <a:lnTo>
                        <a:pt x="138" y="54"/>
                      </a:lnTo>
                      <a:lnTo>
                        <a:pt x="137" y="53"/>
                      </a:lnTo>
                      <a:lnTo>
                        <a:pt x="137" y="52"/>
                      </a:lnTo>
                      <a:lnTo>
                        <a:pt x="136" y="51"/>
                      </a:lnTo>
                      <a:lnTo>
                        <a:pt x="135" y="49"/>
                      </a:lnTo>
                      <a:lnTo>
                        <a:pt x="134" y="49"/>
                      </a:lnTo>
                      <a:lnTo>
                        <a:pt x="133" y="48"/>
                      </a:lnTo>
                      <a:lnTo>
                        <a:pt x="132" y="47"/>
                      </a:lnTo>
                      <a:lnTo>
                        <a:pt x="131" y="46"/>
                      </a:lnTo>
                      <a:lnTo>
                        <a:pt x="129" y="46"/>
                      </a:lnTo>
                      <a:lnTo>
                        <a:pt x="128" y="46"/>
                      </a:lnTo>
                      <a:lnTo>
                        <a:pt x="87" y="46"/>
                      </a:lnTo>
                      <a:lnTo>
                        <a:pt x="79" y="31"/>
                      </a:lnTo>
                      <a:lnTo>
                        <a:pt x="80" y="30"/>
                      </a:lnTo>
                      <a:lnTo>
                        <a:pt x="81" y="28"/>
                      </a:lnTo>
                      <a:lnTo>
                        <a:pt x="81" y="26"/>
                      </a:lnTo>
                      <a:lnTo>
                        <a:pt x="81" y="24"/>
                      </a:lnTo>
                      <a:lnTo>
                        <a:pt x="81" y="22"/>
                      </a:lnTo>
                      <a:lnTo>
                        <a:pt x="81" y="20"/>
                      </a:lnTo>
                      <a:lnTo>
                        <a:pt x="81" y="18"/>
                      </a:lnTo>
                      <a:lnTo>
                        <a:pt x="81" y="16"/>
                      </a:lnTo>
                      <a:lnTo>
                        <a:pt x="80" y="14"/>
                      </a:lnTo>
                      <a:lnTo>
                        <a:pt x="79" y="13"/>
                      </a:lnTo>
                      <a:lnTo>
                        <a:pt x="79" y="11"/>
                      </a:lnTo>
                      <a:lnTo>
                        <a:pt x="78" y="9"/>
                      </a:lnTo>
                      <a:lnTo>
                        <a:pt x="76" y="8"/>
                      </a:lnTo>
                      <a:lnTo>
                        <a:pt x="75" y="6"/>
                      </a:lnTo>
                      <a:lnTo>
                        <a:pt x="73" y="5"/>
                      </a:lnTo>
                      <a:lnTo>
                        <a:pt x="72" y="4"/>
                      </a:lnTo>
                      <a:lnTo>
                        <a:pt x="70" y="3"/>
                      </a:lnTo>
                      <a:lnTo>
                        <a:pt x="68" y="2"/>
                      </a:lnTo>
                      <a:lnTo>
                        <a:pt x="67" y="1"/>
                      </a:lnTo>
                      <a:lnTo>
                        <a:pt x="64" y="1"/>
                      </a:lnTo>
                      <a:lnTo>
                        <a:pt x="62" y="0"/>
                      </a:lnTo>
                      <a:lnTo>
                        <a:pt x="60" y="0"/>
                      </a:lnTo>
                      <a:lnTo>
                        <a:pt x="58" y="0"/>
                      </a:lnTo>
                      <a:lnTo>
                        <a:pt x="56" y="0"/>
                      </a:lnTo>
                      <a:lnTo>
                        <a:pt x="54" y="1"/>
                      </a:lnTo>
                      <a:lnTo>
                        <a:pt x="52" y="1"/>
                      </a:lnTo>
                      <a:lnTo>
                        <a:pt x="49" y="2"/>
                      </a:lnTo>
                      <a:lnTo>
                        <a:pt x="47" y="3"/>
                      </a:lnTo>
                      <a:lnTo>
                        <a:pt x="45" y="4"/>
                      </a:lnTo>
                      <a:lnTo>
                        <a:pt x="44" y="6"/>
                      </a:lnTo>
                      <a:lnTo>
                        <a:pt x="42" y="8"/>
                      </a:lnTo>
                      <a:lnTo>
                        <a:pt x="41" y="9"/>
                      </a:lnTo>
                      <a:lnTo>
                        <a:pt x="39"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18799" name="Freeform 79"/>
              <p:cNvSpPr>
                <a:spLocks/>
              </p:cNvSpPr>
              <p:nvPr/>
            </p:nvSpPr>
            <p:spPr bwMode="auto">
              <a:xfrm>
                <a:off x="2160" y="1586"/>
                <a:ext cx="200" cy="291"/>
              </a:xfrm>
              <a:custGeom>
                <a:avLst/>
                <a:gdLst/>
                <a:ahLst/>
                <a:cxnLst>
                  <a:cxn ang="0">
                    <a:pos x="199" y="263"/>
                  </a:cxn>
                  <a:cxn ang="0">
                    <a:pos x="184" y="263"/>
                  </a:cxn>
                  <a:cxn ang="0">
                    <a:pos x="158" y="229"/>
                  </a:cxn>
                  <a:cxn ang="0">
                    <a:pos x="121" y="169"/>
                  </a:cxn>
                  <a:cxn ang="0">
                    <a:pos x="111" y="141"/>
                  </a:cxn>
                  <a:cxn ang="0">
                    <a:pos x="114" y="123"/>
                  </a:cxn>
                  <a:cxn ang="0">
                    <a:pos x="123" y="119"/>
                  </a:cxn>
                  <a:cxn ang="0">
                    <a:pos x="136" y="129"/>
                  </a:cxn>
                  <a:cxn ang="0">
                    <a:pos x="155" y="140"/>
                  </a:cxn>
                  <a:cxn ang="0">
                    <a:pos x="164" y="140"/>
                  </a:cxn>
                  <a:cxn ang="0">
                    <a:pos x="165" y="134"/>
                  </a:cxn>
                  <a:cxn ang="0">
                    <a:pos x="156" y="123"/>
                  </a:cxn>
                  <a:cxn ang="0">
                    <a:pos x="135" y="108"/>
                  </a:cxn>
                  <a:cxn ang="0">
                    <a:pos x="126" y="86"/>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1"/>
                  </a:cxn>
                  <a:cxn ang="0">
                    <a:pos x="40" y="145"/>
                  </a:cxn>
                  <a:cxn ang="0">
                    <a:pos x="41" y="158"/>
                  </a:cxn>
                  <a:cxn ang="0">
                    <a:pos x="49" y="161"/>
                  </a:cxn>
                  <a:cxn ang="0">
                    <a:pos x="53" y="158"/>
                  </a:cxn>
                  <a:cxn ang="0">
                    <a:pos x="53" y="133"/>
                  </a:cxn>
                  <a:cxn ang="0">
                    <a:pos x="55" y="116"/>
                  </a:cxn>
                  <a:cxn ang="0">
                    <a:pos x="64" y="109"/>
                  </a:cxn>
                  <a:cxn ang="0">
                    <a:pos x="70" y="114"/>
                  </a:cxn>
                  <a:cxn ang="0">
                    <a:pos x="68" y="140"/>
                  </a:cxn>
                  <a:cxn ang="0">
                    <a:pos x="61" y="166"/>
                  </a:cxn>
                  <a:cxn ang="0">
                    <a:pos x="53" y="196"/>
                  </a:cxn>
                  <a:cxn ang="0">
                    <a:pos x="33" y="225"/>
                  </a:cxn>
                  <a:cxn ang="0">
                    <a:pos x="8" y="255"/>
                  </a:cxn>
                  <a:cxn ang="0">
                    <a:pos x="0" y="271"/>
                  </a:cxn>
                  <a:cxn ang="0">
                    <a:pos x="19" y="290"/>
                  </a:cxn>
                  <a:cxn ang="0">
                    <a:pos x="33" y="288"/>
                  </a:cxn>
                  <a:cxn ang="0">
                    <a:pos x="23" y="275"/>
                  </a:cxn>
                  <a:cxn ang="0">
                    <a:pos x="30" y="259"/>
                  </a:cxn>
                  <a:cxn ang="0">
                    <a:pos x="61" y="223"/>
                  </a:cxn>
                  <a:cxn ang="0">
                    <a:pos x="84" y="196"/>
                  </a:cxn>
                  <a:cxn ang="0">
                    <a:pos x="95" y="190"/>
                  </a:cxn>
                  <a:cxn ang="0">
                    <a:pos x="109" y="199"/>
                  </a:cxn>
                  <a:cxn ang="0">
                    <a:pos x="141" y="243"/>
                  </a:cxn>
                  <a:cxn ang="0">
                    <a:pos x="168" y="280"/>
                  </a:cxn>
                  <a:cxn ang="0">
                    <a:pos x="178" y="283"/>
                  </a:cxn>
                  <a:cxn ang="0">
                    <a:pos x="191" y="273"/>
                  </a:cxn>
                </a:cxnLst>
                <a:rect l="0" t="0" r="r" b="b"/>
                <a:pathLst>
                  <a:path w="200" h="291">
                    <a:moveTo>
                      <a:pt x="198" y="268"/>
                    </a:moveTo>
                    <a:lnTo>
                      <a:pt x="199" y="263"/>
                    </a:lnTo>
                    <a:lnTo>
                      <a:pt x="191" y="264"/>
                    </a:lnTo>
                    <a:lnTo>
                      <a:pt x="184" y="263"/>
                    </a:lnTo>
                    <a:lnTo>
                      <a:pt x="174" y="255"/>
                    </a:lnTo>
                    <a:lnTo>
                      <a:pt x="158" y="229"/>
                    </a:lnTo>
                    <a:lnTo>
                      <a:pt x="134" y="190"/>
                    </a:lnTo>
                    <a:lnTo>
                      <a:pt x="121" y="169"/>
                    </a:lnTo>
                    <a:lnTo>
                      <a:pt x="113" y="151"/>
                    </a:lnTo>
                    <a:lnTo>
                      <a:pt x="111" y="141"/>
                    </a:lnTo>
                    <a:lnTo>
                      <a:pt x="111" y="130"/>
                    </a:lnTo>
                    <a:lnTo>
                      <a:pt x="114" y="123"/>
                    </a:lnTo>
                    <a:lnTo>
                      <a:pt x="119" y="119"/>
                    </a:lnTo>
                    <a:lnTo>
                      <a:pt x="123" y="119"/>
                    </a:lnTo>
                    <a:lnTo>
                      <a:pt x="128" y="121"/>
                    </a:lnTo>
                    <a:lnTo>
                      <a:pt x="136" y="129"/>
                    </a:lnTo>
                    <a:lnTo>
                      <a:pt x="148" y="136"/>
                    </a:lnTo>
                    <a:lnTo>
                      <a:pt x="155" y="140"/>
                    </a:lnTo>
                    <a:lnTo>
                      <a:pt x="160" y="141"/>
                    </a:lnTo>
                    <a:lnTo>
                      <a:pt x="164" y="140"/>
                    </a:lnTo>
                    <a:lnTo>
                      <a:pt x="166" y="136"/>
                    </a:lnTo>
                    <a:lnTo>
                      <a:pt x="165" y="134"/>
                    </a:lnTo>
                    <a:lnTo>
                      <a:pt x="164" y="130"/>
                    </a:lnTo>
                    <a:lnTo>
                      <a:pt x="156" y="123"/>
                    </a:lnTo>
                    <a:lnTo>
                      <a:pt x="143" y="114"/>
                    </a:lnTo>
                    <a:lnTo>
                      <a:pt x="135" y="108"/>
                    </a:lnTo>
                    <a:lnTo>
                      <a:pt x="130" y="99"/>
                    </a:lnTo>
                    <a:lnTo>
                      <a:pt x="126" y="86"/>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6"/>
                    </a:lnTo>
                    <a:lnTo>
                      <a:pt x="46" y="99"/>
                    </a:lnTo>
                    <a:lnTo>
                      <a:pt x="43" y="109"/>
                    </a:lnTo>
                    <a:lnTo>
                      <a:pt x="41" y="121"/>
                    </a:lnTo>
                    <a:lnTo>
                      <a:pt x="40" y="136"/>
                    </a:lnTo>
                    <a:lnTo>
                      <a:pt x="40" y="145"/>
                    </a:lnTo>
                    <a:lnTo>
                      <a:pt x="40" y="153"/>
                    </a:lnTo>
                    <a:lnTo>
                      <a:pt x="41" y="158"/>
                    </a:lnTo>
                    <a:lnTo>
                      <a:pt x="44" y="160"/>
                    </a:lnTo>
                    <a:lnTo>
                      <a:pt x="49" y="161"/>
                    </a:lnTo>
                    <a:lnTo>
                      <a:pt x="51"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1" y="166"/>
                    </a:lnTo>
                    <a:lnTo>
                      <a:pt x="58" y="183"/>
                    </a:lnTo>
                    <a:lnTo>
                      <a:pt x="53" y="196"/>
                    </a:lnTo>
                    <a:lnTo>
                      <a:pt x="41"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1" y="223"/>
                    </a:lnTo>
                    <a:lnTo>
                      <a:pt x="78" y="203"/>
                    </a:lnTo>
                    <a:lnTo>
                      <a:pt x="84" y="196"/>
                    </a:lnTo>
                    <a:lnTo>
                      <a:pt x="88" y="191"/>
                    </a:lnTo>
                    <a:lnTo>
                      <a:pt x="95" y="190"/>
                    </a:lnTo>
                    <a:lnTo>
                      <a:pt x="101" y="194"/>
                    </a:lnTo>
                    <a:lnTo>
                      <a:pt x="109" y="199"/>
                    </a:lnTo>
                    <a:lnTo>
                      <a:pt x="124" y="219"/>
                    </a:lnTo>
                    <a:lnTo>
                      <a:pt x="141" y="243"/>
                    </a:lnTo>
                    <a:lnTo>
                      <a:pt x="158" y="266"/>
                    </a:lnTo>
                    <a:lnTo>
                      <a:pt x="168" y="280"/>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6" name="Group 80"/>
              <p:cNvGrpSpPr>
                <a:grpSpLocks/>
              </p:cNvGrpSpPr>
              <p:nvPr/>
            </p:nvGrpSpPr>
            <p:grpSpPr bwMode="auto">
              <a:xfrm>
                <a:off x="1597" y="1576"/>
                <a:ext cx="259" cy="310"/>
                <a:chOff x="1597" y="1576"/>
                <a:chExt cx="259" cy="310"/>
              </a:xfrm>
            </p:grpSpPr>
            <p:grpSp>
              <p:nvGrpSpPr>
                <p:cNvPr id="17" name="Group 81"/>
                <p:cNvGrpSpPr>
                  <a:grpSpLocks/>
                </p:cNvGrpSpPr>
                <p:nvPr/>
              </p:nvGrpSpPr>
              <p:grpSpPr bwMode="auto">
                <a:xfrm>
                  <a:off x="1597" y="1576"/>
                  <a:ext cx="259" cy="310"/>
                  <a:chOff x="1597" y="1576"/>
                  <a:chExt cx="259" cy="310"/>
                </a:xfrm>
              </p:grpSpPr>
              <p:sp>
                <p:nvSpPr>
                  <p:cNvPr id="2718802" name="AutoShape 82"/>
                  <p:cNvSpPr>
                    <a:spLocks noChangeArrowheads="1"/>
                  </p:cNvSpPr>
                  <p:nvPr/>
                </p:nvSpPr>
                <p:spPr bwMode="auto">
                  <a:xfrm>
                    <a:off x="1597" y="1626"/>
                    <a:ext cx="259"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803" name="AutoShape 83"/>
                  <p:cNvSpPr>
                    <a:spLocks noChangeArrowheads="1"/>
                  </p:cNvSpPr>
                  <p:nvPr/>
                </p:nvSpPr>
                <p:spPr bwMode="auto">
                  <a:xfrm>
                    <a:off x="1660" y="1576"/>
                    <a:ext cx="196"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8804" name="Oval 84"/>
                <p:cNvSpPr>
                  <a:spLocks noChangeArrowheads="1"/>
                </p:cNvSpPr>
                <p:nvPr/>
              </p:nvSpPr>
              <p:spPr bwMode="auto">
                <a:xfrm>
                  <a:off x="1679" y="1602"/>
                  <a:ext cx="27" cy="8"/>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05" name="AutoShape 85"/>
                <p:cNvSpPr>
                  <a:spLocks noChangeArrowheads="1"/>
                </p:cNvSpPr>
                <p:nvPr/>
              </p:nvSpPr>
              <p:spPr bwMode="auto">
                <a:xfrm>
                  <a:off x="1628" y="1750"/>
                  <a:ext cx="137"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grpSp>
      <p:grpSp>
        <p:nvGrpSpPr>
          <p:cNvPr id="18" name="Group 86"/>
          <p:cNvGrpSpPr>
            <a:grpSpLocks/>
          </p:cNvGrpSpPr>
          <p:nvPr/>
        </p:nvGrpSpPr>
        <p:grpSpPr bwMode="auto">
          <a:xfrm>
            <a:off x="1581150" y="1239838"/>
            <a:ext cx="7115175" cy="1268412"/>
            <a:chOff x="996" y="781"/>
            <a:chExt cx="4482" cy="799"/>
          </a:xfrm>
        </p:grpSpPr>
        <p:sp>
          <p:nvSpPr>
            <p:cNvPr id="2718807" name="Rectangle 87"/>
            <p:cNvSpPr>
              <a:spLocks noChangeArrowheads="1"/>
            </p:cNvSpPr>
            <p:nvPr/>
          </p:nvSpPr>
          <p:spPr bwMode="auto">
            <a:xfrm>
              <a:off x="4026" y="787"/>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12</a:t>
              </a:r>
            </a:p>
          </p:txBody>
        </p:sp>
        <p:sp>
          <p:nvSpPr>
            <p:cNvPr id="2718808" name="Rectangle 88"/>
            <p:cNvSpPr>
              <a:spLocks noChangeArrowheads="1"/>
            </p:cNvSpPr>
            <p:nvPr/>
          </p:nvSpPr>
          <p:spPr bwMode="auto">
            <a:xfrm>
              <a:off x="4905" y="781"/>
              <a:ext cx="57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2 AM</a:t>
              </a:r>
            </a:p>
          </p:txBody>
        </p:sp>
        <p:sp>
          <p:nvSpPr>
            <p:cNvPr id="2718809" name="Rectangle 89"/>
            <p:cNvSpPr>
              <a:spLocks noChangeArrowheads="1"/>
            </p:cNvSpPr>
            <p:nvPr/>
          </p:nvSpPr>
          <p:spPr bwMode="auto">
            <a:xfrm>
              <a:off x="996" y="791"/>
              <a:ext cx="562"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dirty="0">
                  <a:solidFill>
                    <a:schemeClr val="tx1"/>
                  </a:solidFill>
                  <a:latin typeface="FranklinGothic" charset="0"/>
                </a:rPr>
                <a:t>6 PM</a:t>
              </a:r>
            </a:p>
          </p:txBody>
        </p:sp>
        <p:sp>
          <p:nvSpPr>
            <p:cNvPr id="2718810" name="Line 90"/>
            <p:cNvSpPr>
              <a:spLocks noChangeShapeType="1"/>
            </p:cNvSpPr>
            <p:nvPr/>
          </p:nvSpPr>
          <p:spPr bwMode="auto">
            <a:xfrm>
              <a:off x="1181" y="1015"/>
              <a:ext cx="0" cy="159"/>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11" name="Rectangle 91"/>
            <p:cNvSpPr>
              <a:spLocks noChangeArrowheads="1"/>
            </p:cNvSpPr>
            <p:nvPr/>
          </p:nvSpPr>
          <p:spPr bwMode="auto">
            <a:xfrm>
              <a:off x="1604" y="804"/>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dirty="0">
                  <a:solidFill>
                    <a:schemeClr val="tx1"/>
                  </a:solidFill>
                  <a:latin typeface="FranklinGothic" charset="0"/>
                </a:rPr>
                <a:t>7</a:t>
              </a:r>
            </a:p>
          </p:txBody>
        </p:sp>
        <p:sp>
          <p:nvSpPr>
            <p:cNvPr id="2718812" name="Rectangle 92"/>
            <p:cNvSpPr>
              <a:spLocks noChangeArrowheads="1"/>
            </p:cNvSpPr>
            <p:nvPr/>
          </p:nvSpPr>
          <p:spPr bwMode="auto">
            <a:xfrm>
              <a:off x="2092" y="798"/>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8</a:t>
              </a:r>
            </a:p>
          </p:txBody>
        </p:sp>
        <p:sp>
          <p:nvSpPr>
            <p:cNvPr id="2718813" name="Rectangle 93"/>
            <p:cNvSpPr>
              <a:spLocks noChangeArrowheads="1"/>
            </p:cNvSpPr>
            <p:nvPr/>
          </p:nvSpPr>
          <p:spPr bwMode="auto">
            <a:xfrm>
              <a:off x="2604" y="815"/>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dirty="0">
                  <a:solidFill>
                    <a:schemeClr val="tx1"/>
                  </a:solidFill>
                  <a:latin typeface="FranklinGothic" charset="0"/>
                </a:rPr>
                <a:t>9</a:t>
              </a:r>
            </a:p>
          </p:txBody>
        </p:sp>
        <p:sp>
          <p:nvSpPr>
            <p:cNvPr id="2718814" name="Rectangle 94"/>
            <p:cNvSpPr>
              <a:spLocks noChangeArrowheads="1"/>
            </p:cNvSpPr>
            <p:nvPr/>
          </p:nvSpPr>
          <p:spPr bwMode="auto">
            <a:xfrm>
              <a:off x="3065" y="806"/>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10</a:t>
              </a:r>
            </a:p>
          </p:txBody>
        </p:sp>
        <p:sp>
          <p:nvSpPr>
            <p:cNvPr id="2718815" name="Rectangle 95"/>
            <p:cNvSpPr>
              <a:spLocks noChangeArrowheads="1"/>
            </p:cNvSpPr>
            <p:nvPr/>
          </p:nvSpPr>
          <p:spPr bwMode="auto">
            <a:xfrm>
              <a:off x="3570" y="804"/>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11</a:t>
              </a:r>
            </a:p>
          </p:txBody>
        </p:sp>
        <p:sp>
          <p:nvSpPr>
            <p:cNvPr id="2718816" name="Rectangle 96"/>
            <p:cNvSpPr>
              <a:spLocks noChangeArrowheads="1"/>
            </p:cNvSpPr>
            <p:nvPr/>
          </p:nvSpPr>
          <p:spPr bwMode="auto">
            <a:xfrm>
              <a:off x="4591" y="797"/>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1</a:t>
              </a:r>
            </a:p>
          </p:txBody>
        </p:sp>
        <p:sp>
          <p:nvSpPr>
            <p:cNvPr id="2718817" name="Line 97"/>
            <p:cNvSpPr>
              <a:spLocks noChangeShapeType="1"/>
            </p:cNvSpPr>
            <p:nvPr/>
          </p:nvSpPr>
          <p:spPr bwMode="auto">
            <a:xfrm>
              <a:off x="1188" y="1108"/>
              <a:ext cx="4013"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718818" name="Rectangle 98"/>
            <p:cNvSpPr>
              <a:spLocks noChangeArrowheads="1"/>
            </p:cNvSpPr>
            <p:nvPr/>
          </p:nvSpPr>
          <p:spPr bwMode="auto">
            <a:xfrm>
              <a:off x="3512" y="1202"/>
              <a:ext cx="54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i="1">
                  <a:solidFill>
                    <a:schemeClr val="tx1"/>
                  </a:solidFill>
                  <a:latin typeface="FranklinGothic" charset="0"/>
                </a:rPr>
                <a:t>Time</a:t>
              </a:r>
            </a:p>
          </p:txBody>
        </p:sp>
        <p:sp>
          <p:nvSpPr>
            <p:cNvPr id="2718819" name="Line 99"/>
            <p:cNvSpPr>
              <a:spLocks noChangeShapeType="1"/>
            </p:cNvSpPr>
            <p:nvPr/>
          </p:nvSpPr>
          <p:spPr bwMode="auto">
            <a:xfrm flipH="1">
              <a:off x="1675"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20" name="Line 100"/>
            <p:cNvSpPr>
              <a:spLocks noChangeShapeType="1"/>
            </p:cNvSpPr>
            <p:nvPr/>
          </p:nvSpPr>
          <p:spPr bwMode="auto">
            <a:xfrm flipH="1">
              <a:off x="1928"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21" name="Line 101"/>
            <p:cNvSpPr>
              <a:spLocks noChangeShapeType="1"/>
            </p:cNvSpPr>
            <p:nvPr/>
          </p:nvSpPr>
          <p:spPr bwMode="auto">
            <a:xfrm flipH="1">
              <a:off x="2180"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22" name="Line 102"/>
            <p:cNvSpPr>
              <a:spLocks noChangeShapeType="1"/>
            </p:cNvSpPr>
            <p:nvPr/>
          </p:nvSpPr>
          <p:spPr bwMode="auto">
            <a:xfrm>
              <a:off x="1691" y="1253"/>
              <a:ext cx="23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23" name="Line 103"/>
            <p:cNvSpPr>
              <a:spLocks noChangeShapeType="1"/>
            </p:cNvSpPr>
            <p:nvPr/>
          </p:nvSpPr>
          <p:spPr bwMode="auto">
            <a:xfrm flipH="1">
              <a:off x="1928"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24" name="Line 104"/>
            <p:cNvSpPr>
              <a:spLocks noChangeShapeType="1"/>
            </p:cNvSpPr>
            <p:nvPr/>
          </p:nvSpPr>
          <p:spPr bwMode="auto">
            <a:xfrm flipH="1">
              <a:off x="2180"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25" name="Rectangle 105"/>
            <p:cNvSpPr>
              <a:spLocks noChangeArrowheads="1"/>
            </p:cNvSpPr>
            <p:nvPr/>
          </p:nvSpPr>
          <p:spPr bwMode="auto">
            <a:xfrm>
              <a:off x="2159" y="128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8826" name="Line 106"/>
            <p:cNvSpPr>
              <a:spLocks noChangeShapeType="1"/>
            </p:cNvSpPr>
            <p:nvPr/>
          </p:nvSpPr>
          <p:spPr bwMode="auto">
            <a:xfrm flipH="1">
              <a:off x="2432"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27" name="Line 107"/>
            <p:cNvSpPr>
              <a:spLocks noChangeShapeType="1"/>
            </p:cNvSpPr>
            <p:nvPr/>
          </p:nvSpPr>
          <p:spPr bwMode="auto">
            <a:xfrm>
              <a:off x="1942" y="1253"/>
              <a:ext cx="23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28" name="Line 108"/>
            <p:cNvSpPr>
              <a:spLocks noChangeShapeType="1"/>
            </p:cNvSpPr>
            <p:nvPr/>
          </p:nvSpPr>
          <p:spPr bwMode="auto">
            <a:xfrm flipH="1">
              <a:off x="2180"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29" name="Line 109"/>
            <p:cNvSpPr>
              <a:spLocks noChangeShapeType="1"/>
            </p:cNvSpPr>
            <p:nvPr/>
          </p:nvSpPr>
          <p:spPr bwMode="auto">
            <a:xfrm flipH="1">
              <a:off x="2432"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30" name="Line 110"/>
            <p:cNvSpPr>
              <a:spLocks noChangeShapeType="1"/>
            </p:cNvSpPr>
            <p:nvPr/>
          </p:nvSpPr>
          <p:spPr bwMode="auto">
            <a:xfrm>
              <a:off x="2195" y="1253"/>
              <a:ext cx="23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31" name="Line 111"/>
            <p:cNvSpPr>
              <a:spLocks noChangeShapeType="1"/>
            </p:cNvSpPr>
            <p:nvPr/>
          </p:nvSpPr>
          <p:spPr bwMode="auto">
            <a:xfrm>
              <a:off x="1694" y="1208"/>
              <a:ext cx="224"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18832" name="Line 112"/>
            <p:cNvSpPr>
              <a:spLocks noChangeShapeType="1"/>
            </p:cNvSpPr>
            <p:nvPr/>
          </p:nvSpPr>
          <p:spPr bwMode="auto">
            <a:xfrm>
              <a:off x="1948" y="1208"/>
              <a:ext cx="224"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18833" name="Line 113"/>
            <p:cNvSpPr>
              <a:spLocks noChangeShapeType="1"/>
            </p:cNvSpPr>
            <p:nvPr/>
          </p:nvSpPr>
          <p:spPr bwMode="auto">
            <a:xfrm>
              <a:off x="1188" y="1208"/>
              <a:ext cx="226"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18834" name="Rectangle 114"/>
            <p:cNvSpPr>
              <a:spLocks noChangeArrowheads="1"/>
            </p:cNvSpPr>
            <p:nvPr/>
          </p:nvSpPr>
          <p:spPr bwMode="auto">
            <a:xfrm>
              <a:off x="1160" y="128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8835" name="Rectangle 115"/>
            <p:cNvSpPr>
              <a:spLocks noChangeArrowheads="1"/>
            </p:cNvSpPr>
            <p:nvPr/>
          </p:nvSpPr>
          <p:spPr bwMode="auto">
            <a:xfrm>
              <a:off x="1387" y="128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8836" name="Line 116"/>
            <p:cNvSpPr>
              <a:spLocks noChangeShapeType="1"/>
            </p:cNvSpPr>
            <p:nvPr/>
          </p:nvSpPr>
          <p:spPr bwMode="auto">
            <a:xfrm>
              <a:off x="1437" y="1253"/>
              <a:ext cx="234"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37" name="Rectangle 117"/>
            <p:cNvSpPr>
              <a:spLocks noChangeArrowheads="1"/>
            </p:cNvSpPr>
            <p:nvPr/>
          </p:nvSpPr>
          <p:spPr bwMode="auto">
            <a:xfrm>
              <a:off x="1907" y="128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8838" name="Rectangle 118"/>
            <p:cNvSpPr>
              <a:spLocks noChangeArrowheads="1"/>
            </p:cNvSpPr>
            <p:nvPr/>
          </p:nvSpPr>
          <p:spPr bwMode="auto">
            <a:xfrm>
              <a:off x="1649" y="128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8839" name="Line 119"/>
            <p:cNvSpPr>
              <a:spLocks noChangeShapeType="1"/>
            </p:cNvSpPr>
            <p:nvPr/>
          </p:nvSpPr>
          <p:spPr bwMode="auto">
            <a:xfrm>
              <a:off x="1697" y="1303"/>
              <a:ext cx="220"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18840" name="Line 120"/>
            <p:cNvSpPr>
              <a:spLocks noChangeShapeType="1"/>
            </p:cNvSpPr>
            <p:nvPr/>
          </p:nvSpPr>
          <p:spPr bwMode="auto">
            <a:xfrm>
              <a:off x="1948" y="1347"/>
              <a:ext cx="222"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18841" name="Line 121"/>
            <p:cNvSpPr>
              <a:spLocks noChangeShapeType="1"/>
            </p:cNvSpPr>
            <p:nvPr/>
          </p:nvSpPr>
          <p:spPr bwMode="auto">
            <a:xfrm>
              <a:off x="1948" y="1304"/>
              <a:ext cx="222"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18842" name="Line 122"/>
            <p:cNvSpPr>
              <a:spLocks noChangeShapeType="1"/>
            </p:cNvSpPr>
            <p:nvPr/>
          </p:nvSpPr>
          <p:spPr bwMode="auto">
            <a:xfrm>
              <a:off x="2201" y="1303"/>
              <a:ext cx="222"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18843" name="Line 123"/>
            <p:cNvSpPr>
              <a:spLocks noChangeShapeType="1"/>
            </p:cNvSpPr>
            <p:nvPr/>
          </p:nvSpPr>
          <p:spPr bwMode="auto">
            <a:xfrm>
              <a:off x="2200" y="1347"/>
              <a:ext cx="223"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18844" name="Line 124"/>
            <p:cNvSpPr>
              <a:spLocks noChangeShapeType="1"/>
            </p:cNvSpPr>
            <p:nvPr/>
          </p:nvSpPr>
          <p:spPr bwMode="auto">
            <a:xfrm>
              <a:off x="2454" y="1303"/>
              <a:ext cx="222"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18845" name="Line 125"/>
            <p:cNvSpPr>
              <a:spLocks noChangeShapeType="1"/>
            </p:cNvSpPr>
            <p:nvPr/>
          </p:nvSpPr>
          <p:spPr bwMode="auto">
            <a:xfrm>
              <a:off x="2452" y="1347"/>
              <a:ext cx="224"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18846" name="Line 126"/>
            <p:cNvSpPr>
              <a:spLocks noChangeShapeType="1"/>
            </p:cNvSpPr>
            <p:nvPr/>
          </p:nvSpPr>
          <p:spPr bwMode="auto">
            <a:xfrm>
              <a:off x="2706" y="1347"/>
              <a:ext cx="222"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18847" name="Line 127"/>
            <p:cNvSpPr>
              <a:spLocks noChangeShapeType="1"/>
            </p:cNvSpPr>
            <p:nvPr/>
          </p:nvSpPr>
          <p:spPr bwMode="auto">
            <a:xfrm>
              <a:off x="1442" y="1208"/>
              <a:ext cx="225"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18848" name="Rectangle 128"/>
            <p:cNvSpPr>
              <a:spLocks noChangeArrowheads="1"/>
            </p:cNvSpPr>
            <p:nvPr/>
          </p:nvSpPr>
          <p:spPr bwMode="auto">
            <a:xfrm>
              <a:off x="2402" y="1294"/>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8849" name="Rectangle 129"/>
            <p:cNvSpPr>
              <a:spLocks noChangeArrowheads="1"/>
            </p:cNvSpPr>
            <p:nvPr/>
          </p:nvSpPr>
          <p:spPr bwMode="auto">
            <a:xfrm>
              <a:off x="2655" y="1294"/>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8850" name="Line 130"/>
            <p:cNvSpPr>
              <a:spLocks noChangeShapeType="1"/>
            </p:cNvSpPr>
            <p:nvPr/>
          </p:nvSpPr>
          <p:spPr bwMode="auto">
            <a:xfrm flipH="1">
              <a:off x="2432"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51" name="Line 131"/>
            <p:cNvSpPr>
              <a:spLocks noChangeShapeType="1"/>
            </p:cNvSpPr>
            <p:nvPr/>
          </p:nvSpPr>
          <p:spPr bwMode="auto">
            <a:xfrm>
              <a:off x="1430" y="118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52" name="Line 132"/>
            <p:cNvSpPr>
              <a:spLocks noChangeShapeType="1"/>
            </p:cNvSpPr>
            <p:nvPr/>
          </p:nvSpPr>
          <p:spPr bwMode="auto">
            <a:xfrm>
              <a:off x="1684" y="118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53" name="Line 133"/>
            <p:cNvSpPr>
              <a:spLocks noChangeShapeType="1"/>
            </p:cNvSpPr>
            <p:nvPr/>
          </p:nvSpPr>
          <p:spPr bwMode="auto">
            <a:xfrm>
              <a:off x="1936" y="118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54" name="Line 134"/>
            <p:cNvSpPr>
              <a:spLocks noChangeShapeType="1"/>
            </p:cNvSpPr>
            <p:nvPr/>
          </p:nvSpPr>
          <p:spPr bwMode="auto">
            <a:xfrm>
              <a:off x="2188" y="118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55" name="Line 135"/>
            <p:cNvSpPr>
              <a:spLocks noChangeShapeType="1"/>
            </p:cNvSpPr>
            <p:nvPr/>
          </p:nvSpPr>
          <p:spPr bwMode="auto">
            <a:xfrm flipH="1">
              <a:off x="2684"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56" name="Line 136"/>
            <p:cNvSpPr>
              <a:spLocks noChangeShapeType="1"/>
            </p:cNvSpPr>
            <p:nvPr/>
          </p:nvSpPr>
          <p:spPr bwMode="auto">
            <a:xfrm flipH="1">
              <a:off x="2938"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sp>
        <p:nvSpPr>
          <p:cNvPr id="137" name="Date Placeholder 136"/>
          <p:cNvSpPr>
            <a:spLocks noGrp="1"/>
          </p:cNvSpPr>
          <p:nvPr>
            <p:ph type="dt" sz="half" idx="10"/>
          </p:nvPr>
        </p:nvSpPr>
        <p:spPr/>
        <p:txBody>
          <a:bodyPr/>
          <a:lstStyle/>
          <a:p>
            <a:fld id="{98A9348E-CFA3-6D43-86BD-AD443D0A5213}" type="datetime1">
              <a:rPr lang="en-US" smtClean="0"/>
              <a:pPr/>
              <a:t>4/1/11</a:t>
            </a:fld>
            <a:endParaRPr lang="en-US" dirty="0"/>
          </a:p>
        </p:txBody>
      </p:sp>
      <p:sp>
        <p:nvSpPr>
          <p:cNvPr id="138" name="Slide Number Placeholder 137"/>
          <p:cNvSpPr>
            <a:spLocks noGrp="1"/>
          </p:cNvSpPr>
          <p:nvPr>
            <p:ph type="sldNum" sz="quarter" idx="12"/>
          </p:nvPr>
        </p:nvSpPr>
        <p:spPr/>
        <p:txBody>
          <a:bodyPr/>
          <a:lstStyle/>
          <a:p>
            <a:fld id="{3CC63E4C-4642-794D-A2FD-70F6B81535F5}" type="slidenum">
              <a:rPr lang="en-US" smtClean="0"/>
              <a:pPr/>
              <a:t>11</a:t>
            </a:fld>
            <a:endParaRPr lang="en-US" dirty="0"/>
          </a:p>
        </p:txBody>
      </p:sp>
      <p:sp>
        <p:nvSpPr>
          <p:cNvPr id="139" name="Footer Placeholder 138"/>
          <p:cNvSpPr>
            <a:spLocks noGrp="1"/>
          </p:cNvSpPr>
          <p:nvPr>
            <p:ph type="ftr" sz="quarter" idx="11"/>
          </p:nvPr>
        </p:nvSpPr>
        <p:spPr/>
        <p:txBody>
          <a:bodyPr/>
          <a:lstStyle/>
          <a:p>
            <a:r>
              <a:rPr lang="en-US" smtClean="0"/>
              <a:t>Spring 2011 -- Lecture #20</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27187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8723" grpId="0" build="p" autoUpdateAnimBg="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2819" name="Rectangle 3"/>
          <p:cNvSpPr>
            <a:spLocks noGrp="1" noChangeArrowheads="1"/>
          </p:cNvSpPr>
          <p:nvPr>
            <p:ph type="body" idx="1"/>
          </p:nvPr>
        </p:nvSpPr>
        <p:spPr>
          <a:xfrm>
            <a:off x="4787900" y="1227138"/>
            <a:ext cx="4356100" cy="4335462"/>
          </a:xfrm>
          <a:noFill/>
          <a:ln/>
        </p:spPr>
        <p:txBody>
          <a:bodyPr/>
          <a:lstStyle/>
          <a:p>
            <a:r>
              <a:rPr lang="en-US" sz="2400" dirty="0"/>
              <a:t>Pipelining doesn’t help </a:t>
            </a:r>
            <a:r>
              <a:rPr lang="en-US" sz="2400" dirty="0">
                <a:solidFill>
                  <a:srgbClr val="FF0000"/>
                </a:solidFill>
              </a:rPr>
              <a:t>latency </a:t>
            </a:r>
            <a:r>
              <a:rPr lang="en-US" sz="2400" dirty="0"/>
              <a:t>of single task, it helps </a:t>
            </a:r>
            <a:r>
              <a:rPr lang="en-US" sz="2400" dirty="0">
                <a:solidFill>
                  <a:srgbClr val="FF0000"/>
                </a:solidFill>
              </a:rPr>
              <a:t>throughput </a:t>
            </a:r>
            <a:r>
              <a:rPr lang="en-US" sz="2400" dirty="0"/>
              <a:t>of entire workload</a:t>
            </a:r>
          </a:p>
          <a:p>
            <a:pPr>
              <a:buClr>
                <a:schemeClr val="tx1"/>
              </a:buClr>
            </a:pPr>
            <a:r>
              <a:rPr lang="en-US" sz="2400" dirty="0">
                <a:solidFill>
                  <a:srgbClr val="FF0000"/>
                </a:solidFill>
              </a:rPr>
              <a:t>Multiple </a:t>
            </a:r>
            <a:r>
              <a:rPr lang="en-US" sz="2400" dirty="0"/>
              <a:t>tasks operating simultaneously using different resources</a:t>
            </a:r>
          </a:p>
          <a:p>
            <a:r>
              <a:rPr lang="en-US" sz="2400" dirty="0"/>
              <a:t>Potential speedup = </a:t>
            </a:r>
            <a:r>
              <a:rPr lang="en-US" sz="2400" dirty="0">
                <a:solidFill>
                  <a:srgbClr val="FF0000"/>
                </a:solidFill>
              </a:rPr>
              <a:t>Number pipe stages</a:t>
            </a:r>
          </a:p>
          <a:p>
            <a:r>
              <a:rPr lang="en-US" sz="2400" dirty="0"/>
              <a:t>Time to</a:t>
            </a:r>
            <a:r>
              <a:rPr lang="en-US" sz="2400" dirty="0" smtClean="0"/>
              <a:t> </a:t>
            </a:r>
            <a:r>
              <a:rPr lang="en-US" sz="2400" dirty="0" smtClean="0">
                <a:solidFill>
                  <a:srgbClr val="FF0000"/>
                </a:solidFill>
              </a:rPr>
              <a:t>fill</a:t>
            </a:r>
            <a:r>
              <a:rPr lang="en-US" sz="2400" dirty="0" smtClean="0"/>
              <a:t> </a:t>
            </a:r>
            <a:r>
              <a:rPr lang="en-US" sz="2400" dirty="0"/>
              <a:t>pipeline and time to</a:t>
            </a:r>
            <a:r>
              <a:rPr lang="en-US" sz="2400" dirty="0" smtClean="0"/>
              <a:t> </a:t>
            </a:r>
            <a:r>
              <a:rPr lang="en-US" sz="2400" dirty="0" smtClean="0">
                <a:solidFill>
                  <a:srgbClr val="FF0000"/>
                </a:solidFill>
              </a:rPr>
              <a:t>drain</a:t>
            </a:r>
            <a:r>
              <a:rPr lang="en-US" sz="2400" dirty="0" smtClean="0"/>
              <a:t> </a:t>
            </a:r>
            <a:r>
              <a:rPr lang="en-US" sz="2400" dirty="0"/>
              <a:t>it reduces speedup:</a:t>
            </a:r>
            <a:br>
              <a:rPr lang="en-US" sz="2400" dirty="0"/>
            </a:br>
            <a:r>
              <a:rPr lang="en-US" sz="2400" dirty="0"/>
              <a:t>2.3X </a:t>
            </a:r>
            <a:r>
              <a:rPr lang="en-US" sz="2400" dirty="0" err="1"/>
              <a:t>v</a:t>
            </a:r>
            <a:r>
              <a:rPr lang="en-US" sz="2400" dirty="0"/>
              <a:t>. 4X in this example</a:t>
            </a:r>
          </a:p>
        </p:txBody>
      </p:sp>
      <p:grpSp>
        <p:nvGrpSpPr>
          <p:cNvPr id="2" name="Group 4"/>
          <p:cNvGrpSpPr>
            <a:grpSpLocks/>
          </p:cNvGrpSpPr>
          <p:nvPr/>
        </p:nvGrpSpPr>
        <p:grpSpPr bwMode="auto">
          <a:xfrm>
            <a:off x="331788" y="1219200"/>
            <a:ext cx="4633912" cy="4370387"/>
            <a:chOff x="209" y="707"/>
            <a:chExt cx="2919" cy="2753"/>
          </a:xfrm>
        </p:grpSpPr>
        <p:sp>
          <p:nvSpPr>
            <p:cNvPr id="2722821" name="Rectangle 5"/>
            <p:cNvSpPr>
              <a:spLocks noChangeArrowheads="1"/>
            </p:cNvSpPr>
            <p:nvPr/>
          </p:nvSpPr>
          <p:spPr bwMode="auto">
            <a:xfrm>
              <a:off x="576" y="707"/>
              <a:ext cx="562"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latin typeface="Arial" pitchFamily="-65" charset="0"/>
                </a:rPr>
                <a:t>6 PM</a:t>
              </a:r>
            </a:p>
          </p:txBody>
        </p:sp>
        <p:sp>
          <p:nvSpPr>
            <p:cNvPr id="2722822" name="Line 6"/>
            <p:cNvSpPr>
              <a:spLocks noChangeShapeType="1"/>
            </p:cNvSpPr>
            <p:nvPr/>
          </p:nvSpPr>
          <p:spPr bwMode="auto">
            <a:xfrm>
              <a:off x="936" y="1080"/>
              <a:ext cx="2192"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722823" name="Line 7"/>
            <p:cNvSpPr>
              <a:spLocks noChangeShapeType="1"/>
            </p:cNvSpPr>
            <p:nvPr/>
          </p:nvSpPr>
          <p:spPr bwMode="auto">
            <a:xfrm>
              <a:off x="928" y="1000"/>
              <a:ext cx="0" cy="184"/>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24" name="Rectangle 8"/>
            <p:cNvSpPr>
              <a:spLocks noChangeArrowheads="1"/>
            </p:cNvSpPr>
            <p:nvPr/>
          </p:nvSpPr>
          <p:spPr bwMode="auto">
            <a:xfrm>
              <a:off x="1344" y="715"/>
              <a:ext cx="22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latin typeface="Arial" pitchFamily="-65" charset="0"/>
                </a:rPr>
                <a:t>7</a:t>
              </a:r>
            </a:p>
          </p:txBody>
        </p:sp>
        <p:sp>
          <p:nvSpPr>
            <p:cNvPr id="2722825" name="Rectangle 9"/>
            <p:cNvSpPr>
              <a:spLocks noChangeArrowheads="1"/>
            </p:cNvSpPr>
            <p:nvPr/>
          </p:nvSpPr>
          <p:spPr bwMode="auto">
            <a:xfrm>
              <a:off x="1891" y="715"/>
              <a:ext cx="22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latin typeface="Arial" pitchFamily="-65" charset="0"/>
                </a:rPr>
                <a:t>8</a:t>
              </a:r>
            </a:p>
          </p:txBody>
        </p:sp>
        <p:sp>
          <p:nvSpPr>
            <p:cNvPr id="2722826" name="Rectangle 10"/>
            <p:cNvSpPr>
              <a:spLocks noChangeArrowheads="1"/>
            </p:cNvSpPr>
            <p:nvPr/>
          </p:nvSpPr>
          <p:spPr bwMode="auto">
            <a:xfrm>
              <a:off x="2448" y="715"/>
              <a:ext cx="22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latin typeface="Arial" pitchFamily="-65" charset="0"/>
                </a:rPr>
                <a:t>9</a:t>
              </a:r>
            </a:p>
          </p:txBody>
        </p:sp>
        <p:sp>
          <p:nvSpPr>
            <p:cNvPr id="2722827" name="Rectangle 11"/>
            <p:cNvSpPr>
              <a:spLocks noChangeArrowheads="1"/>
            </p:cNvSpPr>
            <p:nvPr/>
          </p:nvSpPr>
          <p:spPr bwMode="auto">
            <a:xfrm>
              <a:off x="2595" y="1054"/>
              <a:ext cx="434" cy="22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800" i="1">
                  <a:solidFill>
                    <a:schemeClr val="tx1"/>
                  </a:solidFill>
                  <a:latin typeface="Arial" pitchFamily="-65" charset="0"/>
                </a:rPr>
                <a:t>Time</a:t>
              </a:r>
            </a:p>
          </p:txBody>
        </p:sp>
        <p:grpSp>
          <p:nvGrpSpPr>
            <p:cNvPr id="3" name="Group 12"/>
            <p:cNvGrpSpPr>
              <a:grpSpLocks/>
            </p:cNvGrpSpPr>
            <p:nvPr/>
          </p:nvGrpSpPr>
          <p:grpSpPr bwMode="auto">
            <a:xfrm>
              <a:off x="574" y="1241"/>
              <a:ext cx="2293" cy="1707"/>
              <a:chOff x="574" y="1241"/>
              <a:chExt cx="2293" cy="1707"/>
            </a:xfrm>
          </p:grpSpPr>
          <p:grpSp>
            <p:nvGrpSpPr>
              <p:cNvPr id="4" name="Group 13"/>
              <p:cNvGrpSpPr>
                <a:grpSpLocks/>
              </p:cNvGrpSpPr>
              <p:nvPr/>
            </p:nvGrpSpPr>
            <p:grpSpPr bwMode="auto">
              <a:xfrm>
                <a:off x="574" y="2028"/>
                <a:ext cx="254" cy="286"/>
                <a:chOff x="574" y="2028"/>
                <a:chExt cx="254" cy="286"/>
              </a:xfrm>
            </p:grpSpPr>
            <p:sp>
              <p:nvSpPr>
                <p:cNvPr id="2722830" name="Freeform 14"/>
                <p:cNvSpPr>
                  <a:spLocks/>
                </p:cNvSpPr>
                <p:nvPr/>
              </p:nvSpPr>
              <p:spPr bwMode="auto">
                <a:xfrm>
                  <a:off x="574" y="2071"/>
                  <a:ext cx="237" cy="212"/>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bg2"/>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22831" name="Rectangle 15"/>
                <p:cNvSpPr>
                  <a:spLocks noChangeArrowheads="1"/>
                </p:cNvSpPr>
                <p:nvPr/>
              </p:nvSpPr>
              <p:spPr bwMode="auto">
                <a:xfrm>
                  <a:off x="575" y="2028"/>
                  <a:ext cx="253"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bg1"/>
                      </a:solidFill>
                      <a:latin typeface="FranklinGothic" charset="0"/>
                    </a:rPr>
                    <a:t>B</a:t>
                  </a:r>
                </a:p>
              </p:txBody>
            </p:sp>
          </p:grpSp>
          <p:grpSp>
            <p:nvGrpSpPr>
              <p:cNvPr id="5" name="Group 16"/>
              <p:cNvGrpSpPr>
                <a:grpSpLocks/>
              </p:cNvGrpSpPr>
              <p:nvPr/>
            </p:nvGrpSpPr>
            <p:grpSpPr bwMode="auto">
              <a:xfrm>
                <a:off x="580" y="2338"/>
                <a:ext cx="255" cy="286"/>
                <a:chOff x="580" y="2338"/>
                <a:chExt cx="255" cy="286"/>
              </a:xfrm>
            </p:grpSpPr>
            <p:sp>
              <p:nvSpPr>
                <p:cNvPr id="2722833" name="Freeform 17"/>
                <p:cNvSpPr>
                  <a:spLocks/>
                </p:cNvSpPr>
                <p:nvPr/>
              </p:nvSpPr>
              <p:spPr bwMode="auto">
                <a:xfrm>
                  <a:off x="580" y="2382"/>
                  <a:ext cx="237" cy="211"/>
                </a:xfrm>
                <a:custGeom>
                  <a:avLst/>
                  <a:gdLst/>
                  <a:ahLst/>
                  <a:cxnLst>
                    <a:cxn ang="0">
                      <a:pos x="67" y="10"/>
                    </a:cxn>
                    <a:cxn ang="0">
                      <a:pos x="112" y="11"/>
                    </a:cxn>
                    <a:cxn ang="0">
                      <a:pos x="161" y="0"/>
                    </a:cxn>
                    <a:cxn ang="0">
                      <a:pos x="219" y="0"/>
                    </a:cxn>
                    <a:cxn ang="0">
                      <a:pos x="155" y="60"/>
                    </a:cxn>
                    <a:cxn ang="0">
                      <a:pos x="172" y="64"/>
                    </a:cxn>
                    <a:cxn ang="0">
                      <a:pos x="189" y="71"/>
                    </a:cxn>
                    <a:cxn ang="0">
                      <a:pos x="205" y="79"/>
                    </a:cxn>
                    <a:cxn ang="0">
                      <a:pos x="217" y="90"/>
                    </a:cxn>
                    <a:cxn ang="0">
                      <a:pos x="227" y="103"/>
                    </a:cxn>
                    <a:cxn ang="0">
                      <a:pos x="234" y="118"/>
                    </a:cxn>
                    <a:cxn ang="0">
                      <a:pos x="236" y="134"/>
                    </a:cxn>
                    <a:cxn ang="0">
                      <a:pos x="233" y="150"/>
                    </a:cxn>
                    <a:cxn ang="0">
                      <a:pos x="228" y="163"/>
                    </a:cxn>
                    <a:cxn ang="0">
                      <a:pos x="218" y="176"/>
                    </a:cxn>
                    <a:cxn ang="0">
                      <a:pos x="201" y="191"/>
                    </a:cxn>
                    <a:cxn ang="0">
                      <a:pos x="185" y="199"/>
                    </a:cxn>
                    <a:cxn ang="0">
                      <a:pos x="170" y="205"/>
                    </a:cxn>
                    <a:cxn ang="0">
                      <a:pos x="155" y="209"/>
                    </a:cxn>
                    <a:cxn ang="0">
                      <a:pos x="136" y="210"/>
                    </a:cxn>
                    <a:cxn ang="0">
                      <a:pos x="88" y="209"/>
                    </a:cxn>
                    <a:cxn ang="0">
                      <a:pos x="65" y="205"/>
                    </a:cxn>
                    <a:cxn ang="0">
                      <a:pos x="40" y="194"/>
                    </a:cxn>
                    <a:cxn ang="0">
                      <a:pos x="22" y="181"/>
                    </a:cxn>
                    <a:cxn ang="0">
                      <a:pos x="9" y="166"/>
                    </a:cxn>
                    <a:cxn ang="0">
                      <a:pos x="3" y="150"/>
                    </a:cxn>
                    <a:cxn ang="0">
                      <a:pos x="0" y="136"/>
                    </a:cxn>
                    <a:cxn ang="0">
                      <a:pos x="2" y="121"/>
                    </a:cxn>
                    <a:cxn ang="0">
                      <a:pos x="10" y="101"/>
                    </a:cxn>
                    <a:cxn ang="0">
                      <a:pos x="25" y="84"/>
                    </a:cxn>
                    <a:cxn ang="0">
                      <a:pos x="45" y="71"/>
                    </a:cxn>
                    <a:cxn ang="0">
                      <a:pos x="73" y="61"/>
                    </a:cxn>
                    <a:cxn ang="0">
                      <a:pos x="29" y="3"/>
                    </a:cxn>
                  </a:cxnLst>
                  <a:rect l="0" t="0" r="r" b="b"/>
                  <a:pathLst>
                    <a:path w="237" h="211">
                      <a:moveTo>
                        <a:pt x="29" y="3"/>
                      </a:moveTo>
                      <a:lnTo>
                        <a:pt x="67" y="10"/>
                      </a:lnTo>
                      <a:lnTo>
                        <a:pt x="66" y="0"/>
                      </a:lnTo>
                      <a:lnTo>
                        <a:pt x="112" y="11"/>
                      </a:lnTo>
                      <a:lnTo>
                        <a:pt x="112" y="0"/>
                      </a:lnTo>
                      <a:lnTo>
                        <a:pt x="161" y="0"/>
                      </a:lnTo>
                      <a:lnTo>
                        <a:pt x="160" y="11"/>
                      </a:lnTo>
                      <a:lnTo>
                        <a:pt x="219" y="0"/>
                      </a:lnTo>
                      <a:lnTo>
                        <a:pt x="148" y="59"/>
                      </a:lnTo>
                      <a:lnTo>
                        <a:pt x="155" y="60"/>
                      </a:lnTo>
                      <a:lnTo>
                        <a:pt x="163" y="61"/>
                      </a:lnTo>
                      <a:lnTo>
                        <a:pt x="172" y="64"/>
                      </a:lnTo>
                      <a:lnTo>
                        <a:pt x="180" y="66"/>
                      </a:lnTo>
                      <a:lnTo>
                        <a:pt x="189" y="71"/>
                      </a:lnTo>
                      <a:lnTo>
                        <a:pt x="197" y="74"/>
                      </a:lnTo>
                      <a:lnTo>
                        <a:pt x="205" y="79"/>
                      </a:lnTo>
                      <a:lnTo>
                        <a:pt x="212" y="85"/>
                      </a:lnTo>
                      <a:lnTo>
                        <a:pt x="217" y="90"/>
                      </a:lnTo>
                      <a:lnTo>
                        <a:pt x="222" y="96"/>
                      </a:lnTo>
                      <a:lnTo>
                        <a:pt x="227" y="103"/>
                      </a:lnTo>
                      <a:lnTo>
                        <a:pt x="231" y="111"/>
                      </a:lnTo>
                      <a:lnTo>
                        <a:pt x="234" y="118"/>
                      </a:lnTo>
                      <a:lnTo>
                        <a:pt x="235" y="124"/>
                      </a:lnTo>
                      <a:lnTo>
                        <a:pt x="236" y="134"/>
                      </a:lnTo>
                      <a:lnTo>
                        <a:pt x="235" y="143"/>
                      </a:lnTo>
                      <a:lnTo>
                        <a:pt x="233" y="150"/>
                      </a:lnTo>
                      <a:lnTo>
                        <a:pt x="231" y="157"/>
                      </a:lnTo>
                      <a:lnTo>
                        <a:pt x="228" y="163"/>
                      </a:lnTo>
                      <a:lnTo>
                        <a:pt x="224" y="169"/>
                      </a:lnTo>
                      <a:lnTo>
                        <a:pt x="218" y="176"/>
                      </a:lnTo>
                      <a:lnTo>
                        <a:pt x="210" y="184"/>
                      </a:lnTo>
                      <a:lnTo>
                        <a:pt x="201" y="191"/>
                      </a:lnTo>
                      <a:lnTo>
                        <a:pt x="193" y="196"/>
                      </a:lnTo>
                      <a:lnTo>
                        <a:pt x="185" y="199"/>
                      </a:lnTo>
                      <a:lnTo>
                        <a:pt x="177" y="203"/>
                      </a:lnTo>
                      <a:lnTo>
                        <a:pt x="170" y="205"/>
                      </a:lnTo>
                      <a:lnTo>
                        <a:pt x="161" y="207"/>
                      </a:lnTo>
                      <a:lnTo>
                        <a:pt x="155" y="209"/>
                      </a:lnTo>
                      <a:lnTo>
                        <a:pt x="145" y="209"/>
                      </a:lnTo>
                      <a:lnTo>
                        <a:pt x="136" y="210"/>
                      </a:lnTo>
                      <a:lnTo>
                        <a:pt x="96" y="210"/>
                      </a:lnTo>
                      <a:lnTo>
                        <a:pt x="88" y="209"/>
                      </a:lnTo>
                      <a:lnTo>
                        <a:pt x="78" y="208"/>
                      </a:lnTo>
                      <a:lnTo>
                        <a:pt x="65" y="205"/>
                      </a:lnTo>
                      <a:lnTo>
                        <a:pt x="53" y="200"/>
                      </a:lnTo>
                      <a:lnTo>
                        <a:pt x="40" y="194"/>
                      </a:lnTo>
                      <a:lnTo>
                        <a:pt x="30" y="187"/>
                      </a:lnTo>
                      <a:lnTo>
                        <a:pt x="22" y="181"/>
                      </a:lnTo>
                      <a:lnTo>
                        <a:pt x="15" y="174"/>
                      </a:lnTo>
                      <a:lnTo>
                        <a:pt x="9" y="166"/>
                      </a:lnTo>
                      <a:lnTo>
                        <a:pt x="5" y="156"/>
                      </a:lnTo>
                      <a:lnTo>
                        <a:pt x="3" y="150"/>
                      </a:lnTo>
                      <a:lnTo>
                        <a:pt x="1" y="144"/>
                      </a:lnTo>
                      <a:lnTo>
                        <a:pt x="0" y="136"/>
                      </a:lnTo>
                      <a:lnTo>
                        <a:pt x="1" y="131"/>
                      </a:lnTo>
                      <a:lnTo>
                        <a:pt x="2" y="121"/>
                      </a:lnTo>
                      <a:lnTo>
                        <a:pt x="5" y="111"/>
                      </a:lnTo>
                      <a:lnTo>
                        <a:pt x="10" y="101"/>
                      </a:lnTo>
                      <a:lnTo>
                        <a:pt x="17" y="92"/>
                      </a:lnTo>
                      <a:lnTo>
                        <a:pt x="25" y="84"/>
                      </a:lnTo>
                      <a:lnTo>
                        <a:pt x="35" y="76"/>
                      </a:lnTo>
                      <a:lnTo>
                        <a:pt x="45" y="71"/>
                      </a:lnTo>
                      <a:lnTo>
                        <a:pt x="59" y="65"/>
                      </a:lnTo>
                      <a:lnTo>
                        <a:pt x="73" y="61"/>
                      </a:lnTo>
                      <a:lnTo>
                        <a:pt x="83" y="59"/>
                      </a:lnTo>
                      <a:lnTo>
                        <a:pt x="29" y="3"/>
                      </a:lnTo>
                    </a:path>
                  </a:pathLst>
                </a:custGeom>
                <a:solidFill>
                  <a:schemeClr val="bg2"/>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22834" name="Rectangle 18"/>
                <p:cNvSpPr>
                  <a:spLocks noChangeArrowheads="1"/>
                </p:cNvSpPr>
                <p:nvPr/>
              </p:nvSpPr>
              <p:spPr bwMode="auto">
                <a:xfrm>
                  <a:off x="582" y="2338"/>
                  <a:ext cx="253"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bg1"/>
                      </a:solidFill>
                      <a:latin typeface="FranklinGothic" charset="0"/>
                    </a:rPr>
                    <a:t>C</a:t>
                  </a:r>
                </a:p>
              </p:txBody>
            </p:sp>
          </p:grpSp>
          <p:grpSp>
            <p:nvGrpSpPr>
              <p:cNvPr id="6" name="Group 19"/>
              <p:cNvGrpSpPr>
                <a:grpSpLocks/>
              </p:cNvGrpSpPr>
              <p:nvPr/>
            </p:nvGrpSpPr>
            <p:grpSpPr bwMode="auto">
              <a:xfrm>
                <a:off x="580" y="2662"/>
                <a:ext cx="254" cy="286"/>
                <a:chOff x="580" y="2662"/>
                <a:chExt cx="254" cy="286"/>
              </a:xfrm>
            </p:grpSpPr>
            <p:sp>
              <p:nvSpPr>
                <p:cNvPr id="2722836" name="Freeform 20"/>
                <p:cNvSpPr>
                  <a:spLocks/>
                </p:cNvSpPr>
                <p:nvPr/>
              </p:nvSpPr>
              <p:spPr bwMode="auto">
                <a:xfrm>
                  <a:off x="580" y="2706"/>
                  <a:ext cx="237" cy="212"/>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bg2"/>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22837" name="Rectangle 21"/>
                <p:cNvSpPr>
                  <a:spLocks noChangeArrowheads="1"/>
                </p:cNvSpPr>
                <p:nvPr/>
              </p:nvSpPr>
              <p:spPr bwMode="auto">
                <a:xfrm>
                  <a:off x="581" y="2662"/>
                  <a:ext cx="253"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bg1"/>
                      </a:solidFill>
                      <a:latin typeface="FranklinGothic" charset="0"/>
                    </a:rPr>
                    <a:t>D</a:t>
                  </a:r>
                </a:p>
              </p:txBody>
            </p:sp>
          </p:grpSp>
          <p:grpSp>
            <p:nvGrpSpPr>
              <p:cNvPr id="7" name="Group 22"/>
              <p:cNvGrpSpPr>
                <a:grpSpLocks/>
              </p:cNvGrpSpPr>
              <p:nvPr/>
            </p:nvGrpSpPr>
            <p:grpSpPr bwMode="auto">
              <a:xfrm>
                <a:off x="574" y="1633"/>
                <a:ext cx="255" cy="286"/>
                <a:chOff x="574" y="1633"/>
                <a:chExt cx="255" cy="286"/>
              </a:xfrm>
            </p:grpSpPr>
            <p:sp>
              <p:nvSpPr>
                <p:cNvPr id="2722839" name="Freeform 23"/>
                <p:cNvSpPr>
                  <a:spLocks/>
                </p:cNvSpPr>
                <p:nvPr/>
              </p:nvSpPr>
              <p:spPr bwMode="auto">
                <a:xfrm>
                  <a:off x="574" y="1677"/>
                  <a:ext cx="237" cy="211"/>
                </a:xfrm>
                <a:custGeom>
                  <a:avLst/>
                  <a:gdLst/>
                  <a:ahLst/>
                  <a:cxnLst>
                    <a:cxn ang="0">
                      <a:pos x="67" y="10"/>
                    </a:cxn>
                    <a:cxn ang="0">
                      <a:pos x="112" y="11"/>
                    </a:cxn>
                    <a:cxn ang="0">
                      <a:pos x="161" y="0"/>
                    </a:cxn>
                    <a:cxn ang="0">
                      <a:pos x="219" y="0"/>
                    </a:cxn>
                    <a:cxn ang="0">
                      <a:pos x="155" y="60"/>
                    </a:cxn>
                    <a:cxn ang="0">
                      <a:pos x="172" y="64"/>
                    </a:cxn>
                    <a:cxn ang="0">
                      <a:pos x="189" y="71"/>
                    </a:cxn>
                    <a:cxn ang="0">
                      <a:pos x="205" y="79"/>
                    </a:cxn>
                    <a:cxn ang="0">
                      <a:pos x="217" y="90"/>
                    </a:cxn>
                    <a:cxn ang="0">
                      <a:pos x="227" y="103"/>
                    </a:cxn>
                    <a:cxn ang="0">
                      <a:pos x="234" y="118"/>
                    </a:cxn>
                    <a:cxn ang="0">
                      <a:pos x="236" y="134"/>
                    </a:cxn>
                    <a:cxn ang="0">
                      <a:pos x="233" y="150"/>
                    </a:cxn>
                    <a:cxn ang="0">
                      <a:pos x="228" y="163"/>
                    </a:cxn>
                    <a:cxn ang="0">
                      <a:pos x="218" y="176"/>
                    </a:cxn>
                    <a:cxn ang="0">
                      <a:pos x="201" y="191"/>
                    </a:cxn>
                    <a:cxn ang="0">
                      <a:pos x="185" y="199"/>
                    </a:cxn>
                    <a:cxn ang="0">
                      <a:pos x="170" y="205"/>
                    </a:cxn>
                    <a:cxn ang="0">
                      <a:pos x="155" y="209"/>
                    </a:cxn>
                    <a:cxn ang="0">
                      <a:pos x="136" y="210"/>
                    </a:cxn>
                    <a:cxn ang="0">
                      <a:pos x="88" y="209"/>
                    </a:cxn>
                    <a:cxn ang="0">
                      <a:pos x="65" y="205"/>
                    </a:cxn>
                    <a:cxn ang="0">
                      <a:pos x="40" y="194"/>
                    </a:cxn>
                    <a:cxn ang="0">
                      <a:pos x="22" y="181"/>
                    </a:cxn>
                    <a:cxn ang="0">
                      <a:pos x="9" y="166"/>
                    </a:cxn>
                    <a:cxn ang="0">
                      <a:pos x="3" y="150"/>
                    </a:cxn>
                    <a:cxn ang="0">
                      <a:pos x="0" y="136"/>
                    </a:cxn>
                    <a:cxn ang="0">
                      <a:pos x="2" y="121"/>
                    </a:cxn>
                    <a:cxn ang="0">
                      <a:pos x="10" y="101"/>
                    </a:cxn>
                    <a:cxn ang="0">
                      <a:pos x="25" y="84"/>
                    </a:cxn>
                    <a:cxn ang="0">
                      <a:pos x="45" y="71"/>
                    </a:cxn>
                    <a:cxn ang="0">
                      <a:pos x="73" y="61"/>
                    </a:cxn>
                    <a:cxn ang="0">
                      <a:pos x="29" y="3"/>
                    </a:cxn>
                  </a:cxnLst>
                  <a:rect l="0" t="0" r="r" b="b"/>
                  <a:pathLst>
                    <a:path w="237" h="211">
                      <a:moveTo>
                        <a:pt x="29" y="3"/>
                      </a:moveTo>
                      <a:lnTo>
                        <a:pt x="67" y="10"/>
                      </a:lnTo>
                      <a:lnTo>
                        <a:pt x="66" y="0"/>
                      </a:lnTo>
                      <a:lnTo>
                        <a:pt x="112" y="11"/>
                      </a:lnTo>
                      <a:lnTo>
                        <a:pt x="112" y="0"/>
                      </a:lnTo>
                      <a:lnTo>
                        <a:pt x="161" y="0"/>
                      </a:lnTo>
                      <a:lnTo>
                        <a:pt x="160" y="11"/>
                      </a:lnTo>
                      <a:lnTo>
                        <a:pt x="219" y="0"/>
                      </a:lnTo>
                      <a:lnTo>
                        <a:pt x="148" y="59"/>
                      </a:lnTo>
                      <a:lnTo>
                        <a:pt x="155" y="60"/>
                      </a:lnTo>
                      <a:lnTo>
                        <a:pt x="163" y="61"/>
                      </a:lnTo>
                      <a:lnTo>
                        <a:pt x="172" y="64"/>
                      </a:lnTo>
                      <a:lnTo>
                        <a:pt x="180" y="66"/>
                      </a:lnTo>
                      <a:lnTo>
                        <a:pt x="189" y="71"/>
                      </a:lnTo>
                      <a:lnTo>
                        <a:pt x="197" y="74"/>
                      </a:lnTo>
                      <a:lnTo>
                        <a:pt x="205" y="79"/>
                      </a:lnTo>
                      <a:lnTo>
                        <a:pt x="212" y="85"/>
                      </a:lnTo>
                      <a:lnTo>
                        <a:pt x="217" y="90"/>
                      </a:lnTo>
                      <a:lnTo>
                        <a:pt x="222" y="96"/>
                      </a:lnTo>
                      <a:lnTo>
                        <a:pt x="227" y="103"/>
                      </a:lnTo>
                      <a:lnTo>
                        <a:pt x="231" y="111"/>
                      </a:lnTo>
                      <a:lnTo>
                        <a:pt x="234" y="118"/>
                      </a:lnTo>
                      <a:lnTo>
                        <a:pt x="235" y="124"/>
                      </a:lnTo>
                      <a:lnTo>
                        <a:pt x="236" y="134"/>
                      </a:lnTo>
                      <a:lnTo>
                        <a:pt x="235" y="143"/>
                      </a:lnTo>
                      <a:lnTo>
                        <a:pt x="233" y="150"/>
                      </a:lnTo>
                      <a:lnTo>
                        <a:pt x="231" y="157"/>
                      </a:lnTo>
                      <a:lnTo>
                        <a:pt x="228" y="163"/>
                      </a:lnTo>
                      <a:lnTo>
                        <a:pt x="224" y="169"/>
                      </a:lnTo>
                      <a:lnTo>
                        <a:pt x="218" y="176"/>
                      </a:lnTo>
                      <a:lnTo>
                        <a:pt x="210" y="184"/>
                      </a:lnTo>
                      <a:lnTo>
                        <a:pt x="201" y="191"/>
                      </a:lnTo>
                      <a:lnTo>
                        <a:pt x="193" y="196"/>
                      </a:lnTo>
                      <a:lnTo>
                        <a:pt x="185" y="199"/>
                      </a:lnTo>
                      <a:lnTo>
                        <a:pt x="177" y="203"/>
                      </a:lnTo>
                      <a:lnTo>
                        <a:pt x="170" y="205"/>
                      </a:lnTo>
                      <a:lnTo>
                        <a:pt x="161" y="207"/>
                      </a:lnTo>
                      <a:lnTo>
                        <a:pt x="155" y="209"/>
                      </a:lnTo>
                      <a:lnTo>
                        <a:pt x="145" y="209"/>
                      </a:lnTo>
                      <a:lnTo>
                        <a:pt x="136" y="210"/>
                      </a:lnTo>
                      <a:lnTo>
                        <a:pt x="96" y="210"/>
                      </a:lnTo>
                      <a:lnTo>
                        <a:pt x="88" y="209"/>
                      </a:lnTo>
                      <a:lnTo>
                        <a:pt x="78" y="208"/>
                      </a:lnTo>
                      <a:lnTo>
                        <a:pt x="65" y="205"/>
                      </a:lnTo>
                      <a:lnTo>
                        <a:pt x="53" y="200"/>
                      </a:lnTo>
                      <a:lnTo>
                        <a:pt x="40" y="194"/>
                      </a:lnTo>
                      <a:lnTo>
                        <a:pt x="30" y="187"/>
                      </a:lnTo>
                      <a:lnTo>
                        <a:pt x="22" y="181"/>
                      </a:lnTo>
                      <a:lnTo>
                        <a:pt x="15" y="174"/>
                      </a:lnTo>
                      <a:lnTo>
                        <a:pt x="9" y="166"/>
                      </a:lnTo>
                      <a:lnTo>
                        <a:pt x="5" y="156"/>
                      </a:lnTo>
                      <a:lnTo>
                        <a:pt x="3" y="150"/>
                      </a:lnTo>
                      <a:lnTo>
                        <a:pt x="1" y="144"/>
                      </a:lnTo>
                      <a:lnTo>
                        <a:pt x="0" y="136"/>
                      </a:lnTo>
                      <a:lnTo>
                        <a:pt x="1" y="131"/>
                      </a:lnTo>
                      <a:lnTo>
                        <a:pt x="2" y="121"/>
                      </a:lnTo>
                      <a:lnTo>
                        <a:pt x="5" y="111"/>
                      </a:lnTo>
                      <a:lnTo>
                        <a:pt x="10" y="101"/>
                      </a:lnTo>
                      <a:lnTo>
                        <a:pt x="17" y="92"/>
                      </a:lnTo>
                      <a:lnTo>
                        <a:pt x="25" y="84"/>
                      </a:lnTo>
                      <a:lnTo>
                        <a:pt x="35" y="76"/>
                      </a:lnTo>
                      <a:lnTo>
                        <a:pt x="45" y="71"/>
                      </a:lnTo>
                      <a:lnTo>
                        <a:pt x="59" y="65"/>
                      </a:lnTo>
                      <a:lnTo>
                        <a:pt x="73" y="61"/>
                      </a:lnTo>
                      <a:lnTo>
                        <a:pt x="83" y="59"/>
                      </a:lnTo>
                      <a:lnTo>
                        <a:pt x="29" y="3"/>
                      </a:lnTo>
                    </a:path>
                  </a:pathLst>
                </a:custGeom>
                <a:solidFill>
                  <a:schemeClr val="bg2"/>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22840" name="Rectangle 24"/>
                <p:cNvSpPr>
                  <a:spLocks noChangeArrowheads="1"/>
                </p:cNvSpPr>
                <p:nvPr/>
              </p:nvSpPr>
              <p:spPr bwMode="auto">
                <a:xfrm>
                  <a:off x="576" y="1633"/>
                  <a:ext cx="253"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dirty="0">
                      <a:solidFill>
                        <a:schemeClr val="bg1"/>
                      </a:solidFill>
                      <a:latin typeface="FranklinGothic" charset="0"/>
                    </a:rPr>
                    <a:t>A</a:t>
                  </a:r>
                </a:p>
              </p:txBody>
            </p:sp>
          </p:grpSp>
          <p:sp>
            <p:nvSpPr>
              <p:cNvPr id="2722841" name="Line 25"/>
              <p:cNvSpPr>
                <a:spLocks noChangeShapeType="1"/>
              </p:cNvSpPr>
              <p:nvPr/>
            </p:nvSpPr>
            <p:spPr bwMode="auto">
              <a:xfrm flipH="1">
                <a:off x="1424"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42" name="Line 26"/>
              <p:cNvSpPr>
                <a:spLocks noChangeShapeType="1"/>
              </p:cNvSpPr>
              <p:nvPr/>
            </p:nvSpPr>
            <p:spPr bwMode="auto">
              <a:xfrm flipH="1">
                <a:off x="1709"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43" name="Line 27"/>
              <p:cNvSpPr>
                <a:spLocks noChangeShapeType="1"/>
              </p:cNvSpPr>
              <p:nvPr/>
            </p:nvSpPr>
            <p:spPr bwMode="auto">
              <a:xfrm flipH="1">
                <a:off x="1993"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44" name="AutoShape 28"/>
              <p:cNvSpPr>
                <a:spLocks noChangeArrowheads="1"/>
              </p:cNvSpPr>
              <p:nvPr/>
            </p:nvSpPr>
            <p:spPr bwMode="auto">
              <a:xfrm>
                <a:off x="1199" y="2015"/>
                <a:ext cx="208" cy="259"/>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845" name="AutoShape 29"/>
              <p:cNvSpPr>
                <a:spLocks noChangeArrowheads="1"/>
              </p:cNvSpPr>
              <p:nvPr/>
            </p:nvSpPr>
            <p:spPr bwMode="auto">
              <a:xfrm>
                <a:off x="1250" y="1963"/>
                <a:ext cx="157"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846" name="AutoShape 30"/>
              <p:cNvSpPr>
                <a:spLocks noChangeArrowheads="1"/>
              </p:cNvSpPr>
              <p:nvPr/>
            </p:nvSpPr>
            <p:spPr bwMode="auto">
              <a:xfrm>
                <a:off x="1241" y="2035"/>
                <a:ext cx="107" cy="15"/>
              </a:xfrm>
              <a:prstGeom prst="parallelogram">
                <a:avLst>
                  <a:gd name="adj" fmla="val 178300"/>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8" name="Group 31"/>
              <p:cNvGrpSpPr>
                <a:grpSpLocks/>
              </p:cNvGrpSpPr>
              <p:nvPr/>
            </p:nvGrpSpPr>
            <p:grpSpPr bwMode="auto">
              <a:xfrm>
                <a:off x="1715" y="1998"/>
                <a:ext cx="201" cy="257"/>
                <a:chOff x="1715" y="1998"/>
                <a:chExt cx="201" cy="257"/>
              </a:xfrm>
            </p:grpSpPr>
            <p:sp>
              <p:nvSpPr>
                <p:cNvPr id="2722848" name="Freeform 32"/>
                <p:cNvSpPr>
                  <a:spLocks/>
                </p:cNvSpPr>
                <p:nvPr/>
              </p:nvSpPr>
              <p:spPr bwMode="auto">
                <a:xfrm>
                  <a:off x="1844" y="2117"/>
                  <a:ext cx="60" cy="138"/>
                </a:xfrm>
                <a:custGeom>
                  <a:avLst/>
                  <a:gdLst/>
                  <a:ahLst/>
                  <a:cxnLst>
                    <a:cxn ang="0">
                      <a:pos x="43" y="0"/>
                    </a:cxn>
                    <a:cxn ang="0">
                      <a:pos x="59" y="0"/>
                    </a:cxn>
                    <a:cxn ang="0">
                      <a:pos x="16" y="137"/>
                    </a:cxn>
                    <a:cxn ang="0">
                      <a:pos x="0" y="137"/>
                    </a:cxn>
                    <a:cxn ang="0">
                      <a:pos x="43" y="0"/>
                    </a:cxn>
                  </a:cxnLst>
                  <a:rect l="0" t="0" r="r" b="b"/>
                  <a:pathLst>
                    <a:path w="60" h="138">
                      <a:moveTo>
                        <a:pt x="43" y="0"/>
                      </a:moveTo>
                      <a:lnTo>
                        <a:pt x="59" y="0"/>
                      </a:lnTo>
                      <a:lnTo>
                        <a:pt x="16" y="137"/>
                      </a:lnTo>
                      <a:lnTo>
                        <a:pt x="0" y="137"/>
                      </a:lnTo>
                      <a:lnTo>
                        <a:pt x="43"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22849" name="Rectangle 33"/>
                <p:cNvSpPr>
                  <a:spLocks noChangeArrowheads="1"/>
                </p:cNvSpPr>
                <p:nvPr/>
              </p:nvSpPr>
              <p:spPr bwMode="auto">
                <a:xfrm>
                  <a:off x="1840" y="2117"/>
                  <a:ext cx="76"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850" name="Rectangle 34"/>
                <p:cNvSpPr>
                  <a:spLocks noChangeArrowheads="1"/>
                </p:cNvSpPr>
                <p:nvPr/>
              </p:nvSpPr>
              <p:spPr bwMode="auto">
                <a:xfrm>
                  <a:off x="1846" y="2175"/>
                  <a:ext cx="57" cy="11"/>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851" name="Rectangle 35"/>
                <p:cNvSpPr>
                  <a:spLocks noChangeArrowheads="1"/>
                </p:cNvSpPr>
                <p:nvPr/>
              </p:nvSpPr>
              <p:spPr bwMode="auto">
                <a:xfrm>
                  <a:off x="1715" y="2175"/>
                  <a:ext cx="75"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852" name="Oval 36"/>
                <p:cNvSpPr>
                  <a:spLocks noChangeArrowheads="1"/>
                </p:cNvSpPr>
                <p:nvPr/>
              </p:nvSpPr>
              <p:spPr bwMode="auto">
                <a:xfrm>
                  <a:off x="1774" y="1998"/>
                  <a:ext cx="22" cy="26"/>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22853" name="Freeform 37"/>
                <p:cNvSpPr>
                  <a:spLocks/>
                </p:cNvSpPr>
                <p:nvPr/>
              </p:nvSpPr>
              <p:spPr bwMode="auto">
                <a:xfrm>
                  <a:off x="1715" y="2043"/>
                  <a:ext cx="138" cy="212"/>
                </a:xfrm>
                <a:custGeom>
                  <a:avLst/>
                  <a:gdLst/>
                  <a:ahLst/>
                  <a:cxnLst>
                    <a:cxn ang="0">
                      <a:pos x="1" y="98"/>
                    </a:cxn>
                    <a:cxn ang="0">
                      <a:pos x="1" y="100"/>
                    </a:cxn>
                    <a:cxn ang="0">
                      <a:pos x="0" y="104"/>
                    </a:cxn>
                    <a:cxn ang="0">
                      <a:pos x="0" y="107"/>
                    </a:cxn>
                    <a:cxn ang="0">
                      <a:pos x="1" y="111"/>
                    </a:cxn>
                    <a:cxn ang="0">
                      <a:pos x="3" y="114"/>
                    </a:cxn>
                    <a:cxn ang="0">
                      <a:pos x="6" y="116"/>
                    </a:cxn>
                    <a:cxn ang="0">
                      <a:pos x="9" y="118"/>
                    </a:cxn>
                    <a:cxn ang="0">
                      <a:pos x="11" y="119"/>
                    </a:cxn>
                    <a:cxn ang="0">
                      <a:pos x="15" y="119"/>
                    </a:cxn>
                    <a:cxn ang="0">
                      <a:pos x="89" y="211"/>
                    </a:cxn>
                    <a:cxn ang="0">
                      <a:pos x="113" y="101"/>
                    </a:cxn>
                    <a:cxn ang="0">
                      <a:pos x="113" y="99"/>
                    </a:cxn>
                    <a:cxn ang="0">
                      <a:pos x="111" y="97"/>
                    </a:cxn>
                    <a:cxn ang="0">
                      <a:pos x="109" y="95"/>
                    </a:cxn>
                    <a:cxn ang="0">
                      <a:pos x="108" y="94"/>
                    </a:cxn>
                    <a:cxn ang="0">
                      <a:pos x="105" y="93"/>
                    </a:cxn>
                    <a:cxn ang="0">
                      <a:pos x="102" y="92"/>
                    </a:cxn>
                    <a:cxn ang="0">
                      <a:pos x="100" y="92"/>
                    </a:cxn>
                    <a:cxn ang="0">
                      <a:pos x="97" y="92"/>
                    </a:cxn>
                    <a:cxn ang="0">
                      <a:pos x="66" y="54"/>
                    </a:cxn>
                    <a:cxn ang="0">
                      <a:pos x="127" y="67"/>
                    </a:cxn>
                    <a:cxn ang="0">
                      <a:pos x="130" y="66"/>
                    </a:cxn>
                    <a:cxn ang="0">
                      <a:pos x="131" y="65"/>
                    </a:cxn>
                    <a:cxn ang="0">
                      <a:pos x="134" y="63"/>
                    </a:cxn>
                    <a:cxn ang="0">
                      <a:pos x="136" y="62"/>
                    </a:cxn>
                    <a:cxn ang="0">
                      <a:pos x="136" y="59"/>
                    </a:cxn>
                    <a:cxn ang="0">
                      <a:pos x="137" y="56"/>
                    </a:cxn>
                    <a:cxn ang="0">
                      <a:pos x="136" y="53"/>
                    </a:cxn>
                    <a:cxn ang="0">
                      <a:pos x="135" y="50"/>
                    </a:cxn>
                    <a:cxn ang="0">
                      <a:pos x="133" y="49"/>
                    </a:cxn>
                    <a:cxn ang="0">
                      <a:pos x="131" y="47"/>
                    </a:cxn>
                    <a:cxn ang="0">
                      <a:pos x="128" y="46"/>
                    </a:cxn>
                    <a:cxn ang="0">
                      <a:pos x="87" y="46"/>
                    </a:cxn>
                    <a:cxn ang="0">
                      <a:pos x="80" y="30"/>
                    </a:cxn>
                    <a:cxn ang="0">
                      <a:pos x="80" y="26"/>
                    </a:cxn>
                    <a:cxn ang="0">
                      <a:pos x="81" y="22"/>
                    </a:cxn>
                    <a:cxn ang="0">
                      <a:pos x="81" y="17"/>
                    </a:cxn>
                    <a:cxn ang="0">
                      <a:pos x="80" y="14"/>
                    </a:cxn>
                    <a:cxn ang="0">
                      <a:pos x="78" y="11"/>
                    </a:cxn>
                    <a:cxn ang="0">
                      <a:pos x="76" y="7"/>
                    </a:cxn>
                    <a:cxn ang="0">
                      <a:pos x="73" y="5"/>
                    </a:cxn>
                    <a:cxn ang="0">
                      <a:pos x="70" y="2"/>
                    </a:cxn>
                    <a:cxn ang="0">
                      <a:pos x="66" y="1"/>
                    </a:cxn>
                    <a:cxn ang="0">
                      <a:pos x="62" y="0"/>
                    </a:cxn>
                    <a:cxn ang="0">
                      <a:pos x="57" y="0"/>
                    </a:cxn>
                    <a:cxn ang="0">
                      <a:pos x="53" y="1"/>
                    </a:cxn>
                    <a:cxn ang="0">
                      <a:pos x="49" y="2"/>
                    </a:cxn>
                    <a:cxn ang="0">
                      <a:pos x="45" y="4"/>
                    </a:cxn>
                    <a:cxn ang="0">
                      <a:pos x="42" y="8"/>
                    </a:cxn>
                    <a:cxn ang="0">
                      <a:pos x="39" y="12"/>
                    </a:cxn>
                    <a:cxn ang="0">
                      <a:pos x="37" y="16"/>
                    </a:cxn>
                  </a:cxnLst>
                  <a:rect l="0" t="0" r="r" b="b"/>
                  <a:pathLst>
                    <a:path w="138" h="212">
                      <a:moveTo>
                        <a:pt x="37" y="16"/>
                      </a:moveTo>
                      <a:lnTo>
                        <a:pt x="1" y="98"/>
                      </a:lnTo>
                      <a:lnTo>
                        <a:pt x="1" y="99"/>
                      </a:lnTo>
                      <a:lnTo>
                        <a:pt x="1" y="100"/>
                      </a:lnTo>
                      <a:lnTo>
                        <a:pt x="0" y="101"/>
                      </a:lnTo>
                      <a:lnTo>
                        <a:pt x="0" y="104"/>
                      </a:lnTo>
                      <a:lnTo>
                        <a:pt x="0" y="105"/>
                      </a:lnTo>
                      <a:lnTo>
                        <a:pt x="0" y="107"/>
                      </a:lnTo>
                      <a:lnTo>
                        <a:pt x="1" y="109"/>
                      </a:lnTo>
                      <a:lnTo>
                        <a:pt x="1" y="111"/>
                      </a:lnTo>
                      <a:lnTo>
                        <a:pt x="2" y="112"/>
                      </a:lnTo>
                      <a:lnTo>
                        <a:pt x="3" y="114"/>
                      </a:lnTo>
                      <a:lnTo>
                        <a:pt x="4" y="115"/>
                      </a:lnTo>
                      <a:lnTo>
                        <a:pt x="6" y="116"/>
                      </a:lnTo>
                      <a:lnTo>
                        <a:pt x="7" y="117"/>
                      </a:lnTo>
                      <a:lnTo>
                        <a:pt x="9" y="118"/>
                      </a:lnTo>
                      <a:lnTo>
                        <a:pt x="10" y="118"/>
                      </a:lnTo>
                      <a:lnTo>
                        <a:pt x="11" y="119"/>
                      </a:lnTo>
                      <a:lnTo>
                        <a:pt x="13" y="119"/>
                      </a:lnTo>
                      <a:lnTo>
                        <a:pt x="15" y="119"/>
                      </a:lnTo>
                      <a:lnTo>
                        <a:pt x="89" y="119"/>
                      </a:lnTo>
                      <a:lnTo>
                        <a:pt x="89" y="211"/>
                      </a:lnTo>
                      <a:lnTo>
                        <a:pt x="113" y="211"/>
                      </a:lnTo>
                      <a:lnTo>
                        <a:pt x="113" y="101"/>
                      </a:lnTo>
                      <a:lnTo>
                        <a:pt x="113" y="100"/>
                      </a:lnTo>
                      <a:lnTo>
                        <a:pt x="113" y="99"/>
                      </a:lnTo>
                      <a:lnTo>
                        <a:pt x="112" y="98"/>
                      </a:lnTo>
                      <a:lnTo>
                        <a:pt x="111" y="97"/>
                      </a:lnTo>
                      <a:lnTo>
                        <a:pt x="111" y="96"/>
                      </a:lnTo>
                      <a:lnTo>
                        <a:pt x="109" y="95"/>
                      </a:lnTo>
                      <a:lnTo>
                        <a:pt x="109" y="95"/>
                      </a:lnTo>
                      <a:lnTo>
                        <a:pt x="108" y="94"/>
                      </a:lnTo>
                      <a:lnTo>
                        <a:pt x="106" y="93"/>
                      </a:lnTo>
                      <a:lnTo>
                        <a:pt x="105" y="93"/>
                      </a:lnTo>
                      <a:lnTo>
                        <a:pt x="104" y="93"/>
                      </a:lnTo>
                      <a:lnTo>
                        <a:pt x="102" y="92"/>
                      </a:lnTo>
                      <a:lnTo>
                        <a:pt x="101" y="92"/>
                      </a:lnTo>
                      <a:lnTo>
                        <a:pt x="100" y="92"/>
                      </a:lnTo>
                      <a:lnTo>
                        <a:pt x="98" y="92"/>
                      </a:lnTo>
                      <a:lnTo>
                        <a:pt x="97" y="92"/>
                      </a:lnTo>
                      <a:lnTo>
                        <a:pt x="54" y="90"/>
                      </a:lnTo>
                      <a:lnTo>
                        <a:pt x="66" y="54"/>
                      </a:lnTo>
                      <a:lnTo>
                        <a:pt x="75" y="67"/>
                      </a:lnTo>
                      <a:lnTo>
                        <a:pt x="127" y="67"/>
                      </a:lnTo>
                      <a:lnTo>
                        <a:pt x="128" y="66"/>
                      </a:lnTo>
                      <a:lnTo>
                        <a:pt x="130" y="66"/>
                      </a:lnTo>
                      <a:lnTo>
                        <a:pt x="131" y="65"/>
                      </a:lnTo>
                      <a:lnTo>
                        <a:pt x="131" y="65"/>
                      </a:lnTo>
                      <a:lnTo>
                        <a:pt x="133" y="64"/>
                      </a:lnTo>
                      <a:lnTo>
                        <a:pt x="134" y="63"/>
                      </a:lnTo>
                      <a:lnTo>
                        <a:pt x="135" y="62"/>
                      </a:lnTo>
                      <a:lnTo>
                        <a:pt x="136" y="62"/>
                      </a:lnTo>
                      <a:lnTo>
                        <a:pt x="136" y="60"/>
                      </a:lnTo>
                      <a:lnTo>
                        <a:pt x="136" y="59"/>
                      </a:lnTo>
                      <a:lnTo>
                        <a:pt x="137" y="58"/>
                      </a:lnTo>
                      <a:lnTo>
                        <a:pt x="137" y="56"/>
                      </a:lnTo>
                      <a:lnTo>
                        <a:pt x="137" y="54"/>
                      </a:lnTo>
                      <a:lnTo>
                        <a:pt x="136" y="53"/>
                      </a:lnTo>
                      <a:lnTo>
                        <a:pt x="136" y="52"/>
                      </a:lnTo>
                      <a:lnTo>
                        <a:pt x="135" y="50"/>
                      </a:lnTo>
                      <a:lnTo>
                        <a:pt x="134" y="49"/>
                      </a:lnTo>
                      <a:lnTo>
                        <a:pt x="133" y="49"/>
                      </a:lnTo>
                      <a:lnTo>
                        <a:pt x="132" y="47"/>
                      </a:lnTo>
                      <a:lnTo>
                        <a:pt x="131" y="47"/>
                      </a:lnTo>
                      <a:lnTo>
                        <a:pt x="130" y="46"/>
                      </a:lnTo>
                      <a:lnTo>
                        <a:pt x="128" y="46"/>
                      </a:lnTo>
                      <a:lnTo>
                        <a:pt x="127" y="46"/>
                      </a:lnTo>
                      <a:lnTo>
                        <a:pt x="87" y="46"/>
                      </a:lnTo>
                      <a:lnTo>
                        <a:pt x="78" y="31"/>
                      </a:lnTo>
                      <a:lnTo>
                        <a:pt x="80" y="30"/>
                      </a:lnTo>
                      <a:lnTo>
                        <a:pt x="80" y="28"/>
                      </a:lnTo>
                      <a:lnTo>
                        <a:pt x="80" y="26"/>
                      </a:lnTo>
                      <a:lnTo>
                        <a:pt x="81" y="24"/>
                      </a:lnTo>
                      <a:lnTo>
                        <a:pt x="81" y="22"/>
                      </a:lnTo>
                      <a:lnTo>
                        <a:pt x="81" y="20"/>
                      </a:lnTo>
                      <a:lnTo>
                        <a:pt x="81" y="17"/>
                      </a:lnTo>
                      <a:lnTo>
                        <a:pt x="80" y="16"/>
                      </a:lnTo>
                      <a:lnTo>
                        <a:pt x="80" y="14"/>
                      </a:lnTo>
                      <a:lnTo>
                        <a:pt x="79" y="12"/>
                      </a:lnTo>
                      <a:lnTo>
                        <a:pt x="78" y="11"/>
                      </a:lnTo>
                      <a:lnTo>
                        <a:pt x="77" y="9"/>
                      </a:lnTo>
                      <a:lnTo>
                        <a:pt x="76" y="7"/>
                      </a:lnTo>
                      <a:lnTo>
                        <a:pt x="75" y="6"/>
                      </a:lnTo>
                      <a:lnTo>
                        <a:pt x="73" y="5"/>
                      </a:lnTo>
                      <a:lnTo>
                        <a:pt x="72" y="4"/>
                      </a:lnTo>
                      <a:lnTo>
                        <a:pt x="70" y="2"/>
                      </a:lnTo>
                      <a:lnTo>
                        <a:pt x="68" y="2"/>
                      </a:lnTo>
                      <a:lnTo>
                        <a:pt x="66" y="1"/>
                      </a:lnTo>
                      <a:lnTo>
                        <a:pt x="64" y="1"/>
                      </a:lnTo>
                      <a:lnTo>
                        <a:pt x="62" y="0"/>
                      </a:lnTo>
                      <a:lnTo>
                        <a:pt x="60" y="0"/>
                      </a:lnTo>
                      <a:lnTo>
                        <a:pt x="57" y="0"/>
                      </a:lnTo>
                      <a:lnTo>
                        <a:pt x="56" y="0"/>
                      </a:lnTo>
                      <a:lnTo>
                        <a:pt x="53" y="1"/>
                      </a:lnTo>
                      <a:lnTo>
                        <a:pt x="51" y="1"/>
                      </a:lnTo>
                      <a:lnTo>
                        <a:pt x="49" y="2"/>
                      </a:lnTo>
                      <a:lnTo>
                        <a:pt x="47" y="3"/>
                      </a:lnTo>
                      <a:lnTo>
                        <a:pt x="45" y="4"/>
                      </a:lnTo>
                      <a:lnTo>
                        <a:pt x="43" y="6"/>
                      </a:lnTo>
                      <a:lnTo>
                        <a:pt x="42" y="8"/>
                      </a:lnTo>
                      <a:lnTo>
                        <a:pt x="40" y="9"/>
                      </a:lnTo>
                      <a:lnTo>
                        <a:pt x="39" y="12"/>
                      </a:lnTo>
                      <a:lnTo>
                        <a:pt x="38" y="14"/>
                      </a:lnTo>
                      <a:lnTo>
                        <a:pt x="37"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22854" name="Freeform 38"/>
              <p:cNvSpPr>
                <a:spLocks/>
              </p:cNvSpPr>
              <p:nvPr/>
            </p:nvSpPr>
            <p:spPr bwMode="auto">
              <a:xfrm>
                <a:off x="1977" y="1973"/>
                <a:ext cx="200" cy="292"/>
              </a:xfrm>
              <a:custGeom>
                <a:avLst/>
                <a:gdLst/>
                <a:ahLst/>
                <a:cxnLst>
                  <a:cxn ang="0">
                    <a:pos x="199" y="263"/>
                  </a:cxn>
                  <a:cxn ang="0">
                    <a:pos x="184" y="263"/>
                  </a:cxn>
                  <a:cxn ang="0">
                    <a:pos x="158" y="230"/>
                  </a:cxn>
                  <a:cxn ang="0">
                    <a:pos x="121" y="169"/>
                  </a:cxn>
                  <a:cxn ang="0">
                    <a:pos x="111" y="142"/>
                  </a:cxn>
                  <a:cxn ang="0">
                    <a:pos x="114" y="123"/>
                  </a:cxn>
                  <a:cxn ang="0">
                    <a:pos x="123" y="119"/>
                  </a:cxn>
                  <a:cxn ang="0">
                    <a:pos x="136" y="129"/>
                  </a:cxn>
                  <a:cxn ang="0">
                    <a:pos x="155" y="140"/>
                  </a:cxn>
                  <a:cxn ang="0">
                    <a:pos x="164" y="140"/>
                  </a:cxn>
                  <a:cxn ang="0">
                    <a:pos x="165" y="134"/>
                  </a:cxn>
                  <a:cxn ang="0">
                    <a:pos x="156" y="123"/>
                  </a:cxn>
                  <a:cxn ang="0">
                    <a:pos x="135" y="108"/>
                  </a:cxn>
                  <a:cxn ang="0">
                    <a:pos x="126" y="87"/>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2"/>
                  </a:cxn>
                  <a:cxn ang="0">
                    <a:pos x="40" y="146"/>
                  </a:cxn>
                  <a:cxn ang="0">
                    <a:pos x="41" y="158"/>
                  </a:cxn>
                  <a:cxn ang="0">
                    <a:pos x="49" y="162"/>
                  </a:cxn>
                  <a:cxn ang="0">
                    <a:pos x="53" y="158"/>
                  </a:cxn>
                  <a:cxn ang="0">
                    <a:pos x="53" y="133"/>
                  </a:cxn>
                  <a:cxn ang="0">
                    <a:pos x="55" y="117"/>
                  </a:cxn>
                  <a:cxn ang="0">
                    <a:pos x="64" y="109"/>
                  </a:cxn>
                  <a:cxn ang="0">
                    <a:pos x="70" y="114"/>
                  </a:cxn>
                  <a:cxn ang="0">
                    <a:pos x="68" y="140"/>
                  </a:cxn>
                  <a:cxn ang="0">
                    <a:pos x="61" y="167"/>
                  </a:cxn>
                  <a:cxn ang="0">
                    <a:pos x="53" y="197"/>
                  </a:cxn>
                  <a:cxn ang="0">
                    <a:pos x="33" y="226"/>
                  </a:cxn>
                  <a:cxn ang="0">
                    <a:pos x="8" y="256"/>
                  </a:cxn>
                  <a:cxn ang="0">
                    <a:pos x="0" y="272"/>
                  </a:cxn>
                  <a:cxn ang="0">
                    <a:pos x="19" y="291"/>
                  </a:cxn>
                  <a:cxn ang="0">
                    <a:pos x="33" y="288"/>
                  </a:cxn>
                  <a:cxn ang="0">
                    <a:pos x="23" y="276"/>
                  </a:cxn>
                  <a:cxn ang="0">
                    <a:pos x="30" y="260"/>
                  </a:cxn>
                  <a:cxn ang="0">
                    <a:pos x="61" y="223"/>
                  </a:cxn>
                  <a:cxn ang="0">
                    <a:pos x="84" y="197"/>
                  </a:cxn>
                  <a:cxn ang="0">
                    <a:pos x="95" y="191"/>
                  </a:cxn>
                  <a:cxn ang="0">
                    <a:pos x="109" y="199"/>
                  </a:cxn>
                  <a:cxn ang="0">
                    <a:pos x="141" y="243"/>
                  </a:cxn>
                  <a:cxn ang="0">
                    <a:pos x="168" y="281"/>
                  </a:cxn>
                  <a:cxn ang="0">
                    <a:pos x="178" y="283"/>
                  </a:cxn>
                  <a:cxn ang="0">
                    <a:pos x="191" y="273"/>
                  </a:cxn>
                </a:cxnLst>
                <a:rect l="0" t="0" r="r" b="b"/>
                <a:pathLst>
                  <a:path w="200" h="292">
                    <a:moveTo>
                      <a:pt x="198" y="268"/>
                    </a:moveTo>
                    <a:lnTo>
                      <a:pt x="199" y="263"/>
                    </a:lnTo>
                    <a:lnTo>
                      <a:pt x="191" y="265"/>
                    </a:lnTo>
                    <a:lnTo>
                      <a:pt x="184" y="263"/>
                    </a:lnTo>
                    <a:lnTo>
                      <a:pt x="174" y="256"/>
                    </a:lnTo>
                    <a:lnTo>
                      <a:pt x="158" y="230"/>
                    </a:lnTo>
                    <a:lnTo>
                      <a:pt x="134" y="191"/>
                    </a:lnTo>
                    <a:lnTo>
                      <a:pt x="121" y="169"/>
                    </a:lnTo>
                    <a:lnTo>
                      <a:pt x="113" y="152"/>
                    </a:lnTo>
                    <a:lnTo>
                      <a:pt x="111" y="142"/>
                    </a:lnTo>
                    <a:lnTo>
                      <a:pt x="111" y="130"/>
                    </a:lnTo>
                    <a:lnTo>
                      <a:pt x="114" y="123"/>
                    </a:lnTo>
                    <a:lnTo>
                      <a:pt x="119" y="119"/>
                    </a:lnTo>
                    <a:lnTo>
                      <a:pt x="123" y="119"/>
                    </a:lnTo>
                    <a:lnTo>
                      <a:pt x="128" y="122"/>
                    </a:lnTo>
                    <a:lnTo>
                      <a:pt x="136" y="129"/>
                    </a:lnTo>
                    <a:lnTo>
                      <a:pt x="148" y="137"/>
                    </a:lnTo>
                    <a:lnTo>
                      <a:pt x="155" y="140"/>
                    </a:lnTo>
                    <a:lnTo>
                      <a:pt x="160" y="142"/>
                    </a:lnTo>
                    <a:lnTo>
                      <a:pt x="164" y="140"/>
                    </a:lnTo>
                    <a:lnTo>
                      <a:pt x="166" y="137"/>
                    </a:lnTo>
                    <a:lnTo>
                      <a:pt x="165" y="134"/>
                    </a:lnTo>
                    <a:lnTo>
                      <a:pt x="164" y="130"/>
                    </a:lnTo>
                    <a:lnTo>
                      <a:pt x="156" y="123"/>
                    </a:lnTo>
                    <a:lnTo>
                      <a:pt x="143" y="114"/>
                    </a:lnTo>
                    <a:lnTo>
                      <a:pt x="135" y="108"/>
                    </a:lnTo>
                    <a:lnTo>
                      <a:pt x="130" y="99"/>
                    </a:lnTo>
                    <a:lnTo>
                      <a:pt x="126" y="87"/>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7"/>
                    </a:lnTo>
                    <a:lnTo>
                      <a:pt x="46" y="99"/>
                    </a:lnTo>
                    <a:lnTo>
                      <a:pt x="43" y="109"/>
                    </a:lnTo>
                    <a:lnTo>
                      <a:pt x="41" y="122"/>
                    </a:lnTo>
                    <a:lnTo>
                      <a:pt x="40" y="137"/>
                    </a:lnTo>
                    <a:lnTo>
                      <a:pt x="40" y="146"/>
                    </a:lnTo>
                    <a:lnTo>
                      <a:pt x="40" y="153"/>
                    </a:lnTo>
                    <a:lnTo>
                      <a:pt x="41" y="158"/>
                    </a:lnTo>
                    <a:lnTo>
                      <a:pt x="44" y="161"/>
                    </a:lnTo>
                    <a:lnTo>
                      <a:pt x="49" y="162"/>
                    </a:lnTo>
                    <a:lnTo>
                      <a:pt x="51" y="161"/>
                    </a:lnTo>
                    <a:lnTo>
                      <a:pt x="53" y="158"/>
                    </a:lnTo>
                    <a:lnTo>
                      <a:pt x="53" y="148"/>
                    </a:lnTo>
                    <a:lnTo>
                      <a:pt x="53" y="133"/>
                    </a:lnTo>
                    <a:lnTo>
                      <a:pt x="54" y="123"/>
                    </a:lnTo>
                    <a:lnTo>
                      <a:pt x="55" y="117"/>
                    </a:lnTo>
                    <a:lnTo>
                      <a:pt x="59" y="110"/>
                    </a:lnTo>
                    <a:lnTo>
                      <a:pt x="64" y="109"/>
                    </a:lnTo>
                    <a:lnTo>
                      <a:pt x="69" y="110"/>
                    </a:lnTo>
                    <a:lnTo>
                      <a:pt x="70" y="114"/>
                    </a:lnTo>
                    <a:lnTo>
                      <a:pt x="69" y="125"/>
                    </a:lnTo>
                    <a:lnTo>
                      <a:pt x="68" y="140"/>
                    </a:lnTo>
                    <a:lnTo>
                      <a:pt x="65" y="154"/>
                    </a:lnTo>
                    <a:lnTo>
                      <a:pt x="61" y="167"/>
                    </a:lnTo>
                    <a:lnTo>
                      <a:pt x="58" y="183"/>
                    </a:lnTo>
                    <a:lnTo>
                      <a:pt x="53" y="197"/>
                    </a:lnTo>
                    <a:lnTo>
                      <a:pt x="41" y="214"/>
                    </a:lnTo>
                    <a:lnTo>
                      <a:pt x="33" y="226"/>
                    </a:lnTo>
                    <a:lnTo>
                      <a:pt x="18" y="243"/>
                    </a:lnTo>
                    <a:lnTo>
                      <a:pt x="8" y="256"/>
                    </a:lnTo>
                    <a:lnTo>
                      <a:pt x="0" y="267"/>
                    </a:lnTo>
                    <a:lnTo>
                      <a:pt x="0" y="272"/>
                    </a:lnTo>
                    <a:lnTo>
                      <a:pt x="8" y="281"/>
                    </a:lnTo>
                    <a:lnTo>
                      <a:pt x="19" y="291"/>
                    </a:lnTo>
                    <a:lnTo>
                      <a:pt x="30" y="291"/>
                    </a:lnTo>
                    <a:lnTo>
                      <a:pt x="33" y="288"/>
                    </a:lnTo>
                    <a:lnTo>
                      <a:pt x="28" y="282"/>
                    </a:lnTo>
                    <a:lnTo>
                      <a:pt x="23" y="276"/>
                    </a:lnTo>
                    <a:lnTo>
                      <a:pt x="23" y="271"/>
                    </a:lnTo>
                    <a:lnTo>
                      <a:pt x="30" y="260"/>
                    </a:lnTo>
                    <a:lnTo>
                      <a:pt x="43" y="247"/>
                    </a:lnTo>
                    <a:lnTo>
                      <a:pt x="61" y="223"/>
                    </a:lnTo>
                    <a:lnTo>
                      <a:pt x="78" y="203"/>
                    </a:lnTo>
                    <a:lnTo>
                      <a:pt x="84" y="197"/>
                    </a:lnTo>
                    <a:lnTo>
                      <a:pt x="88" y="192"/>
                    </a:lnTo>
                    <a:lnTo>
                      <a:pt x="95" y="191"/>
                    </a:lnTo>
                    <a:lnTo>
                      <a:pt x="101" y="194"/>
                    </a:lnTo>
                    <a:lnTo>
                      <a:pt x="109" y="199"/>
                    </a:lnTo>
                    <a:lnTo>
                      <a:pt x="124" y="220"/>
                    </a:lnTo>
                    <a:lnTo>
                      <a:pt x="141" y="243"/>
                    </a:lnTo>
                    <a:lnTo>
                      <a:pt x="158" y="267"/>
                    </a:lnTo>
                    <a:lnTo>
                      <a:pt x="168" y="281"/>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9" name="Group 39"/>
              <p:cNvGrpSpPr>
                <a:grpSpLocks/>
              </p:cNvGrpSpPr>
              <p:nvPr/>
            </p:nvGrpSpPr>
            <p:grpSpPr bwMode="auto">
              <a:xfrm>
                <a:off x="1413" y="1963"/>
                <a:ext cx="260" cy="311"/>
                <a:chOff x="1413" y="1963"/>
                <a:chExt cx="260" cy="311"/>
              </a:xfrm>
            </p:grpSpPr>
            <p:grpSp>
              <p:nvGrpSpPr>
                <p:cNvPr id="10" name="Group 40"/>
                <p:cNvGrpSpPr>
                  <a:grpSpLocks/>
                </p:cNvGrpSpPr>
                <p:nvPr/>
              </p:nvGrpSpPr>
              <p:grpSpPr bwMode="auto">
                <a:xfrm>
                  <a:off x="1413" y="1963"/>
                  <a:ext cx="260" cy="311"/>
                  <a:chOff x="1413" y="1963"/>
                  <a:chExt cx="260" cy="311"/>
                </a:xfrm>
              </p:grpSpPr>
              <p:sp>
                <p:nvSpPr>
                  <p:cNvPr id="2722857" name="AutoShape 41"/>
                  <p:cNvSpPr>
                    <a:spLocks noChangeArrowheads="1"/>
                  </p:cNvSpPr>
                  <p:nvPr/>
                </p:nvSpPr>
                <p:spPr bwMode="auto">
                  <a:xfrm>
                    <a:off x="1413" y="2015"/>
                    <a:ext cx="260" cy="25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858" name="AutoShape 42"/>
                  <p:cNvSpPr>
                    <a:spLocks noChangeArrowheads="1"/>
                  </p:cNvSpPr>
                  <p:nvPr/>
                </p:nvSpPr>
                <p:spPr bwMode="auto">
                  <a:xfrm>
                    <a:off x="1476" y="1963"/>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2859" name="Oval 43"/>
                <p:cNvSpPr>
                  <a:spLocks noChangeArrowheads="1"/>
                </p:cNvSpPr>
                <p:nvPr/>
              </p:nvSpPr>
              <p:spPr bwMode="auto">
                <a:xfrm>
                  <a:off x="1496" y="1990"/>
                  <a:ext cx="25"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60" name="AutoShape 44"/>
                <p:cNvSpPr>
                  <a:spLocks noChangeArrowheads="1"/>
                </p:cNvSpPr>
                <p:nvPr/>
              </p:nvSpPr>
              <p:spPr bwMode="auto">
                <a:xfrm>
                  <a:off x="1444" y="2137"/>
                  <a:ext cx="137"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2861" name="Line 45"/>
              <p:cNvSpPr>
                <a:spLocks noChangeShapeType="1"/>
              </p:cNvSpPr>
              <p:nvPr/>
            </p:nvSpPr>
            <p:spPr bwMode="auto">
              <a:xfrm>
                <a:off x="1434" y="1313"/>
                <a:ext cx="262"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62" name="Line 46"/>
              <p:cNvSpPr>
                <a:spLocks noChangeShapeType="1"/>
              </p:cNvSpPr>
              <p:nvPr/>
            </p:nvSpPr>
            <p:spPr bwMode="auto">
              <a:xfrm flipH="1">
                <a:off x="1709"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63" name="Line 47"/>
              <p:cNvSpPr>
                <a:spLocks noChangeShapeType="1"/>
              </p:cNvSpPr>
              <p:nvPr/>
            </p:nvSpPr>
            <p:spPr bwMode="auto">
              <a:xfrm flipH="1">
                <a:off x="1993"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64" name="Rectangle 48"/>
              <p:cNvSpPr>
                <a:spLocks noChangeArrowheads="1"/>
              </p:cNvSpPr>
              <p:nvPr/>
            </p:nvSpPr>
            <p:spPr bwMode="auto">
              <a:xfrm>
                <a:off x="1981"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2865" name="Line 49"/>
              <p:cNvSpPr>
                <a:spLocks noChangeShapeType="1"/>
              </p:cNvSpPr>
              <p:nvPr/>
            </p:nvSpPr>
            <p:spPr bwMode="auto">
              <a:xfrm flipH="1">
                <a:off x="2276"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66" name="AutoShape 50"/>
              <p:cNvSpPr>
                <a:spLocks noChangeArrowheads="1"/>
              </p:cNvSpPr>
              <p:nvPr/>
            </p:nvSpPr>
            <p:spPr bwMode="auto">
              <a:xfrm>
                <a:off x="1484" y="2348"/>
                <a:ext cx="206" cy="259"/>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867" name="AutoShape 51"/>
              <p:cNvSpPr>
                <a:spLocks noChangeArrowheads="1"/>
              </p:cNvSpPr>
              <p:nvPr/>
            </p:nvSpPr>
            <p:spPr bwMode="auto">
              <a:xfrm>
                <a:off x="1534" y="2297"/>
                <a:ext cx="156" cy="45"/>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868" name="AutoShape 52"/>
              <p:cNvSpPr>
                <a:spLocks noChangeArrowheads="1"/>
              </p:cNvSpPr>
              <p:nvPr/>
            </p:nvSpPr>
            <p:spPr bwMode="auto">
              <a:xfrm>
                <a:off x="1525" y="2368"/>
                <a:ext cx="106" cy="15"/>
              </a:xfrm>
              <a:prstGeom prst="parallelogram">
                <a:avLst>
                  <a:gd name="adj" fmla="val 176634"/>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11" name="Group 53"/>
              <p:cNvGrpSpPr>
                <a:grpSpLocks/>
              </p:cNvGrpSpPr>
              <p:nvPr/>
            </p:nvGrpSpPr>
            <p:grpSpPr bwMode="auto">
              <a:xfrm>
                <a:off x="2009" y="2337"/>
                <a:ext cx="202" cy="257"/>
                <a:chOff x="2009" y="2337"/>
                <a:chExt cx="202" cy="257"/>
              </a:xfrm>
            </p:grpSpPr>
            <p:sp>
              <p:nvSpPr>
                <p:cNvPr id="2722870" name="Freeform 54"/>
                <p:cNvSpPr>
                  <a:spLocks/>
                </p:cNvSpPr>
                <p:nvPr/>
              </p:nvSpPr>
              <p:spPr bwMode="auto">
                <a:xfrm>
                  <a:off x="2139" y="2456"/>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22871" name="Rectangle 55"/>
                <p:cNvSpPr>
                  <a:spLocks noChangeArrowheads="1"/>
                </p:cNvSpPr>
                <p:nvPr/>
              </p:nvSpPr>
              <p:spPr bwMode="auto">
                <a:xfrm>
                  <a:off x="2134" y="2456"/>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872" name="Rectangle 56"/>
                <p:cNvSpPr>
                  <a:spLocks noChangeArrowheads="1"/>
                </p:cNvSpPr>
                <p:nvPr/>
              </p:nvSpPr>
              <p:spPr bwMode="auto">
                <a:xfrm>
                  <a:off x="2142" y="2513"/>
                  <a:ext cx="5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873" name="Rectangle 57"/>
                <p:cNvSpPr>
                  <a:spLocks noChangeArrowheads="1"/>
                </p:cNvSpPr>
                <p:nvPr/>
              </p:nvSpPr>
              <p:spPr bwMode="auto">
                <a:xfrm>
                  <a:off x="2011" y="2513"/>
                  <a:ext cx="73" cy="8"/>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874" name="Oval 58"/>
                <p:cNvSpPr>
                  <a:spLocks noChangeArrowheads="1"/>
                </p:cNvSpPr>
                <p:nvPr/>
              </p:nvSpPr>
              <p:spPr bwMode="auto">
                <a:xfrm>
                  <a:off x="2069" y="2337"/>
                  <a:ext cx="22" cy="26"/>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22875" name="Freeform 59"/>
                <p:cNvSpPr>
                  <a:spLocks/>
                </p:cNvSpPr>
                <p:nvPr/>
              </p:nvSpPr>
              <p:spPr bwMode="auto">
                <a:xfrm>
                  <a:off x="2009" y="2382"/>
                  <a:ext cx="138" cy="212"/>
                </a:xfrm>
                <a:custGeom>
                  <a:avLst/>
                  <a:gdLst/>
                  <a:ahLst/>
                  <a:cxnLst>
                    <a:cxn ang="0">
                      <a:pos x="1" y="98"/>
                    </a:cxn>
                    <a:cxn ang="0">
                      <a:pos x="1" y="100"/>
                    </a:cxn>
                    <a:cxn ang="0">
                      <a:pos x="0" y="104"/>
                    </a:cxn>
                    <a:cxn ang="0">
                      <a:pos x="0" y="107"/>
                    </a:cxn>
                    <a:cxn ang="0">
                      <a:pos x="1" y="111"/>
                    </a:cxn>
                    <a:cxn ang="0">
                      <a:pos x="3" y="114"/>
                    </a:cxn>
                    <a:cxn ang="0">
                      <a:pos x="6" y="116"/>
                    </a:cxn>
                    <a:cxn ang="0">
                      <a:pos x="9" y="118"/>
                    </a:cxn>
                    <a:cxn ang="0">
                      <a:pos x="11" y="119"/>
                    </a:cxn>
                    <a:cxn ang="0">
                      <a:pos x="15" y="119"/>
                    </a:cxn>
                    <a:cxn ang="0">
                      <a:pos x="89" y="211"/>
                    </a:cxn>
                    <a:cxn ang="0">
                      <a:pos x="113" y="101"/>
                    </a:cxn>
                    <a:cxn ang="0">
                      <a:pos x="113" y="99"/>
                    </a:cxn>
                    <a:cxn ang="0">
                      <a:pos x="111" y="97"/>
                    </a:cxn>
                    <a:cxn ang="0">
                      <a:pos x="109" y="95"/>
                    </a:cxn>
                    <a:cxn ang="0">
                      <a:pos x="108" y="94"/>
                    </a:cxn>
                    <a:cxn ang="0">
                      <a:pos x="105" y="93"/>
                    </a:cxn>
                    <a:cxn ang="0">
                      <a:pos x="102" y="92"/>
                    </a:cxn>
                    <a:cxn ang="0">
                      <a:pos x="100" y="92"/>
                    </a:cxn>
                    <a:cxn ang="0">
                      <a:pos x="97" y="92"/>
                    </a:cxn>
                    <a:cxn ang="0">
                      <a:pos x="66" y="54"/>
                    </a:cxn>
                    <a:cxn ang="0">
                      <a:pos x="127" y="67"/>
                    </a:cxn>
                    <a:cxn ang="0">
                      <a:pos x="130" y="66"/>
                    </a:cxn>
                    <a:cxn ang="0">
                      <a:pos x="131" y="65"/>
                    </a:cxn>
                    <a:cxn ang="0">
                      <a:pos x="134" y="63"/>
                    </a:cxn>
                    <a:cxn ang="0">
                      <a:pos x="136" y="62"/>
                    </a:cxn>
                    <a:cxn ang="0">
                      <a:pos x="136" y="59"/>
                    </a:cxn>
                    <a:cxn ang="0">
                      <a:pos x="137" y="56"/>
                    </a:cxn>
                    <a:cxn ang="0">
                      <a:pos x="136" y="53"/>
                    </a:cxn>
                    <a:cxn ang="0">
                      <a:pos x="135" y="50"/>
                    </a:cxn>
                    <a:cxn ang="0">
                      <a:pos x="133" y="49"/>
                    </a:cxn>
                    <a:cxn ang="0">
                      <a:pos x="131" y="47"/>
                    </a:cxn>
                    <a:cxn ang="0">
                      <a:pos x="128" y="46"/>
                    </a:cxn>
                    <a:cxn ang="0">
                      <a:pos x="87" y="46"/>
                    </a:cxn>
                    <a:cxn ang="0">
                      <a:pos x="80" y="30"/>
                    </a:cxn>
                    <a:cxn ang="0">
                      <a:pos x="80" y="26"/>
                    </a:cxn>
                    <a:cxn ang="0">
                      <a:pos x="81" y="22"/>
                    </a:cxn>
                    <a:cxn ang="0">
                      <a:pos x="81" y="17"/>
                    </a:cxn>
                    <a:cxn ang="0">
                      <a:pos x="80" y="14"/>
                    </a:cxn>
                    <a:cxn ang="0">
                      <a:pos x="78" y="11"/>
                    </a:cxn>
                    <a:cxn ang="0">
                      <a:pos x="76" y="7"/>
                    </a:cxn>
                    <a:cxn ang="0">
                      <a:pos x="73" y="5"/>
                    </a:cxn>
                    <a:cxn ang="0">
                      <a:pos x="70" y="2"/>
                    </a:cxn>
                    <a:cxn ang="0">
                      <a:pos x="66" y="1"/>
                    </a:cxn>
                    <a:cxn ang="0">
                      <a:pos x="62" y="0"/>
                    </a:cxn>
                    <a:cxn ang="0">
                      <a:pos x="57" y="0"/>
                    </a:cxn>
                    <a:cxn ang="0">
                      <a:pos x="53" y="1"/>
                    </a:cxn>
                    <a:cxn ang="0">
                      <a:pos x="49" y="2"/>
                    </a:cxn>
                    <a:cxn ang="0">
                      <a:pos x="45" y="4"/>
                    </a:cxn>
                    <a:cxn ang="0">
                      <a:pos x="42" y="8"/>
                    </a:cxn>
                    <a:cxn ang="0">
                      <a:pos x="39" y="12"/>
                    </a:cxn>
                    <a:cxn ang="0">
                      <a:pos x="37" y="16"/>
                    </a:cxn>
                  </a:cxnLst>
                  <a:rect l="0" t="0" r="r" b="b"/>
                  <a:pathLst>
                    <a:path w="138" h="212">
                      <a:moveTo>
                        <a:pt x="37" y="16"/>
                      </a:moveTo>
                      <a:lnTo>
                        <a:pt x="1" y="98"/>
                      </a:lnTo>
                      <a:lnTo>
                        <a:pt x="1" y="99"/>
                      </a:lnTo>
                      <a:lnTo>
                        <a:pt x="1" y="100"/>
                      </a:lnTo>
                      <a:lnTo>
                        <a:pt x="0" y="101"/>
                      </a:lnTo>
                      <a:lnTo>
                        <a:pt x="0" y="104"/>
                      </a:lnTo>
                      <a:lnTo>
                        <a:pt x="0" y="105"/>
                      </a:lnTo>
                      <a:lnTo>
                        <a:pt x="0" y="107"/>
                      </a:lnTo>
                      <a:lnTo>
                        <a:pt x="1" y="109"/>
                      </a:lnTo>
                      <a:lnTo>
                        <a:pt x="1" y="111"/>
                      </a:lnTo>
                      <a:lnTo>
                        <a:pt x="2" y="112"/>
                      </a:lnTo>
                      <a:lnTo>
                        <a:pt x="3" y="114"/>
                      </a:lnTo>
                      <a:lnTo>
                        <a:pt x="4" y="115"/>
                      </a:lnTo>
                      <a:lnTo>
                        <a:pt x="6" y="116"/>
                      </a:lnTo>
                      <a:lnTo>
                        <a:pt x="7" y="117"/>
                      </a:lnTo>
                      <a:lnTo>
                        <a:pt x="9" y="118"/>
                      </a:lnTo>
                      <a:lnTo>
                        <a:pt x="10" y="118"/>
                      </a:lnTo>
                      <a:lnTo>
                        <a:pt x="11" y="119"/>
                      </a:lnTo>
                      <a:lnTo>
                        <a:pt x="13" y="119"/>
                      </a:lnTo>
                      <a:lnTo>
                        <a:pt x="15" y="119"/>
                      </a:lnTo>
                      <a:lnTo>
                        <a:pt x="89" y="119"/>
                      </a:lnTo>
                      <a:lnTo>
                        <a:pt x="89" y="211"/>
                      </a:lnTo>
                      <a:lnTo>
                        <a:pt x="113" y="211"/>
                      </a:lnTo>
                      <a:lnTo>
                        <a:pt x="113" y="101"/>
                      </a:lnTo>
                      <a:lnTo>
                        <a:pt x="113" y="100"/>
                      </a:lnTo>
                      <a:lnTo>
                        <a:pt x="113" y="99"/>
                      </a:lnTo>
                      <a:lnTo>
                        <a:pt x="112" y="98"/>
                      </a:lnTo>
                      <a:lnTo>
                        <a:pt x="111" y="97"/>
                      </a:lnTo>
                      <a:lnTo>
                        <a:pt x="111" y="96"/>
                      </a:lnTo>
                      <a:lnTo>
                        <a:pt x="109" y="95"/>
                      </a:lnTo>
                      <a:lnTo>
                        <a:pt x="109" y="95"/>
                      </a:lnTo>
                      <a:lnTo>
                        <a:pt x="108" y="94"/>
                      </a:lnTo>
                      <a:lnTo>
                        <a:pt x="106" y="93"/>
                      </a:lnTo>
                      <a:lnTo>
                        <a:pt x="105" y="93"/>
                      </a:lnTo>
                      <a:lnTo>
                        <a:pt x="104" y="93"/>
                      </a:lnTo>
                      <a:lnTo>
                        <a:pt x="102" y="92"/>
                      </a:lnTo>
                      <a:lnTo>
                        <a:pt x="101" y="92"/>
                      </a:lnTo>
                      <a:lnTo>
                        <a:pt x="100" y="92"/>
                      </a:lnTo>
                      <a:lnTo>
                        <a:pt x="98" y="92"/>
                      </a:lnTo>
                      <a:lnTo>
                        <a:pt x="97" y="92"/>
                      </a:lnTo>
                      <a:lnTo>
                        <a:pt x="54" y="90"/>
                      </a:lnTo>
                      <a:lnTo>
                        <a:pt x="66" y="54"/>
                      </a:lnTo>
                      <a:lnTo>
                        <a:pt x="75" y="67"/>
                      </a:lnTo>
                      <a:lnTo>
                        <a:pt x="127" y="67"/>
                      </a:lnTo>
                      <a:lnTo>
                        <a:pt x="128" y="66"/>
                      </a:lnTo>
                      <a:lnTo>
                        <a:pt x="130" y="66"/>
                      </a:lnTo>
                      <a:lnTo>
                        <a:pt x="131" y="65"/>
                      </a:lnTo>
                      <a:lnTo>
                        <a:pt x="131" y="65"/>
                      </a:lnTo>
                      <a:lnTo>
                        <a:pt x="133" y="64"/>
                      </a:lnTo>
                      <a:lnTo>
                        <a:pt x="134" y="63"/>
                      </a:lnTo>
                      <a:lnTo>
                        <a:pt x="135" y="62"/>
                      </a:lnTo>
                      <a:lnTo>
                        <a:pt x="136" y="62"/>
                      </a:lnTo>
                      <a:lnTo>
                        <a:pt x="136" y="60"/>
                      </a:lnTo>
                      <a:lnTo>
                        <a:pt x="136" y="59"/>
                      </a:lnTo>
                      <a:lnTo>
                        <a:pt x="137" y="58"/>
                      </a:lnTo>
                      <a:lnTo>
                        <a:pt x="137" y="56"/>
                      </a:lnTo>
                      <a:lnTo>
                        <a:pt x="137" y="54"/>
                      </a:lnTo>
                      <a:lnTo>
                        <a:pt x="136" y="53"/>
                      </a:lnTo>
                      <a:lnTo>
                        <a:pt x="136" y="52"/>
                      </a:lnTo>
                      <a:lnTo>
                        <a:pt x="135" y="50"/>
                      </a:lnTo>
                      <a:lnTo>
                        <a:pt x="134" y="49"/>
                      </a:lnTo>
                      <a:lnTo>
                        <a:pt x="133" y="49"/>
                      </a:lnTo>
                      <a:lnTo>
                        <a:pt x="132" y="47"/>
                      </a:lnTo>
                      <a:lnTo>
                        <a:pt x="131" y="47"/>
                      </a:lnTo>
                      <a:lnTo>
                        <a:pt x="130" y="46"/>
                      </a:lnTo>
                      <a:lnTo>
                        <a:pt x="128" y="46"/>
                      </a:lnTo>
                      <a:lnTo>
                        <a:pt x="127" y="46"/>
                      </a:lnTo>
                      <a:lnTo>
                        <a:pt x="87" y="46"/>
                      </a:lnTo>
                      <a:lnTo>
                        <a:pt x="78" y="31"/>
                      </a:lnTo>
                      <a:lnTo>
                        <a:pt x="80" y="30"/>
                      </a:lnTo>
                      <a:lnTo>
                        <a:pt x="80" y="28"/>
                      </a:lnTo>
                      <a:lnTo>
                        <a:pt x="80" y="26"/>
                      </a:lnTo>
                      <a:lnTo>
                        <a:pt x="81" y="24"/>
                      </a:lnTo>
                      <a:lnTo>
                        <a:pt x="81" y="22"/>
                      </a:lnTo>
                      <a:lnTo>
                        <a:pt x="81" y="20"/>
                      </a:lnTo>
                      <a:lnTo>
                        <a:pt x="81" y="17"/>
                      </a:lnTo>
                      <a:lnTo>
                        <a:pt x="80" y="16"/>
                      </a:lnTo>
                      <a:lnTo>
                        <a:pt x="80" y="14"/>
                      </a:lnTo>
                      <a:lnTo>
                        <a:pt x="79" y="12"/>
                      </a:lnTo>
                      <a:lnTo>
                        <a:pt x="78" y="11"/>
                      </a:lnTo>
                      <a:lnTo>
                        <a:pt x="77" y="9"/>
                      </a:lnTo>
                      <a:lnTo>
                        <a:pt x="76" y="7"/>
                      </a:lnTo>
                      <a:lnTo>
                        <a:pt x="75" y="6"/>
                      </a:lnTo>
                      <a:lnTo>
                        <a:pt x="73" y="5"/>
                      </a:lnTo>
                      <a:lnTo>
                        <a:pt x="72" y="4"/>
                      </a:lnTo>
                      <a:lnTo>
                        <a:pt x="70" y="2"/>
                      </a:lnTo>
                      <a:lnTo>
                        <a:pt x="68" y="2"/>
                      </a:lnTo>
                      <a:lnTo>
                        <a:pt x="66" y="1"/>
                      </a:lnTo>
                      <a:lnTo>
                        <a:pt x="64" y="1"/>
                      </a:lnTo>
                      <a:lnTo>
                        <a:pt x="62" y="0"/>
                      </a:lnTo>
                      <a:lnTo>
                        <a:pt x="60" y="0"/>
                      </a:lnTo>
                      <a:lnTo>
                        <a:pt x="57" y="0"/>
                      </a:lnTo>
                      <a:lnTo>
                        <a:pt x="56" y="0"/>
                      </a:lnTo>
                      <a:lnTo>
                        <a:pt x="53" y="1"/>
                      </a:lnTo>
                      <a:lnTo>
                        <a:pt x="51" y="1"/>
                      </a:lnTo>
                      <a:lnTo>
                        <a:pt x="49" y="2"/>
                      </a:lnTo>
                      <a:lnTo>
                        <a:pt x="47" y="3"/>
                      </a:lnTo>
                      <a:lnTo>
                        <a:pt x="45" y="4"/>
                      </a:lnTo>
                      <a:lnTo>
                        <a:pt x="43" y="6"/>
                      </a:lnTo>
                      <a:lnTo>
                        <a:pt x="42" y="8"/>
                      </a:lnTo>
                      <a:lnTo>
                        <a:pt x="40" y="9"/>
                      </a:lnTo>
                      <a:lnTo>
                        <a:pt x="39" y="12"/>
                      </a:lnTo>
                      <a:lnTo>
                        <a:pt x="38" y="14"/>
                      </a:lnTo>
                      <a:lnTo>
                        <a:pt x="37"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22876" name="Freeform 60"/>
              <p:cNvSpPr>
                <a:spLocks/>
              </p:cNvSpPr>
              <p:nvPr/>
            </p:nvSpPr>
            <p:spPr bwMode="auto">
              <a:xfrm>
                <a:off x="2260" y="2307"/>
                <a:ext cx="201" cy="291"/>
              </a:xfrm>
              <a:custGeom>
                <a:avLst/>
                <a:gdLst/>
                <a:ahLst/>
                <a:cxnLst>
                  <a:cxn ang="0">
                    <a:pos x="200" y="263"/>
                  </a:cxn>
                  <a:cxn ang="0">
                    <a:pos x="185" y="263"/>
                  </a:cxn>
                  <a:cxn ang="0">
                    <a:pos x="158" y="229"/>
                  </a:cxn>
                  <a:cxn ang="0">
                    <a:pos x="122" y="169"/>
                  </a:cxn>
                  <a:cxn ang="0">
                    <a:pos x="112" y="141"/>
                  </a:cxn>
                  <a:cxn ang="0">
                    <a:pos x="114" y="123"/>
                  </a:cxn>
                  <a:cxn ang="0">
                    <a:pos x="123" y="119"/>
                  </a:cxn>
                  <a:cxn ang="0">
                    <a:pos x="137" y="129"/>
                  </a:cxn>
                  <a:cxn ang="0">
                    <a:pos x="156" y="140"/>
                  </a:cxn>
                  <a:cxn ang="0">
                    <a:pos x="165" y="140"/>
                  </a:cxn>
                  <a:cxn ang="0">
                    <a:pos x="166" y="134"/>
                  </a:cxn>
                  <a:cxn ang="0">
                    <a:pos x="157" y="123"/>
                  </a:cxn>
                  <a:cxn ang="0">
                    <a:pos x="136" y="108"/>
                  </a:cxn>
                  <a:cxn ang="0">
                    <a:pos x="127" y="86"/>
                  </a:cxn>
                  <a:cxn ang="0">
                    <a:pos x="123" y="69"/>
                  </a:cxn>
                  <a:cxn ang="0">
                    <a:pos x="113" y="56"/>
                  </a:cxn>
                  <a:cxn ang="0">
                    <a:pos x="109" y="48"/>
                  </a:cxn>
                  <a:cxn ang="0">
                    <a:pos x="114" y="36"/>
                  </a:cxn>
                  <a:cxn ang="0">
                    <a:pos x="119" y="24"/>
                  </a:cxn>
                  <a:cxn ang="0">
                    <a:pos x="116" y="9"/>
                  </a:cxn>
                  <a:cxn ang="0">
                    <a:pos x="106" y="1"/>
                  </a:cxn>
                  <a:cxn ang="0">
                    <a:pos x="91" y="3"/>
                  </a:cxn>
                  <a:cxn ang="0">
                    <a:pos x="84" y="13"/>
                  </a:cxn>
                  <a:cxn ang="0">
                    <a:pos x="84" y="23"/>
                  </a:cxn>
                  <a:cxn ang="0">
                    <a:pos x="88" y="35"/>
                  </a:cxn>
                  <a:cxn ang="0">
                    <a:pos x="88" y="46"/>
                  </a:cxn>
                  <a:cxn ang="0">
                    <a:pos x="78" y="56"/>
                  </a:cxn>
                  <a:cxn ang="0">
                    <a:pos x="65" y="64"/>
                  </a:cxn>
                  <a:cxn ang="0">
                    <a:pos x="55" y="75"/>
                  </a:cxn>
                  <a:cxn ang="0">
                    <a:pos x="47" y="99"/>
                  </a:cxn>
                  <a:cxn ang="0">
                    <a:pos x="42" y="121"/>
                  </a:cxn>
                  <a:cxn ang="0">
                    <a:pos x="40" y="145"/>
                  </a:cxn>
                  <a:cxn ang="0">
                    <a:pos x="42" y="158"/>
                  </a:cxn>
                  <a:cxn ang="0">
                    <a:pos x="49" y="161"/>
                  </a:cxn>
                  <a:cxn ang="0">
                    <a:pos x="53" y="158"/>
                  </a:cxn>
                  <a:cxn ang="0">
                    <a:pos x="53" y="133"/>
                  </a:cxn>
                  <a:cxn ang="0">
                    <a:pos x="55" y="116"/>
                  </a:cxn>
                  <a:cxn ang="0">
                    <a:pos x="64" y="109"/>
                  </a:cxn>
                  <a:cxn ang="0">
                    <a:pos x="70" y="114"/>
                  </a:cxn>
                  <a:cxn ang="0">
                    <a:pos x="68" y="140"/>
                  </a:cxn>
                  <a:cxn ang="0">
                    <a:pos x="62" y="166"/>
                  </a:cxn>
                  <a:cxn ang="0">
                    <a:pos x="53" y="196"/>
                  </a:cxn>
                  <a:cxn ang="0">
                    <a:pos x="33" y="225"/>
                  </a:cxn>
                  <a:cxn ang="0">
                    <a:pos x="8" y="255"/>
                  </a:cxn>
                  <a:cxn ang="0">
                    <a:pos x="0" y="271"/>
                  </a:cxn>
                  <a:cxn ang="0">
                    <a:pos x="19" y="290"/>
                  </a:cxn>
                  <a:cxn ang="0">
                    <a:pos x="33" y="288"/>
                  </a:cxn>
                  <a:cxn ang="0">
                    <a:pos x="23" y="275"/>
                  </a:cxn>
                  <a:cxn ang="0">
                    <a:pos x="30" y="259"/>
                  </a:cxn>
                  <a:cxn ang="0">
                    <a:pos x="62" y="223"/>
                  </a:cxn>
                  <a:cxn ang="0">
                    <a:pos x="84" y="196"/>
                  </a:cxn>
                  <a:cxn ang="0">
                    <a:pos x="96" y="190"/>
                  </a:cxn>
                  <a:cxn ang="0">
                    <a:pos x="109" y="199"/>
                  </a:cxn>
                  <a:cxn ang="0">
                    <a:pos x="142" y="243"/>
                  </a:cxn>
                  <a:cxn ang="0">
                    <a:pos x="169" y="280"/>
                  </a:cxn>
                  <a:cxn ang="0">
                    <a:pos x="179" y="283"/>
                  </a:cxn>
                  <a:cxn ang="0">
                    <a:pos x="192" y="273"/>
                  </a:cxn>
                </a:cxnLst>
                <a:rect l="0" t="0" r="r" b="b"/>
                <a:pathLst>
                  <a:path w="201" h="291">
                    <a:moveTo>
                      <a:pt x="199" y="268"/>
                    </a:moveTo>
                    <a:lnTo>
                      <a:pt x="200" y="263"/>
                    </a:lnTo>
                    <a:lnTo>
                      <a:pt x="192" y="264"/>
                    </a:lnTo>
                    <a:lnTo>
                      <a:pt x="185" y="263"/>
                    </a:lnTo>
                    <a:lnTo>
                      <a:pt x="175" y="255"/>
                    </a:lnTo>
                    <a:lnTo>
                      <a:pt x="158" y="229"/>
                    </a:lnTo>
                    <a:lnTo>
                      <a:pt x="135" y="190"/>
                    </a:lnTo>
                    <a:lnTo>
                      <a:pt x="122" y="169"/>
                    </a:lnTo>
                    <a:lnTo>
                      <a:pt x="113" y="151"/>
                    </a:lnTo>
                    <a:lnTo>
                      <a:pt x="112" y="141"/>
                    </a:lnTo>
                    <a:lnTo>
                      <a:pt x="112" y="130"/>
                    </a:lnTo>
                    <a:lnTo>
                      <a:pt x="114" y="123"/>
                    </a:lnTo>
                    <a:lnTo>
                      <a:pt x="119" y="119"/>
                    </a:lnTo>
                    <a:lnTo>
                      <a:pt x="123" y="119"/>
                    </a:lnTo>
                    <a:lnTo>
                      <a:pt x="128" y="121"/>
                    </a:lnTo>
                    <a:lnTo>
                      <a:pt x="137" y="129"/>
                    </a:lnTo>
                    <a:lnTo>
                      <a:pt x="148" y="136"/>
                    </a:lnTo>
                    <a:lnTo>
                      <a:pt x="156" y="140"/>
                    </a:lnTo>
                    <a:lnTo>
                      <a:pt x="161" y="141"/>
                    </a:lnTo>
                    <a:lnTo>
                      <a:pt x="165" y="140"/>
                    </a:lnTo>
                    <a:lnTo>
                      <a:pt x="167" y="136"/>
                    </a:lnTo>
                    <a:lnTo>
                      <a:pt x="166" y="134"/>
                    </a:lnTo>
                    <a:lnTo>
                      <a:pt x="165" y="130"/>
                    </a:lnTo>
                    <a:lnTo>
                      <a:pt x="157" y="123"/>
                    </a:lnTo>
                    <a:lnTo>
                      <a:pt x="143" y="114"/>
                    </a:lnTo>
                    <a:lnTo>
                      <a:pt x="136" y="108"/>
                    </a:lnTo>
                    <a:lnTo>
                      <a:pt x="131" y="99"/>
                    </a:lnTo>
                    <a:lnTo>
                      <a:pt x="127" y="86"/>
                    </a:lnTo>
                    <a:lnTo>
                      <a:pt x="126" y="74"/>
                    </a:lnTo>
                    <a:lnTo>
                      <a:pt x="123" y="69"/>
                    </a:lnTo>
                    <a:lnTo>
                      <a:pt x="119" y="63"/>
                    </a:lnTo>
                    <a:lnTo>
                      <a:pt x="113" y="56"/>
                    </a:lnTo>
                    <a:lnTo>
                      <a:pt x="109" y="53"/>
                    </a:lnTo>
                    <a:lnTo>
                      <a:pt x="109" y="48"/>
                    </a:lnTo>
                    <a:lnTo>
                      <a:pt x="112" y="40"/>
                    </a:lnTo>
                    <a:lnTo>
                      <a:pt x="114" y="36"/>
                    </a:lnTo>
                    <a:lnTo>
                      <a:pt x="117" y="31"/>
                    </a:lnTo>
                    <a:lnTo>
                      <a:pt x="119" y="24"/>
                    </a:lnTo>
                    <a:lnTo>
                      <a:pt x="117" y="15"/>
                    </a:lnTo>
                    <a:lnTo>
                      <a:pt x="116" y="9"/>
                    </a:lnTo>
                    <a:lnTo>
                      <a:pt x="112" y="4"/>
                    </a:lnTo>
                    <a:lnTo>
                      <a:pt x="106" y="1"/>
                    </a:lnTo>
                    <a:lnTo>
                      <a:pt x="97" y="0"/>
                    </a:lnTo>
                    <a:lnTo>
                      <a:pt x="91" y="3"/>
                    </a:lnTo>
                    <a:lnTo>
                      <a:pt x="87" y="6"/>
                    </a:lnTo>
                    <a:lnTo>
                      <a:pt x="84" y="13"/>
                    </a:lnTo>
                    <a:lnTo>
                      <a:pt x="83" y="18"/>
                    </a:lnTo>
                    <a:lnTo>
                      <a:pt x="84" y="23"/>
                    </a:lnTo>
                    <a:lnTo>
                      <a:pt x="87" y="30"/>
                    </a:lnTo>
                    <a:lnTo>
                      <a:pt x="88" y="35"/>
                    </a:lnTo>
                    <a:lnTo>
                      <a:pt x="89" y="40"/>
                    </a:lnTo>
                    <a:lnTo>
                      <a:pt x="88" y="46"/>
                    </a:lnTo>
                    <a:lnTo>
                      <a:pt x="84" y="51"/>
                    </a:lnTo>
                    <a:lnTo>
                      <a:pt x="78" y="56"/>
                    </a:lnTo>
                    <a:lnTo>
                      <a:pt x="70" y="60"/>
                    </a:lnTo>
                    <a:lnTo>
                      <a:pt x="65" y="64"/>
                    </a:lnTo>
                    <a:lnTo>
                      <a:pt x="60" y="69"/>
                    </a:lnTo>
                    <a:lnTo>
                      <a:pt x="55" y="75"/>
                    </a:lnTo>
                    <a:lnTo>
                      <a:pt x="50" y="86"/>
                    </a:lnTo>
                    <a:lnTo>
                      <a:pt x="47" y="99"/>
                    </a:lnTo>
                    <a:lnTo>
                      <a:pt x="43" y="109"/>
                    </a:lnTo>
                    <a:lnTo>
                      <a:pt x="42" y="121"/>
                    </a:lnTo>
                    <a:lnTo>
                      <a:pt x="40" y="136"/>
                    </a:lnTo>
                    <a:lnTo>
                      <a:pt x="40" y="145"/>
                    </a:lnTo>
                    <a:lnTo>
                      <a:pt x="40" y="153"/>
                    </a:lnTo>
                    <a:lnTo>
                      <a:pt x="42" y="158"/>
                    </a:lnTo>
                    <a:lnTo>
                      <a:pt x="44" y="160"/>
                    </a:lnTo>
                    <a:lnTo>
                      <a:pt x="49" y="161"/>
                    </a:lnTo>
                    <a:lnTo>
                      <a:pt x="52"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2" y="166"/>
                    </a:lnTo>
                    <a:lnTo>
                      <a:pt x="58" y="183"/>
                    </a:lnTo>
                    <a:lnTo>
                      <a:pt x="53" y="196"/>
                    </a:lnTo>
                    <a:lnTo>
                      <a:pt x="42"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2" y="223"/>
                    </a:lnTo>
                    <a:lnTo>
                      <a:pt x="78" y="203"/>
                    </a:lnTo>
                    <a:lnTo>
                      <a:pt x="84" y="196"/>
                    </a:lnTo>
                    <a:lnTo>
                      <a:pt x="88" y="191"/>
                    </a:lnTo>
                    <a:lnTo>
                      <a:pt x="96" y="190"/>
                    </a:lnTo>
                    <a:lnTo>
                      <a:pt x="102" y="194"/>
                    </a:lnTo>
                    <a:lnTo>
                      <a:pt x="109" y="199"/>
                    </a:lnTo>
                    <a:lnTo>
                      <a:pt x="125" y="219"/>
                    </a:lnTo>
                    <a:lnTo>
                      <a:pt x="142" y="243"/>
                    </a:lnTo>
                    <a:lnTo>
                      <a:pt x="158" y="266"/>
                    </a:lnTo>
                    <a:lnTo>
                      <a:pt x="169" y="280"/>
                    </a:lnTo>
                    <a:lnTo>
                      <a:pt x="172" y="283"/>
                    </a:lnTo>
                    <a:lnTo>
                      <a:pt x="179" y="283"/>
                    </a:lnTo>
                    <a:lnTo>
                      <a:pt x="185" y="278"/>
                    </a:lnTo>
                    <a:lnTo>
                      <a:pt x="192" y="273"/>
                    </a:lnTo>
                    <a:lnTo>
                      <a:pt x="199"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2" name="Group 61"/>
              <p:cNvGrpSpPr>
                <a:grpSpLocks/>
              </p:cNvGrpSpPr>
              <p:nvPr/>
            </p:nvGrpSpPr>
            <p:grpSpPr bwMode="auto">
              <a:xfrm>
                <a:off x="1697" y="2297"/>
                <a:ext cx="260" cy="310"/>
                <a:chOff x="1697" y="2297"/>
                <a:chExt cx="260" cy="310"/>
              </a:xfrm>
            </p:grpSpPr>
            <p:grpSp>
              <p:nvGrpSpPr>
                <p:cNvPr id="13" name="Group 62"/>
                <p:cNvGrpSpPr>
                  <a:grpSpLocks/>
                </p:cNvGrpSpPr>
                <p:nvPr/>
              </p:nvGrpSpPr>
              <p:grpSpPr bwMode="auto">
                <a:xfrm>
                  <a:off x="1697" y="2297"/>
                  <a:ext cx="260" cy="310"/>
                  <a:chOff x="1697" y="2297"/>
                  <a:chExt cx="260" cy="310"/>
                </a:xfrm>
              </p:grpSpPr>
              <p:sp>
                <p:nvSpPr>
                  <p:cNvPr id="2722879" name="AutoShape 63"/>
                  <p:cNvSpPr>
                    <a:spLocks noChangeArrowheads="1"/>
                  </p:cNvSpPr>
                  <p:nvPr/>
                </p:nvSpPr>
                <p:spPr bwMode="auto">
                  <a:xfrm>
                    <a:off x="1697" y="2348"/>
                    <a:ext cx="260" cy="25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880" name="AutoShape 64"/>
                  <p:cNvSpPr>
                    <a:spLocks noChangeArrowheads="1"/>
                  </p:cNvSpPr>
                  <p:nvPr/>
                </p:nvSpPr>
                <p:spPr bwMode="auto">
                  <a:xfrm>
                    <a:off x="1759" y="2297"/>
                    <a:ext cx="198" cy="45"/>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2881" name="Oval 65"/>
                <p:cNvSpPr>
                  <a:spLocks noChangeArrowheads="1"/>
                </p:cNvSpPr>
                <p:nvPr/>
              </p:nvSpPr>
              <p:spPr bwMode="auto">
                <a:xfrm>
                  <a:off x="1778" y="2323"/>
                  <a:ext cx="27"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82" name="AutoShape 66"/>
                <p:cNvSpPr>
                  <a:spLocks noChangeArrowheads="1"/>
                </p:cNvSpPr>
                <p:nvPr/>
              </p:nvSpPr>
              <p:spPr bwMode="auto">
                <a:xfrm>
                  <a:off x="1728" y="2470"/>
                  <a:ext cx="138"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2883" name="Line 67"/>
              <p:cNvSpPr>
                <a:spLocks noChangeShapeType="1"/>
              </p:cNvSpPr>
              <p:nvPr/>
            </p:nvSpPr>
            <p:spPr bwMode="auto">
              <a:xfrm>
                <a:off x="1717" y="1313"/>
                <a:ext cx="264"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84" name="Line 68"/>
              <p:cNvSpPr>
                <a:spLocks noChangeShapeType="1"/>
              </p:cNvSpPr>
              <p:nvPr/>
            </p:nvSpPr>
            <p:spPr bwMode="auto">
              <a:xfrm flipH="1">
                <a:off x="1993"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85" name="Line 69"/>
              <p:cNvSpPr>
                <a:spLocks noChangeShapeType="1"/>
              </p:cNvSpPr>
              <p:nvPr/>
            </p:nvSpPr>
            <p:spPr bwMode="auto">
              <a:xfrm flipH="1">
                <a:off x="2276"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86" name="AutoShape 70"/>
              <p:cNvSpPr>
                <a:spLocks noChangeArrowheads="1"/>
              </p:cNvSpPr>
              <p:nvPr/>
            </p:nvSpPr>
            <p:spPr bwMode="auto">
              <a:xfrm>
                <a:off x="1774" y="2686"/>
                <a:ext cx="207"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887" name="AutoShape 71"/>
              <p:cNvSpPr>
                <a:spLocks noChangeArrowheads="1"/>
              </p:cNvSpPr>
              <p:nvPr/>
            </p:nvSpPr>
            <p:spPr bwMode="auto">
              <a:xfrm>
                <a:off x="1823" y="2635"/>
                <a:ext cx="158"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888" name="AutoShape 72"/>
              <p:cNvSpPr>
                <a:spLocks noChangeArrowheads="1"/>
              </p:cNvSpPr>
              <p:nvPr/>
            </p:nvSpPr>
            <p:spPr bwMode="auto">
              <a:xfrm>
                <a:off x="1815" y="2707"/>
                <a:ext cx="107" cy="15"/>
              </a:xfrm>
              <a:prstGeom prst="parallelogram">
                <a:avLst>
                  <a:gd name="adj" fmla="val 178300"/>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14" name="Group 73"/>
              <p:cNvGrpSpPr>
                <a:grpSpLocks/>
              </p:cNvGrpSpPr>
              <p:nvPr/>
            </p:nvGrpSpPr>
            <p:grpSpPr bwMode="auto">
              <a:xfrm>
                <a:off x="2320" y="2676"/>
                <a:ext cx="202" cy="257"/>
                <a:chOff x="2320" y="2676"/>
                <a:chExt cx="202" cy="257"/>
              </a:xfrm>
            </p:grpSpPr>
            <p:sp>
              <p:nvSpPr>
                <p:cNvPr id="2722890" name="Freeform 74"/>
                <p:cNvSpPr>
                  <a:spLocks/>
                </p:cNvSpPr>
                <p:nvPr/>
              </p:nvSpPr>
              <p:spPr bwMode="auto">
                <a:xfrm>
                  <a:off x="2450" y="2795"/>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22891" name="Rectangle 75"/>
                <p:cNvSpPr>
                  <a:spLocks noChangeArrowheads="1"/>
                </p:cNvSpPr>
                <p:nvPr/>
              </p:nvSpPr>
              <p:spPr bwMode="auto">
                <a:xfrm>
                  <a:off x="2445" y="2795"/>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892" name="Rectangle 76"/>
                <p:cNvSpPr>
                  <a:spLocks noChangeArrowheads="1"/>
                </p:cNvSpPr>
                <p:nvPr/>
              </p:nvSpPr>
              <p:spPr bwMode="auto">
                <a:xfrm>
                  <a:off x="2453" y="2851"/>
                  <a:ext cx="57" cy="13"/>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893" name="Rectangle 77"/>
                <p:cNvSpPr>
                  <a:spLocks noChangeArrowheads="1"/>
                </p:cNvSpPr>
                <p:nvPr/>
              </p:nvSpPr>
              <p:spPr bwMode="auto">
                <a:xfrm>
                  <a:off x="2322" y="2851"/>
                  <a:ext cx="73" cy="9"/>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894" name="Oval 78"/>
                <p:cNvSpPr>
                  <a:spLocks noChangeArrowheads="1"/>
                </p:cNvSpPr>
                <p:nvPr/>
              </p:nvSpPr>
              <p:spPr bwMode="auto">
                <a:xfrm>
                  <a:off x="2380" y="2676"/>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22895" name="Freeform 79"/>
                <p:cNvSpPr>
                  <a:spLocks/>
                </p:cNvSpPr>
                <p:nvPr/>
              </p:nvSpPr>
              <p:spPr bwMode="auto">
                <a:xfrm>
                  <a:off x="2320" y="2720"/>
                  <a:ext cx="140"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1" y="212"/>
                    </a:cxn>
                    <a:cxn ang="0">
                      <a:pos x="115" y="102"/>
                    </a:cxn>
                    <a:cxn ang="0">
                      <a:pos x="114" y="99"/>
                    </a:cxn>
                    <a:cxn ang="0">
                      <a:pos x="113" y="98"/>
                    </a:cxn>
                    <a:cxn ang="0">
                      <a:pos x="111" y="96"/>
                    </a:cxn>
                    <a:cxn ang="0">
                      <a:pos x="109" y="94"/>
                    </a:cxn>
                    <a:cxn ang="0">
                      <a:pos x="107" y="93"/>
                    </a:cxn>
                    <a:cxn ang="0">
                      <a:pos x="104" y="93"/>
                    </a:cxn>
                    <a:cxn ang="0">
                      <a:pos x="101" y="93"/>
                    </a:cxn>
                    <a:cxn ang="0">
                      <a:pos x="99" y="93"/>
                    </a:cxn>
                    <a:cxn ang="0">
                      <a:pos x="67" y="54"/>
                    </a:cxn>
                    <a:cxn ang="0">
                      <a:pos x="129" y="67"/>
                    </a:cxn>
                    <a:cxn ang="0">
                      <a:pos x="132" y="66"/>
                    </a:cxn>
                    <a:cxn ang="0">
                      <a:pos x="133" y="66"/>
                    </a:cxn>
                    <a:cxn ang="0">
                      <a:pos x="136" y="64"/>
                    </a:cxn>
                    <a:cxn ang="0">
                      <a:pos x="138" y="62"/>
                    </a:cxn>
                    <a:cxn ang="0">
                      <a:pos x="138" y="59"/>
                    </a:cxn>
                    <a:cxn ang="0">
                      <a:pos x="139" y="56"/>
                    </a:cxn>
                    <a:cxn ang="0">
                      <a:pos x="138" y="53"/>
                    </a:cxn>
                    <a:cxn ang="0">
                      <a:pos x="137" y="51"/>
                    </a:cxn>
                    <a:cxn ang="0">
                      <a:pos x="135" y="49"/>
                    </a:cxn>
                    <a:cxn ang="0">
                      <a:pos x="133" y="47"/>
                    </a:cxn>
                    <a:cxn ang="0">
                      <a:pos x="130" y="46"/>
                    </a:cxn>
                    <a:cxn ang="0">
                      <a:pos x="88" y="46"/>
                    </a:cxn>
                    <a:cxn ang="0">
                      <a:pos x="81" y="30"/>
                    </a:cxn>
                    <a:cxn ang="0">
                      <a:pos x="81" y="26"/>
                    </a:cxn>
                    <a:cxn ang="0">
                      <a:pos x="82" y="22"/>
                    </a:cxn>
                    <a:cxn ang="0">
                      <a:pos x="82" y="18"/>
                    </a:cxn>
                    <a:cxn ang="0">
                      <a:pos x="81" y="14"/>
                    </a:cxn>
                    <a:cxn ang="0">
                      <a:pos x="79" y="11"/>
                    </a:cxn>
                    <a:cxn ang="0">
                      <a:pos x="77" y="8"/>
                    </a:cxn>
                    <a:cxn ang="0">
                      <a:pos x="74" y="5"/>
                    </a:cxn>
                    <a:cxn ang="0">
                      <a:pos x="71" y="3"/>
                    </a:cxn>
                    <a:cxn ang="0">
                      <a:pos x="67" y="1"/>
                    </a:cxn>
                    <a:cxn ang="0">
                      <a:pos x="63" y="0"/>
                    </a:cxn>
                    <a:cxn ang="0">
                      <a:pos x="58" y="0"/>
                    </a:cxn>
                    <a:cxn ang="0">
                      <a:pos x="54" y="1"/>
                    </a:cxn>
                    <a:cxn ang="0">
                      <a:pos x="50" y="2"/>
                    </a:cxn>
                    <a:cxn ang="0">
                      <a:pos x="45" y="4"/>
                    </a:cxn>
                    <a:cxn ang="0">
                      <a:pos x="42" y="8"/>
                    </a:cxn>
                    <a:cxn ang="0">
                      <a:pos x="40" y="12"/>
                    </a:cxn>
                    <a:cxn ang="0">
                      <a:pos x="38" y="16"/>
                    </a:cxn>
                  </a:cxnLst>
                  <a:rect l="0" t="0" r="r" b="b"/>
                  <a:pathLst>
                    <a:path w="140"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1" y="119"/>
                      </a:lnTo>
                      <a:lnTo>
                        <a:pt x="91" y="212"/>
                      </a:lnTo>
                      <a:lnTo>
                        <a:pt x="115" y="212"/>
                      </a:lnTo>
                      <a:lnTo>
                        <a:pt x="115" y="102"/>
                      </a:lnTo>
                      <a:lnTo>
                        <a:pt x="115" y="101"/>
                      </a:lnTo>
                      <a:lnTo>
                        <a:pt x="114" y="99"/>
                      </a:lnTo>
                      <a:lnTo>
                        <a:pt x="114" y="98"/>
                      </a:lnTo>
                      <a:lnTo>
                        <a:pt x="113" y="98"/>
                      </a:lnTo>
                      <a:lnTo>
                        <a:pt x="112" y="97"/>
                      </a:lnTo>
                      <a:lnTo>
                        <a:pt x="111" y="96"/>
                      </a:lnTo>
                      <a:lnTo>
                        <a:pt x="110" y="95"/>
                      </a:lnTo>
                      <a:lnTo>
                        <a:pt x="109" y="94"/>
                      </a:lnTo>
                      <a:lnTo>
                        <a:pt x="108" y="94"/>
                      </a:lnTo>
                      <a:lnTo>
                        <a:pt x="107" y="93"/>
                      </a:lnTo>
                      <a:lnTo>
                        <a:pt x="105" y="93"/>
                      </a:lnTo>
                      <a:lnTo>
                        <a:pt x="104" y="93"/>
                      </a:lnTo>
                      <a:lnTo>
                        <a:pt x="102" y="93"/>
                      </a:lnTo>
                      <a:lnTo>
                        <a:pt x="101" y="93"/>
                      </a:lnTo>
                      <a:lnTo>
                        <a:pt x="100" y="93"/>
                      </a:lnTo>
                      <a:lnTo>
                        <a:pt x="99" y="93"/>
                      </a:lnTo>
                      <a:lnTo>
                        <a:pt x="55" y="90"/>
                      </a:lnTo>
                      <a:lnTo>
                        <a:pt x="67" y="54"/>
                      </a:lnTo>
                      <a:lnTo>
                        <a:pt x="76" y="67"/>
                      </a:lnTo>
                      <a:lnTo>
                        <a:pt x="129" y="67"/>
                      </a:lnTo>
                      <a:lnTo>
                        <a:pt x="130" y="66"/>
                      </a:lnTo>
                      <a:lnTo>
                        <a:pt x="132" y="66"/>
                      </a:lnTo>
                      <a:lnTo>
                        <a:pt x="133" y="66"/>
                      </a:lnTo>
                      <a:lnTo>
                        <a:pt x="133" y="66"/>
                      </a:lnTo>
                      <a:lnTo>
                        <a:pt x="135" y="64"/>
                      </a:lnTo>
                      <a:lnTo>
                        <a:pt x="136" y="64"/>
                      </a:lnTo>
                      <a:lnTo>
                        <a:pt x="137" y="63"/>
                      </a:lnTo>
                      <a:lnTo>
                        <a:pt x="138" y="62"/>
                      </a:lnTo>
                      <a:lnTo>
                        <a:pt x="138" y="61"/>
                      </a:lnTo>
                      <a:lnTo>
                        <a:pt x="138" y="59"/>
                      </a:lnTo>
                      <a:lnTo>
                        <a:pt x="139" y="58"/>
                      </a:lnTo>
                      <a:lnTo>
                        <a:pt x="139" y="56"/>
                      </a:lnTo>
                      <a:lnTo>
                        <a:pt x="139" y="54"/>
                      </a:lnTo>
                      <a:lnTo>
                        <a:pt x="138" y="53"/>
                      </a:lnTo>
                      <a:lnTo>
                        <a:pt x="138" y="52"/>
                      </a:lnTo>
                      <a:lnTo>
                        <a:pt x="137" y="51"/>
                      </a:lnTo>
                      <a:lnTo>
                        <a:pt x="136" y="49"/>
                      </a:lnTo>
                      <a:lnTo>
                        <a:pt x="135" y="49"/>
                      </a:lnTo>
                      <a:lnTo>
                        <a:pt x="134" y="48"/>
                      </a:lnTo>
                      <a:lnTo>
                        <a:pt x="133" y="47"/>
                      </a:lnTo>
                      <a:lnTo>
                        <a:pt x="132" y="46"/>
                      </a:lnTo>
                      <a:lnTo>
                        <a:pt x="130" y="46"/>
                      </a:lnTo>
                      <a:lnTo>
                        <a:pt x="129" y="46"/>
                      </a:lnTo>
                      <a:lnTo>
                        <a:pt x="88" y="46"/>
                      </a:lnTo>
                      <a:lnTo>
                        <a:pt x="79" y="31"/>
                      </a:lnTo>
                      <a:lnTo>
                        <a:pt x="81" y="30"/>
                      </a:lnTo>
                      <a:lnTo>
                        <a:pt x="81" y="28"/>
                      </a:lnTo>
                      <a:lnTo>
                        <a:pt x="81" y="26"/>
                      </a:lnTo>
                      <a:lnTo>
                        <a:pt x="82" y="24"/>
                      </a:lnTo>
                      <a:lnTo>
                        <a:pt x="82" y="22"/>
                      </a:lnTo>
                      <a:lnTo>
                        <a:pt x="82" y="20"/>
                      </a:lnTo>
                      <a:lnTo>
                        <a:pt x="82" y="18"/>
                      </a:lnTo>
                      <a:lnTo>
                        <a:pt x="81" y="16"/>
                      </a:lnTo>
                      <a:lnTo>
                        <a:pt x="81" y="14"/>
                      </a:lnTo>
                      <a:lnTo>
                        <a:pt x="80" y="13"/>
                      </a:lnTo>
                      <a:lnTo>
                        <a:pt x="79" y="11"/>
                      </a:lnTo>
                      <a:lnTo>
                        <a:pt x="78" y="9"/>
                      </a:lnTo>
                      <a:lnTo>
                        <a:pt x="77" y="8"/>
                      </a:lnTo>
                      <a:lnTo>
                        <a:pt x="76" y="6"/>
                      </a:lnTo>
                      <a:lnTo>
                        <a:pt x="74" y="5"/>
                      </a:lnTo>
                      <a:lnTo>
                        <a:pt x="73" y="4"/>
                      </a:lnTo>
                      <a:lnTo>
                        <a:pt x="71" y="3"/>
                      </a:lnTo>
                      <a:lnTo>
                        <a:pt x="69" y="2"/>
                      </a:lnTo>
                      <a:lnTo>
                        <a:pt x="67" y="1"/>
                      </a:lnTo>
                      <a:lnTo>
                        <a:pt x="65" y="1"/>
                      </a:lnTo>
                      <a:lnTo>
                        <a:pt x="63" y="0"/>
                      </a:lnTo>
                      <a:lnTo>
                        <a:pt x="61" y="0"/>
                      </a:lnTo>
                      <a:lnTo>
                        <a:pt x="58" y="0"/>
                      </a:lnTo>
                      <a:lnTo>
                        <a:pt x="56" y="0"/>
                      </a:lnTo>
                      <a:lnTo>
                        <a:pt x="54" y="1"/>
                      </a:lnTo>
                      <a:lnTo>
                        <a:pt x="52" y="1"/>
                      </a:lnTo>
                      <a:lnTo>
                        <a:pt x="50" y="2"/>
                      </a:lnTo>
                      <a:lnTo>
                        <a:pt x="48" y="3"/>
                      </a:lnTo>
                      <a:lnTo>
                        <a:pt x="45" y="4"/>
                      </a:lnTo>
                      <a:lnTo>
                        <a:pt x="44" y="6"/>
                      </a:lnTo>
                      <a:lnTo>
                        <a:pt x="42" y="8"/>
                      </a:lnTo>
                      <a:lnTo>
                        <a:pt x="41" y="9"/>
                      </a:lnTo>
                      <a:lnTo>
                        <a:pt x="40"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22896" name="Freeform 80"/>
              <p:cNvSpPr>
                <a:spLocks/>
              </p:cNvSpPr>
              <p:nvPr/>
            </p:nvSpPr>
            <p:spPr bwMode="auto">
              <a:xfrm>
                <a:off x="2560" y="2634"/>
                <a:ext cx="202" cy="293"/>
              </a:xfrm>
              <a:custGeom>
                <a:avLst/>
                <a:gdLst/>
                <a:ahLst/>
                <a:cxnLst>
                  <a:cxn ang="0">
                    <a:pos x="201" y="264"/>
                  </a:cxn>
                  <a:cxn ang="0">
                    <a:pos x="186" y="264"/>
                  </a:cxn>
                  <a:cxn ang="0">
                    <a:pos x="159" y="230"/>
                  </a:cxn>
                  <a:cxn ang="0">
                    <a:pos x="123" y="170"/>
                  </a:cxn>
                  <a:cxn ang="0">
                    <a:pos x="113" y="142"/>
                  </a:cxn>
                  <a:cxn ang="0">
                    <a:pos x="115" y="123"/>
                  </a:cxn>
                  <a:cxn ang="0">
                    <a:pos x="124" y="120"/>
                  </a:cxn>
                  <a:cxn ang="0">
                    <a:pos x="138" y="130"/>
                  </a:cxn>
                  <a:cxn ang="0">
                    <a:pos x="157" y="141"/>
                  </a:cxn>
                  <a:cxn ang="0">
                    <a:pos x="166" y="141"/>
                  </a:cxn>
                  <a:cxn ang="0">
                    <a:pos x="167" y="135"/>
                  </a:cxn>
                  <a:cxn ang="0">
                    <a:pos x="158" y="123"/>
                  </a:cxn>
                  <a:cxn ang="0">
                    <a:pos x="137" y="108"/>
                  </a:cxn>
                  <a:cxn ang="0">
                    <a:pos x="128" y="87"/>
                  </a:cxn>
                  <a:cxn ang="0">
                    <a:pos x="124" y="69"/>
                  </a:cxn>
                  <a:cxn ang="0">
                    <a:pos x="114" y="57"/>
                  </a:cxn>
                  <a:cxn ang="0">
                    <a:pos x="110" y="48"/>
                  </a:cxn>
                  <a:cxn ang="0">
                    <a:pos x="115" y="37"/>
                  </a:cxn>
                  <a:cxn ang="0">
                    <a:pos x="120" y="24"/>
                  </a:cxn>
                  <a:cxn ang="0">
                    <a:pos x="116" y="9"/>
                  </a:cxn>
                  <a:cxn ang="0">
                    <a:pos x="106" y="1"/>
                  </a:cxn>
                  <a:cxn ang="0">
                    <a:pos x="91" y="3"/>
                  </a:cxn>
                  <a:cxn ang="0">
                    <a:pos x="85" y="13"/>
                  </a:cxn>
                  <a:cxn ang="0">
                    <a:pos x="85" y="23"/>
                  </a:cxn>
                  <a:cxn ang="0">
                    <a:pos x="88" y="35"/>
                  </a:cxn>
                  <a:cxn ang="0">
                    <a:pos x="88" y="47"/>
                  </a:cxn>
                  <a:cxn ang="0">
                    <a:pos x="78" y="57"/>
                  </a:cxn>
                  <a:cxn ang="0">
                    <a:pos x="66" y="64"/>
                  </a:cxn>
                  <a:cxn ang="0">
                    <a:pos x="56" y="76"/>
                  </a:cxn>
                  <a:cxn ang="0">
                    <a:pos x="47" y="99"/>
                  </a:cxn>
                  <a:cxn ang="0">
                    <a:pos x="42" y="122"/>
                  </a:cxn>
                  <a:cxn ang="0">
                    <a:pos x="40" y="146"/>
                  </a:cxn>
                  <a:cxn ang="0">
                    <a:pos x="42" y="159"/>
                  </a:cxn>
                  <a:cxn ang="0">
                    <a:pos x="49" y="162"/>
                  </a:cxn>
                  <a:cxn ang="0">
                    <a:pos x="53" y="159"/>
                  </a:cxn>
                  <a:cxn ang="0">
                    <a:pos x="53" y="133"/>
                  </a:cxn>
                  <a:cxn ang="0">
                    <a:pos x="56" y="117"/>
                  </a:cxn>
                  <a:cxn ang="0">
                    <a:pos x="64" y="110"/>
                  </a:cxn>
                  <a:cxn ang="0">
                    <a:pos x="71" y="115"/>
                  </a:cxn>
                  <a:cxn ang="0">
                    <a:pos x="68" y="141"/>
                  </a:cxn>
                  <a:cxn ang="0">
                    <a:pos x="62" y="167"/>
                  </a:cxn>
                  <a:cxn ang="0">
                    <a:pos x="53" y="198"/>
                  </a:cxn>
                  <a:cxn ang="0">
                    <a:pos x="33" y="227"/>
                  </a:cxn>
                  <a:cxn ang="0">
                    <a:pos x="8" y="257"/>
                  </a:cxn>
                  <a:cxn ang="0">
                    <a:pos x="0" y="273"/>
                  </a:cxn>
                  <a:cxn ang="0">
                    <a:pos x="19" y="292"/>
                  </a:cxn>
                  <a:cxn ang="0">
                    <a:pos x="33" y="289"/>
                  </a:cxn>
                  <a:cxn ang="0">
                    <a:pos x="23" y="277"/>
                  </a:cxn>
                  <a:cxn ang="0">
                    <a:pos x="30" y="261"/>
                  </a:cxn>
                  <a:cxn ang="0">
                    <a:pos x="62" y="224"/>
                  </a:cxn>
                  <a:cxn ang="0">
                    <a:pos x="85" y="198"/>
                  </a:cxn>
                  <a:cxn ang="0">
                    <a:pos x="96" y="191"/>
                  </a:cxn>
                  <a:cxn ang="0">
                    <a:pos x="110" y="200"/>
                  </a:cxn>
                  <a:cxn ang="0">
                    <a:pos x="143" y="244"/>
                  </a:cxn>
                  <a:cxn ang="0">
                    <a:pos x="169" y="282"/>
                  </a:cxn>
                  <a:cxn ang="0">
                    <a:pos x="180" y="284"/>
                  </a:cxn>
                  <a:cxn ang="0">
                    <a:pos x="193" y="274"/>
                  </a:cxn>
                </a:cxnLst>
                <a:rect l="0" t="0" r="r" b="b"/>
                <a:pathLst>
                  <a:path w="202" h="293">
                    <a:moveTo>
                      <a:pt x="200" y="269"/>
                    </a:moveTo>
                    <a:lnTo>
                      <a:pt x="201" y="264"/>
                    </a:lnTo>
                    <a:lnTo>
                      <a:pt x="193" y="266"/>
                    </a:lnTo>
                    <a:lnTo>
                      <a:pt x="186" y="264"/>
                    </a:lnTo>
                    <a:lnTo>
                      <a:pt x="176" y="257"/>
                    </a:lnTo>
                    <a:lnTo>
                      <a:pt x="159" y="230"/>
                    </a:lnTo>
                    <a:lnTo>
                      <a:pt x="135" y="191"/>
                    </a:lnTo>
                    <a:lnTo>
                      <a:pt x="123" y="170"/>
                    </a:lnTo>
                    <a:lnTo>
                      <a:pt x="114" y="152"/>
                    </a:lnTo>
                    <a:lnTo>
                      <a:pt x="113" y="142"/>
                    </a:lnTo>
                    <a:lnTo>
                      <a:pt x="113" y="131"/>
                    </a:lnTo>
                    <a:lnTo>
                      <a:pt x="115" y="123"/>
                    </a:lnTo>
                    <a:lnTo>
                      <a:pt x="120" y="120"/>
                    </a:lnTo>
                    <a:lnTo>
                      <a:pt x="124" y="120"/>
                    </a:lnTo>
                    <a:lnTo>
                      <a:pt x="129" y="122"/>
                    </a:lnTo>
                    <a:lnTo>
                      <a:pt x="138" y="130"/>
                    </a:lnTo>
                    <a:lnTo>
                      <a:pt x="149" y="137"/>
                    </a:lnTo>
                    <a:lnTo>
                      <a:pt x="157" y="141"/>
                    </a:lnTo>
                    <a:lnTo>
                      <a:pt x="162" y="142"/>
                    </a:lnTo>
                    <a:lnTo>
                      <a:pt x="166" y="141"/>
                    </a:lnTo>
                    <a:lnTo>
                      <a:pt x="168" y="137"/>
                    </a:lnTo>
                    <a:lnTo>
                      <a:pt x="167" y="135"/>
                    </a:lnTo>
                    <a:lnTo>
                      <a:pt x="166" y="131"/>
                    </a:lnTo>
                    <a:lnTo>
                      <a:pt x="158" y="123"/>
                    </a:lnTo>
                    <a:lnTo>
                      <a:pt x="144" y="115"/>
                    </a:lnTo>
                    <a:lnTo>
                      <a:pt x="137" y="108"/>
                    </a:lnTo>
                    <a:lnTo>
                      <a:pt x="131" y="99"/>
                    </a:lnTo>
                    <a:lnTo>
                      <a:pt x="128" y="87"/>
                    </a:lnTo>
                    <a:lnTo>
                      <a:pt x="126" y="74"/>
                    </a:lnTo>
                    <a:lnTo>
                      <a:pt x="124" y="69"/>
                    </a:lnTo>
                    <a:lnTo>
                      <a:pt x="120" y="63"/>
                    </a:lnTo>
                    <a:lnTo>
                      <a:pt x="114" y="57"/>
                    </a:lnTo>
                    <a:lnTo>
                      <a:pt x="110" y="53"/>
                    </a:lnTo>
                    <a:lnTo>
                      <a:pt x="110" y="48"/>
                    </a:lnTo>
                    <a:lnTo>
                      <a:pt x="113" y="40"/>
                    </a:lnTo>
                    <a:lnTo>
                      <a:pt x="115" y="37"/>
                    </a:lnTo>
                    <a:lnTo>
                      <a:pt x="118" y="31"/>
                    </a:lnTo>
                    <a:lnTo>
                      <a:pt x="120" y="24"/>
                    </a:lnTo>
                    <a:lnTo>
                      <a:pt x="118" y="15"/>
                    </a:lnTo>
                    <a:lnTo>
                      <a:pt x="116" y="9"/>
                    </a:lnTo>
                    <a:lnTo>
                      <a:pt x="113" y="4"/>
                    </a:lnTo>
                    <a:lnTo>
                      <a:pt x="106" y="1"/>
                    </a:lnTo>
                    <a:lnTo>
                      <a:pt x="97" y="0"/>
                    </a:lnTo>
                    <a:lnTo>
                      <a:pt x="91" y="3"/>
                    </a:lnTo>
                    <a:lnTo>
                      <a:pt x="87" y="6"/>
                    </a:lnTo>
                    <a:lnTo>
                      <a:pt x="85" y="13"/>
                    </a:lnTo>
                    <a:lnTo>
                      <a:pt x="83" y="18"/>
                    </a:lnTo>
                    <a:lnTo>
                      <a:pt x="85" y="23"/>
                    </a:lnTo>
                    <a:lnTo>
                      <a:pt x="87" y="30"/>
                    </a:lnTo>
                    <a:lnTo>
                      <a:pt x="88" y="35"/>
                    </a:lnTo>
                    <a:lnTo>
                      <a:pt x="90" y="40"/>
                    </a:lnTo>
                    <a:lnTo>
                      <a:pt x="88" y="47"/>
                    </a:lnTo>
                    <a:lnTo>
                      <a:pt x="85" y="52"/>
                    </a:lnTo>
                    <a:lnTo>
                      <a:pt x="78" y="57"/>
                    </a:lnTo>
                    <a:lnTo>
                      <a:pt x="71" y="60"/>
                    </a:lnTo>
                    <a:lnTo>
                      <a:pt x="66" y="64"/>
                    </a:lnTo>
                    <a:lnTo>
                      <a:pt x="61" y="69"/>
                    </a:lnTo>
                    <a:lnTo>
                      <a:pt x="56" y="76"/>
                    </a:lnTo>
                    <a:lnTo>
                      <a:pt x="51" y="87"/>
                    </a:lnTo>
                    <a:lnTo>
                      <a:pt x="47" y="99"/>
                    </a:lnTo>
                    <a:lnTo>
                      <a:pt x="43" y="110"/>
                    </a:lnTo>
                    <a:lnTo>
                      <a:pt x="42" y="122"/>
                    </a:lnTo>
                    <a:lnTo>
                      <a:pt x="40" y="137"/>
                    </a:lnTo>
                    <a:lnTo>
                      <a:pt x="40" y="146"/>
                    </a:lnTo>
                    <a:lnTo>
                      <a:pt x="40" y="154"/>
                    </a:lnTo>
                    <a:lnTo>
                      <a:pt x="42" y="159"/>
                    </a:lnTo>
                    <a:lnTo>
                      <a:pt x="44" y="161"/>
                    </a:lnTo>
                    <a:lnTo>
                      <a:pt x="49" y="162"/>
                    </a:lnTo>
                    <a:lnTo>
                      <a:pt x="52" y="161"/>
                    </a:lnTo>
                    <a:lnTo>
                      <a:pt x="53" y="159"/>
                    </a:lnTo>
                    <a:lnTo>
                      <a:pt x="53" y="149"/>
                    </a:lnTo>
                    <a:lnTo>
                      <a:pt x="53" y="133"/>
                    </a:lnTo>
                    <a:lnTo>
                      <a:pt x="54" y="123"/>
                    </a:lnTo>
                    <a:lnTo>
                      <a:pt x="56" y="117"/>
                    </a:lnTo>
                    <a:lnTo>
                      <a:pt x="59" y="111"/>
                    </a:lnTo>
                    <a:lnTo>
                      <a:pt x="64" y="110"/>
                    </a:lnTo>
                    <a:lnTo>
                      <a:pt x="70" y="111"/>
                    </a:lnTo>
                    <a:lnTo>
                      <a:pt x="71" y="115"/>
                    </a:lnTo>
                    <a:lnTo>
                      <a:pt x="70" y="126"/>
                    </a:lnTo>
                    <a:lnTo>
                      <a:pt x="68" y="141"/>
                    </a:lnTo>
                    <a:lnTo>
                      <a:pt x="66" y="155"/>
                    </a:lnTo>
                    <a:lnTo>
                      <a:pt x="62" y="167"/>
                    </a:lnTo>
                    <a:lnTo>
                      <a:pt x="58" y="184"/>
                    </a:lnTo>
                    <a:lnTo>
                      <a:pt x="53" y="198"/>
                    </a:lnTo>
                    <a:lnTo>
                      <a:pt x="42" y="215"/>
                    </a:lnTo>
                    <a:lnTo>
                      <a:pt x="33" y="227"/>
                    </a:lnTo>
                    <a:lnTo>
                      <a:pt x="18" y="244"/>
                    </a:lnTo>
                    <a:lnTo>
                      <a:pt x="8" y="257"/>
                    </a:lnTo>
                    <a:lnTo>
                      <a:pt x="0" y="268"/>
                    </a:lnTo>
                    <a:lnTo>
                      <a:pt x="0" y="273"/>
                    </a:lnTo>
                    <a:lnTo>
                      <a:pt x="8" y="282"/>
                    </a:lnTo>
                    <a:lnTo>
                      <a:pt x="19" y="292"/>
                    </a:lnTo>
                    <a:lnTo>
                      <a:pt x="30" y="292"/>
                    </a:lnTo>
                    <a:lnTo>
                      <a:pt x="33" y="289"/>
                    </a:lnTo>
                    <a:lnTo>
                      <a:pt x="28" y="283"/>
                    </a:lnTo>
                    <a:lnTo>
                      <a:pt x="23" y="277"/>
                    </a:lnTo>
                    <a:lnTo>
                      <a:pt x="23" y="272"/>
                    </a:lnTo>
                    <a:lnTo>
                      <a:pt x="30" y="261"/>
                    </a:lnTo>
                    <a:lnTo>
                      <a:pt x="43" y="248"/>
                    </a:lnTo>
                    <a:lnTo>
                      <a:pt x="62" y="224"/>
                    </a:lnTo>
                    <a:lnTo>
                      <a:pt x="78" y="204"/>
                    </a:lnTo>
                    <a:lnTo>
                      <a:pt x="85" y="198"/>
                    </a:lnTo>
                    <a:lnTo>
                      <a:pt x="88" y="193"/>
                    </a:lnTo>
                    <a:lnTo>
                      <a:pt x="96" y="191"/>
                    </a:lnTo>
                    <a:lnTo>
                      <a:pt x="102" y="195"/>
                    </a:lnTo>
                    <a:lnTo>
                      <a:pt x="110" y="200"/>
                    </a:lnTo>
                    <a:lnTo>
                      <a:pt x="125" y="220"/>
                    </a:lnTo>
                    <a:lnTo>
                      <a:pt x="143" y="244"/>
                    </a:lnTo>
                    <a:lnTo>
                      <a:pt x="159" y="268"/>
                    </a:lnTo>
                    <a:lnTo>
                      <a:pt x="169" y="282"/>
                    </a:lnTo>
                    <a:lnTo>
                      <a:pt x="173" y="284"/>
                    </a:lnTo>
                    <a:lnTo>
                      <a:pt x="180" y="284"/>
                    </a:lnTo>
                    <a:lnTo>
                      <a:pt x="186" y="279"/>
                    </a:lnTo>
                    <a:lnTo>
                      <a:pt x="193" y="274"/>
                    </a:lnTo>
                    <a:lnTo>
                      <a:pt x="200" y="269"/>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5" name="Group 81"/>
              <p:cNvGrpSpPr>
                <a:grpSpLocks/>
              </p:cNvGrpSpPr>
              <p:nvPr/>
            </p:nvGrpSpPr>
            <p:grpSpPr bwMode="auto">
              <a:xfrm>
                <a:off x="1986" y="2635"/>
                <a:ext cx="261" cy="311"/>
                <a:chOff x="1986" y="2635"/>
                <a:chExt cx="261" cy="311"/>
              </a:xfrm>
            </p:grpSpPr>
            <p:grpSp>
              <p:nvGrpSpPr>
                <p:cNvPr id="16" name="Group 82"/>
                <p:cNvGrpSpPr>
                  <a:grpSpLocks/>
                </p:cNvGrpSpPr>
                <p:nvPr/>
              </p:nvGrpSpPr>
              <p:grpSpPr bwMode="auto">
                <a:xfrm>
                  <a:off x="1986" y="2635"/>
                  <a:ext cx="261" cy="311"/>
                  <a:chOff x="1986" y="2635"/>
                  <a:chExt cx="261" cy="311"/>
                </a:xfrm>
              </p:grpSpPr>
              <p:sp>
                <p:nvSpPr>
                  <p:cNvPr id="2722899" name="AutoShape 83"/>
                  <p:cNvSpPr>
                    <a:spLocks noChangeArrowheads="1"/>
                  </p:cNvSpPr>
                  <p:nvPr/>
                </p:nvSpPr>
                <p:spPr bwMode="auto">
                  <a:xfrm>
                    <a:off x="1986" y="2686"/>
                    <a:ext cx="261"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900" name="AutoShape 84"/>
                  <p:cNvSpPr>
                    <a:spLocks noChangeArrowheads="1"/>
                  </p:cNvSpPr>
                  <p:nvPr/>
                </p:nvSpPr>
                <p:spPr bwMode="auto">
                  <a:xfrm>
                    <a:off x="2050" y="2635"/>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2901" name="Oval 85"/>
                <p:cNvSpPr>
                  <a:spLocks noChangeArrowheads="1"/>
                </p:cNvSpPr>
                <p:nvPr/>
              </p:nvSpPr>
              <p:spPr bwMode="auto">
                <a:xfrm>
                  <a:off x="2069" y="2661"/>
                  <a:ext cx="26"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02" name="AutoShape 86"/>
                <p:cNvSpPr>
                  <a:spLocks noChangeArrowheads="1"/>
                </p:cNvSpPr>
                <p:nvPr/>
              </p:nvSpPr>
              <p:spPr bwMode="auto">
                <a:xfrm>
                  <a:off x="2019" y="2809"/>
                  <a:ext cx="137" cy="54"/>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2903" name="Line 87"/>
              <p:cNvSpPr>
                <a:spLocks noChangeShapeType="1"/>
              </p:cNvSpPr>
              <p:nvPr/>
            </p:nvSpPr>
            <p:spPr bwMode="auto">
              <a:xfrm>
                <a:off x="2001" y="1313"/>
                <a:ext cx="262"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04" name="Line 88"/>
              <p:cNvSpPr>
                <a:spLocks noChangeShapeType="1"/>
              </p:cNvSpPr>
              <p:nvPr/>
            </p:nvSpPr>
            <p:spPr bwMode="auto">
              <a:xfrm>
                <a:off x="1438" y="1268"/>
                <a:ext cx="252"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22905" name="Line 89"/>
              <p:cNvSpPr>
                <a:spLocks noChangeShapeType="1"/>
              </p:cNvSpPr>
              <p:nvPr/>
            </p:nvSpPr>
            <p:spPr bwMode="auto">
              <a:xfrm>
                <a:off x="1723" y="1268"/>
                <a:ext cx="252"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grpSp>
            <p:nvGrpSpPr>
              <p:cNvPr id="17" name="Group 90"/>
              <p:cNvGrpSpPr>
                <a:grpSpLocks/>
              </p:cNvGrpSpPr>
              <p:nvPr/>
            </p:nvGrpSpPr>
            <p:grpSpPr bwMode="auto">
              <a:xfrm>
                <a:off x="917" y="1636"/>
                <a:ext cx="975" cy="310"/>
                <a:chOff x="917" y="1636"/>
                <a:chExt cx="975" cy="310"/>
              </a:xfrm>
            </p:grpSpPr>
            <p:grpSp>
              <p:nvGrpSpPr>
                <p:cNvPr id="18" name="Group 91"/>
                <p:cNvGrpSpPr>
                  <a:grpSpLocks/>
                </p:cNvGrpSpPr>
                <p:nvPr/>
              </p:nvGrpSpPr>
              <p:grpSpPr bwMode="auto">
                <a:xfrm>
                  <a:off x="917" y="1636"/>
                  <a:ext cx="206" cy="310"/>
                  <a:chOff x="917" y="1636"/>
                  <a:chExt cx="206" cy="310"/>
                </a:xfrm>
              </p:grpSpPr>
              <p:sp>
                <p:nvSpPr>
                  <p:cNvPr id="2722908" name="AutoShape 92"/>
                  <p:cNvSpPr>
                    <a:spLocks noChangeArrowheads="1"/>
                  </p:cNvSpPr>
                  <p:nvPr/>
                </p:nvSpPr>
                <p:spPr bwMode="auto">
                  <a:xfrm>
                    <a:off x="917" y="1686"/>
                    <a:ext cx="206"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909" name="AutoShape 93"/>
                  <p:cNvSpPr>
                    <a:spLocks noChangeArrowheads="1"/>
                  </p:cNvSpPr>
                  <p:nvPr/>
                </p:nvSpPr>
                <p:spPr bwMode="auto">
                  <a:xfrm>
                    <a:off x="965" y="1636"/>
                    <a:ext cx="158"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910" name="AutoShape 94"/>
                  <p:cNvSpPr>
                    <a:spLocks noChangeArrowheads="1"/>
                  </p:cNvSpPr>
                  <p:nvPr/>
                </p:nvSpPr>
                <p:spPr bwMode="auto">
                  <a:xfrm>
                    <a:off x="956" y="1707"/>
                    <a:ext cx="108" cy="15"/>
                  </a:xfrm>
                  <a:prstGeom prst="parallelogram">
                    <a:avLst>
                      <a:gd name="adj" fmla="val 179967"/>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9" name="Group 95"/>
                <p:cNvGrpSpPr>
                  <a:grpSpLocks/>
                </p:cNvGrpSpPr>
                <p:nvPr/>
              </p:nvGrpSpPr>
              <p:grpSpPr bwMode="auto">
                <a:xfrm>
                  <a:off x="1435" y="1677"/>
                  <a:ext cx="203" cy="257"/>
                  <a:chOff x="1435" y="1677"/>
                  <a:chExt cx="203" cy="257"/>
                </a:xfrm>
              </p:grpSpPr>
              <p:sp>
                <p:nvSpPr>
                  <p:cNvPr id="2722912" name="Freeform 96"/>
                  <p:cNvSpPr>
                    <a:spLocks/>
                  </p:cNvSpPr>
                  <p:nvPr/>
                </p:nvSpPr>
                <p:spPr bwMode="auto">
                  <a:xfrm>
                    <a:off x="1564" y="1794"/>
                    <a:ext cx="62" cy="140"/>
                  </a:xfrm>
                  <a:custGeom>
                    <a:avLst/>
                    <a:gdLst/>
                    <a:ahLst/>
                    <a:cxnLst>
                      <a:cxn ang="0">
                        <a:pos x="44" y="0"/>
                      </a:cxn>
                      <a:cxn ang="0">
                        <a:pos x="61" y="0"/>
                      </a:cxn>
                      <a:cxn ang="0">
                        <a:pos x="17" y="139"/>
                      </a:cxn>
                      <a:cxn ang="0">
                        <a:pos x="0" y="139"/>
                      </a:cxn>
                      <a:cxn ang="0">
                        <a:pos x="44" y="0"/>
                      </a:cxn>
                    </a:cxnLst>
                    <a:rect l="0" t="0" r="r" b="b"/>
                    <a:pathLst>
                      <a:path w="62" h="140">
                        <a:moveTo>
                          <a:pt x="44" y="0"/>
                        </a:moveTo>
                        <a:lnTo>
                          <a:pt x="61" y="0"/>
                        </a:lnTo>
                        <a:lnTo>
                          <a:pt x="17" y="139"/>
                        </a:lnTo>
                        <a:lnTo>
                          <a:pt x="0" y="139"/>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22913" name="Rectangle 97"/>
                  <p:cNvSpPr>
                    <a:spLocks noChangeArrowheads="1"/>
                  </p:cNvSpPr>
                  <p:nvPr/>
                </p:nvSpPr>
                <p:spPr bwMode="auto">
                  <a:xfrm>
                    <a:off x="1561" y="1794"/>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914" name="Rectangle 98"/>
                  <p:cNvSpPr>
                    <a:spLocks noChangeArrowheads="1"/>
                  </p:cNvSpPr>
                  <p:nvPr/>
                </p:nvSpPr>
                <p:spPr bwMode="auto">
                  <a:xfrm>
                    <a:off x="1567" y="1852"/>
                    <a:ext cx="58"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915" name="Rectangle 99"/>
                  <p:cNvSpPr>
                    <a:spLocks noChangeArrowheads="1"/>
                  </p:cNvSpPr>
                  <p:nvPr/>
                </p:nvSpPr>
                <p:spPr bwMode="auto">
                  <a:xfrm>
                    <a:off x="1436" y="1852"/>
                    <a:ext cx="74"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916" name="Oval 100"/>
                  <p:cNvSpPr>
                    <a:spLocks noChangeArrowheads="1"/>
                  </p:cNvSpPr>
                  <p:nvPr/>
                </p:nvSpPr>
                <p:spPr bwMode="auto">
                  <a:xfrm>
                    <a:off x="1496" y="1677"/>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22917" name="Freeform 101"/>
                  <p:cNvSpPr>
                    <a:spLocks/>
                  </p:cNvSpPr>
                  <p:nvPr/>
                </p:nvSpPr>
                <p:spPr bwMode="auto">
                  <a:xfrm>
                    <a:off x="1435" y="1721"/>
                    <a:ext cx="139"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0" y="212"/>
                      </a:cxn>
                      <a:cxn ang="0">
                        <a:pos x="114" y="102"/>
                      </a:cxn>
                      <a:cxn ang="0">
                        <a:pos x="113" y="99"/>
                      </a:cxn>
                      <a:cxn ang="0">
                        <a:pos x="112" y="98"/>
                      </a:cxn>
                      <a:cxn ang="0">
                        <a:pos x="110" y="96"/>
                      </a:cxn>
                      <a:cxn ang="0">
                        <a:pos x="108" y="94"/>
                      </a:cxn>
                      <a:cxn ang="0">
                        <a:pos x="106" y="93"/>
                      </a:cxn>
                      <a:cxn ang="0">
                        <a:pos x="103" y="93"/>
                      </a:cxn>
                      <a:cxn ang="0">
                        <a:pos x="100" y="93"/>
                      </a:cxn>
                      <a:cxn ang="0">
                        <a:pos x="98" y="93"/>
                      </a:cxn>
                      <a:cxn ang="0">
                        <a:pos x="67" y="54"/>
                      </a:cxn>
                      <a:cxn ang="0">
                        <a:pos x="128" y="67"/>
                      </a:cxn>
                      <a:cxn ang="0">
                        <a:pos x="131" y="66"/>
                      </a:cxn>
                      <a:cxn ang="0">
                        <a:pos x="132" y="66"/>
                      </a:cxn>
                      <a:cxn ang="0">
                        <a:pos x="135" y="64"/>
                      </a:cxn>
                      <a:cxn ang="0">
                        <a:pos x="137" y="62"/>
                      </a:cxn>
                      <a:cxn ang="0">
                        <a:pos x="137" y="59"/>
                      </a:cxn>
                      <a:cxn ang="0">
                        <a:pos x="138" y="56"/>
                      </a:cxn>
                      <a:cxn ang="0">
                        <a:pos x="137" y="53"/>
                      </a:cxn>
                      <a:cxn ang="0">
                        <a:pos x="136" y="51"/>
                      </a:cxn>
                      <a:cxn ang="0">
                        <a:pos x="134" y="49"/>
                      </a:cxn>
                      <a:cxn ang="0">
                        <a:pos x="132" y="47"/>
                      </a:cxn>
                      <a:cxn ang="0">
                        <a:pos x="129" y="46"/>
                      </a:cxn>
                      <a:cxn ang="0">
                        <a:pos x="87" y="46"/>
                      </a:cxn>
                      <a:cxn ang="0">
                        <a:pos x="80" y="30"/>
                      </a:cxn>
                      <a:cxn ang="0">
                        <a:pos x="81" y="26"/>
                      </a:cxn>
                      <a:cxn ang="0">
                        <a:pos x="81" y="22"/>
                      </a:cxn>
                      <a:cxn ang="0">
                        <a:pos x="81" y="18"/>
                      </a:cxn>
                      <a:cxn ang="0">
                        <a:pos x="80" y="14"/>
                      </a:cxn>
                      <a:cxn ang="0">
                        <a:pos x="79" y="11"/>
                      </a:cxn>
                      <a:cxn ang="0">
                        <a:pos x="76" y="8"/>
                      </a:cxn>
                      <a:cxn ang="0">
                        <a:pos x="73" y="5"/>
                      </a:cxn>
                      <a:cxn ang="0">
                        <a:pos x="70" y="3"/>
                      </a:cxn>
                      <a:cxn ang="0">
                        <a:pos x="67" y="1"/>
                      </a:cxn>
                      <a:cxn ang="0">
                        <a:pos x="62" y="0"/>
                      </a:cxn>
                      <a:cxn ang="0">
                        <a:pos x="58" y="0"/>
                      </a:cxn>
                      <a:cxn ang="0">
                        <a:pos x="54" y="1"/>
                      </a:cxn>
                      <a:cxn ang="0">
                        <a:pos x="49" y="2"/>
                      </a:cxn>
                      <a:cxn ang="0">
                        <a:pos x="45" y="4"/>
                      </a:cxn>
                      <a:cxn ang="0">
                        <a:pos x="42" y="8"/>
                      </a:cxn>
                      <a:cxn ang="0">
                        <a:pos x="39" y="12"/>
                      </a:cxn>
                      <a:cxn ang="0">
                        <a:pos x="38" y="16"/>
                      </a:cxn>
                    </a:cxnLst>
                    <a:rect l="0" t="0" r="r" b="b"/>
                    <a:pathLst>
                      <a:path w="139"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0" y="119"/>
                        </a:lnTo>
                        <a:lnTo>
                          <a:pt x="90" y="212"/>
                        </a:lnTo>
                        <a:lnTo>
                          <a:pt x="114" y="212"/>
                        </a:lnTo>
                        <a:lnTo>
                          <a:pt x="114" y="102"/>
                        </a:lnTo>
                        <a:lnTo>
                          <a:pt x="114" y="101"/>
                        </a:lnTo>
                        <a:lnTo>
                          <a:pt x="113" y="99"/>
                        </a:lnTo>
                        <a:lnTo>
                          <a:pt x="113" y="98"/>
                        </a:lnTo>
                        <a:lnTo>
                          <a:pt x="112" y="98"/>
                        </a:lnTo>
                        <a:lnTo>
                          <a:pt x="112" y="97"/>
                        </a:lnTo>
                        <a:lnTo>
                          <a:pt x="110" y="96"/>
                        </a:lnTo>
                        <a:lnTo>
                          <a:pt x="110" y="95"/>
                        </a:lnTo>
                        <a:lnTo>
                          <a:pt x="108" y="94"/>
                        </a:lnTo>
                        <a:lnTo>
                          <a:pt x="107" y="94"/>
                        </a:lnTo>
                        <a:lnTo>
                          <a:pt x="106" y="93"/>
                        </a:lnTo>
                        <a:lnTo>
                          <a:pt x="105" y="93"/>
                        </a:lnTo>
                        <a:lnTo>
                          <a:pt x="103" y="93"/>
                        </a:lnTo>
                        <a:lnTo>
                          <a:pt x="102" y="93"/>
                        </a:lnTo>
                        <a:lnTo>
                          <a:pt x="100" y="93"/>
                        </a:lnTo>
                        <a:lnTo>
                          <a:pt x="99" y="93"/>
                        </a:lnTo>
                        <a:lnTo>
                          <a:pt x="98" y="93"/>
                        </a:lnTo>
                        <a:lnTo>
                          <a:pt x="54" y="90"/>
                        </a:lnTo>
                        <a:lnTo>
                          <a:pt x="67" y="54"/>
                        </a:lnTo>
                        <a:lnTo>
                          <a:pt x="75" y="67"/>
                        </a:lnTo>
                        <a:lnTo>
                          <a:pt x="128" y="67"/>
                        </a:lnTo>
                        <a:lnTo>
                          <a:pt x="129" y="66"/>
                        </a:lnTo>
                        <a:lnTo>
                          <a:pt x="131" y="66"/>
                        </a:lnTo>
                        <a:lnTo>
                          <a:pt x="132" y="66"/>
                        </a:lnTo>
                        <a:lnTo>
                          <a:pt x="132" y="66"/>
                        </a:lnTo>
                        <a:lnTo>
                          <a:pt x="134" y="64"/>
                        </a:lnTo>
                        <a:lnTo>
                          <a:pt x="135" y="64"/>
                        </a:lnTo>
                        <a:lnTo>
                          <a:pt x="136" y="63"/>
                        </a:lnTo>
                        <a:lnTo>
                          <a:pt x="137" y="62"/>
                        </a:lnTo>
                        <a:lnTo>
                          <a:pt x="137" y="61"/>
                        </a:lnTo>
                        <a:lnTo>
                          <a:pt x="137" y="59"/>
                        </a:lnTo>
                        <a:lnTo>
                          <a:pt x="138" y="58"/>
                        </a:lnTo>
                        <a:lnTo>
                          <a:pt x="138" y="56"/>
                        </a:lnTo>
                        <a:lnTo>
                          <a:pt x="138" y="54"/>
                        </a:lnTo>
                        <a:lnTo>
                          <a:pt x="137" y="53"/>
                        </a:lnTo>
                        <a:lnTo>
                          <a:pt x="137" y="52"/>
                        </a:lnTo>
                        <a:lnTo>
                          <a:pt x="136" y="51"/>
                        </a:lnTo>
                        <a:lnTo>
                          <a:pt x="135" y="49"/>
                        </a:lnTo>
                        <a:lnTo>
                          <a:pt x="134" y="49"/>
                        </a:lnTo>
                        <a:lnTo>
                          <a:pt x="133" y="48"/>
                        </a:lnTo>
                        <a:lnTo>
                          <a:pt x="132" y="47"/>
                        </a:lnTo>
                        <a:lnTo>
                          <a:pt x="131" y="46"/>
                        </a:lnTo>
                        <a:lnTo>
                          <a:pt x="129" y="46"/>
                        </a:lnTo>
                        <a:lnTo>
                          <a:pt x="128" y="46"/>
                        </a:lnTo>
                        <a:lnTo>
                          <a:pt x="87" y="46"/>
                        </a:lnTo>
                        <a:lnTo>
                          <a:pt x="79" y="31"/>
                        </a:lnTo>
                        <a:lnTo>
                          <a:pt x="80" y="30"/>
                        </a:lnTo>
                        <a:lnTo>
                          <a:pt x="81" y="28"/>
                        </a:lnTo>
                        <a:lnTo>
                          <a:pt x="81" y="26"/>
                        </a:lnTo>
                        <a:lnTo>
                          <a:pt x="81" y="24"/>
                        </a:lnTo>
                        <a:lnTo>
                          <a:pt x="81" y="22"/>
                        </a:lnTo>
                        <a:lnTo>
                          <a:pt x="81" y="20"/>
                        </a:lnTo>
                        <a:lnTo>
                          <a:pt x="81" y="18"/>
                        </a:lnTo>
                        <a:lnTo>
                          <a:pt x="81" y="16"/>
                        </a:lnTo>
                        <a:lnTo>
                          <a:pt x="80" y="14"/>
                        </a:lnTo>
                        <a:lnTo>
                          <a:pt x="79" y="13"/>
                        </a:lnTo>
                        <a:lnTo>
                          <a:pt x="79" y="11"/>
                        </a:lnTo>
                        <a:lnTo>
                          <a:pt x="78" y="9"/>
                        </a:lnTo>
                        <a:lnTo>
                          <a:pt x="76" y="8"/>
                        </a:lnTo>
                        <a:lnTo>
                          <a:pt x="75" y="6"/>
                        </a:lnTo>
                        <a:lnTo>
                          <a:pt x="73" y="5"/>
                        </a:lnTo>
                        <a:lnTo>
                          <a:pt x="72" y="4"/>
                        </a:lnTo>
                        <a:lnTo>
                          <a:pt x="70" y="3"/>
                        </a:lnTo>
                        <a:lnTo>
                          <a:pt x="68" y="2"/>
                        </a:lnTo>
                        <a:lnTo>
                          <a:pt x="67" y="1"/>
                        </a:lnTo>
                        <a:lnTo>
                          <a:pt x="64" y="1"/>
                        </a:lnTo>
                        <a:lnTo>
                          <a:pt x="62" y="0"/>
                        </a:lnTo>
                        <a:lnTo>
                          <a:pt x="60" y="0"/>
                        </a:lnTo>
                        <a:lnTo>
                          <a:pt x="58" y="0"/>
                        </a:lnTo>
                        <a:lnTo>
                          <a:pt x="56" y="0"/>
                        </a:lnTo>
                        <a:lnTo>
                          <a:pt x="54" y="1"/>
                        </a:lnTo>
                        <a:lnTo>
                          <a:pt x="52" y="1"/>
                        </a:lnTo>
                        <a:lnTo>
                          <a:pt x="49" y="2"/>
                        </a:lnTo>
                        <a:lnTo>
                          <a:pt x="47" y="3"/>
                        </a:lnTo>
                        <a:lnTo>
                          <a:pt x="45" y="4"/>
                        </a:lnTo>
                        <a:lnTo>
                          <a:pt x="44" y="6"/>
                        </a:lnTo>
                        <a:lnTo>
                          <a:pt x="42" y="8"/>
                        </a:lnTo>
                        <a:lnTo>
                          <a:pt x="41" y="9"/>
                        </a:lnTo>
                        <a:lnTo>
                          <a:pt x="39"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22918" name="Freeform 102"/>
                <p:cNvSpPr>
                  <a:spLocks/>
                </p:cNvSpPr>
                <p:nvPr/>
              </p:nvSpPr>
              <p:spPr bwMode="auto">
                <a:xfrm>
                  <a:off x="1692" y="1646"/>
                  <a:ext cx="200" cy="291"/>
                </a:xfrm>
                <a:custGeom>
                  <a:avLst/>
                  <a:gdLst/>
                  <a:ahLst/>
                  <a:cxnLst>
                    <a:cxn ang="0">
                      <a:pos x="199" y="263"/>
                    </a:cxn>
                    <a:cxn ang="0">
                      <a:pos x="184" y="263"/>
                    </a:cxn>
                    <a:cxn ang="0">
                      <a:pos x="158" y="229"/>
                    </a:cxn>
                    <a:cxn ang="0">
                      <a:pos x="121" y="169"/>
                    </a:cxn>
                    <a:cxn ang="0">
                      <a:pos x="111" y="141"/>
                    </a:cxn>
                    <a:cxn ang="0">
                      <a:pos x="114" y="123"/>
                    </a:cxn>
                    <a:cxn ang="0">
                      <a:pos x="123" y="119"/>
                    </a:cxn>
                    <a:cxn ang="0">
                      <a:pos x="136" y="129"/>
                    </a:cxn>
                    <a:cxn ang="0">
                      <a:pos x="155" y="140"/>
                    </a:cxn>
                    <a:cxn ang="0">
                      <a:pos x="164" y="140"/>
                    </a:cxn>
                    <a:cxn ang="0">
                      <a:pos x="165" y="134"/>
                    </a:cxn>
                    <a:cxn ang="0">
                      <a:pos x="156" y="123"/>
                    </a:cxn>
                    <a:cxn ang="0">
                      <a:pos x="135" y="108"/>
                    </a:cxn>
                    <a:cxn ang="0">
                      <a:pos x="126" y="86"/>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1"/>
                    </a:cxn>
                    <a:cxn ang="0">
                      <a:pos x="40" y="145"/>
                    </a:cxn>
                    <a:cxn ang="0">
                      <a:pos x="41" y="158"/>
                    </a:cxn>
                    <a:cxn ang="0">
                      <a:pos x="49" y="161"/>
                    </a:cxn>
                    <a:cxn ang="0">
                      <a:pos x="53" y="158"/>
                    </a:cxn>
                    <a:cxn ang="0">
                      <a:pos x="53" y="133"/>
                    </a:cxn>
                    <a:cxn ang="0">
                      <a:pos x="55" y="116"/>
                    </a:cxn>
                    <a:cxn ang="0">
                      <a:pos x="64" y="109"/>
                    </a:cxn>
                    <a:cxn ang="0">
                      <a:pos x="70" y="114"/>
                    </a:cxn>
                    <a:cxn ang="0">
                      <a:pos x="68" y="140"/>
                    </a:cxn>
                    <a:cxn ang="0">
                      <a:pos x="61" y="166"/>
                    </a:cxn>
                    <a:cxn ang="0">
                      <a:pos x="53" y="196"/>
                    </a:cxn>
                    <a:cxn ang="0">
                      <a:pos x="33" y="225"/>
                    </a:cxn>
                    <a:cxn ang="0">
                      <a:pos x="8" y="255"/>
                    </a:cxn>
                    <a:cxn ang="0">
                      <a:pos x="0" y="271"/>
                    </a:cxn>
                    <a:cxn ang="0">
                      <a:pos x="19" y="290"/>
                    </a:cxn>
                    <a:cxn ang="0">
                      <a:pos x="33" y="288"/>
                    </a:cxn>
                    <a:cxn ang="0">
                      <a:pos x="23" y="275"/>
                    </a:cxn>
                    <a:cxn ang="0">
                      <a:pos x="30" y="259"/>
                    </a:cxn>
                    <a:cxn ang="0">
                      <a:pos x="61" y="223"/>
                    </a:cxn>
                    <a:cxn ang="0">
                      <a:pos x="84" y="196"/>
                    </a:cxn>
                    <a:cxn ang="0">
                      <a:pos x="95" y="190"/>
                    </a:cxn>
                    <a:cxn ang="0">
                      <a:pos x="109" y="199"/>
                    </a:cxn>
                    <a:cxn ang="0">
                      <a:pos x="141" y="243"/>
                    </a:cxn>
                    <a:cxn ang="0">
                      <a:pos x="168" y="280"/>
                    </a:cxn>
                    <a:cxn ang="0">
                      <a:pos x="178" y="283"/>
                    </a:cxn>
                    <a:cxn ang="0">
                      <a:pos x="191" y="273"/>
                    </a:cxn>
                  </a:cxnLst>
                  <a:rect l="0" t="0" r="r" b="b"/>
                  <a:pathLst>
                    <a:path w="200" h="291">
                      <a:moveTo>
                        <a:pt x="198" y="268"/>
                      </a:moveTo>
                      <a:lnTo>
                        <a:pt x="199" y="263"/>
                      </a:lnTo>
                      <a:lnTo>
                        <a:pt x="191" y="264"/>
                      </a:lnTo>
                      <a:lnTo>
                        <a:pt x="184" y="263"/>
                      </a:lnTo>
                      <a:lnTo>
                        <a:pt x="174" y="255"/>
                      </a:lnTo>
                      <a:lnTo>
                        <a:pt x="158" y="229"/>
                      </a:lnTo>
                      <a:lnTo>
                        <a:pt x="134" y="190"/>
                      </a:lnTo>
                      <a:lnTo>
                        <a:pt x="121" y="169"/>
                      </a:lnTo>
                      <a:lnTo>
                        <a:pt x="113" y="151"/>
                      </a:lnTo>
                      <a:lnTo>
                        <a:pt x="111" y="141"/>
                      </a:lnTo>
                      <a:lnTo>
                        <a:pt x="111" y="130"/>
                      </a:lnTo>
                      <a:lnTo>
                        <a:pt x="114" y="123"/>
                      </a:lnTo>
                      <a:lnTo>
                        <a:pt x="119" y="119"/>
                      </a:lnTo>
                      <a:lnTo>
                        <a:pt x="123" y="119"/>
                      </a:lnTo>
                      <a:lnTo>
                        <a:pt x="128" y="121"/>
                      </a:lnTo>
                      <a:lnTo>
                        <a:pt x="136" y="129"/>
                      </a:lnTo>
                      <a:lnTo>
                        <a:pt x="148" y="136"/>
                      </a:lnTo>
                      <a:lnTo>
                        <a:pt x="155" y="140"/>
                      </a:lnTo>
                      <a:lnTo>
                        <a:pt x="160" y="141"/>
                      </a:lnTo>
                      <a:lnTo>
                        <a:pt x="164" y="140"/>
                      </a:lnTo>
                      <a:lnTo>
                        <a:pt x="166" y="136"/>
                      </a:lnTo>
                      <a:lnTo>
                        <a:pt x="165" y="134"/>
                      </a:lnTo>
                      <a:lnTo>
                        <a:pt x="164" y="130"/>
                      </a:lnTo>
                      <a:lnTo>
                        <a:pt x="156" y="123"/>
                      </a:lnTo>
                      <a:lnTo>
                        <a:pt x="143" y="114"/>
                      </a:lnTo>
                      <a:lnTo>
                        <a:pt x="135" y="108"/>
                      </a:lnTo>
                      <a:lnTo>
                        <a:pt x="130" y="99"/>
                      </a:lnTo>
                      <a:lnTo>
                        <a:pt x="126" y="86"/>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6"/>
                      </a:lnTo>
                      <a:lnTo>
                        <a:pt x="46" y="99"/>
                      </a:lnTo>
                      <a:lnTo>
                        <a:pt x="43" y="109"/>
                      </a:lnTo>
                      <a:lnTo>
                        <a:pt x="41" y="121"/>
                      </a:lnTo>
                      <a:lnTo>
                        <a:pt x="40" y="136"/>
                      </a:lnTo>
                      <a:lnTo>
                        <a:pt x="40" y="145"/>
                      </a:lnTo>
                      <a:lnTo>
                        <a:pt x="40" y="153"/>
                      </a:lnTo>
                      <a:lnTo>
                        <a:pt x="41" y="158"/>
                      </a:lnTo>
                      <a:lnTo>
                        <a:pt x="44" y="160"/>
                      </a:lnTo>
                      <a:lnTo>
                        <a:pt x="49" y="161"/>
                      </a:lnTo>
                      <a:lnTo>
                        <a:pt x="51"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1" y="166"/>
                      </a:lnTo>
                      <a:lnTo>
                        <a:pt x="58" y="183"/>
                      </a:lnTo>
                      <a:lnTo>
                        <a:pt x="53" y="196"/>
                      </a:lnTo>
                      <a:lnTo>
                        <a:pt x="41"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1" y="223"/>
                      </a:lnTo>
                      <a:lnTo>
                        <a:pt x="78" y="203"/>
                      </a:lnTo>
                      <a:lnTo>
                        <a:pt x="84" y="196"/>
                      </a:lnTo>
                      <a:lnTo>
                        <a:pt x="88" y="191"/>
                      </a:lnTo>
                      <a:lnTo>
                        <a:pt x="95" y="190"/>
                      </a:lnTo>
                      <a:lnTo>
                        <a:pt x="101" y="194"/>
                      </a:lnTo>
                      <a:lnTo>
                        <a:pt x="109" y="199"/>
                      </a:lnTo>
                      <a:lnTo>
                        <a:pt x="124" y="219"/>
                      </a:lnTo>
                      <a:lnTo>
                        <a:pt x="141" y="243"/>
                      </a:lnTo>
                      <a:lnTo>
                        <a:pt x="158" y="266"/>
                      </a:lnTo>
                      <a:lnTo>
                        <a:pt x="168" y="280"/>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20" name="Group 103"/>
                <p:cNvGrpSpPr>
                  <a:grpSpLocks/>
                </p:cNvGrpSpPr>
                <p:nvPr/>
              </p:nvGrpSpPr>
              <p:grpSpPr bwMode="auto">
                <a:xfrm>
                  <a:off x="1129" y="1636"/>
                  <a:ext cx="259" cy="310"/>
                  <a:chOff x="1129" y="1636"/>
                  <a:chExt cx="259" cy="310"/>
                </a:xfrm>
              </p:grpSpPr>
              <p:grpSp>
                <p:nvGrpSpPr>
                  <p:cNvPr id="21" name="Group 104"/>
                  <p:cNvGrpSpPr>
                    <a:grpSpLocks/>
                  </p:cNvGrpSpPr>
                  <p:nvPr/>
                </p:nvGrpSpPr>
                <p:grpSpPr bwMode="auto">
                  <a:xfrm>
                    <a:off x="1129" y="1636"/>
                    <a:ext cx="259" cy="310"/>
                    <a:chOff x="1129" y="1636"/>
                    <a:chExt cx="259" cy="310"/>
                  </a:xfrm>
                </p:grpSpPr>
                <p:sp>
                  <p:nvSpPr>
                    <p:cNvPr id="2722921" name="AutoShape 105"/>
                    <p:cNvSpPr>
                      <a:spLocks noChangeArrowheads="1"/>
                    </p:cNvSpPr>
                    <p:nvPr/>
                  </p:nvSpPr>
                  <p:spPr bwMode="auto">
                    <a:xfrm>
                      <a:off x="1129" y="1686"/>
                      <a:ext cx="259"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922" name="AutoShape 106"/>
                    <p:cNvSpPr>
                      <a:spLocks noChangeArrowheads="1"/>
                    </p:cNvSpPr>
                    <p:nvPr/>
                  </p:nvSpPr>
                  <p:spPr bwMode="auto">
                    <a:xfrm>
                      <a:off x="1192" y="1636"/>
                      <a:ext cx="196"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2923" name="Oval 107"/>
                  <p:cNvSpPr>
                    <a:spLocks noChangeArrowheads="1"/>
                  </p:cNvSpPr>
                  <p:nvPr/>
                </p:nvSpPr>
                <p:spPr bwMode="auto">
                  <a:xfrm>
                    <a:off x="1211" y="1662"/>
                    <a:ext cx="27" cy="8"/>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24" name="AutoShape 108"/>
                  <p:cNvSpPr>
                    <a:spLocks noChangeArrowheads="1"/>
                  </p:cNvSpPr>
                  <p:nvPr/>
                </p:nvSpPr>
                <p:spPr bwMode="auto">
                  <a:xfrm>
                    <a:off x="1160" y="1810"/>
                    <a:ext cx="137"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sp>
            <p:nvSpPr>
              <p:cNvPr id="2722925" name="Line 109"/>
              <p:cNvSpPr>
                <a:spLocks noChangeShapeType="1"/>
              </p:cNvSpPr>
              <p:nvPr/>
            </p:nvSpPr>
            <p:spPr bwMode="auto">
              <a:xfrm>
                <a:off x="869" y="1268"/>
                <a:ext cx="254"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22926" name="Rectangle 110"/>
              <p:cNvSpPr>
                <a:spLocks noChangeArrowheads="1"/>
              </p:cNvSpPr>
              <p:nvPr/>
            </p:nvSpPr>
            <p:spPr bwMode="auto">
              <a:xfrm>
                <a:off x="857"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2927" name="Rectangle 111"/>
              <p:cNvSpPr>
                <a:spLocks noChangeArrowheads="1"/>
              </p:cNvSpPr>
              <p:nvPr/>
            </p:nvSpPr>
            <p:spPr bwMode="auto">
              <a:xfrm>
                <a:off x="1113"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2928" name="Line 112"/>
              <p:cNvSpPr>
                <a:spLocks noChangeShapeType="1"/>
              </p:cNvSpPr>
              <p:nvPr/>
            </p:nvSpPr>
            <p:spPr bwMode="auto">
              <a:xfrm>
                <a:off x="1149" y="1313"/>
                <a:ext cx="2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29" name="Rectangle 113"/>
              <p:cNvSpPr>
                <a:spLocks noChangeArrowheads="1"/>
              </p:cNvSpPr>
              <p:nvPr/>
            </p:nvSpPr>
            <p:spPr bwMode="auto">
              <a:xfrm>
                <a:off x="1698"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2930" name="Rectangle 114"/>
              <p:cNvSpPr>
                <a:spLocks noChangeArrowheads="1"/>
              </p:cNvSpPr>
              <p:nvPr/>
            </p:nvSpPr>
            <p:spPr bwMode="auto">
              <a:xfrm>
                <a:off x="1408"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2931" name="Line 115"/>
              <p:cNvSpPr>
                <a:spLocks noChangeShapeType="1"/>
              </p:cNvSpPr>
              <p:nvPr/>
            </p:nvSpPr>
            <p:spPr bwMode="auto">
              <a:xfrm>
                <a:off x="1441" y="1363"/>
                <a:ext cx="248"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22932" name="Line 116"/>
              <p:cNvSpPr>
                <a:spLocks noChangeShapeType="1"/>
              </p:cNvSpPr>
              <p:nvPr/>
            </p:nvSpPr>
            <p:spPr bwMode="auto">
              <a:xfrm>
                <a:off x="1723" y="1407"/>
                <a:ext cx="250"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22933" name="Line 117"/>
              <p:cNvSpPr>
                <a:spLocks noChangeShapeType="1"/>
              </p:cNvSpPr>
              <p:nvPr/>
            </p:nvSpPr>
            <p:spPr bwMode="auto">
              <a:xfrm>
                <a:off x="1723" y="1364"/>
                <a:ext cx="250"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22934" name="Line 118"/>
              <p:cNvSpPr>
                <a:spLocks noChangeShapeType="1"/>
              </p:cNvSpPr>
              <p:nvPr/>
            </p:nvSpPr>
            <p:spPr bwMode="auto">
              <a:xfrm>
                <a:off x="2008" y="1363"/>
                <a:ext cx="250"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22935" name="Line 119"/>
              <p:cNvSpPr>
                <a:spLocks noChangeShapeType="1"/>
              </p:cNvSpPr>
              <p:nvPr/>
            </p:nvSpPr>
            <p:spPr bwMode="auto">
              <a:xfrm>
                <a:off x="2007" y="1407"/>
                <a:ext cx="251"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22936" name="Line 120"/>
              <p:cNvSpPr>
                <a:spLocks noChangeShapeType="1"/>
              </p:cNvSpPr>
              <p:nvPr/>
            </p:nvSpPr>
            <p:spPr bwMode="auto">
              <a:xfrm>
                <a:off x="2293" y="1363"/>
                <a:ext cx="249"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22937" name="Line 121"/>
              <p:cNvSpPr>
                <a:spLocks noChangeShapeType="1"/>
              </p:cNvSpPr>
              <p:nvPr/>
            </p:nvSpPr>
            <p:spPr bwMode="auto">
              <a:xfrm>
                <a:off x="2291" y="1407"/>
                <a:ext cx="251"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22938" name="Line 122"/>
              <p:cNvSpPr>
                <a:spLocks noChangeShapeType="1"/>
              </p:cNvSpPr>
              <p:nvPr/>
            </p:nvSpPr>
            <p:spPr bwMode="auto">
              <a:xfrm>
                <a:off x="2576" y="1407"/>
                <a:ext cx="250"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22939" name="Line 123"/>
              <p:cNvSpPr>
                <a:spLocks noChangeShapeType="1"/>
              </p:cNvSpPr>
              <p:nvPr/>
            </p:nvSpPr>
            <p:spPr bwMode="auto">
              <a:xfrm>
                <a:off x="1154" y="1268"/>
                <a:ext cx="253"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22940" name="Rectangle 124"/>
              <p:cNvSpPr>
                <a:spLocks noChangeArrowheads="1"/>
              </p:cNvSpPr>
              <p:nvPr/>
            </p:nvSpPr>
            <p:spPr bwMode="auto">
              <a:xfrm>
                <a:off x="2255" y="1354"/>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2941" name="Rectangle 125"/>
              <p:cNvSpPr>
                <a:spLocks noChangeArrowheads="1"/>
              </p:cNvSpPr>
              <p:nvPr/>
            </p:nvSpPr>
            <p:spPr bwMode="auto">
              <a:xfrm>
                <a:off x="2539" y="1354"/>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2942" name="Line 126"/>
              <p:cNvSpPr>
                <a:spLocks noChangeShapeType="1"/>
              </p:cNvSpPr>
              <p:nvPr/>
            </p:nvSpPr>
            <p:spPr bwMode="auto">
              <a:xfrm flipH="1">
                <a:off x="2276"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43" name="Line 127"/>
              <p:cNvSpPr>
                <a:spLocks noChangeShapeType="1"/>
              </p:cNvSpPr>
              <p:nvPr/>
            </p:nvSpPr>
            <p:spPr bwMode="auto">
              <a:xfrm>
                <a:off x="1141" y="124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44" name="Line 128"/>
              <p:cNvSpPr>
                <a:spLocks noChangeShapeType="1"/>
              </p:cNvSpPr>
              <p:nvPr/>
            </p:nvSpPr>
            <p:spPr bwMode="auto">
              <a:xfrm>
                <a:off x="1426" y="124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45" name="Line 129"/>
              <p:cNvSpPr>
                <a:spLocks noChangeShapeType="1"/>
              </p:cNvSpPr>
              <p:nvPr/>
            </p:nvSpPr>
            <p:spPr bwMode="auto">
              <a:xfrm>
                <a:off x="1710" y="124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46" name="Line 130"/>
              <p:cNvSpPr>
                <a:spLocks noChangeShapeType="1"/>
              </p:cNvSpPr>
              <p:nvPr/>
            </p:nvSpPr>
            <p:spPr bwMode="auto">
              <a:xfrm>
                <a:off x="1994" y="124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47" name="Line 131"/>
              <p:cNvSpPr>
                <a:spLocks noChangeShapeType="1"/>
              </p:cNvSpPr>
              <p:nvPr/>
            </p:nvSpPr>
            <p:spPr bwMode="auto">
              <a:xfrm flipH="1">
                <a:off x="2560"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48" name="Line 132"/>
              <p:cNvSpPr>
                <a:spLocks noChangeShapeType="1"/>
              </p:cNvSpPr>
              <p:nvPr/>
            </p:nvSpPr>
            <p:spPr bwMode="auto">
              <a:xfrm flipH="1">
                <a:off x="2845"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sp>
          <p:nvSpPr>
            <p:cNvPr id="2722949" name="Rectangle 133"/>
            <p:cNvSpPr>
              <a:spLocks noChangeArrowheads="1"/>
            </p:cNvSpPr>
            <p:nvPr/>
          </p:nvSpPr>
          <p:spPr bwMode="auto">
            <a:xfrm>
              <a:off x="209" y="1104"/>
              <a:ext cx="263" cy="235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i="1">
                  <a:solidFill>
                    <a:schemeClr val="tx1"/>
                  </a:solidFill>
                  <a:latin typeface="FranklinGothic" charset="0"/>
                </a:rPr>
                <a:t>T</a:t>
              </a:r>
            </a:p>
            <a:p>
              <a:pPr algn="ctr"/>
              <a:r>
                <a:rPr lang="en-US" sz="2400" i="1">
                  <a:solidFill>
                    <a:schemeClr val="tx1"/>
                  </a:solidFill>
                  <a:latin typeface="FranklinGothic" charset="0"/>
                </a:rPr>
                <a:t>a</a:t>
              </a:r>
            </a:p>
            <a:p>
              <a:pPr algn="ctr"/>
              <a:r>
                <a:rPr lang="en-US" sz="2400" i="1">
                  <a:solidFill>
                    <a:schemeClr val="tx1"/>
                  </a:solidFill>
                  <a:latin typeface="FranklinGothic" charset="0"/>
                </a:rPr>
                <a:t>s</a:t>
              </a:r>
            </a:p>
            <a:p>
              <a:pPr algn="ctr"/>
              <a:r>
                <a:rPr lang="en-US" sz="2400" i="1">
                  <a:solidFill>
                    <a:schemeClr val="tx1"/>
                  </a:solidFill>
                  <a:latin typeface="FranklinGothic" charset="0"/>
                </a:rPr>
                <a:t>k</a:t>
              </a:r>
            </a:p>
            <a:p>
              <a:pPr algn="ctr"/>
              <a:endParaRPr lang="en-US" sz="2400" i="1">
                <a:solidFill>
                  <a:schemeClr val="tx1"/>
                </a:solidFill>
                <a:latin typeface="FranklinGothic" charset="0"/>
              </a:endParaRPr>
            </a:p>
            <a:p>
              <a:pPr algn="ctr"/>
              <a:r>
                <a:rPr lang="en-US" sz="2400" i="1">
                  <a:solidFill>
                    <a:schemeClr val="tx1"/>
                  </a:solidFill>
                  <a:latin typeface="FranklinGothic" charset="0"/>
                </a:rPr>
                <a:t>O</a:t>
              </a:r>
            </a:p>
            <a:p>
              <a:pPr algn="ctr"/>
              <a:r>
                <a:rPr lang="en-US" sz="2400" i="1">
                  <a:solidFill>
                    <a:schemeClr val="tx1"/>
                  </a:solidFill>
                  <a:latin typeface="FranklinGothic" charset="0"/>
                </a:rPr>
                <a:t>r</a:t>
              </a:r>
            </a:p>
            <a:p>
              <a:pPr algn="ctr"/>
              <a:r>
                <a:rPr lang="en-US" sz="2400" i="1">
                  <a:solidFill>
                    <a:schemeClr val="tx1"/>
                  </a:solidFill>
                  <a:latin typeface="FranklinGothic" charset="0"/>
                </a:rPr>
                <a:t>d</a:t>
              </a:r>
            </a:p>
            <a:p>
              <a:pPr algn="ctr"/>
              <a:r>
                <a:rPr lang="en-US" sz="2400" i="1">
                  <a:solidFill>
                    <a:schemeClr val="tx1"/>
                  </a:solidFill>
                  <a:latin typeface="FranklinGothic" charset="0"/>
                </a:rPr>
                <a:t>e</a:t>
              </a:r>
            </a:p>
            <a:p>
              <a:pPr algn="ctr"/>
              <a:r>
                <a:rPr lang="en-US" sz="2400" i="1">
                  <a:solidFill>
                    <a:schemeClr val="tx1"/>
                  </a:solidFill>
                  <a:latin typeface="FranklinGothic" charset="0"/>
                </a:rPr>
                <a:t>r</a:t>
              </a:r>
            </a:p>
          </p:txBody>
        </p:sp>
        <p:sp>
          <p:nvSpPr>
            <p:cNvPr id="2722950" name="Line 134"/>
            <p:cNvSpPr>
              <a:spLocks noChangeShapeType="1"/>
            </p:cNvSpPr>
            <p:nvPr/>
          </p:nvSpPr>
          <p:spPr bwMode="auto">
            <a:xfrm flipH="1">
              <a:off x="478" y="1295"/>
              <a:ext cx="3" cy="1298"/>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grpSp>
      <p:sp>
        <p:nvSpPr>
          <p:cNvPr id="135" name="Title 134"/>
          <p:cNvSpPr>
            <a:spLocks noGrp="1"/>
          </p:cNvSpPr>
          <p:nvPr>
            <p:ph type="title"/>
          </p:nvPr>
        </p:nvSpPr>
        <p:spPr/>
        <p:txBody>
          <a:bodyPr/>
          <a:lstStyle/>
          <a:p>
            <a:r>
              <a:rPr lang="en-US" dirty="0" smtClean="0"/>
              <a:t>Pipelining Lessons (1/2)</a:t>
            </a:r>
            <a:endParaRPr lang="en-US" dirty="0"/>
          </a:p>
        </p:txBody>
      </p:sp>
      <p:sp>
        <p:nvSpPr>
          <p:cNvPr id="136" name="Date Placeholder 135"/>
          <p:cNvSpPr>
            <a:spLocks noGrp="1"/>
          </p:cNvSpPr>
          <p:nvPr>
            <p:ph type="dt" sz="half" idx="10"/>
          </p:nvPr>
        </p:nvSpPr>
        <p:spPr/>
        <p:txBody>
          <a:bodyPr/>
          <a:lstStyle/>
          <a:p>
            <a:fld id="{C236E823-17A3-A04E-BA1F-D5CBBB84B2F1}" type="datetime1">
              <a:rPr lang="en-US" smtClean="0"/>
              <a:pPr/>
              <a:t>4/1/11</a:t>
            </a:fld>
            <a:endParaRPr lang="en-US" dirty="0"/>
          </a:p>
        </p:txBody>
      </p:sp>
      <p:sp>
        <p:nvSpPr>
          <p:cNvPr id="137" name="Slide Number Placeholder 136"/>
          <p:cNvSpPr>
            <a:spLocks noGrp="1"/>
          </p:cNvSpPr>
          <p:nvPr>
            <p:ph type="sldNum" sz="quarter" idx="12"/>
          </p:nvPr>
        </p:nvSpPr>
        <p:spPr/>
        <p:txBody>
          <a:bodyPr/>
          <a:lstStyle/>
          <a:p>
            <a:fld id="{3CC63E4C-4642-794D-A2FD-70F6B81535F5}" type="slidenum">
              <a:rPr lang="en-US" smtClean="0"/>
              <a:pPr/>
              <a:t>12</a:t>
            </a:fld>
            <a:endParaRPr lang="en-US" dirty="0"/>
          </a:p>
        </p:txBody>
      </p:sp>
      <p:sp>
        <p:nvSpPr>
          <p:cNvPr id="138" name="Footer Placeholder 137"/>
          <p:cNvSpPr>
            <a:spLocks noGrp="1"/>
          </p:cNvSpPr>
          <p:nvPr>
            <p:ph type="ftr" sz="quarter" idx="11"/>
          </p:nvPr>
        </p:nvSpPr>
        <p:spPr/>
        <p:txBody>
          <a:bodyPr/>
          <a:lstStyle/>
          <a:p>
            <a:r>
              <a:rPr lang="en-US" smtClean="0"/>
              <a:t>Spring 2011 -- Lecture #20</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4867" name="Rectangle 3"/>
          <p:cNvSpPr>
            <a:spLocks noGrp="1" noChangeArrowheads="1"/>
          </p:cNvSpPr>
          <p:nvPr>
            <p:ph type="body" idx="1"/>
          </p:nvPr>
        </p:nvSpPr>
        <p:spPr>
          <a:xfrm>
            <a:off x="5029200" y="1143000"/>
            <a:ext cx="3949700" cy="5410200"/>
          </a:xfrm>
          <a:noFill/>
          <a:ln/>
        </p:spPr>
        <p:txBody>
          <a:bodyPr/>
          <a:lstStyle/>
          <a:p>
            <a:r>
              <a:rPr lang="en-US" sz="2800" dirty="0"/>
              <a:t>Suppose new Washer takes 20 minutes, new Stasher takes 20 minutes. How much faster is pipeline?</a:t>
            </a:r>
          </a:p>
          <a:p>
            <a:r>
              <a:rPr lang="en-US" sz="2800" dirty="0"/>
              <a:t>Pipeline rate limited by </a:t>
            </a:r>
            <a:r>
              <a:rPr lang="en-US" sz="2800" dirty="0">
                <a:solidFill>
                  <a:srgbClr val="FF0000"/>
                </a:solidFill>
              </a:rPr>
              <a:t>slowest </a:t>
            </a:r>
            <a:r>
              <a:rPr lang="en-US" sz="2800" dirty="0"/>
              <a:t>pipeline stage</a:t>
            </a:r>
          </a:p>
          <a:p>
            <a:r>
              <a:rPr lang="en-US" sz="2800" dirty="0"/>
              <a:t>Unbalanced lengths of pipe stages reduces speedup</a:t>
            </a:r>
          </a:p>
        </p:txBody>
      </p:sp>
      <p:grpSp>
        <p:nvGrpSpPr>
          <p:cNvPr id="2" name="Group 4"/>
          <p:cNvGrpSpPr>
            <a:grpSpLocks/>
          </p:cNvGrpSpPr>
          <p:nvPr/>
        </p:nvGrpSpPr>
        <p:grpSpPr bwMode="auto">
          <a:xfrm>
            <a:off x="331788" y="1122363"/>
            <a:ext cx="4633912" cy="4370387"/>
            <a:chOff x="209" y="707"/>
            <a:chExt cx="2919" cy="2753"/>
          </a:xfrm>
        </p:grpSpPr>
        <p:sp>
          <p:nvSpPr>
            <p:cNvPr id="2724869" name="Rectangle 5"/>
            <p:cNvSpPr>
              <a:spLocks noChangeArrowheads="1"/>
            </p:cNvSpPr>
            <p:nvPr/>
          </p:nvSpPr>
          <p:spPr bwMode="auto">
            <a:xfrm>
              <a:off x="576" y="707"/>
              <a:ext cx="562"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latin typeface="Arial" pitchFamily="-65" charset="0"/>
                </a:rPr>
                <a:t>6 PM</a:t>
              </a:r>
            </a:p>
          </p:txBody>
        </p:sp>
        <p:sp>
          <p:nvSpPr>
            <p:cNvPr id="2724870" name="Line 6"/>
            <p:cNvSpPr>
              <a:spLocks noChangeShapeType="1"/>
            </p:cNvSpPr>
            <p:nvPr/>
          </p:nvSpPr>
          <p:spPr bwMode="auto">
            <a:xfrm>
              <a:off x="936" y="1080"/>
              <a:ext cx="2192"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724871" name="Line 7"/>
            <p:cNvSpPr>
              <a:spLocks noChangeShapeType="1"/>
            </p:cNvSpPr>
            <p:nvPr/>
          </p:nvSpPr>
          <p:spPr bwMode="auto">
            <a:xfrm>
              <a:off x="928" y="1000"/>
              <a:ext cx="0" cy="184"/>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872" name="Rectangle 8"/>
            <p:cNvSpPr>
              <a:spLocks noChangeArrowheads="1"/>
            </p:cNvSpPr>
            <p:nvPr/>
          </p:nvSpPr>
          <p:spPr bwMode="auto">
            <a:xfrm>
              <a:off x="1344" y="715"/>
              <a:ext cx="22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latin typeface="Arial" pitchFamily="-65" charset="0"/>
                </a:rPr>
                <a:t>7</a:t>
              </a:r>
            </a:p>
          </p:txBody>
        </p:sp>
        <p:sp>
          <p:nvSpPr>
            <p:cNvPr id="2724873" name="Rectangle 9"/>
            <p:cNvSpPr>
              <a:spLocks noChangeArrowheads="1"/>
            </p:cNvSpPr>
            <p:nvPr/>
          </p:nvSpPr>
          <p:spPr bwMode="auto">
            <a:xfrm>
              <a:off x="1891" y="715"/>
              <a:ext cx="22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latin typeface="Arial" pitchFamily="-65" charset="0"/>
                </a:rPr>
                <a:t>8</a:t>
              </a:r>
            </a:p>
          </p:txBody>
        </p:sp>
        <p:sp>
          <p:nvSpPr>
            <p:cNvPr id="2724874" name="Rectangle 10"/>
            <p:cNvSpPr>
              <a:spLocks noChangeArrowheads="1"/>
            </p:cNvSpPr>
            <p:nvPr/>
          </p:nvSpPr>
          <p:spPr bwMode="auto">
            <a:xfrm>
              <a:off x="2448" y="715"/>
              <a:ext cx="22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latin typeface="Arial" pitchFamily="-65" charset="0"/>
                </a:rPr>
                <a:t>9</a:t>
              </a:r>
            </a:p>
          </p:txBody>
        </p:sp>
        <p:sp>
          <p:nvSpPr>
            <p:cNvPr id="2724875" name="Rectangle 11"/>
            <p:cNvSpPr>
              <a:spLocks noChangeArrowheads="1"/>
            </p:cNvSpPr>
            <p:nvPr/>
          </p:nvSpPr>
          <p:spPr bwMode="auto">
            <a:xfrm>
              <a:off x="2595" y="1054"/>
              <a:ext cx="434" cy="22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800" i="1">
                  <a:solidFill>
                    <a:schemeClr val="tx1"/>
                  </a:solidFill>
                  <a:latin typeface="Arial" pitchFamily="-65" charset="0"/>
                </a:rPr>
                <a:t>Time</a:t>
              </a:r>
            </a:p>
          </p:txBody>
        </p:sp>
        <p:grpSp>
          <p:nvGrpSpPr>
            <p:cNvPr id="3" name="Group 12"/>
            <p:cNvGrpSpPr>
              <a:grpSpLocks/>
            </p:cNvGrpSpPr>
            <p:nvPr/>
          </p:nvGrpSpPr>
          <p:grpSpPr bwMode="auto">
            <a:xfrm>
              <a:off x="574" y="1241"/>
              <a:ext cx="2293" cy="1707"/>
              <a:chOff x="574" y="1241"/>
              <a:chExt cx="2293" cy="1707"/>
            </a:xfrm>
          </p:grpSpPr>
          <p:grpSp>
            <p:nvGrpSpPr>
              <p:cNvPr id="4" name="Group 13"/>
              <p:cNvGrpSpPr>
                <a:grpSpLocks/>
              </p:cNvGrpSpPr>
              <p:nvPr/>
            </p:nvGrpSpPr>
            <p:grpSpPr bwMode="auto">
              <a:xfrm>
                <a:off x="574" y="2028"/>
                <a:ext cx="254" cy="286"/>
                <a:chOff x="574" y="2028"/>
                <a:chExt cx="254" cy="286"/>
              </a:xfrm>
            </p:grpSpPr>
            <p:sp>
              <p:nvSpPr>
                <p:cNvPr id="2724878" name="Freeform 14"/>
                <p:cNvSpPr>
                  <a:spLocks/>
                </p:cNvSpPr>
                <p:nvPr/>
              </p:nvSpPr>
              <p:spPr bwMode="auto">
                <a:xfrm>
                  <a:off x="574" y="2071"/>
                  <a:ext cx="237" cy="212"/>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bg2"/>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24879" name="Rectangle 15"/>
                <p:cNvSpPr>
                  <a:spLocks noChangeArrowheads="1"/>
                </p:cNvSpPr>
                <p:nvPr/>
              </p:nvSpPr>
              <p:spPr bwMode="auto">
                <a:xfrm>
                  <a:off x="575" y="2028"/>
                  <a:ext cx="253"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bg1"/>
                      </a:solidFill>
                      <a:latin typeface="FranklinGothic" charset="0"/>
                    </a:rPr>
                    <a:t>B</a:t>
                  </a:r>
                </a:p>
              </p:txBody>
            </p:sp>
          </p:grpSp>
          <p:grpSp>
            <p:nvGrpSpPr>
              <p:cNvPr id="5" name="Group 16"/>
              <p:cNvGrpSpPr>
                <a:grpSpLocks/>
              </p:cNvGrpSpPr>
              <p:nvPr/>
            </p:nvGrpSpPr>
            <p:grpSpPr bwMode="auto">
              <a:xfrm>
                <a:off x="580" y="2338"/>
                <a:ext cx="255" cy="286"/>
                <a:chOff x="580" y="2338"/>
                <a:chExt cx="255" cy="286"/>
              </a:xfrm>
            </p:grpSpPr>
            <p:sp>
              <p:nvSpPr>
                <p:cNvPr id="2724881" name="Freeform 17"/>
                <p:cNvSpPr>
                  <a:spLocks/>
                </p:cNvSpPr>
                <p:nvPr/>
              </p:nvSpPr>
              <p:spPr bwMode="auto">
                <a:xfrm>
                  <a:off x="580" y="2382"/>
                  <a:ext cx="237" cy="211"/>
                </a:xfrm>
                <a:custGeom>
                  <a:avLst/>
                  <a:gdLst/>
                  <a:ahLst/>
                  <a:cxnLst>
                    <a:cxn ang="0">
                      <a:pos x="67" y="10"/>
                    </a:cxn>
                    <a:cxn ang="0">
                      <a:pos x="112" y="11"/>
                    </a:cxn>
                    <a:cxn ang="0">
                      <a:pos x="161" y="0"/>
                    </a:cxn>
                    <a:cxn ang="0">
                      <a:pos x="219" y="0"/>
                    </a:cxn>
                    <a:cxn ang="0">
                      <a:pos x="155" y="60"/>
                    </a:cxn>
                    <a:cxn ang="0">
                      <a:pos x="172" y="64"/>
                    </a:cxn>
                    <a:cxn ang="0">
                      <a:pos x="189" y="71"/>
                    </a:cxn>
                    <a:cxn ang="0">
                      <a:pos x="205" y="79"/>
                    </a:cxn>
                    <a:cxn ang="0">
                      <a:pos x="217" y="90"/>
                    </a:cxn>
                    <a:cxn ang="0">
                      <a:pos x="227" y="103"/>
                    </a:cxn>
                    <a:cxn ang="0">
                      <a:pos x="234" y="118"/>
                    </a:cxn>
                    <a:cxn ang="0">
                      <a:pos x="236" y="134"/>
                    </a:cxn>
                    <a:cxn ang="0">
                      <a:pos x="233" y="150"/>
                    </a:cxn>
                    <a:cxn ang="0">
                      <a:pos x="228" y="163"/>
                    </a:cxn>
                    <a:cxn ang="0">
                      <a:pos x="218" y="176"/>
                    </a:cxn>
                    <a:cxn ang="0">
                      <a:pos x="201" y="191"/>
                    </a:cxn>
                    <a:cxn ang="0">
                      <a:pos x="185" y="199"/>
                    </a:cxn>
                    <a:cxn ang="0">
                      <a:pos x="170" y="205"/>
                    </a:cxn>
                    <a:cxn ang="0">
                      <a:pos x="155" y="209"/>
                    </a:cxn>
                    <a:cxn ang="0">
                      <a:pos x="136" y="210"/>
                    </a:cxn>
                    <a:cxn ang="0">
                      <a:pos x="88" y="209"/>
                    </a:cxn>
                    <a:cxn ang="0">
                      <a:pos x="65" y="205"/>
                    </a:cxn>
                    <a:cxn ang="0">
                      <a:pos x="40" y="194"/>
                    </a:cxn>
                    <a:cxn ang="0">
                      <a:pos x="22" y="181"/>
                    </a:cxn>
                    <a:cxn ang="0">
                      <a:pos x="9" y="166"/>
                    </a:cxn>
                    <a:cxn ang="0">
                      <a:pos x="3" y="150"/>
                    </a:cxn>
                    <a:cxn ang="0">
                      <a:pos x="0" y="136"/>
                    </a:cxn>
                    <a:cxn ang="0">
                      <a:pos x="2" y="121"/>
                    </a:cxn>
                    <a:cxn ang="0">
                      <a:pos x="10" y="101"/>
                    </a:cxn>
                    <a:cxn ang="0">
                      <a:pos x="25" y="84"/>
                    </a:cxn>
                    <a:cxn ang="0">
                      <a:pos x="45" y="71"/>
                    </a:cxn>
                    <a:cxn ang="0">
                      <a:pos x="73" y="61"/>
                    </a:cxn>
                    <a:cxn ang="0">
                      <a:pos x="29" y="3"/>
                    </a:cxn>
                  </a:cxnLst>
                  <a:rect l="0" t="0" r="r" b="b"/>
                  <a:pathLst>
                    <a:path w="237" h="211">
                      <a:moveTo>
                        <a:pt x="29" y="3"/>
                      </a:moveTo>
                      <a:lnTo>
                        <a:pt x="67" y="10"/>
                      </a:lnTo>
                      <a:lnTo>
                        <a:pt x="66" y="0"/>
                      </a:lnTo>
                      <a:lnTo>
                        <a:pt x="112" y="11"/>
                      </a:lnTo>
                      <a:lnTo>
                        <a:pt x="112" y="0"/>
                      </a:lnTo>
                      <a:lnTo>
                        <a:pt x="161" y="0"/>
                      </a:lnTo>
                      <a:lnTo>
                        <a:pt x="160" y="11"/>
                      </a:lnTo>
                      <a:lnTo>
                        <a:pt x="219" y="0"/>
                      </a:lnTo>
                      <a:lnTo>
                        <a:pt x="148" y="59"/>
                      </a:lnTo>
                      <a:lnTo>
                        <a:pt x="155" y="60"/>
                      </a:lnTo>
                      <a:lnTo>
                        <a:pt x="163" y="61"/>
                      </a:lnTo>
                      <a:lnTo>
                        <a:pt x="172" y="64"/>
                      </a:lnTo>
                      <a:lnTo>
                        <a:pt x="180" y="66"/>
                      </a:lnTo>
                      <a:lnTo>
                        <a:pt x="189" y="71"/>
                      </a:lnTo>
                      <a:lnTo>
                        <a:pt x="197" y="74"/>
                      </a:lnTo>
                      <a:lnTo>
                        <a:pt x="205" y="79"/>
                      </a:lnTo>
                      <a:lnTo>
                        <a:pt x="212" y="85"/>
                      </a:lnTo>
                      <a:lnTo>
                        <a:pt x="217" y="90"/>
                      </a:lnTo>
                      <a:lnTo>
                        <a:pt x="222" y="96"/>
                      </a:lnTo>
                      <a:lnTo>
                        <a:pt x="227" y="103"/>
                      </a:lnTo>
                      <a:lnTo>
                        <a:pt x="231" y="111"/>
                      </a:lnTo>
                      <a:lnTo>
                        <a:pt x="234" y="118"/>
                      </a:lnTo>
                      <a:lnTo>
                        <a:pt x="235" y="124"/>
                      </a:lnTo>
                      <a:lnTo>
                        <a:pt x="236" y="134"/>
                      </a:lnTo>
                      <a:lnTo>
                        <a:pt x="235" y="143"/>
                      </a:lnTo>
                      <a:lnTo>
                        <a:pt x="233" y="150"/>
                      </a:lnTo>
                      <a:lnTo>
                        <a:pt x="231" y="157"/>
                      </a:lnTo>
                      <a:lnTo>
                        <a:pt x="228" y="163"/>
                      </a:lnTo>
                      <a:lnTo>
                        <a:pt x="224" y="169"/>
                      </a:lnTo>
                      <a:lnTo>
                        <a:pt x="218" y="176"/>
                      </a:lnTo>
                      <a:lnTo>
                        <a:pt x="210" y="184"/>
                      </a:lnTo>
                      <a:lnTo>
                        <a:pt x="201" y="191"/>
                      </a:lnTo>
                      <a:lnTo>
                        <a:pt x="193" y="196"/>
                      </a:lnTo>
                      <a:lnTo>
                        <a:pt x="185" y="199"/>
                      </a:lnTo>
                      <a:lnTo>
                        <a:pt x="177" y="203"/>
                      </a:lnTo>
                      <a:lnTo>
                        <a:pt x="170" y="205"/>
                      </a:lnTo>
                      <a:lnTo>
                        <a:pt x="161" y="207"/>
                      </a:lnTo>
                      <a:lnTo>
                        <a:pt x="155" y="209"/>
                      </a:lnTo>
                      <a:lnTo>
                        <a:pt x="145" y="209"/>
                      </a:lnTo>
                      <a:lnTo>
                        <a:pt x="136" y="210"/>
                      </a:lnTo>
                      <a:lnTo>
                        <a:pt x="96" y="210"/>
                      </a:lnTo>
                      <a:lnTo>
                        <a:pt x="88" y="209"/>
                      </a:lnTo>
                      <a:lnTo>
                        <a:pt x="78" y="208"/>
                      </a:lnTo>
                      <a:lnTo>
                        <a:pt x="65" y="205"/>
                      </a:lnTo>
                      <a:lnTo>
                        <a:pt x="53" y="200"/>
                      </a:lnTo>
                      <a:lnTo>
                        <a:pt x="40" y="194"/>
                      </a:lnTo>
                      <a:lnTo>
                        <a:pt x="30" y="187"/>
                      </a:lnTo>
                      <a:lnTo>
                        <a:pt x="22" y="181"/>
                      </a:lnTo>
                      <a:lnTo>
                        <a:pt x="15" y="174"/>
                      </a:lnTo>
                      <a:lnTo>
                        <a:pt x="9" y="166"/>
                      </a:lnTo>
                      <a:lnTo>
                        <a:pt x="5" y="156"/>
                      </a:lnTo>
                      <a:lnTo>
                        <a:pt x="3" y="150"/>
                      </a:lnTo>
                      <a:lnTo>
                        <a:pt x="1" y="144"/>
                      </a:lnTo>
                      <a:lnTo>
                        <a:pt x="0" y="136"/>
                      </a:lnTo>
                      <a:lnTo>
                        <a:pt x="1" y="131"/>
                      </a:lnTo>
                      <a:lnTo>
                        <a:pt x="2" y="121"/>
                      </a:lnTo>
                      <a:lnTo>
                        <a:pt x="5" y="111"/>
                      </a:lnTo>
                      <a:lnTo>
                        <a:pt x="10" y="101"/>
                      </a:lnTo>
                      <a:lnTo>
                        <a:pt x="17" y="92"/>
                      </a:lnTo>
                      <a:lnTo>
                        <a:pt x="25" y="84"/>
                      </a:lnTo>
                      <a:lnTo>
                        <a:pt x="35" y="76"/>
                      </a:lnTo>
                      <a:lnTo>
                        <a:pt x="45" y="71"/>
                      </a:lnTo>
                      <a:lnTo>
                        <a:pt x="59" y="65"/>
                      </a:lnTo>
                      <a:lnTo>
                        <a:pt x="73" y="61"/>
                      </a:lnTo>
                      <a:lnTo>
                        <a:pt x="83" y="59"/>
                      </a:lnTo>
                      <a:lnTo>
                        <a:pt x="29" y="3"/>
                      </a:lnTo>
                    </a:path>
                  </a:pathLst>
                </a:custGeom>
                <a:solidFill>
                  <a:schemeClr val="bg2"/>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24882" name="Rectangle 18"/>
                <p:cNvSpPr>
                  <a:spLocks noChangeArrowheads="1"/>
                </p:cNvSpPr>
                <p:nvPr/>
              </p:nvSpPr>
              <p:spPr bwMode="auto">
                <a:xfrm>
                  <a:off x="582" y="2338"/>
                  <a:ext cx="253"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bg1"/>
                      </a:solidFill>
                      <a:latin typeface="FranklinGothic" charset="0"/>
                    </a:rPr>
                    <a:t>C</a:t>
                  </a:r>
                </a:p>
              </p:txBody>
            </p:sp>
          </p:grpSp>
          <p:grpSp>
            <p:nvGrpSpPr>
              <p:cNvPr id="6" name="Group 19"/>
              <p:cNvGrpSpPr>
                <a:grpSpLocks/>
              </p:cNvGrpSpPr>
              <p:nvPr/>
            </p:nvGrpSpPr>
            <p:grpSpPr bwMode="auto">
              <a:xfrm>
                <a:off x="580" y="2662"/>
                <a:ext cx="254" cy="286"/>
                <a:chOff x="580" y="2662"/>
                <a:chExt cx="254" cy="286"/>
              </a:xfrm>
            </p:grpSpPr>
            <p:sp>
              <p:nvSpPr>
                <p:cNvPr id="2724884" name="Freeform 20"/>
                <p:cNvSpPr>
                  <a:spLocks/>
                </p:cNvSpPr>
                <p:nvPr/>
              </p:nvSpPr>
              <p:spPr bwMode="auto">
                <a:xfrm>
                  <a:off x="580" y="2706"/>
                  <a:ext cx="237" cy="212"/>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bg2"/>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24885" name="Rectangle 21"/>
                <p:cNvSpPr>
                  <a:spLocks noChangeArrowheads="1"/>
                </p:cNvSpPr>
                <p:nvPr/>
              </p:nvSpPr>
              <p:spPr bwMode="auto">
                <a:xfrm>
                  <a:off x="581" y="2662"/>
                  <a:ext cx="253"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bg1"/>
                      </a:solidFill>
                      <a:latin typeface="FranklinGothic" charset="0"/>
                    </a:rPr>
                    <a:t>D</a:t>
                  </a:r>
                </a:p>
              </p:txBody>
            </p:sp>
          </p:grpSp>
          <p:grpSp>
            <p:nvGrpSpPr>
              <p:cNvPr id="7" name="Group 22"/>
              <p:cNvGrpSpPr>
                <a:grpSpLocks/>
              </p:cNvGrpSpPr>
              <p:nvPr/>
            </p:nvGrpSpPr>
            <p:grpSpPr bwMode="auto">
              <a:xfrm>
                <a:off x="574" y="1633"/>
                <a:ext cx="255" cy="286"/>
                <a:chOff x="574" y="1633"/>
                <a:chExt cx="255" cy="286"/>
              </a:xfrm>
            </p:grpSpPr>
            <p:sp>
              <p:nvSpPr>
                <p:cNvPr id="2724887" name="Freeform 23"/>
                <p:cNvSpPr>
                  <a:spLocks/>
                </p:cNvSpPr>
                <p:nvPr/>
              </p:nvSpPr>
              <p:spPr bwMode="auto">
                <a:xfrm>
                  <a:off x="574" y="1677"/>
                  <a:ext cx="237" cy="211"/>
                </a:xfrm>
                <a:custGeom>
                  <a:avLst/>
                  <a:gdLst/>
                  <a:ahLst/>
                  <a:cxnLst>
                    <a:cxn ang="0">
                      <a:pos x="67" y="10"/>
                    </a:cxn>
                    <a:cxn ang="0">
                      <a:pos x="112" y="11"/>
                    </a:cxn>
                    <a:cxn ang="0">
                      <a:pos x="161" y="0"/>
                    </a:cxn>
                    <a:cxn ang="0">
                      <a:pos x="219" y="0"/>
                    </a:cxn>
                    <a:cxn ang="0">
                      <a:pos x="155" y="60"/>
                    </a:cxn>
                    <a:cxn ang="0">
                      <a:pos x="172" y="64"/>
                    </a:cxn>
                    <a:cxn ang="0">
                      <a:pos x="189" y="71"/>
                    </a:cxn>
                    <a:cxn ang="0">
                      <a:pos x="205" y="79"/>
                    </a:cxn>
                    <a:cxn ang="0">
                      <a:pos x="217" y="90"/>
                    </a:cxn>
                    <a:cxn ang="0">
                      <a:pos x="227" y="103"/>
                    </a:cxn>
                    <a:cxn ang="0">
                      <a:pos x="234" y="118"/>
                    </a:cxn>
                    <a:cxn ang="0">
                      <a:pos x="236" y="134"/>
                    </a:cxn>
                    <a:cxn ang="0">
                      <a:pos x="233" y="150"/>
                    </a:cxn>
                    <a:cxn ang="0">
                      <a:pos x="228" y="163"/>
                    </a:cxn>
                    <a:cxn ang="0">
                      <a:pos x="218" y="176"/>
                    </a:cxn>
                    <a:cxn ang="0">
                      <a:pos x="201" y="191"/>
                    </a:cxn>
                    <a:cxn ang="0">
                      <a:pos x="185" y="199"/>
                    </a:cxn>
                    <a:cxn ang="0">
                      <a:pos x="170" y="205"/>
                    </a:cxn>
                    <a:cxn ang="0">
                      <a:pos x="155" y="209"/>
                    </a:cxn>
                    <a:cxn ang="0">
                      <a:pos x="136" y="210"/>
                    </a:cxn>
                    <a:cxn ang="0">
                      <a:pos x="88" y="209"/>
                    </a:cxn>
                    <a:cxn ang="0">
                      <a:pos x="65" y="205"/>
                    </a:cxn>
                    <a:cxn ang="0">
                      <a:pos x="40" y="194"/>
                    </a:cxn>
                    <a:cxn ang="0">
                      <a:pos x="22" y="181"/>
                    </a:cxn>
                    <a:cxn ang="0">
                      <a:pos x="9" y="166"/>
                    </a:cxn>
                    <a:cxn ang="0">
                      <a:pos x="3" y="150"/>
                    </a:cxn>
                    <a:cxn ang="0">
                      <a:pos x="0" y="136"/>
                    </a:cxn>
                    <a:cxn ang="0">
                      <a:pos x="2" y="121"/>
                    </a:cxn>
                    <a:cxn ang="0">
                      <a:pos x="10" y="101"/>
                    </a:cxn>
                    <a:cxn ang="0">
                      <a:pos x="25" y="84"/>
                    </a:cxn>
                    <a:cxn ang="0">
                      <a:pos x="45" y="71"/>
                    </a:cxn>
                    <a:cxn ang="0">
                      <a:pos x="73" y="61"/>
                    </a:cxn>
                    <a:cxn ang="0">
                      <a:pos x="29" y="3"/>
                    </a:cxn>
                  </a:cxnLst>
                  <a:rect l="0" t="0" r="r" b="b"/>
                  <a:pathLst>
                    <a:path w="237" h="211">
                      <a:moveTo>
                        <a:pt x="29" y="3"/>
                      </a:moveTo>
                      <a:lnTo>
                        <a:pt x="67" y="10"/>
                      </a:lnTo>
                      <a:lnTo>
                        <a:pt x="66" y="0"/>
                      </a:lnTo>
                      <a:lnTo>
                        <a:pt x="112" y="11"/>
                      </a:lnTo>
                      <a:lnTo>
                        <a:pt x="112" y="0"/>
                      </a:lnTo>
                      <a:lnTo>
                        <a:pt x="161" y="0"/>
                      </a:lnTo>
                      <a:lnTo>
                        <a:pt x="160" y="11"/>
                      </a:lnTo>
                      <a:lnTo>
                        <a:pt x="219" y="0"/>
                      </a:lnTo>
                      <a:lnTo>
                        <a:pt x="148" y="59"/>
                      </a:lnTo>
                      <a:lnTo>
                        <a:pt x="155" y="60"/>
                      </a:lnTo>
                      <a:lnTo>
                        <a:pt x="163" y="61"/>
                      </a:lnTo>
                      <a:lnTo>
                        <a:pt x="172" y="64"/>
                      </a:lnTo>
                      <a:lnTo>
                        <a:pt x="180" y="66"/>
                      </a:lnTo>
                      <a:lnTo>
                        <a:pt x="189" y="71"/>
                      </a:lnTo>
                      <a:lnTo>
                        <a:pt x="197" y="74"/>
                      </a:lnTo>
                      <a:lnTo>
                        <a:pt x="205" y="79"/>
                      </a:lnTo>
                      <a:lnTo>
                        <a:pt x="212" y="85"/>
                      </a:lnTo>
                      <a:lnTo>
                        <a:pt x="217" y="90"/>
                      </a:lnTo>
                      <a:lnTo>
                        <a:pt x="222" y="96"/>
                      </a:lnTo>
                      <a:lnTo>
                        <a:pt x="227" y="103"/>
                      </a:lnTo>
                      <a:lnTo>
                        <a:pt x="231" y="111"/>
                      </a:lnTo>
                      <a:lnTo>
                        <a:pt x="234" y="118"/>
                      </a:lnTo>
                      <a:lnTo>
                        <a:pt x="235" y="124"/>
                      </a:lnTo>
                      <a:lnTo>
                        <a:pt x="236" y="134"/>
                      </a:lnTo>
                      <a:lnTo>
                        <a:pt x="235" y="143"/>
                      </a:lnTo>
                      <a:lnTo>
                        <a:pt x="233" y="150"/>
                      </a:lnTo>
                      <a:lnTo>
                        <a:pt x="231" y="157"/>
                      </a:lnTo>
                      <a:lnTo>
                        <a:pt x="228" y="163"/>
                      </a:lnTo>
                      <a:lnTo>
                        <a:pt x="224" y="169"/>
                      </a:lnTo>
                      <a:lnTo>
                        <a:pt x="218" y="176"/>
                      </a:lnTo>
                      <a:lnTo>
                        <a:pt x="210" y="184"/>
                      </a:lnTo>
                      <a:lnTo>
                        <a:pt x="201" y="191"/>
                      </a:lnTo>
                      <a:lnTo>
                        <a:pt x="193" y="196"/>
                      </a:lnTo>
                      <a:lnTo>
                        <a:pt x="185" y="199"/>
                      </a:lnTo>
                      <a:lnTo>
                        <a:pt x="177" y="203"/>
                      </a:lnTo>
                      <a:lnTo>
                        <a:pt x="170" y="205"/>
                      </a:lnTo>
                      <a:lnTo>
                        <a:pt x="161" y="207"/>
                      </a:lnTo>
                      <a:lnTo>
                        <a:pt x="155" y="209"/>
                      </a:lnTo>
                      <a:lnTo>
                        <a:pt x="145" y="209"/>
                      </a:lnTo>
                      <a:lnTo>
                        <a:pt x="136" y="210"/>
                      </a:lnTo>
                      <a:lnTo>
                        <a:pt x="96" y="210"/>
                      </a:lnTo>
                      <a:lnTo>
                        <a:pt x="88" y="209"/>
                      </a:lnTo>
                      <a:lnTo>
                        <a:pt x="78" y="208"/>
                      </a:lnTo>
                      <a:lnTo>
                        <a:pt x="65" y="205"/>
                      </a:lnTo>
                      <a:lnTo>
                        <a:pt x="53" y="200"/>
                      </a:lnTo>
                      <a:lnTo>
                        <a:pt x="40" y="194"/>
                      </a:lnTo>
                      <a:lnTo>
                        <a:pt x="30" y="187"/>
                      </a:lnTo>
                      <a:lnTo>
                        <a:pt x="22" y="181"/>
                      </a:lnTo>
                      <a:lnTo>
                        <a:pt x="15" y="174"/>
                      </a:lnTo>
                      <a:lnTo>
                        <a:pt x="9" y="166"/>
                      </a:lnTo>
                      <a:lnTo>
                        <a:pt x="5" y="156"/>
                      </a:lnTo>
                      <a:lnTo>
                        <a:pt x="3" y="150"/>
                      </a:lnTo>
                      <a:lnTo>
                        <a:pt x="1" y="144"/>
                      </a:lnTo>
                      <a:lnTo>
                        <a:pt x="0" y="136"/>
                      </a:lnTo>
                      <a:lnTo>
                        <a:pt x="1" y="131"/>
                      </a:lnTo>
                      <a:lnTo>
                        <a:pt x="2" y="121"/>
                      </a:lnTo>
                      <a:lnTo>
                        <a:pt x="5" y="111"/>
                      </a:lnTo>
                      <a:lnTo>
                        <a:pt x="10" y="101"/>
                      </a:lnTo>
                      <a:lnTo>
                        <a:pt x="17" y="92"/>
                      </a:lnTo>
                      <a:lnTo>
                        <a:pt x="25" y="84"/>
                      </a:lnTo>
                      <a:lnTo>
                        <a:pt x="35" y="76"/>
                      </a:lnTo>
                      <a:lnTo>
                        <a:pt x="45" y="71"/>
                      </a:lnTo>
                      <a:lnTo>
                        <a:pt x="59" y="65"/>
                      </a:lnTo>
                      <a:lnTo>
                        <a:pt x="73" y="61"/>
                      </a:lnTo>
                      <a:lnTo>
                        <a:pt x="83" y="59"/>
                      </a:lnTo>
                      <a:lnTo>
                        <a:pt x="29" y="3"/>
                      </a:lnTo>
                    </a:path>
                  </a:pathLst>
                </a:custGeom>
                <a:solidFill>
                  <a:schemeClr val="bg2"/>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24888" name="Rectangle 24"/>
                <p:cNvSpPr>
                  <a:spLocks noChangeArrowheads="1"/>
                </p:cNvSpPr>
                <p:nvPr/>
              </p:nvSpPr>
              <p:spPr bwMode="auto">
                <a:xfrm>
                  <a:off x="576" y="1633"/>
                  <a:ext cx="253"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bg1"/>
                      </a:solidFill>
                      <a:latin typeface="FranklinGothic" charset="0"/>
                    </a:rPr>
                    <a:t>A</a:t>
                  </a:r>
                </a:p>
              </p:txBody>
            </p:sp>
          </p:grpSp>
          <p:sp>
            <p:nvSpPr>
              <p:cNvPr id="2724889" name="Line 25"/>
              <p:cNvSpPr>
                <a:spLocks noChangeShapeType="1"/>
              </p:cNvSpPr>
              <p:nvPr/>
            </p:nvSpPr>
            <p:spPr bwMode="auto">
              <a:xfrm flipH="1">
                <a:off x="1424"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890" name="Line 26"/>
              <p:cNvSpPr>
                <a:spLocks noChangeShapeType="1"/>
              </p:cNvSpPr>
              <p:nvPr/>
            </p:nvSpPr>
            <p:spPr bwMode="auto">
              <a:xfrm flipH="1">
                <a:off x="1709"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891" name="Line 27"/>
              <p:cNvSpPr>
                <a:spLocks noChangeShapeType="1"/>
              </p:cNvSpPr>
              <p:nvPr/>
            </p:nvSpPr>
            <p:spPr bwMode="auto">
              <a:xfrm flipH="1">
                <a:off x="1993"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892" name="AutoShape 28"/>
              <p:cNvSpPr>
                <a:spLocks noChangeArrowheads="1"/>
              </p:cNvSpPr>
              <p:nvPr/>
            </p:nvSpPr>
            <p:spPr bwMode="auto">
              <a:xfrm>
                <a:off x="1199" y="2015"/>
                <a:ext cx="208" cy="259"/>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893" name="AutoShape 29"/>
              <p:cNvSpPr>
                <a:spLocks noChangeArrowheads="1"/>
              </p:cNvSpPr>
              <p:nvPr/>
            </p:nvSpPr>
            <p:spPr bwMode="auto">
              <a:xfrm>
                <a:off x="1250" y="1963"/>
                <a:ext cx="157"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894" name="AutoShape 30"/>
              <p:cNvSpPr>
                <a:spLocks noChangeArrowheads="1"/>
              </p:cNvSpPr>
              <p:nvPr/>
            </p:nvSpPr>
            <p:spPr bwMode="auto">
              <a:xfrm>
                <a:off x="1241" y="2035"/>
                <a:ext cx="107" cy="15"/>
              </a:xfrm>
              <a:prstGeom prst="parallelogram">
                <a:avLst>
                  <a:gd name="adj" fmla="val 178300"/>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8" name="Group 31"/>
              <p:cNvGrpSpPr>
                <a:grpSpLocks/>
              </p:cNvGrpSpPr>
              <p:nvPr/>
            </p:nvGrpSpPr>
            <p:grpSpPr bwMode="auto">
              <a:xfrm>
                <a:off x="1715" y="1998"/>
                <a:ext cx="201" cy="257"/>
                <a:chOff x="1715" y="1998"/>
                <a:chExt cx="201" cy="257"/>
              </a:xfrm>
            </p:grpSpPr>
            <p:sp>
              <p:nvSpPr>
                <p:cNvPr id="2724896" name="Freeform 32"/>
                <p:cNvSpPr>
                  <a:spLocks/>
                </p:cNvSpPr>
                <p:nvPr/>
              </p:nvSpPr>
              <p:spPr bwMode="auto">
                <a:xfrm>
                  <a:off x="1844" y="2117"/>
                  <a:ext cx="60" cy="138"/>
                </a:xfrm>
                <a:custGeom>
                  <a:avLst/>
                  <a:gdLst/>
                  <a:ahLst/>
                  <a:cxnLst>
                    <a:cxn ang="0">
                      <a:pos x="43" y="0"/>
                    </a:cxn>
                    <a:cxn ang="0">
                      <a:pos x="59" y="0"/>
                    </a:cxn>
                    <a:cxn ang="0">
                      <a:pos x="16" y="137"/>
                    </a:cxn>
                    <a:cxn ang="0">
                      <a:pos x="0" y="137"/>
                    </a:cxn>
                    <a:cxn ang="0">
                      <a:pos x="43" y="0"/>
                    </a:cxn>
                  </a:cxnLst>
                  <a:rect l="0" t="0" r="r" b="b"/>
                  <a:pathLst>
                    <a:path w="60" h="138">
                      <a:moveTo>
                        <a:pt x="43" y="0"/>
                      </a:moveTo>
                      <a:lnTo>
                        <a:pt x="59" y="0"/>
                      </a:lnTo>
                      <a:lnTo>
                        <a:pt x="16" y="137"/>
                      </a:lnTo>
                      <a:lnTo>
                        <a:pt x="0" y="137"/>
                      </a:lnTo>
                      <a:lnTo>
                        <a:pt x="43"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24897" name="Rectangle 33"/>
                <p:cNvSpPr>
                  <a:spLocks noChangeArrowheads="1"/>
                </p:cNvSpPr>
                <p:nvPr/>
              </p:nvSpPr>
              <p:spPr bwMode="auto">
                <a:xfrm>
                  <a:off x="1840" y="2117"/>
                  <a:ext cx="76"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898" name="Rectangle 34"/>
                <p:cNvSpPr>
                  <a:spLocks noChangeArrowheads="1"/>
                </p:cNvSpPr>
                <p:nvPr/>
              </p:nvSpPr>
              <p:spPr bwMode="auto">
                <a:xfrm>
                  <a:off x="1846" y="2175"/>
                  <a:ext cx="57" cy="11"/>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899" name="Rectangle 35"/>
                <p:cNvSpPr>
                  <a:spLocks noChangeArrowheads="1"/>
                </p:cNvSpPr>
                <p:nvPr/>
              </p:nvSpPr>
              <p:spPr bwMode="auto">
                <a:xfrm>
                  <a:off x="1715" y="2175"/>
                  <a:ext cx="75"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900" name="Oval 36"/>
                <p:cNvSpPr>
                  <a:spLocks noChangeArrowheads="1"/>
                </p:cNvSpPr>
                <p:nvPr/>
              </p:nvSpPr>
              <p:spPr bwMode="auto">
                <a:xfrm>
                  <a:off x="1774" y="1998"/>
                  <a:ext cx="22" cy="26"/>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24901" name="Freeform 37"/>
                <p:cNvSpPr>
                  <a:spLocks/>
                </p:cNvSpPr>
                <p:nvPr/>
              </p:nvSpPr>
              <p:spPr bwMode="auto">
                <a:xfrm>
                  <a:off x="1715" y="2043"/>
                  <a:ext cx="138" cy="212"/>
                </a:xfrm>
                <a:custGeom>
                  <a:avLst/>
                  <a:gdLst/>
                  <a:ahLst/>
                  <a:cxnLst>
                    <a:cxn ang="0">
                      <a:pos x="1" y="98"/>
                    </a:cxn>
                    <a:cxn ang="0">
                      <a:pos x="1" y="100"/>
                    </a:cxn>
                    <a:cxn ang="0">
                      <a:pos x="0" y="104"/>
                    </a:cxn>
                    <a:cxn ang="0">
                      <a:pos x="0" y="107"/>
                    </a:cxn>
                    <a:cxn ang="0">
                      <a:pos x="1" y="111"/>
                    </a:cxn>
                    <a:cxn ang="0">
                      <a:pos x="3" y="114"/>
                    </a:cxn>
                    <a:cxn ang="0">
                      <a:pos x="6" y="116"/>
                    </a:cxn>
                    <a:cxn ang="0">
                      <a:pos x="9" y="118"/>
                    </a:cxn>
                    <a:cxn ang="0">
                      <a:pos x="11" y="119"/>
                    </a:cxn>
                    <a:cxn ang="0">
                      <a:pos x="15" y="119"/>
                    </a:cxn>
                    <a:cxn ang="0">
                      <a:pos x="89" y="211"/>
                    </a:cxn>
                    <a:cxn ang="0">
                      <a:pos x="113" y="101"/>
                    </a:cxn>
                    <a:cxn ang="0">
                      <a:pos x="113" y="99"/>
                    </a:cxn>
                    <a:cxn ang="0">
                      <a:pos x="111" y="97"/>
                    </a:cxn>
                    <a:cxn ang="0">
                      <a:pos x="109" y="95"/>
                    </a:cxn>
                    <a:cxn ang="0">
                      <a:pos x="108" y="94"/>
                    </a:cxn>
                    <a:cxn ang="0">
                      <a:pos x="105" y="93"/>
                    </a:cxn>
                    <a:cxn ang="0">
                      <a:pos x="102" y="92"/>
                    </a:cxn>
                    <a:cxn ang="0">
                      <a:pos x="100" y="92"/>
                    </a:cxn>
                    <a:cxn ang="0">
                      <a:pos x="97" y="92"/>
                    </a:cxn>
                    <a:cxn ang="0">
                      <a:pos x="66" y="54"/>
                    </a:cxn>
                    <a:cxn ang="0">
                      <a:pos x="127" y="67"/>
                    </a:cxn>
                    <a:cxn ang="0">
                      <a:pos x="130" y="66"/>
                    </a:cxn>
                    <a:cxn ang="0">
                      <a:pos x="131" y="65"/>
                    </a:cxn>
                    <a:cxn ang="0">
                      <a:pos x="134" y="63"/>
                    </a:cxn>
                    <a:cxn ang="0">
                      <a:pos x="136" y="62"/>
                    </a:cxn>
                    <a:cxn ang="0">
                      <a:pos x="136" y="59"/>
                    </a:cxn>
                    <a:cxn ang="0">
                      <a:pos x="137" y="56"/>
                    </a:cxn>
                    <a:cxn ang="0">
                      <a:pos x="136" y="53"/>
                    </a:cxn>
                    <a:cxn ang="0">
                      <a:pos x="135" y="50"/>
                    </a:cxn>
                    <a:cxn ang="0">
                      <a:pos x="133" y="49"/>
                    </a:cxn>
                    <a:cxn ang="0">
                      <a:pos x="131" y="47"/>
                    </a:cxn>
                    <a:cxn ang="0">
                      <a:pos x="128" y="46"/>
                    </a:cxn>
                    <a:cxn ang="0">
                      <a:pos x="87" y="46"/>
                    </a:cxn>
                    <a:cxn ang="0">
                      <a:pos x="80" y="30"/>
                    </a:cxn>
                    <a:cxn ang="0">
                      <a:pos x="80" y="26"/>
                    </a:cxn>
                    <a:cxn ang="0">
                      <a:pos x="81" y="22"/>
                    </a:cxn>
                    <a:cxn ang="0">
                      <a:pos x="81" y="17"/>
                    </a:cxn>
                    <a:cxn ang="0">
                      <a:pos x="80" y="14"/>
                    </a:cxn>
                    <a:cxn ang="0">
                      <a:pos x="78" y="11"/>
                    </a:cxn>
                    <a:cxn ang="0">
                      <a:pos x="76" y="7"/>
                    </a:cxn>
                    <a:cxn ang="0">
                      <a:pos x="73" y="5"/>
                    </a:cxn>
                    <a:cxn ang="0">
                      <a:pos x="70" y="2"/>
                    </a:cxn>
                    <a:cxn ang="0">
                      <a:pos x="66" y="1"/>
                    </a:cxn>
                    <a:cxn ang="0">
                      <a:pos x="62" y="0"/>
                    </a:cxn>
                    <a:cxn ang="0">
                      <a:pos x="57" y="0"/>
                    </a:cxn>
                    <a:cxn ang="0">
                      <a:pos x="53" y="1"/>
                    </a:cxn>
                    <a:cxn ang="0">
                      <a:pos x="49" y="2"/>
                    </a:cxn>
                    <a:cxn ang="0">
                      <a:pos x="45" y="4"/>
                    </a:cxn>
                    <a:cxn ang="0">
                      <a:pos x="42" y="8"/>
                    </a:cxn>
                    <a:cxn ang="0">
                      <a:pos x="39" y="12"/>
                    </a:cxn>
                    <a:cxn ang="0">
                      <a:pos x="37" y="16"/>
                    </a:cxn>
                  </a:cxnLst>
                  <a:rect l="0" t="0" r="r" b="b"/>
                  <a:pathLst>
                    <a:path w="138" h="212">
                      <a:moveTo>
                        <a:pt x="37" y="16"/>
                      </a:moveTo>
                      <a:lnTo>
                        <a:pt x="1" y="98"/>
                      </a:lnTo>
                      <a:lnTo>
                        <a:pt x="1" y="99"/>
                      </a:lnTo>
                      <a:lnTo>
                        <a:pt x="1" y="100"/>
                      </a:lnTo>
                      <a:lnTo>
                        <a:pt x="0" y="101"/>
                      </a:lnTo>
                      <a:lnTo>
                        <a:pt x="0" y="104"/>
                      </a:lnTo>
                      <a:lnTo>
                        <a:pt x="0" y="105"/>
                      </a:lnTo>
                      <a:lnTo>
                        <a:pt x="0" y="107"/>
                      </a:lnTo>
                      <a:lnTo>
                        <a:pt x="1" y="109"/>
                      </a:lnTo>
                      <a:lnTo>
                        <a:pt x="1" y="111"/>
                      </a:lnTo>
                      <a:lnTo>
                        <a:pt x="2" y="112"/>
                      </a:lnTo>
                      <a:lnTo>
                        <a:pt x="3" y="114"/>
                      </a:lnTo>
                      <a:lnTo>
                        <a:pt x="4" y="115"/>
                      </a:lnTo>
                      <a:lnTo>
                        <a:pt x="6" y="116"/>
                      </a:lnTo>
                      <a:lnTo>
                        <a:pt x="7" y="117"/>
                      </a:lnTo>
                      <a:lnTo>
                        <a:pt x="9" y="118"/>
                      </a:lnTo>
                      <a:lnTo>
                        <a:pt x="10" y="118"/>
                      </a:lnTo>
                      <a:lnTo>
                        <a:pt x="11" y="119"/>
                      </a:lnTo>
                      <a:lnTo>
                        <a:pt x="13" y="119"/>
                      </a:lnTo>
                      <a:lnTo>
                        <a:pt x="15" y="119"/>
                      </a:lnTo>
                      <a:lnTo>
                        <a:pt x="89" y="119"/>
                      </a:lnTo>
                      <a:lnTo>
                        <a:pt x="89" y="211"/>
                      </a:lnTo>
                      <a:lnTo>
                        <a:pt x="113" y="211"/>
                      </a:lnTo>
                      <a:lnTo>
                        <a:pt x="113" y="101"/>
                      </a:lnTo>
                      <a:lnTo>
                        <a:pt x="113" y="100"/>
                      </a:lnTo>
                      <a:lnTo>
                        <a:pt x="113" y="99"/>
                      </a:lnTo>
                      <a:lnTo>
                        <a:pt x="112" y="98"/>
                      </a:lnTo>
                      <a:lnTo>
                        <a:pt x="111" y="97"/>
                      </a:lnTo>
                      <a:lnTo>
                        <a:pt x="111" y="96"/>
                      </a:lnTo>
                      <a:lnTo>
                        <a:pt x="109" y="95"/>
                      </a:lnTo>
                      <a:lnTo>
                        <a:pt x="109" y="95"/>
                      </a:lnTo>
                      <a:lnTo>
                        <a:pt x="108" y="94"/>
                      </a:lnTo>
                      <a:lnTo>
                        <a:pt x="106" y="93"/>
                      </a:lnTo>
                      <a:lnTo>
                        <a:pt x="105" y="93"/>
                      </a:lnTo>
                      <a:lnTo>
                        <a:pt x="104" y="93"/>
                      </a:lnTo>
                      <a:lnTo>
                        <a:pt x="102" y="92"/>
                      </a:lnTo>
                      <a:lnTo>
                        <a:pt x="101" y="92"/>
                      </a:lnTo>
                      <a:lnTo>
                        <a:pt x="100" y="92"/>
                      </a:lnTo>
                      <a:lnTo>
                        <a:pt x="98" y="92"/>
                      </a:lnTo>
                      <a:lnTo>
                        <a:pt x="97" y="92"/>
                      </a:lnTo>
                      <a:lnTo>
                        <a:pt x="54" y="90"/>
                      </a:lnTo>
                      <a:lnTo>
                        <a:pt x="66" y="54"/>
                      </a:lnTo>
                      <a:lnTo>
                        <a:pt x="75" y="67"/>
                      </a:lnTo>
                      <a:lnTo>
                        <a:pt x="127" y="67"/>
                      </a:lnTo>
                      <a:lnTo>
                        <a:pt x="128" y="66"/>
                      </a:lnTo>
                      <a:lnTo>
                        <a:pt x="130" y="66"/>
                      </a:lnTo>
                      <a:lnTo>
                        <a:pt x="131" y="65"/>
                      </a:lnTo>
                      <a:lnTo>
                        <a:pt x="131" y="65"/>
                      </a:lnTo>
                      <a:lnTo>
                        <a:pt x="133" y="64"/>
                      </a:lnTo>
                      <a:lnTo>
                        <a:pt x="134" y="63"/>
                      </a:lnTo>
                      <a:lnTo>
                        <a:pt x="135" y="62"/>
                      </a:lnTo>
                      <a:lnTo>
                        <a:pt x="136" y="62"/>
                      </a:lnTo>
                      <a:lnTo>
                        <a:pt x="136" y="60"/>
                      </a:lnTo>
                      <a:lnTo>
                        <a:pt x="136" y="59"/>
                      </a:lnTo>
                      <a:lnTo>
                        <a:pt x="137" y="58"/>
                      </a:lnTo>
                      <a:lnTo>
                        <a:pt x="137" y="56"/>
                      </a:lnTo>
                      <a:lnTo>
                        <a:pt x="137" y="54"/>
                      </a:lnTo>
                      <a:lnTo>
                        <a:pt x="136" y="53"/>
                      </a:lnTo>
                      <a:lnTo>
                        <a:pt x="136" y="52"/>
                      </a:lnTo>
                      <a:lnTo>
                        <a:pt x="135" y="50"/>
                      </a:lnTo>
                      <a:lnTo>
                        <a:pt x="134" y="49"/>
                      </a:lnTo>
                      <a:lnTo>
                        <a:pt x="133" y="49"/>
                      </a:lnTo>
                      <a:lnTo>
                        <a:pt x="132" y="47"/>
                      </a:lnTo>
                      <a:lnTo>
                        <a:pt x="131" y="47"/>
                      </a:lnTo>
                      <a:lnTo>
                        <a:pt x="130" y="46"/>
                      </a:lnTo>
                      <a:lnTo>
                        <a:pt x="128" y="46"/>
                      </a:lnTo>
                      <a:lnTo>
                        <a:pt x="127" y="46"/>
                      </a:lnTo>
                      <a:lnTo>
                        <a:pt x="87" y="46"/>
                      </a:lnTo>
                      <a:lnTo>
                        <a:pt x="78" y="31"/>
                      </a:lnTo>
                      <a:lnTo>
                        <a:pt x="80" y="30"/>
                      </a:lnTo>
                      <a:lnTo>
                        <a:pt x="80" y="28"/>
                      </a:lnTo>
                      <a:lnTo>
                        <a:pt x="80" y="26"/>
                      </a:lnTo>
                      <a:lnTo>
                        <a:pt x="81" y="24"/>
                      </a:lnTo>
                      <a:lnTo>
                        <a:pt x="81" y="22"/>
                      </a:lnTo>
                      <a:lnTo>
                        <a:pt x="81" y="20"/>
                      </a:lnTo>
                      <a:lnTo>
                        <a:pt x="81" y="17"/>
                      </a:lnTo>
                      <a:lnTo>
                        <a:pt x="80" y="16"/>
                      </a:lnTo>
                      <a:lnTo>
                        <a:pt x="80" y="14"/>
                      </a:lnTo>
                      <a:lnTo>
                        <a:pt x="79" y="12"/>
                      </a:lnTo>
                      <a:lnTo>
                        <a:pt x="78" y="11"/>
                      </a:lnTo>
                      <a:lnTo>
                        <a:pt x="77" y="9"/>
                      </a:lnTo>
                      <a:lnTo>
                        <a:pt x="76" y="7"/>
                      </a:lnTo>
                      <a:lnTo>
                        <a:pt x="75" y="6"/>
                      </a:lnTo>
                      <a:lnTo>
                        <a:pt x="73" y="5"/>
                      </a:lnTo>
                      <a:lnTo>
                        <a:pt x="72" y="4"/>
                      </a:lnTo>
                      <a:lnTo>
                        <a:pt x="70" y="2"/>
                      </a:lnTo>
                      <a:lnTo>
                        <a:pt x="68" y="2"/>
                      </a:lnTo>
                      <a:lnTo>
                        <a:pt x="66" y="1"/>
                      </a:lnTo>
                      <a:lnTo>
                        <a:pt x="64" y="1"/>
                      </a:lnTo>
                      <a:lnTo>
                        <a:pt x="62" y="0"/>
                      </a:lnTo>
                      <a:lnTo>
                        <a:pt x="60" y="0"/>
                      </a:lnTo>
                      <a:lnTo>
                        <a:pt x="57" y="0"/>
                      </a:lnTo>
                      <a:lnTo>
                        <a:pt x="56" y="0"/>
                      </a:lnTo>
                      <a:lnTo>
                        <a:pt x="53" y="1"/>
                      </a:lnTo>
                      <a:lnTo>
                        <a:pt x="51" y="1"/>
                      </a:lnTo>
                      <a:lnTo>
                        <a:pt x="49" y="2"/>
                      </a:lnTo>
                      <a:lnTo>
                        <a:pt x="47" y="3"/>
                      </a:lnTo>
                      <a:lnTo>
                        <a:pt x="45" y="4"/>
                      </a:lnTo>
                      <a:lnTo>
                        <a:pt x="43" y="6"/>
                      </a:lnTo>
                      <a:lnTo>
                        <a:pt x="42" y="8"/>
                      </a:lnTo>
                      <a:lnTo>
                        <a:pt x="40" y="9"/>
                      </a:lnTo>
                      <a:lnTo>
                        <a:pt x="39" y="12"/>
                      </a:lnTo>
                      <a:lnTo>
                        <a:pt x="38" y="14"/>
                      </a:lnTo>
                      <a:lnTo>
                        <a:pt x="37"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24902" name="Freeform 38"/>
              <p:cNvSpPr>
                <a:spLocks/>
              </p:cNvSpPr>
              <p:nvPr/>
            </p:nvSpPr>
            <p:spPr bwMode="auto">
              <a:xfrm>
                <a:off x="1977" y="1973"/>
                <a:ext cx="200" cy="292"/>
              </a:xfrm>
              <a:custGeom>
                <a:avLst/>
                <a:gdLst/>
                <a:ahLst/>
                <a:cxnLst>
                  <a:cxn ang="0">
                    <a:pos x="199" y="263"/>
                  </a:cxn>
                  <a:cxn ang="0">
                    <a:pos x="184" y="263"/>
                  </a:cxn>
                  <a:cxn ang="0">
                    <a:pos x="158" y="230"/>
                  </a:cxn>
                  <a:cxn ang="0">
                    <a:pos x="121" y="169"/>
                  </a:cxn>
                  <a:cxn ang="0">
                    <a:pos x="111" y="142"/>
                  </a:cxn>
                  <a:cxn ang="0">
                    <a:pos x="114" y="123"/>
                  </a:cxn>
                  <a:cxn ang="0">
                    <a:pos x="123" y="119"/>
                  </a:cxn>
                  <a:cxn ang="0">
                    <a:pos x="136" y="129"/>
                  </a:cxn>
                  <a:cxn ang="0">
                    <a:pos x="155" y="140"/>
                  </a:cxn>
                  <a:cxn ang="0">
                    <a:pos x="164" y="140"/>
                  </a:cxn>
                  <a:cxn ang="0">
                    <a:pos x="165" y="134"/>
                  </a:cxn>
                  <a:cxn ang="0">
                    <a:pos x="156" y="123"/>
                  </a:cxn>
                  <a:cxn ang="0">
                    <a:pos x="135" y="108"/>
                  </a:cxn>
                  <a:cxn ang="0">
                    <a:pos x="126" y="87"/>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2"/>
                  </a:cxn>
                  <a:cxn ang="0">
                    <a:pos x="40" y="146"/>
                  </a:cxn>
                  <a:cxn ang="0">
                    <a:pos x="41" y="158"/>
                  </a:cxn>
                  <a:cxn ang="0">
                    <a:pos x="49" y="162"/>
                  </a:cxn>
                  <a:cxn ang="0">
                    <a:pos x="53" y="158"/>
                  </a:cxn>
                  <a:cxn ang="0">
                    <a:pos x="53" y="133"/>
                  </a:cxn>
                  <a:cxn ang="0">
                    <a:pos x="55" y="117"/>
                  </a:cxn>
                  <a:cxn ang="0">
                    <a:pos x="64" y="109"/>
                  </a:cxn>
                  <a:cxn ang="0">
                    <a:pos x="70" y="114"/>
                  </a:cxn>
                  <a:cxn ang="0">
                    <a:pos x="68" y="140"/>
                  </a:cxn>
                  <a:cxn ang="0">
                    <a:pos x="61" y="167"/>
                  </a:cxn>
                  <a:cxn ang="0">
                    <a:pos x="53" y="197"/>
                  </a:cxn>
                  <a:cxn ang="0">
                    <a:pos x="33" y="226"/>
                  </a:cxn>
                  <a:cxn ang="0">
                    <a:pos x="8" y="256"/>
                  </a:cxn>
                  <a:cxn ang="0">
                    <a:pos x="0" y="272"/>
                  </a:cxn>
                  <a:cxn ang="0">
                    <a:pos x="19" y="291"/>
                  </a:cxn>
                  <a:cxn ang="0">
                    <a:pos x="33" y="288"/>
                  </a:cxn>
                  <a:cxn ang="0">
                    <a:pos x="23" y="276"/>
                  </a:cxn>
                  <a:cxn ang="0">
                    <a:pos x="30" y="260"/>
                  </a:cxn>
                  <a:cxn ang="0">
                    <a:pos x="61" y="223"/>
                  </a:cxn>
                  <a:cxn ang="0">
                    <a:pos x="84" y="197"/>
                  </a:cxn>
                  <a:cxn ang="0">
                    <a:pos x="95" y="191"/>
                  </a:cxn>
                  <a:cxn ang="0">
                    <a:pos x="109" y="199"/>
                  </a:cxn>
                  <a:cxn ang="0">
                    <a:pos x="141" y="243"/>
                  </a:cxn>
                  <a:cxn ang="0">
                    <a:pos x="168" y="281"/>
                  </a:cxn>
                  <a:cxn ang="0">
                    <a:pos x="178" y="283"/>
                  </a:cxn>
                  <a:cxn ang="0">
                    <a:pos x="191" y="273"/>
                  </a:cxn>
                </a:cxnLst>
                <a:rect l="0" t="0" r="r" b="b"/>
                <a:pathLst>
                  <a:path w="200" h="292">
                    <a:moveTo>
                      <a:pt x="198" y="268"/>
                    </a:moveTo>
                    <a:lnTo>
                      <a:pt x="199" y="263"/>
                    </a:lnTo>
                    <a:lnTo>
                      <a:pt x="191" y="265"/>
                    </a:lnTo>
                    <a:lnTo>
                      <a:pt x="184" y="263"/>
                    </a:lnTo>
                    <a:lnTo>
                      <a:pt x="174" y="256"/>
                    </a:lnTo>
                    <a:lnTo>
                      <a:pt x="158" y="230"/>
                    </a:lnTo>
                    <a:lnTo>
                      <a:pt x="134" y="191"/>
                    </a:lnTo>
                    <a:lnTo>
                      <a:pt x="121" y="169"/>
                    </a:lnTo>
                    <a:lnTo>
                      <a:pt x="113" y="152"/>
                    </a:lnTo>
                    <a:lnTo>
                      <a:pt x="111" y="142"/>
                    </a:lnTo>
                    <a:lnTo>
                      <a:pt x="111" y="130"/>
                    </a:lnTo>
                    <a:lnTo>
                      <a:pt x="114" y="123"/>
                    </a:lnTo>
                    <a:lnTo>
                      <a:pt x="119" y="119"/>
                    </a:lnTo>
                    <a:lnTo>
                      <a:pt x="123" y="119"/>
                    </a:lnTo>
                    <a:lnTo>
                      <a:pt x="128" y="122"/>
                    </a:lnTo>
                    <a:lnTo>
                      <a:pt x="136" y="129"/>
                    </a:lnTo>
                    <a:lnTo>
                      <a:pt x="148" y="137"/>
                    </a:lnTo>
                    <a:lnTo>
                      <a:pt x="155" y="140"/>
                    </a:lnTo>
                    <a:lnTo>
                      <a:pt x="160" y="142"/>
                    </a:lnTo>
                    <a:lnTo>
                      <a:pt x="164" y="140"/>
                    </a:lnTo>
                    <a:lnTo>
                      <a:pt x="166" y="137"/>
                    </a:lnTo>
                    <a:lnTo>
                      <a:pt x="165" y="134"/>
                    </a:lnTo>
                    <a:lnTo>
                      <a:pt x="164" y="130"/>
                    </a:lnTo>
                    <a:lnTo>
                      <a:pt x="156" y="123"/>
                    </a:lnTo>
                    <a:lnTo>
                      <a:pt x="143" y="114"/>
                    </a:lnTo>
                    <a:lnTo>
                      <a:pt x="135" y="108"/>
                    </a:lnTo>
                    <a:lnTo>
                      <a:pt x="130" y="99"/>
                    </a:lnTo>
                    <a:lnTo>
                      <a:pt x="126" y="87"/>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7"/>
                    </a:lnTo>
                    <a:lnTo>
                      <a:pt x="46" y="99"/>
                    </a:lnTo>
                    <a:lnTo>
                      <a:pt x="43" y="109"/>
                    </a:lnTo>
                    <a:lnTo>
                      <a:pt x="41" y="122"/>
                    </a:lnTo>
                    <a:lnTo>
                      <a:pt x="40" y="137"/>
                    </a:lnTo>
                    <a:lnTo>
                      <a:pt x="40" y="146"/>
                    </a:lnTo>
                    <a:lnTo>
                      <a:pt x="40" y="153"/>
                    </a:lnTo>
                    <a:lnTo>
                      <a:pt x="41" y="158"/>
                    </a:lnTo>
                    <a:lnTo>
                      <a:pt x="44" y="161"/>
                    </a:lnTo>
                    <a:lnTo>
                      <a:pt x="49" y="162"/>
                    </a:lnTo>
                    <a:lnTo>
                      <a:pt x="51" y="161"/>
                    </a:lnTo>
                    <a:lnTo>
                      <a:pt x="53" y="158"/>
                    </a:lnTo>
                    <a:lnTo>
                      <a:pt x="53" y="148"/>
                    </a:lnTo>
                    <a:lnTo>
                      <a:pt x="53" y="133"/>
                    </a:lnTo>
                    <a:lnTo>
                      <a:pt x="54" y="123"/>
                    </a:lnTo>
                    <a:lnTo>
                      <a:pt x="55" y="117"/>
                    </a:lnTo>
                    <a:lnTo>
                      <a:pt x="59" y="110"/>
                    </a:lnTo>
                    <a:lnTo>
                      <a:pt x="64" y="109"/>
                    </a:lnTo>
                    <a:lnTo>
                      <a:pt x="69" y="110"/>
                    </a:lnTo>
                    <a:lnTo>
                      <a:pt x="70" y="114"/>
                    </a:lnTo>
                    <a:lnTo>
                      <a:pt x="69" y="125"/>
                    </a:lnTo>
                    <a:lnTo>
                      <a:pt x="68" y="140"/>
                    </a:lnTo>
                    <a:lnTo>
                      <a:pt x="65" y="154"/>
                    </a:lnTo>
                    <a:lnTo>
                      <a:pt x="61" y="167"/>
                    </a:lnTo>
                    <a:lnTo>
                      <a:pt x="58" y="183"/>
                    </a:lnTo>
                    <a:lnTo>
                      <a:pt x="53" y="197"/>
                    </a:lnTo>
                    <a:lnTo>
                      <a:pt x="41" y="214"/>
                    </a:lnTo>
                    <a:lnTo>
                      <a:pt x="33" y="226"/>
                    </a:lnTo>
                    <a:lnTo>
                      <a:pt x="18" y="243"/>
                    </a:lnTo>
                    <a:lnTo>
                      <a:pt x="8" y="256"/>
                    </a:lnTo>
                    <a:lnTo>
                      <a:pt x="0" y="267"/>
                    </a:lnTo>
                    <a:lnTo>
                      <a:pt x="0" y="272"/>
                    </a:lnTo>
                    <a:lnTo>
                      <a:pt x="8" y="281"/>
                    </a:lnTo>
                    <a:lnTo>
                      <a:pt x="19" y="291"/>
                    </a:lnTo>
                    <a:lnTo>
                      <a:pt x="30" y="291"/>
                    </a:lnTo>
                    <a:lnTo>
                      <a:pt x="33" y="288"/>
                    </a:lnTo>
                    <a:lnTo>
                      <a:pt x="28" y="282"/>
                    </a:lnTo>
                    <a:lnTo>
                      <a:pt x="23" y="276"/>
                    </a:lnTo>
                    <a:lnTo>
                      <a:pt x="23" y="271"/>
                    </a:lnTo>
                    <a:lnTo>
                      <a:pt x="30" y="260"/>
                    </a:lnTo>
                    <a:lnTo>
                      <a:pt x="43" y="247"/>
                    </a:lnTo>
                    <a:lnTo>
                      <a:pt x="61" y="223"/>
                    </a:lnTo>
                    <a:lnTo>
                      <a:pt x="78" y="203"/>
                    </a:lnTo>
                    <a:lnTo>
                      <a:pt x="84" y="197"/>
                    </a:lnTo>
                    <a:lnTo>
                      <a:pt x="88" y="192"/>
                    </a:lnTo>
                    <a:lnTo>
                      <a:pt x="95" y="191"/>
                    </a:lnTo>
                    <a:lnTo>
                      <a:pt x="101" y="194"/>
                    </a:lnTo>
                    <a:lnTo>
                      <a:pt x="109" y="199"/>
                    </a:lnTo>
                    <a:lnTo>
                      <a:pt x="124" y="220"/>
                    </a:lnTo>
                    <a:lnTo>
                      <a:pt x="141" y="243"/>
                    </a:lnTo>
                    <a:lnTo>
                      <a:pt x="158" y="267"/>
                    </a:lnTo>
                    <a:lnTo>
                      <a:pt x="168" y="281"/>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9" name="Group 39"/>
              <p:cNvGrpSpPr>
                <a:grpSpLocks/>
              </p:cNvGrpSpPr>
              <p:nvPr/>
            </p:nvGrpSpPr>
            <p:grpSpPr bwMode="auto">
              <a:xfrm>
                <a:off x="1413" y="1963"/>
                <a:ext cx="260" cy="311"/>
                <a:chOff x="1413" y="1963"/>
                <a:chExt cx="260" cy="311"/>
              </a:xfrm>
            </p:grpSpPr>
            <p:grpSp>
              <p:nvGrpSpPr>
                <p:cNvPr id="10" name="Group 40"/>
                <p:cNvGrpSpPr>
                  <a:grpSpLocks/>
                </p:cNvGrpSpPr>
                <p:nvPr/>
              </p:nvGrpSpPr>
              <p:grpSpPr bwMode="auto">
                <a:xfrm>
                  <a:off x="1413" y="1963"/>
                  <a:ext cx="260" cy="311"/>
                  <a:chOff x="1413" y="1963"/>
                  <a:chExt cx="260" cy="311"/>
                </a:xfrm>
              </p:grpSpPr>
              <p:sp>
                <p:nvSpPr>
                  <p:cNvPr id="2724905" name="AutoShape 41"/>
                  <p:cNvSpPr>
                    <a:spLocks noChangeArrowheads="1"/>
                  </p:cNvSpPr>
                  <p:nvPr/>
                </p:nvSpPr>
                <p:spPr bwMode="auto">
                  <a:xfrm>
                    <a:off x="1413" y="2015"/>
                    <a:ext cx="260" cy="25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906" name="AutoShape 42"/>
                  <p:cNvSpPr>
                    <a:spLocks noChangeArrowheads="1"/>
                  </p:cNvSpPr>
                  <p:nvPr/>
                </p:nvSpPr>
                <p:spPr bwMode="auto">
                  <a:xfrm>
                    <a:off x="1476" y="1963"/>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4907" name="Oval 43"/>
                <p:cNvSpPr>
                  <a:spLocks noChangeArrowheads="1"/>
                </p:cNvSpPr>
                <p:nvPr/>
              </p:nvSpPr>
              <p:spPr bwMode="auto">
                <a:xfrm>
                  <a:off x="1496" y="1990"/>
                  <a:ext cx="25"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08" name="AutoShape 44"/>
                <p:cNvSpPr>
                  <a:spLocks noChangeArrowheads="1"/>
                </p:cNvSpPr>
                <p:nvPr/>
              </p:nvSpPr>
              <p:spPr bwMode="auto">
                <a:xfrm>
                  <a:off x="1444" y="2137"/>
                  <a:ext cx="137"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4909" name="Line 45"/>
              <p:cNvSpPr>
                <a:spLocks noChangeShapeType="1"/>
              </p:cNvSpPr>
              <p:nvPr/>
            </p:nvSpPr>
            <p:spPr bwMode="auto">
              <a:xfrm>
                <a:off x="1434" y="1313"/>
                <a:ext cx="262"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10" name="Line 46"/>
              <p:cNvSpPr>
                <a:spLocks noChangeShapeType="1"/>
              </p:cNvSpPr>
              <p:nvPr/>
            </p:nvSpPr>
            <p:spPr bwMode="auto">
              <a:xfrm flipH="1">
                <a:off x="1709"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11" name="Line 47"/>
              <p:cNvSpPr>
                <a:spLocks noChangeShapeType="1"/>
              </p:cNvSpPr>
              <p:nvPr/>
            </p:nvSpPr>
            <p:spPr bwMode="auto">
              <a:xfrm flipH="1">
                <a:off x="1993"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12" name="Rectangle 48"/>
              <p:cNvSpPr>
                <a:spLocks noChangeArrowheads="1"/>
              </p:cNvSpPr>
              <p:nvPr/>
            </p:nvSpPr>
            <p:spPr bwMode="auto">
              <a:xfrm>
                <a:off x="1981"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4913" name="Line 49"/>
              <p:cNvSpPr>
                <a:spLocks noChangeShapeType="1"/>
              </p:cNvSpPr>
              <p:nvPr/>
            </p:nvSpPr>
            <p:spPr bwMode="auto">
              <a:xfrm flipH="1">
                <a:off x="2276"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14" name="AutoShape 50"/>
              <p:cNvSpPr>
                <a:spLocks noChangeArrowheads="1"/>
              </p:cNvSpPr>
              <p:nvPr/>
            </p:nvSpPr>
            <p:spPr bwMode="auto">
              <a:xfrm>
                <a:off x="1484" y="2348"/>
                <a:ext cx="206" cy="259"/>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915" name="AutoShape 51"/>
              <p:cNvSpPr>
                <a:spLocks noChangeArrowheads="1"/>
              </p:cNvSpPr>
              <p:nvPr/>
            </p:nvSpPr>
            <p:spPr bwMode="auto">
              <a:xfrm>
                <a:off x="1534" y="2297"/>
                <a:ext cx="156" cy="45"/>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916" name="AutoShape 52"/>
              <p:cNvSpPr>
                <a:spLocks noChangeArrowheads="1"/>
              </p:cNvSpPr>
              <p:nvPr/>
            </p:nvSpPr>
            <p:spPr bwMode="auto">
              <a:xfrm>
                <a:off x="1525" y="2368"/>
                <a:ext cx="106" cy="15"/>
              </a:xfrm>
              <a:prstGeom prst="parallelogram">
                <a:avLst>
                  <a:gd name="adj" fmla="val 176634"/>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11" name="Group 53"/>
              <p:cNvGrpSpPr>
                <a:grpSpLocks/>
              </p:cNvGrpSpPr>
              <p:nvPr/>
            </p:nvGrpSpPr>
            <p:grpSpPr bwMode="auto">
              <a:xfrm>
                <a:off x="2009" y="2337"/>
                <a:ext cx="202" cy="257"/>
                <a:chOff x="2009" y="2337"/>
                <a:chExt cx="202" cy="257"/>
              </a:xfrm>
            </p:grpSpPr>
            <p:sp>
              <p:nvSpPr>
                <p:cNvPr id="2724918" name="Freeform 54"/>
                <p:cNvSpPr>
                  <a:spLocks/>
                </p:cNvSpPr>
                <p:nvPr/>
              </p:nvSpPr>
              <p:spPr bwMode="auto">
                <a:xfrm>
                  <a:off x="2139" y="2456"/>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24919" name="Rectangle 55"/>
                <p:cNvSpPr>
                  <a:spLocks noChangeArrowheads="1"/>
                </p:cNvSpPr>
                <p:nvPr/>
              </p:nvSpPr>
              <p:spPr bwMode="auto">
                <a:xfrm>
                  <a:off x="2134" y="2456"/>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920" name="Rectangle 56"/>
                <p:cNvSpPr>
                  <a:spLocks noChangeArrowheads="1"/>
                </p:cNvSpPr>
                <p:nvPr/>
              </p:nvSpPr>
              <p:spPr bwMode="auto">
                <a:xfrm>
                  <a:off x="2142" y="2513"/>
                  <a:ext cx="5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921" name="Rectangle 57"/>
                <p:cNvSpPr>
                  <a:spLocks noChangeArrowheads="1"/>
                </p:cNvSpPr>
                <p:nvPr/>
              </p:nvSpPr>
              <p:spPr bwMode="auto">
                <a:xfrm>
                  <a:off x="2011" y="2513"/>
                  <a:ext cx="73" cy="8"/>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922" name="Oval 58"/>
                <p:cNvSpPr>
                  <a:spLocks noChangeArrowheads="1"/>
                </p:cNvSpPr>
                <p:nvPr/>
              </p:nvSpPr>
              <p:spPr bwMode="auto">
                <a:xfrm>
                  <a:off x="2069" y="2337"/>
                  <a:ext cx="22" cy="26"/>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24923" name="Freeform 59"/>
                <p:cNvSpPr>
                  <a:spLocks/>
                </p:cNvSpPr>
                <p:nvPr/>
              </p:nvSpPr>
              <p:spPr bwMode="auto">
                <a:xfrm>
                  <a:off x="2009" y="2382"/>
                  <a:ext cx="138" cy="212"/>
                </a:xfrm>
                <a:custGeom>
                  <a:avLst/>
                  <a:gdLst/>
                  <a:ahLst/>
                  <a:cxnLst>
                    <a:cxn ang="0">
                      <a:pos x="1" y="98"/>
                    </a:cxn>
                    <a:cxn ang="0">
                      <a:pos x="1" y="100"/>
                    </a:cxn>
                    <a:cxn ang="0">
                      <a:pos x="0" y="104"/>
                    </a:cxn>
                    <a:cxn ang="0">
                      <a:pos x="0" y="107"/>
                    </a:cxn>
                    <a:cxn ang="0">
                      <a:pos x="1" y="111"/>
                    </a:cxn>
                    <a:cxn ang="0">
                      <a:pos x="3" y="114"/>
                    </a:cxn>
                    <a:cxn ang="0">
                      <a:pos x="6" y="116"/>
                    </a:cxn>
                    <a:cxn ang="0">
                      <a:pos x="9" y="118"/>
                    </a:cxn>
                    <a:cxn ang="0">
                      <a:pos x="11" y="119"/>
                    </a:cxn>
                    <a:cxn ang="0">
                      <a:pos x="15" y="119"/>
                    </a:cxn>
                    <a:cxn ang="0">
                      <a:pos x="89" y="211"/>
                    </a:cxn>
                    <a:cxn ang="0">
                      <a:pos x="113" y="101"/>
                    </a:cxn>
                    <a:cxn ang="0">
                      <a:pos x="113" y="99"/>
                    </a:cxn>
                    <a:cxn ang="0">
                      <a:pos x="111" y="97"/>
                    </a:cxn>
                    <a:cxn ang="0">
                      <a:pos x="109" y="95"/>
                    </a:cxn>
                    <a:cxn ang="0">
                      <a:pos x="108" y="94"/>
                    </a:cxn>
                    <a:cxn ang="0">
                      <a:pos x="105" y="93"/>
                    </a:cxn>
                    <a:cxn ang="0">
                      <a:pos x="102" y="92"/>
                    </a:cxn>
                    <a:cxn ang="0">
                      <a:pos x="100" y="92"/>
                    </a:cxn>
                    <a:cxn ang="0">
                      <a:pos x="97" y="92"/>
                    </a:cxn>
                    <a:cxn ang="0">
                      <a:pos x="66" y="54"/>
                    </a:cxn>
                    <a:cxn ang="0">
                      <a:pos x="127" y="67"/>
                    </a:cxn>
                    <a:cxn ang="0">
                      <a:pos x="130" y="66"/>
                    </a:cxn>
                    <a:cxn ang="0">
                      <a:pos x="131" y="65"/>
                    </a:cxn>
                    <a:cxn ang="0">
                      <a:pos x="134" y="63"/>
                    </a:cxn>
                    <a:cxn ang="0">
                      <a:pos x="136" y="62"/>
                    </a:cxn>
                    <a:cxn ang="0">
                      <a:pos x="136" y="59"/>
                    </a:cxn>
                    <a:cxn ang="0">
                      <a:pos x="137" y="56"/>
                    </a:cxn>
                    <a:cxn ang="0">
                      <a:pos x="136" y="53"/>
                    </a:cxn>
                    <a:cxn ang="0">
                      <a:pos x="135" y="50"/>
                    </a:cxn>
                    <a:cxn ang="0">
                      <a:pos x="133" y="49"/>
                    </a:cxn>
                    <a:cxn ang="0">
                      <a:pos x="131" y="47"/>
                    </a:cxn>
                    <a:cxn ang="0">
                      <a:pos x="128" y="46"/>
                    </a:cxn>
                    <a:cxn ang="0">
                      <a:pos x="87" y="46"/>
                    </a:cxn>
                    <a:cxn ang="0">
                      <a:pos x="80" y="30"/>
                    </a:cxn>
                    <a:cxn ang="0">
                      <a:pos x="80" y="26"/>
                    </a:cxn>
                    <a:cxn ang="0">
                      <a:pos x="81" y="22"/>
                    </a:cxn>
                    <a:cxn ang="0">
                      <a:pos x="81" y="17"/>
                    </a:cxn>
                    <a:cxn ang="0">
                      <a:pos x="80" y="14"/>
                    </a:cxn>
                    <a:cxn ang="0">
                      <a:pos x="78" y="11"/>
                    </a:cxn>
                    <a:cxn ang="0">
                      <a:pos x="76" y="7"/>
                    </a:cxn>
                    <a:cxn ang="0">
                      <a:pos x="73" y="5"/>
                    </a:cxn>
                    <a:cxn ang="0">
                      <a:pos x="70" y="2"/>
                    </a:cxn>
                    <a:cxn ang="0">
                      <a:pos x="66" y="1"/>
                    </a:cxn>
                    <a:cxn ang="0">
                      <a:pos x="62" y="0"/>
                    </a:cxn>
                    <a:cxn ang="0">
                      <a:pos x="57" y="0"/>
                    </a:cxn>
                    <a:cxn ang="0">
                      <a:pos x="53" y="1"/>
                    </a:cxn>
                    <a:cxn ang="0">
                      <a:pos x="49" y="2"/>
                    </a:cxn>
                    <a:cxn ang="0">
                      <a:pos x="45" y="4"/>
                    </a:cxn>
                    <a:cxn ang="0">
                      <a:pos x="42" y="8"/>
                    </a:cxn>
                    <a:cxn ang="0">
                      <a:pos x="39" y="12"/>
                    </a:cxn>
                    <a:cxn ang="0">
                      <a:pos x="37" y="16"/>
                    </a:cxn>
                  </a:cxnLst>
                  <a:rect l="0" t="0" r="r" b="b"/>
                  <a:pathLst>
                    <a:path w="138" h="212">
                      <a:moveTo>
                        <a:pt x="37" y="16"/>
                      </a:moveTo>
                      <a:lnTo>
                        <a:pt x="1" y="98"/>
                      </a:lnTo>
                      <a:lnTo>
                        <a:pt x="1" y="99"/>
                      </a:lnTo>
                      <a:lnTo>
                        <a:pt x="1" y="100"/>
                      </a:lnTo>
                      <a:lnTo>
                        <a:pt x="0" y="101"/>
                      </a:lnTo>
                      <a:lnTo>
                        <a:pt x="0" y="104"/>
                      </a:lnTo>
                      <a:lnTo>
                        <a:pt x="0" y="105"/>
                      </a:lnTo>
                      <a:lnTo>
                        <a:pt x="0" y="107"/>
                      </a:lnTo>
                      <a:lnTo>
                        <a:pt x="1" y="109"/>
                      </a:lnTo>
                      <a:lnTo>
                        <a:pt x="1" y="111"/>
                      </a:lnTo>
                      <a:lnTo>
                        <a:pt x="2" y="112"/>
                      </a:lnTo>
                      <a:lnTo>
                        <a:pt x="3" y="114"/>
                      </a:lnTo>
                      <a:lnTo>
                        <a:pt x="4" y="115"/>
                      </a:lnTo>
                      <a:lnTo>
                        <a:pt x="6" y="116"/>
                      </a:lnTo>
                      <a:lnTo>
                        <a:pt x="7" y="117"/>
                      </a:lnTo>
                      <a:lnTo>
                        <a:pt x="9" y="118"/>
                      </a:lnTo>
                      <a:lnTo>
                        <a:pt x="10" y="118"/>
                      </a:lnTo>
                      <a:lnTo>
                        <a:pt x="11" y="119"/>
                      </a:lnTo>
                      <a:lnTo>
                        <a:pt x="13" y="119"/>
                      </a:lnTo>
                      <a:lnTo>
                        <a:pt x="15" y="119"/>
                      </a:lnTo>
                      <a:lnTo>
                        <a:pt x="89" y="119"/>
                      </a:lnTo>
                      <a:lnTo>
                        <a:pt x="89" y="211"/>
                      </a:lnTo>
                      <a:lnTo>
                        <a:pt x="113" y="211"/>
                      </a:lnTo>
                      <a:lnTo>
                        <a:pt x="113" y="101"/>
                      </a:lnTo>
                      <a:lnTo>
                        <a:pt x="113" y="100"/>
                      </a:lnTo>
                      <a:lnTo>
                        <a:pt x="113" y="99"/>
                      </a:lnTo>
                      <a:lnTo>
                        <a:pt x="112" y="98"/>
                      </a:lnTo>
                      <a:lnTo>
                        <a:pt x="111" y="97"/>
                      </a:lnTo>
                      <a:lnTo>
                        <a:pt x="111" y="96"/>
                      </a:lnTo>
                      <a:lnTo>
                        <a:pt x="109" y="95"/>
                      </a:lnTo>
                      <a:lnTo>
                        <a:pt x="109" y="95"/>
                      </a:lnTo>
                      <a:lnTo>
                        <a:pt x="108" y="94"/>
                      </a:lnTo>
                      <a:lnTo>
                        <a:pt x="106" y="93"/>
                      </a:lnTo>
                      <a:lnTo>
                        <a:pt x="105" y="93"/>
                      </a:lnTo>
                      <a:lnTo>
                        <a:pt x="104" y="93"/>
                      </a:lnTo>
                      <a:lnTo>
                        <a:pt x="102" y="92"/>
                      </a:lnTo>
                      <a:lnTo>
                        <a:pt x="101" y="92"/>
                      </a:lnTo>
                      <a:lnTo>
                        <a:pt x="100" y="92"/>
                      </a:lnTo>
                      <a:lnTo>
                        <a:pt x="98" y="92"/>
                      </a:lnTo>
                      <a:lnTo>
                        <a:pt x="97" y="92"/>
                      </a:lnTo>
                      <a:lnTo>
                        <a:pt x="54" y="90"/>
                      </a:lnTo>
                      <a:lnTo>
                        <a:pt x="66" y="54"/>
                      </a:lnTo>
                      <a:lnTo>
                        <a:pt x="75" y="67"/>
                      </a:lnTo>
                      <a:lnTo>
                        <a:pt x="127" y="67"/>
                      </a:lnTo>
                      <a:lnTo>
                        <a:pt x="128" y="66"/>
                      </a:lnTo>
                      <a:lnTo>
                        <a:pt x="130" y="66"/>
                      </a:lnTo>
                      <a:lnTo>
                        <a:pt x="131" y="65"/>
                      </a:lnTo>
                      <a:lnTo>
                        <a:pt x="131" y="65"/>
                      </a:lnTo>
                      <a:lnTo>
                        <a:pt x="133" y="64"/>
                      </a:lnTo>
                      <a:lnTo>
                        <a:pt x="134" y="63"/>
                      </a:lnTo>
                      <a:lnTo>
                        <a:pt x="135" y="62"/>
                      </a:lnTo>
                      <a:lnTo>
                        <a:pt x="136" y="62"/>
                      </a:lnTo>
                      <a:lnTo>
                        <a:pt x="136" y="60"/>
                      </a:lnTo>
                      <a:lnTo>
                        <a:pt x="136" y="59"/>
                      </a:lnTo>
                      <a:lnTo>
                        <a:pt x="137" y="58"/>
                      </a:lnTo>
                      <a:lnTo>
                        <a:pt x="137" y="56"/>
                      </a:lnTo>
                      <a:lnTo>
                        <a:pt x="137" y="54"/>
                      </a:lnTo>
                      <a:lnTo>
                        <a:pt x="136" y="53"/>
                      </a:lnTo>
                      <a:lnTo>
                        <a:pt x="136" y="52"/>
                      </a:lnTo>
                      <a:lnTo>
                        <a:pt x="135" y="50"/>
                      </a:lnTo>
                      <a:lnTo>
                        <a:pt x="134" y="49"/>
                      </a:lnTo>
                      <a:lnTo>
                        <a:pt x="133" y="49"/>
                      </a:lnTo>
                      <a:lnTo>
                        <a:pt x="132" y="47"/>
                      </a:lnTo>
                      <a:lnTo>
                        <a:pt x="131" y="47"/>
                      </a:lnTo>
                      <a:lnTo>
                        <a:pt x="130" y="46"/>
                      </a:lnTo>
                      <a:lnTo>
                        <a:pt x="128" y="46"/>
                      </a:lnTo>
                      <a:lnTo>
                        <a:pt x="127" y="46"/>
                      </a:lnTo>
                      <a:lnTo>
                        <a:pt x="87" y="46"/>
                      </a:lnTo>
                      <a:lnTo>
                        <a:pt x="78" y="31"/>
                      </a:lnTo>
                      <a:lnTo>
                        <a:pt x="80" y="30"/>
                      </a:lnTo>
                      <a:lnTo>
                        <a:pt x="80" y="28"/>
                      </a:lnTo>
                      <a:lnTo>
                        <a:pt x="80" y="26"/>
                      </a:lnTo>
                      <a:lnTo>
                        <a:pt x="81" y="24"/>
                      </a:lnTo>
                      <a:lnTo>
                        <a:pt x="81" y="22"/>
                      </a:lnTo>
                      <a:lnTo>
                        <a:pt x="81" y="20"/>
                      </a:lnTo>
                      <a:lnTo>
                        <a:pt x="81" y="17"/>
                      </a:lnTo>
                      <a:lnTo>
                        <a:pt x="80" y="16"/>
                      </a:lnTo>
                      <a:lnTo>
                        <a:pt x="80" y="14"/>
                      </a:lnTo>
                      <a:lnTo>
                        <a:pt x="79" y="12"/>
                      </a:lnTo>
                      <a:lnTo>
                        <a:pt x="78" y="11"/>
                      </a:lnTo>
                      <a:lnTo>
                        <a:pt x="77" y="9"/>
                      </a:lnTo>
                      <a:lnTo>
                        <a:pt x="76" y="7"/>
                      </a:lnTo>
                      <a:lnTo>
                        <a:pt x="75" y="6"/>
                      </a:lnTo>
                      <a:lnTo>
                        <a:pt x="73" y="5"/>
                      </a:lnTo>
                      <a:lnTo>
                        <a:pt x="72" y="4"/>
                      </a:lnTo>
                      <a:lnTo>
                        <a:pt x="70" y="2"/>
                      </a:lnTo>
                      <a:lnTo>
                        <a:pt x="68" y="2"/>
                      </a:lnTo>
                      <a:lnTo>
                        <a:pt x="66" y="1"/>
                      </a:lnTo>
                      <a:lnTo>
                        <a:pt x="64" y="1"/>
                      </a:lnTo>
                      <a:lnTo>
                        <a:pt x="62" y="0"/>
                      </a:lnTo>
                      <a:lnTo>
                        <a:pt x="60" y="0"/>
                      </a:lnTo>
                      <a:lnTo>
                        <a:pt x="57" y="0"/>
                      </a:lnTo>
                      <a:lnTo>
                        <a:pt x="56" y="0"/>
                      </a:lnTo>
                      <a:lnTo>
                        <a:pt x="53" y="1"/>
                      </a:lnTo>
                      <a:lnTo>
                        <a:pt x="51" y="1"/>
                      </a:lnTo>
                      <a:lnTo>
                        <a:pt x="49" y="2"/>
                      </a:lnTo>
                      <a:lnTo>
                        <a:pt x="47" y="3"/>
                      </a:lnTo>
                      <a:lnTo>
                        <a:pt x="45" y="4"/>
                      </a:lnTo>
                      <a:lnTo>
                        <a:pt x="43" y="6"/>
                      </a:lnTo>
                      <a:lnTo>
                        <a:pt x="42" y="8"/>
                      </a:lnTo>
                      <a:lnTo>
                        <a:pt x="40" y="9"/>
                      </a:lnTo>
                      <a:lnTo>
                        <a:pt x="39" y="12"/>
                      </a:lnTo>
                      <a:lnTo>
                        <a:pt x="38" y="14"/>
                      </a:lnTo>
                      <a:lnTo>
                        <a:pt x="37"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24924" name="Freeform 60"/>
              <p:cNvSpPr>
                <a:spLocks/>
              </p:cNvSpPr>
              <p:nvPr/>
            </p:nvSpPr>
            <p:spPr bwMode="auto">
              <a:xfrm>
                <a:off x="2260" y="2307"/>
                <a:ext cx="201" cy="291"/>
              </a:xfrm>
              <a:custGeom>
                <a:avLst/>
                <a:gdLst/>
                <a:ahLst/>
                <a:cxnLst>
                  <a:cxn ang="0">
                    <a:pos x="200" y="263"/>
                  </a:cxn>
                  <a:cxn ang="0">
                    <a:pos x="185" y="263"/>
                  </a:cxn>
                  <a:cxn ang="0">
                    <a:pos x="158" y="229"/>
                  </a:cxn>
                  <a:cxn ang="0">
                    <a:pos x="122" y="169"/>
                  </a:cxn>
                  <a:cxn ang="0">
                    <a:pos x="112" y="141"/>
                  </a:cxn>
                  <a:cxn ang="0">
                    <a:pos x="114" y="123"/>
                  </a:cxn>
                  <a:cxn ang="0">
                    <a:pos x="123" y="119"/>
                  </a:cxn>
                  <a:cxn ang="0">
                    <a:pos x="137" y="129"/>
                  </a:cxn>
                  <a:cxn ang="0">
                    <a:pos x="156" y="140"/>
                  </a:cxn>
                  <a:cxn ang="0">
                    <a:pos x="165" y="140"/>
                  </a:cxn>
                  <a:cxn ang="0">
                    <a:pos x="166" y="134"/>
                  </a:cxn>
                  <a:cxn ang="0">
                    <a:pos x="157" y="123"/>
                  </a:cxn>
                  <a:cxn ang="0">
                    <a:pos x="136" y="108"/>
                  </a:cxn>
                  <a:cxn ang="0">
                    <a:pos x="127" y="86"/>
                  </a:cxn>
                  <a:cxn ang="0">
                    <a:pos x="123" y="69"/>
                  </a:cxn>
                  <a:cxn ang="0">
                    <a:pos x="113" y="56"/>
                  </a:cxn>
                  <a:cxn ang="0">
                    <a:pos x="109" y="48"/>
                  </a:cxn>
                  <a:cxn ang="0">
                    <a:pos x="114" y="36"/>
                  </a:cxn>
                  <a:cxn ang="0">
                    <a:pos x="119" y="24"/>
                  </a:cxn>
                  <a:cxn ang="0">
                    <a:pos x="116" y="9"/>
                  </a:cxn>
                  <a:cxn ang="0">
                    <a:pos x="106" y="1"/>
                  </a:cxn>
                  <a:cxn ang="0">
                    <a:pos x="91" y="3"/>
                  </a:cxn>
                  <a:cxn ang="0">
                    <a:pos x="84" y="13"/>
                  </a:cxn>
                  <a:cxn ang="0">
                    <a:pos x="84" y="23"/>
                  </a:cxn>
                  <a:cxn ang="0">
                    <a:pos x="88" y="35"/>
                  </a:cxn>
                  <a:cxn ang="0">
                    <a:pos x="88" y="46"/>
                  </a:cxn>
                  <a:cxn ang="0">
                    <a:pos x="78" y="56"/>
                  </a:cxn>
                  <a:cxn ang="0">
                    <a:pos x="65" y="64"/>
                  </a:cxn>
                  <a:cxn ang="0">
                    <a:pos x="55" y="75"/>
                  </a:cxn>
                  <a:cxn ang="0">
                    <a:pos x="47" y="99"/>
                  </a:cxn>
                  <a:cxn ang="0">
                    <a:pos x="42" y="121"/>
                  </a:cxn>
                  <a:cxn ang="0">
                    <a:pos x="40" y="145"/>
                  </a:cxn>
                  <a:cxn ang="0">
                    <a:pos x="42" y="158"/>
                  </a:cxn>
                  <a:cxn ang="0">
                    <a:pos x="49" y="161"/>
                  </a:cxn>
                  <a:cxn ang="0">
                    <a:pos x="53" y="158"/>
                  </a:cxn>
                  <a:cxn ang="0">
                    <a:pos x="53" y="133"/>
                  </a:cxn>
                  <a:cxn ang="0">
                    <a:pos x="55" y="116"/>
                  </a:cxn>
                  <a:cxn ang="0">
                    <a:pos x="64" y="109"/>
                  </a:cxn>
                  <a:cxn ang="0">
                    <a:pos x="70" y="114"/>
                  </a:cxn>
                  <a:cxn ang="0">
                    <a:pos x="68" y="140"/>
                  </a:cxn>
                  <a:cxn ang="0">
                    <a:pos x="62" y="166"/>
                  </a:cxn>
                  <a:cxn ang="0">
                    <a:pos x="53" y="196"/>
                  </a:cxn>
                  <a:cxn ang="0">
                    <a:pos x="33" y="225"/>
                  </a:cxn>
                  <a:cxn ang="0">
                    <a:pos x="8" y="255"/>
                  </a:cxn>
                  <a:cxn ang="0">
                    <a:pos x="0" y="271"/>
                  </a:cxn>
                  <a:cxn ang="0">
                    <a:pos x="19" y="290"/>
                  </a:cxn>
                  <a:cxn ang="0">
                    <a:pos x="33" y="288"/>
                  </a:cxn>
                  <a:cxn ang="0">
                    <a:pos x="23" y="275"/>
                  </a:cxn>
                  <a:cxn ang="0">
                    <a:pos x="30" y="259"/>
                  </a:cxn>
                  <a:cxn ang="0">
                    <a:pos x="62" y="223"/>
                  </a:cxn>
                  <a:cxn ang="0">
                    <a:pos x="84" y="196"/>
                  </a:cxn>
                  <a:cxn ang="0">
                    <a:pos x="96" y="190"/>
                  </a:cxn>
                  <a:cxn ang="0">
                    <a:pos x="109" y="199"/>
                  </a:cxn>
                  <a:cxn ang="0">
                    <a:pos x="142" y="243"/>
                  </a:cxn>
                  <a:cxn ang="0">
                    <a:pos x="169" y="280"/>
                  </a:cxn>
                  <a:cxn ang="0">
                    <a:pos x="179" y="283"/>
                  </a:cxn>
                  <a:cxn ang="0">
                    <a:pos x="192" y="273"/>
                  </a:cxn>
                </a:cxnLst>
                <a:rect l="0" t="0" r="r" b="b"/>
                <a:pathLst>
                  <a:path w="201" h="291">
                    <a:moveTo>
                      <a:pt x="199" y="268"/>
                    </a:moveTo>
                    <a:lnTo>
                      <a:pt x="200" y="263"/>
                    </a:lnTo>
                    <a:lnTo>
                      <a:pt x="192" y="264"/>
                    </a:lnTo>
                    <a:lnTo>
                      <a:pt x="185" y="263"/>
                    </a:lnTo>
                    <a:lnTo>
                      <a:pt x="175" y="255"/>
                    </a:lnTo>
                    <a:lnTo>
                      <a:pt x="158" y="229"/>
                    </a:lnTo>
                    <a:lnTo>
                      <a:pt x="135" y="190"/>
                    </a:lnTo>
                    <a:lnTo>
                      <a:pt x="122" y="169"/>
                    </a:lnTo>
                    <a:lnTo>
                      <a:pt x="113" y="151"/>
                    </a:lnTo>
                    <a:lnTo>
                      <a:pt x="112" y="141"/>
                    </a:lnTo>
                    <a:lnTo>
                      <a:pt x="112" y="130"/>
                    </a:lnTo>
                    <a:lnTo>
                      <a:pt x="114" y="123"/>
                    </a:lnTo>
                    <a:lnTo>
                      <a:pt x="119" y="119"/>
                    </a:lnTo>
                    <a:lnTo>
                      <a:pt x="123" y="119"/>
                    </a:lnTo>
                    <a:lnTo>
                      <a:pt x="128" y="121"/>
                    </a:lnTo>
                    <a:lnTo>
                      <a:pt x="137" y="129"/>
                    </a:lnTo>
                    <a:lnTo>
                      <a:pt x="148" y="136"/>
                    </a:lnTo>
                    <a:lnTo>
                      <a:pt x="156" y="140"/>
                    </a:lnTo>
                    <a:lnTo>
                      <a:pt x="161" y="141"/>
                    </a:lnTo>
                    <a:lnTo>
                      <a:pt x="165" y="140"/>
                    </a:lnTo>
                    <a:lnTo>
                      <a:pt x="167" y="136"/>
                    </a:lnTo>
                    <a:lnTo>
                      <a:pt x="166" y="134"/>
                    </a:lnTo>
                    <a:lnTo>
                      <a:pt x="165" y="130"/>
                    </a:lnTo>
                    <a:lnTo>
                      <a:pt x="157" y="123"/>
                    </a:lnTo>
                    <a:lnTo>
                      <a:pt x="143" y="114"/>
                    </a:lnTo>
                    <a:lnTo>
                      <a:pt x="136" y="108"/>
                    </a:lnTo>
                    <a:lnTo>
                      <a:pt x="131" y="99"/>
                    </a:lnTo>
                    <a:lnTo>
                      <a:pt x="127" y="86"/>
                    </a:lnTo>
                    <a:lnTo>
                      <a:pt x="126" y="74"/>
                    </a:lnTo>
                    <a:lnTo>
                      <a:pt x="123" y="69"/>
                    </a:lnTo>
                    <a:lnTo>
                      <a:pt x="119" y="63"/>
                    </a:lnTo>
                    <a:lnTo>
                      <a:pt x="113" y="56"/>
                    </a:lnTo>
                    <a:lnTo>
                      <a:pt x="109" y="53"/>
                    </a:lnTo>
                    <a:lnTo>
                      <a:pt x="109" y="48"/>
                    </a:lnTo>
                    <a:lnTo>
                      <a:pt x="112" y="40"/>
                    </a:lnTo>
                    <a:lnTo>
                      <a:pt x="114" y="36"/>
                    </a:lnTo>
                    <a:lnTo>
                      <a:pt x="117" y="31"/>
                    </a:lnTo>
                    <a:lnTo>
                      <a:pt x="119" y="24"/>
                    </a:lnTo>
                    <a:lnTo>
                      <a:pt x="117" y="15"/>
                    </a:lnTo>
                    <a:lnTo>
                      <a:pt x="116" y="9"/>
                    </a:lnTo>
                    <a:lnTo>
                      <a:pt x="112" y="4"/>
                    </a:lnTo>
                    <a:lnTo>
                      <a:pt x="106" y="1"/>
                    </a:lnTo>
                    <a:lnTo>
                      <a:pt x="97" y="0"/>
                    </a:lnTo>
                    <a:lnTo>
                      <a:pt x="91" y="3"/>
                    </a:lnTo>
                    <a:lnTo>
                      <a:pt x="87" y="6"/>
                    </a:lnTo>
                    <a:lnTo>
                      <a:pt x="84" y="13"/>
                    </a:lnTo>
                    <a:lnTo>
                      <a:pt x="83" y="18"/>
                    </a:lnTo>
                    <a:lnTo>
                      <a:pt x="84" y="23"/>
                    </a:lnTo>
                    <a:lnTo>
                      <a:pt x="87" y="30"/>
                    </a:lnTo>
                    <a:lnTo>
                      <a:pt x="88" y="35"/>
                    </a:lnTo>
                    <a:lnTo>
                      <a:pt x="89" y="40"/>
                    </a:lnTo>
                    <a:lnTo>
                      <a:pt x="88" y="46"/>
                    </a:lnTo>
                    <a:lnTo>
                      <a:pt x="84" y="51"/>
                    </a:lnTo>
                    <a:lnTo>
                      <a:pt x="78" y="56"/>
                    </a:lnTo>
                    <a:lnTo>
                      <a:pt x="70" y="60"/>
                    </a:lnTo>
                    <a:lnTo>
                      <a:pt x="65" y="64"/>
                    </a:lnTo>
                    <a:lnTo>
                      <a:pt x="60" y="69"/>
                    </a:lnTo>
                    <a:lnTo>
                      <a:pt x="55" y="75"/>
                    </a:lnTo>
                    <a:lnTo>
                      <a:pt x="50" y="86"/>
                    </a:lnTo>
                    <a:lnTo>
                      <a:pt x="47" y="99"/>
                    </a:lnTo>
                    <a:lnTo>
                      <a:pt x="43" y="109"/>
                    </a:lnTo>
                    <a:lnTo>
                      <a:pt x="42" y="121"/>
                    </a:lnTo>
                    <a:lnTo>
                      <a:pt x="40" y="136"/>
                    </a:lnTo>
                    <a:lnTo>
                      <a:pt x="40" y="145"/>
                    </a:lnTo>
                    <a:lnTo>
                      <a:pt x="40" y="153"/>
                    </a:lnTo>
                    <a:lnTo>
                      <a:pt x="42" y="158"/>
                    </a:lnTo>
                    <a:lnTo>
                      <a:pt x="44" y="160"/>
                    </a:lnTo>
                    <a:lnTo>
                      <a:pt x="49" y="161"/>
                    </a:lnTo>
                    <a:lnTo>
                      <a:pt x="52"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2" y="166"/>
                    </a:lnTo>
                    <a:lnTo>
                      <a:pt x="58" y="183"/>
                    </a:lnTo>
                    <a:lnTo>
                      <a:pt x="53" y="196"/>
                    </a:lnTo>
                    <a:lnTo>
                      <a:pt x="42"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2" y="223"/>
                    </a:lnTo>
                    <a:lnTo>
                      <a:pt x="78" y="203"/>
                    </a:lnTo>
                    <a:lnTo>
                      <a:pt x="84" y="196"/>
                    </a:lnTo>
                    <a:lnTo>
                      <a:pt x="88" y="191"/>
                    </a:lnTo>
                    <a:lnTo>
                      <a:pt x="96" y="190"/>
                    </a:lnTo>
                    <a:lnTo>
                      <a:pt x="102" y="194"/>
                    </a:lnTo>
                    <a:lnTo>
                      <a:pt x="109" y="199"/>
                    </a:lnTo>
                    <a:lnTo>
                      <a:pt x="125" y="219"/>
                    </a:lnTo>
                    <a:lnTo>
                      <a:pt x="142" y="243"/>
                    </a:lnTo>
                    <a:lnTo>
                      <a:pt x="158" y="266"/>
                    </a:lnTo>
                    <a:lnTo>
                      <a:pt x="169" y="280"/>
                    </a:lnTo>
                    <a:lnTo>
                      <a:pt x="172" y="283"/>
                    </a:lnTo>
                    <a:lnTo>
                      <a:pt x="179" y="283"/>
                    </a:lnTo>
                    <a:lnTo>
                      <a:pt x="185" y="278"/>
                    </a:lnTo>
                    <a:lnTo>
                      <a:pt x="192" y="273"/>
                    </a:lnTo>
                    <a:lnTo>
                      <a:pt x="199"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2" name="Group 61"/>
              <p:cNvGrpSpPr>
                <a:grpSpLocks/>
              </p:cNvGrpSpPr>
              <p:nvPr/>
            </p:nvGrpSpPr>
            <p:grpSpPr bwMode="auto">
              <a:xfrm>
                <a:off x="1697" y="2297"/>
                <a:ext cx="260" cy="310"/>
                <a:chOff x="1697" y="2297"/>
                <a:chExt cx="260" cy="310"/>
              </a:xfrm>
            </p:grpSpPr>
            <p:grpSp>
              <p:nvGrpSpPr>
                <p:cNvPr id="13" name="Group 62"/>
                <p:cNvGrpSpPr>
                  <a:grpSpLocks/>
                </p:cNvGrpSpPr>
                <p:nvPr/>
              </p:nvGrpSpPr>
              <p:grpSpPr bwMode="auto">
                <a:xfrm>
                  <a:off x="1697" y="2297"/>
                  <a:ext cx="260" cy="310"/>
                  <a:chOff x="1697" y="2297"/>
                  <a:chExt cx="260" cy="310"/>
                </a:xfrm>
              </p:grpSpPr>
              <p:sp>
                <p:nvSpPr>
                  <p:cNvPr id="2724927" name="AutoShape 63"/>
                  <p:cNvSpPr>
                    <a:spLocks noChangeArrowheads="1"/>
                  </p:cNvSpPr>
                  <p:nvPr/>
                </p:nvSpPr>
                <p:spPr bwMode="auto">
                  <a:xfrm>
                    <a:off x="1697" y="2348"/>
                    <a:ext cx="260" cy="25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928" name="AutoShape 64"/>
                  <p:cNvSpPr>
                    <a:spLocks noChangeArrowheads="1"/>
                  </p:cNvSpPr>
                  <p:nvPr/>
                </p:nvSpPr>
                <p:spPr bwMode="auto">
                  <a:xfrm>
                    <a:off x="1759" y="2297"/>
                    <a:ext cx="198" cy="45"/>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4929" name="Oval 65"/>
                <p:cNvSpPr>
                  <a:spLocks noChangeArrowheads="1"/>
                </p:cNvSpPr>
                <p:nvPr/>
              </p:nvSpPr>
              <p:spPr bwMode="auto">
                <a:xfrm>
                  <a:off x="1778" y="2323"/>
                  <a:ext cx="27"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30" name="AutoShape 66"/>
                <p:cNvSpPr>
                  <a:spLocks noChangeArrowheads="1"/>
                </p:cNvSpPr>
                <p:nvPr/>
              </p:nvSpPr>
              <p:spPr bwMode="auto">
                <a:xfrm>
                  <a:off x="1728" y="2470"/>
                  <a:ext cx="138"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4931" name="Line 67"/>
              <p:cNvSpPr>
                <a:spLocks noChangeShapeType="1"/>
              </p:cNvSpPr>
              <p:nvPr/>
            </p:nvSpPr>
            <p:spPr bwMode="auto">
              <a:xfrm>
                <a:off x="1717" y="1313"/>
                <a:ext cx="264"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32" name="Line 68"/>
              <p:cNvSpPr>
                <a:spLocks noChangeShapeType="1"/>
              </p:cNvSpPr>
              <p:nvPr/>
            </p:nvSpPr>
            <p:spPr bwMode="auto">
              <a:xfrm flipH="1">
                <a:off x="1993"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33" name="Line 69"/>
              <p:cNvSpPr>
                <a:spLocks noChangeShapeType="1"/>
              </p:cNvSpPr>
              <p:nvPr/>
            </p:nvSpPr>
            <p:spPr bwMode="auto">
              <a:xfrm flipH="1">
                <a:off x="2276"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34" name="AutoShape 70"/>
              <p:cNvSpPr>
                <a:spLocks noChangeArrowheads="1"/>
              </p:cNvSpPr>
              <p:nvPr/>
            </p:nvSpPr>
            <p:spPr bwMode="auto">
              <a:xfrm>
                <a:off x="1774" y="2686"/>
                <a:ext cx="207"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935" name="AutoShape 71"/>
              <p:cNvSpPr>
                <a:spLocks noChangeArrowheads="1"/>
              </p:cNvSpPr>
              <p:nvPr/>
            </p:nvSpPr>
            <p:spPr bwMode="auto">
              <a:xfrm>
                <a:off x="1823" y="2635"/>
                <a:ext cx="158"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936" name="AutoShape 72"/>
              <p:cNvSpPr>
                <a:spLocks noChangeArrowheads="1"/>
              </p:cNvSpPr>
              <p:nvPr/>
            </p:nvSpPr>
            <p:spPr bwMode="auto">
              <a:xfrm>
                <a:off x="1815" y="2707"/>
                <a:ext cx="107" cy="15"/>
              </a:xfrm>
              <a:prstGeom prst="parallelogram">
                <a:avLst>
                  <a:gd name="adj" fmla="val 178300"/>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14" name="Group 73"/>
              <p:cNvGrpSpPr>
                <a:grpSpLocks/>
              </p:cNvGrpSpPr>
              <p:nvPr/>
            </p:nvGrpSpPr>
            <p:grpSpPr bwMode="auto">
              <a:xfrm>
                <a:off x="2320" y="2676"/>
                <a:ext cx="202" cy="257"/>
                <a:chOff x="2320" y="2676"/>
                <a:chExt cx="202" cy="257"/>
              </a:xfrm>
            </p:grpSpPr>
            <p:sp>
              <p:nvSpPr>
                <p:cNvPr id="2724938" name="Freeform 74"/>
                <p:cNvSpPr>
                  <a:spLocks/>
                </p:cNvSpPr>
                <p:nvPr/>
              </p:nvSpPr>
              <p:spPr bwMode="auto">
                <a:xfrm>
                  <a:off x="2450" y="2795"/>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24939" name="Rectangle 75"/>
                <p:cNvSpPr>
                  <a:spLocks noChangeArrowheads="1"/>
                </p:cNvSpPr>
                <p:nvPr/>
              </p:nvSpPr>
              <p:spPr bwMode="auto">
                <a:xfrm>
                  <a:off x="2445" y="2795"/>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940" name="Rectangle 76"/>
                <p:cNvSpPr>
                  <a:spLocks noChangeArrowheads="1"/>
                </p:cNvSpPr>
                <p:nvPr/>
              </p:nvSpPr>
              <p:spPr bwMode="auto">
                <a:xfrm>
                  <a:off x="2453" y="2851"/>
                  <a:ext cx="57" cy="13"/>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941" name="Rectangle 77"/>
                <p:cNvSpPr>
                  <a:spLocks noChangeArrowheads="1"/>
                </p:cNvSpPr>
                <p:nvPr/>
              </p:nvSpPr>
              <p:spPr bwMode="auto">
                <a:xfrm>
                  <a:off x="2322" y="2851"/>
                  <a:ext cx="73" cy="9"/>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942" name="Oval 78"/>
                <p:cNvSpPr>
                  <a:spLocks noChangeArrowheads="1"/>
                </p:cNvSpPr>
                <p:nvPr/>
              </p:nvSpPr>
              <p:spPr bwMode="auto">
                <a:xfrm>
                  <a:off x="2380" y="2676"/>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24943" name="Freeform 79"/>
                <p:cNvSpPr>
                  <a:spLocks/>
                </p:cNvSpPr>
                <p:nvPr/>
              </p:nvSpPr>
              <p:spPr bwMode="auto">
                <a:xfrm>
                  <a:off x="2320" y="2720"/>
                  <a:ext cx="140"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1" y="212"/>
                    </a:cxn>
                    <a:cxn ang="0">
                      <a:pos x="115" y="102"/>
                    </a:cxn>
                    <a:cxn ang="0">
                      <a:pos x="114" y="99"/>
                    </a:cxn>
                    <a:cxn ang="0">
                      <a:pos x="113" y="98"/>
                    </a:cxn>
                    <a:cxn ang="0">
                      <a:pos x="111" y="96"/>
                    </a:cxn>
                    <a:cxn ang="0">
                      <a:pos x="109" y="94"/>
                    </a:cxn>
                    <a:cxn ang="0">
                      <a:pos x="107" y="93"/>
                    </a:cxn>
                    <a:cxn ang="0">
                      <a:pos x="104" y="93"/>
                    </a:cxn>
                    <a:cxn ang="0">
                      <a:pos x="101" y="93"/>
                    </a:cxn>
                    <a:cxn ang="0">
                      <a:pos x="99" y="93"/>
                    </a:cxn>
                    <a:cxn ang="0">
                      <a:pos x="67" y="54"/>
                    </a:cxn>
                    <a:cxn ang="0">
                      <a:pos x="129" y="67"/>
                    </a:cxn>
                    <a:cxn ang="0">
                      <a:pos x="132" y="66"/>
                    </a:cxn>
                    <a:cxn ang="0">
                      <a:pos x="133" y="66"/>
                    </a:cxn>
                    <a:cxn ang="0">
                      <a:pos x="136" y="64"/>
                    </a:cxn>
                    <a:cxn ang="0">
                      <a:pos x="138" y="62"/>
                    </a:cxn>
                    <a:cxn ang="0">
                      <a:pos x="138" y="59"/>
                    </a:cxn>
                    <a:cxn ang="0">
                      <a:pos x="139" y="56"/>
                    </a:cxn>
                    <a:cxn ang="0">
                      <a:pos x="138" y="53"/>
                    </a:cxn>
                    <a:cxn ang="0">
                      <a:pos x="137" y="51"/>
                    </a:cxn>
                    <a:cxn ang="0">
                      <a:pos x="135" y="49"/>
                    </a:cxn>
                    <a:cxn ang="0">
                      <a:pos x="133" y="47"/>
                    </a:cxn>
                    <a:cxn ang="0">
                      <a:pos x="130" y="46"/>
                    </a:cxn>
                    <a:cxn ang="0">
                      <a:pos x="88" y="46"/>
                    </a:cxn>
                    <a:cxn ang="0">
                      <a:pos x="81" y="30"/>
                    </a:cxn>
                    <a:cxn ang="0">
                      <a:pos x="81" y="26"/>
                    </a:cxn>
                    <a:cxn ang="0">
                      <a:pos x="82" y="22"/>
                    </a:cxn>
                    <a:cxn ang="0">
                      <a:pos x="82" y="18"/>
                    </a:cxn>
                    <a:cxn ang="0">
                      <a:pos x="81" y="14"/>
                    </a:cxn>
                    <a:cxn ang="0">
                      <a:pos x="79" y="11"/>
                    </a:cxn>
                    <a:cxn ang="0">
                      <a:pos x="77" y="8"/>
                    </a:cxn>
                    <a:cxn ang="0">
                      <a:pos x="74" y="5"/>
                    </a:cxn>
                    <a:cxn ang="0">
                      <a:pos x="71" y="3"/>
                    </a:cxn>
                    <a:cxn ang="0">
                      <a:pos x="67" y="1"/>
                    </a:cxn>
                    <a:cxn ang="0">
                      <a:pos x="63" y="0"/>
                    </a:cxn>
                    <a:cxn ang="0">
                      <a:pos x="58" y="0"/>
                    </a:cxn>
                    <a:cxn ang="0">
                      <a:pos x="54" y="1"/>
                    </a:cxn>
                    <a:cxn ang="0">
                      <a:pos x="50" y="2"/>
                    </a:cxn>
                    <a:cxn ang="0">
                      <a:pos x="45" y="4"/>
                    </a:cxn>
                    <a:cxn ang="0">
                      <a:pos x="42" y="8"/>
                    </a:cxn>
                    <a:cxn ang="0">
                      <a:pos x="40" y="12"/>
                    </a:cxn>
                    <a:cxn ang="0">
                      <a:pos x="38" y="16"/>
                    </a:cxn>
                  </a:cxnLst>
                  <a:rect l="0" t="0" r="r" b="b"/>
                  <a:pathLst>
                    <a:path w="140"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1" y="119"/>
                      </a:lnTo>
                      <a:lnTo>
                        <a:pt x="91" y="212"/>
                      </a:lnTo>
                      <a:lnTo>
                        <a:pt x="115" y="212"/>
                      </a:lnTo>
                      <a:lnTo>
                        <a:pt x="115" y="102"/>
                      </a:lnTo>
                      <a:lnTo>
                        <a:pt x="115" y="101"/>
                      </a:lnTo>
                      <a:lnTo>
                        <a:pt x="114" y="99"/>
                      </a:lnTo>
                      <a:lnTo>
                        <a:pt x="114" y="98"/>
                      </a:lnTo>
                      <a:lnTo>
                        <a:pt x="113" y="98"/>
                      </a:lnTo>
                      <a:lnTo>
                        <a:pt x="112" y="97"/>
                      </a:lnTo>
                      <a:lnTo>
                        <a:pt x="111" y="96"/>
                      </a:lnTo>
                      <a:lnTo>
                        <a:pt x="110" y="95"/>
                      </a:lnTo>
                      <a:lnTo>
                        <a:pt x="109" y="94"/>
                      </a:lnTo>
                      <a:lnTo>
                        <a:pt x="108" y="94"/>
                      </a:lnTo>
                      <a:lnTo>
                        <a:pt x="107" y="93"/>
                      </a:lnTo>
                      <a:lnTo>
                        <a:pt x="105" y="93"/>
                      </a:lnTo>
                      <a:lnTo>
                        <a:pt x="104" y="93"/>
                      </a:lnTo>
                      <a:lnTo>
                        <a:pt x="102" y="93"/>
                      </a:lnTo>
                      <a:lnTo>
                        <a:pt x="101" y="93"/>
                      </a:lnTo>
                      <a:lnTo>
                        <a:pt x="100" y="93"/>
                      </a:lnTo>
                      <a:lnTo>
                        <a:pt x="99" y="93"/>
                      </a:lnTo>
                      <a:lnTo>
                        <a:pt x="55" y="90"/>
                      </a:lnTo>
                      <a:lnTo>
                        <a:pt x="67" y="54"/>
                      </a:lnTo>
                      <a:lnTo>
                        <a:pt x="76" y="67"/>
                      </a:lnTo>
                      <a:lnTo>
                        <a:pt x="129" y="67"/>
                      </a:lnTo>
                      <a:lnTo>
                        <a:pt x="130" y="66"/>
                      </a:lnTo>
                      <a:lnTo>
                        <a:pt x="132" y="66"/>
                      </a:lnTo>
                      <a:lnTo>
                        <a:pt x="133" y="66"/>
                      </a:lnTo>
                      <a:lnTo>
                        <a:pt x="133" y="66"/>
                      </a:lnTo>
                      <a:lnTo>
                        <a:pt x="135" y="64"/>
                      </a:lnTo>
                      <a:lnTo>
                        <a:pt x="136" y="64"/>
                      </a:lnTo>
                      <a:lnTo>
                        <a:pt x="137" y="63"/>
                      </a:lnTo>
                      <a:lnTo>
                        <a:pt x="138" y="62"/>
                      </a:lnTo>
                      <a:lnTo>
                        <a:pt x="138" y="61"/>
                      </a:lnTo>
                      <a:lnTo>
                        <a:pt x="138" y="59"/>
                      </a:lnTo>
                      <a:lnTo>
                        <a:pt x="139" y="58"/>
                      </a:lnTo>
                      <a:lnTo>
                        <a:pt x="139" y="56"/>
                      </a:lnTo>
                      <a:lnTo>
                        <a:pt x="139" y="54"/>
                      </a:lnTo>
                      <a:lnTo>
                        <a:pt x="138" y="53"/>
                      </a:lnTo>
                      <a:lnTo>
                        <a:pt x="138" y="52"/>
                      </a:lnTo>
                      <a:lnTo>
                        <a:pt x="137" y="51"/>
                      </a:lnTo>
                      <a:lnTo>
                        <a:pt x="136" y="49"/>
                      </a:lnTo>
                      <a:lnTo>
                        <a:pt x="135" y="49"/>
                      </a:lnTo>
                      <a:lnTo>
                        <a:pt x="134" y="48"/>
                      </a:lnTo>
                      <a:lnTo>
                        <a:pt x="133" y="47"/>
                      </a:lnTo>
                      <a:lnTo>
                        <a:pt x="132" y="46"/>
                      </a:lnTo>
                      <a:lnTo>
                        <a:pt x="130" y="46"/>
                      </a:lnTo>
                      <a:lnTo>
                        <a:pt x="129" y="46"/>
                      </a:lnTo>
                      <a:lnTo>
                        <a:pt x="88" y="46"/>
                      </a:lnTo>
                      <a:lnTo>
                        <a:pt x="79" y="31"/>
                      </a:lnTo>
                      <a:lnTo>
                        <a:pt x="81" y="30"/>
                      </a:lnTo>
                      <a:lnTo>
                        <a:pt x="81" y="28"/>
                      </a:lnTo>
                      <a:lnTo>
                        <a:pt x="81" y="26"/>
                      </a:lnTo>
                      <a:lnTo>
                        <a:pt x="82" y="24"/>
                      </a:lnTo>
                      <a:lnTo>
                        <a:pt x="82" y="22"/>
                      </a:lnTo>
                      <a:lnTo>
                        <a:pt x="82" y="20"/>
                      </a:lnTo>
                      <a:lnTo>
                        <a:pt x="82" y="18"/>
                      </a:lnTo>
                      <a:lnTo>
                        <a:pt x="81" y="16"/>
                      </a:lnTo>
                      <a:lnTo>
                        <a:pt x="81" y="14"/>
                      </a:lnTo>
                      <a:lnTo>
                        <a:pt x="80" y="13"/>
                      </a:lnTo>
                      <a:lnTo>
                        <a:pt x="79" y="11"/>
                      </a:lnTo>
                      <a:lnTo>
                        <a:pt x="78" y="9"/>
                      </a:lnTo>
                      <a:lnTo>
                        <a:pt x="77" y="8"/>
                      </a:lnTo>
                      <a:lnTo>
                        <a:pt x="76" y="6"/>
                      </a:lnTo>
                      <a:lnTo>
                        <a:pt x="74" y="5"/>
                      </a:lnTo>
                      <a:lnTo>
                        <a:pt x="73" y="4"/>
                      </a:lnTo>
                      <a:lnTo>
                        <a:pt x="71" y="3"/>
                      </a:lnTo>
                      <a:lnTo>
                        <a:pt x="69" y="2"/>
                      </a:lnTo>
                      <a:lnTo>
                        <a:pt x="67" y="1"/>
                      </a:lnTo>
                      <a:lnTo>
                        <a:pt x="65" y="1"/>
                      </a:lnTo>
                      <a:lnTo>
                        <a:pt x="63" y="0"/>
                      </a:lnTo>
                      <a:lnTo>
                        <a:pt x="61" y="0"/>
                      </a:lnTo>
                      <a:lnTo>
                        <a:pt x="58" y="0"/>
                      </a:lnTo>
                      <a:lnTo>
                        <a:pt x="56" y="0"/>
                      </a:lnTo>
                      <a:lnTo>
                        <a:pt x="54" y="1"/>
                      </a:lnTo>
                      <a:lnTo>
                        <a:pt x="52" y="1"/>
                      </a:lnTo>
                      <a:lnTo>
                        <a:pt x="50" y="2"/>
                      </a:lnTo>
                      <a:lnTo>
                        <a:pt x="48" y="3"/>
                      </a:lnTo>
                      <a:lnTo>
                        <a:pt x="45" y="4"/>
                      </a:lnTo>
                      <a:lnTo>
                        <a:pt x="44" y="6"/>
                      </a:lnTo>
                      <a:lnTo>
                        <a:pt x="42" y="8"/>
                      </a:lnTo>
                      <a:lnTo>
                        <a:pt x="41" y="9"/>
                      </a:lnTo>
                      <a:lnTo>
                        <a:pt x="40"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24944" name="Freeform 80"/>
              <p:cNvSpPr>
                <a:spLocks/>
              </p:cNvSpPr>
              <p:nvPr/>
            </p:nvSpPr>
            <p:spPr bwMode="auto">
              <a:xfrm>
                <a:off x="2560" y="2634"/>
                <a:ext cx="202" cy="293"/>
              </a:xfrm>
              <a:custGeom>
                <a:avLst/>
                <a:gdLst/>
                <a:ahLst/>
                <a:cxnLst>
                  <a:cxn ang="0">
                    <a:pos x="201" y="264"/>
                  </a:cxn>
                  <a:cxn ang="0">
                    <a:pos x="186" y="264"/>
                  </a:cxn>
                  <a:cxn ang="0">
                    <a:pos x="159" y="230"/>
                  </a:cxn>
                  <a:cxn ang="0">
                    <a:pos x="123" y="170"/>
                  </a:cxn>
                  <a:cxn ang="0">
                    <a:pos x="113" y="142"/>
                  </a:cxn>
                  <a:cxn ang="0">
                    <a:pos x="115" y="123"/>
                  </a:cxn>
                  <a:cxn ang="0">
                    <a:pos x="124" y="120"/>
                  </a:cxn>
                  <a:cxn ang="0">
                    <a:pos x="138" y="130"/>
                  </a:cxn>
                  <a:cxn ang="0">
                    <a:pos x="157" y="141"/>
                  </a:cxn>
                  <a:cxn ang="0">
                    <a:pos x="166" y="141"/>
                  </a:cxn>
                  <a:cxn ang="0">
                    <a:pos x="167" y="135"/>
                  </a:cxn>
                  <a:cxn ang="0">
                    <a:pos x="158" y="123"/>
                  </a:cxn>
                  <a:cxn ang="0">
                    <a:pos x="137" y="108"/>
                  </a:cxn>
                  <a:cxn ang="0">
                    <a:pos x="128" y="87"/>
                  </a:cxn>
                  <a:cxn ang="0">
                    <a:pos x="124" y="69"/>
                  </a:cxn>
                  <a:cxn ang="0">
                    <a:pos x="114" y="57"/>
                  </a:cxn>
                  <a:cxn ang="0">
                    <a:pos x="110" y="48"/>
                  </a:cxn>
                  <a:cxn ang="0">
                    <a:pos x="115" y="37"/>
                  </a:cxn>
                  <a:cxn ang="0">
                    <a:pos x="120" y="24"/>
                  </a:cxn>
                  <a:cxn ang="0">
                    <a:pos x="116" y="9"/>
                  </a:cxn>
                  <a:cxn ang="0">
                    <a:pos x="106" y="1"/>
                  </a:cxn>
                  <a:cxn ang="0">
                    <a:pos x="91" y="3"/>
                  </a:cxn>
                  <a:cxn ang="0">
                    <a:pos x="85" y="13"/>
                  </a:cxn>
                  <a:cxn ang="0">
                    <a:pos x="85" y="23"/>
                  </a:cxn>
                  <a:cxn ang="0">
                    <a:pos x="88" y="35"/>
                  </a:cxn>
                  <a:cxn ang="0">
                    <a:pos x="88" y="47"/>
                  </a:cxn>
                  <a:cxn ang="0">
                    <a:pos x="78" y="57"/>
                  </a:cxn>
                  <a:cxn ang="0">
                    <a:pos x="66" y="64"/>
                  </a:cxn>
                  <a:cxn ang="0">
                    <a:pos x="56" y="76"/>
                  </a:cxn>
                  <a:cxn ang="0">
                    <a:pos x="47" y="99"/>
                  </a:cxn>
                  <a:cxn ang="0">
                    <a:pos x="42" y="122"/>
                  </a:cxn>
                  <a:cxn ang="0">
                    <a:pos x="40" y="146"/>
                  </a:cxn>
                  <a:cxn ang="0">
                    <a:pos x="42" y="159"/>
                  </a:cxn>
                  <a:cxn ang="0">
                    <a:pos x="49" y="162"/>
                  </a:cxn>
                  <a:cxn ang="0">
                    <a:pos x="53" y="159"/>
                  </a:cxn>
                  <a:cxn ang="0">
                    <a:pos x="53" y="133"/>
                  </a:cxn>
                  <a:cxn ang="0">
                    <a:pos x="56" y="117"/>
                  </a:cxn>
                  <a:cxn ang="0">
                    <a:pos x="64" y="110"/>
                  </a:cxn>
                  <a:cxn ang="0">
                    <a:pos x="71" y="115"/>
                  </a:cxn>
                  <a:cxn ang="0">
                    <a:pos x="68" y="141"/>
                  </a:cxn>
                  <a:cxn ang="0">
                    <a:pos x="62" y="167"/>
                  </a:cxn>
                  <a:cxn ang="0">
                    <a:pos x="53" y="198"/>
                  </a:cxn>
                  <a:cxn ang="0">
                    <a:pos x="33" y="227"/>
                  </a:cxn>
                  <a:cxn ang="0">
                    <a:pos x="8" y="257"/>
                  </a:cxn>
                  <a:cxn ang="0">
                    <a:pos x="0" y="273"/>
                  </a:cxn>
                  <a:cxn ang="0">
                    <a:pos x="19" y="292"/>
                  </a:cxn>
                  <a:cxn ang="0">
                    <a:pos x="33" y="289"/>
                  </a:cxn>
                  <a:cxn ang="0">
                    <a:pos x="23" y="277"/>
                  </a:cxn>
                  <a:cxn ang="0">
                    <a:pos x="30" y="261"/>
                  </a:cxn>
                  <a:cxn ang="0">
                    <a:pos x="62" y="224"/>
                  </a:cxn>
                  <a:cxn ang="0">
                    <a:pos x="85" y="198"/>
                  </a:cxn>
                  <a:cxn ang="0">
                    <a:pos x="96" y="191"/>
                  </a:cxn>
                  <a:cxn ang="0">
                    <a:pos x="110" y="200"/>
                  </a:cxn>
                  <a:cxn ang="0">
                    <a:pos x="143" y="244"/>
                  </a:cxn>
                  <a:cxn ang="0">
                    <a:pos x="169" y="282"/>
                  </a:cxn>
                  <a:cxn ang="0">
                    <a:pos x="180" y="284"/>
                  </a:cxn>
                  <a:cxn ang="0">
                    <a:pos x="193" y="274"/>
                  </a:cxn>
                </a:cxnLst>
                <a:rect l="0" t="0" r="r" b="b"/>
                <a:pathLst>
                  <a:path w="202" h="293">
                    <a:moveTo>
                      <a:pt x="200" y="269"/>
                    </a:moveTo>
                    <a:lnTo>
                      <a:pt x="201" y="264"/>
                    </a:lnTo>
                    <a:lnTo>
                      <a:pt x="193" y="266"/>
                    </a:lnTo>
                    <a:lnTo>
                      <a:pt x="186" y="264"/>
                    </a:lnTo>
                    <a:lnTo>
                      <a:pt x="176" y="257"/>
                    </a:lnTo>
                    <a:lnTo>
                      <a:pt x="159" y="230"/>
                    </a:lnTo>
                    <a:lnTo>
                      <a:pt x="135" y="191"/>
                    </a:lnTo>
                    <a:lnTo>
                      <a:pt x="123" y="170"/>
                    </a:lnTo>
                    <a:lnTo>
                      <a:pt x="114" y="152"/>
                    </a:lnTo>
                    <a:lnTo>
                      <a:pt x="113" y="142"/>
                    </a:lnTo>
                    <a:lnTo>
                      <a:pt x="113" y="131"/>
                    </a:lnTo>
                    <a:lnTo>
                      <a:pt x="115" y="123"/>
                    </a:lnTo>
                    <a:lnTo>
                      <a:pt x="120" y="120"/>
                    </a:lnTo>
                    <a:lnTo>
                      <a:pt x="124" y="120"/>
                    </a:lnTo>
                    <a:lnTo>
                      <a:pt x="129" y="122"/>
                    </a:lnTo>
                    <a:lnTo>
                      <a:pt x="138" y="130"/>
                    </a:lnTo>
                    <a:lnTo>
                      <a:pt x="149" y="137"/>
                    </a:lnTo>
                    <a:lnTo>
                      <a:pt x="157" y="141"/>
                    </a:lnTo>
                    <a:lnTo>
                      <a:pt x="162" y="142"/>
                    </a:lnTo>
                    <a:lnTo>
                      <a:pt x="166" y="141"/>
                    </a:lnTo>
                    <a:lnTo>
                      <a:pt x="168" y="137"/>
                    </a:lnTo>
                    <a:lnTo>
                      <a:pt x="167" y="135"/>
                    </a:lnTo>
                    <a:lnTo>
                      <a:pt x="166" y="131"/>
                    </a:lnTo>
                    <a:lnTo>
                      <a:pt x="158" y="123"/>
                    </a:lnTo>
                    <a:lnTo>
                      <a:pt x="144" y="115"/>
                    </a:lnTo>
                    <a:lnTo>
                      <a:pt x="137" y="108"/>
                    </a:lnTo>
                    <a:lnTo>
                      <a:pt x="131" y="99"/>
                    </a:lnTo>
                    <a:lnTo>
                      <a:pt x="128" y="87"/>
                    </a:lnTo>
                    <a:lnTo>
                      <a:pt x="126" y="74"/>
                    </a:lnTo>
                    <a:lnTo>
                      <a:pt x="124" y="69"/>
                    </a:lnTo>
                    <a:lnTo>
                      <a:pt x="120" y="63"/>
                    </a:lnTo>
                    <a:lnTo>
                      <a:pt x="114" y="57"/>
                    </a:lnTo>
                    <a:lnTo>
                      <a:pt x="110" y="53"/>
                    </a:lnTo>
                    <a:lnTo>
                      <a:pt x="110" y="48"/>
                    </a:lnTo>
                    <a:lnTo>
                      <a:pt x="113" y="40"/>
                    </a:lnTo>
                    <a:lnTo>
                      <a:pt x="115" y="37"/>
                    </a:lnTo>
                    <a:lnTo>
                      <a:pt x="118" y="31"/>
                    </a:lnTo>
                    <a:lnTo>
                      <a:pt x="120" y="24"/>
                    </a:lnTo>
                    <a:lnTo>
                      <a:pt x="118" y="15"/>
                    </a:lnTo>
                    <a:lnTo>
                      <a:pt x="116" y="9"/>
                    </a:lnTo>
                    <a:lnTo>
                      <a:pt x="113" y="4"/>
                    </a:lnTo>
                    <a:lnTo>
                      <a:pt x="106" y="1"/>
                    </a:lnTo>
                    <a:lnTo>
                      <a:pt x="97" y="0"/>
                    </a:lnTo>
                    <a:lnTo>
                      <a:pt x="91" y="3"/>
                    </a:lnTo>
                    <a:lnTo>
                      <a:pt x="87" y="6"/>
                    </a:lnTo>
                    <a:lnTo>
                      <a:pt x="85" y="13"/>
                    </a:lnTo>
                    <a:lnTo>
                      <a:pt x="83" y="18"/>
                    </a:lnTo>
                    <a:lnTo>
                      <a:pt x="85" y="23"/>
                    </a:lnTo>
                    <a:lnTo>
                      <a:pt x="87" y="30"/>
                    </a:lnTo>
                    <a:lnTo>
                      <a:pt x="88" y="35"/>
                    </a:lnTo>
                    <a:lnTo>
                      <a:pt x="90" y="40"/>
                    </a:lnTo>
                    <a:lnTo>
                      <a:pt x="88" y="47"/>
                    </a:lnTo>
                    <a:lnTo>
                      <a:pt x="85" y="52"/>
                    </a:lnTo>
                    <a:lnTo>
                      <a:pt x="78" y="57"/>
                    </a:lnTo>
                    <a:lnTo>
                      <a:pt x="71" y="60"/>
                    </a:lnTo>
                    <a:lnTo>
                      <a:pt x="66" y="64"/>
                    </a:lnTo>
                    <a:lnTo>
                      <a:pt x="61" y="69"/>
                    </a:lnTo>
                    <a:lnTo>
                      <a:pt x="56" y="76"/>
                    </a:lnTo>
                    <a:lnTo>
                      <a:pt x="51" y="87"/>
                    </a:lnTo>
                    <a:lnTo>
                      <a:pt x="47" y="99"/>
                    </a:lnTo>
                    <a:lnTo>
                      <a:pt x="43" y="110"/>
                    </a:lnTo>
                    <a:lnTo>
                      <a:pt x="42" y="122"/>
                    </a:lnTo>
                    <a:lnTo>
                      <a:pt x="40" y="137"/>
                    </a:lnTo>
                    <a:lnTo>
                      <a:pt x="40" y="146"/>
                    </a:lnTo>
                    <a:lnTo>
                      <a:pt x="40" y="154"/>
                    </a:lnTo>
                    <a:lnTo>
                      <a:pt x="42" y="159"/>
                    </a:lnTo>
                    <a:lnTo>
                      <a:pt x="44" y="161"/>
                    </a:lnTo>
                    <a:lnTo>
                      <a:pt x="49" y="162"/>
                    </a:lnTo>
                    <a:lnTo>
                      <a:pt x="52" y="161"/>
                    </a:lnTo>
                    <a:lnTo>
                      <a:pt x="53" y="159"/>
                    </a:lnTo>
                    <a:lnTo>
                      <a:pt x="53" y="149"/>
                    </a:lnTo>
                    <a:lnTo>
                      <a:pt x="53" y="133"/>
                    </a:lnTo>
                    <a:lnTo>
                      <a:pt x="54" y="123"/>
                    </a:lnTo>
                    <a:lnTo>
                      <a:pt x="56" y="117"/>
                    </a:lnTo>
                    <a:lnTo>
                      <a:pt x="59" y="111"/>
                    </a:lnTo>
                    <a:lnTo>
                      <a:pt x="64" y="110"/>
                    </a:lnTo>
                    <a:lnTo>
                      <a:pt x="70" y="111"/>
                    </a:lnTo>
                    <a:lnTo>
                      <a:pt x="71" y="115"/>
                    </a:lnTo>
                    <a:lnTo>
                      <a:pt x="70" y="126"/>
                    </a:lnTo>
                    <a:lnTo>
                      <a:pt x="68" y="141"/>
                    </a:lnTo>
                    <a:lnTo>
                      <a:pt x="66" y="155"/>
                    </a:lnTo>
                    <a:lnTo>
                      <a:pt x="62" y="167"/>
                    </a:lnTo>
                    <a:lnTo>
                      <a:pt x="58" y="184"/>
                    </a:lnTo>
                    <a:lnTo>
                      <a:pt x="53" y="198"/>
                    </a:lnTo>
                    <a:lnTo>
                      <a:pt x="42" y="215"/>
                    </a:lnTo>
                    <a:lnTo>
                      <a:pt x="33" y="227"/>
                    </a:lnTo>
                    <a:lnTo>
                      <a:pt x="18" y="244"/>
                    </a:lnTo>
                    <a:lnTo>
                      <a:pt x="8" y="257"/>
                    </a:lnTo>
                    <a:lnTo>
                      <a:pt x="0" y="268"/>
                    </a:lnTo>
                    <a:lnTo>
                      <a:pt x="0" y="273"/>
                    </a:lnTo>
                    <a:lnTo>
                      <a:pt x="8" y="282"/>
                    </a:lnTo>
                    <a:lnTo>
                      <a:pt x="19" y="292"/>
                    </a:lnTo>
                    <a:lnTo>
                      <a:pt x="30" y="292"/>
                    </a:lnTo>
                    <a:lnTo>
                      <a:pt x="33" y="289"/>
                    </a:lnTo>
                    <a:lnTo>
                      <a:pt x="28" y="283"/>
                    </a:lnTo>
                    <a:lnTo>
                      <a:pt x="23" y="277"/>
                    </a:lnTo>
                    <a:lnTo>
                      <a:pt x="23" y="272"/>
                    </a:lnTo>
                    <a:lnTo>
                      <a:pt x="30" y="261"/>
                    </a:lnTo>
                    <a:lnTo>
                      <a:pt x="43" y="248"/>
                    </a:lnTo>
                    <a:lnTo>
                      <a:pt x="62" y="224"/>
                    </a:lnTo>
                    <a:lnTo>
                      <a:pt x="78" y="204"/>
                    </a:lnTo>
                    <a:lnTo>
                      <a:pt x="85" y="198"/>
                    </a:lnTo>
                    <a:lnTo>
                      <a:pt x="88" y="193"/>
                    </a:lnTo>
                    <a:lnTo>
                      <a:pt x="96" y="191"/>
                    </a:lnTo>
                    <a:lnTo>
                      <a:pt x="102" y="195"/>
                    </a:lnTo>
                    <a:lnTo>
                      <a:pt x="110" y="200"/>
                    </a:lnTo>
                    <a:lnTo>
                      <a:pt x="125" y="220"/>
                    </a:lnTo>
                    <a:lnTo>
                      <a:pt x="143" y="244"/>
                    </a:lnTo>
                    <a:lnTo>
                      <a:pt x="159" y="268"/>
                    </a:lnTo>
                    <a:lnTo>
                      <a:pt x="169" y="282"/>
                    </a:lnTo>
                    <a:lnTo>
                      <a:pt x="173" y="284"/>
                    </a:lnTo>
                    <a:lnTo>
                      <a:pt x="180" y="284"/>
                    </a:lnTo>
                    <a:lnTo>
                      <a:pt x="186" y="279"/>
                    </a:lnTo>
                    <a:lnTo>
                      <a:pt x="193" y="274"/>
                    </a:lnTo>
                    <a:lnTo>
                      <a:pt x="200" y="269"/>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5" name="Group 81"/>
              <p:cNvGrpSpPr>
                <a:grpSpLocks/>
              </p:cNvGrpSpPr>
              <p:nvPr/>
            </p:nvGrpSpPr>
            <p:grpSpPr bwMode="auto">
              <a:xfrm>
                <a:off x="1986" y="2635"/>
                <a:ext cx="261" cy="311"/>
                <a:chOff x="1986" y="2635"/>
                <a:chExt cx="261" cy="311"/>
              </a:xfrm>
            </p:grpSpPr>
            <p:grpSp>
              <p:nvGrpSpPr>
                <p:cNvPr id="16" name="Group 82"/>
                <p:cNvGrpSpPr>
                  <a:grpSpLocks/>
                </p:cNvGrpSpPr>
                <p:nvPr/>
              </p:nvGrpSpPr>
              <p:grpSpPr bwMode="auto">
                <a:xfrm>
                  <a:off x="1986" y="2635"/>
                  <a:ext cx="261" cy="311"/>
                  <a:chOff x="1986" y="2635"/>
                  <a:chExt cx="261" cy="311"/>
                </a:xfrm>
              </p:grpSpPr>
              <p:sp>
                <p:nvSpPr>
                  <p:cNvPr id="2724947" name="AutoShape 83"/>
                  <p:cNvSpPr>
                    <a:spLocks noChangeArrowheads="1"/>
                  </p:cNvSpPr>
                  <p:nvPr/>
                </p:nvSpPr>
                <p:spPr bwMode="auto">
                  <a:xfrm>
                    <a:off x="1986" y="2686"/>
                    <a:ext cx="261"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948" name="AutoShape 84"/>
                  <p:cNvSpPr>
                    <a:spLocks noChangeArrowheads="1"/>
                  </p:cNvSpPr>
                  <p:nvPr/>
                </p:nvSpPr>
                <p:spPr bwMode="auto">
                  <a:xfrm>
                    <a:off x="2050" y="2635"/>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4949" name="Oval 85"/>
                <p:cNvSpPr>
                  <a:spLocks noChangeArrowheads="1"/>
                </p:cNvSpPr>
                <p:nvPr/>
              </p:nvSpPr>
              <p:spPr bwMode="auto">
                <a:xfrm>
                  <a:off x="2069" y="2661"/>
                  <a:ext cx="26"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50" name="AutoShape 86"/>
                <p:cNvSpPr>
                  <a:spLocks noChangeArrowheads="1"/>
                </p:cNvSpPr>
                <p:nvPr/>
              </p:nvSpPr>
              <p:spPr bwMode="auto">
                <a:xfrm>
                  <a:off x="2019" y="2809"/>
                  <a:ext cx="137" cy="54"/>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4951" name="Line 87"/>
              <p:cNvSpPr>
                <a:spLocks noChangeShapeType="1"/>
              </p:cNvSpPr>
              <p:nvPr/>
            </p:nvSpPr>
            <p:spPr bwMode="auto">
              <a:xfrm>
                <a:off x="2001" y="1313"/>
                <a:ext cx="262"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52" name="Line 88"/>
              <p:cNvSpPr>
                <a:spLocks noChangeShapeType="1"/>
              </p:cNvSpPr>
              <p:nvPr/>
            </p:nvSpPr>
            <p:spPr bwMode="auto">
              <a:xfrm>
                <a:off x="1438" y="1268"/>
                <a:ext cx="252"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24953" name="Line 89"/>
              <p:cNvSpPr>
                <a:spLocks noChangeShapeType="1"/>
              </p:cNvSpPr>
              <p:nvPr/>
            </p:nvSpPr>
            <p:spPr bwMode="auto">
              <a:xfrm>
                <a:off x="1723" y="1268"/>
                <a:ext cx="252"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grpSp>
            <p:nvGrpSpPr>
              <p:cNvPr id="17" name="Group 90"/>
              <p:cNvGrpSpPr>
                <a:grpSpLocks/>
              </p:cNvGrpSpPr>
              <p:nvPr/>
            </p:nvGrpSpPr>
            <p:grpSpPr bwMode="auto">
              <a:xfrm>
                <a:off x="917" y="1636"/>
                <a:ext cx="975" cy="310"/>
                <a:chOff x="917" y="1636"/>
                <a:chExt cx="975" cy="310"/>
              </a:xfrm>
            </p:grpSpPr>
            <p:grpSp>
              <p:nvGrpSpPr>
                <p:cNvPr id="18" name="Group 91"/>
                <p:cNvGrpSpPr>
                  <a:grpSpLocks/>
                </p:cNvGrpSpPr>
                <p:nvPr/>
              </p:nvGrpSpPr>
              <p:grpSpPr bwMode="auto">
                <a:xfrm>
                  <a:off x="917" y="1636"/>
                  <a:ext cx="206" cy="310"/>
                  <a:chOff x="917" y="1636"/>
                  <a:chExt cx="206" cy="310"/>
                </a:xfrm>
              </p:grpSpPr>
              <p:sp>
                <p:nvSpPr>
                  <p:cNvPr id="2724956" name="AutoShape 92"/>
                  <p:cNvSpPr>
                    <a:spLocks noChangeArrowheads="1"/>
                  </p:cNvSpPr>
                  <p:nvPr/>
                </p:nvSpPr>
                <p:spPr bwMode="auto">
                  <a:xfrm>
                    <a:off x="917" y="1686"/>
                    <a:ext cx="206"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957" name="AutoShape 93"/>
                  <p:cNvSpPr>
                    <a:spLocks noChangeArrowheads="1"/>
                  </p:cNvSpPr>
                  <p:nvPr/>
                </p:nvSpPr>
                <p:spPr bwMode="auto">
                  <a:xfrm>
                    <a:off x="965" y="1636"/>
                    <a:ext cx="158"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958" name="AutoShape 94"/>
                  <p:cNvSpPr>
                    <a:spLocks noChangeArrowheads="1"/>
                  </p:cNvSpPr>
                  <p:nvPr/>
                </p:nvSpPr>
                <p:spPr bwMode="auto">
                  <a:xfrm>
                    <a:off x="956" y="1707"/>
                    <a:ext cx="108" cy="15"/>
                  </a:xfrm>
                  <a:prstGeom prst="parallelogram">
                    <a:avLst>
                      <a:gd name="adj" fmla="val 179967"/>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9" name="Group 95"/>
                <p:cNvGrpSpPr>
                  <a:grpSpLocks/>
                </p:cNvGrpSpPr>
                <p:nvPr/>
              </p:nvGrpSpPr>
              <p:grpSpPr bwMode="auto">
                <a:xfrm>
                  <a:off x="1435" y="1677"/>
                  <a:ext cx="203" cy="257"/>
                  <a:chOff x="1435" y="1677"/>
                  <a:chExt cx="203" cy="257"/>
                </a:xfrm>
              </p:grpSpPr>
              <p:sp>
                <p:nvSpPr>
                  <p:cNvPr id="2724960" name="Freeform 96"/>
                  <p:cNvSpPr>
                    <a:spLocks/>
                  </p:cNvSpPr>
                  <p:nvPr/>
                </p:nvSpPr>
                <p:spPr bwMode="auto">
                  <a:xfrm>
                    <a:off x="1564" y="1794"/>
                    <a:ext cx="62" cy="140"/>
                  </a:xfrm>
                  <a:custGeom>
                    <a:avLst/>
                    <a:gdLst/>
                    <a:ahLst/>
                    <a:cxnLst>
                      <a:cxn ang="0">
                        <a:pos x="44" y="0"/>
                      </a:cxn>
                      <a:cxn ang="0">
                        <a:pos x="61" y="0"/>
                      </a:cxn>
                      <a:cxn ang="0">
                        <a:pos x="17" y="139"/>
                      </a:cxn>
                      <a:cxn ang="0">
                        <a:pos x="0" y="139"/>
                      </a:cxn>
                      <a:cxn ang="0">
                        <a:pos x="44" y="0"/>
                      </a:cxn>
                    </a:cxnLst>
                    <a:rect l="0" t="0" r="r" b="b"/>
                    <a:pathLst>
                      <a:path w="62" h="140">
                        <a:moveTo>
                          <a:pt x="44" y="0"/>
                        </a:moveTo>
                        <a:lnTo>
                          <a:pt x="61" y="0"/>
                        </a:lnTo>
                        <a:lnTo>
                          <a:pt x="17" y="139"/>
                        </a:lnTo>
                        <a:lnTo>
                          <a:pt x="0" y="139"/>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24961" name="Rectangle 97"/>
                  <p:cNvSpPr>
                    <a:spLocks noChangeArrowheads="1"/>
                  </p:cNvSpPr>
                  <p:nvPr/>
                </p:nvSpPr>
                <p:spPr bwMode="auto">
                  <a:xfrm>
                    <a:off x="1561" y="1794"/>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962" name="Rectangle 98"/>
                  <p:cNvSpPr>
                    <a:spLocks noChangeArrowheads="1"/>
                  </p:cNvSpPr>
                  <p:nvPr/>
                </p:nvSpPr>
                <p:spPr bwMode="auto">
                  <a:xfrm>
                    <a:off x="1567" y="1852"/>
                    <a:ext cx="58"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963" name="Rectangle 99"/>
                  <p:cNvSpPr>
                    <a:spLocks noChangeArrowheads="1"/>
                  </p:cNvSpPr>
                  <p:nvPr/>
                </p:nvSpPr>
                <p:spPr bwMode="auto">
                  <a:xfrm>
                    <a:off x="1436" y="1852"/>
                    <a:ext cx="74"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964" name="Oval 100"/>
                  <p:cNvSpPr>
                    <a:spLocks noChangeArrowheads="1"/>
                  </p:cNvSpPr>
                  <p:nvPr/>
                </p:nvSpPr>
                <p:spPr bwMode="auto">
                  <a:xfrm>
                    <a:off x="1496" y="1677"/>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24965" name="Freeform 101"/>
                  <p:cNvSpPr>
                    <a:spLocks/>
                  </p:cNvSpPr>
                  <p:nvPr/>
                </p:nvSpPr>
                <p:spPr bwMode="auto">
                  <a:xfrm>
                    <a:off x="1435" y="1721"/>
                    <a:ext cx="139"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0" y="212"/>
                      </a:cxn>
                      <a:cxn ang="0">
                        <a:pos x="114" y="102"/>
                      </a:cxn>
                      <a:cxn ang="0">
                        <a:pos x="113" y="99"/>
                      </a:cxn>
                      <a:cxn ang="0">
                        <a:pos x="112" y="98"/>
                      </a:cxn>
                      <a:cxn ang="0">
                        <a:pos x="110" y="96"/>
                      </a:cxn>
                      <a:cxn ang="0">
                        <a:pos x="108" y="94"/>
                      </a:cxn>
                      <a:cxn ang="0">
                        <a:pos x="106" y="93"/>
                      </a:cxn>
                      <a:cxn ang="0">
                        <a:pos x="103" y="93"/>
                      </a:cxn>
                      <a:cxn ang="0">
                        <a:pos x="100" y="93"/>
                      </a:cxn>
                      <a:cxn ang="0">
                        <a:pos x="98" y="93"/>
                      </a:cxn>
                      <a:cxn ang="0">
                        <a:pos x="67" y="54"/>
                      </a:cxn>
                      <a:cxn ang="0">
                        <a:pos x="128" y="67"/>
                      </a:cxn>
                      <a:cxn ang="0">
                        <a:pos x="131" y="66"/>
                      </a:cxn>
                      <a:cxn ang="0">
                        <a:pos x="132" y="66"/>
                      </a:cxn>
                      <a:cxn ang="0">
                        <a:pos x="135" y="64"/>
                      </a:cxn>
                      <a:cxn ang="0">
                        <a:pos x="137" y="62"/>
                      </a:cxn>
                      <a:cxn ang="0">
                        <a:pos x="137" y="59"/>
                      </a:cxn>
                      <a:cxn ang="0">
                        <a:pos x="138" y="56"/>
                      </a:cxn>
                      <a:cxn ang="0">
                        <a:pos x="137" y="53"/>
                      </a:cxn>
                      <a:cxn ang="0">
                        <a:pos x="136" y="51"/>
                      </a:cxn>
                      <a:cxn ang="0">
                        <a:pos x="134" y="49"/>
                      </a:cxn>
                      <a:cxn ang="0">
                        <a:pos x="132" y="47"/>
                      </a:cxn>
                      <a:cxn ang="0">
                        <a:pos x="129" y="46"/>
                      </a:cxn>
                      <a:cxn ang="0">
                        <a:pos x="87" y="46"/>
                      </a:cxn>
                      <a:cxn ang="0">
                        <a:pos x="80" y="30"/>
                      </a:cxn>
                      <a:cxn ang="0">
                        <a:pos x="81" y="26"/>
                      </a:cxn>
                      <a:cxn ang="0">
                        <a:pos x="81" y="22"/>
                      </a:cxn>
                      <a:cxn ang="0">
                        <a:pos x="81" y="18"/>
                      </a:cxn>
                      <a:cxn ang="0">
                        <a:pos x="80" y="14"/>
                      </a:cxn>
                      <a:cxn ang="0">
                        <a:pos x="79" y="11"/>
                      </a:cxn>
                      <a:cxn ang="0">
                        <a:pos x="76" y="8"/>
                      </a:cxn>
                      <a:cxn ang="0">
                        <a:pos x="73" y="5"/>
                      </a:cxn>
                      <a:cxn ang="0">
                        <a:pos x="70" y="3"/>
                      </a:cxn>
                      <a:cxn ang="0">
                        <a:pos x="67" y="1"/>
                      </a:cxn>
                      <a:cxn ang="0">
                        <a:pos x="62" y="0"/>
                      </a:cxn>
                      <a:cxn ang="0">
                        <a:pos x="58" y="0"/>
                      </a:cxn>
                      <a:cxn ang="0">
                        <a:pos x="54" y="1"/>
                      </a:cxn>
                      <a:cxn ang="0">
                        <a:pos x="49" y="2"/>
                      </a:cxn>
                      <a:cxn ang="0">
                        <a:pos x="45" y="4"/>
                      </a:cxn>
                      <a:cxn ang="0">
                        <a:pos x="42" y="8"/>
                      </a:cxn>
                      <a:cxn ang="0">
                        <a:pos x="39" y="12"/>
                      </a:cxn>
                      <a:cxn ang="0">
                        <a:pos x="38" y="16"/>
                      </a:cxn>
                    </a:cxnLst>
                    <a:rect l="0" t="0" r="r" b="b"/>
                    <a:pathLst>
                      <a:path w="139"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0" y="119"/>
                        </a:lnTo>
                        <a:lnTo>
                          <a:pt x="90" y="212"/>
                        </a:lnTo>
                        <a:lnTo>
                          <a:pt x="114" y="212"/>
                        </a:lnTo>
                        <a:lnTo>
                          <a:pt x="114" y="102"/>
                        </a:lnTo>
                        <a:lnTo>
                          <a:pt x="114" y="101"/>
                        </a:lnTo>
                        <a:lnTo>
                          <a:pt x="113" y="99"/>
                        </a:lnTo>
                        <a:lnTo>
                          <a:pt x="113" y="98"/>
                        </a:lnTo>
                        <a:lnTo>
                          <a:pt x="112" y="98"/>
                        </a:lnTo>
                        <a:lnTo>
                          <a:pt x="112" y="97"/>
                        </a:lnTo>
                        <a:lnTo>
                          <a:pt x="110" y="96"/>
                        </a:lnTo>
                        <a:lnTo>
                          <a:pt x="110" y="95"/>
                        </a:lnTo>
                        <a:lnTo>
                          <a:pt x="108" y="94"/>
                        </a:lnTo>
                        <a:lnTo>
                          <a:pt x="107" y="94"/>
                        </a:lnTo>
                        <a:lnTo>
                          <a:pt x="106" y="93"/>
                        </a:lnTo>
                        <a:lnTo>
                          <a:pt x="105" y="93"/>
                        </a:lnTo>
                        <a:lnTo>
                          <a:pt x="103" y="93"/>
                        </a:lnTo>
                        <a:lnTo>
                          <a:pt x="102" y="93"/>
                        </a:lnTo>
                        <a:lnTo>
                          <a:pt x="100" y="93"/>
                        </a:lnTo>
                        <a:lnTo>
                          <a:pt x="99" y="93"/>
                        </a:lnTo>
                        <a:lnTo>
                          <a:pt x="98" y="93"/>
                        </a:lnTo>
                        <a:lnTo>
                          <a:pt x="54" y="90"/>
                        </a:lnTo>
                        <a:lnTo>
                          <a:pt x="67" y="54"/>
                        </a:lnTo>
                        <a:lnTo>
                          <a:pt x="75" y="67"/>
                        </a:lnTo>
                        <a:lnTo>
                          <a:pt x="128" y="67"/>
                        </a:lnTo>
                        <a:lnTo>
                          <a:pt x="129" y="66"/>
                        </a:lnTo>
                        <a:lnTo>
                          <a:pt x="131" y="66"/>
                        </a:lnTo>
                        <a:lnTo>
                          <a:pt x="132" y="66"/>
                        </a:lnTo>
                        <a:lnTo>
                          <a:pt x="132" y="66"/>
                        </a:lnTo>
                        <a:lnTo>
                          <a:pt x="134" y="64"/>
                        </a:lnTo>
                        <a:lnTo>
                          <a:pt x="135" y="64"/>
                        </a:lnTo>
                        <a:lnTo>
                          <a:pt x="136" y="63"/>
                        </a:lnTo>
                        <a:lnTo>
                          <a:pt x="137" y="62"/>
                        </a:lnTo>
                        <a:lnTo>
                          <a:pt x="137" y="61"/>
                        </a:lnTo>
                        <a:lnTo>
                          <a:pt x="137" y="59"/>
                        </a:lnTo>
                        <a:lnTo>
                          <a:pt x="138" y="58"/>
                        </a:lnTo>
                        <a:lnTo>
                          <a:pt x="138" y="56"/>
                        </a:lnTo>
                        <a:lnTo>
                          <a:pt x="138" y="54"/>
                        </a:lnTo>
                        <a:lnTo>
                          <a:pt x="137" y="53"/>
                        </a:lnTo>
                        <a:lnTo>
                          <a:pt x="137" y="52"/>
                        </a:lnTo>
                        <a:lnTo>
                          <a:pt x="136" y="51"/>
                        </a:lnTo>
                        <a:lnTo>
                          <a:pt x="135" y="49"/>
                        </a:lnTo>
                        <a:lnTo>
                          <a:pt x="134" y="49"/>
                        </a:lnTo>
                        <a:lnTo>
                          <a:pt x="133" y="48"/>
                        </a:lnTo>
                        <a:lnTo>
                          <a:pt x="132" y="47"/>
                        </a:lnTo>
                        <a:lnTo>
                          <a:pt x="131" y="46"/>
                        </a:lnTo>
                        <a:lnTo>
                          <a:pt x="129" y="46"/>
                        </a:lnTo>
                        <a:lnTo>
                          <a:pt x="128" y="46"/>
                        </a:lnTo>
                        <a:lnTo>
                          <a:pt x="87" y="46"/>
                        </a:lnTo>
                        <a:lnTo>
                          <a:pt x="79" y="31"/>
                        </a:lnTo>
                        <a:lnTo>
                          <a:pt x="80" y="30"/>
                        </a:lnTo>
                        <a:lnTo>
                          <a:pt x="81" y="28"/>
                        </a:lnTo>
                        <a:lnTo>
                          <a:pt x="81" y="26"/>
                        </a:lnTo>
                        <a:lnTo>
                          <a:pt x="81" y="24"/>
                        </a:lnTo>
                        <a:lnTo>
                          <a:pt x="81" y="22"/>
                        </a:lnTo>
                        <a:lnTo>
                          <a:pt x="81" y="20"/>
                        </a:lnTo>
                        <a:lnTo>
                          <a:pt x="81" y="18"/>
                        </a:lnTo>
                        <a:lnTo>
                          <a:pt x="81" y="16"/>
                        </a:lnTo>
                        <a:lnTo>
                          <a:pt x="80" y="14"/>
                        </a:lnTo>
                        <a:lnTo>
                          <a:pt x="79" y="13"/>
                        </a:lnTo>
                        <a:lnTo>
                          <a:pt x="79" y="11"/>
                        </a:lnTo>
                        <a:lnTo>
                          <a:pt x="78" y="9"/>
                        </a:lnTo>
                        <a:lnTo>
                          <a:pt x="76" y="8"/>
                        </a:lnTo>
                        <a:lnTo>
                          <a:pt x="75" y="6"/>
                        </a:lnTo>
                        <a:lnTo>
                          <a:pt x="73" y="5"/>
                        </a:lnTo>
                        <a:lnTo>
                          <a:pt x="72" y="4"/>
                        </a:lnTo>
                        <a:lnTo>
                          <a:pt x="70" y="3"/>
                        </a:lnTo>
                        <a:lnTo>
                          <a:pt x="68" y="2"/>
                        </a:lnTo>
                        <a:lnTo>
                          <a:pt x="67" y="1"/>
                        </a:lnTo>
                        <a:lnTo>
                          <a:pt x="64" y="1"/>
                        </a:lnTo>
                        <a:lnTo>
                          <a:pt x="62" y="0"/>
                        </a:lnTo>
                        <a:lnTo>
                          <a:pt x="60" y="0"/>
                        </a:lnTo>
                        <a:lnTo>
                          <a:pt x="58" y="0"/>
                        </a:lnTo>
                        <a:lnTo>
                          <a:pt x="56" y="0"/>
                        </a:lnTo>
                        <a:lnTo>
                          <a:pt x="54" y="1"/>
                        </a:lnTo>
                        <a:lnTo>
                          <a:pt x="52" y="1"/>
                        </a:lnTo>
                        <a:lnTo>
                          <a:pt x="49" y="2"/>
                        </a:lnTo>
                        <a:lnTo>
                          <a:pt x="47" y="3"/>
                        </a:lnTo>
                        <a:lnTo>
                          <a:pt x="45" y="4"/>
                        </a:lnTo>
                        <a:lnTo>
                          <a:pt x="44" y="6"/>
                        </a:lnTo>
                        <a:lnTo>
                          <a:pt x="42" y="8"/>
                        </a:lnTo>
                        <a:lnTo>
                          <a:pt x="41" y="9"/>
                        </a:lnTo>
                        <a:lnTo>
                          <a:pt x="39"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24966" name="Freeform 102"/>
                <p:cNvSpPr>
                  <a:spLocks/>
                </p:cNvSpPr>
                <p:nvPr/>
              </p:nvSpPr>
              <p:spPr bwMode="auto">
                <a:xfrm>
                  <a:off x="1692" y="1646"/>
                  <a:ext cx="200" cy="291"/>
                </a:xfrm>
                <a:custGeom>
                  <a:avLst/>
                  <a:gdLst/>
                  <a:ahLst/>
                  <a:cxnLst>
                    <a:cxn ang="0">
                      <a:pos x="199" y="263"/>
                    </a:cxn>
                    <a:cxn ang="0">
                      <a:pos x="184" y="263"/>
                    </a:cxn>
                    <a:cxn ang="0">
                      <a:pos x="158" y="229"/>
                    </a:cxn>
                    <a:cxn ang="0">
                      <a:pos x="121" y="169"/>
                    </a:cxn>
                    <a:cxn ang="0">
                      <a:pos x="111" y="141"/>
                    </a:cxn>
                    <a:cxn ang="0">
                      <a:pos x="114" y="123"/>
                    </a:cxn>
                    <a:cxn ang="0">
                      <a:pos x="123" y="119"/>
                    </a:cxn>
                    <a:cxn ang="0">
                      <a:pos x="136" y="129"/>
                    </a:cxn>
                    <a:cxn ang="0">
                      <a:pos x="155" y="140"/>
                    </a:cxn>
                    <a:cxn ang="0">
                      <a:pos x="164" y="140"/>
                    </a:cxn>
                    <a:cxn ang="0">
                      <a:pos x="165" y="134"/>
                    </a:cxn>
                    <a:cxn ang="0">
                      <a:pos x="156" y="123"/>
                    </a:cxn>
                    <a:cxn ang="0">
                      <a:pos x="135" y="108"/>
                    </a:cxn>
                    <a:cxn ang="0">
                      <a:pos x="126" y="86"/>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1"/>
                    </a:cxn>
                    <a:cxn ang="0">
                      <a:pos x="40" y="145"/>
                    </a:cxn>
                    <a:cxn ang="0">
                      <a:pos x="41" y="158"/>
                    </a:cxn>
                    <a:cxn ang="0">
                      <a:pos x="49" y="161"/>
                    </a:cxn>
                    <a:cxn ang="0">
                      <a:pos x="53" y="158"/>
                    </a:cxn>
                    <a:cxn ang="0">
                      <a:pos x="53" y="133"/>
                    </a:cxn>
                    <a:cxn ang="0">
                      <a:pos x="55" y="116"/>
                    </a:cxn>
                    <a:cxn ang="0">
                      <a:pos x="64" y="109"/>
                    </a:cxn>
                    <a:cxn ang="0">
                      <a:pos x="70" y="114"/>
                    </a:cxn>
                    <a:cxn ang="0">
                      <a:pos x="68" y="140"/>
                    </a:cxn>
                    <a:cxn ang="0">
                      <a:pos x="61" y="166"/>
                    </a:cxn>
                    <a:cxn ang="0">
                      <a:pos x="53" y="196"/>
                    </a:cxn>
                    <a:cxn ang="0">
                      <a:pos x="33" y="225"/>
                    </a:cxn>
                    <a:cxn ang="0">
                      <a:pos x="8" y="255"/>
                    </a:cxn>
                    <a:cxn ang="0">
                      <a:pos x="0" y="271"/>
                    </a:cxn>
                    <a:cxn ang="0">
                      <a:pos x="19" y="290"/>
                    </a:cxn>
                    <a:cxn ang="0">
                      <a:pos x="33" y="288"/>
                    </a:cxn>
                    <a:cxn ang="0">
                      <a:pos x="23" y="275"/>
                    </a:cxn>
                    <a:cxn ang="0">
                      <a:pos x="30" y="259"/>
                    </a:cxn>
                    <a:cxn ang="0">
                      <a:pos x="61" y="223"/>
                    </a:cxn>
                    <a:cxn ang="0">
                      <a:pos x="84" y="196"/>
                    </a:cxn>
                    <a:cxn ang="0">
                      <a:pos x="95" y="190"/>
                    </a:cxn>
                    <a:cxn ang="0">
                      <a:pos x="109" y="199"/>
                    </a:cxn>
                    <a:cxn ang="0">
                      <a:pos x="141" y="243"/>
                    </a:cxn>
                    <a:cxn ang="0">
                      <a:pos x="168" y="280"/>
                    </a:cxn>
                    <a:cxn ang="0">
                      <a:pos x="178" y="283"/>
                    </a:cxn>
                    <a:cxn ang="0">
                      <a:pos x="191" y="273"/>
                    </a:cxn>
                  </a:cxnLst>
                  <a:rect l="0" t="0" r="r" b="b"/>
                  <a:pathLst>
                    <a:path w="200" h="291">
                      <a:moveTo>
                        <a:pt x="198" y="268"/>
                      </a:moveTo>
                      <a:lnTo>
                        <a:pt x="199" y="263"/>
                      </a:lnTo>
                      <a:lnTo>
                        <a:pt x="191" y="264"/>
                      </a:lnTo>
                      <a:lnTo>
                        <a:pt x="184" y="263"/>
                      </a:lnTo>
                      <a:lnTo>
                        <a:pt x="174" y="255"/>
                      </a:lnTo>
                      <a:lnTo>
                        <a:pt x="158" y="229"/>
                      </a:lnTo>
                      <a:lnTo>
                        <a:pt x="134" y="190"/>
                      </a:lnTo>
                      <a:lnTo>
                        <a:pt x="121" y="169"/>
                      </a:lnTo>
                      <a:lnTo>
                        <a:pt x="113" y="151"/>
                      </a:lnTo>
                      <a:lnTo>
                        <a:pt x="111" y="141"/>
                      </a:lnTo>
                      <a:lnTo>
                        <a:pt x="111" y="130"/>
                      </a:lnTo>
                      <a:lnTo>
                        <a:pt x="114" y="123"/>
                      </a:lnTo>
                      <a:lnTo>
                        <a:pt x="119" y="119"/>
                      </a:lnTo>
                      <a:lnTo>
                        <a:pt x="123" y="119"/>
                      </a:lnTo>
                      <a:lnTo>
                        <a:pt x="128" y="121"/>
                      </a:lnTo>
                      <a:lnTo>
                        <a:pt x="136" y="129"/>
                      </a:lnTo>
                      <a:lnTo>
                        <a:pt x="148" y="136"/>
                      </a:lnTo>
                      <a:lnTo>
                        <a:pt x="155" y="140"/>
                      </a:lnTo>
                      <a:lnTo>
                        <a:pt x="160" y="141"/>
                      </a:lnTo>
                      <a:lnTo>
                        <a:pt x="164" y="140"/>
                      </a:lnTo>
                      <a:lnTo>
                        <a:pt x="166" y="136"/>
                      </a:lnTo>
                      <a:lnTo>
                        <a:pt x="165" y="134"/>
                      </a:lnTo>
                      <a:lnTo>
                        <a:pt x="164" y="130"/>
                      </a:lnTo>
                      <a:lnTo>
                        <a:pt x="156" y="123"/>
                      </a:lnTo>
                      <a:lnTo>
                        <a:pt x="143" y="114"/>
                      </a:lnTo>
                      <a:lnTo>
                        <a:pt x="135" y="108"/>
                      </a:lnTo>
                      <a:lnTo>
                        <a:pt x="130" y="99"/>
                      </a:lnTo>
                      <a:lnTo>
                        <a:pt x="126" y="86"/>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6"/>
                      </a:lnTo>
                      <a:lnTo>
                        <a:pt x="46" y="99"/>
                      </a:lnTo>
                      <a:lnTo>
                        <a:pt x="43" y="109"/>
                      </a:lnTo>
                      <a:lnTo>
                        <a:pt x="41" y="121"/>
                      </a:lnTo>
                      <a:lnTo>
                        <a:pt x="40" y="136"/>
                      </a:lnTo>
                      <a:lnTo>
                        <a:pt x="40" y="145"/>
                      </a:lnTo>
                      <a:lnTo>
                        <a:pt x="40" y="153"/>
                      </a:lnTo>
                      <a:lnTo>
                        <a:pt x="41" y="158"/>
                      </a:lnTo>
                      <a:lnTo>
                        <a:pt x="44" y="160"/>
                      </a:lnTo>
                      <a:lnTo>
                        <a:pt x="49" y="161"/>
                      </a:lnTo>
                      <a:lnTo>
                        <a:pt x="51"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1" y="166"/>
                      </a:lnTo>
                      <a:lnTo>
                        <a:pt x="58" y="183"/>
                      </a:lnTo>
                      <a:lnTo>
                        <a:pt x="53" y="196"/>
                      </a:lnTo>
                      <a:lnTo>
                        <a:pt x="41"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1" y="223"/>
                      </a:lnTo>
                      <a:lnTo>
                        <a:pt x="78" y="203"/>
                      </a:lnTo>
                      <a:lnTo>
                        <a:pt x="84" y="196"/>
                      </a:lnTo>
                      <a:lnTo>
                        <a:pt x="88" y="191"/>
                      </a:lnTo>
                      <a:lnTo>
                        <a:pt x="95" y="190"/>
                      </a:lnTo>
                      <a:lnTo>
                        <a:pt x="101" y="194"/>
                      </a:lnTo>
                      <a:lnTo>
                        <a:pt x="109" y="199"/>
                      </a:lnTo>
                      <a:lnTo>
                        <a:pt x="124" y="219"/>
                      </a:lnTo>
                      <a:lnTo>
                        <a:pt x="141" y="243"/>
                      </a:lnTo>
                      <a:lnTo>
                        <a:pt x="158" y="266"/>
                      </a:lnTo>
                      <a:lnTo>
                        <a:pt x="168" y="280"/>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20" name="Group 103"/>
                <p:cNvGrpSpPr>
                  <a:grpSpLocks/>
                </p:cNvGrpSpPr>
                <p:nvPr/>
              </p:nvGrpSpPr>
              <p:grpSpPr bwMode="auto">
                <a:xfrm>
                  <a:off x="1129" y="1636"/>
                  <a:ext cx="259" cy="310"/>
                  <a:chOff x="1129" y="1636"/>
                  <a:chExt cx="259" cy="310"/>
                </a:xfrm>
              </p:grpSpPr>
              <p:grpSp>
                <p:nvGrpSpPr>
                  <p:cNvPr id="21" name="Group 104"/>
                  <p:cNvGrpSpPr>
                    <a:grpSpLocks/>
                  </p:cNvGrpSpPr>
                  <p:nvPr/>
                </p:nvGrpSpPr>
                <p:grpSpPr bwMode="auto">
                  <a:xfrm>
                    <a:off x="1129" y="1636"/>
                    <a:ext cx="259" cy="310"/>
                    <a:chOff x="1129" y="1636"/>
                    <a:chExt cx="259" cy="310"/>
                  </a:xfrm>
                </p:grpSpPr>
                <p:sp>
                  <p:nvSpPr>
                    <p:cNvPr id="2724969" name="AutoShape 105"/>
                    <p:cNvSpPr>
                      <a:spLocks noChangeArrowheads="1"/>
                    </p:cNvSpPr>
                    <p:nvPr/>
                  </p:nvSpPr>
                  <p:spPr bwMode="auto">
                    <a:xfrm>
                      <a:off x="1129" y="1686"/>
                      <a:ext cx="259"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970" name="AutoShape 106"/>
                    <p:cNvSpPr>
                      <a:spLocks noChangeArrowheads="1"/>
                    </p:cNvSpPr>
                    <p:nvPr/>
                  </p:nvSpPr>
                  <p:spPr bwMode="auto">
                    <a:xfrm>
                      <a:off x="1192" y="1636"/>
                      <a:ext cx="196"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4971" name="Oval 107"/>
                  <p:cNvSpPr>
                    <a:spLocks noChangeArrowheads="1"/>
                  </p:cNvSpPr>
                  <p:nvPr/>
                </p:nvSpPr>
                <p:spPr bwMode="auto">
                  <a:xfrm>
                    <a:off x="1211" y="1662"/>
                    <a:ext cx="27" cy="8"/>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72" name="AutoShape 108"/>
                  <p:cNvSpPr>
                    <a:spLocks noChangeArrowheads="1"/>
                  </p:cNvSpPr>
                  <p:nvPr/>
                </p:nvSpPr>
                <p:spPr bwMode="auto">
                  <a:xfrm>
                    <a:off x="1160" y="1810"/>
                    <a:ext cx="137"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sp>
            <p:nvSpPr>
              <p:cNvPr id="2724973" name="Line 109"/>
              <p:cNvSpPr>
                <a:spLocks noChangeShapeType="1"/>
              </p:cNvSpPr>
              <p:nvPr/>
            </p:nvSpPr>
            <p:spPr bwMode="auto">
              <a:xfrm>
                <a:off x="869" y="1268"/>
                <a:ext cx="254"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24974" name="Rectangle 110"/>
              <p:cNvSpPr>
                <a:spLocks noChangeArrowheads="1"/>
              </p:cNvSpPr>
              <p:nvPr/>
            </p:nvSpPr>
            <p:spPr bwMode="auto">
              <a:xfrm>
                <a:off x="857"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4975" name="Rectangle 111"/>
              <p:cNvSpPr>
                <a:spLocks noChangeArrowheads="1"/>
              </p:cNvSpPr>
              <p:nvPr/>
            </p:nvSpPr>
            <p:spPr bwMode="auto">
              <a:xfrm>
                <a:off x="1113"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4976" name="Line 112"/>
              <p:cNvSpPr>
                <a:spLocks noChangeShapeType="1"/>
              </p:cNvSpPr>
              <p:nvPr/>
            </p:nvSpPr>
            <p:spPr bwMode="auto">
              <a:xfrm>
                <a:off x="1149" y="1313"/>
                <a:ext cx="2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77" name="Rectangle 113"/>
              <p:cNvSpPr>
                <a:spLocks noChangeArrowheads="1"/>
              </p:cNvSpPr>
              <p:nvPr/>
            </p:nvSpPr>
            <p:spPr bwMode="auto">
              <a:xfrm>
                <a:off x="1698"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4978" name="Rectangle 114"/>
              <p:cNvSpPr>
                <a:spLocks noChangeArrowheads="1"/>
              </p:cNvSpPr>
              <p:nvPr/>
            </p:nvSpPr>
            <p:spPr bwMode="auto">
              <a:xfrm>
                <a:off x="1408"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4979" name="Line 115"/>
              <p:cNvSpPr>
                <a:spLocks noChangeShapeType="1"/>
              </p:cNvSpPr>
              <p:nvPr/>
            </p:nvSpPr>
            <p:spPr bwMode="auto">
              <a:xfrm>
                <a:off x="1441" y="1363"/>
                <a:ext cx="248"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24980" name="Line 116"/>
              <p:cNvSpPr>
                <a:spLocks noChangeShapeType="1"/>
              </p:cNvSpPr>
              <p:nvPr/>
            </p:nvSpPr>
            <p:spPr bwMode="auto">
              <a:xfrm>
                <a:off x="1723" y="1407"/>
                <a:ext cx="250"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24981" name="Line 117"/>
              <p:cNvSpPr>
                <a:spLocks noChangeShapeType="1"/>
              </p:cNvSpPr>
              <p:nvPr/>
            </p:nvSpPr>
            <p:spPr bwMode="auto">
              <a:xfrm>
                <a:off x="1723" y="1364"/>
                <a:ext cx="250"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24982" name="Line 118"/>
              <p:cNvSpPr>
                <a:spLocks noChangeShapeType="1"/>
              </p:cNvSpPr>
              <p:nvPr/>
            </p:nvSpPr>
            <p:spPr bwMode="auto">
              <a:xfrm>
                <a:off x="2008" y="1363"/>
                <a:ext cx="250"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24983" name="Line 119"/>
              <p:cNvSpPr>
                <a:spLocks noChangeShapeType="1"/>
              </p:cNvSpPr>
              <p:nvPr/>
            </p:nvSpPr>
            <p:spPr bwMode="auto">
              <a:xfrm>
                <a:off x="2007" y="1407"/>
                <a:ext cx="251"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24984" name="Line 120"/>
              <p:cNvSpPr>
                <a:spLocks noChangeShapeType="1"/>
              </p:cNvSpPr>
              <p:nvPr/>
            </p:nvSpPr>
            <p:spPr bwMode="auto">
              <a:xfrm>
                <a:off x="2293" y="1363"/>
                <a:ext cx="249"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24985" name="Line 121"/>
              <p:cNvSpPr>
                <a:spLocks noChangeShapeType="1"/>
              </p:cNvSpPr>
              <p:nvPr/>
            </p:nvSpPr>
            <p:spPr bwMode="auto">
              <a:xfrm>
                <a:off x="2291" y="1407"/>
                <a:ext cx="251"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24986" name="Line 122"/>
              <p:cNvSpPr>
                <a:spLocks noChangeShapeType="1"/>
              </p:cNvSpPr>
              <p:nvPr/>
            </p:nvSpPr>
            <p:spPr bwMode="auto">
              <a:xfrm>
                <a:off x="2576" y="1407"/>
                <a:ext cx="250"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24987" name="Line 123"/>
              <p:cNvSpPr>
                <a:spLocks noChangeShapeType="1"/>
              </p:cNvSpPr>
              <p:nvPr/>
            </p:nvSpPr>
            <p:spPr bwMode="auto">
              <a:xfrm>
                <a:off x="1154" y="1268"/>
                <a:ext cx="253"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24988" name="Rectangle 124"/>
              <p:cNvSpPr>
                <a:spLocks noChangeArrowheads="1"/>
              </p:cNvSpPr>
              <p:nvPr/>
            </p:nvSpPr>
            <p:spPr bwMode="auto">
              <a:xfrm>
                <a:off x="2255" y="1354"/>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4989" name="Rectangle 125"/>
              <p:cNvSpPr>
                <a:spLocks noChangeArrowheads="1"/>
              </p:cNvSpPr>
              <p:nvPr/>
            </p:nvSpPr>
            <p:spPr bwMode="auto">
              <a:xfrm>
                <a:off x="2539" y="1354"/>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4990" name="Line 126"/>
              <p:cNvSpPr>
                <a:spLocks noChangeShapeType="1"/>
              </p:cNvSpPr>
              <p:nvPr/>
            </p:nvSpPr>
            <p:spPr bwMode="auto">
              <a:xfrm flipH="1">
                <a:off x="2276"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91" name="Line 127"/>
              <p:cNvSpPr>
                <a:spLocks noChangeShapeType="1"/>
              </p:cNvSpPr>
              <p:nvPr/>
            </p:nvSpPr>
            <p:spPr bwMode="auto">
              <a:xfrm>
                <a:off x="1141" y="124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92" name="Line 128"/>
              <p:cNvSpPr>
                <a:spLocks noChangeShapeType="1"/>
              </p:cNvSpPr>
              <p:nvPr/>
            </p:nvSpPr>
            <p:spPr bwMode="auto">
              <a:xfrm>
                <a:off x="1426" y="124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93" name="Line 129"/>
              <p:cNvSpPr>
                <a:spLocks noChangeShapeType="1"/>
              </p:cNvSpPr>
              <p:nvPr/>
            </p:nvSpPr>
            <p:spPr bwMode="auto">
              <a:xfrm>
                <a:off x="1710" y="124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94" name="Line 130"/>
              <p:cNvSpPr>
                <a:spLocks noChangeShapeType="1"/>
              </p:cNvSpPr>
              <p:nvPr/>
            </p:nvSpPr>
            <p:spPr bwMode="auto">
              <a:xfrm>
                <a:off x="1994" y="124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95" name="Line 131"/>
              <p:cNvSpPr>
                <a:spLocks noChangeShapeType="1"/>
              </p:cNvSpPr>
              <p:nvPr/>
            </p:nvSpPr>
            <p:spPr bwMode="auto">
              <a:xfrm flipH="1">
                <a:off x="2560"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96" name="Line 132"/>
              <p:cNvSpPr>
                <a:spLocks noChangeShapeType="1"/>
              </p:cNvSpPr>
              <p:nvPr/>
            </p:nvSpPr>
            <p:spPr bwMode="auto">
              <a:xfrm flipH="1">
                <a:off x="2845"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sp>
          <p:nvSpPr>
            <p:cNvPr id="2724997" name="Rectangle 133"/>
            <p:cNvSpPr>
              <a:spLocks noChangeArrowheads="1"/>
            </p:cNvSpPr>
            <p:nvPr/>
          </p:nvSpPr>
          <p:spPr bwMode="auto">
            <a:xfrm>
              <a:off x="209" y="1104"/>
              <a:ext cx="263" cy="235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i="1">
                  <a:solidFill>
                    <a:schemeClr val="tx1"/>
                  </a:solidFill>
                  <a:latin typeface="FranklinGothic" charset="0"/>
                </a:rPr>
                <a:t>T</a:t>
              </a:r>
            </a:p>
            <a:p>
              <a:pPr algn="ctr"/>
              <a:r>
                <a:rPr lang="en-US" sz="2400" i="1">
                  <a:solidFill>
                    <a:schemeClr val="tx1"/>
                  </a:solidFill>
                  <a:latin typeface="FranklinGothic" charset="0"/>
                </a:rPr>
                <a:t>a</a:t>
              </a:r>
            </a:p>
            <a:p>
              <a:pPr algn="ctr"/>
              <a:r>
                <a:rPr lang="en-US" sz="2400" i="1">
                  <a:solidFill>
                    <a:schemeClr val="tx1"/>
                  </a:solidFill>
                  <a:latin typeface="FranklinGothic" charset="0"/>
                </a:rPr>
                <a:t>s</a:t>
              </a:r>
            </a:p>
            <a:p>
              <a:pPr algn="ctr"/>
              <a:r>
                <a:rPr lang="en-US" sz="2400" i="1">
                  <a:solidFill>
                    <a:schemeClr val="tx1"/>
                  </a:solidFill>
                  <a:latin typeface="FranklinGothic" charset="0"/>
                </a:rPr>
                <a:t>k</a:t>
              </a:r>
            </a:p>
            <a:p>
              <a:pPr algn="ctr"/>
              <a:endParaRPr lang="en-US" sz="2400" i="1">
                <a:solidFill>
                  <a:schemeClr val="tx1"/>
                </a:solidFill>
                <a:latin typeface="FranklinGothic" charset="0"/>
              </a:endParaRPr>
            </a:p>
            <a:p>
              <a:pPr algn="ctr"/>
              <a:r>
                <a:rPr lang="en-US" sz="2400" i="1">
                  <a:solidFill>
                    <a:schemeClr val="tx1"/>
                  </a:solidFill>
                  <a:latin typeface="FranklinGothic" charset="0"/>
                </a:rPr>
                <a:t>O</a:t>
              </a:r>
            </a:p>
            <a:p>
              <a:pPr algn="ctr"/>
              <a:r>
                <a:rPr lang="en-US" sz="2400" i="1">
                  <a:solidFill>
                    <a:schemeClr val="tx1"/>
                  </a:solidFill>
                  <a:latin typeface="FranklinGothic" charset="0"/>
                </a:rPr>
                <a:t>r</a:t>
              </a:r>
            </a:p>
            <a:p>
              <a:pPr algn="ctr"/>
              <a:r>
                <a:rPr lang="en-US" sz="2400" i="1">
                  <a:solidFill>
                    <a:schemeClr val="tx1"/>
                  </a:solidFill>
                  <a:latin typeface="FranklinGothic" charset="0"/>
                </a:rPr>
                <a:t>d</a:t>
              </a:r>
            </a:p>
            <a:p>
              <a:pPr algn="ctr"/>
              <a:r>
                <a:rPr lang="en-US" sz="2400" i="1">
                  <a:solidFill>
                    <a:schemeClr val="tx1"/>
                  </a:solidFill>
                  <a:latin typeface="FranklinGothic" charset="0"/>
                </a:rPr>
                <a:t>e</a:t>
              </a:r>
            </a:p>
            <a:p>
              <a:pPr algn="ctr"/>
              <a:r>
                <a:rPr lang="en-US" sz="2400" i="1">
                  <a:solidFill>
                    <a:schemeClr val="tx1"/>
                  </a:solidFill>
                  <a:latin typeface="FranklinGothic" charset="0"/>
                </a:rPr>
                <a:t>r</a:t>
              </a:r>
            </a:p>
          </p:txBody>
        </p:sp>
        <p:sp>
          <p:nvSpPr>
            <p:cNvPr id="2724998" name="Line 134"/>
            <p:cNvSpPr>
              <a:spLocks noChangeShapeType="1"/>
            </p:cNvSpPr>
            <p:nvPr/>
          </p:nvSpPr>
          <p:spPr bwMode="auto">
            <a:xfrm flipH="1">
              <a:off x="478" y="1295"/>
              <a:ext cx="3" cy="1298"/>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grpSp>
      <p:sp>
        <p:nvSpPr>
          <p:cNvPr id="135" name="Title 134"/>
          <p:cNvSpPr>
            <a:spLocks noGrp="1"/>
          </p:cNvSpPr>
          <p:nvPr>
            <p:ph type="title"/>
          </p:nvPr>
        </p:nvSpPr>
        <p:spPr/>
        <p:txBody>
          <a:bodyPr/>
          <a:lstStyle/>
          <a:p>
            <a:r>
              <a:rPr lang="en-US" dirty="0" smtClean="0"/>
              <a:t>Pipelining Lessons (2/2)</a:t>
            </a:r>
            <a:endParaRPr lang="en-US" dirty="0"/>
          </a:p>
        </p:txBody>
      </p:sp>
      <p:sp>
        <p:nvSpPr>
          <p:cNvPr id="136" name="Date Placeholder 135"/>
          <p:cNvSpPr>
            <a:spLocks noGrp="1"/>
          </p:cNvSpPr>
          <p:nvPr>
            <p:ph type="dt" sz="half" idx="10"/>
          </p:nvPr>
        </p:nvSpPr>
        <p:spPr/>
        <p:txBody>
          <a:bodyPr/>
          <a:lstStyle/>
          <a:p>
            <a:fld id="{AAA11FBD-D17B-5B47-B8B5-91B979EF2944}" type="datetime1">
              <a:rPr lang="en-US" smtClean="0"/>
              <a:pPr/>
              <a:t>4/1/11</a:t>
            </a:fld>
            <a:endParaRPr lang="en-US" dirty="0"/>
          </a:p>
        </p:txBody>
      </p:sp>
      <p:sp>
        <p:nvSpPr>
          <p:cNvPr id="137" name="Slide Number Placeholder 136"/>
          <p:cNvSpPr>
            <a:spLocks noGrp="1"/>
          </p:cNvSpPr>
          <p:nvPr>
            <p:ph type="sldNum" sz="quarter" idx="12"/>
          </p:nvPr>
        </p:nvSpPr>
        <p:spPr/>
        <p:txBody>
          <a:bodyPr/>
          <a:lstStyle/>
          <a:p>
            <a:fld id="{3CC63E4C-4642-794D-A2FD-70F6B81535F5}" type="slidenum">
              <a:rPr lang="en-US" smtClean="0"/>
              <a:pPr/>
              <a:t>13</a:t>
            </a:fld>
            <a:endParaRPr lang="en-US" dirty="0"/>
          </a:p>
        </p:txBody>
      </p:sp>
      <p:sp>
        <p:nvSpPr>
          <p:cNvPr id="138" name="Footer Placeholder 137"/>
          <p:cNvSpPr>
            <a:spLocks noGrp="1"/>
          </p:cNvSpPr>
          <p:nvPr>
            <p:ph type="ftr" sz="quarter" idx="11"/>
          </p:nvPr>
        </p:nvSpPr>
        <p:spPr/>
        <p:txBody>
          <a:bodyPr/>
          <a:lstStyle/>
          <a:p>
            <a:r>
              <a:rPr lang="en-US" smtClean="0"/>
              <a:t>Spring 2011 -- Lecture #20</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24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24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248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4867" grpId="0" build="p" autoUpdateAnimBg="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solidFill>
                  <a:srgbClr val="BFBFBF"/>
                </a:solidFill>
              </a:rPr>
              <a:t>Pipelined Execution</a:t>
            </a:r>
          </a:p>
          <a:p>
            <a:r>
              <a:rPr lang="en-US" dirty="0" err="1" smtClean="0"/>
              <a:t>Administrivia</a:t>
            </a:r>
            <a:endParaRPr lang="en-US" dirty="0" smtClean="0"/>
          </a:p>
          <a:p>
            <a:r>
              <a:rPr lang="en-US" dirty="0" smtClean="0">
                <a:solidFill>
                  <a:srgbClr val="BFBFBF"/>
                </a:solidFill>
              </a:rPr>
              <a:t>Pipelined </a:t>
            </a:r>
            <a:r>
              <a:rPr lang="en-US" dirty="0" err="1" smtClean="0">
                <a:solidFill>
                  <a:srgbClr val="BFBFBF"/>
                </a:solidFill>
              </a:rPr>
              <a:t>Datapath</a:t>
            </a:r>
            <a:endParaRPr lang="en-US" dirty="0" smtClean="0">
              <a:solidFill>
                <a:srgbClr val="BFBFBF"/>
              </a:solidFill>
            </a:endParaRPr>
          </a:p>
          <a:p>
            <a:r>
              <a:rPr lang="en-US" dirty="0" smtClean="0">
                <a:solidFill>
                  <a:srgbClr val="BFBFBF"/>
                </a:solidFill>
              </a:rPr>
              <a:t>Pipeline Hazards</a:t>
            </a:r>
          </a:p>
          <a:p>
            <a:r>
              <a:rPr lang="en-US" dirty="0" smtClean="0">
                <a:solidFill>
                  <a:srgbClr val="BFBFBF"/>
                </a:solidFill>
              </a:rPr>
              <a:t>Technology Break</a:t>
            </a:r>
          </a:p>
          <a:p>
            <a:r>
              <a:rPr lang="en-US" dirty="0" smtClean="0">
                <a:solidFill>
                  <a:srgbClr val="BFBFBF"/>
                </a:solidFill>
              </a:rPr>
              <a:t>Pipelining and Instruction Set Design</a:t>
            </a:r>
          </a:p>
          <a:p>
            <a:r>
              <a:rPr lang="en-US" dirty="0" smtClean="0">
                <a:solidFill>
                  <a:srgbClr val="BFBFBF"/>
                </a:solidFill>
              </a:rPr>
              <a:t>Summary</a:t>
            </a:r>
          </a:p>
        </p:txBody>
      </p:sp>
      <p:sp>
        <p:nvSpPr>
          <p:cNvPr id="7" name="Date Placeholder 6"/>
          <p:cNvSpPr>
            <a:spLocks noGrp="1"/>
          </p:cNvSpPr>
          <p:nvPr>
            <p:ph type="dt" sz="half" idx="10"/>
          </p:nvPr>
        </p:nvSpPr>
        <p:spPr/>
        <p:txBody>
          <a:bodyPr/>
          <a:lstStyle/>
          <a:p>
            <a:fld id="{3F02FC44-66B0-7F41-81A6-5E5BE8C5C36F}" type="datetime1">
              <a:rPr lang="en-US" smtClean="0"/>
              <a:pPr/>
              <a:t>4/1/11</a:t>
            </a:fld>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14</a:t>
            </a:fld>
            <a:endParaRPr lang="en-US" dirty="0"/>
          </a:p>
        </p:txBody>
      </p:sp>
      <p:sp>
        <p:nvSpPr>
          <p:cNvPr id="9" name="Footer Placeholder 8"/>
          <p:cNvSpPr>
            <a:spLocks noGrp="1"/>
          </p:cNvSpPr>
          <p:nvPr>
            <p:ph type="ftr" sz="quarter" idx="11"/>
          </p:nvPr>
        </p:nvSpPr>
        <p:spPr/>
        <p:txBody>
          <a:bodyPr/>
          <a:lstStyle/>
          <a:p>
            <a:r>
              <a:rPr lang="en-US" smtClean="0"/>
              <a:t>Spring 2011 -- Lecture #20</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idx="1"/>
          </p:nvPr>
        </p:nvSpPr>
        <p:spPr>
          <a:xfrm>
            <a:off x="457200" y="1600200"/>
            <a:ext cx="8229600" cy="4732867"/>
          </a:xfrm>
        </p:spPr>
        <p:txBody>
          <a:bodyPr>
            <a:normAutofit lnSpcReduction="10000"/>
          </a:bodyPr>
          <a:lstStyle/>
          <a:p>
            <a:r>
              <a:rPr lang="en-US" dirty="0" smtClean="0"/>
              <a:t>Project 4: Pipelined Cycle Processor in </a:t>
            </a:r>
            <a:r>
              <a:rPr lang="en-US" dirty="0" err="1" smtClean="0"/>
              <a:t>Logicsim</a:t>
            </a:r>
            <a:endParaRPr lang="en-US" dirty="0" smtClean="0"/>
          </a:p>
          <a:p>
            <a:pPr lvl="1"/>
            <a:r>
              <a:rPr lang="en-US" dirty="0" smtClean="0"/>
              <a:t>Due Part </a:t>
            </a:r>
            <a:r>
              <a:rPr lang="en-US" dirty="0" smtClean="0"/>
              <a:t>1, </a:t>
            </a:r>
            <a:r>
              <a:rPr lang="en-US" dirty="0" err="1" smtClean="0"/>
              <a:t>datapath</a:t>
            </a:r>
            <a:r>
              <a:rPr lang="en-US" dirty="0" smtClean="0"/>
              <a:t>, </a:t>
            </a:r>
            <a:r>
              <a:rPr lang="en-US" dirty="0" smtClean="0"/>
              <a:t>due 4/10, Part 2 due 4/17</a:t>
            </a:r>
          </a:p>
          <a:p>
            <a:pPr lvl="1"/>
            <a:r>
              <a:rPr lang="en-US" dirty="0" smtClean="0"/>
              <a:t>Face-to-Face grading: Signup for timeslot last week</a:t>
            </a:r>
          </a:p>
          <a:p>
            <a:r>
              <a:rPr lang="en-US" dirty="0" smtClean="0"/>
              <a:t>Extra Credit: Fastest Version of Project 3</a:t>
            </a:r>
          </a:p>
          <a:p>
            <a:pPr lvl="1"/>
            <a:r>
              <a:rPr lang="en-US" dirty="0" smtClean="0"/>
              <a:t>Due 4/24 23:59:59</a:t>
            </a:r>
          </a:p>
          <a:p>
            <a:r>
              <a:rPr lang="en-US" dirty="0" smtClean="0"/>
              <a:t>Final Review:  </a:t>
            </a:r>
            <a:r>
              <a:rPr lang="en-US" dirty="0" smtClean="0"/>
              <a:t>TBD</a:t>
            </a:r>
          </a:p>
          <a:p>
            <a:r>
              <a:rPr lang="en-US" dirty="0" smtClean="0"/>
              <a:t>Final: Mon May 9 11AM-2PM (TBD)</a:t>
            </a:r>
          </a:p>
          <a:p>
            <a:pPr lvl="1"/>
            <a:endParaRPr lang="en-US" dirty="0"/>
          </a:p>
        </p:txBody>
      </p:sp>
      <p:sp>
        <p:nvSpPr>
          <p:cNvPr id="4" name="Date Placeholder 3"/>
          <p:cNvSpPr>
            <a:spLocks noGrp="1"/>
          </p:cNvSpPr>
          <p:nvPr>
            <p:ph type="dt" sz="half" idx="10"/>
          </p:nvPr>
        </p:nvSpPr>
        <p:spPr/>
        <p:txBody>
          <a:bodyPr/>
          <a:lstStyle/>
          <a:p>
            <a:fld id="{5917BF22-FBEC-194F-96CE-1DCE521E4A84}" type="datetime1">
              <a:rPr lang="en-US" smtClean="0"/>
              <a:pPr/>
              <a:t>4/1/11</a:t>
            </a:fld>
            <a:endParaRPr lang="en-US" dirty="0"/>
          </a:p>
        </p:txBody>
      </p:sp>
      <p:sp>
        <p:nvSpPr>
          <p:cNvPr id="5" name="Footer Placeholder 4"/>
          <p:cNvSpPr>
            <a:spLocks noGrp="1"/>
          </p:cNvSpPr>
          <p:nvPr>
            <p:ph type="ftr" sz="quarter" idx="11"/>
          </p:nvPr>
        </p:nvSpPr>
        <p:spPr/>
        <p:txBody>
          <a:bodyPr/>
          <a:lstStyle/>
          <a:p>
            <a:r>
              <a:rPr lang="en-US" smtClean="0"/>
              <a:t>Spring 2011 -- Lecture #20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Randy Spent His Spring Break</a:t>
            </a:r>
            <a:endParaRPr lang="en-US" dirty="0"/>
          </a:p>
        </p:txBody>
      </p:sp>
      <p:sp>
        <p:nvSpPr>
          <p:cNvPr id="4" name="Date Placeholder 3"/>
          <p:cNvSpPr>
            <a:spLocks noGrp="1"/>
          </p:cNvSpPr>
          <p:nvPr>
            <p:ph type="dt" sz="half" idx="10"/>
          </p:nvPr>
        </p:nvSpPr>
        <p:spPr/>
        <p:txBody>
          <a:bodyPr/>
          <a:lstStyle/>
          <a:p>
            <a:fld id="{E3BAAC7B-3106-B446-BBA4-C6229A66651B}" type="datetime1">
              <a:rPr lang="en-US" smtClean="0"/>
              <a:pPr/>
              <a:t>4/1/11</a:t>
            </a:fld>
            <a:endParaRPr lang="en-US" dirty="0"/>
          </a:p>
        </p:txBody>
      </p:sp>
      <p:sp>
        <p:nvSpPr>
          <p:cNvPr id="5" name="Footer Placeholder 4"/>
          <p:cNvSpPr>
            <a:spLocks noGrp="1"/>
          </p:cNvSpPr>
          <p:nvPr>
            <p:ph type="ftr" sz="quarter" idx="11"/>
          </p:nvPr>
        </p:nvSpPr>
        <p:spPr/>
        <p:txBody>
          <a:bodyPr/>
          <a:lstStyle/>
          <a:p>
            <a:r>
              <a:rPr lang="en-US" smtClean="0"/>
              <a:t>Spring 2011 -- Lecture #20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16</a:t>
            </a:fld>
            <a:endParaRPr lang="en-US" dirty="0"/>
          </a:p>
        </p:txBody>
      </p:sp>
      <p:pic>
        <p:nvPicPr>
          <p:cNvPr id="7" name="Picture 6"/>
          <p:cNvPicPr>
            <a:picLocks noChangeAspect="1"/>
          </p:cNvPicPr>
          <p:nvPr/>
        </p:nvPicPr>
        <p:blipFill>
          <a:blip r:embed="rId2"/>
          <a:stretch>
            <a:fillRect/>
          </a:stretch>
        </p:blipFill>
        <p:spPr>
          <a:xfrm>
            <a:off x="0" y="1390347"/>
            <a:ext cx="5128990" cy="3846742"/>
          </a:xfrm>
          <a:prstGeom prst="rect">
            <a:avLst/>
          </a:prstGeom>
        </p:spPr>
      </p:pic>
      <p:pic>
        <p:nvPicPr>
          <p:cNvPr id="8" name="Picture 7"/>
          <p:cNvPicPr>
            <a:picLocks noChangeAspect="1"/>
          </p:cNvPicPr>
          <p:nvPr/>
        </p:nvPicPr>
        <p:blipFill>
          <a:blip r:embed="rId3"/>
          <a:stretch>
            <a:fillRect/>
          </a:stretch>
        </p:blipFill>
        <p:spPr>
          <a:xfrm>
            <a:off x="4374069" y="2362889"/>
            <a:ext cx="4769931" cy="4053161"/>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solidFill>
                  <a:srgbClr val="BFBFBF"/>
                </a:solidFill>
              </a:rPr>
              <a:t>Pipelined Execution</a:t>
            </a:r>
          </a:p>
          <a:p>
            <a:r>
              <a:rPr lang="en-US" dirty="0" err="1" smtClean="0">
                <a:solidFill>
                  <a:srgbClr val="BFBFBF"/>
                </a:solidFill>
              </a:rPr>
              <a:t>Administrivia</a:t>
            </a:r>
            <a:endParaRPr lang="en-US" dirty="0" smtClean="0">
              <a:solidFill>
                <a:srgbClr val="BFBFBF"/>
              </a:solidFill>
            </a:endParaRPr>
          </a:p>
          <a:p>
            <a:r>
              <a:rPr lang="en-US" dirty="0" smtClean="0"/>
              <a:t>Pipelined </a:t>
            </a:r>
            <a:r>
              <a:rPr lang="en-US" dirty="0" err="1" smtClean="0"/>
              <a:t>Datapath</a:t>
            </a:r>
            <a:endParaRPr lang="en-US" dirty="0" smtClean="0"/>
          </a:p>
          <a:p>
            <a:r>
              <a:rPr lang="en-US" dirty="0" smtClean="0">
                <a:solidFill>
                  <a:srgbClr val="BFBFBF"/>
                </a:solidFill>
              </a:rPr>
              <a:t>Pipeline Hazards</a:t>
            </a:r>
          </a:p>
          <a:p>
            <a:r>
              <a:rPr lang="en-US" dirty="0" smtClean="0">
                <a:solidFill>
                  <a:srgbClr val="BFBFBF"/>
                </a:solidFill>
              </a:rPr>
              <a:t>Technology Break</a:t>
            </a:r>
          </a:p>
          <a:p>
            <a:r>
              <a:rPr lang="en-US" dirty="0" smtClean="0">
                <a:solidFill>
                  <a:srgbClr val="BFBFBF"/>
                </a:solidFill>
              </a:rPr>
              <a:t>Pipelining and Instruction Set Design</a:t>
            </a:r>
          </a:p>
          <a:p>
            <a:r>
              <a:rPr lang="en-US" dirty="0" smtClean="0">
                <a:solidFill>
                  <a:srgbClr val="BFBFBF"/>
                </a:solidFill>
              </a:rPr>
              <a:t>Summary</a:t>
            </a:r>
          </a:p>
        </p:txBody>
      </p:sp>
      <p:sp>
        <p:nvSpPr>
          <p:cNvPr id="7" name="Date Placeholder 6"/>
          <p:cNvSpPr>
            <a:spLocks noGrp="1"/>
          </p:cNvSpPr>
          <p:nvPr>
            <p:ph type="dt" sz="half" idx="10"/>
          </p:nvPr>
        </p:nvSpPr>
        <p:spPr/>
        <p:txBody>
          <a:bodyPr/>
          <a:lstStyle/>
          <a:p>
            <a:fld id="{7EF5FA79-2AD6-B34F-B7F1-99FA4D8F2362}" type="datetime1">
              <a:rPr lang="en-US" smtClean="0"/>
              <a:pPr/>
              <a:t>4/1/11</a:t>
            </a:fld>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17</a:t>
            </a:fld>
            <a:endParaRPr lang="en-US" dirty="0"/>
          </a:p>
        </p:txBody>
      </p:sp>
      <p:sp>
        <p:nvSpPr>
          <p:cNvPr id="9" name="Footer Placeholder 8"/>
          <p:cNvSpPr>
            <a:spLocks noGrp="1"/>
          </p:cNvSpPr>
          <p:nvPr>
            <p:ph type="ftr" sz="quarter" idx="11"/>
          </p:nvPr>
        </p:nvSpPr>
        <p:spPr/>
        <p:txBody>
          <a:bodyPr/>
          <a:lstStyle/>
          <a:p>
            <a:r>
              <a:rPr lang="en-US" smtClean="0"/>
              <a:t>Spring 2011 -- Lecture #20</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2819400" y="6434138"/>
            <a:ext cx="2971800" cy="609600"/>
          </a:xfrm>
          <a:prstGeom prst="rect">
            <a:avLst/>
          </a:prstGeom>
          <a:solidFill>
            <a:schemeClr val="bg1"/>
          </a:solidFill>
          <a:ln w="12700">
            <a:noFill/>
            <a:miter lim="800000"/>
            <a:headEnd/>
            <a:tailEnd/>
          </a:ln>
        </p:spPr>
        <p:txBody>
          <a:bodyPr wrap="none" anchor="ctr">
            <a:prstTxWarp prst="textNoShape">
              <a:avLst/>
            </a:prstTxWarp>
          </a:bodyPr>
          <a:lstStyle/>
          <a:p>
            <a:pPr>
              <a:defRPr/>
            </a:pPr>
            <a:endParaRPr lang="en-US">
              <a:latin typeface="+mn-lt"/>
            </a:endParaRPr>
          </a:p>
        </p:txBody>
      </p:sp>
      <p:sp>
        <p:nvSpPr>
          <p:cNvPr id="24579" name="Rectangle 3"/>
          <p:cNvSpPr>
            <a:spLocks noGrp="1" noChangeArrowheads="1"/>
          </p:cNvSpPr>
          <p:nvPr>
            <p:ph type="title"/>
          </p:nvPr>
        </p:nvSpPr>
        <p:spPr>
          <a:xfrm>
            <a:off x="490538" y="228600"/>
            <a:ext cx="8343900" cy="474663"/>
          </a:xfrm>
        </p:spPr>
        <p:txBody>
          <a:bodyPr>
            <a:normAutofit fontScale="90000"/>
          </a:bodyPr>
          <a:lstStyle/>
          <a:p>
            <a:r>
              <a:rPr lang="en-US" dirty="0" smtClean="0"/>
              <a:t>Review: Single </a:t>
            </a:r>
            <a:r>
              <a:rPr lang="en-US" dirty="0" smtClean="0"/>
              <a:t>Cycle </a:t>
            </a:r>
            <a:r>
              <a:rPr lang="en-US" dirty="0" err="1" smtClean="0"/>
              <a:t>Datapath</a:t>
            </a:r>
            <a:endParaRPr lang="en-US" dirty="0" smtClean="0"/>
          </a:p>
        </p:txBody>
      </p:sp>
      <p:grpSp>
        <p:nvGrpSpPr>
          <p:cNvPr id="2" name="Group 4"/>
          <p:cNvGrpSpPr>
            <a:grpSpLocks/>
          </p:cNvGrpSpPr>
          <p:nvPr/>
        </p:nvGrpSpPr>
        <p:grpSpPr bwMode="auto">
          <a:xfrm>
            <a:off x="1743075" y="727075"/>
            <a:ext cx="5954713" cy="641350"/>
            <a:chOff x="1098" y="380"/>
            <a:chExt cx="3751" cy="404"/>
          </a:xfrm>
        </p:grpSpPr>
        <p:sp>
          <p:nvSpPr>
            <p:cNvPr id="47235" name="Rectangle 5"/>
            <p:cNvSpPr>
              <a:spLocks noChangeArrowheads="1"/>
            </p:cNvSpPr>
            <p:nvPr/>
          </p:nvSpPr>
          <p:spPr bwMode="auto">
            <a:xfrm>
              <a:off x="1167" y="584"/>
              <a:ext cx="3599" cy="176"/>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grpSp>
          <p:nvGrpSpPr>
            <p:cNvPr id="3" name="Group 6"/>
            <p:cNvGrpSpPr>
              <a:grpSpLocks/>
            </p:cNvGrpSpPr>
            <p:nvPr/>
          </p:nvGrpSpPr>
          <p:grpSpPr bwMode="auto">
            <a:xfrm>
              <a:off x="1163" y="572"/>
              <a:ext cx="624" cy="212"/>
              <a:chOff x="1163" y="572"/>
              <a:chExt cx="624" cy="212"/>
            </a:xfrm>
          </p:grpSpPr>
          <p:sp>
            <p:nvSpPr>
              <p:cNvPr id="47250" name="Rectangle 7"/>
              <p:cNvSpPr>
                <a:spLocks noChangeArrowheads="1"/>
              </p:cNvSpPr>
              <p:nvPr/>
            </p:nvSpPr>
            <p:spPr bwMode="auto">
              <a:xfrm>
                <a:off x="1163" y="580"/>
                <a:ext cx="624"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47251" name="Rectangle 8"/>
              <p:cNvSpPr>
                <a:spLocks noChangeArrowheads="1"/>
              </p:cNvSpPr>
              <p:nvPr/>
            </p:nvSpPr>
            <p:spPr bwMode="auto">
              <a:xfrm>
                <a:off x="1341" y="572"/>
                <a:ext cx="254"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op</a:t>
                </a:r>
              </a:p>
            </p:txBody>
          </p:sp>
        </p:grpSp>
        <p:grpSp>
          <p:nvGrpSpPr>
            <p:cNvPr id="4" name="Group 9"/>
            <p:cNvGrpSpPr>
              <a:grpSpLocks/>
            </p:cNvGrpSpPr>
            <p:nvPr/>
          </p:nvGrpSpPr>
          <p:grpSpPr bwMode="auto">
            <a:xfrm>
              <a:off x="1795" y="572"/>
              <a:ext cx="580" cy="212"/>
              <a:chOff x="1795" y="572"/>
              <a:chExt cx="580" cy="212"/>
            </a:xfrm>
          </p:grpSpPr>
          <p:sp>
            <p:nvSpPr>
              <p:cNvPr id="47248" name="Rectangle 10"/>
              <p:cNvSpPr>
                <a:spLocks noChangeArrowheads="1"/>
              </p:cNvSpPr>
              <p:nvPr/>
            </p:nvSpPr>
            <p:spPr bwMode="auto">
              <a:xfrm>
                <a:off x="1795" y="580"/>
                <a:ext cx="580"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47249" name="Rectangle 11"/>
              <p:cNvSpPr>
                <a:spLocks noChangeArrowheads="1"/>
              </p:cNvSpPr>
              <p:nvPr/>
            </p:nvSpPr>
            <p:spPr bwMode="auto">
              <a:xfrm>
                <a:off x="1956" y="572"/>
                <a:ext cx="21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rs</a:t>
                </a:r>
              </a:p>
            </p:txBody>
          </p:sp>
        </p:grpSp>
        <p:grpSp>
          <p:nvGrpSpPr>
            <p:cNvPr id="5" name="Group 12"/>
            <p:cNvGrpSpPr>
              <a:grpSpLocks/>
            </p:cNvGrpSpPr>
            <p:nvPr/>
          </p:nvGrpSpPr>
          <p:grpSpPr bwMode="auto">
            <a:xfrm>
              <a:off x="2383" y="572"/>
              <a:ext cx="579" cy="210"/>
              <a:chOff x="2383" y="572"/>
              <a:chExt cx="579" cy="210"/>
            </a:xfrm>
          </p:grpSpPr>
          <p:sp>
            <p:nvSpPr>
              <p:cNvPr id="47246" name="Rectangle 13"/>
              <p:cNvSpPr>
                <a:spLocks noChangeArrowheads="1"/>
              </p:cNvSpPr>
              <p:nvPr/>
            </p:nvSpPr>
            <p:spPr bwMode="auto">
              <a:xfrm>
                <a:off x="2383" y="580"/>
                <a:ext cx="579"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47247" name="Rectangle 14"/>
              <p:cNvSpPr>
                <a:spLocks noChangeArrowheads="1"/>
              </p:cNvSpPr>
              <p:nvPr/>
            </p:nvSpPr>
            <p:spPr bwMode="auto">
              <a:xfrm>
                <a:off x="2543" y="572"/>
                <a:ext cx="213" cy="21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rt</a:t>
                </a:r>
              </a:p>
            </p:txBody>
          </p:sp>
        </p:grpSp>
        <p:sp>
          <p:nvSpPr>
            <p:cNvPr id="47239" name="Rectangle 15"/>
            <p:cNvSpPr>
              <a:spLocks noChangeArrowheads="1"/>
            </p:cNvSpPr>
            <p:nvPr/>
          </p:nvSpPr>
          <p:spPr bwMode="auto">
            <a:xfrm>
              <a:off x="2970" y="580"/>
              <a:ext cx="1800"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47240" name="Rectangle 16"/>
            <p:cNvSpPr>
              <a:spLocks noChangeArrowheads="1"/>
            </p:cNvSpPr>
            <p:nvPr/>
          </p:nvSpPr>
          <p:spPr bwMode="auto">
            <a:xfrm>
              <a:off x="3469" y="572"/>
              <a:ext cx="697"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immediate</a:t>
              </a:r>
            </a:p>
          </p:txBody>
        </p:sp>
        <p:sp>
          <p:nvSpPr>
            <p:cNvPr id="47241" name="Rectangle 17"/>
            <p:cNvSpPr>
              <a:spLocks noChangeArrowheads="1"/>
            </p:cNvSpPr>
            <p:nvPr/>
          </p:nvSpPr>
          <p:spPr bwMode="auto">
            <a:xfrm>
              <a:off x="4668" y="380"/>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47242" name="Rectangle 18"/>
            <p:cNvSpPr>
              <a:spLocks noChangeArrowheads="1"/>
            </p:cNvSpPr>
            <p:nvPr/>
          </p:nvSpPr>
          <p:spPr bwMode="auto">
            <a:xfrm>
              <a:off x="2770" y="380"/>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16</a:t>
              </a:r>
            </a:p>
          </p:txBody>
        </p:sp>
        <p:sp>
          <p:nvSpPr>
            <p:cNvPr id="47243" name="Rectangle 19"/>
            <p:cNvSpPr>
              <a:spLocks noChangeArrowheads="1"/>
            </p:cNvSpPr>
            <p:nvPr/>
          </p:nvSpPr>
          <p:spPr bwMode="auto">
            <a:xfrm>
              <a:off x="2182" y="380"/>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21</a:t>
              </a:r>
            </a:p>
          </p:txBody>
        </p:sp>
        <p:sp>
          <p:nvSpPr>
            <p:cNvPr id="47244" name="Rectangle 20"/>
            <p:cNvSpPr>
              <a:spLocks noChangeArrowheads="1"/>
            </p:cNvSpPr>
            <p:nvPr/>
          </p:nvSpPr>
          <p:spPr bwMode="auto">
            <a:xfrm>
              <a:off x="1594" y="380"/>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26</a:t>
              </a:r>
            </a:p>
          </p:txBody>
        </p:sp>
        <p:sp>
          <p:nvSpPr>
            <p:cNvPr id="47245" name="Rectangle 21"/>
            <p:cNvSpPr>
              <a:spLocks noChangeArrowheads="1"/>
            </p:cNvSpPr>
            <p:nvPr/>
          </p:nvSpPr>
          <p:spPr bwMode="auto">
            <a:xfrm>
              <a:off x="1098" y="380"/>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31</a:t>
              </a:r>
            </a:p>
          </p:txBody>
        </p:sp>
      </p:grpSp>
      <p:sp>
        <p:nvSpPr>
          <p:cNvPr id="24581" name="Rectangle 22"/>
          <p:cNvSpPr>
            <a:spLocks noGrp="1" noChangeArrowheads="1"/>
          </p:cNvSpPr>
          <p:nvPr>
            <p:ph type="body" idx="1"/>
          </p:nvPr>
        </p:nvSpPr>
        <p:spPr>
          <a:xfrm>
            <a:off x="304800" y="1389063"/>
            <a:ext cx="8382000" cy="371475"/>
          </a:xfrm>
        </p:spPr>
        <p:txBody>
          <a:bodyPr>
            <a:normAutofit fontScale="77500" lnSpcReduction="20000"/>
          </a:bodyPr>
          <a:lstStyle/>
          <a:p>
            <a:r>
              <a:rPr lang="en-US" sz="2800"/>
              <a:t>Data Memory {R[rs] + SignExt[imm16]}  =  R[rt]</a:t>
            </a:r>
          </a:p>
        </p:txBody>
      </p:sp>
      <p:sp>
        <p:nvSpPr>
          <p:cNvPr id="47110" name="Rectangle 23"/>
          <p:cNvSpPr>
            <a:spLocks noChangeArrowheads="1"/>
          </p:cNvSpPr>
          <p:nvPr/>
        </p:nvSpPr>
        <p:spPr bwMode="auto">
          <a:xfrm>
            <a:off x="5867400" y="4224338"/>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47111" name="Rectangle 24"/>
          <p:cNvSpPr>
            <a:spLocks noChangeArrowheads="1"/>
          </p:cNvSpPr>
          <p:nvPr/>
        </p:nvSpPr>
        <p:spPr bwMode="auto">
          <a:xfrm>
            <a:off x="5257800" y="3233738"/>
            <a:ext cx="1752600" cy="393700"/>
          </a:xfrm>
          <a:prstGeom prst="rect">
            <a:avLst/>
          </a:prstGeom>
          <a:noFill/>
          <a:ln w="12700">
            <a:noFill/>
            <a:miter lim="800000"/>
            <a:headEnd/>
            <a:tailEnd/>
          </a:ln>
        </p:spPr>
        <p:txBody>
          <a:bodyPr lIns="90488" tIns="44450" rIns="90488" bIns="44450">
            <a:prstTxWarp prst="textNoShape">
              <a:avLst/>
            </a:prstTxWarp>
            <a:spAutoFit/>
          </a:bodyPr>
          <a:lstStyle/>
          <a:p>
            <a:pPr>
              <a:defRPr/>
            </a:pPr>
            <a:r>
              <a:rPr lang="en-US" sz="2000" u="sng">
                <a:latin typeface="+mn-lt"/>
              </a:rPr>
              <a:t>ALUctr=</a:t>
            </a:r>
          </a:p>
        </p:txBody>
      </p:sp>
      <p:sp>
        <p:nvSpPr>
          <p:cNvPr id="47112" name="Rectangle 25"/>
          <p:cNvSpPr>
            <a:spLocks noChangeArrowheads="1"/>
          </p:cNvSpPr>
          <p:nvPr/>
        </p:nvSpPr>
        <p:spPr bwMode="auto">
          <a:xfrm>
            <a:off x="1981200" y="4986338"/>
            <a:ext cx="466725"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clk</a:t>
            </a:r>
          </a:p>
        </p:txBody>
      </p:sp>
      <p:sp>
        <p:nvSpPr>
          <p:cNvPr id="47113" name="Rectangle 26"/>
          <p:cNvSpPr>
            <a:spLocks noChangeArrowheads="1"/>
          </p:cNvSpPr>
          <p:nvPr/>
        </p:nvSpPr>
        <p:spPr bwMode="auto">
          <a:xfrm>
            <a:off x="1436688" y="4081463"/>
            <a:ext cx="720725" cy="3667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a:latin typeface="+mn-lt"/>
              </a:rPr>
              <a:t>busW</a:t>
            </a:r>
          </a:p>
        </p:txBody>
      </p:sp>
      <p:sp>
        <p:nvSpPr>
          <p:cNvPr id="47114" name="Rectangle 27"/>
          <p:cNvSpPr>
            <a:spLocks noChangeArrowheads="1"/>
          </p:cNvSpPr>
          <p:nvPr/>
        </p:nvSpPr>
        <p:spPr bwMode="auto">
          <a:xfrm>
            <a:off x="1371600" y="3386138"/>
            <a:ext cx="1003300"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RegWr=</a:t>
            </a:r>
          </a:p>
        </p:txBody>
      </p:sp>
      <p:sp>
        <p:nvSpPr>
          <p:cNvPr id="47115" name="Line 28"/>
          <p:cNvSpPr>
            <a:spLocks noChangeShapeType="1"/>
          </p:cNvSpPr>
          <p:nvPr/>
        </p:nvSpPr>
        <p:spPr bwMode="auto">
          <a:xfrm flipH="1">
            <a:off x="1746250" y="4400550"/>
            <a:ext cx="88900" cy="128588"/>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16" name="Rectangle 29"/>
          <p:cNvSpPr>
            <a:spLocks noChangeArrowheads="1"/>
          </p:cNvSpPr>
          <p:nvPr/>
        </p:nvSpPr>
        <p:spPr bwMode="auto">
          <a:xfrm>
            <a:off x="1598613" y="4500563"/>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47117" name="Line 30"/>
          <p:cNvSpPr>
            <a:spLocks noChangeShapeType="1"/>
          </p:cNvSpPr>
          <p:nvPr/>
        </p:nvSpPr>
        <p:spPr bwMode="auto">
          <a:xfrm flipH="1">
            <a:off x="4572000" y="4224338"/>
            <a:ext cx="88900" cy="1301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18" name="Rectangle 31"/>
          <p:cNvSpPr>
            <a:spLocks noChangeArrowheads="1"/>
          </p:cNvSpPr>
          <p:nvPr/>
        </p:nvSpPr>
        <p:spPr bwMode="auto">
          <a:xfrm>
            <a:off x="4419600" y="3919538"/>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47119" name="Rectangle 32"/>
          <p:cNvSpPr>
            <a:spLocks noChangeArrowheads="1"/>
          </p:cNvSpPr>
          <p:nvPr/>
        </p:nvSpPr>
        <p:spPr bwMode="auto">
          <a:xfrm>
            <a:off x="3625850" y="3919538"/>
            <a:ext cx="717550"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busA</a:t>
            </a:r>
          </a:p>
        </p:txBody>
      </p:sp>
      <p:sp>
        <p:nvSpPr>
          <p:cNvPr id="47120" name="Line 33"/>
          <p:cNvSpPr>
            <a:spLocks noChangeShapeType="1"/>
          </p:cNvSpPr>
          <p:nvPr/>
        </p:nvSpPr>
        <p:spPr bwMode="auto">
          <a:xfrm flipV="1">
            <a:off x="3886200" y="4757738"/>
            <a:ext cx="76200" cy="1524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21" name="Rectangle 34"/>
          <p:cNvSpPr>
            <a:spLocks noChangeArrowheads="1"/>
          </p:cNvSpPr>
          <p:nvPr/>
        </p:nvSpPr>
        <p:spPr bwMode="auto">
          <a:xfrm>
            <a:off x="3730625" y="4881563"/>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47122" name="Rectangle 35"/>
          <p:cNvSpPr>
            <a:spLocks noChangeArrowheads="1"/>
          </p:cNvSpPr>
          <p:nvPr/>
        </p:nvSpPr>
        <p:spPr bwMode="auto">
          <a:xfrm>
            <a:off x="3657600" y="4452938"/>
            <a:ext cx="703263"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busB</a:t>
            </a:r>
          </a:p>
        </p:txBody>
      </p:sp>
      <p:sp>
        <p:nvSpPr>
          <p:cNvPr id="47123" name="Line 36"/>
          <p:cNvSpPr>
            <a:spLocks noChangeShapeType="1"/>
          </p:cNvSpPr>
          <p:nvPr/>
        </p:nvSpPr>
        <p:spPr bwMode="auto">
          <a:xfrm flipV="1">
            <a:off x="3276600" y="3763963"/>
            <a:ext cx="139700" cy="1555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24" name="Line 37"/>
          <p:cNvSpPr>
            <a:spLocks noChangeShapeType="1"/>
          </p:cNvSpPr>
          <p:nvPr/>
        </p:nvSpPr>
        <p:spPr bwMode="auto">
          <a:xfrm flipV="1">
            <a:off x="2527300" y="3763963"/>
            <a:ext cx="139700" cy="1555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25" name="Rectangle 38"/>
          <p:cNvSpPr>
            <a:spLocks noChangeArrowheads="1"/>
          </p:cNvSpPr>
          <p:nvPr/>
        </p:nvSpPr>
        <p:spPr bwMode="auto">
          <a:xfrm>
            <a:off x="2384425" y="3614738"/>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5</a:t>
            </a:r>
          </a:p>
        </p:txBody>
      </p:sp>
      <p:sp>
        <p:nvSpPr>
          <p:cNvPr id="47126" name="Line 39"/>
          <p:cNvSpPr>
            <a:spLocks noChangeShapeType="1"/>
          </p:cNvSpPr>
          <p:nvPr/>
        </p:nvSpPr>
        <p:spPr bwMode="auto">
          <a:xfrm flipV="1">
            <a:off x="2908300" y="3763963"/>
            <a:ext cx="139700" cy="1555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27" name="Rectangle 40"/>
          <p:cNvSpPr>
            <a:spLocks noChangeArrowheads="1"/>
          </p:cNvSpPr>
          <p:nvPr/>
        </p:nvSpPr>
        <p:spPr bwMode="auto">
          <a:xfrm>
            <a:off x="2743200" y="3614738"/>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5</a:t>
            </a:r>
          </a:p>
        </p:txBody>
      </p:sp>
      <p:sp>
        <p:nvSpPr>
          <p:cNvPr id="47128" name="Rectangle 41"/>
          <p:cNvSpPr>
            <a:spLocks noChangeArrowheads="1"/>
          </p:cNvSpPr>
          <p:nvPr/>
        </p:nvSpPr>
        <p:spPr bwMode="auto">
          <a:xfrm>
            <a:off x="2322513" y="3990975"/>
            <a:ext cx="439737"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Rw</a:t>
            </a:r>
          </a:p>
        </p:txBody>
      </p:sp>
      <p:sp>
        <p:nvSpPr>
          <p:cNvPr id="47129" name="Rectangle 42"/>
          <p:cNvSpPr>
            <a:spLocks noChangeArrowheads="1"/>
          </p:cNvSpPr>
          <p:nvPr/>
        </p:nvSpPr>
        <p:spPr bwMode="auto">
          <a:xfrm>
            <a:off x="2779713" y="3990975"/>
            <a:ext cx="406400"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Ra</a:t>
            </a:r>
          </a:p>
        </p:txBody>
      </p:sp>
      <p:sp>
        <p:nvSpPr>
          <p:cNvPr id="47130" name="Rectangle 43"/>
          <p:cNvSpPr>
            <a:spLocks noChangeArrowheads="1"/>
          </p:cNvSpPr>
          <p:nvPr/>
        </p:nvSpPr>
        <p:spPr bwMode="auto">
          <a:xfrm>
            <a:off x="3160713" y="3990975"/>
            <a:ext cx="417512"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Rb</a:t>
            </a:r>
          </a:p>
        </p:txBody>
      </p:sp>
      <p:sp>
        <p:nvSpPr>
          <p:cNvPr id="47131" name="Rectangle 44"/>
          <p:cNvSpPr>
            <a:spLocks noChangeArrowheads="1"/>
          </p:cNvSpPr>
          <p:nvPr/>
        </p:nvSpPr>
        <p:spPr bwMode="auto">
          <a:xfrm>
            <a:off x="2322513" y="4376738"/>
            <a:ext cx="952500"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b="1">
                <a:latin typeface="+mn-lt"/>
              </a:rPr>
              <a:t>RegFile</a:t>
            </a:r>
          </a:p>
        </p:txBody>
      </p:sp>
      <p:sp>
        <p:nvSpPr>
          <p:cNvPr id="47132" name="Rectangle 45"/>
          <p:cNvSpPr>
            <a:spLocks noChangeArrowheads="1"/>
          </p:cNvSpPr>
          <p:nvPr/>
        </p:nvSpPr>
        <p:spPr bwMode="auto">
          <a:xfrm>
            <a:off x="2743200" y="3386138"/>
            <a:ext cx="400050" cy="3667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a:latin typeface="+mn-lt"/>
              </a:rPr>
              <a:t>Rs</a:t>
            </a:r>
          </a:p>
        </p:txBody>
      </p:sp>
      <p:sp>
        <p:nvSpPr>
          <p:cNvPr id="47133" name="Rectangle 46"/>
          <p:cNvSpPr>
            <a:spLocks noChangeArrowheads="1"/>
          </p:cNvSpPr>
          <p:nvPr/>
        </p:nvSpPr>
        <p:spPr bwMode="auto">
          <a:xfrm>
            <a:off x="2574925" y="2624138"/>
            <a:ext cx="396875" cy="363537"/>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a:latin typeface="+mn-lt"/>
              </a:rPr>
              <a:t>Rt</a:t>
            </a:r>
          </a:p>
        </p:txBody>
      </p:sp>
      <p:sp>
        <p:nvSpPr>
          <p:cNvPr id="47134" name="Rectangle 47"/>
          <p:cNvSpPr>
            <a:spLocks noChangeArrowheads="1"/>
          </p:cNvSpPr>
          <p:nvPr/>
        </p:nvSpPr>
        <p:spPr bwMode="auto">
          <a:xfrm>
            <a:off x="3124200" y="3386138"/>
            <a:ext cx="396875" cy="363537"/>
          </a:xfrm>
          <a:prstGeom prst="rect">
            <a:avLst/>
          </a:prstGeom>
          <a:noFill/>
          <a:ln w="12700">
            <a:noFill/>
            <a:miter lim="800000"/>
            <a:headEnd/>
            <a:tailEnd/>
          </a:ln>
        </p:spPr>
        <p:txBody>
          <a:bodyPr wrap="none" lIns="90488" tIns="44450" rIns="90488" bIns="44450">
            <a:prstTxWarp prst="textNoShape">
              <a:avLst/>
            </a:prstTxWarp>
            <a:spAutoFit/>
          </a:bodyPr>
          <a:lstStyle/>
          <a:p>
            <a:pPr algn="ctr">
              <a:defRPr/>
            </a:pPr>
            <a:r>
              <a:rPr lang="en-US">
                <a:latin typeface="+mn-lt"/>
              </a:rPr>
              <a:t>Rt</a:t>
            </a:r>
          </a:p>
        </p:txBody>
      </p:sp>
      <p:sp>
        <p:nvSpPr>
          <p:cNvPr id="47135" name="Rectangle 48"/>
          <p:cNvSpPr>
            <a:spLocks noChangeArrowheads="1"/>
          </p:cNvSpPr>
          <p:nvPr/>
        </p:nvSpPr>
        <p:spPr bwMode="auto">
          <a:xfrm>
            <a:off x="2143125" y="2624138"/>
            <a:ext cx="428625" cy="3667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a:latin typeface="+mn-lt"/>
              </a:rPr>
              <a:t>Rd</a:t>
            </a:r>
          </a:p>
        </p:txBody>
      </p:sp>
      <p:sp>
        <p:nvSpPr>
          <p:cNvPr id="47136" name="Rectangle 49"/>
          <p:cNvSpPr>
            <a:spLocks noChangeArrowheads="1"/>
          </p:cNvSpPr>
          <p:nvPr/>
        </p:nvSpPr>
        <p:spPr bwMode="auto">
          <a:xfrm>
            <a:off x="1419225" y="2319338"/>
            <a:ext cx="1035050"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RegDst=</a:t>
            </a:r>
          </a:p>
        </p:txBody>
      </p:sp>
      <p:grpSp>
        <p:nvGrpSpPr>
          <p:cNvPr id="6" name="Group 50"/>
          <p:cNvGrpSpPr>
            <a:grpSpLocks/>
          </p:cNvGrpSpPr>
          <p:nvPr/>
        </p:nvGrpSpPr>
        <p:grpSpPr bwMode="auto">
          <a:xfrm>
            <a:off x="3454400" y="5232400"/>
            <a:ext cx="376238" cy="1082675"/>
            <a:chOff x="2848" y="3083"/>
            <a:chExt cx="237" cy="682"/>
          </a:xfrm>
        </p:grpSpPr>
        <p:sp>
          <p:nvSpPr>
            <p:cNvPr id="47233" name="Rectangle 51"/>
            <p:cNvSpPr>
              <a:spLocks noChangeArrowheads="1"/>
            </p:cNvSpPr>
            <p:nvPr/>
          </p:nvSpPr>
          <p:spPr bwMode="auto">
            <a:xfrm>
              <a:off x="2848" y="3088"/>
              <a:ext cx="224" cy="656"/>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47234" name="Rectangle 52"/>
            <p:cNvSpPr>
              <a:spLocks noChangeArrowheads="1"/>
            </p:cNvSpPr>
            <p:nvPr/>
          </p:nvSpPr>
          <p:spPr bwMode="auto">
            <a:xfrm rot="5400000">
              <a:off x="2627" y="3312"/>
              <a:ext cx="682" cy="229"/>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b="1">
                  <a:latin typeface="+mn-lt"/>
                </a:rPr>
                <a:t>Extender</a:t>
              </a:r>
              <a:endParaRPr lang="en-US" sz="2000" b="1">
                <a:latin typeface="+mn-lt"/>
              </a:endParaRPr>
            </a:p>
          </p:txBody>
        </p:sp>
      </p:grpSp>
      <p:sp>
        <p:nvSpPr>
          <p:cNvPr id="47138" name="Rectangle 53"/>
          <p:cNvSpPr>
            <a:spLocks noChangeArrowheads="1"/>
          </p:cNvSpPr>
          <p:nvPr/>
        </p:nvSpPr>
        <p:spPr bwMode="auto">
          <a:xfrm>
            <a:off x="3962400" y="5719763"/>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47139" name="Line 54"/>
          <p:cNvSpPr>
            <a:spLocks noChangeShapeType="1"/>
          </p:cNvSpPr>
          <p:nvPr/>
        </p:nvSpPr>
        <p:spPr bwMode="auto">
          <a:xfrm flipH="1">
            <a:off x="4114800" y="5618163"/>
            <a:ext cx="88900" cy="1301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40" name="Line 55"/>
          <p:cNvSpPr>
            <a:spLocks noChangeShapeType="1"/>
          </p:cNvSpPr>
          <p:nvPr/>
        </p:nvSpPr>
        <p:spPr bwMode="auto">
          <a:xfrm flipH="1">
            <a:off x="3035300" y="5619750"/>
            <a:ext cx="88900" cy="128588"/>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41" name="Rectangle 56"/>
          <p:cNvSpPr>
            <a:spLocks noChangeArrowheads="1"/>
          </p:cNvSpPr>
          <p:nvPr/>
        </p:nvSpPr>
        <p:spPr bwMode="auto">
          <a:xfrm>
            <a:off x="2819400" y="5719763"/>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16</a:t>
            </a:r>
          </a:p>
        </p:txBody>
      </p:sp>
      <p:sp>
        <p:nvSpPr>
          <p:cNvPr id="47142" name="Rectangle 57"/>
          <p:cNvSpPr>
            <a:spLocks noChangeArrowheads="1"/>
          </p:cNvSpPr>
          <p:nvPr/>
        </p:nvSpPr>
        <p:spPr bwMode="auto">
          <a:xfrm>
            <a:off x="1905000" y="5443538"/>
            <a:ext cx="911225"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imm16</a:t>
            </a:r>
          </a:p>
        </p:txBody>
      </p:sp>
      <p:sp>
        <p:nvSpPr>
          <p:cNvPr id="47143" name="Rectangle 58"/>
          <p:cNvSpPr>
            <a:spLocks noChangeArrowheads="1"/>
          </p:cNvSpPr>
          <p:nvPr/>
        </p:nvSpPr>
        <p:spPr bwMode="auto">
          <a:xfrm>
            <a:off x="4038600" y="6129338"/>
            <a:ext cx="1038225"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ALUSrc=</a:t>
            </a:r>
          </a:p>
        </p:txBody>
      </p:sp>
      <p:sp>
        <p:nvSpPr>
          <p:cNvPr id="47144" name="Rectangle 59"/>
          <p:cNvSpPr>
            <a:spLocks noChangeArrowheads="1"/>
          </p:cNvSpPr>
          <p:nvPr/>
        </p:nvSpPr>
        <p:spPr bwMode="auto">
          <a:xfrm>
            <a:off x="2514600" y="6205538"/>
            <a:ext cx="938213"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ExtOp=</a:t>
            </a:r>
          </a:p>
        </p:txBody>
      </p:sp>
      <p:sp>
        <p:nvSpPr>
          <p:cNvPr id="47145" name="Line 60"/>
          <p:cNvSpPr>
            <a:spLocks noChangeShapeType="1"/>
          </p:cNvSpPr>
          <p:nvPr/>
        </p:nvSpPr>
        <p:spPr bwMode="auto">
          <a:xfrm flipV="1">
            <a:off x="7543800" y="3843338"/>
            <a:ext cx="0" cy="644525"/>
          </a:xfrm>
          <a:prstGeom prst="line">
            <a:avLst/>
          </a:prstGeom>
          <a:noFill/>
          <a:ln w="19050">
            <a:solidFill>
              <a:schemeClr val="tx1"/>
            </a:solidFill>
            <a:round/>
            <a:headEnd type="triangle" w="med" len="med"/>
            <a:tailEnd/>
          </a:ln>
        </p:spPr>
        <p:txBody>
          <a:bodyPr wrap="none" anchor="ctr">
            <a:prstTxWarp prst="textNoShape">
              <a:avLst/>
            </a:prstTxWarp>
          </a:bodyPr>
          <a:lstStyle/>
          <a:p>
            <a:pPr>
              <a:defRPr/>
            </a:pPr>
            <a:endParaRPr lang="en-US">
              <a:latin typeface="+mn-lt"/>
            </a:endParaRPr>
          </a:p>
        </p:txBody>
      </p:sp>
      <p:sp>
        <p:nvSpPr>
          <p:cNvPr id="47146" name="Rectangle 61"/>
          <p:cNvSpPr>
            <a:spLocks noChangeArrowheads="1"/>
          </p:cNvSpPr>
          <p:nvPr/>
        </p:nvSpPr>
        <p:spPr bwMode="auto">
          <a:xfrm>
            <a:off x="6400800" y="3462338"/>
            <a:ext cx="1466850"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MemtoReg=</a:t>
            </a:r>
          </a:p>
        </p:txBody>
      </p:sp>
      <p:sp>
        <p:nvSpPr>
          <p:cNvPr id="47147" name="Rectangle 62"/>
          <p:cNvSpPr>
            <a:spLocks noChangeArrowheads="1"/>
          </p:cNvSpPr>
          <p:nvPr/>
        </p:nvSpPr>
        <p:spPr bwMode="auto">
          <a:xfrm>
            <a:off x="5224463" y="5976938"/>
            <a:ext cx="466725"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clk</a:t>
            </a:r>
          </a:p>
        </p:txBody>
      </p:sp>
      <p:sp>
        <p:nvSpPr>
          <p:cNvPr id="47148" name="Rectangle 63"/>
          <p:cNvSpPr>
            <a:spLocks noChangeArrowheads="1"/>
          </p:cNvSpPr>
          <p:nvPr/>
        </p:nvSpPr>
        <p:spPr bwMode="auto">
          <a:xfrm>
            <a:off x="4953000" y="5443538"/>
            <a:ext cx="935038"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Data In</a:t>
            </a:r>
          </a:p>
        </p:txBody>
      </p:sp>
      <p:sp>
        <p:nvSpPr>
          <p:cNvPr id="47149" name="Line 64"/>
          <p:cNvSpPr>
            <a:spLocks noChangeShapeType="1"/>
          </p:cNvSpPr>
          <p:nvPr/>
        </p:nvSpPr>
        <p:spPr bwMode="auto">
          <a:xfrm flipH="1">
            <a:off x="5086350" y="5375275"/>
            <a:ext cx="88900" cy="128588"/>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50" name="Rectangle 65"/>
          <p:cNvSpPr>
            <a:spLocks noChangeArrowheads="1"/>
          </p:cNvSpPr>
          <p:nvPr/>
        </p:nvSpPr>
        <p:spPr bwMode="auto">
          <a:xfrm>
            <a:off x="5116513" y="5151438"/>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47151" name="Line 66"/>
          <p:cNvSpPr>
            <a:spLocks noChangeShapeType="1"/>
          </p:cNvSpPr>
          <p:nvPr/>
        </p:nvSpPr>
        <p:spPr bwMode="auto">
          <a:xfrm flipV="1">
            <a:off x="6235700" y="4224338"/>
            <a:ext cx="12700" cy="1008062"/>
          </a:xfrm>
          <a:prstGeom prst="line">
            <a:avLst/>
          </a:prstGeom>
          <a:noFill/>
          <a:ln w="19050">
            <a:solidFill>
              <a:schemeClr val="tx1"/>
            </a:solidFill>
            <a:round/>
            <a:headEnd type="triangle" w="med" len="med"/>
            <a:tailEnd/>
          </a:ln>
        </p:spPr>
        <p:txBody>
          <a:bodyPr wrap="none" anchor="ctr">
            <a:prstTxWarp prst="textNoShape">
              <a:avLst/>
            </a:prstTxWarp>
          </a:bodyPr>
          <a:lstStyle/>
          <a:p>
            <a:pPr>
              <a:defRPr/>
            </a:pPr>
            <a:endParaRPr lang="en-US">
              <a:latin typeface="+mn-lt"/>
            </a:endParaRPr>
          </a:p>
        </p:txBody>
      </p:sp>
      <p:sp>
        <p:nvSpPr>
          <p:cNvPr id="47152" name="Rectangle 67"/>
          <p:cNvSpPr>
            <a:spLocks noChangeArrowheads="1"/>
          </p:cNvSpPr>
          <p:nvPr/>
        </p:nvSpPr>
        <p:spPr bwMode="auto">
          <a:xfrm>
            <a:off x="5943600" y="3843338"/>
            <a:ext cx="1184275"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MemWr=</a:t>
            </a:r>
          </a:p>
        </p:txBody>
      </p:sp>
      <p:sp>
        <p:nvSpPr>
          <p:cNvPr id="47153" name="Rectangle 68"/>
          <p:cNvSpPr>
            <a:spLocks noChangeArrowheads="1"/>
          </p:cNvSpPr>
          <p:nvPr/>
        </p:nvSpPr>
        <p:spPr bwMode="auto">
          <a:xfrm>
            <a:off x="4495800" y="3309938"/>
            <a:ext cx="627063"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zero</a:t>
            </a:r>
          </a:p>
        </p:txBody>
      </p:sp>
      <p:grpSp>
        <p:nvGrpSpPr>
          <p:cNvPr id="7" name="Group 69"/>
          <p:cNvGrpSpPr>
            <a:grpSpLocks/>
          </p:cNvGrpSpPr>
          <p:nvPr/>
        </p:nvGrpSpPr>
        <p:grpSpPr bwMode="auto">
          <a:xfrm>
            <a:off x="2133600" y="3052763"/>
            <a:ext cx="838200" cy="336550"/>
            <a:chOff x="2640" y="1422"/>
            <a:chExt cx="528" cy="212"/>
          </a:xfrm>
        </p:grpSpPr>
        <p:sp>
          <p:nvSpPr>
            <p:cNvPr id="47230" name="Rectangle 70"/>
            <p:cNvSpPr>
              <a:spLocks noChangeArrowheads="1"/>
            </p:cNvSpPr>
            <p:nvPr/>
          </p:nvSpPr>
          <p:spPr bwMode="auto">
            <a:xfrm>
              <a:off x="2928" y="1422"/>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47231" name="Rectangle 71"/>
            <p:cNvSpPr>
              <a:spLocks noChangeArrowheads="1"/>
            </p:cNvSpPr>
            <p:nvPr/>
          </p:nvSpPr>
          <p:spPr bwMode="auto">
            <a:xfrm>
              <a:off x="2688" y="1422"/>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a:t>
              </a:r>
            </a:p>
          </p:txBody>
        </p:sp>
        <p:sp>
          <p:nvSpPr>
            <p:cNvPr id="47232" name="Freeform 72"/>
            <p:cNvSpPr>
              <a:spLocks/>
            </p:cNvSpPr>
            <p:nvPr/>
          </p:nvSpPr>
          <p:spPr bwMode="auto">
            <a:xfrm>
              <a:off x="2640" y="1440"/>
              <a:ext cx="528" cy="192"/>
            </a:xfrm>
            <a:custGeom>
              <a:avLst/>
              <a:gdLst>
                <a:gd name="T0" fmla="*/ 0 w 528"/>
                <a:gd name="T1" fmla="*/ 0 h 192"/>
                <a:gd name="T2" fmla="*/ 48 w 528"/>
                <a:gd name="T3" fmla="*/ 192 h 192"/>
                <a:gd name="T4" fmla="*/ 480 w 528"/>
                <a:gd name="T5" fmla="*/ 192 h 192"/>
                <a:gd name="T6" fmla="*/ 528 w 528"/>
                <a:gd name="T7" fmla="*/ 0 h 192"/>
                <a:gd name="T8" fmla="*/ 0 w 528"/>
                <a:gd name="T9" fmla="*/ 0 h 192"/>
                <a:gd name="T10" fmla="*/ 0 60000 65536"/>
                <a:gd name="T11" fmla="*/ 0 60000 65536"/>
                <a:gd name="T12" fmla="*/ 0 60000 65536"/>
                <a:gd name="T13" fmla="*/ 0 60000 65536"/>
                <a:gd name="T14" fmla="*/ 0 60000 65536"/>
                <a:gd name="T15" fmla="*/ 0 w 528"/>
                <a:gd name="T16" fmla="*/ 0 h 192"/>
                <a:gd name="T17" fmla="*/ 528 w 528"/>
                <a:gd name="T18" fmla="*/ 192 h 192"/>
              </a:gdLst>
              <a:ahLst/>
              <a:cxnLst>
                <a:cxn ang="T10">
                  <a:pos x="T0" y="T1"/>
                </a:cxn>
                <a:cxn ang="T11">
                  <a:pos x="T2" y="T3"/>
                </a:cxn>
                <a:cxn ang="T12">
                  <a:pos x="T4" y="T5"/>
                </a:cxn>
                <a:cxn ang="T13">
                  <a:pos x="T6" y="T7"/>
                </a:cxn>
                <a:cxn ang="T14">
                  <a:pos x="T8" y="T9"/>
                </a:cxn>
              </a:cxnLst>
              <a:rect l="T15" t="T16" r="T17" b="T18"/>
              <a:pathLst>
                <a:path w="528" h="192">
                  <a:moveTo>
                    <a:pt x="0" y="0"/>
                  </a:moveTo>
                  <a:lnTo>
                    <a:pt x="48" y="192"/>
                  </a:lnTo>
                  <a:lnTo>
                    <a:pt x="480" y="192"/>
                  </a:lnTo>
                  <a:lnTo>
                    <a:pt x="528" y="0"/>
                  </a:lnTo>
                  <a:lnTo>
                    <a:pt x="0" y="0"/>
                  </a:lnTo>
                  <a:close/>
                </a:path>
              </a:pathLst>
            </a:custGeom>
            <a:noFill/>
            <a:ln w="28575">
              <a:solidFill>
                <a:schemeClr val="tx1"/>
              </a:solidFill>
              <a:round/>
              <a:headEnd/>
              <a:tailEnd/>
            </a:ln>
          </p:spPr>
          <p:txBody>
            <a:bodyPr wrap="none" anchor="ctr">
              <a:prstTxWarp prst="textNoShape">
                <a:avLst/>
              </a:prstTxWarp>
            </a:bodyPr>
            <a:lstStyle/>
            <a:p>
              <a:pPr>
                <a:defRPr/>
              </a:pPr>
              <a:endParaRPr lang="en-US">
                <a:latin typeface="+mn-lt"/>
              </a:endParaRPr>
            </a:p>
          </p:txBody>
        </p:sp>
      </p:grpSp>
      <p:sp>
        <p:nvSpPr>
          <p:cNvPr id="47155" name="Rectangle 73"/>
          <p:cNvSpPr>
            <a:spLocks noChangeArrowheads="1"/>
          </p:cNvSpPr>
          <p:nvPr/>
        </p:nvSpPr>
        <p:spPr bwMode="auto">
          <a:xfrm>
            <a:off x="2133600" y="3995738"/>
            <a:ext cx="1447800" cy="990600"/>
          </a:xfrm>
          <a:prstGeom prst="rect">
            <a:avLst/>
          </a:prstGeom>
          <a:noFill/>
          <a:ln w="38100">
            <a:solidFill>
              <a:schemeClr val="tx1"/>
            </a:solidFill>
            <a:miter lim="800000"/>
            <a:headEnd/>
            <a:tailEnd/>
          </a:ln>
        </p:spPr>
        <p:txBody>
          <a:bodyPr wrap="none" anchor="ctr">
            <a:prstTxWarp prst="textNoShape">
              <a:avLst/>
            </a:prstTxWarp>
          </a:bodyPr>
          <a:lstStyle/>
          <a:p>
            <a:pPr>
              <a:defRPr/>
            </a:pPr>
            <a:endParaRPr lang="en-US">
              <a:latin typeface="+mn-lt"/>
            </a:endParaRPr>
          </a:p>
        </p:txBody>
      </p:sp>
      <p:grpSp>
        <p:nvGrpSpPr>
          <p:cNvPr id="8" name="Group 74"/>
          <p:cNvGrpSpPr>
            <a:grpSpLocks/>
          </p:cNvGrpSpPr>
          <p:nvPr/>
        </p:nvGrpSpPr>
        <p:grpSpPr bwMode="auto">
          <a:xfrm>
            <a:off x="4441825" y="4605338"/>
            <a:ext cx="358775" cy="1219200"/>
            <a:chOff x="3518" y="2640"/>
            <a:chExt cx="226" cy="768"/>
          </a:xfrm>
        </p:grpSpPr>
        <p:sp>
          <p:nvSpPr>
            <p:cNvPr id="47227" name="Rectangle 75"/>
            <p:cNvSpPr>
              <a:spLocks noChangeArrowheads="1"/>
            </p:cNvSpPr>
            <p:nvPr/>
          </p:nvSpPr>
          <p:spPr bwMode="auto">
            <a:xfrm>
              <a:off x="3518" y="2696"/>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47228" name="Rectangle 76"/>
            <p:cNvSpPr>
              <a:spLocks noChangeArrowheads="1"/>
            </p:cNvSpPr>
            <p:nvPr/>
          </p:nvSpPr>
          <p:spPr bwMode="auto">
            <a:xfrm>
              <a:off x="3518" y="3187"/>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a:t>
              </a:r>
            </a:p>
          </p:txBody>
        </p:sp>
        <p:sp>
          <p:nvSpPr>
            <p:cNvPr id="47229" name="Freeform 77"/>
            <p:cNvSpPr>
              <a:spLocks/>
            </p:cNvSpPr>
            <p:nvPr/>
          </p:nvSpPr>
          <p:spPr bwMode="auto">
            <a:xfrm>
              <a:off x="3552" y="2640"/>
              <a:ext cx="192" cy="768"/>
            </a:xfrm>
            <a:custGeom>
              <a:avLst/>
              <a:gdLst>
                <a:gd name="T0" fmla="*/ 0 w 192"/>
                <a:gd name="T1" fmla="*/ 0 h 768"/>
                <a:gd name="T2" fmla="*/ 0 w 192"/>
                <a:gd name="T3" fmla="*/ 768 h 768"/>
                <a:gd name="T4" fmla="*/ 192 w 192"/>
                <a:gd name="T5" fmla="*/ 672 h 768"/>
                <a:gd name="T6" fmla="*/ 192 w 192"/>
                <a:gd name="T7" fmla="*/ 96 h 768"/>
                <a:gd name="T8" fmla="*/ 0 w 192"/>
                <a:gd name="T9" fmla="*/ 0 h 768"/>
                <a:gd name="T10" fmla="*/ 0 60000 65536"/>
                <a:gd name="T11" fmla="*/ 0 60000 65536"/>
                <a:gd name="T12" fmla="*/ 0 60000 65536"/>
                <a:gd name="T13" fmla="*/ 0 60000 65536"/>
                <a:gd name="T14" fmla="*/ 0 60000 65536"/>
                <a:gd name="T15" fmla="*/ 0 w 192"/>
                <a:gd name="T16" fmla="*/ 0 h 768"/>
                <a:gd name="T17" fmla="*/ 192 w 192"/>
                <a:gd name="T18" fmla="*/ 768 h 768"/>
              </a:gdLst>
              <a:ahLst/>
              <a:cxnLst>
                <a:cxn ang="T10">
                  <a:pos x="T0" y="T1"/>
                </a:cxn>
                <a:cxn ang="T11">
                  <a:pos x="T2" y="T3"/>
                </a:cxn>
                <a:cxn ang="T12">
                  <a:pos x="T4" y="T5"/>
                </a:cxn>
                <a:cxn ang="T13">
                  <a:pos x="T6" y="T7"/>
                </a:cxn>
                <a:cxn ang="T14">
                  <a:pos x="T8" y="T9"/>
                </a:cxn>
              </a:cxnLst>
              <a:rect l="T15" t="T16" r="T17" b="T18"/>
              <a:pathLst>
                <a:path w="192" h="768">
                  <a:moveTo>
                    <a:pt x="0" y="0"/>
                  </a:moveTo>
                  <a:lnTo>
                    <a:pt x="0" y="768"/>
                  </a:lnTo>
                  <a:lnTo>
                    <a:pt x="192" y="672"/>
                  </a:lnTo>
                  <a:lnTo>
                    <a:pt x="192" y="96"/>
                  </a:lnTo>
                  <a:lnTo>
                    <a:pt x="0" y="0"/>
                  </a:lnTo>
                  <a:close/>
                </a:path>
              </a:pathLst>
            </a:custGeom>
            <a:noFill/>
            <a:ln w="28575">
              <a:solidFill>
                <a:schemeClr val="tx1"/>
              </a:solidFill>
              <a:round/>
              <a:headEnd/>
              <a:tailEnd/>
            </a:ln>
          </p:spPr>
          <p:txBody>
            <a:bodyPr wrap="none" anchor="ctr">
              <a:prstTxWarp prst="textNoShape">
                <a:avLst/>
              </a:prstTxWarp>
            </a:bodyPr>
            <a:lstStyle/>
            <a:p>
              <a:pPr>
                <a:defRPr/>
              </a:pPr>
              <a:endParaRPr lang="en-US">
                <a:latin typeface="+mn-lt"/>
              </a:endParaRPr>
            </a:p>
          </p:txBody>
        </p:sp>
      </p:grpSp>
      <p:grpSp>
        <p:nvGrpSpPr>
          <p:cNvPr id="9" name="Group 78"/>
          <p:cNvGrpSpPr>
            <a:grpSpLocks/>
          </p:cNvGrpSpPr>
          <p:nvPr/>
        </p:nvGrpSpPr>
        <p:grpSpPr bwMode="auto">
          <a:xfrm>
            <a:off x="5305425" y="3995738"/>
            <a:ext cx="485775" cy="1143000"/>
            <a:chOff x="4009" y="2304"/>
            <a:chExt cx="306" cy="720"/>
          </a:xfrm>
        </p:grpSpPr>
        <p:sp>
          <p:nvSpPr>
            <p:cNvPr id="47224" name="Rectangle 79"/>
            <p:cNvSpPr>
              <a:spLocks noChangeArrowheads="1"/>
            </p:cNvSpPr>
            <p:nvPr/>
          </p:nvSpPr>
          <p:spPr bwMode="auto">
            <a:xfrm>
              <a:off x="4009" y="2322"/>
              <a:ext cx="180"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a:t>
              </a:r>
            </a:p>
          </p:txBody>
        </p:sp>
        <p:sp>
          <p:nvSpPr>
            <p:cNvPr id="47225" name="Rectangle 80"/>
            <p:cNvSpPr>
              <a:spLocks noChangeArrowheads="1"/>
            </p:cNvSpPr>
            <p:nvPr/>
          </p:nvSpPr>
          <p:spPr bwMode="auto">
            <a:xfrm rot="5400000">
              <a:off x="4016" y="2581"/>
              <a:ext cx="337"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ALU</a:t>
              </a:r>
            </a:p>
          </p:txBody>
        </p:sp>
        <p:sp>
          <p:nvSpPr>
            <p:cNvPr id="47226" name="Freeform 81"/>
            <p:cNvSpPr>
              <a:spLocks/>
            </p:cNvSpPr>
            <p:nvPr/>
          </p:nvSpPr>
          <p:spPr bwMode="auto">
            <a:xfrm>
              <a:off x="4032" y="2304"/>
              <a:ext cx="283" cy="720"/>
            </a:xfrm>
            <a:custGeom>
              <a:avLst/>
              <a:gdLst>
                <a:gd name="T0" fmla="*/ 0 w 240"/>
                <a:gd name="T1" fmla="*/ 0 h 672"/>
                <a:gd name="T2" fmla="*/ 0 w 240"/>
                <a:gd name="T3" fmla="*/ 355 h 672"/>
                <a:gd name="T4" fmla="*/ 79 w 240"/>
                <a:gd name="T5" fmla="*/ 414 h 672"/>
                <a:gd name="T6" fmla="*/ 0 w 240"/>
                <a:gd name="T7" fmla="*/ 471 h 672"/>
                <a:gd name="T8" fmla="*/ 0 w 240"/>
                <a:gd name="T9" fmla="*/ 826 h 672"/>
                <a:gd name="T10" fmla="*/ 394 w 240"/>
                <a:gd name="T11" fmla="*/ 590 h 672"/>
                <a:gd name="T12" fmla="*/ 394 w 240"/>
                <a:gd name="T13" fmla="*/ 237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pPr>
                <a:defRPr/>
              </a:pPr>
              <a:endParaRPr lang="en-US">
                <a:latin typeface="+mn-lt"/>
              </a:endParaRPr>
            </a:p>
          </p:txBody>
        </p:sp>
      </p:grpSp>
      <p:grpSp>
        <p:nvGrpSpPr>
          <p:cNvPr id="10" name="Group 82"/>
          <p:cNvGrpSpPr>
            <a:grpSpLocks/>
          </p:cNvGrpSpPr>
          <p:nvPr/>
        </p:nvGrpSpPr>
        <p:grpSpPr bwMode="auto">
          <a:xfrm>
            <a:off x="7337425" y="4376738"/>
            <a:ext cx="358775" cy="1600200"/>
            <a:chOff x="5294" y="2544"/>
            <a:chExt cx="226" cy="1008"/>
          </a:xfrm>
        </p:grpSpPr>
        <p:sp>
          <p:nvSpPr>
            <p:cNvPr id="47221" name="Rectangle 83"/>
            <p:cNvSpPr>
              <a:spLocks noChangeArrowheads="1"/>
            </p:cNvSpPr>
            <p:nvPr/>
          </p:nvSpPr>
          <p:spPr bwMode="auto">
            <a:xfrm>
              <a:off x="5294" y="2622"/>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47222" name="Rectangle 84"/>
            <p:cNvSpPr>
              <a:spLocks noChangeArrowheads="1"/>
            </p:cNvSpPr>
            <p:nvPr/>
          </p:nvSpPr>
          <p:spPr bwMode="auto">
            <a:xfrm>
              <a:off x="5294" y="3246"/>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a:t>
              </a:r>
            </a:p>
          </p:txBody>
        </p:sp>
        <p:sp>
          <p:nvSpPr>
            <p:cNvPr id="47223" name="Freeform 85"/>
            <p:cNvSpPr>
              <a:spLocks/>
            </p:cNvSpPr>
            <p:nvPr/>
          </p:nvSpPr>
          <p:spPr bwMode="auto">
            <a:xfrm>
              <a:off x="5328" y="2544"/>
              <a:ext cx="192" cy="1008"/>
            </a:xfrm>
            <a:custGeom>
              <a:avLst/>
              <a:gdLst>
                <a:gd name="T0" fmla="*/ 0 w 192"/>
                <a:gd name="T1" fmla="*/ 0 h 1008"/>
                <a:gd name="T2" fmla="*/ 0 w 192"/>
                <a:gd name="T3" fmla="*/ 1008 h 1008"/>
                <a:gd name="T4" fmla="*/ 192 w 192"/>
                <a:gd name="T5" fmla="*/ 864 h 1008"/>
                <a:gd name="T6" fmla="*/ 192 w 192"/>
                <a:gd name="T7" fmla="*/ 144 h 1008"/>
                <a:gd name="T8" fmla="*/ 0 w 192"/>
                <a:gd name="T9" fmla="*/ 0 h 1008"/>
                <a:gd name="T10" fmla="*/ 0 60000 65536"/>
                <a:gd name="T11" fmla="*/ 0 60000 65536"/>
                <a:gd name="T12" fmla="*/ 0 60000 65536"/>
                <a:gd name="T13" fmla="*/ 0 60000 65536"/>
                <a:gd name="T14" fmla="*/ 0 60000 65536"/>
                <a:gd name="T15" fmla="*/ 0 w 192"/>
                <a:gd name="T16" fmla="*/ 0 h 1008"/>
                <a:gd name="T17" fmla="*/ 192 w 192"/>
                <a:gd name="T18" fmla="*/ 1008 h 1008"/>
              </a:gdLst>
              <a:ahLst/>
              <a:cxnLst>
                <a:cxn ang="T10">
                  <a:pos x="T0" y="T1"/>
                </a:cxn>
                <a:cxn ang="T11">
                  <a:pos x="T2" y="T3"/>
                </a:cxn>
                <a:cxn ang="T12">
                  <a:pos x="T4" y="T5"/>
                </a:cxn>
                <a:cxn ang="T13">
                  <a:pos x="T6" y="T7"/>
                </a:cxn>
                <a:cxn ang="T14">
                  <a:pos x="T8" y="T9"/>
                </a:cxn>
              </a:cxnLst>
              <a:rect l="T15" t="T16" r="T17" b="T18"/>
              <a:pathLst>
                <a:path w="192" h="1008">
                  <a:moveTo>
                    <a:pt x="0" y="0"/>
                  </a:moveTo>
                  <a:lnTo>
                    <a:pt x="0" y="1008"/>
                  </a:lnTo>
                  <a:lnTo>
                    <a:pt x="192" y="864"/>
                  </a:lnTo>
                  <a:lnTo>
                    <a:pt x="192" y="144"/>
                  </a:lnTo>
                  <a:lnTo>
                    <a:pt x="0" y="0"/>
                  </a:lnTo>
                  <a:close/>
                </a:path>
              </a:pathLst>
            </a:custGeom>
            <a:noFill/>
            <a:ln w="28575">
              <a:solidFill>
                <a:schemeClr val="tx1"/>
              </a:solidFill>
              <a:round/>
              <a:headEnd/>
              <a:tailEnd/>
            </a:ln>
          </p:spPr>
          <p:txBody>
            <a:bodyPr wrap="none" anchor="ctr">
              <a:prstTxWarp prst="textNoShape">
                <a:avLst/>
              </a:prstTxWarp>
            </a:bodyPr>
            <a:lstStyle/>
            <a:p>
              <a:pPr>
                <a:defRPr/>
              </a:pPr>
              <a:endParaRPr lang="en-US">
                <a:latin typeface="+mn-lt"/>
              </a:endParaRPr>
            </a:p>
          </p:txBody>
        </p:sp>
      </p:grpSp>
      <p:grpSp>
        <p:nvGrpSpPr>
          <p:cNvPr id="11" name="Group 86"/>
          <p:cNvGrpSpPr>
            <a:grpSpLocks/>
          </p:cNvGrpSpPr>
          <p:nvPr/>
        </p:nvGrpSpPr>
        <p:grpSpPr bwMode="auto">
          <a:xfrm>
            <a:off x="5915025" y="5186363"/>
            <a:ext cx="1146175" cy="1181100"/>
            <a:chOff x="4398" y="3054"/>
            <a:chExt cx="722" cy="744"/>
          </a:xfrm>
        </p:grpSpPr>
        <p:sp>
          <p:nvSpPr>
            <p:cNvPr id="47215" name="Rectangle 87"/>
            <p:cNvSpPr>
              <a:spLocks noChangeArrowheads="1"/>
            </p:cNvSpPr>
            <p:nvPr/>
          </p:nvSpPr>
          <p:spPr bwMode="auto">
            <a:xfrm>
              <a:off x="4410" y="3087"/>
              <a:ext cx="710" cy="711"/>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47216" name="Rectangle 88"/>
            <p:cNvSpPr>
              <a:spLocks noChangeArrowheads="1"/>
            </p:cNvSpPr>
            <p:nvPr/>
          </p:nvSpPr>
          <p:spPr bwMode="auto">
            <a:xfrm>
              <a:off x="4398" y="3054"/>
              <a:ext cx="402"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WrEn</a:t>
              </a:r>
            </a:p>
          </p:txBody>
        </p:sp>
        <p:sp>
          <p:nvSpPr>
            <p:cNvPr id="47217" name="Rectangle 89"/>
            <p:cNvSpPr>
              <a:spLocks noChangeArrowheads="1"/>
            </p:cNvSpPr>
            <p:nvPr/>
          </p:nvSpPr>
          <p:spPr bwMode="auto">
            <a:xfrm>
              <a:off x="4783" y="3054"/>
              <a:ext cx="313" cy="21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Adr</a:t>
              </a:r>
            </a:p>
          </p:txBody>
        </p:sp>
        <p:sp>
          <p:nvSpPr>
            <p:cNvPr id="47218" name="Rectangle 90"/>
            <p:cNvSpPr>
              <a:spLocks noChangeArrowheads="1"/>
            </p:cNvSpPr>
            <p:nvPr/>
          </p:nvSpPr>
          <p:spPr bwMode="auto">
            <a:xfrm>
              <a:off x="4421" y="3311"/>
              <a:ext cx="691" cy="373"/>
            </a:xfrm>
            <a:prstGeom prst="rect">
              <a:avLst/>
            </a:prstGeom>
            <a:noFill/>
            <a:ln w="12700">
              <a:noFill/>
              <a:miter lim="800000"/>
              <a:headEnd/>
              <a:tailEnd/>
            </a:ln>
          </p:spPr>
          <p:txBody>
            <a:bodyPr wrap="none" lIns="90488" tIns="44450" rIns="90488" bIns="44450">
              <a:prstTxWarp prst="textNoShape">
                <a:avLst/>
              </a:prstTxWarp>
              <a:spAutoFit/>
            </a:bodyPr>
            <a:lstStyle/>
            <a:p>
              <a:pPr algn="ctr">
                <a:lnSpc>
                  <a:spcPct val="80000"/>
                </a:lnSpc>
                <a:defRPr/>
              </a:pPr>
              <a:r>
                <a:rPr lang="en-US" sz="2000" b="1">
                  <a:latin typeface="+mn-lt"/>
                </a:rPr>
                <a:t>Data</a:t>
              </a:r>
            </a:p>
            <a:p>
              <a:pPr algn="ctr">
                <a:lnSpc>
                  <a:spcPct val="80000"/>
                </a:lnSpc>
                <a:defRPr/>
              </a:pPr>
              <a:r>
                <a:rPr lang="en-US" sz="2000" b="1">
                  <a:latin typeface="+mn-lt"/>
                </a:rPr>
                <a:t>Memory</a:t>
              </a:r>
            </a:p>
          </p:txBody>
        </p:sp>
        <p:sp>
          <p:nvSpPr>
            <p:cNvPr id="47219" name="Line 91"/>
            <p:cNvSpPr>
              <a:spLocks noChangeShapeType="1"/>
            </p:cNvSpPr>
            <p:nvPr/>
          </p:nvSpPr>
          <p:spPr bwMode="auto">
            <a:xfrm>
              <a:off x="4416" y="3648"/>
              <a:ext cx="96" cy="48"/>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220" name="Line 92"/>
            <p:cNvSpPr>
              <a:spLocks noChangeShapeType="1"/>
            </p:cNvSpPr>
            <p:nvPr/>
          </p:nvSpPr>
          <p:spPr bwMode="auto">
            <a:xfrm flipH="1">
              <a:off x="4416" y="3696"/>
              <a:ext cx="96" cy="48"/>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grpSp>
      <p:sp>
        <p:nvSpPr>
          <p:cNvPr id="47160" name="Line 93"/>
          <p:cNvSpPr>
            <a:spLocks noChangeShapeType="1"/>
          </p:cNvSpPr>
          <p:nvPr/>
        </p:nvSpPr>
        <p:spPr bwMode="auto">
          <a:xfrm>
            <a:off x="2362200" y="2928938"/>
            <a:ext cx="0" cy="1524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61" name="Line 94"/>
          <p:cNvSpPr>
            <a:spLocks noChangeShapeType="1"/>
          </p:cNvSpPr>
          <p:nvPr/>
        </p:nvSpPr>
        <p:spPr bwMode="auto">
          <a:xfrm>
            <a:off x="2743200" y="2928938"/>
            <a:ext cx="0" cy="1524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62" name="Freeform 95"/>
          <p:cNvSpPr>
            <a:spLocks/>
          </p:cNvSpPr>
          <p:nvPr/>
        </p:nvSpPr>
        <p:spPr bwMode="auto">
          <a:xfrm>
            <a:off x="1828800" y="2700338"/>
            <a:ext cx="304800" cy="533400"/>
          </a:xfrm>
          <a:custGeom>
            <a:avLst/>
            <a:gdLst>
              <a:gd name="T0" fmla="*/ 0 w 192"/>
              <a:gd name="T1" fmla="*/ 0 h 336"/>
              <a:gd name="T2" fmla="*/ 0 w 192"/>
              <a:gd name="T3" fmla="*/ 2147483647 h 336"/>
              <a:gd name="T4" fmla="*/ 2147483647 w 192"/>
              <a:gd name="T5" fmla="*/ 2147483647 h 336"/>
              <a:gd name="T6" fmla="*/ 0 60000 65536"/>
              <a:gd name="T7" fmla="*/ 0 60000 65536"/>
              <a:gd name="T8" fmla="*/ 0 60000 65536"/>
              <a:gd name="T9" fmla="*/ 0 w 192"/>
              <a:gd name="T10" fmla="*/ 0 h 336"/>
              <a:gd name="T11" fmla="*/ 192 w 192"/>
              <a:gd name="T12" fmla="*/ 336 h 336"/>
            </a:gdLst>
            <a:ahLst/>
            <a:cxnLst>
              <a:cxn ang="T6">
                <a:pos x="T0" y="T1"/>
              </a:cxn>
              <a:cxn ang="T7">
                <a:pos x="T2" y="T3"/>
              </a:cxn>
              <a:cxn ang="T8">
                <a:pos x="T4" y="T5"/>
              </a:cxn>
            </a:cxnLst>
            <a:rect l="T9" t="T10" r="T11" b="T12"/>
            <a:pathLst>
              <a:path w="192" h="336">
                <a:moveTo>
                  <a:pt x="0" y="0"/>
                </a:moveTo>
                <a:lnTo>
                  <a:pt x="0" y="336"/>
                </a:lnTo>
                <a:lnTo>
                  <a:pt x="192" y="336"/>
                </a:lnTo>
              </a:path>
            </a:pathLst>
          </a:cu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63" name="Line 96"/>
          <p:cNvSpPr>
            <a:spLocks noChangeShapeType="1"/>
          </p:cNvSpPr>
          <p:nvPr/>
        </p:nvSpPr>
        <p:spPr bwMode="auto">
          <a:xfrm>
            <a:off x="2286000" y="3767138"/>
            <a:ext cx="0" cy="2286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64" name="Line 97"/>
          <p:cNvSpPr>
            <a:spLocks noChangeShapeType="1"/>
          </p:cNvSpPr>
          <p:nvPr/>
        </p:nvSpPr>
        <p:spPr bwMode="auto">
          <a:xfrm>
            <a:off x="2590800" y="3386138"/>
            <a:ext cx="0" cy="6096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65" name="Line 98"/>
          <p:cNvSpPr>
            <a:spLocks noChangeShapeType="1"/>
          </p:cNvSpPr>
          <p:nvPr/>
        </p:nvSpPr>
        <p:spPr bwMode="auto">
          <a:xfrm>
            <a:off x="2971800" y="3690938"/>
            <a:ext cx="0" cy="3048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66" name="Line 99"/>
          <p:cNvSpPr>
            <a:spLocks noChangeShapeType="1"/>
          </p:cNvSpPr>
          <p:nvPr/>
        </p:nvSpPr>
        <p:spPr bwMode="auto">
          <a:xfrm>
            <a:off x="3352800" y="3690938"/>
            <a:ext cx="0" cy="3048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67" name="Rectangle 100"/>
          <p:cNvSpPr>
            <a:spLocks noChangeArrowheads="1"/>
          </p:cNvSpPr>
          <p:nvPr/>
        </p:nvSpPr>
        <p:spPr bwMode="auto">
          <a:xfrm>
            <a:off x="3146425" y="3614738"/>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5</a:t>
            </a:r>
          </a:p>
        </p:txBody>
      </p:sp>
      <p:sp>
        <p:nvSpPr>
          <p:cNvPr id="47168" name="Line 101"/>
          <p:cNvSpPr>
            <a:spLocks noChangeShapeType="1"/>
          </p:cNvSpPr>
          <p:nvPr/>
        </p:nvSpPr>
        <p:spPr bwMode="auto">
          <a:xfrm>
            <a:off x="3581400" y="4300538"/>
            <a:ext cx="17526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69" name="Line 102"/>
          <p:cNvSpPr>
            <a:spLocks noChangeShapeType="1"/>
          </p:cNvSpPr>
          <p:nvPr/>
        </p:nvSpPr>
        <p:spPr bwMode="auto">
          <a:xfrm>
            <a:off x="5638800" y="3690938"/>
            <a:ext cx="0" cy="49530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70" name="Line 103"/>
          <p:cNvSpPr>
            <a:spLocks noChangeShapeType="1"/>
          </p:cNvSpPr>
          <p:nvPr/>
        </p:nvSpPr>
        <p:spPr bwMode="auto">
          <a:xfrm>
            <a:off x="3581400" y="4833938"/>
            <a:ext cx="9144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71" name="Line 104"/>
          <p:cNvSpPr>
            <a:spLocks noChangeShapeType="1"/>
          </p:cNvSpPr>
          <p:nvPr/>
        </p:nvSpPr>
        <p:spPr bwMode="auto">
          <a:xfrm>
            <a:off x="4800600" y="4986338"/>
            <a:ext cx="5334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72" name="Freeform 105"/>
          <p:cNvSpPr>
            <a:spLocks/>
          </p:cNvSpPr>
          <p:nvPr/>
        </p:nvSpPr>
        <p:spPr bwMode="auto">
          <a:xfrm>
            <a:off x="4114800" y="4833938"/>
            <a:ext cx="1828800" cy="609600"/>
          </a:xfrm>
          <a:custGeom>
            <a:avLst/>
            <a:gdLst>
              <a:gd name="T0" fmla="*/ 0 w 1152"/>
              <a:gd name="T1" fmla="*/ 0 h 288"/>
              <a:gd name="T2" fmla="*/ 0 w 1152"/>
              <a:gd name="T3" fmla="*/ 2147483647 h 288"/>
              <a:gd name="T4" fmla="*/ 2147483647 w 1152"/>
              <a:gd name="T5" fmla="*/ 2147483647 h 288"/>
              <a:gd name="T6" fmla="*/ 0 60000 65536"/>
              <a:gd name="T7" fmla="*/ 0 60000 65536"/>
              <a:gd name="T8" fmla="*/ 0 60000 65536"/>
              <a:gd name="T9" fmla="*/ 0 w 1152"/>
              <a:gd name="T10" fmla="*/ 0 h 288"/>
              <a:gd name="T11" fmla="*/ 1152 w 1152"/>
              <a:gd name="T12" fmla="*/ 288 h 288"/>
            </a:gdLst>
            <a:ahLst/>
            <a:cxnLst>
              <a:cxn ang="T6">
                <a:pos x="T0" y="T1"/>
              </a:cxn>
              <a:cxn ang="T7">
                <a:pos x="T2" y="T3"/>
              </a:cxn>
              <a:cxn ang="T8">
                <a:pos x="T4" y="T5"/>
              </a:cxn>
            </a:cxnLst>
            <a:rect l="T9" t="T10" r="T11" b="T12"/>
            <a:pathLst>
              <a:path w="1152" h="288">
                <a:moveTo>
                  <a:pt x="0" y="0"/>
                </a:moveTo>
                <a:lnTo>
                  <a:pt x="0" y="288"/>
                </a:lnTo>
                <a:lnTo>
                  <a:pt x="1152" y="288"/>
                </a:lnTo>
              </a:path>
            </a:pathLst>
          </a:cu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73" name="Line 106"/>
          <p:cNvSpPr>
            <a:spLocks noChangeShapeType="1"/>
          </p:cNvSpPr>
          <p:nvPr/>
        </p:nvSpPr>
        <p:spPr bwMode="auto">
          <a:xfrm>
            <a:off x="3810000" y="5672138"/>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74" name="Line 107"/>
          <p:cNvSpPr>
            <a:spLocks noChangeShapeType="1"/>
          </p:cNvSpPr>
          <p:nvPr/>
        </p:nvSpPr>
        <p:spPr bwMode="auto">
          <a:xfrm>
            <a:off x="2743200" y="5672138"/>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75" name="Line 108"/>
          <p:cNvSpPr>
            <a:spLocks noChangeShapeType="1"/>
          </p:cNvSpPr>
          <p:nvPr/>
        </p:nvSpPr>
        <p:spPr bwMode="auto">
          <a:xfrm flipH="1">
            <a:off x="2362200" y="4833938"/>
            <a:ext cx="76200" cy="1524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76" name="Line 109"/>
          <p:cNvSpPr>
            <a:spLocks noChangeShapeType="1"/>
          </p:cNvSpPr>
          <p:nvPr/>
        </p:nvSpPr>
        <p:spPr bwMode="auto">
          <a:xfrm>
            <a:off x="2438400" y="4833938"/>
            <a:ext cx="76200" cy="1524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77" name="Line 110"/>
          <p:cNvSpPr>
            <a:spLocks noChangeShapeType="1"/>
          </p:cNvSpPr>
          <p:nvPr/>
        </p:nvSpPr>
        <p:spPr bwMode="auto">
          <a:xfrm>
            <a:off x="2438400" y="4986338"/>
            <a:ext cx="0" cy="2286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78" name="Line 111"/>
          <p:cNvSpPr>
            <a:spLocks noChangeShapeType="1"/>
          </p:cNvSpPr>
          <p:nvPr/>
        </p:nvSpPr>
        <p:spPr bwMode="auto">
          <a:xfrm flipV="1">
            <a:off x="3657600" y="6281738"/>
            <a:ext cx="0" cy="22860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79" name="Line 112"/>
          <p:cNvSpPr>
            <a:spLocks noChangeShapeType="1"/>
          </p:cNvSpPr>
          <p:nvPr/>
        </p:nvSpPr>
        <p:spPr bwMode="auto">
          <a:xfrm flipV="1">
            <a:off x="4648200" y="5748338"/>
            <a:ext cx="0" cy="38100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80" name="Line 113"/>
          <p:cNvSpPr>
            <a:spLocks noChangeShapeType="1"/>
          </p:cNvSpPr>
          <p:nvPr/>
        </p:nvSpPr>
        <p:spPr bwMode="auto">
          <a:xfrm flipH="1">
            <a:off x="5715000" y="6205538"/>
            <a:ext cx="228600" cy="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81" name="Line 114"/>
          <p:cNvSpPr>
            <a:spLocks noChangeShapeType="1"/>
          </p:cNvSpPr>
          <p:nvPr/>
        </p:nvSpPr>
        <p:spPr bwMode="auto">
          <a:xfrm>
            <a:off x="5791200" y="4605338"/>
            <a:ext cx="16002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82" name="Line 115"/>
          <p:cNvSpPr>
            <a:spLocks noChangeShapeType="1"/>
          </p:cNvSpPr>
          <p:nvPr/>
        </p:nvSpPr>
        <p:spPr bwMode="auto">
          <a:xfrm>
            <a:off x="6781800" y="4605338"/>
            <a:ext cx="0" cy="60960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83" name="Line 116"/>
          <p:cNvSpPr>
            <a:spLocks noChangeShapeType="1"/>
          </p:cNvSpPr>
          <p:nvPr/>
        </p:nvSpPr>
        <p:spPr bwMode="auto">
          <a:xfrm flipH="1">
            <a:off x="6019800" y="4529138"/>
            <a:ext cx="76200" cy="1524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84" name="Freeform 117"/>
          <p:cNvSpPr>
            <a:spLocks/>
          </p:cNvSpPr>
          <p:nvPr/>
        </p:nvSpPr>
        <p:spPr bwMode="auto">
          <a:xfrm>
            <a:off x="1600200" y="4452938"/>
            <a:ext cx="6248400" cy="2209800"/>
          </a:xfrm>
          <a:custGeom>
            <a:avLst/>
            <a:gdLst>
              <a:gd name="T0" fmla="*/ 2147483647 w 3936"/>
              <a:gd name="T1" fmla="*/ 2147483647 h 1296"/>
              <a:gd name="T2" fmla="*/ 2147483647 w 3936"/>
              <a:gd name="T3" fmla="*/ 2147483647 h 1296"/>
              <a:gd name="T4" fmla="*/ 2147483647 w 3936"/>
              <a:gd name="T5" fmla="*/ 2147483647 h 1296"/>
              <a:gd name="T6" fmla="*/ 0 w 3936"/>
              <a:gd name="T7" fmla="*/ 2147483647 h 1296"/>
              <a:gd name="T8" fmla="*/ 0 w 3936"/>
              <a:gd name="T9" fmla="*/ 0 h 1296"/>
              <a:gd name="T10" fmla="*/ 2147483647 w 3936"/>
              <a:gd name="T11" fmla="*/ 0 h 1296"/>
              <a:gd name="T12" fmla="*/ 0 60000 65536"/>
              <a:gd name="T13" fmla="*/ 0 60000 65536"/>
              <a:gd name="T14" fmla="*/ 0 60000 65536"/>
              <a:gd name="T15" fmla="*/ 0 60000 65536"/>
              <a:gd name="T16" fmla="*/ 0 60000 65536"/>
              <a:gd name="T17" fmla="*/ 0 60000 65536"/>
              <a:gd name="T18" fmla="*/ 0 w 3936"/>
              <a:gd name="T19" fmla="*/ 0 h 1296"/>
              <a:gd name="T20" fmla="*/ 3936 w 3936"/>
              <a:gd name="T21" fmla="*/ 1296 h 1296"/>
            </a:gdLst>
            <a:ahLst/>
            <a:cxnLst>
              <a:cxn ang="T12">
                <a:pos x="T0" y="T1"/>
              </a:cxn>
              <a:cxn ang="T13">
                <a:pos x="T2" y="T3"/>
              </a:cxn>
              <a:cxn ang="T14">
                <a:pos x="T4" y="T5"/>
              </a:cxn>
              <a:cxn ang="T15">
                <a:pos x="T6" y="T7"/>
              </a:cxn>
              <a:cxn ang="T16">
                <a:pos x="T8" y="T9"/>
              </a:cxn>
              <a:cxn ang="T17">
                <a:pos x="T10" y="T11"/>
              </a:cxn>
            </a:cxnLst>
            <a:rect l="T18" t="T19" r="T20" b="T21"/>
            <a:pathLst>
              <a:path w="3936" h="1296">
                <a:moveTo>
                  <a:pt x="3840" y="432"/>
                </a:moveTo>
                <a:lnTo>
                  <a:pt x="3936" y="432"/>
                </a:lnTo>
                <a:lnTo>
                  <a:pt x="3936" y="1296"/>
                </a:lnTo>
                <a:lnTo>
                  <a:pt x="0" y="1296"/>
                </a:lnTo>
                <a:lnTo>
                  <a:pt x="0" y="0"/>
                </a:lnTo>
                <a:lnTo>
                  <a:pt x="336" y="0"/>
                </a:lnTo>
              </a:path>
            </a:pathLst>
          </a:cu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85" name="Line 118"/>
          <p:cNvSpPr>
            <a:spLocks noChangeShapeType="1"/>
          </p:cNvSpPr>
          <p:nvPr/>
        </p:nvSpPr>
        <p:spPr bwMode="auto">
          <a:xfrm>
            <a:off x="7086600" y="5748338"/>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86" name="Line 119"/>
          <p:cNvSpPr>
            <a:spLocks noChangeShapeType="1"/>
          </p:cNvSpPr>
          <p:nvPr/>
        </p:nvSpPr>
        <p:spPr bwMode="auto">
          <a:xfrm>
            <a:off x="4921250" y="2154238"/>
            <a:ext cx="2489200" cy="0"/>
          </a:xfrm>
          <a:prstGeom prst="line">
            <a:avLst/>
          </a:prstGeom>
          <a:noFill/>
          <a:ln w="25400">
            <a:solidFill>
              <a:schemeClr val="tx1"/>
            </a:solidFill>
            <a:round/>
            <a:headEnd/>
            <a:tailEnd type="triangle" w="med" len="sm"/>
          </a:ln>
        </p:spPr>
        <p:txBody>
          <a:bodyPr wrap="none" anchor="ctr">
            <a:prstTxWarp prst="textNoShape">
              <a:avLst/>
            </a:prstTxWarp>
          </a:bodyPr>
          <a:lstStyle/>
          <a:p>
            <a:pPr>
              <a:defRPr/>
            </a:pPr>
            <a:endParaRPr lang="en-US">
              <a:latin typeface="+mn-lt"/>
            </a:endParaRPr>
          </a:p>
        </p:txBody>
      </p:sp>
      <p:sp>
        <p:nvSpPr>
          <p:cNvPr id="47187" name="Rectangle 120"/>
          <p:cNvSpPr>
            <a:spLocks noChangeArrowheads="1"/>
          </p:cNvSpPr>
          <p:nvPr/>
        </p:nvSpPr>
        <p:spPr bwMode="auto">
          <a:xfrm>
            <a:off x="5181600" y="1773238"/>
            <a:ext cx="2019300"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Instruction&lt;31:0&gt;</a:t>
            </a:r>
          </a:p>
        </p:txBody>
      </p:sp>
      <p:sp>
        <p:nvSpPr>
          <p:cNvPr id="47188" name="Line 121"/>
          <p:cNvSpPr>
            <a:spLocks noChangeShapeType="1"/>
          </p:cNvSpPr>
          <p:nvPr/>
        </p:nvSpPr>
        <p:spPr bwMode="auto">
          <a:xfrm>
            <a:off x="5257800" y="2166938"/>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89" name="Rectangle 122"/>
          <p:cNvSpPr>
            <a:spLocks noChangeArrowheads="1"/>
          </p:cNvSpPr>
          <p:nvPr/>
        </p:nvSpPr>
        <p:spPr bwMode="auto">
          <a:xfrm rot="5400000">
            <a:off x="4893468" y="2434432"/>
            <a:ext cx="1046163"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&lt;21:25&gt;</a:t>
            </a:r>
          </a:p>
        </p:txBody>
      </p:sp>
      <p:sp>
        <p:nvSpPr>
          <p:cNvPr id="47190" name="Rectangle 123"/>
          <p:cNvSpPr>
            <a:spLocks noChangeArrowheads="1"/>
          </p:cNvSpPr>
          <p:nvPr/>
        </p:nvSpPr>
        <p:spPr bwMode="auto">
          <a:xfrm rot="5400000">
            <a:off x="5426868" y="2434432"/>
            <a:ext cx="1046163"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&lt;16:20&gt;</a:t>
            </a:r>
          </a:p>
        </p:txBody>
      </p:sp>
      <p:sp>
        <p:nvSpPr>
          <p:cNvPr id="47191" name="Rectangle 124"/>
          <p:cNvSpPr>
            <a:spLocks noChangeArrowheads="1"/>
          </p:cNvSpPr>
          <p:nvPr/>
        </p:nvSpPr>
        <p:spPr bwMode="auto">
          <a:xfrm rot="5400000">
            <a:off x="5960268" y="2434432"/>
            <a:ext cx="1046163"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&lt;11:15&gt;</a:t>
            </a:r>
          </a:p>
        </p:txBody>
      </p:sp>
      <p:sp>
        <p:nvSpPr>
          <p:cNvPr id="47192" name="Rectangle 125"/>
          <p:cNvSpPr>
            <a:spLocks noChangeArrowheads="1"/>
          </p:cNvSpPr>
          <p:nvPr/>
        </p:nvSpPr>
        <p:spPr bwMode="auto">
          <a:xfrm rot="5400000">
            <a:off x="6506368" y="2421732"/>
            <a:ext cx="919163"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&lt;0:15&gt;</a:t>
            </a:r>
          </a:p>
        </p:txBody>
      </p:sp>
      <p:sp>
        <p:nvSpPr>
          <p:cNvPr id="47193" name="Line 126"/>
          <p:cNvSpPr>
            <a:spLocks noChangeShapeType="1"/>
          </p:cNvSpPr>
          <p:nvPr/>
        </p:nvSpPr>
        <p:spPr bwMode="auto">
          <a:xfrm>
            <a:off x="5791200" y="2166938"/>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94" name="Line 127"/>
          <p:cNvSpPr>
            <a:spLocks noChangeShapeType="1"/>
          </p:cNvSpPr>
          <p:nvPr/>
        </p:nvSpPr>
        <p:spPr bwMode="auto">
          <a:xfrm>
            <a:off x="6324600" y="2166938"/>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95" name="Line 128"/>
          <p:cNvSpPr>
            <a:spLocks noChangeShapeType="1"/>
          </p:cNvSpPr>
          <p:nvPr/>
        </p:nvSpPr>
        <p:spPr bwMode="auto">
          <a:xfrm>
            <a:off x="6858000" y="2166938"/>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96" name="Rectangle 129"/>
          <p:cNvSpPr>
            <a:spLocks noChangeArrowheads="1"/>
          </p:cNvSpPr>
          <p:nvPr/>
        </p:nvSpPr>
        <p:spPr bwMode="auto">
          <a:xfrm>
            <a:off x="6615113" y="2992438"/>
            <a:ext cx="914400"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Imm16</a:t>
            </a:r>
          </a:p>
        </p:txBody>
      </p:sp>
      <p:sp>
        <p:nvSpPr>
          <p:cNvPr id="47197" name="Rectangle 130"/>
          <p:cNvSpPr>
            <a:spLocks noChangeArrowheads="1"/>
          </p:cNvSpPr>
          <p:nvPr/>
        </p:nvSpPr>
        <p:spPr bwMode="auto">
          <a:xfrm>
            <a:off x="6081713" y="2992438"/>
            <a:ext cx="457200"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Rd</a:t>
            </a:r>
          </a:p>
        </p:txBody>
      </p:sp>
      <p:sp>
        <p:nvSpPr>
          <p:cNvPr id="47198" name="Rectangle 131"/>
          <p:cNvSpPr>
            <a:spLocks noChangeArrowheads="1"/>
          </p:cNvSpPr>
          <p:nvPr/>
        </p:nvSpPr>
        <p:spPr bwMode="auto">
          <a:xfrm>
            <a:off x="5624513" y="2992438"/>
            <a:ext cx="420687"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Rt</a:t>
            </a:r>
          </a:p>
        </p:txBody>
      </p:sp>
      <p:sp>
        <p:nvSpPr>
          <p:cNvPr id="47199" name="Rectangle 132"/>
          <p:cNvSpPr>
            <a:spLocks noChangeArrowheads="1"/>
          </p:cNvSpPr>
          <p:nvPr/>
        </p:nvSpPr>
        <p:spPr bwMode="auto">
          <a:xfrm>
            <a:off x="5091113" y="2992438"/>
            <a:ext cx="422275"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Rs</a:t>
            </a:r>
          </a:p>
        </p:txBody>
      </p:sp>
      <p:sp>
        <p:nvSpPr>
          <p:cNvPr id="47200" name="Rectangle 133"/>
          <p:cNvSpPr>
            <a:spLocks noChangeArrowheads="1"/>
          </p:cNvSpPr>
          <p:nvPr/>
        </p:nvSpPr>
        <p:spPr bwMode="auto">
          <a:xfrm>
            <a:off x="3278188" y="2108200"/>
            <a:ext cx="239712" cy="369888"/>
          </a:xfrm>
          <a:prstGeom prst="rect">
            <a:avLst/>
          </a:prstGeom>
          <a:noFill/>
          <a:ln w="12700">
            <a:noFill/>
            <a:miter lim="800000"/>
            <a:headEnd/>
            <a:tailEnd/>
          </a:ln>
        </p:spPr>
        <p:txBody>
          <a:bodyPr wrap="none" anchor="ctr">
            <a:prstTxWarp prst="textNoShape">
              <a:avLst/>
            </a:prstTxWarp>
          </a:bodyPr>
          <a:lstStyle/>
          <a:p>
            <a:pPr>
              <a:defRPr/>
            </a:pPr>
            <a:endParaRPr lang="en-US">
              <a:latin typeface="+mn-lt"/>
            </a:endParaRPr>
          </a:p>
        </p:txBody>
      </p:sp>
      <p:sp>
        <p:nvSpPr>
          <p:cNvPr id="47201" name="Rectangle 134"/>
          <p:cNvSpPr>
            <a:spLocks noChangeArrowheads="1"/>
          </p:cNvSpPr>
          <p:nvPr/>
        </p:nvSpPr>
        <p:spPr bwMode="auto">
          <a:xfrm>
            <a:off x="3278188" y="2925763"/>
            <a:ext cx="239712" cy="369887"/>
          </a:xfrm>
          <a:prstGeom prst="rect">
            <a:avLst/>
          </a:prstGeom>
          <a:noFill/>
          <a:ln w="12700">
            <a:noFill/>
            <a:miter lim="800000"/>
            <a:headEnd/>
            <a:tailEnd/>
          </a:ln>
        </p:spPr>
        <p:txBody>
          <a:bodyPr wrap="none" anchor="ctr">
            <a:prstTxWarp prst="textNoShape">
              <a:avLst/>
            </a:prstTxWarp>
          </a:bodyPr>
          <a:lstStyle/>
          <a:p>
            <a:pPr>
              <a:defRPr/>
            </a:pPr>
            <a:endParaRPr lang="en-US">
              <a:latin typeface="+mn-lt"/>
            </a:endParaRPr>
          </a:p>
        </p:txBody>
      </p:sp>
      <p:sp>
        <p:nvSpPr>
          <p:cNvPr id="47202" name="Rectangle 135"/>
          <p:cNvSpPr>
            <a:spLocks noChangeArrowheads="1"/>
          </p:cNvSpPr>
          <p:nvPr/>
        </p:nvSpPr>
        <p:spPr bwMode="auto">
          <a:xfrm>
            <a:off x="1987550" y="1938338"/>
            <a:ext cx="1171575"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nPC_sel=</a:t>
            </a:r>
          </a:p>
        </p:txBody>
      </p:sp>
      <p:sp>
        <p:nvSpPr>
          <p:cNvPr id="47203" name="Rectangle 136"/>
          <p:cNvSpPr>
            <a:spLocks noChangeArrowheads="1"/>
          </p:cNvSpPr>
          <p:nvPr/>
        </p:nvSpPr>
        <p:spPr bwMode="auto">
          <a:xfrm>
            <a:off x="3825875" y="1955800"/>
            <a:ext cx="1101725" cy="1000125"/>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47204" name="Rectangle 137"/>
          <p:cNvSpPr>
            <a:spLocks noChangeArrowheads="1"/>
          </p:cNvSpPr>
          <p:nvPr/>
        </p:nvSpPr>
        <p:spPr bwMode="auto">
          <a:xfrm>
            <a:off x="4002088" y="1925638"/>
            <a:ext cx="717550" cy="1003300"/>
          </a:xfrm>
          <a:prstGeom prst="rect">
            <a:avLst/>
          </a:prstGeom>
          <a:noFill/>
          <a:ln w="12700">
            <a:noFill/>
            <a:miter lim="800000"/>
            <a:headEnd/>
            <a:tailEnd/>
          </a:ln>
        </p:spPr>
        <p:txBody>
          <a:bodyPr wrap="none" lIns="90488" tIns="44450" rIns="90488" bIns="44450">
            <a:prstTxWarp prst="textNoShape">
              <a:avLst/>
            </a:prstTxWarp>
            <a:spAutoFit/>
          </a:bodyPr>
          <a:lstStyle/>
          <a:p>
            <a:pPr algn="ctr">
              <a:defRPr/>
            </a:pPr>
            <a:r>
              <a:rPr lang="en-US" sz="2000" b="1">
                <a:latin typeface="+mn-lt"/>
              </a:rPr>
              <a:t>instr</a:t>
            </a:r>
          </a:p>
          <a:p>
            <a:pPr algn="ctr">
              <a:defRPr/>
            </a:pPr>
            <a:r>
              <a:rPr lang="en-US" sz="2000" b="1">
                <a:latin typeface="+mn-lt"/>
              </a:rPr>
              <a:t>fetch</a:t>
            </a:r>
          </a:p>
          <a:p>
            <a:pPr algn="ctr">
              <a:defRPr/>
            </a:pPr>
            <a:r>
              <a:rPr lang="en-US" sz="2000" b="1">
                <a:latin typeface="+mn-lt"/>
              </a:rPr>
              <a:t>unit</a:t>
            </a:r>
          </a:p>
        </p:txBody>
      </p:sp>
      <p:sp>
        <p:nvSpPr>
          <p:cNvPr id="47205" name="Line 138"/>
          <p:cNvSpPr>
            <a:spLocks noChangeShapeType="1"/>
          </p:cNvSpPr>
          <p:nvPr/>
        </p:nvSpPr>
        <p:spPr bwMode="auto">
          <a:xfrm>
            <a:off x="3429000" y="2166938"/>
            <a:ext cx="381000" cy="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206" name="Line 139"/>
          <p:cNvSpPr>
            <a:spLocks noChangeShapeType="1"/>
          </p:cNvSpPr>
          <p:nvPr/>
        </p:nvSpPr>
        <p:spPr bwMode="auto">
          <a:xfrm>
            <a:off x="3429000" y="2166938"/>
            <a:ext cx="3810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207" name="Rectangle 140"/>
          <p:cNvSpPr>
            <a:spLocks noChangeArrowheads="1"/>
          </p:cNvSpPr>
          <p:nvPr/>
        </p:nvSpPr>
        <p:spPr bwMode="auto">
          <a:xfrm>
            <a:off x="3090863" y="2471738"/>
            <a:ext cx="466725"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clk</a:t>
            </a:r>
          </a:p>
        </p:txBody>
      </p:sp>
      <p:sp>
        <p:nvSpPr>
          <p:cNvPr id="47208" name="Line 141"/>
          <p:cNvSpPr>
            <a:spLocks noChangeShapeType="1"/>
          </p:cNvSpPr>
          <p:nvPr/>
        </p:nvSpPr>
        <p:spPr bwMode="auto">
          <a:xfrm flipH="1">
            <a:off x="3581400" y="2700338"/>
            <a:ext cx="228600" cy="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209" name="Line 142"/>
          <p:cNvSpPr>
            <a:spLocks noChangeShapeType="1"/>
          </p:cNvSpPr>
          <p:nvPr/>
        </p:nvSpPr>
        <p:spPr bwMode="auto">
          <a:xfrm>
            <a:off x="3810000" y="2624138"/>
            <a:ext cx="152400" cy="762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210" name="Line 143"/>
          <p:cNvSpPr>
            <a:spLocks noChangeShapeType="1"/>
          </p:cNvSpPr>
          <p:nvPr/>
        </p:nvSpPr>
        <p:spPr bwMode="auto">
          <a:xfrm flipH="1">
            <a:off x="3810000" y="2700338"/>
            <a:ext cx="152400" cy="762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211" name="Freeform 144"/>
          <p:cNvSpPr>
            <a:spLocks/>
          </p:cNvSpPr>
          <p:nvPr/>
        </p:nvSpPr>
        <p:spPr bwMode="auto">
          <a:xfrm>
            <a:off x="4419600" y="3005138"/>
            <a:ext cx="1066800" cy="1066800"/>
          </a:xfrm>
          <a:custGeom>
            <a:avLst/>
            <a:gdLst>
              <a:gd name="T0" fmla="*/ 2147483647 w 672"/>
              <a:gd name="T1" fmla="*/ 2147483647 h 1008"/>
              <a:gd name="T2" fmla="*/ 2147483647 w 672"/>
              <a:gd name="T3" fmla="*/ 2147483647 h 1008"/>
              <a:gd name="T4" fmla="*/ 0 w 672"/>
              <a:gd name="T5" fmla="*/ 2147483647 h 1008"/>
              <a:gd name="T6" fmla="*/ 0 w 672"/>
              <a:gd name="T7" fmla="*/ 0 h 1008"/>
              <a:gd name="T8" fmla="*/ 0 60000 65536"/>
              <a:gd name="T9" fmla="*/ 0 60000 65536"/>
              <a:gd name="T10" fmla="*/ 0 60000 65536"/>
              <a:gd name="T11" fmla="*/ 0 60000 65536"/>
              <a:gd name="T12" fmla="*/ 0 w 672"/>
              <a:gd name="T13" fmla="*/ 0 h 1008"/>
              <a:gd name="T14" fmla="*/ 672 w 672"/>
              <a:gd name="T15" fmla="*/ 1008 h 1008"/>
            </a:gdLst>
            <a:ahLst/>
            <a:cxnLst>
              <a:cxn ang="T8">
                <a:pos x="T0" y="T1"/>
              </a:cxn>
              <a:cxn ang="T9">
                <a:pos x="T2" y="T3"/>
              </a:cxn>
              <a:cxn ang="T10">
                <a:pos x="T4" y="T5"/>
              </a:cxn>
              <a:cxn ang="T11">
                <a:pos x="T6" y="T7"/>
              </a:cxn>
            </a:cxnLst>
            <a:rect l="T12" t="T13" r="T14" b="T15"/>
            <a:pathLst>
              <a:path w="672" h="1008">
                <a:moveTo>
                  <a:pt x="672" y="1008"/>
                </a:moveTo>
                <a:lnTo>
                  <a:pt x="672" y="624"/>
                </a:lnTo>
                <a:lnTo>
                  <a:pt x="0" y="624"/>
                </a:lnTo>
                <a:lnTo>
                  <a:pt x="0" y="0"/>
                </a:lnTo>
              </a:path>
            </a:pathLst>
          </a:cu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145" name="Date Placeholder 144"/>
          <p:cNvSpPr>
            <a:spLocks noGrp="1"/>
          </p:cNvSpPr>
          <p:nvPr>
            <p:ph type="dt" sz="quarter" idx="10"/>
          </p:nvPr>
        </p:nvSpPr>
        <p:spPr/>
        <p:txBody>
          <a:bodyPr/>
          <a:lstStyle/>
          <a:p>
            <a:pPr>
              <a:defRPr/>
            </a:pPr>
            <a:fld id="{9CBC7F6D-858C-AA4E-88F1-63D9E1F7FA7D}" type="datetime1">
              <a:rPr lang="en-US" smtClean="0"/>
              <a:pPr>
                <a:defRPr/>
              </a:pPr>
              <a:t>4/1/11</a:t>
            </a:fld>
            <a:endParaRPr lang="en-US"/>
          </a:p>
        </p:txBody>
      </p:sp>
      <p:sp>
        <p:nvSpPr>
          <p:cNvPr id="146" name="Slide Number Placeholder 145"/>
          <p:cNvSpPr>
            <a:spLocks noGrp="1"/>
          </p:cNvSpPr>
          <p:nvPr>
            <p:ph type="sldNum" sz="quarter" idx="12"/>
          </p:nvPr>
        </p:nvSpPr>
        <p:spPr/>
        <p:txBody>
          <a:bodyPr/>
          <a:lstStyle/>
          <a:p>
            <a:pPr>
              <a:defRPr/>
            </a:pPr>
            <a:fld id="{62C6AFBA-9638-E94B-8C08-19AB285EF920}" type="slidenum">
              <a:rPr lang="en-US" smtClean="0"/>
              <a:pPr>
                <a:defRPr/>
              </a:pPr>
              <a:t>18</a:t>
            </a:fld>
            <a:endParaRPr lang="en-US"/>
          </a:p>
        </p:txBody>
      </p:sp>
      <p:sp>
        <p:nvSpPr>
          <p:cNvPr id="147" name="Footer Placeholder 146"/>
          <p:cNvSpPr>
            <a:spLocks noGrp="1"/>
          </p:cNvSpPr>
          <p:nvPr>
            <p:ph type="ftr" sz="quarter" idx="11"/>
          </p:nvPr>
        </p:nvSpPr>
        <p:spPr/>
        <p:txBody>
          <a:bodyPr/>
          <a:lstStyle/>
          <a:p>
            <a:pPr>
              <a:defRPr/>
            </a:pPr>
            <a:r>
              <a:rPr lang="en-US" smtClean="0"/>
              <a:t>Spring 2011 -- Lecture #20</a:t>
            </a:r>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6915" name="Rectangle 3"/>
          <p:cNvSpPr>
            <a:spLocks noGrp="1" noChangeArrowheads="1"/>
          </p:cNvSpPr>
          <p:nvPr>
            <p:ph type="body" idx="1"/>
          </p:nvPr>
        </p:nvSpPr>
        <p:spPr>
          <a:xfrm>
            <a:off x="457200" y="1143000"/>
            <a:ext cx="8229600" cy="4606925"/>
          </a:xfrm>
        </p:spPr>
        <p:txBody>
          <a:bodyPr>
            <a:normAutofit lnSpcReduction="10000"/>
          </a:bodyPr>
          <a:lstStyle/>
          <a:p>
            <a:pPr>
              <a:buFont typeface="Times" pitchFamily="-65" charset="0"/>
              <a:buNone/>
              <a:tabLst>
                <a:tab pos="2349500" algn="l"/>
              </a:tabLst>
            </a:pPr>
            <a:r>
              <a:rPr lang="en-US" dirty="0"/>
              <a:t>1) </a:t>
            </a:r>
            <a:r>
              <a:rPr lang="en-US" u="sng" dirty="0" smtClean="0">
                <a:solidFill>
                  <a:srgbClr val="FF0000"/>
                </a:solidFill>
              </a:rPr>
              <a:t>IF</a:t>
            </a:r>
            <a:r>
              <a:rPr lang="en-US" dirty="0" smtClean="0"/>
              <a:t>: </a:t>
            </a:r>
            <a:r>
              <a:rPr lang="en-US" u="sng" dirty="0"/>
              <a:t>I</a:t>
            </a:r>
            <a:r>
              <a:rPr lang="en-US" dirty="0"/>
              <a:t>nstruction </a:t>
            </a:r>
            <a:r>
              <a:rPr lang="en-US" u="sng" dirty="0"/>
              <a:t>F</a:t>
            </a:r>
            <a:r>
              <a:rPr lang="en-US" dirty="0"/>
              <a:t>etch, Increment PC</a:t>
            </a:r>
          </a:p>
          <a:p>
            <a:pPr>
              <a:buFont typeface="Times" pitchFamily="-65" charset="0"/>
              <a:buNone/>
              <a:tabLst>
                <a:tab pos="2349500" algn="l"/>
              </a:tabLst>
            </a:pPr>
            <a:r>
              <a:rPr lang="en-US" dirty="0"/>
              <a:t>2)</a:t>
            </a:r>
            <a:r>
              <a:rPr lang="en-US" dirty="0" smtClean="0"/>
              <a:t> </a:t>
            </a:r>
            <a:r>
              <a:rPr lang="en-US" u="sng" dirty="0" smtClean="0">
                <a:solidFill>
                  <a:srgbClr val="FF0000"/>
                </a:solidFill>
              </a:rPr>
              <a:t>ID</a:t>
            </a:r>
            <a:r>
              <a:rPr lang="en-US" dirty="0" smtClean="0"/>
              <a:t>: </a:t>
            </a:r>
            <a:r>
              <a:rPr lang="en-US" sz="3100" u="sng" dirty="0"/>
              <a:t>I</a:t>
            </a:r>
            <a:r>
              <a:rPr lang="en-US" sz="3100" dirty="0"/>
              <a:t>nstruction </a:t>
            </a:r>
            <a:r>
              <a:rPr lang="en-US" sz="3100" u="sng" dirty="0"/>
              <a:t>D</a:t>
            </a:r>
            <a:r>
              <a:rPr lang="en-US" sz="3100" dirty="0"/>
              <a:t>ecode, Read Registers</a:t>
            </a:r>
            <a:endParaRPr lang="en-US" dirty="0"/>
          </a:p>
          <a:p>
            <a:pPr>
              <a:buFont typeface="Times" pitchFamily="-65" charset="0"/>
              <a:buNone/>
              <a:tabLst>
                <a:tab pos="2349500" algn="l"/>
              </a:tabLst>
            </a:pPr>
            <a:r>
              <a:rPr lang="en-US" dirty="0"/>
              <a:t>3) </a:t>
            </a:r>
            <a:r>
              <a:rPr lang="en-US" u="sng" dirty="0" smtClean="0">
                <a:solidFill>
                  <a:srgbClr val="FF0000"/>
                </a:solidFill>
              </a:rPr>
              <a:t>EX</a:t>
            </a:r>
            <a:r>
              <a:rPr lang="en-US" dirty="0" smtClean="0"/>
              <a:t>:</a:t>
            </a:r>
            <a:r>
              <a:rPr lang="en-US" dirty="0"/>
              <a:t/>
            </a:r>
            <a:br>
              <a:rPr lang="en-US" dirty="0"/>
            </a:br>
            <a:r>
              <a:rPr lang="en-US" dirty="0"/>
              <a:t>  </a:t>
            </a:r>
            <a:r>
              <a:rPr lang="en-US" dirty="0" err="1"/>
              <a:t>Mem</a:t>
            </a:r>
            <a:r>
              <a:rPr lang="en-US" dirty="0"/>
              <a:t>-</a:t>
            </a:r>
            <a:r>
              <a:rPr lang="en-US" dirty="0" smtClean="0"/>
              <a:t>ref: Calculate </a:t>
            </a:r>
            <a:r>
              <a:rPr lang="en-US" dirty="0"/>
              <a:t>Address</a:t>
            </a:r>
            <a:br>
              <a:rPr lang="en-US" dirty="0"/>
            </a:br>
            <a:r>
              <a:rPr lang="en-US" dirty="0"/>
              <a:t>  </a:t>
            </a:r>
            <a:r>
              <a:rPr lang="en-US" dirty="0" err="1"/>
              <a:t>Arith</a:t>
            </a:r>
            <a:r>
              <a:rPr lang="en-US" dirty="0"/>
              <a:t>-</a:t>
            </a:r>
            <a:r>
              <a:rPr lang="en-US" dirty="0" smtClean="0"/>
              <a:t>log:</a:t>
            </a:r>
            <a:r>
              <a:rPr lang="en-US" dirty="0" smtClean="0"/>
              <a:t> </a:t>
            </a:r>
            <a:r>
              <a:rPr lang="en-US" dirty="0" smtClean="0"/>
              <a:t>Perform </a:t>
            </a:r>
            <a:r>
              <a:rPr lang="en-US" dirty="0"/>
              <a:t>Operation</a:t>
            </a:r>
          </a:p>
          <a:p>
            <a:pPr>
              <a:buFont typeface="Times" pitchFamily="-65" charset="0"/>
              <a:buNone/>
              <a:tabLst>
                <a:tab pos="2349500" algn="l"/>
              </a:tabLst>
            </a:pPr>
            <a:r>
              <a:rPr lang="en-US" dirty="0"/>
              <a:t>4) </a:t>
            </a:r>
            <a:r>
              <a:rPr lang="en-US" u="sng" dirty="0" err="1">
                <a:solidFill>
                  <a:srgbClr val="FF0000"/>
                </a:solidFill>
              </a:rPr>
              <a:t>Mem</a:t>
            </a:r>
            <a:r>
              <a:rPr lang="en-US" dirty="0"/>
              <a:t>: </a:t>
            </a:r>
            <a:br>
              <a:rPr lang="en-US" dirty="0"/>
            </a:br>
            <a:r>
              <a:rPr lang="en-US" dirty="0"/>
              <a:t>  </a:t>
            </a:r>
            <a:r>
              <a:rPr lang="en-US" dirty="0" smtClean="0"/>
              <a:t>Load: Read </a:t>
            </a:r>
            <a:r>
              <a:rPr lang="en-US" dirty="0"/>
              <a:t>Data from Memory</a:t>
            </a:r>
            <a:br>
              <a:rPr lang="en-US" dirty="0"/>
            </a:br>
            <a:r>
              <a:rPr lang="en-US" dirty="0"/>
              <a:t>  </a:t>
            </a:r>
            <a:r>
              <a:rPr lang="en-US" dirty="0" smtClean="0"/>
              <a:t>Store: Write </a:t>
            </a:r>
            <a:r>
              <a:rPr lang="en-US" dirty="0"/>
              <a:t>Data to Memory</a:t>
            </a:r>
          </a:p>
          <a:p>
            <a:pPr>
              <a:buFont typeface="Times" pitchFamily="-65" charset="0"/>
              <a:buNone/>
              <a:tabLst>
                <a:tab pos="2349500" algn="l"/>
              </a:tabLst>
            </a:pPr>
            <a:r>
              <a:rPr lang="en-US" dirty="0"/>
              <a:t>5) </a:t>
            </a:r>
            <a:r>
              <a:rPr lang="en-US" u="sng" dirty="0">
                <a:solidFill>
                  <a:srgbClr val="FF0000"/>
                </a:solidFill>
              </a:rPr>
              <a:t>WB</a:t>
            </a:r>
            <a:r>
              <a:rPr lang="en-US" dirty="0"/>
              <a:t>: </a:t>
            </a:r>
            <a:r>
              <a:rPr lang="en-US" u="sng" dirty="0"/>
              <a:t>W</a:t>
            </a:r>
            <a:r>
              <a:rPr lang="en-US" dirty="0"/>
              <a:t>rite Data </a:t>
            </a:r>
            <a:r>
              <a:rPr lang="en-US" u="sng" dirty="0"/>
              <a:t>B</a:t>
            </a:r>
            <a:r>
              <a:rPr lang="en-US" dirty="0"/>
              <a:t>ack to Register</a:t>
            </a:r>
          </a:p>
        </p:txBody>
      </p:sp>
      <p:sp>
        <p:nvSpPr>
          <p:cNvPr id="4" name="Title 3"/>
          <p:cNvSpPr>
            <a:spLocks noGrp="1"/>
          </p:cNvSpPr>
          <p:nvPr>
            <p:ph type="title"/>
          </p:nvPr>
        </p:nvSpPr>
        <p:spPr/>
        <p:txBody>
          <a:bodyPr/>
          <a:lstStyle/>
          <a:p>
            <a:r>
              <a:rPr lang="en-US" dirty="0" smtClean="0"/>
              <a:t>Steps in Executing MIPS</a:t>
            </a:r>
            <a:endParaRPr lang="en-US" dirty="0"/>
          </a:p>
        </p:txBody>
      </p:sp>
      <p:sp>
        <p:nvSpPr>
          <p:cNvPr id="5" name="Date Placeholder 4"/>
          <p:cNvSpPr>
            <a:spLocks noGrp="1"/>
          </p:cNvSpPr>
          <p:nvPr>
            <p:ph type="dt" sz="half" idx="10"/>
          </p:nvPr>
        </p:nvSpPr>
        <p:spPr/>
        <p:txBody>
          <a:bodyPr/>
          <a:lstStyle/>
          <a:p>
            <a:fld id="{BA1B3020-110A-F440-AD2F-E87B38FB6FD2}" type="datetime1">
              <a:rPr lang="en-US" smtClean="0"/>
              <a:pPr/>
              <a:t>4/1/11</a:t>
            </a:fld>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19</a:t>
            </a:fld>
            <a:endParaRPr lang="en-US" dirty="0"/>
          </a:p>
        </p:txBody>
      </p:sp>
      <p:sp>
        <p:nvSpPr>
          <p:cNvPr id="7" name="Footer Placeholder 6"/>
          <p:cNvSpPr>
            <a:spLocks noGrp="1"/>
          </p:cNvSpPr>
          <p:nvPr>
            <p:ph type="ftr" sz="quarter" idx="11"/>
          </p:nvPr>
        </p:nvSpPr>
        <p:spPr/>
        <p:txBody>
          <a:bodyPr/>
          <a:lstStyle/>
          <a:p>
            <a:r>
              <a:rPr lang="en-US" smtClean="0"/>
              <a:t>Spring 2011 -- Lecture #20</a:t>
            </a: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0C5C919-17A3-574C-987D-B1019699E407}" type="datetime1">
              <a:rPr lang="en-US" smtClean="0"/>
              <a:pPr/>
              <a:t>4/1/11</a:t>
            </a:fld>
            <a:endParaRPr lang="en-US"/>
          </a:p>
        </p:txBody>
      </p:sp>
      <p:sp>
        <p:nvSpPr>
          <p:cNvPr id="5" name="Footer Placeholder 4"/>
          <p:cNvSpPr>
            <a:spLocks noGrp="1"/>
          </p:cNvSpPr>
          <p:nvPr>
            <p:ph type="ftr" sz="quarter" idx="11"/>
          </p:nvPr>
        </p:nvSpPr>
        <p:spPr/>
        <p:txBody>
          <a:bodyPr/>
          <a:lstStyle/>
          <a:p>
            <a:r>
              <a:rPr lang="en-US" smtClean="0"/>
              <a:t>Spring 2011 -- Lecture #20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a:t>
            </a:fld>
            <a:endParaRPr lang="en-US"/>
          </a:p>
        </p:txBody>
      </p:sp>
      <p:pic>
        <p:nvPicPr>
          <p:cNvPr id="130050" name="Picture 2"/>
          <p:cNvPicPr>
            <a:picLocks noChangeAspect="1" noChangeArrowheads="1"/>
          </p:cNvPicPr>
          <p:nvPr/>
        </p:nvPicPr>
        <p:blipFill>
          <a:blip r:embed="rId2"/>
          <a:srcRect/>
          <a:stretch>
            <a:fillRect/>
          </a:stretch>
        </p:blipFill>
        <p:spPr bwMode="auto">
          <a:xfrm>
            <a:off x="270404" y="286278"/>
            <a:ext cx="8585728" cy="607440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48"/>
          <p:cNvGrpSpPr>
            <a:grpSpLocks/>
          </p:cNvGrpSpPr>
          <p:nvPr/>
        </p:nvGrpSpPr>
        <p:grpSpPr bwMode="auto">
          <a:xfrm>
            <a:off x="457200" y="898525"/>
            <a:ext cx="7391400" cy="2927350"/>
            <a:chOff x="288" y="432"/>
            <a:chExt cx="4656" cy="1844"/>
          </a:xfrm>
        </p:grpSpPr>
        <p:sp>
          <p:nvSpPr>
            <p:cNvPr id="2731057" name="Text Box 49"/>
            <p:cNvSpPr txBox="1">
              <a:spLocks noChangeArrowheads="1"/>
            </p:cNvSpPr>
            <p:nvPr/>
          </p:nvSpPr>
          <p:spPr bwMode="auto">
            <a:xfrm rot="-5400000">
              <a:off x="495" y="1017"/>
              <a:ext cx="316" cy="231"/>
            </a:xfrm>
            <a:prstGeom prst="rect">
              <a:avLst/>
            </a:prstGeom>
            <a:noFill/>
            <a:ln w="28575">
              <a:noFill/>
              <a:miter lim="800000"/>
              <a:headEnd/>
              <a:tailEnd/>
            </a:ln>
            <a:effectLst/>
          </p:spPr>
          <p:txBody>
            <a:bodyPr wrap="none" anchor="ctr">
              <a:prstTxWarp prst="textNoShape">
                <a:avLst/>
              </a:prstTxWarp>
              <a:spAutoFit/>
            </a:bodyPr>
            <a:lstStyle/>
            <a:p>
              <a:pPr algn="ctr"/>
              <a:r>
                <a:rPr lang="en-US" sz="1800"/>
                <a:t>PC</a:t>
              </a:r>
            </a:p>
          </p:txBody>
        </p:sp>
        <p:sp>
          <p:nvSpPr>
            <p:cNvPr id="2731058" name="Rectangle 50"/>
            <p:cNvSpPr>
              <a:spLocks noChangeArrowheads="1"/>
            </p:cNvSpPr>
            <p:nvPr/>
          </p:nvSpPr>
          <p:spPr bwMode="auto">
            <a:xfrm>
              <a:off x="528" y="768"/>
              <a:ext cx="240" cy="81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2731059" name="Rectangle 51"/>
            <p:cNvSpPr>
              <a:spLocks noChangeArrowheads="1"/>
            </p:cNvSpPr>
            <p:nvPr/>
          </p:nvSpPr>
          <p:spPr bwMode="auto">
            <a:xfrm rot="-5400000">
              <a:off x="960" y="960"/>
              <a:ext cx="1248" cy="672"/>
            </a:xfrm>
            <a:prstGeom prst="rect">
              <a:avLst/>
            </a:prstGeom>
            <a:noFill/>
            <a:ln w="28575">
              <a:solidFill>
                <a:schemeClr val="tx1"/>
              </a:solidFill>
              <a:miter lim="800000"/>
              <a:headEnd/>
              <a:tailEnd/>
            </a:ln>
            <a:effectLst/>
          </p:spPr>
          <p:txBody>
            <a:bodyPr wrap="none" anchor="ctr">
              <a:prstTxWarp prst="textNoShape">
                <a:avLst/>
              </a:prstTxWarp>
            </a:bodyPr>
            <a:lstStyle/>
            <a:p>
              <a:pPr algn="ctr"/>
              <a:r>
                <a:rPr lang="en-US" sz="2000"/>
                <a:t>instruction</a:t>
              </a:r>
            </a:p>
            <a:p>
              <a:pPr algn="ctr"/>
              <a:r>
                <a:rPr lang="en-US" sz="2000"/>
                <a:t>memory</a:t>
              </a:r>
            </a:p>
          </p:txBody>
        </p:sp>
        <p:sp>
          <p:nvSpPr>
            <p:cNvPr id="2731060" name="AutoShape 52"/>
            <p:cNvSpPr>
              <a:spLocks noChangeArrowheads="1"/>
            </p:cNvSpPr>
            <p:nvPr/>
          </p:nvSpPr>
          <p:spPr bwMode="auto">
            <a:xfrm>
              <a:off x="912" y="1670"/>
              <a:ext cx="231" cy="346"/>
            </a:xfrm>
            <a:prstGeom prst="roundRect">
              <a:avLst>
                <a:gd name="adj" fmla="val 16667"/>
              </a:avLst>
            </a:prstGeom>
            <a:noFill/>
            <a:ln w="28575">
              <a:solidFill>
                <a:schemeClr val="tx1"/>
              </a:solidFill>
              <a:round/>
              <a:headEnd/>
              <a:tailEnd/>
            </a:ln>
            <a:effectLst/>
          </p:spPr>
          <p:txBody>
            <a:bodyPr wrap="none" anchor="ctr">
              <a:prstTxWarp prst="textNoShape">
                <a:avLst/>
              </a:prstTxWarp>
            </a:bodyPr>
            <a:lstStyle/>
            <a:p>
              <a:pPr algn="ctr"/>
              <a:r>
                <a:rPr lang="en-US" sz="2000"/>
                <a:t>+4</a:t>
              </a:r>
            </a:p>
          </p:txBody>
        </p:sp>
        <p:sp>
          <p:nvSpPr>
            <p:cNvPr id="2731061" name="Line 53"/>
            <p:cNvSpPr>
              <a:spLocks noChangeShapeType="1"/>
            </p:cNvSpPr>
            <p:nvPr/>
          </p:nvSpPr>
          <p:spPr bwMode="auto">
            <a:xfrm>
              <a:off x="768" y="1152"/>
              <a:ext cx="48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2" name="Rectangle 54"/>
            <p:cNvSpPr>
              <a:spLocks noChangeArrowheads="1"/>
            </p:cNvSpPr>
            <p:nvPr/>
          </p:nvSpPr>
          <p:spPr bwMode="auto">
            <a:xfrm>
              <a:off x="2256" y="768"/>
              <a:ext cx="624" cy="81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2731063" name="Line 55"/>
            <p:cNvSpPr>
              <a:spLocks noChangeShapeType="1"/>
            </p:cNvSpPr>
            <p:nvPr/>
          </p:nvSpPr>
          <p:spPr bwMode="auto">
            <a:xfrm>
              <a:off x="1920" y="1056"/>
              <a:ext cx="33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4" name="Line 56"/>
            <p:cNvSpPr>
              <a:spLocks noChangeShapeType="1"/>
            </p:cNvSpPr>
            <p:nvPr/>
          </p:nvSpPr>
          <p:spPr bwMode="auto">
            <a:xfrm>
              <a:off x="1920" y="1291"/>
              <a:ext cx="33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5" name="Line 57"/>
            <p:cNvSpPr>
              <a:spLocks noChangeShapeType="1"/>
            </p:cNvSpPr>
            <p:nvPr/>
          </p:nvSpPr>
          <p:spPr bwMode="auto">
            <a:xfrm>
              <a:off x="1920" y="1488"/>
              <a:ext cx="33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6" name="Text Box 58"/>
            <p:cNvSpPr txBox="1">
              <a:spLocks noChangeArrowheads="1"/>
            </p:cNvSpPr>
            <p:nvPr/>
          </p:nvSpPr>
          <p:spPr bwMode="auto">
            <a:xfrm>
              <a:off x="1911" y="1238"/>
              <a:ext cx="214"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rt</a:t>
              </a:r>
            </a:p>
          </p:txBody>
        </p:sp>
        <p:sp>
          <p:nvSpPr>
            <p:cNvPr id="2731067" name="Text Box 59"/>
            <p:cNvSpPr txBox="1">
              <a:spLocks noChangeArrowheads="1"/>
            </p:cNvSpPr>
            <p:nvPr/>
          </p:nvSpPr>
          <p:spPr bwMode="auto">
            <a:xfrm>
              <a:off x="1883" y="1046"/>
              <a:ext cx="249"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rs</a:t>
              </a:r>
            </a:p>
          </p:txBody>
        </p:sp>
        <p:sp>
          <p:nvSpPr>
            <p:cNvPr id="2731068" name="Text Box 60"/>
            <p:cNvSpPr txBox="1">
              <a:spLocks noChangeArrowheads="1"/>
            </p:cNvSpPr>
            <p:nvPr/>
          </p:nvSpPr>
          <p:spPr bwMode="auto">
            <a:xfrm>
              <a:off x="1892" y="806"/>
              <a:ext cx="258"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rd</a:t>
              </a:r>
            </a:p>
          </p:txBody>
        </p:sp>
        <p:sp>
          <p:nvSpPr>
            <p:cNvPr id="2731069" name="Text Box 61"/>
            <p:cNvSpPr txBox="1">
              <a:spLocks noChangeArrowheads="1"/>
            </p:cNvSpPr>
            <p:nvPr/>
          </p:nvSpPr>
          <p:spPr bwMode="auto">
            <a:xfrm rot="-5400000">
              <a:off x="2182" y="966"/>
              <a:ext cx="730"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registers</a:t>
              </a:r>
            </a:p>
          </p:txBody>
        </p:sp>
        <p:grpSp>
          <p:nvGrpSpPr>
            <p:cNvPr id="3" name="Group 62"/>
            <p:cNvGrpSpPr>
              <a:grpSpLocks/>
            </p:cNvGrpSpPr>
            <p:nvPr/>
          </p:nvGrpSpPr>
          <p:grpSpPr bwMode="auto">
            <a:xfrm>
              <a:off x="3312" y="806"/>
              <a:ext cx="768" cy="960"/>
              <a:chOff x="3648" y="1348"/>
              <a:chExt cx="768" cy="960"/>
            </a:xfrm>
          </p:grpSpPr>
          <p:sp>
            <p:nvSpPr>
              <p:cNvPr id="2731071" name="Text Box 63"/>
              <p:cNvSpPr txBox="1">
                <a:spLocks noChangeArrowheads="1"/>
              </p:cNvSpPr>
              <p:nvPr/>
            </p:nvSpPr>
            <p:spPr bwMode="auto">
              <a:xfrm>
                <a:off x="3722" y="1699"/>
                <a:ext cx="427" cy="250"/>
              </a:xfrm>
              <a:prstGeom prst="rect">
                <a:avLst/>
              </a:prstGeom>
              <a:noFill/>
              <a:ln w="12700">
                <a:noFill/>
                <a:miter lim="800000"/>
                <a:headEnd/>
                <a:tailEnd/>
              </a:ln>
              <a:effectLst/>
            </p:spPr>
            <p:txBody>
              <a:bodyPr wrap="none">
                <a:prstTxWarp prst="textNoShape">
                  <a:avLst/>
                </a:prstTxWarp>
                <a:spAutoFit/>
              </a:bodyPr>
              <a:lstStyle/>
              <a:p>
                <a:pPr algn="ctr"/>
                <a:r>
                  <a:rPr lang="en-US" sz="2000"/>
                  <a:t>ALU</a:t>
                </a:r>
                <a:endParaRPr lang="en-US" sz="2400">
                  <a:solidFill>
                    <a:schemeClr val="tx1"/>
                  </a:solidFill>
                  <a:latin typeface="Times" pitchFamily="-65" charset="0"/>
                </a:endParaRPr>
              </a:p>
            </p:txBody>
          </p:sp>
          <p:sp>
            <p:nvSpPr>
              <p:cNvPr id="2731072" name="Freeform 64"/>
              <p:cNvSpPr>
                <a:spLocks/>
              </p:cNvSpPr>
              <p:nvPr/>
            </p:nvSpPr>
            <p:spPr bwMode="auto">
              <a:xfrm>
                <a:off x="3648" y="1348"/>
                <a:ext cx="528" cy="960"/>
              </a:xfrm>
              <a:custGeom>
                <a:avLst/>
                <a:gdLst/>
                <a:ahLst/>
                <a:cxnLst>
                  <a:cxn ang="0">
                    <a:pos x="0" y="0"/>
                  </a:cxn>
                  <a:cxn ang="0">
                    <a:pos x="528" y="192"/>
                  </a:cxn>
                  <a:cxn ang="0">
                    <a:pos x="528" y="672"/>
                  </a:cxn>
                  <a:cxn ang="0">
                    <a:pos x="0" y="960"/>
                  </a:cxn>
                  <a:cxn ang="0">
                    <a:pos x="0" y="528"/>
                  </a:cxn>
                  <a:cxn ang="0">
                    <a:pos x="48" y="480"/>
                  </a:cxn>
                  <a:cxn ang="0">
                    <a:pos x="0" y="432"/>
                  </a:cxn>
                  <a:cxn ang="0">
                    <a:pos x="0" y="0"/>
                  </a:cxn>
                </a:cxnLst>
                <a:rect l="0" t="0" r="r" b="b"/>
                <a:pathLst>
                  <a:path w="528" h="960">
                    <a:moveTo>
                      <a:pt x="0" y="0"/>
                    </a:moveTo>
                    <a:lnTo>
                      <a:pt x="528" y="192"/>
                    </a:lnTo>
                    <a:lnTo>
                      <a:pt x="528" y="672"/>
                    </a:lnTo>
                    <a:lnTo>
                      <a:pt x="0" y="960"/>
                    </a:lnTo>
                    <a:lnTo>
                      <a:pt x="0" y="528"/>
                    </a:lnTo>
                    <a:lnTo>
                      <a:pt x="48" y="480"/>
                    </a:lnTo>
                    <a:lnTo>
                      <a:pt x="0" y="432"/>
                    </a:lnTo>
                    <a:lnTo>
                      <a:pt x="0" y="0"/>
                    </a:lnTo>
                    <a:close/>
                  </a:path>
                </a:pathLst>
              </a:custGeom>
              <a:noFill/>
              <a:ln w="38100" cap="flat" cmpd="sng">
                <a:solidFill>
                  <a:schemeClr val="tx1"/>
                </a:solidFill>
                <a:prstDash val="solid"/>
                <a:round/>
                <a:headEnd/>
                <a:tailEnd/>
              </a:ln>
              <a:effectLst/>
            </p:spPr>
            <p:txBody>
              <a:bodyPr wrap="none" anchor="ctr">
                <a:prstTxWarp prst="textNoShape">
                  <a:avLst/>
                </a:prstTxWarp>
              </a:bodyPr>
              <a:lstStyle/>
              <a:p>
                <a:endParaRPr lang="en-US"/>
              </a:p>
            </p:txBody>
          </p:sp>
          <p:sp>
            <p:nvSpPr>
              <p:cNvPr id="2731073" name="Line 65"/>
              <p:cNvSpPr>
                <a:spLocks noChangeShapeType="1"/>
              </p:cNvSpPr>
              <p:nvPr/>
            </p:nvSpPr>
            <p:spPr bwMode="auto">
              <a:xfrm>
                <a:off x="4176" y="1780"/>
                <a:ext cx="240"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grpSp>
        <p:sp>
          <p:nvSpPr>
            <p:cNvPr id="2731074" name="Line 66"/>
            <p:cNvSpPr>
              <a:spLocks noChangeShapeType="1"/>
            </p:cNvSpPr>
            <p:nvPr/>
          </p:nvSpPr>
          <p:spPr bwMode="auto">
            <a:xfrm>
              <a:off x="2880" y="1488"/>
              <a:ext cx="432"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75" name="Line 67"/>
            <p:cNvSpPr>
              <a:spLocks noChangeShapeType="1"/>
            </p:cNvSpPr>
            <p:nvPr/>
          </p:nvSpPr>
          <p:spPr bwMode="auto">
            <a:xfrm>
              <a:off x="1901" y="1709"/>
              <a:ext cx="1392"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76" name="Line 68"/>
            <p:cNvSpPr>
              <a:spLocks noChangeShapeType="1"/>
            </p:cNvSpPr>
            <p:nvPr/>
          </p:nvSpPr>
          <p:spPr bwMode="auto">
            <a:xfrm>
              <a:off x="2880" y="975"/>
              <a:ext cx="413"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77" name="Rectangle 69"/>
            <p:cNvSpPr>
              <a:spLocks noChangeArrowheads="1"/>
            </p:cNvSpPr>
            <p:nvPr/>
          </p:nvSpPr>
          <p:spPr bwMode="auto">
            <a:xfrm rot="-5400000">
              <a:off x="3792" y="1056"/>
              <a:ext cx="1248" cy="672"/>
            </a:xfrm>
            <a:prstGeom prst="rect">
              <a:avLst/>
            </a:prstGeom>
            <a:noFill/>
            <a:ln w="28575">
              <a:solidFill>
                <a:schemeClr val="tx1"/>
              </a:solidFill>
              <a:miter lim="800000"/>
              <a:headEnd/>
              <a:tailEnd/>
            </a:ln>
            <a:effectLst/>
          </p:spPr>
          <p:txBody>
            <a:bodyPr wrap="none" anchor="ctr">
              <a:prstTxWarp prst="textNoShape">
                <a:avLst/>
              </a:prstTxWarp>
            </a:bodyPr>
            <a:lstStyle/>
            <a:p>
              <a:pPr algn="ctr"/>
              <a:r>
                <a:rPr lang="en-US" sz="2000"/>
                <a:t>Data</a:t>
              </a:r>
            </a:p>
            <a:p>
              <a:pPr algn="ctr"/>
              <a:r>
                <a:rPr lang="en-US" sz="2000"/>
                <a:t>memory</a:t>
              </a:r>
            </a:p>
          </p:txBody>
        </p:sp>
        <p:sp>
          <p:nvSpPr>
            <p:cNvPr id="2731078" name="Line 70"/>
            <p:cNvSpPr>
              <a:spLocks noChangeShapeType="1"/>
            </p:cNvSpPr>
            <p:nvPr/>
          </p:nvSpPr>
          <p:spPr bwMode="auto">
            <a:xfrm>
              <a:off x="3024" y="1488"/>
              <a:ext cx="0" cy="19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79" name="Line 71"/>
            <p:cNvSpPr>
              <a:spLocks noChangeShapeType="1"/>
            </p:cNvSpPr>
            <p:nvPr/>
          </p:nvSpPr>
          <p:spPr bwMode="auto">
            <a:xfrm>
              <a:off x="3024" y="1728"/>
              <a:ext cx="0" cy="19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0" name="Line 72"/>
            <p:cNvSpPr>
              <a:spLocks noChangeShapeType="1"/>
            </p:cNvSpPr>
            <p:nvPr/>
          </p:nvSpPr>
          <p:spPr bwMode="auto">
            <a:xfrm>
              <a:off x="3024" y="1920"/>
              <a:ext cx="105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1" name="Line 73"/>
            <p:cNvSpPr>
              <a:spLocks noChangeShapeType="1"/>
            </p:cNvSpPr>
            <p:nvPr/>
          </p:nvSpPr>
          <p:spPr bwMode="auto">
            <a:xfrm>
              <a:off x="4752" y="1238"/>
              <a:ext cx="192"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2" name="Line 74"/>
            <p:cNvSpPr>
              <a:spLocks noChangeShapeType="1"/>
            </p:cNvSpPr>
            <p:nvPr/>
          </p:nvSpPr>
          <p:spPr bwMode="auto">
            <a:xfrm flipV="1">
              <a:off x="4944" y="432"/>
              <a:ext cx="0" cy="806"/>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3" name="Line 75"/>
            <p:cNvSpPr>
              <a:spLocks noChangeShapeType="1"/>
            </p:cNvSpPr>
            <p:nvPr/>
          </p:nvSpPr>
          <p:spPr bwMode="auto">
            <a:xfrm flipH="1">
              <a:off x="2422" y="432"/>
              <a:ext cx="2522"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4" name="Line 76"/>
            <p:cNvSpPr>
              <a:spLocks noChangeShapeType="1"/>
            </p:cNvSpPr>
            <p:nvPr/>
          </p:nvSpPr>
          <p:spPr bwMode="auto">
            <a:xfrm>
              <a:off x="2422" y="432"/>
              <a:ext cx="0" cy="336"/>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5" name="Text Box 77"/>
            <p:cNvSpPr txBox="1">
              <a:spLocks noChangeArrowheads="1"/>
            </p:cNvSpPr>
            <p:nvPr/>
          </p:nvSpPr>
          <p:spPr bwMode="auto">
            <a:xfrm>
              <a:off x="1892" y="1680"/>
              <a:ext cx="418"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imm</a:t>
              </a:r>
            </a:p>
          </p:txBody>
        </p:sp>
        <p:sp>
          <p:nvSpPr>
            <p:cNvPr id="2731086" name="Line 78"/>
            <p:cNvSpPr>
              <a:spLocks noChangeShapeType="1"/>
            </p:cNvSpPr>
            <p:nvPr/>
          </p:nvSpPr>
          <p:spPr bwMode="auto">
            <a:xfrm>
              <a:off x="1008" y="1152"/>
              <a:ext cx="0" cy="528"/>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7" name="AutoShape 79"/>
            <p:cNvSpPr>
              <a:spLocks noChangeArrowheads="1"/>
            </p:cNvSpPr>
            <p:nvPr/>
          </p:nvSpPr>
          <p:spPr bwMode="auto">
            <a:xfrm>
              <a:off x="528" y="1766"/>
              <a:ext cx="240" cy="510"/>
            </a:xfrm>
            <a:prstGeom prst="roundRect">
              <a:avLst>
                <a:gd name="adj" fmla="val 16667"/>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8" name="Line 80"/>
            <p:cNvSpPr>
              <a:spLocks noChangeShapeType="1"/>
            </p:cNvSpPr>
            <p:nvPr/>
          </p:nvSpPr>
          <p:spPr bwMode="auto">
            <a:xfrm flipH="1">
              <a:off x="768" y="1906"/>
              <a:ext cx="144"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9" name="Line 81"/>
            <p:cNvSpPr>
              <a:spLocks noChangeShapeType="1"/>
            </p:cNvSpPr>
            <p:nvPr/>
          </p:nvSpPr>
          <p:spPr bwMode="auto">
            <a:xfrm>
              <a:off x="2310" y="1709"/>
              <a:ext cx="0" cy="423"/>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90" name="Line 82"/>
            <p:cNvSpPr>
              <a:spLocks noChangeShapeType="1"/>
            </p:cNvSpPr>
            <p:nvPr/>
          </p:nvSpPr>
          <p:spPr bwMode="auto">
            <a:xfrm flipH="1">
              <a:off x="768" y="2132"/>
              <a:ext cx="1542"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91" name="Line 83"/>
            <p:cNvSpPr>
              <a:spLocks noChangeShapeType="1"/>
            </p:cNvSpPr>
            <p:nvPr/>
          </p:nvSpPr>
          <p:spPr bwMode="auto">
            <a:xfrm flipH="1">
              <a:off x="288" y="2016"/>
              <a:ext cx="240"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92" name="Line 84"/>
            <p:cNvSpPr>
              <a:spLocks noChangeShapeType="1"/>
            </p:cNvSpPr>
            <p:nvPr/>
          </p:nvSpPr>
          <p:spPr bwMode="auto">
            <a:xfrm flipV="1">
              <a:off x="288" y="1152"/>
              <a:ext cx="0" cy="864"/>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93" name="Line 85"/>
            <p:cNvSpPr>
              <a:spLocks noChangeShapeType="1"/>
            </p:cNvSpPr>
            <p:nvPr/>
          </p:nvSpPr>
          <p:spPr bwMode="auto">
            <a:xfrm>
              <a:off x="288" y="1152"/>
              <a:ext cx="24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grpSp>
      <p:sp>
        <p:nvSpPr>
          <p:cNvPr id="2731096" name="Text Box 88"/>
          <p:cNvSpPr txBox="1">
            <a:spLocks noChangeArrowheads="1"/>
          </p:cNvSpPr>
          <p:nvPr/>
        </p:nvSpPr>
        <p:spPr bwMode="auto">
          <a:xfrm>
            <a:off x="1330121" y="3760858"/>
            <a:ext cx="1565628" cy="707886"/>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rgbClr val="FF0000"/>
                </a:solidFill>
              </a:rPr>
              <a:t>1. Instruction</a:t>
            </a:r>
          </a:p>
          <a:p>
            <a:pPr algn="ctr"/>
            <a:r>
              <a:rPr lang="en-US" sz="2000">
                <a:solidFill>
                  <a:srgbClr val="FF0000"/>
                </a:solidFill>
              </a:rPr>
              <a:t>Fetch</a:t>
            </a:r>
          </a:p>
        </p:txBody>
      </p:sp>
      <p:sp>
        <p:nvSpPr>
          <p:cNvPr id="2731097" name="Line 89"/>
          <p:cNvSpPr>
            <a:spLocks noChangeShapeType="1"/>
          </p:cNvSpPr>
          <p:nvPr/>
        </p:nvSpPr>
        <p:spPr bwMode="auto">
          <a:xfrm>
            <a:off x="1236133" y="3753115"/>
            <a:ext cx="2027761" cy="0"/>
          </a:xfrm>
          <a:prstGeom prst="line">
            <a:avLst/>
          </a:prstGeom>
          <a:noFill/>
          <a:ln w="28575">
            <a:solidFill>
              <a:srgbClr val="FF0000"/>
            </a:solidFill>
            <a:round/>
            <a:headEnd type="diamond" w="med" len="med"/>
            <a:tailEnd type="triangle" w="med" len="med"/>
          </a:ln>
          <a:effectLst/>
        </p:spPr>
        <p:txBody>
          <a:bodyPr wrap="none" anchor="ctr">
            <a:prstTxWarp prst="textNoShape">
              <a:avLst/>
            </a:prstTxWarp>
          </a:bodyPr>
          <a:lstStyle/>
          <a:p>
            <a:endParaRPr lang="en-US">
              <a:solidFill>
                <a:srgbClr val="FF0000"/>
              </a:solidFill>
            </a:endParaRPr>
          </a:p>
        </p:txBody>
      </p:sp>
      <p:sp>
        <p:nvSpPr>
          <p:cNvPr id="2731098" name="Text Box 90"/>
          <p:cNvSpPr txBox="1">
            <a:spLocks noChangeArrowheads="1"/>
          </p:cNvSpPr>
          <p:nvPr/>
        </p:nvSpPr>
        <p:spPr bwMode="auto">
          <a:xfrm>
            <a:off x="2954866" y="3489325"/>
            <a:ext cx="2286000" cy="1006475"/>
          </a:xfrm>
          <a:prstGeom prst="rect">
            <a:avLst/>
          </a:prstGeom>
          <a:noFill/>
          <a:ln w="28575">
            <a:noFill/>
            <a:miter lim="800000"/>
            <a:headEnd/>
            <a:tailEnd/>
          </a:ln>
          <a:effectLst/>
        </p:spPr>
        <p:txBody>
          <a:bodyPr anchor="ctr">
            <a:prstTxWarp prst="textNoShape">
              <a:avLst/>
            </a:prstTxWarp>
            <a:spAutoFit/>
          </a:bodyPr>
          <a:lstStyle/>
          <a:p>
            <a:pPr algn="ctr"/>
            <a:endParaRPr lang="en-US" sz="2000" dirty="0">
              <a:solidFill>
                <a:srgbClr val="FF0000"/>
              </a:solidFill>
            </a:endParaRPr>
          </a:p>
          <a:p>
            <a:pPr algn="ctr"/>
            <a:r>
              <a:rPr lang="en-US" sz="2000" dirty="0">
                <a:solidFill>
                  <a:srgbClr val="FF0000"/>
                </a:solidFill>
              </a:rPr>
              <a:t>2. Decode/</a:t>
            </a:r>
          </a:p>
          <a:p>
            <a:pPr algn="ctr"/>
            <a:r>
              <a:rPr lang="en-US" sz="2000" dirty="0">
                <a:solidFill>
                  <a:srgbClr val="FF0000"/>
                </a:solidFill>
              </a:rPr>
              <a:t>    Register Read</a:t>
            </a:r>
          </a:p>
        </p:txBody>
      </p:sp>
      <p:sp>
        <p:nvSpPr>
          <p:cNvPr id="2731099" name="Line 91"/>
          <p:cNvSpPr>
            <a:spLocks noChangeShapeType="1"/>
          </p:cNvSpPr>
          <p:nvPr/>
        </p:nvSpPr>
        <p:spPr bwMode="auto">
          <a:xfrm>
            <a:off x="3505200" y="3750734"/>
            <a:ext cx="1381125" cy="4763"/>
          </a:xfrm>
          <a:prstGeom prst="line">
            <a:avLst/>
          </a:prstGeom>
          <a:noFill/>
          <a:ln w="28575">
            <a:solidFill>
              <a:srgbClr val="FF0000"/>
            </a:solidFill>
            <a:round/>
            <a:headEnd type="diamond" w="med" len="med"/>
            <a:tailEnd type="triangle" w="med" len="med"/>
          </a:ln>
          <a:effectLst/>
        </p:spPr>
        <p:txBody>
          <a:bodyPr wrap="none" anchor="ctr">
            <a:prstTxWarp prst="textNoShape">
              <a:avLst/>
            </a:prstTxWarp>
          </a:bodyPr>
          <a:lstStyle/>
          <a:p>
            <a:endParaRPr lang="en-US">
              <a:solidFill>
                <a:srgbClr val="FF0000"/>
              </a:solidFill>
            </a:endParaRPr>
          </a:p>
        </p:txBody>
      </p:sp>
      <p:sp>
        <p:nvSpPr>
          <p:cNvPr id="2731101" name="Text Box 93"/>
          <p:cNvSpPr txBox="1">
            <a:spLocks noChangeArrowheads="1"/>
          </p:cNvSpPr>
          <p:nvPr/>
        </p:nvSpPr>
        <p:spPr bwMode="auto">
          <a:xfrm>
            <a:off x="4957808" y="3902046"/>
            <a:ext cx="1248534" cy="40011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rgbClr val="FF0000"/>
                </a:solidFill>
              </a:rPr>
              <a:t>3. Execute</a:t>
            </a:r>
          </a:p>
        </p:txBody>
      </p:sp>
      <p:sp>
        <p:nvSpPr>
          <p:cNvPr id="2731102" name="Line 94"/>
          <p:cNvSpPr>
            <a:spLocks noChangeShapeType="1"/>
          </p:cNvSpPr>
          <p:nvPr/>
        </p:nvSpPr>
        <p:spPr bwMode="auto">
          <a:xfrm>
            <a:off x="5079832" y="3753115"/>
            <a:ext cx="1083901" cy="0"/>
          </a:xfrm>
          <a:prstGeom prst="line">
            <a:avLst/>
          </a:prstGeom>
          <a:noFill/>
          <a:ln w="28575">
            <a:solidFill>
              <a:srgbClr val="FF0000"/>
            </a:solidFill>
            <a:round/>
            <a:headEnd type="diamond" w="med" len="med"/>
            <a:tailEnd type="triangle" w="med" len="med"/>
          </a:ln>
          <a:effectLst/>
        </p:spPr>
        <p:txBody>
          <a:bodyPr wrap="none" anchor="ctr">
            <a:prstTxWarp prst="textNoShape">
              <a:avLst/>
            </a:prstTxWarp>
          </a:bodyPr>
          <a:lstStyle/>
          <a:p>
            <a:endParaRPr lang="en-US">
              <a:solidFill>
                <a:srgbClr val="FF0000"/>
              </a:solidFill>
            </a:endParaRPr>
          </a:p>
        </p:txBody>
      </p:sp>
      <p:sp>
        <p:nvSpPr>
          <p:cNvPr id="2731104" name="Text Box 96"/>
          <p:cNvSpPr txBox="1">
            <a:spLocks noChangeArrowheads="1"/>
          </p:cNvSpPr>
          <p:nvPr/>
        </p:nvSpPr>
        <p:spPr bwMode="auto">
          <a:xfrm>
            <a:off x="6263843" y="3902046"/>
            <a:ext cx="1331189" cy="40011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rgbClr val="FF0000"/>
                </a:solidFill>
              </a:rPr>
              <a:t>4. Memory</a:t>
            </a:r>
          </a:p>
        </p:txBody>
      </p:sp>
      <p:sp>
        <p:nvSpPr>
          <p:cNvPr id="2731105" name="Line 97"/>
          <p:cNvSpPr>
            <a:spLocks noChangeShapeType="1"/>
          </p:cNvSpPr>
          <p:nvPr/>
        </p:nvSpPr>
        <p:spPr bwMode="auto">
          <a:xfrm flipV="1">
            <a:off x="6383867" y="3748617"/>
            <a:ext cx="1236133" cy="8996"/>
          </a:xfrm>
          <a:prstGeom prst="line">
            <a:avLst/>
          </a:prstGeom>
          <a:noFill/>
          <a:ln w="28575">
            <a:solidFill>
              <a:srgbClr val="FF0000"/>
            </a:solidFill>
            <a:round/>
            <a:headEnd type="diamond" w="med" len="med"/>
            <a:tailEnd type="triangle" w="med" len="med"/>
          </a:ln>
          <a:effectLst/>
        </p:spPr>
        <p:txBody>
          <a:bodyPr wrap="none" anchor="ctr">
            <a:prstTxWarp prst="textNoShape">
              <a:avLst/>
            </a:prstTxWarp>
          </a:bodyPr>
          <a:lstStyle/>
          <a:p>
            <a:endParaRPr lang="en-US">
              <a:solidFill>
                <a:srgbClr val="FF0000"/>
              </a:solidFill>
            </a:endParaRPr>
          </a:p>
        </p:txBody>
      </p:sp>
      <p:sp>
        <p:nvSpPr>
          <p:cNvPr id="2731107" name="Text Box 99"/>
          <p:cNvSpPr txBox="1">
            <a:spLocks noChangeArrowheads="1"/>
          </p:cNvSpPr>
          <p:nvPr/>
        </p:nvSpPr>
        <p:spPr bwMode="auto">
          <a:xfrm>
            <a:off x="7693248" y="3748158"/>
            <a:ext cx="1017100" cy="707886"/>
          </a:xfrm>
          <a:prstGeom prst="rect">
            <a:avLst/>
          </a:prstGeom>
          <a:noFill/>
          <a:ln w="28575">
            <a:noFill/>
            <a:miter lim="800000"/>
            <a:headEnd/>
            <a:tailEnd/>
          </a:ln>
          <a:effectLst/>
        </p:spPr>
        <p:txBody>
          <a:bodyPr wrap="none" anchor="ctr">
            <a:prstTxWarp prst="textNoShape">
              <a:avLst/>
            </a:prstTxWarp>
            <a:spAutoFit/>
          </a:bodyPr>
          <a:lstStyle/>
          <a:p>
            <a:pPr algn="ctr"/>
            <a:r>
              <a:rPr lang="en-US" sz="2000" dirty="0">
                <a:solidFill>
                  <a:srgbClr val="FF0000"/>
                </a:solidFill>
              </a:rPr>
              <a:t>5. Write</a:t>
            </a:r>
            <a:br>
              <a:rPr lang="en-US" sz="2000" dirty="0">
                <a:solidFill>
                  <a:srgbClr val="FF0000"/>
                </a:solidFill>
              </a:rPr>
            </a:br>
            <a:r>
              <a:rPr lang="en-US" sz="2000" dirty="0">
                <a:solidFill>
                  <a:srgbClr val="FF0000"/>
                </a:solidFill>
              </a:rPr>
              <a:t>Back</a:t>
            </a:r>
          </a:p>
        </p:txBody>
      </p:sp>
      <p:sp>
        <p:nvSpPr>
          <p:cNvPr id="2731108" name="Line 100"/>
          <p:cNvSpPr>
            <a:spLocks noChangeShapeType="1"/>
          </p:cNvSpPr>
          <p:nvPr/>
        </p:nvSpPr>
        <p:spPr bwMode="auto">
          <a:xfrm>
            <a:off x="7874000" y="3748617"/>
            <a:ext cx="844550" cy="8996"/>
          </a:xfrm>
          <a:prstGeom prst="line">
            <a:avLst/>
          </a:prstGeom>
          <a:noFill/>
          <a:ln w="28575">
            <a:solidFill>
              <a:srgbClr val="FF0000"/>
            </a:solidFill>
            <a:round/>
            <a:headEnd type="diamond" w="med" len="med"/>
            <a:tailEnd type="triangle" w="med" len="med"/>
          </a:ln>
          <a:effectLst/>
        </p:spPr>
        <p:txBody>
          <a:bodyPr wrap="none" anchor="ctr">
            <a:prstTxWarp prst="textNoShape">
              <a:avLst/>
            </a:prstTxWarp>
          </a:bodyPr>
          <a:lstStyle/>
          <a:p>
            <a:endParaRPr lang="en-US">
              <a:solidFill>
                <a:srgbClr val="FF0000"/>
              </a:solidFill>
            </a:endParaRPr>
          </a:p>
        </p:txBody>
      </p:sp>
      <p:sp>
        <p:nvSpPr>
          <p:cNvPr id="101" name="Title 100"/>
          <p:cNvSpPr>
            <a:spLocks noGrp="1"/>
          </p:cNvSpPr>
          <p:nvPr>
            <p:ph type="title"/>
          </p:nvPr>
        </p:nvSpPr>
        <p:spPr>
          <a:xfrm>
            <a:off x="474133" y="0"/>
            <a:ext cx="8229600" cy="1049867"/>
          </a:xfrm>
        </p:spPr>
        <p:txBody>
          <a:bodyPr/>
          <a:lstStyle/>
          <a:p>
            <a:r>
              <a:rPr lang="en-US" dirty="0" smtClean="0"/>
              <a:t>Redrawn Single-Cycle </a:t>
            </a:r>
            <a:r>
              <a:rPr lang="en-US" dirty="0" err="1" smtClean="0"/>
              <a:t>Datapath</a:t>
            </a:r>
            <a:endParaRPr lang="en-US" dirty="0"/>
          </a:p>
        </p:txBody>
      </p:sp>
      <p:sp>
        <p:nvSpPr>
          <p:cNvPr id="102" name="Content Placeholder 101"/>
          <p:cNvSpPr>
            <a:spLocks noGrp="1"/>
          </p:cNvSpPr>
          <p:nvPr>
            <p:ph idx="1"/>
          </p:nvPr>
        </p:nvSpPr>
        <p:spPr>
          <a:xfrm>
            <a:off x="491067" y="4588933"/>
            <a:ext cx="8229600" cy="2269067"/>
          </a:xfrm>
        </p:spPr>
        <p:txBody>
          <a:bodyPr/>
          <a:lstStyle/>
          <a:p>
            <a:endParaRPr lang="en-US"/>
          </a:p>
        </p:txBody>
      </p:sp>
      <p:sp>
        <p:nvSpPr>
          <p:cNvPr id="52" name="Date Placeholder 51"/>
          <p:cNvSpPr>
            <a:spLocks noGrp="1"/>
          </p:cNvSpPr>
          <p:nvPr>
            <p:ph type="dt" sz="half" idx="10"/>
          </p:nvPr>
        </p:nvSpPr>
        <p:spPr/>
        <p:txBody>
          <a:bodyPr/>
          <a:lstStyle/>
          <a:p>
            <a:fld id="{72CCD09D-2CA1-9D41-8E59-EEE83CF80C98}" type="datetime1">
              <a:rPr lang="en-US" smtClean="0"/>
              <a:pPr/>
              <a:t>4/1/11</a:t>
            </a:fld>
            <a:endParaRPr lang="en-US" dirty="0"/>
          </a:p>
        </p:txBody>
      </p:sp>
      <p:sp>
        <p:nvSpPr>
          <p:cNvPr id="53" name="Slide Number Placeholder 52"/>
          <p:cNvSpPr>
            <a:spLocks noGrp="1"/>
          </p:cNvSpPr>
          <p:nvPr>
            <p:ph type="sldNum" sz="quarter" idx="12"/>
          </p:nvPr>
        </p:nvSpPr>
        <p:spPr/>
        <p:txBody>
          <a:bodyPr/>
          <a:lstStyle/>
          <a:p>
            <a:fld id="{3CC63E4C-4642-794D-A2FD-70F6B81535F5}" type="slidenum">
              <a:rPr lang="en-US" smtClean="0"/>
              <a:pPr/>
              <a:t>20</a:t>
            </a:fld>
            <a:endParaRPr lang="en-US" dirty="0"/>
          </a:p>
        </p:txBody>
      </p:sp>
      <p:sp>
        <p:nvSpPr>
          <p:cNvPr id="54" name="Footer Placeholder 53"/>
          <p:cNvSpPr>
            <a:spLocks noGrp="1"/>
          </p:cNvSpPr>
          <p:nvPr>
            <p:ph type="ftr" sz="quarter" idx="11"/>
          </p:nvPr>
        </p:nvSpPr>
        <p:spPr/>
        <p:txBody>
          <a:bodyPr/>
          <a:lstStyle/>
          <a:p>
            <a:r>
              <a:rPr lang="en-US" smtClean="0"/>
              <a:t>Spring 2011 -- Lecture #20</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48"/>
          <p:cNvGrpSpPr>
            <a:grpSpLocks/>
          </p:cNvGrpSpPr>
          <p:nvPr/>
        </p:nvGrpSpPr>
        <p:grpSpPr bwMode="auto">
          <a:xfrm>
            <a:off x="457200" y="898525"/>
            <a:ext cx="7391400" cy="2927350"/>
            <a:chOff x="288" y="432"/>
            <a:chExt cx="4656" cy="1844"/>
          </a:xfrm>
        </p:grpSpPr>
        <p:sp>
          <p:nvSpPr>
            <p:cNvPr id="2731057" name="Text Box 49"/>
            <p:cNvSpPr txBox="1">
              <a:spLocks noChangeArrowheads="1"/>
            </p:cNvSpPr>
            <p:nvPr/>
          </p:nvSpPr>
          <p:spPr bwMode="auto">
            <a:xfrm rot="-5400000">
              <a:off x="495" y="1017"/>
              <a:ext cx="316" cy="231"/>
            </a:xfrm>
            <a:prstGeom prst="rect">
              <a:avLst/>
            </a:prstGeom>
            <a:noFill/>
            <a:ln w="28575">
              <a:noFill/>
              <a:miter lim="800000"/>
              <a:headEnd/>
              <a:tailEnd/>
            </a:ln>
            <a:effectLst/>
          </p:spPr>
          <p:txBody>
            <a:bodyPr wrap="none" anchor="ctr">
              <a:prstTxWarp prst="textNoShape">
                <a:avLst/>
              </a:prstTxWarp>
              <a:spAutoFit/>
            </a:bodyPr>
            <a:lstStyle/>
            <a:p>
              <a:pPr algn="ctr"/>
              <a:r>
                <a:rPr lang="en-US" sz="1800"/>
                <a:t>PC</a:t>
              </a:r>
            </a:p>
          </p:txBody>
        </p:sp>
        <p:sp>
          <p:nvSpPr>
            <p:cNvPr id="2731058" name="Rectangle 50"/>
            <p:cNvSpPr>
              <a:spLocks noChangeArrowheads="1"/>
            </p:cNvSpPr>
            <p:nvPr/>
          </p:nvSpPr>
          <p:spPr bwMode="auto">
            <a:xfrm>
              <a:off x="528" y="768"/>
              <a:ext cx="240" cy="81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2731059" name="Rectangle 51"/>
            <p:cNvSpPr>
              <a:spLocks noChangeArrowheads="1"/>
            </p:cNvSpPr>
            <p:nvPr/>
          </p:nvSpPr>
          <p:spPr bwMode="auto">
            <a:xfrm rot="-5400000">
              <a:off x="960" y="960"/>
              <a:ext cx="1248" cy="672"/>
            </a:xfrm>
            <a:prstGeom prst="rect">
              <a:avLst/>
            </a:prstGeom>
            <a:noFill/>
            <a:ln w="28575">
              <a:solidFill>
                <a:schemeClr val="tx1"/>
              </a:solidFill>
              <a:miter lim="800000"/>
              <a:headEnd/>
              <a:tailEnd/>
            </a:ln>
            <a:effectLst/>
          </p:spPr>
          <p:txBody>
            <a:bodyPr wrap="none" anchor="ctr">
              <a:prstTxWarp prst="textNoShape">
                <a:avLst/>
              </a:prstTxWarp>
            </a:bodyPr>
            <a:lstStyle/>
            <a:p>
              <a:pPr algn="ctr"/>
              <a:r>
                <a:rPr lang="en-US" sz="2000"/>
                <a:t>instruction</a:t>
              </a:r>
            </a:p>
            <a:p>
              <a:pPr algn="ctr"/>
              <a:r>
                <a:rPr lang="en-US" sz="2000"/>
                <a:t>memory</a:t>
              </a:r>
            </a:p>
          </p:txBody>
        </p:sp>
        <p:sp>
          <p:nvSpPr>
            <p:cNvPr id="2731060" name="AutoShape 52"/>
            <p:cNvSpPr>
              <a:spLocks noChangeArrowheads="1"/>
            </p:cNvSpPr>
            <p:nvPr/>
          </p:nvSpPr>
          <p:spPr bwMode="auto">
            <a:xfrm>
              <a:off x="912" y="1670"/>
              <a:ext cx="231" cy="346"/>
            </a:xfrm>
            <a:prstGeom prst="roundRect">
              <a:avLst>
                <a:gd name="adj" fmla="val 16667"/>
              </a:avLst>
            </a:prstGeom>
            <a:noFill/>
            <a:ln w="28575">
              <a:solidFill>
                <a:schemeClr val="tx1"/>
              </a:solidFill>
              <a:round/>
              <a:headEnd/>
              <a:tailEnd/>
            </a:ln>
            <a:effectLst/>
          </p:spPr>
          <p:txBody>
            <a:bodyPr wrap="none" anchor="ctr">
              <a:prstTxWarp prst="textNoShape">
                <a:avLst/>
              </a:prstTxWarp>
            </a:bodyPr>
            <a:lstStyle/>
            <a:p>
              <a:pPr algn="ctr"/>
              <a:r>
                <a:rPr lang="en-US" sz="2000"/>
                <a:t>+4</a:t>
              </a:r>
            </a:p>
          </p:txBody>
        </p:sp>
        <p:sp>
          <p:nvSpPr>
            <p:cNvPr id="2731061" name="Line 53"/>
            <p:cNvSpPr>
              <a:spLocks noChangeShapeType="1"/>
            </p:cNvSpPr>
            <p:nvPr/>
          </p:nvSpPr>
          <p:spPr bwMode="auto">
            <a:xfrm>
              <a:off x="768" y="1152"/>
              <a:ext cx="48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2" name="Rectangle 54"/>
            <p:cNvSpPr>
              <a:spLocks noChangeArrowheads="1"/>
            </p:cNvSpPr>
            <p:nvPr/>
          </p:nvSpPr>
          <p:spPr bwMode="auto">
            <a:xfrm>
              <a:off x="2256" y="768"/>
              <a:ext cx="624" cy="81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2731063" name="Line 55"/>
            <p:cNvSpPr>
              <a:spLocks noChangeShapeType="1"/>
            </p:cNvSpPr>
            <p:nvPr/>
          </p:nvSpPr>
          <p:spPr bwMode="auto">
            <a:xfrm>
              <a:off x="1920" y="1056"/>
              <a:ext cx="33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4" name="Line 56"/>
            <p:cNvSpPr>
              <a:spLocks noChangeShapeType="1"/>
            </p:cNvSpPr>
            <p:nvPr/>
          </p:nvSpPr>
          <p:spPr bwMode="auto">
            <a:xfrm>
              <a:off x="1920" y="1291"/>
              <a:ext cx="33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5" name="Line 57"/>
            <p:cNvSpPr>
              <a:spLocks noChangeShapeType="1"/>
            </p:cNvSpPr>
            <p:nvPr/>
          </p:nvSpPr>
          <p:spPr bwMode="auto">
            <a:xfrm>
              <a:off x="1920" y="1488"/>
              <a:ext cx="33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6" name="Text Box 58"/>
            <p:cNvSpPr txBox="1">
              <a:spLocks noChangeArrowheads="1"/>
            </p:cNvSpPr>
            <p:nvPr/>
          </p:nvSpPr>
          <p:spPr bwMode="auto">
            <a:xfrm>
              <a:off x="1911" y="1238"/>
              <a:ext cx="214"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rt</a:t>
              </a:r>
            </a:p>
          </p:txBody>
        </p:sp>
        <p:sp>
          <p:nvSpPr>
            <p:cNvPr id="2731067" name="Text Box 59"/>
            <p:cNvSpPr txBox="1">
              <a:spLocks noChangeArrowheads="1"/>
            </p:cNvSpPr>
            <p:nvPr/>
          </p:nvSpPr>
          <p:spPr bwMode="auto">
            <a:xfrm>
              <a:off x="1883" y="1046"/>
              <a:ext cx="249"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rs</a:t>
              </a:r>
            </a:p>
          </p:txBody>
        </p:sp>
        <p:sp>
          <p:nvSpPr>
            <p:cNvPr id="2731068" name="Text Box 60"/>
            <p:cNvSpPr txBox="1">
              <a:spLocks noChangeArrowheads="1"/>
            </p:cNvSpPr>
            <p:nvPr/>
          </p:nvSpPr>
          <p:spPr bwMode="auto">
            <a:xfrm>
              <a:off x="1892" y="806"/>
              <a:ext cx="258"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rd</a:t>
              </a:r>
            </a:p>
          </p:txBody>
        </p:sp>
        <p:sp>
          <p:nvSpPr>
            <p:cNvPr id="2731069" name="Text Box 61"/>
            <p:cNvSpPr txBox="1">
              <a:spLocks noChangeArrowheads="1"/>
            </p:cNvSpPr>
            <p:nvPr/>
          </p:nvSpPr>
          <p:spPr bwMode="auto">
            <a:xfrm rot="-5400000">
              <a:off x="2182" y="966"/>
              <a:ext cx="730"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registers</a:t>
              </a:r>
            </a:p>
          </p:txBody>
        </p:sp>
        <p:grpSp>
          <p:nvGrpSpPr>
            <p:cNvPr id="3" name="Group 62"/>
            <p:cNvGrpSpPr>
              <a:grpSpLocks/>
            </p:cNvGrpSpPr>
            <p:nvPr/>
          </p:nvGrpSpPr>
          <p:grpSpPr bwMode="auto">
            <a:xfrm>
              <a:off x="3312" y="806"/>
              <a:ext cx="768" cy="960"/>
              <a:chOff x="3648" y="1348"/>
              <a:chExt cx="768" cy="960"/>
            </a:xfrm>
          </p:grpSpPr>
          <p:sp>
            <p:nvSpPr>
              <p:cNvPr id="2731071" name="Text Box 63"/>
              <p:cNvSpPr txBox="1">
                <a:spLocks noChangeArrowheads="1"/>
              </p:cNvSpPr>
              <p:nvPr/>
            </p:nvSpPr>
            <p:spPr bwMode="auto">
              <a:xfrm>
                <a:off x="3722" y="1699"/>
                <a:ext cx="427" cy="250"/>
              </a:xfrm>
              <a:prstGeom prst="rect">
                <a:avLst/>
              </a:prstGeom>
              <a:noFill/>
              <a:ln w="12700">
                <a:noFill/>
                <a:miter lim="800000"/>
                <a:headEnd/>
                <a:tailEnd/>
              </a:ln>
              <a:effectLst/>
            </p:spPr>
            <p:txBody>
              <a:bodyPr wrap="none">
                <a:prstTxWarp prst="textNoShape">
                  <a:avLst/>
                </a:prstTxWarp>
                <a:spAutoFit/>
              </a:bodyPr>
              <a:lstStyle/>
              <a:p>
                <a:pPr algn="ctr"/>
                <a:r>
                  <a:rPr lang="en-US" sz="2000"/>
                  <a:t>ALU</a:t>
                </a:r>
                <a:endParaRPr lang="en-US" sz="2400">
                  <a:solidFill>
                    <a:schemeClr val="tx1"/>
                  </a:solidFill>
                  <a:latin typeface="Times" pitchFamily="-65" charset="0"/>
                </a:endParaRPr>
              </a:p>
            </p:txBody>
          </p:sp>
          <p:sp>
            <p:nvSpPr>
              <p:cNvPr id="2731072" name="Freeform 64"/>
              <p:cNvSpPr>
                <a:spLocks/>
              </p:cNvSpPr>
              <p:nvPr/>
            </p:nvSpPr>
            <p:spPr bwMode="auto">
              <a:xfrm>
                <a:off x="3648" y="1348"/>
                <a:ext cx="528" cy="960"/>
              </a:xfrm>
              <a:custGeom>
                <a:avLst/>
                <a:gdLst/>
                <a:ahLst/>
                <a:cxnLst>
                  <a:cxn ang="0">
                    <a:pos x="0" y="0"/>
                  </a:cxn>
                  <a:cxn ang="0">
                    <a:pos x="528" y="192"/>
                  </a:cxn>
                  <a:cxn ang="0">
                    <a:pos x="528" y="672"/>
                  </a:cxn>
                  <a:cxn ang="0">
                    <a:pos x="0" y="960"/>
                  </a:cxn>
                  <a:cxn ang="0">
                    <a:pos x="0" y="528"/>
                  </a:cxn>
                  <a:cxn ang="0">
                    <a:pos x="48" y="480"/>
                  </a:cxn>
                  <a:cxn ang="0">
                    <a:pos x="0" y="432"/>
                  </a:cxn>
                  <a:cxn ang="0">
                    <a:pos x="0" y="0"/>
                  </a:cxn>
                </a:cxnLst>
                <a:rect l="0" t="0" r="r" b="b"/>
                <a:pathLst>
                  <a:path w="528" h="960">
                    <a:moveTo>
                      <a:pt x="0" y="0"/>
                    </a:moveTo>
                    <a:lnTo>
                      <a:pt x="528" y="192"/>
                    </a:lnTo>
                    <a:lnTo>
                      <a:pt x="528" y="672"/>
                    </a:lnTo>
                    <a:lnTo>
                      <a:pt x="0" y="960"/>
                    </a:lnTo>
                    <a:lnTo>
                      <a:pt x="0" y="528"/>
                    </a:lnTo>
                    <a:lnTo>
                      <a:pt x="48" y="480"/>
                    </a:lnTo>
                    <a:lnTo>
                      <a:pt x="0" y="432"/>
                    </a:lnTo>
                    <a:lnTo>
                      <a:pt x="0" y="0"/>
                    </a:lnTo>
                    <a:close/>
                  </a:path>
                </a:pathLst>
              </a:custGeom>
              <a:noFill/>
              <a:ln w="38100" cap="flat" cmpd="sng">
                <a:solidFill>
                  <a:schemeClr val="tx1"/>
                </a:solidFill>
                <a:prstDash val="solid"/>
                <a:round/>
                <a:headEnd/>
                <a:tailEnd/>
              </a:ln>
              <a:effectLst/>
            </p:spPr>
            <p:txBody>
              <a:bodyPr wrap="none" anchor="ctr">
                <a:prstTxWarp prst="textNoShape">
                  <a:avLst/>
                </a:prstTxWarp>
              </a:bodyPr>
              <a:lstStyle/>
              <a:p>
                <a:endParaRPr lang="en-US"/>
              </a:p>
            </p:txBody>
          </p:sp>
          <p:sp>
            <p:nvSpPr>
              <p:cNvPr id="2731073" name="Line 65"/>
              <p:cNvSpPr>
                <a:spLocks noChangeShapeType="1"/>
              </p:cNvSpPr>
              <p:nvPr/>
            </p:nvSpPr>
            <p:spPr bwMode="auto">
              <a:xfrm>
                <a:off x="4176" y="1780"/>
                <a:ext cx="240"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grpSp>
        <p:sp>
          <p:nvSpPr>
            <p:cNvPr id="2731074" name="Line 66"/>
            <p:cNvSpPr>
              <a:spLocks noChangeShapeType="1"/>
            </p:cNvSpPr>
            <p:nvPr/>
          </p:nvSpPr>
          <p:spPr bwMode="auto">
            <a:xfrm>
              <a:off x="2880" y="1488"/>
              <a:ext cx="432"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75" name="Line 67"/>
            <p:cNvSpPr>
              <a:spLocks noChangeShapeType="1"/>
            </p:cNvSpPr>
            <p:nvPr/>
          </p:nvSpPr>
          <p:spPr bwMode="auto">
            <a:xfrm>
              <a:off x="1901" y="1709"/>
              <a:ext cx="1392"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76" name="Line 68"/>
            <p:cNvSpPr>
              <a:spLocks noChangeShapeType="1"/>
            </p:cNvSpPr>
            <p:nvPr/>
          </p:nvSpPr>
          <p:spPr bwMode="auto">
            <a:xfrm>
              <a:off x="2880" y="975"/>
              <a:ext cx="413"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77" name="Rectangle 69"/>
            <p:cNvSpPr>
              <a:spLocks noChangeArrowheads="1"/>
            </p:cNvSpPr>
            <p:nvPr/>
          </p:nvSpPr>
          <p:spPr bwMode="auto">
            <a:xfrm rot="-5400000">
              <a:off x="3792" y="1056"/>
              <a:ext cx="1248" cy="672"/>
            </a:xfrm>
            <a:prstGeom prst="rect">
              <a:avLst/>
            </a:prstGeom>
            <a:noFill/>
            <a:ln w="28575">
              <a:solidFill>
                <a:schemeClr val="tx1"/>
              </a:solidFill>
              <a:miter lim="800000"/>
              <a:headEnd/>
              <a:tailEnd/>
            </a:ln>
            <a:effectLst/>
          </p:spPr>
          <p:txBody>
            <a:bodyPr wrap="none" anchor="ctr">
              <a:prstTxWarp prst="textNoShape">
                <a:avLst/>
              </a:prstTxWarp>
            </a:bodyPr>
            <a:lstStyle/>
            <a:p>
              <a:pPr algn="ctr"/>
              <a:r>
                <a:rPr lang="en-US" sz="2000"/>
                <a:t>Data</a:t>
              </a:r>
            </a:p>
            <a:p>
              <a:pPr algn="ctr"/>
              <a:r>
                <a:rPr lang="en-US" sz="2000"/>
                <a:t>memory</a:t>
              </a:r>
            </a:p>
          </p:txBody>
        </p:sp>
        <p:sp>
          <p:nvSpPr>
            <p:cNvPr id="2731078" name="Line 70"/>
            <p:cNvSpPr>
              <a:spLocks noChangeShapeType="1"/>
            </p:cNvSpPr>
            <p:nvPr/>
          </p:nvSpPr>
          <p:spPr bwMode="auto">
            <a:xfrm>
              <a:off x="3024" y="1488"/>
              <a:ext cx="0" cy="19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79" name="Line 71"/>
            <p:cNvSpPr>
              <a:spLocks noChangeShapeType="1"/>
            </p:cNvSpPr>
            <p:nvPr/>
          </p:nvSpPr>
          <p:spPr bwMode="auto">
            <a:xfrm>
              <a:off x="3024" y="1728"/>
              <a:ext cx="0" cy="19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0" name="Line 72"/>
            <p:cNvSpPr>
              <a:spLocks noChangeShapeType="1"/>
            </p:cNvSpPr>
            <p:nvPr/>
          </p:nvSpPr>
          <p:spPr bwMode="auto">
            <a:xfrm>
              <a:off x="3024" y="1920"/>
              <a:ext cx="105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1" name="Line 73"/>
            <p:cNvSpPr>
              <a:spLocks noChangeShapeType="1"/>
            </p:cNvSpPr>
            <p:nvPr/>
          </p:nvSpPr>
          <p:spPr bwMode="auto">
            <a:xfrm>
              <a:off x="4752" y="1238"/>
              <a:ext cx="192"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2" name="Line 74"/>
            <p:cNvSpPr>
              <a:spLocks noChangeShapeType="1"/>
            </p:cNvSpPr>
            <p:nvPr/>
          </p:nvSpPr>
          <p:spPr bwMode="auto">
            <a:xfrm flipV="1">
              <a:off x="4944" y="432"/>
              <a:ext cx="0" cy="806"/>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3" name="Line 75"/>
            <p:cNvSpPr>
              <a:spLocks noChangeShapeType="1"/>
            </p:cNvSpPr>
            <p:nvPr/>
          </p:nvSpPr>
          <p:spPr bwMode="auto">
            <a:xfrm flipH="1">
              <a:off x="2422" y="432"/>
              <a:ext cx="2522"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4" name="Line 76"/>
            <p:cNvSpPr>
              <a:spLocks noChangeShapeType="1"/>
            </p:cNvSpPr>
            <p:nvPr/>
          </p:nvSpPr>
          <p:spPr bwMode="auto">
            <a:xfrm>
              <a:off x="2422" y="432"/>
              <a:ext cx="0" cy="336"/>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5" name="Text Box 77"/>
            <p:cNvSpPr txBox="1">
              <a:spLocks noChangeArrowheads="1"/>
            </p:cNvSpPr>
            <p:nvPr/>
          </p:nvSpPr>
          <p:spPr bwMode="auto">
            <a:xfrm>
              <a:off x="1892" y="1680"/>
              <a:ext cx="418"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imm</a:t>
              </a:r>
            </a:p>
          </p:txBody>
        </p:sp>
        <p:sp>
          <p:nvSpPr>
            <p:cNvPr id="2731086" name="Line 78"/>
            <p:cNvSpPr>
              <a:spLocks noChangeShapeType="1"/>
            </p:cNvSpPr>
            <p:nvPr/>
          </p:nvSpPr>
          <p:spPr bwMode="auto">
            <a:xfrm>
              <a:off x="1008" y="1152"/>
              <a:ext cx="0" cy="528"/>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7" name="AutoShape 79"/>
            <p:cNvSpPr>
              <a:spLocks noChangeArrowheads="1"/>
            </p:cNvSpPr>
            <p:nvPr/>
          </p:nvSpPr>
          <p:spPr bwMode="auto">
            <a:xfrm>
              <a:off x="528" y="1766"/>
              <a:ext cx="240" cy="510"/>
            </a:xfrm>
            <a:prstGeom prst="roundRect">
              <a:avLst>
                <a:gd name="adj" fmla="val 16667"/>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8" name="Line 80"/>
            <p:cNvSpPr>
              <a:spLocks noChangeShapeType="1"/>
            </p:cNvSpPr>
            <p:nvPr/>
          </p:nvSpPr>
          <p:spPr bwMode="auto">
            <a:xfrm flipH="1">
              <a:off x="768" y="1906"/>
              <a:ext cx="144"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9" name="Line 81"/>
            <p:cNvSpPr>
              <a:spLocks noChangeShapeType="1"/>
            </p:cNvSpPr>
            <p:nvPr/>
          </p:nvSpPr>
          <p:spPr bwMode="auto">
            <a:xfrm>
              <a:off x="2310" y="1709"/>
              <a:ext cx="0" cy="423"/>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90" name="Line 82"/>
            <p:cNvSpPr>
              <a:spLocks noChangeShapeType="1"/>
            </p:cNvSpPr>
            <p:nvPr/>
          </p:nvSpPr>
          <p:spPr bwMode="auto">
            <a:xfrm flipH="1">
              <a:off x="768" y="2132"/>
              <a:ext cx="1542"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91" name="Line 83"/>
            <p:cNvSpPr>
              <a:spLocks noChangeShapeType="1"/>
            </p:cNvSpPr>
            <p:nvPr/>
          </p:nvSpPr>
          <p:spPr bwMode="auto">
            <a:xfrm flipH="1">
              <a:off x="288" y="2016"/>
              <a:ext cx="240"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92" name="Line 84"/>
            <p:cNvSpPr>
              <a:spLocks noChangeShapeType="1"/>
            </p:cNvSpPr>
            <p:nvPr/>
          </p:nvSpPr>
          <p:spPr bwMode="auto">
            <a:xfrm flipV="1">
              <a:off x="288" y="1152"/>
              <a:ext cx="0" cy="864"/>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93" name="Line 85"/>
            <p:cNvSpPr>
              <a:spLocks noChangeShapeType="1"/>
            </p:cNvSpPr>
            <p:nvPr/>
          </p:nvSpPr>
          <p:spPr bwMode="auto">
            <a:xfrm>
              <a:off x="288" y="1152"/>
              <a:ext cx="24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grpSp>
      <p:sp>
        <p:nvSpPr>
          <p:cNvPr id="2731096" name="Text Box 88"/>
          <p:cNvSpPr txBox="1">
            <a:spLocks noChangeArrowheads="1"/>
          </p:cNvSpPr>
          <p:nvPr/>
        </p:nvSpPr>
        <p:spPr bwMode="auto">
          <a:xfrm>
            <a:off x="1330121" y="3760858"/>
            <a:ext cx="1565628" cy="707886"/>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rgbClr val="FF0000"/>
                </a:solidFill>
              </a:rPr>
              <a:t>1. Instruction</a:t>
            </a:r>
          </a:p>
          <a:p>
            <a:pPr algn="ctr"/>
            <a:r>
              <a:rPr lang="en-US" sz="2000">
                <a:solidFill>
                  <a:srgbClr val="FF0000"/>
                </a:solidFill>
              </a:rPr>
              <a:t>Fetch</a:t>
            </a:r>
          </a:p>
        </p:txBody>
      </p:sp>
      <p:sp>
        <p:nvSpPr>
          <p:cNvPr id="2731097" name="Line 89"/>
          <p:cNvSpPr>
            <a:spLocks noChangeShapeType="1"/>
          </p:cNvSpPr>
          <p:nvPr/>
        </p:nvSpPr>
        <p:spPr bwMode="auto">
          <a:xfrm>
            <a:off x="1236133" y="3763963"/>
            <a:ext cx="2027761" cy="0"/>
          </a:xfrm>
          <a:prstGeom prst="line">
            <a:avLst/>
          </a:prstGeom>
          <a:noFill/>
          <a:ln w="28575">
            <a:solidFill>
              <a:srgbClr val="FF0000"/>
            </a:solidFill>
            <a:round/>
            <a:headEnd type="diamond" w="med" len="med"/>
            <a:tailEnd type="triangle" w="med" len="med"/>
          </a:ln>
          <a:effectLst/>
        </p:spPr>
        <p:txBody>
          <a:bodyPr wrap="none" anchor="ctr">
            <a:prstTxWarp prst="textNoShape">
              <a:avLst/>
            </a:prstTxWarp>
          </a:bodyPr>
          <a:lstStyle/>
          <a:p>
            <a:endParaRPr lang="en-US">
              <a:solidFill>
                <a:srgbClr val="FF0000"/>
              </a:solidFill>
            </a:endParaRPr>
          </a:p>
        </p:txBody>
      </p:sp>
      <p:sp>
        <p:nvSpPr>
          <p:cNvPr id="2731098" name="Text Box 90"/>
          <p:cNvSpPr txBox="1">
            <a:spLocks noChangeArrowheads="1"/>
          </p:cNvSpPr>
          <p:nvPr/>
        </p:nvSpPr>
        <p:spPr bwMode="auto">
          <a:xfrm>
            <a:off x="2954866" y="3489325"/>
            <a:ext cx="2286000" cy="1006475"/>
          </a:xfrm>
          <a:prstGeom prst="rect">
            <a:avLst/>
          </a:prstGeom>
          <a:noFill/>
          <a:ln w="28575">
            <a:noFill/>
            <a:miter lim="800000"/>
            <a:headEnd/>
            <a:tailEnd/>
          </a:ln>
          <a:effectLst/>
        </p:spPr>
        <p:txBody>
          <a:bodyPr anchor="ctr">
            <a:prstTxWarp prst="textNoShape">
              <a:avLst/>
            </a:prstTxWarp>
            <a:spAutoFit/>
          </a:bodyPr>
          <a:lstStyle/>
          <a:p>
            <a:pPr algn="ctr"/>
            <a:endParaRPr lang="en-US" sz="2000" dirty="0">
              <a:solidFill>
                <a:srgbClr val="FF0000"/>
              </a:solidFill>
            </a:endParaRPr>
          </a:p>
          <a:p>
            <a:pPr algn="ctr"/>
            <a:r>
              <a:rPr lang="en-US" sz="2000" dirty="0">
                <a:solidFill>
                  <a:srgbClr val="FF0000"/>
                </a:solidFill>
              </a:rPr>
              <a:t>2. Decode/</a:t>
            </a:r>
          </a:p>
          <a:p>
            <a:pPr algn="ctr"/>
            <a:r>
              <a:rPr lang="en-US" sz="2000" dirty="0">
                <a:solidFill>
                  <a:srgbClr val="FF0000"/>
                </a:solidFill>
              </a:rPr>
              <a:t>    Register Read</a:t>
            </a:r>
          </a:p>
        </p:txBody>
      </p:sp>
      <p:sp>
        <p:nvSpPr>
          <p:cNvPr id="2731099" name="Line 91"/>
          <p:cNvSpPr>
            <a:spLocks noChangeShapeType="1"/>
          </p:cNvSpPr>
          <p:nvPr/>
        </p:nvSpPr>
        <p:spPr bwMode="auto">
          <a:xfrm>
            <a:off x="3505200" y="3759200"/>
            <a:ext cx="1381125" cy="4763"/>
          </a:xfrm>
          <a:prstGeom prst="line">
            <a:avLst/>
          </a:prstGeom>
          <a:noFill/>
          <a:ln w="28575">
            <a:solidFill>
              <a:srgbClr val="FF0000"/>
            </a:solidFill>
            <a:round/>
            <a:headEnd type="diamond" w="med" len="med"/>
            <a:tailEnd type="triangle" w="med" len="med"/>
          </a:ln>
          <a:effectLst/>
        </p:spPr>
        <p:txBody>
          <a:bodyPr wrap="none" anchor="ctr">
            <a:prstTxWarp prst="textNoShape">
              <a:avLst/>
            </a:prstTxWarp>
          </a:bodyPr>
          <a:lstStyle/>
          <a:p>
            <a:endParaRPr lang="en-US">
              <a:solidFill>
                <a:srgbClr val="FF0000"/>
              </a:solidFill>
            </a:endParaRPr>
          </a:p>
        </p:txBody>
      </p:sp>
      <p:sp>
        <p:nvSpPr>
          <p:cNvPr id="2731101" name="Text Box 93"/>
          <p:cNvSpPr txBox="1">
            <a:spLocks noChangeArrowheads="1"/>
          </p:cNvSpPr>
          <p:nvPr/>
        </p:nvSpPr>
        <p:spPr bwMode="auto">
          <a:xfrm>
            <a:off x="4957808" y="3902046"/>
            <a:ext cx="1248534" cy="40011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rgbClr val="FF0000"/>
                </a:solidFill>
              </a:rPr>
              <a:t>3. Execute</a:t>
            </a:r>
          </a:p>
        </p:txBody>
      </p:sp>
      <p:sp>
        <p:nvSpPr>
          <p:cNvPr id="2731102" name="Line 94"/>
          <p:cNvSpPr>
            <a:spLocks noChangeShapeType="1"/>
          </p:cNvSpPr>
          <p:nvPr/>
        </p:nvSpPr>
        <p:spPr bwMode="auto">
          <a:xfrm>
            <a:off x="5079832" y="3751263"/>
            <a:ext cx="1083901" cy="0"/>
          </a:xfrm>
          <a:prstGeom prst="line">
            <a:avLst/>
          </a:prstGeom>
          <a:noFill/>
          <a:ln w="28575">
            <a:solidFill>
              <a:srgbClr val="FF0000"/>
            </a:solidFill>
            <a:round/>
            <a:headEnd type="diamond" w="med" len="med"/>
            <a:tailEnd type="triangle" w="med" len="med"/>
          </a:ln>
          <a:effectLst/>
        </p:spPr>
        <p:txBody>
          <a:bodyPr wrap="none" anchor="ctr">
            <a:prstTxWarp prst="textNoShape">
              <a:avLst/>
            </a:prstTxWarp>
          </a:bodyPr>
          <a:lstStyle/>
          <a:p>
            <a:endParaRPr lang="en-US">
              <a:solidFill>
                <a:srgbClr val="FF0000"/>
              </a:solidFill>
            </a:endParaRPr>
          </a:p>
        </p:txBody>
      </p:sp>
      <p:sp>
        <p:nvSpPr>
          <p:cNvPr id="2731104" name="Text Box 96"/>
          <p:cNvSpPr txBox="1">
            <a:spLocks noChangeArrowheads="1"/>
          </p:cNvSpPr>
          <p:nvPr/>
        </p:nvSpPr>
        <p:spPr bwMode="auto">
          <a:xfrm>
            <a:off x="6263843" y="3902046"/>
            <a:ext cx="1331189" cy="40011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rgbClr val="FF0000"/>
                </a:solidFill>
              </a:rPr>
              <a:t>4. Memory</a:t>
            </a:r>
          </a:p>
        </p:txBody>
      </p:sp>
      <p:sp>
        <p:nvSpPr>
          <p:cNvPr id="2731105" name="Line 97"/>
          <p:cNvSpPr>
            <a:spLocks noChangeShapeType="1"/>
          </p:cNvSpPr>
          <p:nvPr/>
        </p:nvSpPr>
        <p:spPr bwMode="auto">
          <a:xfrm flipV="1">
            <a:off x="6383867" y="3742267"/>
            <a:ext cx="1236133" cy="8996"/>
          </a:xfrm>
          <a:prstGeom prst="line">
            <a:avLst/>
          </a:prstGeom>
          <a:noFill/>
          <a:ln w="28575">
            <a:solidFill>
              <a:srgbClr val="FF0000"/>
            </a:solidFill>
            <a:round/>
            <a:headEnd type="diamond" w="med" len="med"/>
            <a:tailEnd type="triangle" w="med" len="med"/>
          </a:ln>
          <a:effectLst/>
        </p:spPr>
        <p:txBody>
          <a:bodyPr wrap="none" anchor="ctr">
            <a:prstTxWarp prst="textNoShape">
              <a:avLst/>
            </a:prstTxWarp>
          </a:bodyPr>
          <a:lstStyle/>
          <a:p>
            <a:endParaRPr lang="en-US">
              <a:solidFill>
                <a:srgbClr val="FF0000"/>
              </a:solidFill>
            </a:endParaRPr>
          </a:p>
        </p:txBody>
      </p:sp>
      <p:sp>
        <p:nvSpPr>
          <p:cNvPr id="2731107" name="Text Box 99"/>
          <p:cNvSpPr txBox="1">
            <a:spLocks noChangeArrowheads="1"/>
          </p:cNvSpPr>
          <p:nvPr/>
        </p:nvSpPr>
        <p:spPr bwMode="auto">
          <a:xfrm>
            <a:off x="7693248" y="3748158"/>
            <a:ext cx="1017100" cy="707886"/>
          </a:xfrm>
          <a:prstGeom prst="rect">
            <a:avLst/>
          </a:prstGeom>
          <a:noFill/>
          <a:ln w="28575">
            <a:noFill/>
            <a:miter lim="800000"/>
            <a:headEnd/>
            <a:tailEnd/>
          </a:ln>
          <a:effectLst/>
        </p:spPr>
        <p:txBody>
          <a:bodyPr wrap="none" anchor="ctr">
            <a:prstTxWarp prst="textNoShape">
              <a:avLst/>
            </a:prstTxWarp>
            <a:spAutoFit/>
          </a:bodyPr>
          <a:lstStyle/>
          <a:p>
            <a:pPr algn="ctr"/>
            <a:r>
              <a:rPr lang="en-US" sz="2000" dirty="0">
                <a:solidFill>
                  <a:srgbClr val="FF0000"/>
                </a:solidFill>
              </a:rPr>
              <a:t>5. Write</a:t>
            </a:r>
            <a:br>
              <a:rPr lang="en-US" sz="2000" dirty="0">
                <a:solidFill>
                  <a:srgbClr val="FF0000"/>
                </a:solidFill>
              </a:rPr>
            </a:br>
            <a:r>
              <a:rPr lang="en-US" sz="2000" dirty="0">
                <a:solidFill>
                  <a:srgbClr val="FF0000"/>
                </a:solidFill>
              </a:rPr>
              <a:t>Back</a:t>
            </a:r>
          </a:p>
        </p:txBody>
      </p:sp>
      <p:sp>
        <p:nvSpPr>
          <p:cNvPr id="2731108" name="Line 100"/>
          <p:cNvSpPr>
            <a:spLocks noChangeShapeType="1"/>
          </p:cNvSpPr>
          <p:nvPr/>
        </p:nvSpPr>
        <p:spPr bwMode="auto">
          <a:xfrm>
            <a:off x="7874000" y="3742267"/>
            <a:ext cx="844550" cy="8996"/>
          </a:xfrm>
          <a:prstGeom prst="line">
            <a:avLst/>
          </a:prstGeom>
          <a:noFill/>
          <a:ln w="28575">
            <a:solidFill>
              <a:srgbClr val="FF0000"/>
            </a:solidFill>
            <a:round/>
            <a:headEnd type="diamond" w="med" len="med"/>
            <a:tailEnd type="triangle" w="med" len="med"/>
          </a:ln>
          <a:effectLst/>
        </p:spPr>
        <p:txBody>
          <a:bodyPr wrap="none" anchor="ctr">
            <a:prstTxWarp prst="textNoShape">
              <a:avLst/>
            </a:prstTxWarp>
          </a:bodyPr>
          <a:lstStyle/>
          <a:p>
            <a:endParaRPr lang="en-US">
              <a:solidFill>
                <a:srgbClr val="FF0000"/>
              </a:solidFill>
            </a:endParaRPr>
          </a:p>
        </p:txBody>
      </p:sp>
      <p:sp>
        <p:nvSpPr>
          <p:cNvPr id="101" name="Title 100"/>
          <p:cNvSpPr>
            <a:spLocks noGrp="1"/>
          </p:cNvSpPr>
          <p:nvPr>
            <p:ph type="title"/>
          </p:nvPr>
        </p:nvSpPr>
        <p:spPr>
          <a:xfrm>
            <a:off x="474133" y="0"/>
            <a:ext cx="8229600" cy="1049867"/>
          </a:xfrm>
        </p:spPr>
        <p:txBody>
          <a:bodyPr/>
          <a:lstStyle/>
          <a:p>
            <a:r>
              <a:rPr lang="en-US" dirty="0" smtClean="0"/>
              <a:t>Pipelined </a:t>
            </a:r>
            <a:r>
              <a:rPr lang="en-US" dirty="0" err="1" smtClean="0"/>
              <a:t>Datapath</a:t>
            </a:r>
            <a:endParaRPr lang="en-US" dirty="0"/>
          </a:p>
        </p:txBody>
      </p:sp>
      <p:sp>
        <p:nvSpPr>
          <p:cNvPr id="102" name="Content Placeholder 101"/>
          <p:cNvSpPr>
            <a:spLocks noGrp="1"/>
          </p:cNvSpPr>
          <p:nvPr>
            <p:ph idx="1"/>
          </p:nvPr>
        </p:nvSpPr>
        <p:spPr>
          <a:xfrm>
            <a:off x="491067" y="4588933"/>
            <a:ext cx="8229600" cy="2269067"/>
          </a:xfrm>
        </p:spPr>
        <p:txBody>
          <a:bodyPr/>
          <a:lstStyle/>
          <a:p>
            <a:r>
              <a:rPr lang="en-US" dirty="0" smtClean="0"/>
              <a:t>Add registers </a:t>
            </a:r>
            <a:r>
              <a:rPr lang="en-US" dirty="0" smtClean="0"/>
              <a:t>between stages</a:t>
            </a:r>
            <a:endParaRPr lang="en-US" dirty="0" smtClean="0"/>
          </a:p>
          <a:p>
            <a:pPr lvl="1"/>
            <a:r>
              <a:rPr lang="en-US" dirty="0" smtClean="0"/>
              <a:t>H</a:t>
            </a:r>
            <a:r>
              <a:rPr lang="en-US" dirty="0" smtClean="0"/>
              <a:t>old </a:t>
            </a:r>
            <a:r>
              <a:rPr lang="en-US" dirty="0" smtClean="0"/>
              <a:t>information produced in previous cycle</a:t>
            </a:r>
            <a:endParaRPr lang="en-AU" dirty="0" smtClean="0"/>
          </a:p>
        </p:txBody>
      </p:sp>
      <p:sp>
        <p:nvSpPr>
          <p:cNvPr id="57" name="Rectangle 56"/>
          <p:cNvSpPr/>
          <p:nvPr/>
        </p:nvSpPr>
        <p:spPr>
          <a:xfrm>
            <a:off x="3335867" y="1016000"/>
            <a:ext cx="118533" cy="2895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4876801" y="1016000"/>
            <a:ext cx="118533" cy="2895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6197602" y="965200"/>
            <a:ext cx="118533" cy="2895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7653869" y="965199"/>
            <a:ext cx="118533" cy="2895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Date Placeholder 55"/>
          <p:cNvSpPr>
            <a:spLocks noGrp="1"/>
          </p:cNvSpPr>
          <p:nvPr>
            <p:ph type="dt" sz="half" idx="10"/>
          </p:nvPr>
        </p:nvSpPr>
        <p:spPr/>
        <p:txBody>
          <a:bodyPr/>
          <a:lstStyle/>
          <a:p>
            <a:fld id="{3EE27869-443A-8044-9CEA-3B07A29417FE}" type="datetime1">
              <a:rPr lang="en-US" smtClean="0"/>
              <a:pPr/>
              <a:t>4/1/11</a:t>
            </a:fld>
            <a:endParaRPr lang="en-US" dirty="0"/>
          </a:p>
        </p:txBody>
      </p:sp>
      <p:sp>
        <p:nvSpPr>
          <p:cNvPr id="61" name="Slide Number Placeholder 60"/>
          <p:cNvSpPr>
            <a:spLocks noGrp="1"/>
          </p:cNvSpPr>
          <p:nvPr>
            <p:ph type="sldNum" sz="quarter" idx="12"/>
          </p:nvPr>
        </p:nvSpPr>
        <p:spPr/>
        <p:txBody>
          <a:bodyPr/>
          <a:lstStyle/>
          <a:p>
            <a:fld id="{3CC63E4C-4642-794D-A2FD-70F6B81535F5}" type="slidenum">
              <a:rPr lang="en-US" smtClean="0"/>
              <a:pPr/>
              <a:t>21</a:t>
            </a:fld>
            <a:endParaRPr lang="en-US" dirty="0"/>
          </a:p>
        </p:txBody>
      </p:sp>
      <p:sp>
        <p:nvSpPr>
          <p:cNvPr id="62" name="Footer Placeholder 61"/>
          <p:cNvSpPr>
            <a:spLocks noGrp="1"/>
          </p:cNvSpPr>
          <p:nvPr>
            <p:ph type="ftr" sz="quarter" idx="11"/>
          </p:nvPr>
        </p:nvSpPr>
        <p:spPr/>
        <p:txBody>
          <a:bodyPr/>
          <a:lstStyle/>
          <a:p>
            <a:r>
              <a:rPr lang="en-US" smtClean="0"/>
              <a:t>Spring 2011 -- Lecture #20</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3564A050-FCDB-284A-964A-B1C5CA176F07}" type="datetime1">
              <a:rPr lang="en-US" smtClean="0"/>
              <a:pPr/>
              <a:t>4/1/11</a:t>
            </a:fld>
            <a:endParaRPr lang="en-US" dirty="0"/>
          </a:p>
        </p:txBody>
      </p:sp>
      <p:sp>
        <p:nvSpPr>
          <p:cNvPr id="5" name="Footer Placeholder 3"/>
          <p:cNvSpPr>
            <a:spLocks noGrp="1"/>
          </p:cNvSpPr>
          <p:nvPr>
            <p:ph type="ftr" sz="quarter" idx="10"/>
          </p:nvPr>
        </p:nvSpPr>
        <p:spPr>
          <a:xfrm>
            <a:off x="3658064" y="6356350"/>
            <a:ext cx="2133600" cy="365125"/>
          </a:xfrm>
        </p:spPr>
        <p:txBody>
          <a:bodyPr/>
          <a:lstStyle/>
          <a:p>
            <a:r>
              <a:rPr lang="en-US" smtClean="0"/>
              <a:t>Spring 2011 -- Lecture #20</a:t>
            </a:r>
            <a:endParaRPr lang="en-AU" dirty="0"/>
          </a:p>
        </p:txBody>
      </p:sp>
      <p:pic>
        <p:nvPicPr>
          <p:cNvPr id="362503" name="Picture 7" descr="f04-35-P374493"/>
          <p:cNvPicPr>
            <a:picLocks noChangeAspect="1" noChangeArrowheads="1"/>
          </p:cNvPicPr>
          <p:nvPr/>
        </p:nvPicPr>
        <p:blipFill>
          <a:blip r:embed="rId3"/>
          <a:srcRect/>
          <a:stretch>
            <a:fillRect/>
          </a:stretch>
        </p:blipFill>
        <p:spPr bwMode="auto">
          <a:xfrm>
            <a:off x="93604" y="1948246"/>
            <a:ext cx="8985633" cy="4138567"/>
          </a:xfrm>
          <a:prstGeom prst="rect">
            <a:avLst/>
          </a:prstGeom>
          <a:noFill/>
        </p:spPr>
      </p:pic>
      <p:sp>
        <p:nvSpPr>
          <p:cNvPr id="362498" name="Rectangle 2"/>
          <p:cNvSpPr>
            <a:spLocks noGrp="1" noChangeArrowheads="1"/>
          </p:cNvSpPr>
          <p:nvPr>
            <p:ph type="title"/>
          </p:nvPr>
        </p:nvSpPr>
        <p:spPr/>
        <p:txBody>
          <a:bodyPr/>
          <a:lstStyle/>
          <a:p>
            <a:r>
              <a:rPr lang="en-US" dirty="0" smtClean="0"/>
              <a:t>More Detailed Pipeline</a:t>
            </a:r>
            <a:endParaRPr lang="en-AU"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9A5EA46-6646-C64D-AC47-4B317DC2A462}" type="datetime1">
              <a:rPr lang="en-US" smtClean="0"/>
              <a:pPr/>
              <a:t>4/1/11</a:t>
            </a:fld>
            <a:endParaRPr lang="en-US" dirty="0"/>
          </a:p>
        </p:txBody>
      </p:sp>
      <p:sp>
        <p:nvSpPr>
          <p:cNvPr id="4" name="Footer Placeholder 2"/>
          <p:cNvSpPr>
            <a:spLocks noGrp="1"/>
          </p:cNvSpPr>
          <p:nvPr>
            <p:ph type="ftr" sz="quarter" idx="10"/>
          </p:nvPr>
        </p:nvSpPr>
        <p:spPr>
          <a:xfrm>
            <a:off x="3640668" y="6356350"/>
            <a:ext cx="2133600" cy="365125"/>
          </a:xfrm>
        </p:spPr>
        <p:txBody>
          <a:bodyPr/>
          <a:lstStyle/>
          <a:p>
            <a:r>
              <a:rPr lang="en-US" smtClean="0"/>
              <a:t>Spring 2011 -- Lecture #20</a:t>
            </a:r>
            <a:endParaRPr lang="en-AU" dirty="0"/>
          </a:p>
        </p:txBody>
      </p:sp>
      <p:pic>
        <p:nvPicPr>
          <p:cNvPr id="366599" name="Picture 7" descr="f04-36-P374493-IF"/>
          <p:cNvPicPr>
            <a:picLocks noChangeAspect="1" noChangeArrowheads="1"/>
          </p:cNvPicPr>
          <p:nvPr/>
        </p:nvPicPr>
        <p:blipFill>
          <a:blip r:embed="rId3"/>
          <a:srcRect/>
          <a:stretch>
            <a:fillRect/>
          </a:stretch>
        </p:blipFill>
        <p:spPr bwMode="auto">
          <a:xfrm>
            <a:off x="34792" y="1229006"/>
            <a:ext cx="9062307" cy="4865915"/>
          </a:xfrm>
          <a:prstGeom prst="rect">
            <a:avLst/>
          </a:prstGeom>
          <a:noFill/>
        </p:spPr>
      </p:pic>
      <p:sp>
        <p:nvSpPr>
          <p:cNvPr id="366594" name="Rectangle 2"/>
          <p:cNvSpPr>
            <a:spLocks noGrp="1" noChangeArrowheads="1"/>
          </p:cNvSpPr>
          <p:nvPr>
            <p:ph type="title"/>
          </p:nvPr>
        </p:nvSpPr>
        <p:spPr/>
        <p:txBody>
          <a:bodyPr/>
          <a:lstStyle/>
          <a:p>
            <a:r>
              <a:rPr lang="en-US"/>
              <a:t>IF for Load, Store, …</a:t>
            </a:r>
            <a:endParaRPr lang="en-AU"/>
          </a:p>
        </p:txBody>
      </p:sp>
      <p:sp>
        <p:nvSpPr>
          <p:cNvPr id="6" name="Slide Number Placeholder 5"/>
          <p:cNvSpPr>
            <a:spLocks noGrp="1"/>
          </p:cNvSpPr>
          <p:nvPr>
            <p:ph type="sldNum" sz="quarter" idx="12"/>
          </p:nvPr>
        </p:nvSpPr>
        <p:spPr/>
        <p:txBody>
          <a:bodyPr/>
          <a:lstStyle/>
          <a:p>
            <a:fld id="{3CC63E4C-4642-794D-A2FD-70F6B81535F5}"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1889CFB-82A9-064C-A785-670C202F66C5}" type="datetime1">
              <a:rPr lang="en-US" smtClean="0"/>
              <a:pPr/>
              <a:t>4/1/11</a:t>
            </a:fld>
            <a:endParaRPr lang="en-US" dirty="0"/>
          </a:p>
        </p:txBody>
      </p:sp>
      <p:sp>
        <p:nvSpPr>
          <p:cNvPr id="4" name="Footer Placeholder 2"/>
          <p:cNvSpPr>
            <a:spLocks noGrp="1"/>
          </p:cNvSpPr>
          <p:nvPr>
            <p:ph type="ftr" sz="quarter" idx="10"/>
          </p:nvPr>
        </p:nvSpPr>
        <p:spPr>
          <a:xfrm>
            <a:off x="3640668" y="6356350"/>
            <a:ext cx="2133600" cy="365125"/>
          </a:xfrm>
        </p:spPr>
        <p:txBody>
          <a:bodyPr/>
          <a:lstStyle/>
          <a:p>
            <a:r>
              <a:rPr lang="en-US" smtClean="0"/>
              <a:t>Spring 2011 -- Lecture #20</a:t>
            </a:r>
            <a:endParaRPr lang="en-AU" dirty="0"/>
          </a:p>
        </p:txBody>
      </p:sp>
      <p:pic>
        <p:nvPicPr>
          <p:cNvPr id="368647" name="Picture 7" descr="f04-36-P374493-ID"/>
          <p:cNvPicPr>
            <a:picLocks noChangeAspect="1" noChangeArrowheads="1"/>
          </p:cNvPicPr>
          <p:nvPr/>
        </p:nvPicPr>
        <p:blipFill>
          <a:blip r:embed="rId3"/>
          <a:srcRect/>
          <a:stretch>
            <a:fillRect/>
          </a:stretch>
        </p:blipFill>
        <p:spPr bwMode="auto">
          <a:xfrm>
            <a:off x="34792" y="1225904"/>
            <a:ext cx="9093923" cy="4870672"/>
          </a:xfrm>
          <a:prstGeom prst="rect">
            <a:avLst/>
          </a:prstGeom>
          <a:noFill/>
        </p:spPr>
      </p:pic>
      <p:sp>
        <p:nvSpPr>
          <p:cNvPr id="368642" name="Rectangle 2"/>
          <p:cNvSpPr>
            <a:spLocks noGrp="1" noChangeArrowheads="1"/>
          </p:cNvSpPr>
          <p:nvPr>
            <p:ph type="title"/>
          </p:nvPr>
        </p:nvSpPr>
        <p:spPr/>
        <p:txBody>
          <a:bodyPr/>
          <a:lstStyle/>
          <a:p>
            <a:r>
              <a:rPr lang="en-US"/>
              <a:t>ID for Load, Store, …</a:t>
            </a:r>
            <a:endParaRPr lang="en-AU"/>
          </a:p>
        </p:txBody>
      </p:sp>
      <p:sp>
        <p:nvSpPr>
          <p:cNvPr id="6" name="Slide Number Placeholder 5"/>
          <p:cNvSpPr>
            <a:spLocks noGrp="1"/>
          </p:cNvSpPr>
          <p:nvPr>
            <p:ph type="sldNum" sz="quarter" idx="12"/>
          </p:nvPr>
        </p:nvSpPr>
        <p:spPr/>
        <p:txBody>
          <a:bodyPr/>
          <a:lstStyle/>
          <a:p>
            <a:fld id="{3CC63E4C-4642-794D-A2FD-70F6B81535F5}"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0FEB61F-C793-2F4F-96C0-75B3C50B5736}" type="datetime1">
              <a:rPr lang="en-US" smtClean="0"/>
              <a:pPr/>
              <a:t>4/1/11</a:t>
            </a:fld>
            <a:endParaRPr lang="en-US" dirty="0"/>
          </a:p>
        </p:txBody>
      </p:sp>
      <p:sp>
        <p:nvSpPr>
          <p:cNvPr id="4" name="Footer Placeholder 2"/>
          <p:cNvSpPr>
            <a:spLocks noGrp="1"/>
          </p:cNvSpPr>
          <p:nvPr>
            <p:ph type="ftr" sz="quarter" idx="10"/>
          </p:nvPr>
        </p:nvSpPr>
        <p:spPr>
          <a:xfrm>
            <a:off x="3640668" y="6356350"/>
            <a:ext cx="2133600" cy="365125"/>
          </a:xfrm>
        </p:spPr>
        <p:txBody>
          <a:bodyPr/>
          <a:lstStyle/>
          <a:p>
            <a:r>
              <a:rPr lang="en-US" smtClean="0"/>
              <a:t>Spring 2011 -- Lecture #20</a:t>
            </a:r>
            <a:endParaRPr lang="en-AU"/>
          </a:p>
        </p:txBody>
      </p:sp>
      <p:pic>
        <p:nvPicPr>
          <p:cNvPr id="370694" name="Picture 6" descr="f04-37-P374493"/>
          <p:cNvPicPr>
            <a:picLocks noChangeAspect="1" noChangeArrowheads="1"/>
          </p:cNvPicPr>
          <p:nvPr/>
        </p:nvPicPr>
        <p:blipFill>
          <a:blip r:embed="rId3"/>
          <a:srcRect/>
          <a:stretch>
            <a:fillRect/>
          </a:stretch>
        </p:blipFill>
        <p:spPr bwMode="auto">
          <a:xfrm>
            <a:off x="17396" y="1108294"/>
            <a:ext cx="9101927" cy="4991321"/>
          </a:xfrm>
          <a:prstGeom prst="rect">
            <a:avLst/>
          </a:prstGeom>
          <a:noFill/>
        </p:spPr>
      </p:pic>
      <p:sp>
        <p:nvSpPr>
          <p:cNvPr id="370690" name="Rectangle 2"/>
          <p:cNvSpPr>
            <a:spLocks noGrp="1" noChangeArrowheads="1"/>
          </p:cNvSpPr>
          <p:nvPr>
            <p:ph type="title"/>
          </p:nvPr>
        </p:nvSpPr>
        <p:spPr/>
        <p:txBody>
          <a:bodyPr/>
          <a:lstStyle/>
          <a:p>
            <a:r>
              <a:rPr lang="en-US"/>
              <a:t>EX for Load</a:t>
            </a:r>
            <a:endParaRPr lang="en-AU"/>
          </a:p>
        </p:txBody>
      </p:sp>
      <p:sp>
        <p:nvSpPr>
          <p:cNvPr id="6" name="Slide Number Placeholder 5"/>
          <p:cNvSpPr>
            <a:spLocks noGrp="1"/>
          </p:cNvSpPr>
          <p:nvPr>
            <p:ph type="sldNum" sz="quarter" idx="12"/>
          </p:nvPr>
        </p:nvSpPr>
        <p:spPr/>
        <p:txBody>
          <a:bodyPr/>
          <a:lstStyle/>
          <a:p>
            <a:fld id="{3CC63E4C-4642-794D-A2FD-70F6B81535F5}"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B549BC0-D584-0F43-BCF3-9AABBE165C23}" type="datetime1">
              <a:rPr lang="en-US" smtClean="0"/>
              <a:pPr/>
              <a:t>4/1/11</a:t>
            </a:fld>
            <a:endParaRPr lang="en-US" dirty="0"/>
          </a:p>
        </p:txBody>
      </p:sp>
      <p:sp>
        <p:nvSpPr>
          <p:cNvPr id="4" name="Footer Placeholder 2"/>
          <p:cNvSpPr>
            <a:spLocks noGrp="1"/>
          </p:cNvSpPr>
          <p:nvPr>
            <p:ph type="ftr" sz="quarter" idx="10"/>
          </p:nvPr>
        </p:nvSpPr>
        <p:spPr>
          <a:xfrm>
            <a:off x="3658064" y="6356350"/>
            <a:ext cx="2133600" cy="365125"/>
          </a:xfrm>
        </p:spPr>
        <p:txBody>
          <a:bodyPr/>
          <a:lstStyle/>
          <a:p>
            <a:r>
              <a:rPr lang="en-US" smtClean="0"/>
              <a:t>Spring 2011 -- Lecture #20</a:t>
            </a:r>
            <a:endParaRPr lang="en-AU" dirty="0"/>
          </a:p>
        </p:txBody>
      </p:sp>
      <p:pic>
        <p:nvPicPr>
          <p:cNvPr id="372743" name="Picture 7" descr="f04-38-P374493-MEM"/>
          <p:cNvPicPr>
            <a:picLocks noChangeAspect="1" noChangeArrowheads="1"/>
          </p:cNvPicPr>
          <p:nvPr/>
        </p:nvPicPr>
        <p:blipFill>
          <a:blip r:embed="rId3"/>
          <a:srcRect/>
          <a:stretch>
            <a:fillRect/>
          </a:stretch>
        </p:blipFill>
        <p:spPr bwMode="auto">
          <a:xfrm>
            <a:off x="17396" y="1170580"/>
            <a:ext cx="9111452" cy="4927785"/>
          </a:xfrm>
          <a:prstGeom prst="rect">
            <a:avLst/>
          </a:prstGeom>
          <a:noFill/>
        </p:spPr>
      </p:pic>
      <p:sp>
        <p:nvSpPr>
          <p:cNvPr id="372738" name="Rectangle 2"/>
          <p:cNvSpPr>
            <a:spLocks noGrp="1" noChangeArrowheads="1"/>
          </p:cNvSpPr>
          <p:nvPr>
            <p:ph type="title"/>
          </p:nvPr>
        </p:nvSpPr>
        <p:spPr/>
        <p:txBody>
          <a:bodyPr/>
          <a:lstStyle/>
          <a:p>
            <a:r>
              <a:rPr lang="en-US"/>
              <a:t>MEM for Load</a:t>
            </a:r>
            <a:endParaRPr lang="en-AU"/>
          </a:p>
        </p:txBody>
      </p:sp>
      <p:sp>
        <p:nvSpPr>
          <p:cNvPr id="6" name="Slide Number Placeholder 5"/>
          <p:cNvSpPr>
            <a:spLocks noGrp="1"/>
          </p:cNvSpPr>
          <p:nvPr>
            <p:ph type="sldNum" sz="quarter" idx="12"/>
          </p:nvPr>
        </p:nvSpPr>
        <p:spPr/>
        <p:txBody>
          <a:bodyPr/>
          <a:lstStyle/>
          <a:p>
            <a:fld id="{3CC63E4C-4642-794D-A2FD-70F6B81535F5}"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CC16CEB-C654-9245-AB84-4DF17AC03823}" type="datetime1">
              <a:rPr lang="en-US" smtClean="0"/>
              <a:pPr/>
              <a:t>4/1/11</a:t>
            </a:fld>
            <a:endParaRPr lang="en-US" dirty="0"/>
          </a:p>
        </p:txBody>
      </p:sp>
      <p:sp>
        <p:nvSpPr>
          <p:cNvPr id="6" name="Footer Placeholder 2"/>
          <p:cNvSpPr>
            <a:spLocks noGrp="1"/>
          </p:cNvSpPr>
          <p:nvPr>
            <p:ph type="ftr" sz="quarter" idx="10"/>
          </p:nvPr>
        </p:nvSpPr>
        <p:spPr>
          <a:xfrm>
            <a:off x="3623272" y="6356350"/>
            <a:ext cx="2133600" cy="365125"/>
          </a:xfrm>
        </p:spPr>
        <p:txBody>
          <a:bodyPr/>
          <a:lstStyle/>
          <a:p>
            <a:r>
              <a:rPr lang="en-US" smtClean="0"/>
              <a:t>Spring 2011 -- Lecture #20</a:t>
            </a:r>
            <a:endParaRPr lang="en-AU" dirty="0"/>
          </a:p>
        </p:txBody>
      </p:sp>
      <p:pic>
        <p:nvPicPr>
          <p:cNvPr id="374794" name="Picture 10" descr="f04-38-P374493-WB"/>
          <p:cNvPicPr>
            <a:picLocks noChangeAspect="1" noChangeArrowheads="1"/>
          </p:cNvPicPr>
          <p:nvPr/>
        </p:nvPicPr>
        <p:blipFill>
          <a:blip r:embed="rId3"/>
          <a:srcRect/>
          <a:stretch>
            <a:fillRect/>
          </a:stretch>
        </p:blipFill>
        <p:spPr bwMode="auto">
          <a:xfrm>
            <a:off x="0" y="1296571"/>
            <a:ext cx="9117935" cy="4806353"/>
          </a:xfrm>
          <a:prstGeom prst="rect">
            <a:avLst/>
          </a:prstGeom>
          <a:noFill/>
        </p:spPr>
      </p:pic>
      <p:sp>
        <p:nvSpPr>
          <p:cNvPr id="374786" name="Rectangle 2"/>
          <p:cNvSpPr>
            <a:spLocks noGrp="1" noChangeArrowheads="1"/>
          </p:cNvSpPr>
          <p:nvPr>
            <p:ph type="title"/>
          </p:nvPr>
        </p:nvSpPr>
        <p:spPr/>
        <p:txBody>
          <a:bodyPr/>
          <a:lstStyle/>
          <a:p>
            <a:r>
              <a:rPr lang="en-US"/>
              <a:t>WB for Load</a:t>
            </a:r>
            <a:endParaRPr lang="en-AU"/>
          </a:p>
        </p:txBody>
      </p:sp>
      <p:sp>
        <p:nvSpPr>
          <p:cNvPr id="374788" name="Oval 4"/>
          <p:cNvSpPr>
            <a:spLocks noChangeArrowheads="1"/>
          </p:cNvSpPr>
          <p:nvPr/>
        </p:nvSpPr>
        <p:spPr bwMode="auto">
          <a:xfrm>
            <a:off x="2991774" y="4261424"/>
            <a:ext cx="809760" cy="327509"/>
          </a:xfrm>
          <a:prstGeom prst="ellips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374789" name="AutoShape 5"/>
          <p:cNvSpPr>
            <a:spLocks/>
          </p:cNvSpPr>
          <p:nvPr/>
        </p:nvSpPr>
        <p:spPr bwMode="auto">
          <a:xfrm>
            <a:off x="1005810" y="5396487"/>
            <a:ext cx="1063625" cy="865187"/>
          </a:xfrm>
          <a:prstGeom prst="borderCallout1">
            <a:avLst>
              <a:gd name="adj1" fmla="val 13213"/>
              <a:gd name="adj2" fmla="val 107162"/>
              <a:gd name="adj3" fmla="val -84586"/>
              <a:gd name="adj4" fmla="val 197763"/>
            </a:avLst>
          </a:prstGeom>
          <a:solidFill>
            <a:schemeClr val="accent1"/>
          </a:solidFill>
          <a:ln w="12700">
            <a:solidFill>
              <a:schemeClr val="tx1"/>
            </a:solidFill>
            <a:miter lim="800000"/>
            <a:headEnd/>
            <a:tailEnd type="triangle" w="med" len="med"/>
          </a:ln>
          <a:effectLst/>
        </p:spPr>
        <p:txBody>
          <a:bodyPr>
            <a:prstTxWarp prst="textNoShape">
              <a:avLst/>
            </a:prstTxWarp>
          </a:bodyPr>
          <a:lstStyle/>
          <a:p>
            <a:pPr algn="ctr"/>
            <a:r>
              <a:rPr lang="en-US" dirty="0"/>
              <a:t>Wrong</a:t>
            </a:r>
            <a:br>
              <a:rPr lang="en-US" dirty="0"/>
            </a:br>
            <a:r>
              <a:rPr lang="en-US" dirty="0"/>
              <a:t>register</a:t>
            </a:r>
            <a:br>
              <a:rPr lang="en-US" dirty="0"/>
            </a:br>
            <a:r>
              <a:rPr lang="en-US" dirty="0"/>
              <a:t>number</a:t>
            </a:r>
            <a:endParaRPr lang="en-AU"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27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4789"/>
                                        </p:tgtEl>
                                        <p:attrNameLst>
                                          <p:attrName>style.visibility</p:attrName>
                                        </p:attrNameLst>
                                      </p:cBhvr>
                                      <p:to>
                                        <p:strVal val="visible"/>
                                      </p:to>
                                    </p:set>
                                    <p:animEffect transition="in" filter="fade">
                                      <p:cBhvr>
                                        <p:cTn id="7" dur="1000"/>
                                        <p:tgtEl>
                                          <p:spTgt spid="37478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4788"/>
                                        </p:tgtEl>
                                        <p:attrNameLst>
                                          <p:attrName>style.visibility</p:attrName>
                                        </p:attrNameLst>
                                      </p:cBhvr>
                                      <p:to>
                                        <p:strVal val="visible"/>
                                      </p:to>
                                    </p:set>
                                    <p:animEffect transition="in" filter="fade">
                                      <p:cBhvr>
                                        <p:cTn id="10" dur="1000"/>
                                        <p:tgtEl>
                                          <p:spTgt spid="374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88" grpId="0" animBg="1"/>
      <p:bldP spid="374789" grpId="0" animBg="1"/>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DF6D590-3870-C14F-BBB5-87D8C6CB51CE}" type="datetime1">
              <a:rPr lang="en-US" smtClean="0"/>
              <a:pPr/>
              <a:t>4/1/11</a:t>
            </a:fld>
            <a:endParaRPr lang="en-US" dirty="0"/>
          </a:p>
        </p:txBody>
      </p:sp>
      <p:sp>
        <p:nvSpPr>
          <p:cNvPr id="4" name="Footer Placeholder 2"/>
          <p:cNvSpPr>
            <a:spLocks noGrp="1"/>
          </p:cNvSpPr>
          <p:nvPr>
            <p:ph type="ftr" sz="quarter" idx="10"/>
          </p:nvPr>
        </p:nvSpPr>
        <p:spPr>
          <a:xfrm>
            <a:off x="3623272" y="6356350"/>
            <a:ext cx="2133600" cy="365125"/>
          </a:xfrm>
        </p:spPr>
        <p:txBody>
          <a:bodyPr/>
          <a:lstStyle/>
          <a:p>
            <a:r>
              <a:rPr lang="en-US" smtClean="0"/>
              <a:t>Spring 2011 -- Lecture #20</a:t>
            </a:r>
            <a:endParaRPr lang="en-AU"/>
          </a:p>
        </p:txBody>
      </p:sp>
      <p:pic>
        <p:nvPicPr>
          <p:cNvPr id="376838" name="Picture 6" descr="f04-41-P374493"/>
          <p:cNvPicPr>
            <a:picLocks noChangeAspect="1" noChangeArrowheads="1"/>
          </p:cNvPicPr>
          <p:nvPr/>
        </p:nvPicPr>
        <p:blipFill>
          <a:blip r:embed="rId3"/>
          <a:srcRect/>
          <a:stretch>
            <a:fillRect/>
          </a:stretch>
        </p:blipFill>
        <p:spPr bwMode="auto">
          <a:xfrm>
            <a:off x="44570" y="1654965"/>
            <a:ext cx="9056690" cy="4174335"/>
          </a:xfrm>
          <a:prstGeom prst="rect">
            <a:avLst/>
          </a:prstGeom>
          <a:noFill/>
        </p:spPr>
      </p:pic>
      <p:sp>
        <p:nvSpPr>
          <p:cNvPr id="376834" name="Rectangle 2"/>
          <p:cNvSpPr>
            <a:spLocks noGrp="1" noChangeArrowheads="1"/>
          </p:cNvSpPr>
          <p:nvPr>
            <p:ph type="title"/>
          </p:nvPr>
        </p:nvSpPr>
        <p:spPr/>
        <p:txBody>
          <a:bodyPr/>
          <a:lstStyle/>
          <a:p>
            <a:r>
              <a:rPr lang="en-US"/>
              <a:t>Corrected Datapath for Load</a:t>
            </a:r>
            <a:endParaRPr lang="en-AU"/>
          </a:p>
        </p:txBody>
      </p:sp>
      <p:sp>
        <p:nvSpPr>
          <p:cNvPr id="6" name="Slide Number Placeholder 5"/>
          <p:cNvSpPr>
            <a:spLocks noGrp="1"/>
          </p:cNvSpPr>
          <p:nvPr>
            <p:ph type="sldNum" sz="quarter" idx="12"/>
          </p:nvPr>
        </p:nvSpPr>
        <p:spPr/>
        <p:txBody>
          <a:bodyPr/>
          <a:lstStyle/>
          <a:p>
            <a:fld id="{3CC63E4C-4642-794D-A2FD-70F6B81535F5}"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solidFill>
                  <a:srgbClr val="BFBFBF"/>
                </a:solidFill>
              </a:rPr>
              <a:t>Pipelined Execution</a:t>
            </a:r>
          </a:p>
          <a:p>
            <a:r>
              <a:rPr lang="en-US" dirty="0" err="1" smtClean="0">
                <a:solidFill>
                  <a:srgbClr val="BFBFBF"/>
                </a:solidFill>
              </a:rPr>
              <a:t>Administrivia</a:t>
            </a:r>
            <a:endParaRPr lang="en-US" dirty="0" smtClean="0">
              <a:solidFill>
                <a:srgbClr val="BFBFBF"/>
              </a:solidFill>
            </a:endParaRPr>
          </a:p>
          <a:p>
            <a:r>
              <a:rPr lang="en-US" dirty="0" smtClean="0">
                <a:solidFill>
                  <a:srgbClr val="BFBFBF"/>
                </a:solidFill>
              </a:rPr>
              <a:t>Pipelined </a:t>
            </a:r>
            <a:r>
              <a:rPr lang="en-US" dirty="0" err="1" smtClean="0">
                <a:solidFill>
                  <a:srgbClr val="BFBFBF"/>
                </a:solidFill>
              </a:rPr>
              <a:t>Datapath</a:t>
            </a:r>
            <a:endParaRPr lang="en-US" dirty="0" smtClean="0">
              <a:solidFill>
                <a:srgbClr val="BFBFBF"/>
              </a:solidFill>
            </a:endParaRPr>
          </a:p>
          <a:p>
            <a:r>
              <a:rPr lang="en-US" dirty="0" smtClean="0"/>
              <a:t>Pipeline Hazards</a:t>
            </a:r>
          </a:p>
          <a:p>
            <a:r>
              <a:rPr lang="en-US" dirty="0" smtClean="0">
                <a:solidFill>
                  <a:srgbClr val="BFBFBF"/>
                </a:solidFill>
              </a:rPr>
              <a:t>Technology Break</a:t>
            </a:r>
          </a:p>
          <a:p>
            <a:r>
              <a:rPr lang="en-US" dirty="0" smtClean="0">
                <a:solidFill>
                  <a:srgbClr val="BFBFBF"/>
                </a:solidFill>
              </a:rPr>
              <a:t>Pipelining and Instruction Set Design</a:t>
            </a:r>
          </a:p>
          <a:p>
            <a:r>
              <a:rPr lang="en-US" dirty="0" smtClean="0">
                <a:solidFill>
                  <a:srgbClr val="BFBFBF"/>
                </a:solidFill>
              </a:rPr>
              <a:t>Summary</a:t>
            </a:r>
          </a:p>
        </p:txBody>
      </p:sp>
      <p:sp>
        <p:nvSpPr>
          <p:cNvPr id="7" name="Date Placeholder 6"/>
          <p:cNvSpPr>
            <a:spLocks noGrp="1"/>
          </p:cNvSpPr>
          <p:nvPr>
            <p:ph type="dt" sz="half" idx="10"/>
          </p:nvPr>
        </p:nvSpPr>
        <p:spPr/>
        <p:txBody>
          <a:bodyPr/>
          <a:lstStyle/>
          <a:p>
            <a:fld id="{3B1B3604-3BEF-AD4E-9CAC-30F3F93281AD}" type="datetime1">
              <a:rPr lang="en-US" smtClean="0"/>
              <a:pPr/>
              <a:t>4/1/11</a:t>
            </a:fld>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29</a:t>
            </a:fld>
            <a:endParaRPr lang="en-US" dirty="0"/>
          </a:p>
        </p:txBody>
      </p:sp>
      <p:sp>
        <p:nvSpPr>
          <p:cNvPr id="9" name="Footer Placeholder 8"/>
          <p:cNvSpPr>
            <a:spLocks noGrp="1"/>
          </p:cNvSpPr>
          <p:nvPr>
            <p:ph type="ftr" sz="quarter" idx="11"/>
          </p:nvPr>
        </p:nvSpPr>
        <p:spPr/>
        <p:txBody>
          <a:bodyPr/>
          <a:lstStyle/>
          <a:p>
            <a:r>
              <a:rPr lang="en-US" smtClean="0"/>
              <a:t>Spring 2011 -- Lecture #20</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7" name="Picture 5"/>
          <p:cNvPicPr>
            <a:picLocks noChangeAspect="1" noChangeArrowheads="1"/>
          </p:cNvPicPr>
          <p:nvPr/>
        </p:nvPicPr>
        <p:blipFill>
          <a:blip r:embed="rId4"/>
          <a:srcRect/>
          <a:stretch>
            <a:fillRect/>
          </a:stretch>
        </p:blipFill>
        <p:spPr bwMode="auto">
          <a:xfrm>
            <a:off x="8120266" y="2214862"/>
            <a:ext cx="1023734" cy="709634"/>
          </a:xfrm>
          <a:prstGeom prst="rect">
            <a:avLst/>
          </a:prstGeom>
          <a:noFill/>
          <a:ln w="9525">
            <a:noFill/>
            <a:miter lim="800000"/>
            <a:headEnd/>
            <a:tailEnd/>
          </a:ln>
          <a:effectLst/>
        </p:spPr>
      </p:pic>
      <p:sp>
        <p:nvSpPr>
          <p:cNvPr id="26627" name="Rectangle 5"/>
          <p:cNvSpPr>
            <a:spLocks noGrp="1" noChangeArrowheads="1"/>
          </p:cNvSpPr>
          <p:nvPr>
            <p:ph type="title"/>
          </p:nvPr>
        </p:nvSpPr>
        <p:spPr>
          <a:xfrm>
            <a:off x="457200" y="37576"/>
            <a:ext cx="8229600" cy="1143000"/>
          </a:xfrm>
        </p:spPr>
        <p:txBody>
          <a:bodyPr>
            <a:normAutofit/>
          </a:bodyPr>
          <a:lstStyle/>
          <a:p>
            <a:pPr>
              <a:lnSpc>
                <a:spcPct val="85000"/>
              </a:lnSpc>
            </a:pPr>
            <a:r>
              <a:rPr lang="en-US" dirty="0" smtClean="0"/>
              <a:t>You Are Here!</a:t>
            </a:r>
            <a:endParaRPr lang="en-US" dirty="0"/>
          </a:p>
        </p:txBody>
      </p:sp>
      <p:sp>
        <p:nvSpPr>
          <p:cNvPr id="43" name="Content Placeholder 42"/>
          <p:cNvSpPr>
            <a:spLocks noGrp="1"/>
          </p:cNvSpPr>
          <p:nvPr>
            <p:ph sz="half" idx="1"/>
          </p:nvPr>
        </p:nvSpPr>
        <p:spPr>
          <a:xfrm>
            <a:off x="0" y="1387066"/>
            <a:ext cx="3421902" cy="4525963"/>
          </a:xfrm>
        </p:spPr>
        <p:txBody>
          <a:bodyPr>
            <a:noAutofit/>
          </a:bodyPr>
          <a:lstStyle/>
          <a:p>
            <a:pPr>
              <a:lnSpc>
                <a:spcPct val="90000"/>
              </a:lnSpc>
            </a:pPr>
            <a:r>
              <a:rPr lang="en-US" sz="2400" dirty="0" smtClean="0"/>
              <a:t>Parallel Requests</a:t>
            </a:r>
          </a:p>
          <a:p>
            <a:pPr lvl="1">
              <a:lnSpc>
                <a:spcPct val="90000"/>
              </a:lnSpc>
              <a:buNone/>
            </a:pPr>
            <a:r>
              <a:rPr lang="en-US" sz="1800" dirty="0" smtClean="0"/>
              <a:t>Assigned to computer</a:t>
            </a:r>
          </a:p>
          <a:p>
            <a:pPr lvl="1">
              <a:lnSpc>
                <a:spcPct val="90000"/>
              </a:lnSpc>
              <a:buNone/>
            </a:pPr>
            <a:r>
              <a:rPr lang="en-US" sz="1800" dirty="0" smtClean="0"/>
              <a:t>e.g., Search “Katz”</a:t>
            </a:r>
          </a:p>
          <a:p>
            <a:pPr>
              <a:lnSpc>
                <a:spcPct val="90000"/>
              </a:lnSpc>
              <a:buClr>
                <a:schemeClr val="tx1"/>
              </a:buClr>
            </a:pPr>
            <a:r>
              <a:rPr lang="en-US" sz="2400" dirty="0" smtClean="0"/>
              <a:t>Parallel Threads</a:t>
            </a:r>
          </a:p>
          <a:p>
            <a:pPr lvl="1">
              <a:lnSpc>
                <a:spcPct val="90000"/>
              </a:lnSpc>
              <a:buNone/>
            </a:pPr>
            <a:r>
              <a:rPr lang="en-US" sz="1800" dirty="0" smtClean="0"/>
              <a:t>Assigned to core</a:t>
            </a:r>
          </a:p>
          <a:p>
            <a:pPr lvl="1">
              <a:lnSpc>
                <a:spcPct val="90000"/>
              </a:lnSpc>
              <a:buNone/>
            </a:pPr>
            <a:r>
              <a:rPr lang="en-US" sz="1800" dirty="0" smtClean="0"/>
              <a:t>e.g., Lookup, Ads</a:t>
            </a:r>
          </a:p>
          <a:p>
            <a:pPr>
              <a:lnSpc>
                <a:spcPct val="90000"/>
              </a:lnSpc>
              <a:buClr>
                <a:schemeClr val="tx1"/>
              </a:buClr>
            </a:pPr>
            <a:r>
              <a:rPr lang="en-US" sz="2400" dirty="0" smtClean="0">
                <a:solidFill>
                  <a:srgbClr val="FF0000"/>
                </a:solidFill>
              </a:rPr>
              <a:t>Parallel Instructions</a:t>
            </a:r>
          </a:p>
          <a:p>
            <a:pPr lvl="1">
              <a:lnSpc>
                <a:spcPct val="90000"/>
              </a:lnSpc>
              <a:buNone/>
            </a:pPr>
            <a:r>
              <a:rPr lang="en-US" sz="1800" dirty="0" smtClean="0"/>
              <a:t>&gt;1 instruction @ one time</a:t>
            </a:r>
          </a:p>
          <a:p>
            <a:pPr lvl="1">
              <a:lnSpc>
                <a:spcPct val="90000"/>
              </a:lnSpc>
              <a:buNone/>
            </a:pPr>
            <a:r>
              <a:rPr lang="en-US" sz="1800" dirty="0" smtClean="0"/>
              <a:t>e.g., 5 pipelined instructions</a:t>
            </a:r>
          </a:p>
          <a:p>
            <a:pPr>
              <a:lnSpc>
                <a:spcPct val="90000"/>
              </a:lnSpc>
            </a:pPr>
            <a:r>
              <a:rPr lang="en-US" sz="2400" dirty="0" smtClean="0"/>
              <a:t>Parallel Data</a:t>
            </a:r>
          </a:p>
          <a:p>
            <a:pPr lvl="1">
              <a:lnSpc>
                <a:spcPct val="90000"/>
              </a:lnSpc>
              <a:buNone/>
            </a:pPr>
            <a:r>
              <a:rPr lang="en-US" sz="1800" dirty="0" smtClean="0"/>
              <a:t>&gt;1 data item @ one time</a:t>
            </a:r>
          </a:p>
          <a:p>
            <a:pPr lvl="1">
              <a:lnSpc>
                <a:spcPct val="90000"/>
              </a:lnSpc>
              <a:buNone/>
            </a:pPr>
            <a:r>
              <a:rPr lang="en-US" sz="1800" dirty="0" smtClean="0"/>
              <a:t>e.g., Add of 4 pairs of words</a:t>
            </a:r>
          </a:p>
          <a:p>
            <a:pPr>
              <a:lnSpc>
                <a:spcPct val="90000"/>
              </a:lnSpc>
            </a:pPr>
            <a:r>
              <a:rPr lang="en-US" sz="2400" dirty="0" smtClean="0"/>
              <a:t>Hardware descriptions</a:t>
            </a:r>
          </a:p>
          <a:p>
            <a:pPr lvl="1">
              <a:lnSpc>
                <a:spcPct val="90000"/>
              </a:lnSpc>
              <a:buNone/>
            </a:pPr>
            <a:r>
              <a:rPr lang="en-US" sz="1800" dirty="0" smtClean="0"/>
              <a:t>All gates functioning in parallel at same time</a:t>
            </a:r>
          </a:p>
        </p:txBody>
      </p:sp>
      <p:sp>
        <p:nvSpPr>
          <p:cNvPr id="44" name="Date Placeholder 43"/>
          <p:cNvSpPr>
            <a:spLocks noGrp="1"/>
          </p:cNvSpPr>
          <p:nvPr>
            <p:ph type="dt" sz="half" idx="10"/>
          </p:nvPr>
        </p:nvSpPr>
        <p:spPr/>
        <p:txBody>
          <a:bodyPr/>
          <a:lstStyle/>
          <a:p>
            <a:fld id="{1372CFA6-FFFC-074E-8663-8EAC89605640}" type="datetime1">
              <a:rPr lang="en-US" smtClean="0"/>
              <a:pPr/>
              <a:t>4/1/11</a:t>
            </a:fld>
            <a:endParaRPr lang="en-US"/>
          </a:p>
        </p:txBody>
      </p:sp>
      <p:sp>
        <p:nvSpPr>
          <p:cNvPr id="46" name="Footer Placeholder 45"/>
          <p:cNvSpPr>
            <a:spLocks noGrp="1"/>
          </p:cNvSpPr>
          <p:nvPr>
            <p:ph type="ftr" sz="quarter" idx="11"/>
          </p:nvPr>
        </p:nvSpPr>
        <p:spPr/>
        <p:txBody>
          <a:bodyPr/>
          <a:lstStyle/>
          <a:p>
            <a:r>
              <a:rPr lang="en-US" smtClean="0"/>
              <a:t>Spring 2011 -- Lecture #20</a:t>
            </a:r>
            <a:endParaRPr lang="en-US" dirty="0"/>
          </a:p>
        </p:txBody>
      </p:sp>
      <p:sp>
        <p:nvSpPr>
          <p:cNvPr id="45" name="Slide Number Placeholder 44"/>
          <p:cNvSpPr>
            <a:spLocks noGrp="1"/>
          </p:cNvSpPr>
          <p:nvPr>
            <p:ph type="sldNum" sz="quarter" idx="12"/>
          </p:nvPr>
        </p:nvSpPr>
        <p:spPr/>
        <p:txBody>
          <a:bodyPr/>
          <a:lstStyle/>
          <a:p>
            <a:fld id="{3CC63E4C-4642-794D-A2FD-70F6B81535F5}" type="slidenum">
              <a:rPr lang="en-US" smtClean="0"/>
              <a:pPr/>
              <a:t>3</a:t>
            </a:fld>
            <a:endParaRPr lang="en-US"/>
          </a:p>
        </p:txBody>
      </p:sp>
      <p:sp>
        <p:nvSpPr>
          <p:cNvPr id="97" name="TextBox 96"/>
          <p:cNvSpPr txBox="1"/>
          <p:nvPr/>
        </p:nvSpPr>
        <p:spPr>
          <a:xfrm>
            <a:off x="8170342" y="1665638"/>
            <a:ext cx="787395" cy="544765"/>
          </a:xfrm>
          <a:prstGeom prst="rect">
            <a:avLst/>
          </a:prstGeom>
          <a:noFill/>
        </p:spPr>
        <p:txBody>
          <a:bodyPr wrap="none" rtlCol="0">
            <a:spAutoFit/>
          </a:bodyPr>
          <a:lstStyle/>
          <a:p>
            <a:pPr algn="r">
              <a:lnSpc>
                <a:spcPct val="80000"/>
              </a:lnSpc>
            </a:pPr>
            <a:r>
              <a:rPr lang="en-US" dirty="0" smtClean="0"/>
              <a:t>Smart</a:t>
            </a:r>
            <a:br>
              <a:rPr lang="en-US" dirty="0" smtClean="0"/>
            </a:br>
            <a:r>
              <a:rPr lang="en-US" dirty="0" smtClean="0"/>
              <a:t>Phone</a:t>
            </a:r>
            <a:endParaRPr lang="en-US" dirty="0"/>
          </a:p>
        </p:txBody>
      </p:sp>
      <p:sp>
        <p:nvSpPr>
          <p:cNvPr id="118" name="TextBox 117"/>
          <p:cNvSpPr txBox="1"/>
          <p:nvPr/>
        </p:nvSpPr>
        <p:spPr>
          <a:xfrm>
            <a:off x="3916478" y="1665944"/>
            <a:ext cx="1305493" cy="766364"/>
          </a:xfrm>
          <a:prstGeom prst="rect">
            <a:avLst/>
          </a:prstGeom>
          <a:noFill/>
        </p:spPr>
        <p:txBody>
          <a:bodyPr wrap="square" rtlCol="0">
            <a:spAutoFit/>
          </a:bodyPr>
          <a:lstStyle/>
          <a:p>
            <a:pPr algn="r">
              <a:lnSpc>
                <a:spcPct val="80000"/>
              </a:lnSpc>
            </a:pPr>
            <a:r>
              <a:rPr lang="en-US" dirty="0" smtClean="0"/>
              <a:t>Warehouse Scale Computer</a:t>
            </a:r>
            <a:endParaRPr lang="en-US" dirty="0"/>
          </a:p>
        </p:txBody>
      </p:sp>
      <p:cxnSp>
        <p:nvCxnSpPr>
          <p:cNvPr id="168" name="Straight Connector 167"/>
          <p:cNvCxnSpPr/>
          <p:nvPr/>
        </p:nvCxnSpPr>
        <p:spPr>
          <a:xfrm rot="5400000">
            <a:off x="736707" y="3834054"/>
            <a:ext cx="5250171" cy="1588"/>
          </a:xfrm>
          <a:prstGeom prst="line">
            <a:avLst/>
          </a:prstGeom>
          <a:ln w="152400"/>
        </p:spPr>
        <p:style>
          <a:lnRef idx="2">
            <a:schemeClr val="accent1"/>
          </a:lnRef>
          <a:fillRef idx="0">
            <a:schemeClr val="accent1"/>
          </a:fillRef>
          <a:effectRef idx="1">
            <a:schemeClr val="accent1"/>
          </a:effectRef>
          <a:fontRef idx="minor">
            <a:schemeClr val="tx1"/>
          </a:fontRef>
        </p:style>
      </p:cxnSp>
      <p:sp>
        <p:nvSpPr>
          <p:cNvPr id="169" name="TextBox 168"/>
          <p:cNvSpPr txBox="1"/>
          <p:nvPr/>
        </p:nvSpPr>
        <p:spPr>
          <a:xfrm>
            <a:off x="1869899" y="1062860"/>
            <a:ext cx="3176233" cy="461665"/>
          </a:xfrm>
          <a:prstGeom prst="rect">
            <a:avLst/>
          </a:prstGeom>
          <a:noFill/>
        </p:spPr>
        <p:txBody>
          <a:bodyPr wrap="none" rtlCol="0">
            <a:spAutoFit/>
          </a:bodyPr>
          <a:lstStyle/>
          <a:p>
            <a:r>
              <a:rPr lang="en-US" sz="2400" i="1" dirty="0" smtClean="0"/>
              <a:t>Software        Hardware</a:t>
            </a:r>
            <a:endParaRPr lang="en-US" sz="2400" i="1" dirty="0"/>
          </a:p>
        </p:txBody>
      </p:sp>
      <p:sp>
        <p:nvSpPr>
          <p:cNvPr id="171" name="TextBox 170"/>
          <p:cNvSpPr txBox="1"/>
          <p:nvPr/>
        </p:nvSpPr>
        <p:spPr>
          <a:xfrm>
            <a:off x="2559950" y="2275669"/>
            <a:ext cx="1619354" cy="1205458"/>
          </a:xfrm>
          <a:prstGeom prst="rect">
            <a:avLst/>
          </a:prstGeom>
          <a:solidFill>
            <a:schemeClr val="bg1"/>
          </a:solidFill>
        </p:spPr>
        <p:txBody>
          <a:bodyPr wrap="none" rtlCol="0">
            <a:spAutoFit/>
          </a:bodyPr>
          <a:lstStyle/>
          <a:p>
            <a:pPr algn="ctr">
              <a:lnSpc>
                <a:spcPct val="90000"/>
              </a:lnSpc>
            </a:pPr>
            <a:r>
              <a:rPr lang="en-US" sz="2000" i="1" dirty="0" smtClean="0"/>
              <a:t>Harness</a:t>
            </a:r>
            <a:br>
              <a:rPr lang="en-US" sz="2000" i="1" dirty="0" smtClean="0"/>
            </a:br>
            <a:r>
              <a:rPr lang="en-US" sz="2000" i="1" dirty="0" smtClean="0"/>
              <a:t>Parallelism &amp;</a:t>
            </a:r>
          </a:p>
          <a:p>
            <a:pPr algn="ctr">
              <a:lnSpc>
                <a:spcPct val="90000"/>
              </a:lnSpc>
            </a:pPr>
            <a:r>
              <a:rPr lang="en-US" sz="2000" i="1" dirty="0" smtClean="0"/>
              <a:t>Achieve High</a:t>
            </a:r>
            <a:br>
              <a:rPr lang="en-US" sz="2000" i="1" dirty="0" smtClean="0"/>
            </a:br>
            <a:r>
              <a:rPr lang="en-US" sz="2000" i="1" dirty="0" smtClean="0"/>
              <a:t>Performance</a:t>
            </a:r>
            <a:endParaRPr lang="en-US" sz="2000" i="1" dirty="0"/>
          </a:p>
        </p:txBody>
      </p:sp>
      <p:grpSp>
        <p:nvGrpSpPr>
          <p:cNvPr id="2" name="Group 50"/>
          <p:cNvGrpSpPr/>
          <p:nvPr/>
        </p:nvGrpSpPr>
        <p:grpSpPr>
          <a:xfrm>
            <a:off x="5831288" y="5537200"/>
            <a:ext cx="3360062" cy="1289820"/>
            <a:chOff x="5831288" y="5537200"/>
            <a:chExt cx="3360062" cy="1289820"/>
          </a:xfrm>
        </p:grpSpPr>
        <p:sp>
          <p:nvSpPr>
            <p:cNvPr id="166" name="TextBox 165"/>
            <p:cNvSpPr txBox="1"/>
            <p:nvPr/>
          </p:nvSpPr>
          <p:spPr>
            <a:xfrm>
              <a:off x="7942290" y="5985754"/>
              <a:ext cx="1249060" cy="369332"/>
            </a:xfrm>
            <a:prstGeom prst="rect">
              <a:avLst/>
            </a:prstGeom>
            <a:noFill/>
          </p:spPr>
          <p:txBody>
            <a:bodyPr wrap="none" rtlCol="0">
              <a:spAutoFit/>
            </a:bodyPr>
            <a:lstStyle/>
            <a:p>
              <a:r>
                <a:rPr lang="en-US" dirty="0" smtClean="0"/>
                <a:t>Logic Gates</a:t>
              </a:r>
              <a:endParaRPr lang="en-US" dirty="0"/>
            </a:p>
          </p:txBody>
        </p:sp>
        <p:cxnSp>
          <p:nvCxnSpPr>
            <p:cNvPr id="172" name="Straight Connector 171"/>
            <p:cNvCxnSpPr>
              <a:stCxn id="104" idx="2"/>
              <a:endCxn id="177" idx="3"/>
            </p:cNvCxnSpPr>
            <p:nvPr/>
          </p:nvCxnSpPr>
          <p:spPr>
            <a:xfrm flipH="1">
              <a:off x="7920438" y="5537200"/>
              <a:ext cx="54947"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a:stCxn id="104" idx="1"/>
              <a:endCxn id="177" idx="0"/>
            </p:cNvCxnSpPr>
            <p:nvPr/>
          </p:nvCxnSpPr>
          <p:spPr>
            <a:xfrm flipH="1">
              <a:off x="6543773" y="5537200"/>
              <a:ext cx="955786"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 name="Group 177"/>
            <p:cNvGrpSpPr/>
            <p:nvPr/>
          </p:nvGrpSpPr>
          <p:grpSpPr>
            <a:xfrm>
              <a:off x="5831288" y="6109003"/>
              <a:ext cx="2089150" cy="718017"/>
              <a:chOff x="5831288" y="6139983"/>
              <a:chExt cx="2089150" cy="718017"/>
            </a:xfrm>
          </p:grpSpPr>
          <p:graphicFrame>
            <p:nvGraphicFramePr>
              <p:cNvPr id="93186" name="Object 2"/>
              <p:cNvGraphicFramePr>
                <a:graphicFrameLocks noChangeAspect="1"/>
              </p:cNvGraphicFramePr>
              <p:nvPr/>
            </p:nvGraphicFramePr>
            <p:xfrm>
              <a:off x="6560469" y="6139983"/>
              <a:ext cx="1044389" cy="718017"/>
            </p:xfrm>
            <a:graphic>
              <a:graphicData uri="http://schemas.openxmlformats.org/presentationml/2006/ole">
                <p:oleObj spid="_x0000_s101378" name="Image" r:id="rId5" imgW="3492063" imgH="2400000" progId="">
                  <p:embed/>
                </p:oleObj>
              </a:graphicData>
            </a:graphic>
          </p:graphicFrame>
          <p:sp>
            <p:nvSpPr>
              <p:cNvPr id="177" name="Freeform 176"/>
              <p:cNvSpPr/>
              <p:nvPr/>
            </p:nvSpPr>
            <p:spPr>
              <a:xfrm>
                <a:off x="5831288" y="6149353"/>
                <a:ext cx="2089150" cy="708647"/>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a:t>
                </a:r>
                <a:endParaRPr lang="en-US" dirty="0">
                  <a:solidFill>
                    <a:srgbClr val="000000"/>
                  </a:solidFill>
                </a:endParaRPr>
              </a:p>
            </p:txBody>
          </p:sp>
        </p:grpSp>
      </p:grpSp>
      <p:pic>
        <p:nvPicPr>
          <p:cNvPr id="117" name="Picture 116" descr="cern-racks.jpg"/>
          <p:cNvPicPr>
            <a:picLocks noChangeAspect="1"/>
          </p:cNvPicPr>
          <p:nvPr/>
        </p:nvPicPr>
        <p:blipFill>
          <a:blip r:embed="rId6"/>
          <a:stretch>
            <a:fillRect/>
          </a:stretch>
        </p:blipFill>
        <p:spPr>
          <a:xfrm>
            <a:off x="5173656" y="1334878"/>
            <a:ext cx="2859651" cy="1667628"/>
          </a:xfrm>
          <a:prstGeom prst="rect">
            <a:avLst/>
          </a:prstGeom>
        </p:spPr>
      </p:pic>
      <p:grpSp>
        <p:nvGrpSpPr>
          <p:cNvPr id="4" name="Group 55"/>
          <p:cNvGrpSpPr/>
          <p:nvPr/>
        </p:nvGrpSpPr>
        <p:grpSpPr>
          <a:xfrm>
            <a:off x="3442017" y="2980266"/>
            <a:ext cx="5143176" cy="1625601"/>
            <a:chOff x="3442017" y="2980266"/>
            <a:chExt cx="5143176" cy="1625601"/>
          </a:xfrm>
        </p:grpSpPr>
        <p:grpSp>
          <p:nvGrpSpPr>
            <p:cNvPr id="5" name="Group 53"/>
            <p:cNvGrpSpPr/>
            <p:nvPr/>
          </p:nvGrpSpPr>
          <p:grpSpPr>
            <a:xfrm>
              <a:off x="3442017" y="2980266"/>
              <a:ext cx="5143176" cy="1625601"/>
              <a:chOff x="3442017" y="2980266"/>
              <a:chExt cx="5143176" cy="1625601"/>
            </a:xfrm>
          </p:grpSpPr>
          <p:pic>
            <p:nvPicPr>
              <p:cNvPr id="48" name="Picture 5"/>
              <p:cNvPicPr>
                <a:picLocks noChangeAspect="1"/>
              </p:cNvPicPr>
              <p:nvPr/>
            </p:nvPicPr>
            <p:blipFill>
              <a:blip r:embed="rId7"/>
              <a:srcRect/>
              <a:stretch>
                <a:fillRect/>
              </a:stretch>
            </p:blipFill>
            <p:spPr bwMode="auto">
              <a:xfrm>
                <a:off x="3442017" y="3451864"/>
                <a:ext cx="1792390" cy="856882"/>
              </a:xfrm>
              <a:prstGeom prst="rect">
                <a:avLst/>
              </a:prstGeom>
              <a:noFill/>
              <a:ln w="9525">
                <a:noFill/>
                <a:miter lim="800000"/>
                <a:headEnd/>
                <a:tailEnd/>
              </a:ln>
            </p:spPr>
          </p:pic>
          <p:cxnSp>
            <p:nvCxnSpPr>
              <p:cNvPr id="135" name="Straight Connector 134"/>
              <p:cNvCxnSpPr>
                <a:endCxn id="98" idx="1"/>
              </p:cNvCxnSpPr>
              <p:nvPr/>
            </p:nvCxnSpPr>
            <p:spPr>
              <a:xfrm rot="10800000" flipV="1">
                <a:off x="5432954" y="2980266"/>
                <a:ext cx="1729843" cy="38947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a:endCxn id="98" idx="0"/>
              </p:cNvCxnSpPr>
              <p:nvPr/>
            </p:nvCxnSpPr>
            <p:spPr>
              <a:xfrm>
                <a:off x="7501460" y="2980267"/>
                <a:ext cx="1083733" cy="38947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6" name="Group 144"/>
              <p:cNvGrpSpPr/>
              <p:nvPr/>
            </p:nvGrpSpPr>
            <p:grpSpPr>
              <a:xfrm>
                <a:off x="3894659" y="3369744"/>
                <a:ext cx="4690534" cy="1236123"/>
                <a:chOff x="3539066" y="3369744"/>
                <a:chExt cx="4690534" cy="1236123"/>
              </a:xfrm>
            </p:grpSpPr>
            <p:sp>
              <p:nvSpPr>
                <p:cNvPr id="98" name="Freeform 97"/>
                <p:cNvSpPr/>
                <p:nvPr/>
              </p:nvSpPr>
              <p:spPr>
                <a:xfrm>
                  <a:off x="3539066" y="3369744"/>
                  <a:ext cx="4690534" cy="123612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Freeform 131"/>
                <p:cNvSpPr/>
                <p:nvPr/>
              </p:nvSpPr>
              <p:spPr>
                <a:xfrm>
                  <a:off x="4758265"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3" name="Freeform 132"/>
                <p:cNvSpPr/>
                <p:nvPr/>
              </p:nvSpPr>
              <p:spPr>
                <a:xfrm>
                  <a:off x="6790242"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Core</a:t>
                  </a:r>
                  <a:endParaRPr lang="en-US" dirty="0">
                    <a:solidFill>
                      <a:srgbClr val="FF0000"/>
                    </a:solidFill>
                  </a:endParaRPr>
                </a:p>
              </p:txBody>
            </p:sp>
            <p:sp>
              <p:nvSpPr>
                <p:cNvPr id="138" name="Rectangle 137"/>
                <p:cNvSpPr/>
                <p:nvPr/>
              </p:nvSpPr>
              <p:spPr>
                <a:xfrm>
                  <a:off x="6242320" y="3413668"/>
                  <a:ext cx="344039" cy="369332"/>
                </a:xfrm>
                <a:prstGeom prst="rect">
                  <a:avLst/>
                </a:prstGeom>
              </p:spPr>
              <p:txBody>
                <a:bodyPr wrap="none">
                  <a:spAutoFit/>
                </a:bodyPr>
                <a:lstStyle/>
                <a:p>
                  <a:r>
                    <a:rPr lang="en-US" dirty="0" smtClean="0"/>
                    <a:t>…</a:t>
                  </a:r>
                  <a:endParaRPr lang="en-US" dirty="0"/>
                </a:p>
              </p:txBody>
            </p:sp>
            <p:sp>
              <p:nvSpPr>
                <p:cNvPr id="140" name="Freeform 139"/>
                <p:cNvSpPr/>
                <p:nvPr/>
              </p:nvSpPr>
              <p:spPr>
                <a:xfrm>
                  <a:off x="4284134" y="3810000"/>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     Memory               (Cache)</a:t>
                  </a:r>
                  <a:endParaRPr lang="en-US" dirty="0">
                    <a:solidFill>
                      <a:srgbClr val="000000"/>
                    </a:solidFill>
                  </a:endParaRPr>
                </a:p>
              </p:txBody>
            </p:sp>
            <p:sp>
              <p:nvSpPr>
                <p:cNvPr id="144" name="Freeform 143"/>
                <p:cNvSpPr/>
                <p:nvPr/>
              </p:nvSpPr>
              <p:spPr>
                <a:xfrm>
                  <a:off x="3826935" y="4199466"/>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Input/Output</a:t>
                  </a:r>
                  <a:endParaRPr lang="en-US" dirty="0">
                    <a:solidFill>
                      <a:srgbClr val="000000"/>
                    </a:solidFill>
                  </a:endParaRPr>
                </a:p>
              </p:txBody>
            </p:sp>
          </p:grpSp>
        </p:grpSp>
        <p:sp>
          <p:nvSpPr>
            <p:cNvPr id="55" name="TextBox 54"/>
            <p:cNvSpPr txBox="1"/>
            <p:nvPr/>
          </p:nvSpPr>
          <p:spPr>
            <a:xfrm>
              <a:off x="6760107" y="3049938"/>
              <a:ext cx="1126593" cy="323165"/>
            </a:xfrm>
            <a:prstGeom prst="rect">
              <a:avLst/>
            </a:prstGeom>
            <a:noFill/>
          </p:spPr>
          <p:txBody>
            <a:bodyPr wrap="none" rtlCol="0">
              <a:spAutoFit/>
            </a:bodyPr>
            <a:lstStyle/>
            <a:p>
              <a:pPr algn="r">
                <a:lnSpc>
                  <a:spcPct val="80000"/>
                </a:lnSpc>
              </a:pPr>
              <a:r>
                <a:rPr lang="en-US" dirty="0" smtClean="0"/>
                <a:t>Computer</a:t>
              </a:r>
            </a:p>
          </p:txBody>
        </p:sp>
      </p:grpSp>
      <p:grpSp>
        <p:nvGrpSpPr>
          <p:cNvPr id="7" name="Group 90"/>
          <p:cNvGrpSpPr/>
          <p:nvPr/>
        </p:nvGrpSpPr>
        <p:grpSpPr>
          <a:xfrm>
            <a:off x="3365862" y="3454411"/>
            <a:ext cx="5625738" cy="2622539"/>
            <a:chOff x="3365862" y="3454411"/>
            <a:chExt cx="5625738" cy="2622539"/>
          </a:xfrm>
        </p:grpSpPr>
        <p:sp>
          <p:nvSpPr>
            <p:cNvPr id="151" name="Freeform 150"/>
            <p:cNvSpPr/>
            <p:nvPr/>
          </p:nvSpPr>
          <p:spPr>
            <a:xfrm>
              <a:off x="3971023" y="5625230"/>
              <a:ext cx="3626511" cy="341684"/>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Main Memory</a:t>
              </a:r>
              <a:endParaRPr lang="en-US" dirty="0">
                <a:solidFill>
                  <a:srgbClr val="000000"/>
                </a:solidFill>
              </a:endParaRPr>
            </a:p>
          </p:txBody>
        </p:sp>
        <p:grpSp>
          <p:nvGrpSpPr>
            <p:cNvPr id="8" name="Group 89"/>
            <p:cNvGrpSpPr/>
            <p:nvPr/>
          </p:nvGrpSpPr>
          <p:grpSpPr>
            <a:xfrm>
              <a:off x="3365862" y="3454411"/>
              <a:ext cx="5625738" cy="2622539"/>
              <a:chOff x="3365862" y="3454411"/>
              <a:chExt cx="5625738" cy="2622539"/>
            </a:xfrm>
          </p:grpSpPr>
          <p:grpSp>
            <p:nvGrpSpPr>
              <p:cNvPr id="9" name="Group 48"/>
              <p:cNvGrpSpPr/>
              <p:nvPr/>
            </p:nvGrpSpPr>
            <p:grpSpPr>
              <a:xfrm>
                <a:off x="3365862" y="3454411"/>
                <a:ext cx="5625738" cy="2622539"/>
                <a:chOff x="3365862" y="3454411"/>
                <a:chExt cx="5454288" cy="2850775"/>
              </a:xfrm>
            </p:grpSpPr>
            <p:sp>
              <p:nvSpPr>
                <p:cNvPr id="147" name="Freeform 146"/>
                <p:cNvSpPr/>
                <p:nvPr/>
              </p:nvSpPr>
              <p:spPr>
                <a:xfrm>
                  <a:off x="3365862" y="4775213"/>
                  <a:ext cx="5454288" cy="152997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6" name="Straight Connector 155"/>
                <p:cNvCxnSpPr>
                  <a:stCxn id="133" idx="1"/>
                  <a:endCxn id="147" idx="1"/>
                </p:cNvCxnSpPr>
                <p:nvPr/>
              </p:nvCxnSpPr>
              <p:spPr>
                <a:xfrm flipH="1">
                  <a:off x="5154635" y="3454411"/>
                  <a:ext cx="2252893" cy="1320802"/>
                </a:xfrm>
                <a:prstGeom prst="line">
                  <a:avLst/>
                </a:prstGeom>
                <a:ln w="254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33" idx="0"/>
                  <a:endCxn id="147" idx="0"/>
                </p:cNvCxnSpPr>
                <p:nvPr/>
              </p:nvCxnSpPr>
              <p:spPr>
                <a:xfrm>
                  <a:off x="8179845" y="3454411"/>
                  <a:ext cx="640305" cy="1320802"/>
                </a:xfrm>
                <a:prstGeom prst="line">
                  <a:avLst/>
                </a:prstGeom>
                <a:ln w="254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62" name="TextBox 161"/>
              <p:cNvSpPr txBox="1"/>
              <p:nvPr/>
            </p:nvSpPr>
            <p:spPr>
              <a:xfrm>
                <a:off x="7515253" y="4306692"/>
                <a:ext cx="641304" cy="369332"/>
              </a:xfrm>
              <a:prstGeom prst="rect">
                <a:avLst/>
              </a:prstGeom>
              <a:noFill/>
            </p:spPr>
            <p:txBody>
              <a:bodyPr wrap="square" rtlCol="0">
                <a:spAutoFit/>
              </a:bodyPr>
              <a:lstStyle/>
              <a:p>
                <a:r>
                  <a:rPr lang="en-US" dirty="0" smtClean="0">
                    <a:solidFill>
                      <a:srgbClr val="FF0000"/>
                    </a:solidFill>
                  </a:rPr>
                  <a:t>Core</a:t>
                </a:r>
                <a:endParaRPr lang="en-US" dirty="0">
                  <a:solidFill>
                    <a:srgbClr val="FF0000"/>
                  </a:solidFill>
                </a:endParaRPr>
              </a:p>
            </p:txBody>
          </p:sp>
          <p:sp>
            <p:nvSpPr>
              <p:cNvPr id="163" name="Freeform 162"/>
              <p:cNvSpPr/>
              <p:nvPr/>
            </p:nvSpPr>
            <p:spPr>
              <a:xfrm>
                <a:off x="4108450" y="4718050"/>
                <a:ext cx="2705100" cy="850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FF0000"/>
                    </a:solidFill>
                  </a:rPr>
                  <a:t>         Instruction </a:t>
                </a:r>
                <a:r>
                  <a:rPr lang="en-US" dirty="0" err="1" smtClean="0">
                    <a:solidFill>
                      <a:srgbClr val="FF0000"/>
                    </a:solidFill>
                  </a:rPr>
                  <a:t>Unit(s</a:t>
                </a:r>
                <a:r>
                  <a:rPr lang="en-US" dirty="0" smtClean="0">
                    <a:solidFill>
                      <a:srgbClr val="FF0000"/>
                    </a:solidFill>
                  </a:rPr>
                  <a:t>)</a:t>
                </a:r>
              </a:p>
              <a:p>
                <a:pPr algn="ctr">
                  <a:lnSpc>
                    <a:spcPct val="90000"/>
                  </a:lnSpc>
                </a:pPr>
                <a:endParaRPr lang="en-US" dirty="0" smtClean="0">
                  <a:solidFill>
                    <a:srgbClr val="000000"/>
                  </a:solidFill>
                </a:endParaRPr>
              </a:p>
              <a:p>
                <a:pPr algn="ctr">
                  <a:lnSpc>
                    <a:spcPct val="90000"/>
                  </a:lnSpc>
                </a:pPr>
                <a:endParaRPr lang="en-US" dirty="0">
                  <a:solidFill>
                    <a:srgbClr val="000000"/>
                  </a:solidFill>
                </a:endParaRPr>
              </a:p>
            </p:txBody>
          </p:sp>
          <p:sp>
            <p:nvSpPr>
              <p:cNvPr id="165" name="Freeform 164"/>
              <p:cNvSpPr/>
              <p:nvPr/>
            </p:nvSpPr>
            <p:spPr>
              <a:xfrm>
                <a:off x="6438900" y="4686300"/>
                <a:ext cx="2362199" cy="48895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a:t>
                </a:r>
                <a:r>
                  <a:rPr lang="en-US" dirty="0" smtClean="0">
                    <a:solidFill>
                      <a:srgbClr val="FF0000"/>
                    </a:solidFill>
                  </a:rPr>
                  <a:t>Functional</a:t>
                </a:r>
              </a:p>
              <a:p>
                <a:pPr algn="ctr">
                  <a:lnSpc>
                    <a:spcPct val="90000"/>
                  </a:lnSpc>
                </a:pPr>
                <a:r>
                  <a:rPr lang="en-US" dirty="0" err="1" smtClean="0">
                    <a:solidFill>
                      <a:srgbClr val="FF0000"/>
                    </a:solidFill>
                  </a:rPr>
                  <a:t>Unit(s</a:t>
                </a:r>
                <a:r>
                  <a:rPr lang="en-US" dirty="0" smtClean="0">
                    <a:solidFill>
                      <a:srgbClr val="FF0000"/>
                    </a:solidFill>
                  </a:rPr>
                  <a:t>)</a:t>
                </a:r>
                <a:endParaRPr lang="en-US" dirty="0">
                  <a:solidFill>
                    <a:srgbClr val="FF0000"/>
                  </a:solidFill>
                </a:endParaRPr>
              </a:p>
            </p:txBody>
          </p:sp>
        </p:grpSp>
        <p:pic>
          <p:nvPicPr>
            <p:cNvPr id="57" name="Picture 56" descr="600px-Pipeline_5.png"/>
            <p:cNvPicPr>
              <a:picLocks noChangeAspect="1"/>
            </p:cNvPicPr>
            <p:nvPr/>
          </p:nvPicPr>
          <p:blipFill>
            <a:blip r:embed="rId8"/>
            <a:stretch>
              <a:fillRect/>
            </a:stretch>
          </p:blipFill>
          <p:spPr>
            <a:xfrm>
              <a:off x="4875262" y="4921249"/>
              <a:ext cx="908064" cy="654673"/>
            </a:xfrm>
            <a:prstGeom prst="rect">
              <a:avLst/>
            </a:prstGeom>
          </p:spPr>
        </p:pic>
        <p:grpSp>
          <p:nvGrpSpPr>
            <p:cNvPr id="10" name="Group 88"/>
            <p:cNvGrpSpPr/>
            <p:nvPr/>
          </p:nvGrpSpPr>
          <p:grpSpPr>
            <a:xfrm>
              <a:off x="6108909" y="5194300"/>
              <a:ext cx="2127517" cy="361950"/>
              <a:chOff x="6108909" y="5194300"/>
              <a:chExt cx="2127517" cy="361950"/>
            </a:xfrm>
          </p:grpSpPr>
          <p:grpSp>
            <p:nvGrpSpPr>
              <p:cNvPr id="11" name="Group 68"/>
              <p:cNvGrpSpPr/>
              <p:nvPr/>
            </p:nvGrpSpPr>
            <p:grpSpPr>
              <a:xfrm>
                <a:off x="7499559" y="5194300"/>
                <a:ext cx="736867" cy="342900"/>
                <a:chOff x="7499559" y="5194300"/>
                <a:chExt cx="736867" cy="342900"/>
              </a:xfrm>
            </p:grpSpPr>
            <p:sp>
              <p:nvSpPr>
                <p:cNvPr id="114" name="TextBox 11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3</a:t>
                  </a:r>
                  <a:r>
                    <a:rPr lang="en-US" sz="1400" dirty="0" smtClean="0"/>
                    <a:t>+B</a:t>
                  </a:r>
                  <a:r>
                    <a:rPr lang="en-US" sz="1400" baseline="-25000" dirty="0" smtClean="0"/>
                    <a:t>3</a:t>
                  </a:r>
                  <a:endParaRPr lang="en-US" sz="1400" dirty="0"/>
                </a:p>
              </p:txBody>
            </p:sp>
            <p:sp>
              <p:nvSpPr>
                <p:cNvPr id="104" name="Freeform 103"/>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2" name="Group 79"/>
              <p:cNvGrpSpPr/>
              <p:nvPr/>
            </p:nvGrpSpPr>
            <p:grpSpPr>
              <a:xfrm>
                <a:off x="7036009" y="5200650"/>
                <a:ext cx="736867" cy="342900"/>
                <a:chOff x="7499559" y="5194300"/>
                <a:chExt cx="736867" cy="342900"/>
              </a:xfrm>
            </p:grpSpPr>
            <p:sp>
              <p:nvSpPr>
                <p:cNvPr id="81" name="TextBox 80"/>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2</a:t>
                  </a:r>
                  <a:r>
                    <a:rPr lang="en-US" sz="1400" dirty="0" smtClean="0"/>
                    <a:t>+B</a:t>
                  </a:r>
                  <a:r>
                    <a:rPr lang="en-US" sz="1400" baseline="-25000" dirty="0" smtClean="0"/>
                    <a:t>2</a:t>
                  </a:r>
                  <a:endParaRPr lang="en-US" sz="1400" dirty="0"/>
                </a:p>
              </p:txBody>
            </p:sp>
            <p:sp>
              <p:nvSpPr>
                <p:cNvPr id="82" name="Freeform 81"/>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3" name="Group 82"/>
              <p:cNvGrpSpPr/>
              <p:nvPr/>
            </p:nvGrpSpPr>
            <p:grpSpPr>
              <a:xfrm>
                <a:off x="6572459" y="5207000"/>
                <a:ext cx="736867" cy="342900"/>
                <a:chOff x="7499559" y="5194300"/>
                <a:chExt cx="736867" cy="342900"/>
              </a:xfrm>
            </p:grpSpPr>
            <p:sp>
              <p:nvSpPr>
                <p:cNvPr id="84" name="TextBox 8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1</a:t>
                  </a:r>
                  <a:r>
                    <a:rPr lang="en-US" sz="1400" dirty="0" smtClean="0"/>
                    <a:t>+B</a:t>
                  </a:r>
                  <a:r>
                    <a:rPr lang="en-US" sz="1400" baseline="-25000" dirty="0" smtClean="0"/>
                    <a:t>1</a:t>
                  </a:r>
                  <a:endParaRPr lang="en-US" sz="1400" dirty="0"/>
                </a:p>
              </p:txBody>
            </p:sp>
            <p:sp>
              <p:nvSpPr>
                <p:cNvPr id="85" name="Freeform 84"/>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4" name="Group 85"/>
              <p:cNvGrpSpPr/>
              <p:nvPr/>
            </p:nvGrpSpPr>
            <p:grpSpPr>
              <a:xfrm>
                <a:off x="6108909" y="5213350"/>
                <a:ext cx="736867" cy="342900"/>
                <a:chOff x="7499559" y="5194300"/>
                <a:chExt cx="736867" cy="342900"/>
              </a:xfrm>
            </p:grpSpPr>
            <p:sp>
              <p:nvSpPr>
                <p:cNvPr id="87" name="TextBox 86"/>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0</a:t>
                  </a:r>
                  <a:r>
                    <a:rPr lang="en-US" sz="1400" dirty="0" smtClean="0"/>
                    <a:t>+B</a:t>
                  </a:r>
                  <a:r>
                    <a:rPr lang="en-US" sz="1400" baseline="-25000" dirty="0" smtClean="0"/>
                    <a:t>0</a:t>
                  </a:r>
                  <a:endParaRPr lang="en-US" sz="1400" dirty="0"/>
                </a:p>
              </p:txBody>
            </p:sp>
            <p:sp>
              <p:nvSpPr>
                <p:cNvPr id="88" name="Freeform 87"/>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grpSp>
      <p:sp>
        <p:nvSpPr>
          <p:cNvPr id="78" name="TextBox 77"/>
          <p:cNvSpPr txBox="1"/>
          <p:nvPr/>
        </p:nvSpPr>
        <p:spPr>
          <a:xfrm>
            <a:off x="3488267" y="4724400"/>
            <a:ext cx="885053" cy="646331"/>
          </a:xfrm>
          <a:prstGeom prst="rect">
            <a:avLst/>
          </a:prstGeom>
          <a:noFill/>
        </p:spPr>
        <p:txBody>
          <a:bodyPr wrap="none" rtlCol="0">
            <a:spAutoFit/>
          </a:bodyPr>
          <a:lstStyle/>
          <a:p>
            <a:r>
              <a:rPr lang="en-US" dirty="0" smtClean="0">
                <a:solidFill>
                  <a:srgbClr val="FF0000"/>
                </a:solidFill>
              </a:rPr>
              <a:t>Today’s</a:t>
            </a:r>
            <a:br>
              <a:rPr lang="en-US" dirty="0" smtClean="0">
                <a:solidFill>
                  <a:srgbClr val="FF0000"/>
                </a:solidFill>
              </a:rPr>
            </a:br>
            <a:r>
              <a:rPr lang="en-US" dirty="0" smtClean="0">
                <a:solidFill>
                  <a:srgbClr val="FF0000"/>
                </a:solidFill>
              </a:rPr>
              <a:t>Lecture</a:t>
            </a:r>
            <a:endParaRPr lang="en-US" dirty="0">
              <a:solidFill>
                <a:srgbClr val="FF0000"/>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8963" name="Rectangle 3"/>
          <p:cNvSpPr>
            <a:spLocks noGrp="1" noChangeArrowheads="1"/>
          </p:cNvSpPr>
          <p:nvPr>
            <p:ph type="body" idx="1"/>
          </p:nvPr>
        </p:nvSpPr>
        <p:spPr>
          <a:xfrm>
            <a:off x="381000" y="5029200"/>
            <a:ext cx="8610600" cy="1146175"/>
          </a:xfrm>
          <a:noFill/>
          <a:ln/>
        </p:spPr>
        <p:txBody>
          <a:bodyPr>
            <a:normAutofit fontScale="85000" lnSpcReduction="10000"/>
          </a:bodyPr>
          <a:lstStyle/>
          <a:p>
            <a:r>
              <a:rPr lang="en-US" dirty="0"/>
              <a:t>Every instruction must take same number of steps, also called pipeline</a:t>
            </a:r>
            <a:r>
              <a:rPr lang="en-US" dirty="0" smtClean="0"/>
              <a:t> </a:t>
            </a:r>
            <a:r>
              <a:rPr lang="en-US" dirty="0" smtClean="0">
                <a:solidFill>
                  <a:srgbClr val="FF0000"/>
                </a:solidFill>
              </a:rPr>
              <a:t>stages</a:t>
            </a:r>
            <a:r>
              <a:rPr lang="en-US" dirty="0" smtClean="0"/>
              <a:t>, </a:t>
            </a:r>
            <a:r>
              <a:rPr lang="en-US" dirty="0"/>
              <a:t>so some will go idle sometimes</a:t>
            </a:r>
          </a:p>
        </p:txBody>
      </p:sp>
      <p:grpSp>
        <p:nvGrpSpPr>
          <p:cNvPr id="2" name="Group 4"/>
          <p:cNvGrpSpPr>
            <a:grpSpLocks/>
          </p:cNvGrpSpPr>
          <p:nvPr/>
        </p:nvGrpSpPr>
        <p:grpSpPr bwMode="auto">
          <a:xfrm>
            <a:off x="539750" y="1755775"/>
            <a:ext cx="8362950" cy="3125788"/>
            <a:chOff x="340" y="990"/>
            <a:chExt cx="5268" cy="1969"/>
          </a:xfrm>
        </p:grpSpPr>
        <p:sp>
          <p:nvSpPr>
            <p:cNvPr id="2728965" name="Rectangle 5"/>
            <p:cNvSpPr>
              <a:spLocks noChangeArrowheads="1"/>
            </p:cNvSpPr>
            <p:nvPr/>
          </p:nvSpPr>
          <p:spPr bwMode="auto">
            <a:xfrm>
              <a:off x="344" y="101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66" name="Rectangle 6"/>
            <p:cNvSpPr>
              <a:spLocks noChangeArrowheads="1"/>
            </p:cNvSpPr>
            <p:nvPr/>
          </p:nvSpPr>
          <p:spPr bwMode="auto">
            <a:xfrm>
              <a:off x="340" y="990"/>
              <a:ext cx="256"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chemeClr val="tx1"/>
                  </a:solidFill>
                </a:rPr>
                <a:t>IF</a:t>
              </a:r>
              <a:endParaRPr lang="en-US" sz="2400" b="1" dirty="0">
                <a:solidFill>
                  <a:schemeClr val="tx1"/>
                </a:solidFill>
              </a:endParaRPr>
            </a:p>
          </p:txBody>
        </p:sp>
        <p:sp>
          <p:nvSpPr>
            <p:cNvPr id="2728967" name="Rectangle 7"/>
            <p:cNvSpPr>
              <a:spLocks noChangeArrowheads="1"/>
            </p:cNvSpPr>
            <p:nvPr/>
          </p:nvSpPr>
          <p:spPr bwMode="auto">
            <a:xfrm>
              <a:off x="872" y="101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68" name="Rectangle 8"/>
            <p:cNvSpPr>
              <a:spLocks noChangeArrowheads="1"/>
            </p:cNvSpPr>
            <p:nvPr/>
          </p:nvSpPr>
          <p:spPr bwMode="auto">
            <a:xfrm>
              <a:off x="1400" y="101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69" name="Rectangle 9"/>
            <p:cNvSpPr>
              <a:spLocks noChangeArrowheads="1"/>
            </p:cNvSpPr>
            <p:nvPr/>
          </p:nvSpPr>
          <p:spPr bwMode="auto">
            <a:xfrm>
              <a:off x="1928" y="101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70" name="Rectangle 10"/>
            <p:cNvSpPr>
              <a:spLocks noChangeArrowheads="1"/>
            </p:cNvSpPr>
            <p:nvPr/>
          </p:nvSpPr>
          <p:spPr bwMode="auto">
            <a:xfrm>
              <a:off x="2456" y="101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71" name="Rectangle 11"/>
            <p:cNvSpPr>
              <a:spLocks noChangeArrowheads="1"/>
            </p:cNvSpPr>
            <p:nvPr/>
          </p:nvSpPr>
          <p:spPr bwMode="auto">
            <a:xfrm>
              <a:off x="851" y="990"/>
              <a:ext cx="289"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t>ID</a:t>
              </a:r>
              <a:endParaRPr lang="en-US" sz="2400" b="1" dirty="0">
                <a:solidFill>
                  <a:schemeClr val="tx1"/>
                </a:solidFill>
              </a:endParaRPr>
            </a:p>
          </p:txBody>
        </p:sp>
        <p:sp>
          <p:nvSpPr>
            <p:cNvPr id="2728972" name="Rectangle 12"/>
            <p:cNvSpPr>
              <a:spLocks noChangeArrowheads="1"/>
            </p:cNvSpPr>
            <p:nvPr/>
          </p:nvSpPr>
          <p:spPr bwMode="auto">
            <a:xfrm>
              <a:off x="1379" y="990"/>
              <a:ext cx="317"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chemeClr val="tx1"/>
                  </a:solidFill>
                </a:rPr>
                <a:t>EX</a:t>
              </a:r>
              <a:endParaRPr lang="en-US" sz="2400" b="1" dirty="0">
                <a:solidFill>
                  <a:schemeClr val="tx1"/>
                </a:solidFill>
              </a:endParaRPr>
            </a:p>
          </p:txBody>
        </p:sp>
        <p:sp>
          <p:nvSpPr>
            <p:cNvPr id="2728973" name="Rectangle 13"/>
            <p:cNvSpPr>
              <a:spLocks noChangeArrowheads="1"/>
            </p:cNvSpPr>
            <p:nvPr/>
          </p:nvSpPr>
          <p:spPr bwMode="auto">
            <a:xfrm>
              <a:off x="1907" y="990"/>
              <a:ext cx="55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rPr>
                <a:t>Mem</a:t>
              </a:r>
            </a:p>
          </p:txBody>
        </p:sp>
        <p:sp>
          <p:nvSpPr>
            <p:cNvPr id="2728974" name="Rectangle 14"/>
            <p:cNvSpPr>
              <a:spLocks noChangeArrowheads="1"/>
            </p:cNvSpPr>
            <p:nvPr/>
          </p:nvSpPr>
          <p:spPr bwMode="auto">
            <a:xfrm>
              <a:off x="2483" y="990"/>
              <a:ext cx="434"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rPr>
                <a:t>WB</a:t>
              </a:r>
            </a:p>
          </p:txBody>
        </p:sp>
        <p:sp>
          <p:nvSpPr>
            <p:cNvPr id="2728975" name="Rectangle 15"/>
            <p:cNvSpPr>
              <a:spLocks noChangeArrowheads="1"/>
            </p:cNvSpPr>
            <p:nvPr/>
          </p:nvSpPr>
          <p:spPr bwMode="auto">
            <a:xfrm>
              <a:off x="872" y="1352"/>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76" name="Rectangle 16"/>
            <p:cNvSpPr>
              <a:spLocks noChangeArrowheads="1"/>
            </p:cNvSpPr>
            <p:nvPr/>
          </p:nvSpPr>
          <p:spPr bwMode="auto">
            <a:xfrm>
              <a:off x="868" y="1326"/>
              <a:ext cx="256"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t>IF</a:t>
              </a:r>
              <a:endParaRPr lang="en-US" sz="2400" b="1" dirty="0"/>
            </a:p>
          </p:txBody>
        </p:sp>
        <p:sp>
          <p:nvSpPr>
            <p:cNvPr id="2728977" name="Rectangle 17"/>
            <p:cNvSpPr>
              <a:spLocks noChangeArrowheads="1"/>
            </p:cNvSpPr>
            <p:nvPr/>
          </p:nvSpPr>
          <p:spPr bwMode="auto">
            <a:xfrm>
              <a:off x="1400" y="1352"/>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78" name="Rectangle 18"/>
            <p:cNvSpPr>
              <a:spLocks noChangeArrowheads="1"/>
            </p:cNvSpPr>
            <p:nvPr/>
          </p:nvSpPr>
          <p:spPr bwMode="auto">
            <a:xfrm>
              <a:off x="1928" y="1352"/>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79" name="Rectangle 19"/>
            <p:cNvSpPr>
              <a:spLocks noChangeArrowheads="1"/>
            </p:cNvSpPr>
            <p:nvPr/>
          </p:nvSpPr>
          <p:spPr bwMode="auto">
            <a:xfrm>
              <a:off x="2456" y="1352"/>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80" name="Rectangle 20"/>
            <p:cNvSpPr>
              <a:spLocks noChangeArrowheads="1"/>
            </p:cNvSpPr>
            <p:nvPr/>
          </p:nvSpPr>
          <p:spPr bwMode="auto">
            <a:xfrm>
              <a:off x="2984" y="1352"/>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81" name="Rectangle 21"/>
            <p:cNvSpPr>
              <a:spLocks noChangeArrowheads="1"/>
            </p:cNvSpPr>
            <p:nvPr/>
          </p:nvSpPr>
          <p:spPr bwMode="auto">
            <a:xfrm>
              <a:off x="1379" y="1326"/>
              <a:ext cx="289"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t>ID</a:t>
              </a:r>
              <a:endParaRPr lang="en-US" sz="2400" b="1" dirty="0"/>
            </a:p>
          </p:txBody>
        </p:sp>
        <p:sp>
          <p:nvSpPr>
            <p:cNvPr id="2728982" name="Rectangle 22"/>
            <p:cNvSpPr>
              <a:spLocks noChangeArrowheads="1"/>
            </p:cNvSpPr>
            <p:nvPr/>
          </p:nvSpPr>
          <p:spPr bwMode="auto">
            <a:xfrm>
              <a:off x="1907" y="1326"/>
              <a:ext cx="317"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t>EX</a:t>
              </a:r>
              <a:endParaRPr lang="en-US" sz="2400" b="1" dirty="0"/>
            </a:p>
          </p:txBody>
        </p:sp>
        <p:sp>
          <p:nvSpPr>
            <p:cNvPr id="2728983" name="Rectangle 23"/>
            <p:cNvSpPr>
              <a:spLocks noChangeArrowheads="1"/>
            </p:cNvSpPr>
            <p:nvPr/>
          </p:nvSpPr>
          <p:spPr bwMode="auto">
            <a:xfrm>
              <a:off x="2435" y="1326"/>
              <a:ext cx="55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t>Mem</a:t>
              </a:r>
            </a:p>
          </p:txBody>
        </p:sp>
        <p:sp>
          <p:nvSpPr>
            <p:cNvPr id="2728984" name="Rectangle 24"/>
            <p:cNvSpPr>
              <a:spLocks noChangeArrowheads="1"/>
            </p:cNvSpPr>
            <p:nvPr/>
          </p:nvSpPr>
          <p:spPr bwMode="auto">
            <a:xfrm>
              <a:off x="3011" y="1326"/>
              <a:ext cx="434"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t>WB</a:t>
              </a:r>
            </a:p>
          </p:txBody>
        </p:sp>
        <p:grpSp>
          <p:nvGrpSpPr>
            <p:cNvPr id="3" name="Group 25"/>
            <p:cNvGrpSpPr>
              <a:grpSpLocks/>
            </p:cNvGrpSpPr>
            <p:nvPr/>
          </p:nvGrpSpPr>
          <p:grpSpPr bwMode="auto">
            <a:xfrm>
              <a:off x="1396" y="1662"/>
              <a:ext cx="2628" cy="289"/>
              <a:chOff x="1396" y="1662"/>
              <a:chExt cx="2628" cy="289"/>
            </a:xfrm>
          </p:grpSpPr>
          <p:sp>
            <p:nvSpPr>
              <p:cNvPr id="2728986" name="Rectangle 26"/>
              <p:cNvSpPr>
                <a:spLocks noChangeArrowheads="1"/>
              </p:cNvSpPr>
              <p:nvPr/>
            </p:nvSpPr>
            <p:spPr bwMode="auto">
              <a:xfrm>
                <a:off x="1400"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87" name="Rectangle 27"/>
              <p:cNvSpPr>
                <a:spLocks noChangeArrowheads="1"/>
              </p:cNvSpPr>
              <p:nvPr/>
            </p:nvSpPr>
            <p:spPr bwMode="auto">
              <a:xfrm>
                <a:off x="1396" y="1662"/>
                <a:ext cx="256"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chemeClr val="accent2"/>
                    </a:solidFill>
                  </a:rPr>
                  <a:t>IF</a:t>
                </a:r>
                <a:endParaRPr lang="en-US" sz="2400" b="1" dirty="0">
                  <a:solidFill>
                    <a:schemeClr val="accent2"/>
                  </a:solidFill>
                </a:endParaRPr>
              </a:p>
            </p:txBody>
          </p:sp>
          <p:sp>
            <p:nvSpPr>
              <p:cNvPr id="2728988" name="Rectangle 28"/>
              <p:cNvSpPr>
                <a:spLocks noChangeArrowheads="1"/>
              </p:cNvSpPr>
              <p:nvPr/>
            </p:nvSpPr>
            <p:spPr bwMode="auto">
              <a:xfrm>
                <a:off x="1928"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89" name="Rectangle 29"/>
              <p:cNvSpPr>
                <a:spLocks noChangeArrowheads="1"/>
              </p:cNvSpPr>
              <p:nvPr/>
            </p:nvSpPr>
            <p:spPr bwMode="auto">
              <a:xfrm>
                <a:off x="2456"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90" name="Rectangle 30"/>
              <p:cNvSpPr>
                <a:spLocks noChangeArrowheads="1"/>
              </p:cNvSpPr>
              <p:nvPr/>
            </p:nvSpPr>
            <p:spPr bwMode="auto">
              <a:xfrm>
                <a:off x="2984"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91" name="Rectangle 31"/>
              <p:cNvSpPr>
                <a:spLocks noChangeArrowheads="1"/>
              </p:cNvSpPr>
              <p:nvPr/>
            </p:nvSpPr>
            <p:spPr bwMode="auto">
              <a:xfrm>
                <a:off x="3512"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92" name="Rectangle 32"/>
              <p:cNvSpPr>
                <a:spLocks noChangeArrowheads="1"/>
              </p:cNvSpPr>
              <p:nvPr/>
            </p:nvSpPr>
            <p:spPr bwMode="auto">
              <a:xfrm>
                <a:off x="1907" y="1662"/>
                <a:ext cx="289"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chemeClr val="accent2"/>
                    </a:solidFill>
                  </a:rPr>
                  <a:t>ID</a:t>
                </a:r>
                <a:endParaRPr lang="en-US" sz="2400" b="1" dirty="0">
                  <a:solidFill>
                    <a:schemeClr val="accent2"/>
                  </a:solidFill>
                </a:endParaRPr>
              </a:p>
            </p:txBody>
          </p:sp>
          <p:sp>
            <p:nvSpPr>
              <p:cNvPr id="2728993" name="Rectangle 33"/>
              <p:cNvSpPr>
                <a:spLocks noChangeArrowheads="1"/>
              </p:cNvSpPr>
              <p:nvPr/>
            </p:nvSpPr>
            <p:spPr bwMode="auto">
              <a:xfrm>
                <a:off x="2435" y="1662"/>
                <a:ext cx="317"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chemeClr val="accent2"/>
                    </a:solidFill>
                  </a:rPr>
                  <a:t>EX</a:t>
                </a:r>
                <a:endParaRPr lang="en-US" sz="2400" b="1" dirty="0">
                  <a:solidFill>
                    <a:schemeClr val="accent2"/>
                  </a:solidFill>
                </a:endParaRPr>
              </a:p>
            </p:txBody>
          </p:sp>
          <p:sp>
            <p:nvSpPr>
              <p:cNvPr id="2728994" name="Rectangle 34"/>
              <p:cNvSpPr>
                <a:spLocks noChangeArrowheads="1"/>
              </p:cNvSpPr>
              <p:nvPr/>
            </p:nvSpPr>
            <p:spPr bwMode="auto">
              <a:xfrm>
                <a:off x="2963" y="1662"/>
                <a:ext cx="55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err="1">
                    <a:solidFill>
                      <a:schemeClr val="accent2"/>
                    </a:solidFill>
                  </a:rPr>
                  <a:t>Mem</a:t>
                </a:r>
                <a:endParaRPr lang="en-US" sz="2400" b="1" dirty="0">
                  <a:solidFill>
                    <a:schemeClr val="accent2"/>
                  </a:solidFill>
                </a:endParaRPr>
              </a:p>
            </p:txBody>
          </p:sp>
          <p:sp>
            <p:nvSpPr>
              <p:cNvPr id="2728995" name="Rectangle 35"/>
              <p:cNvSpPr>
                <a:spLocks noChangeArrowheads="1"/>
              </p:cNvSpPr>
              <p:nvPr/>
            </p:nvSpPr>
            <p:spPr bwMode="auto">
              <a:xfrm>
                <a:off x="3539" y="1662"/>
                <a:ext cx="434"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accent2"/>
                    </a:solidFill>
                  </a:rPr>
                  <a:t>WB</a:t>
                </a:r>
              </a:p>
            </p:txBody>
          </p:sp>
        </p:grpSp>
        <p:sp>
          <p:nvSpPr>
            <p:cNvPr id="2728996" name="Rectangle 36"/>
            <p:cNvSpPr>
              <a:spLocks noChangeArrowheads="1"/>
            </p:cNvSpPr>
            <p:nvPr/>
          </p:nvSpPr>
          <p:spPr bwMode="auto">
            <a:xfrm>
              <a:off x="1928" y="2024"/>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97" name="Rectangle 37"/>
            <p:cNvSpPr>
              <a:spLocks noChangeArrowheads="1"/>
            </p:cNvSpPr>
            <p:nvPr/>
          </p:nvSpPr>
          <p:spPr bwMode="auto">
            <a:xfrm>
              <a:off x="1924" y="1998"/>
              <a:ext cx="256"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rgbClr val="005400"/>
                  </a:solidFill>
                </a:rPr>
                <a:t>IF</a:t>
              </a:r>
              <a:endParaRPr lang="en-US" sz="2400" b="1" dirty="0">
                <a:solidFill>
                  <a:srgbClr val="005400"/>
                </a:solidFill>
              </a:endParaRPr>
            </a:p>
          </p:txBody>
        </p:sp>
        <p:sp>
          <p:nvSpPr>
            <p:cNvPr id="2728998" name="Rectangle 38"/>
            <p:cNvSpPr>
              <a:spLocks noChangeArrowheads="1"/>
            </p:cNvSpPr>
            <p:nvPr/>
          </p:nvSpPr>
          <p:spPr bwMode="auto">
            <a:xfrm>
              <a:off x="2456" y="2024"/>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99" name="Rectangle 39"/>
            <p:cNvSpPr>
              <a:spLocks noChangeArrowheads="1"/>
            </p:cNvSpPr>
            <p:nvPr/>
          </p:nvSpPr>
          <p:spPr bwMode="auto">
            <a:xfrm>
              <a:off x="2984" y="2024"/>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00" name="Rectangle 40"/>
            <p:cNvSpPr>
              <a:spLocks noChangeArrowheads="1"/>
            </p:cNvSpPr>
            <p:nvPr/>
          </p:nvSpPr>
          <p:spPr bwMode="auto">
            <a:xfrm>
              <a:off x="3512" y="2024"/>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01" name="Rectangle 41"/>
            <p:cNvSpPr>
              <a:spLocks noChangeArrowheads="1"/>
            </p:cNvSpPr>
            <p:nvPr/>
          </p:nvSpPr>
          <p:spPr bwMode="auto">
            <a:xfrm>
              <a:off x="4040" y="2024"/>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02" name="Rectangle 42"/>
            <p:cNvSpPr>
              <a:spLocks noChangeArrowheads="1"/>
            </p:cNvSpPr>
            <p:nvPr/>
          </p:nvSpPr>
          <p:spPr bwMode="auto">
            <a:xfrm>
              <a:off x="2435" y="1998"/>
              <a:ext cx="289"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rgbClr val="005400"/>
                  </a:solidFill>
                </a:rPr>
                <a:t>ID</a:t>
              </a:r>
              <a:endParaRPr lang="en-US" sz="2400" b="1" dirty="0">
                <a:solidFill>
                  <a:srgbClr val="005400"/>
                </a:solidFill>
              </a:endParaRPr>
            </a:p>
          </p:txBody>
        </p:sp>
        <p:sp>
          <p:nvSpPr>
            <p:cNvPr id="2729003" name="Rectangle 43"/>
            <p:cNvSpPr>
              <a:spLocks noChangeArrowheads="1"/>
            </p:cNvSpPr>
            <p:nvPr/>
          </p:nvSpPr>
          <p:spPr bwMode="auto">
            <a:xfrm>
              <a:off x="2963" y="1998"/>
              <a:ext cx="317"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rgbClr val="005400"/>
                  </a:solidFill>
                </a:rPr>
                <a:t>EX</a:t>
              </a:r>
              <a:endParaRPr lang="en-US" sz="2400" b="1" dirty="0">
                <a:solidFill>
                  <a:srgbClr val="005400"/>
                </a:solidFill>
              </a:endParaRPr>
            </a:p>
          </p:txBody>
        </p:sp>
        <p:sp>
          <p:nvSpPr>
            <p:cNvPr id="2729004" name="Rectangle 44"/>
            <p:cNvSpPr>
              <a:spLocks noChangeArrowheads="1"/>
            </p:cNvSpPr>
            <p:nvPr/>
          </p:nvSpPr>
          <p:spPr bwMode="auto">
            <a:xfrm>
              <a:off x="3491" y="1998"/>
              <a:ext cx="55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rgbClr val="005400"/>
                  </a:solidFill>
                </a:rPr>
                <a:t>Mem</a:t>
              </a:r>
            </a:p>
          </p:txBody>
        </p:sp>
        <p:sp>
          <p:nvSpPr>
            <p:cNvPr id="2729005" name="Rectangle 45"/>
            <p:cNvSpPr>
              <a:spLocks noChangeArrowheads="1"/>
            </p:cNvSpPr>
            <p:nvPr/>
          </p:nvSpPr>
          <p:spPr bwMode="auto">
            <a:xfrm>
              <a:off x="4067" y="1998"/>
              <a:ext cx="434"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rgbClr val="005400"/>
                  </a:solidFill>
                </a:rPr>
                <a:t>WB</a:t>
              </a:r>
            </a:p>
          </p:txBody>
        </p:sp>
        <p:sp>
          <p:nvSpPr>
            <p:cNvPr id="2729006" name="Rectangle 46"/>
            <p:cNvSpPr>
              <a:spLocks noChangeArrowheads="1"/>
            </p:cNvSpPr>
            <p:nvPr/>
          </p:nvSpPr>
          <p:spPr bwMode="auto">
            <a:xfrm>
              <a:off x="2456" y="2360"/>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07" name="Rectangle 47"/>
            <p:cNvSpPr>
              <a:spLocks noChangeArrowheads="1"/>
            </p:cNvSpPr>
            <p:nvPr/>
          </p:nvSpPr>
          <p:spPr bwMode="auto">
            <a:xfrm>
              <a:off x="2452" y="2334"/>
              <a:ext cx="256"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chemeClr val="tx2"/>
                  </a:solidFill>
                </a:rPr>
                <a:t>IF</a:t>
              </a:r>
              <a:endParaRPr lang="en-US" sz="2400" b="1" dirty="0">
                <a:solidFill>
                  <a:schemeClr val="tx2"/>
                </a:solidFill>
              </a:endParaRPr>
            </a:p>
          </p:txBody>
        </p:sp>
        <p:sp>
          <p:nvSpPr>
            <p:cNvPr id="2729008" name="Rectangle 48"/>
            <p:cNvSpPr>
              <a:spLocks noChangeArrowheads="1"/>
            </p:cNvSpPr>
            <p:nvPr/>
          </p:nvSpPr>
          <p:spPr bwMode="auto">
            <a:xfrm>
              <a:off x="2984" y="2360"/>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09" name="Rectangle 49"/>
            <p:cNvSpPr>
              <a:spLocks noChangeArrowheads="1"/>
            </p:cNvSpPr>
            <p:nvPr/>
          </p:nvSpPr>
          <p:spPr bwMode="auto">
            <a:xfrm>
              <a:off x="3512" y="2360"/>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10" name="Rectangle 50"/>
            <p:cNvSpPr>
              <a:spLocks noChangeArrowheads="1"/>
            </p:cNvSpPr>
            <p:nvPr/>
          </p:nvSpPr>
          <p:spPr bwMode="auto">
            <a:xfrm>
              <a:off x="4040" y="2360"/>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11" name="Rectangle 51"/>
            <p:cNvSpPr>
              <a:spLocks noChangeArrowheads="1"/>
            </p:cNvSpPr>
            <p:nvPr/>
          </p:nvSpPr>
          <p:spPr bwMode="auto">
            <a:xfrm>
              <a:off x="4568" y="2360"/>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12" name="Rectangle 52"/>
            <p:cNvSpPr>
              <a:spLocks noChangeArrowheads="1"/>
            </p:cNvSpPr>
            <p:nvPr/>
          </p:nvSpPr>
          <p:spPr bwMode="auto">
            <a:xfrm>
              <a:off x="2963" y="2334"/>
              <a:ext cx="289"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chemeClr val="tx2"/>
                  </a:solidFill>
                </a:rPr>
                <a:t>ID</a:t>
              </a:r>
              <a:endParaRPr lang="en-US" sz="2400" b="1" dirty="0">
                <a:solidFill>
                  <a:schemeClr val="tx2"/>
                </a:solidFill>
              </a:endParaRPr>
            </a:p>
          </p:txBody>
        </p:sp>
        <p:sp>
          <p:nvSpPr>
            <p:cNvPr id="2729013" name="Rectangle 53"/>
            <p:cNvSpPr>
              <a:spLocks noChangeArrowheads="1"/>
            </p:cNvSpPr>
            <p:nvPr/>
          </p:nvSpPr>
          <p:spPr bwMode="auto">
            <a:xfrm>
              <a:off x="3491" y="2334"/>
              <a:ext cx="317"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chemeClr val="tx2"/>
                  </a:solidFill>
                </a:rPr>
                <a:t>EX</a:t>
              </a:r>
              <a:endParaRPr lang="en-US" sz="2400" b="1" dirty="0">
                <a:solidFill>
                  <a:schemeClr val="tx2"/>
                </a:solidFill>
              </a:endParaRPr>
            </a:p>
          </p:txBody>
        </p:sp>
        <p:sp>
          <p:nvSpPr>
            <p:cNvPr id="2729014" name="Rectangle 54"/>
            <p:cNvSpPr>
              <a:spLocks noChangeArrowheads="1"/>
            </p:cNvSpPr>
            <p:nvPr/>
          </p:nvSpPr>
          <p:spPr bwMode="auto">
            <a:xfrm>
              <a:off x="4019" y="2334"/>
              <a:ext cx="55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2"/>
                  </a:solidFill>
                </a:rPr>
                <a:t>Mem</a:t>
              </a:r>
            </a:p>
          </p:txBody>
        </p:sp>
        <p:sp>
          <p:nvSpPr>
            <p:cNvPr id="2729015" name="Rectangle 55"/>
            <p:cNvSpPr>
              <a:spLocks noChangeArrowheads="1"/>
            </p:cNvSpPr>
            <p:nvPr/>
          </p:nvSpPr>
          <p:spPr bwMode="auto">
            <a:xfrm>
              <a:off x="4595" y="2334"/>
              <a:ext cx="434"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2"/>
                  </a:solidFill>
                </a:rPr>
                <a:t>WB</a:t>
              </a:r>
            </a:p>
          </p:txBody>
        </p:sp>
        <p:sp>
          <p:nvSpPr>
            <p:cNvPr id="2729016" name="Rectangle 56"/>
            <p:cNvSpPr>
              <a:spLocks noChangeArrowheads="1"/>
            </p:cNvSpPr>
            <p:nvPr/>
          </p:nvSpPr>
          <p:spPr bwMode="auto">
            <a:xfrm>
              <a:off x="2984" y="269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17" name="Rectangle 57"/>
            <p:cNvSpPr>
              <a:spLocks noChangeArrowheads="1"/>
            </p:cNvSpPr>
            <p:nvPr/>
          </p:nvSpPr>
          <p:spPr bwMode="auto">
            <a:xfrm>
              <a:off x="2980" y="2670"/>
              <a:ext cx="256"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chemeClr val="tx1"/>
                  </a:solidFill>
                </a:rPr>
                <a:t>IF</a:t>
              </a:r>
              <a:endParaRPr lang="en-US" sz="2400" b="1" dirty="0">
                <a:solidFill>
                  <a:schemeClr val="tx1"/>
                </a:solidFill>
              </a:endParaRPr>
            </a:p>
          </p:txBody>
        </p:sp>
        <p:sp>
          <p:nvSpPr>
            <p:cNvPr id="2729018" name="Rectangle 58"/>
            <p:cNvSpPr>
              <a:spLocks noChangeArrowheads="1"/>
            </p:cNvSpPr>
            <p:nvPr/>
          </p:nvSpPr>
          <p:spPr bwMode="auto">
            <a:xfrm>
              <a:off x="3512" y="269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19" name="Rectangle 59"/>
            <p:cNvSpPr>
              <a:spLocks noChangeArrowheads="1"/>
            </p:cNvSpPr>
            <p:nvPr/>
          </p:nvSpPr>
          <p:spPr bwMode="auto">
            <a:xfrm>
              <a:off x="4040" y="269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20" name="Rectangle 60"/>
            <p:cNvSpPr>
              <a:spLocks noChangeArrowheads="1"/>
            </p:cNvSpPr>
            <p:nvPr/>
          </p:nvSpPr>
          <p:spPr bwMode="auto">
            <a:xfrm>
              <a:off x="4568" y="269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21" name="Rectangle 61"/>
            <p:cNvSpPr>
              <a:spLocks noChangeArrowheads="1"/>
            </p:cNvSpPr>
            <p:nvPr/>
          </p:nvSpPr>
          <p:spPr bwMode="auto">
            <a:xfrm>
              <a:off x="5096" y="269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22" name="Rectangle 62"/>
            <p:cNvSpPr>
              <a:spLocks noChangeArrowheads="1"/>
            </p:cNvSpPr>
            <p:nvPr/>
          </p:nvSpPr>
          <p:spPr bwMode="auto">
            <a:xfrm>
              <a:off x="3491" y="2670"/>
              <a:ext cx="289"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t>ID</a:t>
              </a:r>
              <a:endParaRPr lang="en-US" sz="2400" b="1" dirty="0">
                <a:solidFill>
                  <a:schemeClr val="tx1"/>
                </a:solidFill>
              </a:endParaRPr>
            </a:p>
          </p:txBody>
        </p:sp>
        <p:sp>
          <p:nvSpPr>
            <p:cNvPr id="2729023" name="Rectangle 63"/>
            <p:cNvSpPr>
              <a:spLocks noChangeArrowheads="1"/>
            </p:cNvSpPr>
            <p:nvPr/>
          </p:nvSpPr>
          <p:spPr bwMode="auto">
            <a:xfrm>
              <a:off x="4019" y="2670"/>
              <a:ext cx="317"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chemeClr val="tx1"/>
                  </a:solidFill>
                </a:rPr>
                <a:t>EX</a:t>
              </a:r>
              <a:endParaRPr lang="en-US" sz="2400" b="1" dirty="0">
                <a:solidFill>
                  <a:schemeClr val="tx1"/>
                </a:solidFill>
              </a:endParaRPr>
            </a:p>
          </p:txBody>
        </p:sp>
        <p:sp>
          <p:nvSpPr>
            <p:cNvPr id="2729024" name="Rectangle 64"/>
            <p:cNvSpPr>
              <a:spLocks noChangeArrowheads="1"/>
            </p:cNvSpPr>
            <p:nvPr/>
          </p:nvSpPr>
          <p:spPr bwMode="auto">
            <a:xfrm>
              <a:off x="4547" y="2670"/>
              <a:ext cx="55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rPr>
                <a:t>Mem</a:t>
              </a:r>
            </a:p>
          </p:txBody>
        </p:sp>
        <p:sp>
          <p:nvSpPr>
            <p:cNvPr id="2729025" name="Rectangle 65"/>
            <p:cNvSpPr>
              <a:spLocks noChangeArrowheads="1"/>
            </p:cNvSpPr>
            <p:nvPr/>
          </p:nvSpPr>
          <p:spPr bwMode="auto">
            <a:xfrm>
              <a:off x="5123" y="2670"/>
              <a:ext cx="434"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rPr>
                <a:t>WB</a:t>
              </a:r>
            </a:p>
          </p:txBody>
        </p:sp>
      </p:grpSp>
      <p:grpSp>
        <p:nvGrpSpPr>
          <p:cNvPr id="4" name="Group 66"/>
          <p:cNvGrpSpPr>
            <a:grpSpLocks/>
          </p:cNvGrpSpPr>
          <p:nvPr/>
        </p:nvGrpSpPr>
        <p:grpSpPr bwMode="auto">
          <a:xfrm>
            <a:off x="469900" y="1222375"/>
            <a:ext cx="7670800" cy="515938"/>
            <a:chOff x="296" y="654"/>
            <a:chExt cx="4832" cy="325"/>
          </a:xfrm>
        </p:grpSpPr>
        <p:sp>
          <p:nvSpPr>
            <p:cNvPr id="2729027" name="Line 67"/>
            <p:cNvSpPr>
              <a:spLocks noChangeShapeType="1"/>
            </p:cNvSpPr>
            <p:nvPr/>
          </p:nvSpPr>
          <p:spPr bwMode="auto">
            <a:xfrm>
              <a:off x="296" y="912"/>
              <a:ext cx="4832"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729028" name="Rectangle 68"/>
            <p:cNvSpPr>
              <a:spLocks noChangeArrowheads="1"/>
            </p:cNvSpPr>
            <p:nvPr/>
          </p:nvSpPr>
          <p:spPr bwMode="auto">
            <a:xfrm>
              <a:off x="419" y="654"/>
              <a:ext cx="637"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rPr>
                <a:t>Time</a:t>
              </a:r>
            </a:p>
          </p:txBody>
        </p:sp>
      </p:grpSp>
      <p:sp>
        <p:nvSpPr>
          <p:cNvPr id="69" name="Title 68"/>
          <p:cNvSpPr>
            <a:spLocks noGrp="1"/>
          </p:cNvSpPr>
          <p:nvPr>
            <p:ph type="title"/>
          </p:nvPr>
        </p:nvSpPr>
        <p:spPr/>
        <p:txBody>
          <a:bodyPr/>
          <a:lstStyle/>
          <a:p>
            <a:r>
              <a:rPr lang="en-US" dirty="0" smtClean="0"/>
              <a:t>Pipelined Execution Representation</a:t>
            </a:r>
            <a:endParaRPr lang="en-US" dirty="0"/>
          </a:p>
        </p:txBody>
      </p:sp>
      <p:sp>
        <p:nvSpPr>
          <p:cNvPr id="70" name="Date Placeholder 69"/>
          <p:cNvSpPr>
            <a:spLocks noGrp="1"/>
          </p:cNvSpPr>
          <p:nvPr>
            <p:ph type="dt" sz="half" idx="10"/>
          </p:nvPr>
        </p:nvSpPr>
        <p:spPr/>
        <p:txBody>
          <a:bodyPr/>
          <a:lstStyle/>
          <a:p>
            <a:fld id="{1FD8C45E-2F07-4E4D-96D2-8773A2C032AB}" type="datetime1">
              <a:rPr lang="en-US" smtClean="0"/>
              <a:pPr/>
              <a:t>4/1/11</a:t>
            </a:fld>
            <a:endParaRPr lang="en-US" dirty="0"/>
          </a:p>
        </p:txBody>
      </p:sp>
      <p:sp>
        <p:nvSpPr>
          <p:cNvPr id="71" name="Slide Number Placeholder 70"/>
          <p:cNvSpPr>
            <a:spLocks noGrp="1"/>
          </p:cNvSpPr>
          <p:nvPr>
            <p:ph type="sldNum" sz="quarter" idx="12"/>
          </p:nvPr>
        </p:nvSpPr>
        <p:spPr/>
        <p:txBody>
          <a:bodyPr/>
          <a:lstStyle/>
          <a:p>
            <a:fld id="{3CC63E4C-4642-794D-A2FD-70F6B81535F5}" type="slidenum">
              <a:rPr lang="en-US" smtClean="0"/>
              <a:pPr/>
              <a:t>30</a:t>
            </a:fld>
            <a:endParaRPr lang="en-US" dirty="0"/>
          </a:p>
        </p:txBody>
      </p:sp>
      <p:sp>
        <p:nvSpPr>
          <p:cNvPr id="72" name="Footer Placeholder 71"/>
          <p:cNvSpPr>
            <a:spLocks noGrp="1"/>
          </p:cNvSpPr>
          <p:nvPr>
            <p:ph type="ftr" sz="quarter" idx="11"/>
          </p:nvPr>
        </p:nvSpPr>
        <p:spPr/>
        <p:txBody>
          <a:bodyPr/>
          <a:lstStyle/>
          <a:p>
            <a:r>
              <a:rPr lang="en-US" smtClean="0"/>
              <a:t>Spring 2011 -- Lecture #20</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7289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8963" grpId="0" build="p" autoUpdateAnimBg="0"/>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48"/>
          <p:cNvGrpSpPr>
            <a:grpSpLocks/>
          </p:cNvGrpSpPr>
          <p:nvPr/>
        </p:nvGrpSpPr>
        <p:grpSpPr bwMode="auto">
          <a:xfrm>
            <a:off x="457200" y="898525"/>
            <a:ext cx="7391400" cy="2927350"/>
            <a:chOff x="288" y="432"/>
            <a:chExt cx="4656" cy="1844"/>
          </a:xfrm>
        </p:grpSpPr>
        <p:sp>
          <p:nvSpPr>
            <p:cNvPr id="2731057" name="Text Box 49"/>
            <p:cNvSpPr txBox="1">
              <a:spLocks noChangeArrowheads="1"/>
            </p:cNvSpPr>
            <p:nvPr/>
          </p:nvSpPr>
          <p:spPr bwMode="auto">
            <a:xfrm rot="-5400000">
              <a:off x="495" y="1017"/>
              <a:ext cx="316" cy="231"/>
            </a:xfrm>
            <a:prstGeom prst="rect">
              <a:avLst/>
            </a:prstGeom>
            <a:noFill/>
            <a:ln w="28575">
              <a:noFill/>
              <a:miter lim="800000"/>
              <a:headEnd/>
              <a:tailEnd/>
            </a:ln>
            <a:effectLst/>
          </p:spPr>
          <p:txBody>
            <a:bodyPr wrap="none" anchor="ctr">
              <a:prstTxWarp prst="textNoShape">
                <a:avLst/>
              </a:prstTxWarp>
              <a:spAutoFit/>
            </a:bodyPr>
            <a:lstStyle/>
            <a:p>
              <a:pPr algn="ctr"/>
              <a:r>
                <a:rPr lang="en-US" sz="1800"/>
                <a:t>PC</a:t>
              </a:r>
            </a:p>
          </p:txBody>
        </p:sp>
        <p:sp>
          <p:nvSpPr>
            <p:cNvPr id="2731058" name="Rectangle 50"/>
            <p:cNvSpPr>
              <a:spLocks noChangeArrowheads="1"/>
            </p:cNvSpPr>
            <p:nvPr/>
          </p:nvSpPr>
          <p:spPr bwMode="auto">
            <a:xfrm>
              <a:off x="528" y="768"/>
              <a:ext cx="240" cy="81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2731059" name="Rectangle 51"/>
            <p:cNvSpPr>
              <a:spLocks noChangeArrowheads="1"/>
            </p:cNvSpPr>
            <p:nvPr/>
          </p:nvSpPr>
          <p:spPr bwMode="auto">
            <a:xfrm rot="-5400000">
              <a:off x="960" y="960"/>
              <a:ext cx="1248" cy="672"/>
            </a:xfrm>
            <a:prstGeom prst="rect">
              <a:avLst/>
            </a:prstGeom>
            <a:noFill/>
            <a:ln w="28575">
              <a:solidFill>
                <a:schemeClr val="tx1"/>
              </a:solidFill>
              <a:miter lim="800000"/>
              <a:headEnd/>
              <a:tailEnd/>
            </a:ln>
            <a:effectLst/>
          </p:spPr>
          <p:txBody>
            <a:bodyPr wrap="none" anchor="ctr">
              <a:prstTxWarp prst="textNoShape">
                <a:avLst/>
              </a:prstTxWarp>
            </a:bodyPr>
            <a:lstStyle/>
            <a:p>
              <a:pPr algn="ctr"/>
              <a:r>
                <a:rPr lang="en-US" sz="2000"/>
                <a:t>instruction</a:t>
              </a:r>
            </a:p>
            <a:p>
              <a:pPr algn="ctr"/>
              <a:r>
                <a:rPr lang="en-US" sz="2000"/>
                <a:t>memory</a:t>
              </a:r>
            </a:p>
          </p:txBody>
        </p:sp>
        <p:sp>
          <p:nvSpPr>
            <p:cNvPr id="2731060" name="AutoShape 52"/>
            <p:cNvSpPr>
              <a:spLocks noChangeArrowheads="1"/>
            </p:cNvSpPr>
            <p:nvPr/>
          </p:nvSpPr>
          <p:spPr bwMode="auto">
            <a:xfrm>
              <a:off x="912" y="1670"/>
              <a:ext cx="231" cy="346"/>
            </a:xfrm>
            <a:prstGeom prst="roundRect">
              <a:avLst>
                <a:gd name="adj" fmla="val 16667"/>
              </a:avLst>
            </a:prstGeom>
            <a:noFill/>
            <a:ln w="28575">
              <a:solidFill>
                <a:schemeClr val="tx1"/>
              </a:solidFill>
              <a:round/>
              <a:headEnd/>
              <a:tailEnd/>
            </a:ln>
            <a:effectLst/>
          </p:spPr>
          <p:txBody>
            <a:bodyPr wrap="none" anchor="ctr">
              <a:prstTxWarp prst="textNoShape">
                <a:avLst/>
              </a:prstTxWarp>
            </a:bodyPr>
            <a:lstStyle/>
            <a:p>
              <a:pPr algn="ctr"/>
              <a:r>
                <a:rPr lang="en-US" sz="2000"/>
                <a:t>+4</a:t>
              </a:r>
            </a:p>
          </p:txBody>
        </p:sp>
        <p:sp>
          <p:nvSpPr>
            <p:cNvPr id="2731061" name="Line 53"/>
            <p:cNvSpPr>
              <a:spLocks noChangeShapeType="1"/>
            </p:cNvSpPr>
            <p:nvPr/>
          </p:nvSpPr>
          <p:spPr bwMode="auto">
            <a:xfrm>
              <a:off x="768" y="1152"/>
              <a:ext cx="48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2" name="Rectangle 54"/>
            <p:cNvSpPr>
              <a:spLocks noChangeArrowheads="1"/>
            </p:cNvSpPr>
            <p:nvPr/>
          </p:nvSpPr>
          <p:spPr bwMode="auto">
            <a:xfrm>
              <a:off x="2256" y="768"/>
              <a:ext cx="624" cy="81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2731063" name="Line 55"/>
            <p:cNvSpPr>
              <a:spLocks noChangeShapeType="1"/>
            </p:cNvSpPr>
            <p:nvPr/>
          </p:nvSpPr>
          <p:spPr bwMode="auto">
            <a:xfrm>
              <a:off x="1920" y="1056"/>
              <a:ext cx="33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4" name="Line 56"/>
            <p:cNvSpPr>
              <a:spLocks noChangeShapeType="1"/>
            </p:cNvSpPr>
            <p:nvPr/>
          </p:nvSpPr>
          <p:spPr bwMode="auto">
            <a:xfrm>
              <a:off x="1920" y="1291"/>
              <a:ext cx="33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5" name="Line 57"/>
            <p:cNvSpPr>
              <a:spLocks noChangeShapeType="1"/>
            </p:cNvSpPr>
            <p:nvPr/>
          </p:nvSpPr>
          <p:spPr bwMode="auto">
            <a:xfrm>
              <a:off x="1920" y="1488"/>
              <a:ext cx="33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6" name="Text Box 58"/>
            <p:cNvSpPr txBox="1">
              <a:spLocks noChangeArrowheads="1"/>
            </p:cNvSpPr>
            <p:nvPr/>
          </p:nvSpPr>
          <p:spPr bwMode="auto">
            <a:xfrm>
              <a:off x="1911" y="1238"/>
              <a:ext cx="214"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rt</a:t>
              </a:r>
            </a:p>
          </p:txBody>
        </p:sp>
        <p:sp>
          <p:nvSpPr>
            <p:cNvPr id="2731067" name="Text Box 59"/>
            <p:cNvSpPr txBox="1">
              <a:spLocks noChangeArrowheads="1"/>
            </p:cNvSpPr>
            <p:nvPr/>
          </p:nvSpPr>
          <p:spPr bwMode="auto">
            <a:xfrm>
              <a:off x="1883" y="1046"/>
              <a:ext cx="249"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rs</a:t>
              </a:r>
            </a:p>
          </p:txBody>
        </p:sp>
        <p:sp>
          <p:nvSpPr>
            <p:cNvPr id="2731068" name="Text Box 60"/>
            <p:cNvSpPr txBox="1">
              <a:spLocks noChangeArrowheads="1"/>
            </p:cNvSpPr>
            <p:nvPr/>
          </p:nvSpPr>
          <p:spPr bwMode="auto">
            <a:xfrm>
              <a:off x="1892" y="806"/>
              <a:ext cx="258"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rd</a:t>
              </a:r>
            </a:p>
          </p:txBody>
        </p:sp>
        <p:sp>
          <p:nvSpPr>
            <p:cNvPr id="2731069" name="Text Box 61"/>
            <p:cNvSpPr txBox="1">
              <a:spLocks noChangeArrowheads="1"/>
            </p:cNvSpPr>
            <p:nvPr/>
          </p:nvSpPr>
          <p:spPr bwMode="auto">
            <a:xfrm rot="-5400000">
              <a:off x="2182" y="966"/>
              <a:ext cx="730"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registers</a:t>
              </a:r>
            </a:p>
          </p:txBody>
        </p:sp>
        <p:grpSp>
          <p:nvGrpSpPr>
            <p:cNvPr id="3" name="Group 62"/>
            <p:cNvGrpSpPr>
              <a:grpSpLocks/>
            </p:cNvGrpSpPr>
            <p:nvPr/>
          </p:nvGrpSpPr>
          <p:grpSpPr bwMode="auto">
            <a:xfrm>
              <a:off x="3312" y="806"/>
              <a:ext cx="768" cy="960"/>
              <a:chOff x="3648" y="1348"/>
              <a:chExt cx="768" cy="960"/>
            </a:xfrm>
          </p:grpSpPr>
          <p:sp>
            <p:nvSpPr>
              <p:cNvPr id="2731071" name="Text Box 63"/>
              <p:cNvSpPr txBox="1">
                <a:spLocks noChangeArrowheads="1"/>
              </p:cNvSpPr>
              <p:nvPr/>
            </p:nvSpPr>
            <p:spPr bwMode="auto">
              <a:xfrm>
                <a:off x="3722" y="1699"/>
                <a:ext cx="427" cy="250"/>
              </a:xfrm>
              <a:prstGeom prst="rect">
                <a:avLst/>
              </a:prstGeom>
              <a:noFill/>
              <a:ln w="12700">
                <a:noFill/>
                <a:miter lim="800000"/>
                <a:headEnd/>
                <a:tailEnd/>
              </a:ln>
              <a:effectLst/>
            </p:spPr>
            <p:txBody>
              <a:bodyPr wrap="none">
                <a:prstTxWarp prst="textNoShape">
                  <a:avLst/>
                </a:prstTxWarp>
                <a:spAutoFit/>
              </a:bodyPr>
              <a:lstStyle/>
              <a:p>
                <a:pPr algn="ctr"/>
                <a:r>
                  <a:rPr lang="en-US" sz="2000"/>
                  <a:t>ALU</a:t>
                </a:r>
                <a:endParaRPr lang="en-US" sz="2400">
                  <a:solidFill>
                    <a:schemeClr val="tx1"/>
                  </a:solidFill>
                  <a:latin typeface="Times" pitchFamily="-65" charset="0"/>
                </a:endParaRPr>
              </a:p>
            </p:txBody>
          </p:sp>
          <p:sp>
            <p:nvSpPr>
              <p:cNvPr id="2731072" name="Freeform 64"/>
              <p:cNvSpPr>
                <a:spLocks/>
              </p:cNvSpPr>
              <p:nvPr/>
            </p:nvSpPr>
            <p:spPr bwMode="auto">
              <a:xfrm>
                <a:off x="3648" y="1348"/>
                <a:ext cx="528" cy="960"/>
              </a:xfrm>
              <a:custGeom>
                <a:avLst/>
                <a:gdLst/>
                <a:ahLst/>
                <a:cxnLst>
                  <a:cxn ang="0">
                    <a:pos x="0" y="0"/>
                  </a:cxn>
                  <a:cxn ang="0">
                    <a:pos x="528" y="192"/>
                  </a:cxn>
                  <a:cxn ang="0">
                    <a:pos x="528" y="672"/>
                  </a:cxn>
                  <a:cxn ang="0">
                    <a:pos x="0" y="960"/>
                  </a:cxn>
                  <a:cxn ang="0">
                    <a:pos x="0" y="528"/>
                  </a:cxn>
                  <a:cxn ang="0">
                    <a:pos x="48" y="480"/>
                  </a:cxn>
                  <a:cxn ang="0">
                    <a:pos x="0" y="432"/>
                  </a:cxn>
                  <a:cxn ang="0">
                    <a:pos x="0" y="0"/>
                  </a:cxn>
                </a:cxnLst>
                <a:rect l="0" t="0" r="r" b="b"/>
                <a:pathLst>
                  <a:path w="528" h="960">
                    <a:moveTo>
                      <a:pt x="0" y="0"/>
                    </a:moveTo>
                    <a:lnTo>
                      <a:pt x="528" y="192"/>
                    </a:lnTo>
                    <a:lnTo>
                      <a:pt x="528" y="672"/>
                    </a:lnTo>
                    <a:lnTo>
                      <a:pt x="0" y="960"/>
                    </a:lnTo>
                    <a:lnTo>
                      <a:pt x="0" y="528"/>
                    </a:lnTo>
                    <a:lnTo>
                      <a:pt x="48" y="480"/>
                    </a:lnTo>
                    <a:lnTo>
                      <a:pt x="0" y="432"/>
                    </a:lnTo>
                    <a:lnTo>
                      <a:pt x="0" y="0"/>
                    </a:lnTo>
                    <a:close/>
                  </a:path>
                </a:pathLst>
              </a:custGeom>
              <a:noFill/>
              <a:ln w="38100" cap="flat" cmpd="sng">
                <a:solidFill>
                  <a:schemeClr val="tx1"/>
                </a:solidFill>
                <a:prstDash val="solid"/>
                <a:round/>
                <a:headEnd/>
                <a:tailEnd/>
              </a:ln>
              <a:effectLst/>
            </p:spPr>
            <p:txBody>
              <a:bodyPr wrap="none" anchor="ctr">
                <a:prstTxWarp prst="textNoShape">
                  <a:avLst/>
                </a:prstTxWarp>
              </a:bodyPr>
              <a:lstStyle/>
              <a:p>
                <a:endParaRPr lang="en-US"/>
              </a:p>
            </p:txBody>
          </p:sp>
          <p:sp>
            <p:nvSpPr>
              <p:cNvPr id="2731073" name="Line 65"/>
              <p:cNvSpPr>
                <a:spLocks noChangeShapeType="1"/>
              </p:cNvSpPr>
              <p:nvPr/>
            </p:nvSpPr>
            <p:spPr bwMode="auto">
              <a:xfrm>
                <a:off x="4176" y="1780"/>
                <a:ext cx="240"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grpSp>
        <p:sp>
          <p:nvSpPr>
            <p:cNvPr id="2731074" name="Line 66"/>
            <p:cNvSpPr>
              <a:spLocks noChangeShapeType="1"/>
            </p:cNvSpPr>
            <p:nvPr/>
          </p:nvSpPr>
          <p:spPr bwMode="auto">
            <a:xfrm>
              <a:off x="2880" y="1488"/>
              <a:ext cx="432"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75" name="Line 67"/>
            <p:cNvSpPr>
              <a:spLocks noChangeShapeType="1"/>
            </p:cNvSpPr>
            <p:nvPr/>
          </p:nvSpPr>
          <p:spPr bwMode="auto">
            <a:xfrm>
              <a:off x="1901" y="1709"/>
              <a:ext cx="1392"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76" name="Line 68"/>
            <p:cNvSpPr>
              <a:spLocks noChangeShapeType="1"/>
            </p:cNvSpPr>
            <p:nvPr/>
          </p:nvSpPr>
          <p:spPr bwMode="auto">
            <a:xfrm>
              <a:off x="2880" y="975"/>
              <a:ext cx="413"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77" name="Rectangle 69"/>
            <p:cNvSpPr>
              <a:spLocks noChangeArrowheads="1"/>
            </p:cNvSpPr>
            <p:nvPr/>
          </p:nvSpPr>
          <p:spPr bwMode="auto">
            <a:xfrm rot="-5400000">
              <a:off x="3792" y="1056"/>
              <a:ext cx="1248" cy="672"/>
            </a:xfrm>
            <a:prstGeom prst="rect">
              <a:avLst/>
            </a:prstGeom>
            <a:noFill/>
            <a:ln w="28575">
              <a:solidFill>
                <a:schemeClr val="tx1"/>
              </a:solidFill>
              <a:miter lim="800000"/>
              <a:headEnd/>
              <a:tailEnd/>
            </a:ln>
            <a:effectLst/>
          </p:spPr>
          <p:txBody>
            <a:bodyPr wrap="none" anchor="ctr">
              <a:prstTxWarp prst="textNoShape">
                <a:avLst/>
              </a:prstTxWarp>
            </a:bodyPr>
            <a:lstStyle/>
            <a:p>
              <a:pPr algn="ctr"/>
              <a:r>
                <a:rPr lang="en-US" sz="2000"/>
                <a:t>Data</a:t>
              </a:r>
            </a:p>
            <a:p>
              <a:pPr algn="ctr"/>
              <a:r>
                <a:rPr lang="en-US" sz="2000"/>
                <a:t>memory</a:t>
              </a:r>
            </a:p>
          </p:txBody>
        </p:sp>
        <p:sp>
          <p:nvSpPr>
            <p:cNvPr id="2731078" name="Line 70"/>
            <p:cNvSpPr>
              <a:spLocks noChangeShapeType="1"/>
            </p:cNvSpPr>
            <p:nvPr/>
          </p:nvSpPr>
          <p:spPr bwMode="auto">
            <a:xfrm>
              <a:off x="3024" y="1488"/>
              <a:ext cx="0" cy="19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79" name="Line 71"/>
            <p:cNvSpPr>
              <a:spLocks noChangeShapeType="1"/>
            </p:cNvSpPr>
            <p:nvPr/>
          </p:nvSpPr>
          <p:spPr bwMode="auto">
            <a:xfrm>
              <a:off x="3024" y="1728"/>
              <a:ext cx="0" cy="19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0" name="Line 72"/>
            <p:cNvSpPr>
              <a:spLocks noChangeShapeType="1"/>
            </p:cNvSpPr>
            <p:nvPr/>
          </p:nvSpPr>
          <p:spPr bwMode="auto">
            <a:xfrm>
              <a:off x="3024" y="1920"/>
              <a:ext cx="105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1" name="Line 73"/>
            <p:cNvSpPr>
              <a:spLocks noChangeShapeType="1"/>
            </p:cNvSpPr>
            <p:nvPr/>
          </p:nvSpPr>
          <p:spPr bwMode="auto">
            <a:xfrm>
              <a:off x="4752" y="1238"/>
              <a:ext cx="192"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2" name="Line 74"/>
            <p:cNvSpPr>
              <a:spLocks noChangeShapeType="1"/>
            </p:cNvSpPr>
            <p:nvPr/>
          </p:nvSpPr>
          <p:spPr bwMode="auto">
            <a:xfrm flipV="1">
              <a:off x="4944" y="432"/>
              <a:ext cx="0" cy="806"/>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3" name="Line 75"/>
            <p:cNvSpPr>
              <a:spLocks noChangeShapeType="1"/>
            </p:cNvSpPr>
            <p:nvPr/>
          </p:nvSpPr>
          <p:spPr bwMode="auto">
            <a:xfrm flipH="1">
              <a:off x="2422" y="432"/>
              <a:ext cx="2522"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4" name="Line 76"/>
            <p:cNvSpPr>
              <a:spLocks noChangeShapeType="1"/>
            </p:cNvSpPr>
            <p:nvPr/>
          </p:nvSpPr>
          <p:spPr bwMode="auto">
            <a:xfrm>
              <a:off x="2422" y="432"/>
              <a:ext cx="0" cy="336"/>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5" name="Text Box 77"/>
            <p:cNvSpPr txBox="1">
              <a:spLocks noChangeArrowheads="1"/>
            </p:cNvSpPr>
            <p:nvPr/>
          </p:nvSpPr>
          <p:spPr bwMode="auto">
            <a:xfrm>
              <a:off x="1892" y="1680"/>
              <a:ext cx="418"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imm</a:t>
              </a:r>
            </a:p>
          </p:txBody>
        </p:sp>
        <p:sp>
          <p:nvSpPr>
            <p:cNvPr id="2731086" name="Line 78"/>
            <p:cNvSpPr>
              <a:spLocks noChangeShapeType="1"/>
            </p:cNvSpPr>
            <p:nvPr/>
          </p:nvSpPr>
          <p:spPr bwMode="auto">
            <a:xfrm>
              <a:off x="1008" y="1152"/>
              <a:ext cx="0" cy="528"/>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7" name="AutoShape 79"/>
            <p:cNvSpPr>
              <a:spLocks noChangeArrowheads="1"/>
            </p:cNvSpPr>
            <p:nvPr/>
          </p:nvSpPr>
          <p:spPr bwMode="auto">
            <a:xfrm>
              <a:off x="528" y="1766"/>
              <a:ext cx="240" cy="510"/>
            </a:xfrm>
            <a:prstGeom prst="roundRect">
              <a:avLst>
                <a:gd name="adj" fmla="val 16667"/>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8" name="Line 80"/>
            <p:cNvSpPr>
              <a:spLocks noChangeShapeType="1"/>
            </p:cNvSpPr>
            <p:nvPr/>
          </p:nvSpPr>
          <p:spPr bwMode="auto">
            <a:xfrm flipH="1">
              <a:off x="768" y="1906"/>
              <a:ext cx="144"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9" name="Line 81"/>
            <p:cNvSpPr>
              <a:spLocks noChangeShapeType="1"/>
            </p:cNvSpPr>
            <p:nvPr/>
          </p:nvSpPr>
          <p:spPr bwMode="auto">
            <a:xfrm>
              <a:off x="2310" y="1709"/>
              <a:ext cx="0" cy="423"/>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90" name="Line 82"/>
            <p:cNvSpPr>
              <a:spLocks noChangeShapeType="1"/>
            </p:cNvSpPr>
            <p:nvPr/>
          </p:nvSpPr>
          <p:spPr bwMode="auto">
            <a:xfrm flipH="1">
              <a:off x="768" y="2132"/>
              <a:ext cx="1542"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91" name="Line 83"/>
            <p:cNvSpPr>
              <a:spLocks noChangeShapeType="1"/>
            </p:cNvSpPr>
            <p:nvPr/>
          </p:nvSpPr>
          <p:spPr bwMode="auto">
            <a:xfrm flipH="1">
              <a:off x="288" y="2016"/>
              <a:ext cx="240"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92" name="Line 84"/>
            <p:cNvSpPr>
              <a:spLocks noChangeShapeType="1"/>
            </p:cNvSpPr>
            <p:nvPr/>
          </p:nvSpPr>
          <p:spPr bwMode="auto">
            <a:xfrm flipV="1">
              <a:off x="288" y="1152"/>
              <a:ext cx="0" cy="864"/>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93" name="Line 85"/>
            <p:cNvSpPr>
              <a:spLocks noChangeShapeType="1"/>
            </p:cNvSpPr>
            <p:nvPr/>
          </p:nvSpPr>
          <p:spPr bwMode="auto">
            <a:xfrm>
              <a:off x="288" y="1152"/>
              <a:ext cx="24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grpSp>
      <p:sp>
        <p:nvSpPr>
          <p:cNvPr id="2731096" name="Text Box 88"/>
          <p:cNvSpPr txBox="1">
            <a:spLocks noChangeArrowheads="1"/>
          </p:cNvSpPr>
          <p:nvPr/>
        </p:nvSpPr>
        <p:spPr bwMode="auto">
          <a:xfrm>
            <a:off x="1330121" y="3760858"/>
            <a:ext cx="1565628" cy="707886"/>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rgbClr val="FF0000"/>
                </a:solidFill>
              </a:rPr>
              <a:t>1. Instruction</a:t>
            </a:r>
          </a:p>
          <a:p>
            <a:pPr algn="ctr"/>
            <a:r>
              <a:rPr lang="en-US" sz="2000">
                <a:solidFill>
                  <a:srgbClr val="FF0000"/>
                </a:solidFill>
              </a:rPr>
              <a:t>Fetch</a:t>
            </a:r>
          </a:p>
        </p:txBody>
      </p:sp>
      <p:sp>
        <p:nvSpPr>
          <p:cNvPr id="2731097" name="Line 89"/>
          <p:cNvSpPr>
            <a:spLocks noChangeShapeType="1"/>
          </p:cNvSpPr>
          <p:nvPr/>
        </p:nvSpPr>
        <p:spPr bwMode="auto">
          <a:xfrm>
            <a:off x="1236133" y="3763963"/>
            <a:ext cx="2027761" cy="0"/>
          </a:xfrm>
          <a:prstGeom prst="line">
            <a:avLst/>
          </a:prstGeom>
          <a:noFill/>
          <a:ln w="28575">
            <a:solidFill>
              <a:srgbClr val="FF0000"/>
            </a:solidFill>
            <a:round/>
            <a:headEnd type="diamond" w="med" len="med"/>
            <a:tailEnd type="triangle" w="med" len="med"/>
          </a:ln>
          <a:effectLst/>
        </p:spPr>
        <p:txBody>
          <a:bodyPr wrap="none" anchor="ctr">
            <a:prstTxWarp prst="textNoShape">
              <a:avLst/>
            </a:prstTxWarp>
          </a:bodyPr>
          <a:lstStyle/>
          <a:p>
            <a:endParaRPr lang="en-US">
              <a:solidFill>
                <a:srgbClr val="FF0000"/>
              </a:solidFill>
            </a:endParaRPr>
          </a:p>
        </p:txBody>
      </p:sp>
      <p:sp>
        <p:nvSpPr>
          <p:cNvPr id="2731098" name="Text Box 90"/>
          <p:cNvSpPr txBox="1">
            <a:spLocks noChangeArrowheads="1"/>
          </p:cNvSpPr>
          <p:nvPr/>
        </p:nvSpPr>
        <p:spPr bwMode="auto">
          <a:xfrm>
            <a:off x="2954866" y="3489325"/>
            <a:ext cx="2286000" cy="1006475"/>
          </a:xfrm>
          <a:prstGeom prst="rect">
            <a:avLst/>
          </a:prstGeom>
          <a:noFill/>
          <a:ln w="28575">
            <a:noFill/>
            <a:miter lim="800000"/>
            <a:headEnd/>
            <a:tailEnd/>
          </a:ln>
          <a:effectLst/>
        </p:spPr>
        <p:txBody>
          <a:bodyPr anchor="ctr">
            <a:prstTxWarp prst="textNoShape">
              <a:avLst/>
            </a:prstTxWarp>
            <a:spAutoFit/>
          </a:bodyPr>
          <a:lstStyle/>
          <a:p>
            <a:pPr algn="ctr"/>
            <a:endParaRPr lang="en-US" sz="2000" dirty="0">
              <a:solidFill>
                <a:schemeClr val="accent2"/>
              </a:solidFill>
            </a:endParaRPr>
          </a:p>
          <a:p>
            <a:pPr algn="ctr"/>
            <a:r>
              <a:rPr lang="en-US" sz="2000" dirty="0">
                <a:solidFill>
                  <a:srgbClr val="FF0000"/>
                </a:solidFill>
              </a:rPr>
              <a:t>2. Decode/</a:t>
            </a:r>
          </a:p>
          <a:p>
            <a:pPr algn="ctr"/>
            <a:r>
              <a:rPr lang="en-US" sz="2000" dirty="0">
                <a:solidFill>
                  <a:srgbClr val="FF0000"/>
                </a:solidFill>
              </a:rPr>
              <a:t>    Register Read</a:t>
            </a:r>
          </a:p>
        </p:txBody>
      </p:sp>
      <p:sp>
        <p:nvSpPr>
          <p:cNvPr id="2731099" name="Line 91"/>
          <p:cNvSpPr>
            <a:spLocks noChangeShapeType="1"/>
          </p:cNvSpPr>
          <p:nvPr/>
        </p:nvSpPr>
        <p:spPr bwMode="auto">
          <a:xfrm>
            <a:off x="3505200" y="3759200"/>
            <a:ext cx="1381125" cy="4763"/>
          </a:xfrm>
          <a:prstGeom prst="line">
            <a:avLst/>
          </a:prstGeom>
          <a:noFill/>
          <a:ln w="28575">
            <a:solidFill>
              <a:srgbClr val="FF0000"/>
            </a:solidFill>
            <a:round/>
            <a:headEnd type="diamond" w="med" len="med"/>
            <a:tailEnd type="triangle" w="med" len="med"/>
          </a:ln>
          <a:effectLst/>
        </p:spPr>
        <p:txBody>
          <a:bodyPr wrap="none" anchor="ctr">
            <a:prstTxWarp prst="textNoShape">
              <a:avLst/>
            </a:prstTxWarp>
          </a:bodyPr>
          <a:lstStyle/>
          <a:p>
            <a:endParaRPr lang="en-US">
              <a:solidFill>
                <a:srgbClr val="FF0000"/>
              </a:solidFill>
            </a:endParaRPr>
          </a:p>
        </p:txBody>
      </p:sp>
      <p:sp>
        <p:nvSpPr>
          <p:cNvPr id="2731101" name="Text Box 93"/>
          <p:cNvSpPr txBox="1">
            <a:spLocks noChangeArrowheads="1"/>
          </p:cNvSpPr>
          <p:nvPr/>
        </p:nvSpPr>
        <p:spPr bwMode="auto">
          <a:xfrm>
            <a:off x="4957808" y="3902046"/>
            <a:ext cx="1248534" cy="40011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rgbClr val="FF0000"/>
                </a:solidFill>
              </a:rPr>
              <a:t>3. Execute</a:t>
            </a:r>
          </a:p>
        </p:txBody>
      </p:sp>
      <p:sp>
        <p:nvSpPr>
          <p:cNvPr id="2731102" name="Line 94"/>
          <p:cNvSpPr>
            <a:spLocks noChangeShapeType="1"/>
          </p:cNvSpPr>
          <p:nvPr/>
        </p:nvSpPr>
        <p:spPr bwMode="auto">
          <a:xfrm>
            <a:off x="5079832" y="3751263"/>
            <a:ext cx="1083901" cy="0"/>
          </a:xfrm>
          <a:prstGeom prst="line">
            <a:avLst/>
          </a:prstGeom>
          <a:noFill/>
          <a:ln w="28575">
            <a:solidFill>
              <a:srgbClr val="FF0000"/>
            </a:solidFill>
            <a:round/>
            <a:headEnd type="diamond" w="med" len="med"/>
            <a:tailEnd type="triangle" w="med" len="med"/>
          </a:ln>
          <a:effectLst/>
        </p:spPr>
        <p:txBody>
          <a:bodyPr wrap="none" anchor="ctr">
            <a:prstTxWarp prst="textNoShape">
              <a:avLst/>
            </a:prstTxWarp>
          </a:bodyPr>
          <a:lstStyle/>
          <a:p>
            <a:endParaRPr lang="en-US">
              <a:solidFill>
                <a:srgbClr val="FF0000"/>
              </a:solidFill>
            </a:endParaRPr>
          </a:p>
        </p:txBody>
      </p:sp>
      <p:sp>
        <p:nvSpPr>
          <p:cNvPr id="2731104" name="Text Box 96"/>
          <p:cNvSpPr txBox="1">
            <a:spLocks noChangeArrowheads="1"/>
          </p:cNvSpPr>
          <p:nvPr/>
        </p:nvSpPr>
        <p:spPr bwMode="auto">
          <a:xfrm>
            <a:off x="6263843" y="3902046"/>
            <a:ext cx="1331189" cy="40011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rgbClr val="FF0000"/>
                </a:solidFill>
              </a:rPr>
              <a:t>4. Memory</a:t>
            </a:r>
          </a:p>
        </p:txBody>
      </p:sp>
      <p:sp>
        <p:nvSpPr>
          <p:cNvPr id="2731105" name="Line 97"/>
          <p:cNvSpPr>
            <a:spLocks noChangeShapeType="1"/>
          </p:cNvSpPr>
          <p:nvPr/>
        </p:nvSpPr>
        <p:spPr bwMode="auto">
          <a:xfrm flipV="1">
            <a:off x="6383867" y="3742267"/>
            <a:ext cx="1236133" cy="8996"/>
          </a:xfrm>
          <a:prstGeom prst="line">
            <a:avLst/>
          </a:prstGeom>
          <a:noFill/>
          <a:ln w="28575">
            <a:solidFill>
              <a:srgbClr val="FF0000"/>
            </a:solidFill>
            <a:round/>
            <a:headEnd type="diamond" w="med" len="med"/>
            <a:tailEnd type="triangle" w="med" len="med"/>
          </a:ln>
          <a:effectLst/>
        </p:spPr>
        <p:txBody>
          <a:bodyPr wrap="none" anchor="ctr">
            <a:prstTxWarp prst="textNoShape">
              <a:avLst/>
            </a:prstTxWarp>
          </a:bodyPr>
          <a:lstStyle/>
          <a:p>
            <a:endParaRPr lang="en-US">
              <a:solidFill>
                <a:srgbClr val="FF0000"/>
              </a:solidFill>
            </a:endParaRPr>
          </a:p>
        </p:txBody>
      </p:sp>
      <p:sp>
        <p:nvSpPr>
          <p:cNvPr id="2731107" name="Text Box 99"/>
          <p:cNvSpPr txBox="1">
            <a:spLocks noChangeArrowheads="1"/>
          </p:cNvSpPr>
          <p:nvPr/>
        </p:nvSpPr>
        <p:spPr bwMode="auto">
          <a:xfrm>
            <a:off x="7693248" y="3748158"/>
            <a:ext cx="1017100" cy="707886"/>
          </a:xfrm>
          <a:prstGeom prst="rect">
            <a:avLst/>
          </a:prstGeom>
          <a:noFill/>
          <a:ln w="28575">
            <a:noFill/>
            <a:miter lim="800000"/>
            <a:headEnd/>
            <a:tailEnd/>
          </a:ln>
          <a:effectLst/>
        </p:spPr>
        <p:txBody>
          <a:bodyPr wrap="none" anchor="ctr">
            <a:prstTxWarp prst="textNoShape">
              <a:avLst/>
            </a:prstTxWarp>
            <a:spAutoFit/>
          </a:bodyPr>
          <a:lstStyle/>
          <a:p>
            <a:pPr algn="ctr"/>
            <a:r>
              <a:rPr lang="en-US" sz="2000" dirty="0">
                <a:solidFill>
                  <a:srgbClr val="FF0000"/>
                </a:solidFill>
              </a:rPr>
              <a:t>5. Write</a:t>
            </a:r>
            <a:br>
              <a:rPr lang="en-US" sz="2000" dirty="0">
                <a:solidFill>
                  <a:srgbClr val="FF0000"/>
                </a:solidFill>
              </a:rPr>
            </a:br>
            <a:r>
              <a:rPr lang="en-US" sz="2000" dirty="0">
                <a:solidFill>
                  <a:srgbClr val="FF0000"/>
                </a:solidFill>
              </a:rPr>
              <a:t>Back</a:t>
            </a:r>
          </a:p>
        </p:txBody>
      </p:sp>
      <p:sp>
        <p:nvSpPr>
          <p:cNvPr id="2731108" name="Line 100"/>
          <p:cNvSpPr>
            <a:spLocks noChangeShapeType="1"/>
          </p:cNvSpPr>
          <p:nvPr/>
        </p:nvSpPr>
        <p:spPr bwMode="auto">
          <a:xfrm>
            <a:off x="7874000" y="3742267"/>
            <a:ext cx="844550" cy="8996"/>
          </a:xfrm>
          <a:prstGeom prst="line">
            <a:avLst/>
          </a:prstGeom>
          <a:noFill/>
          <a:ln w="28575">
            <a:solidFill>
              <a:srgbClr val="FF0000"/>
            </a:solidFill>
            <a:round/>
            <a:headEnd type="diamond" w="med" len="med"/>
            <a:tailEnd type="triangle" w="med" len="med"/>
          </a:ln>
          <a:effectLst/>
        </p:spPr>
        <p:txBody>
          <a:bodyPr wrap="none" anchor="ctr">
            <a:prstTxWarp prst="textNoShape">
              <a:avLst/>
            </a:prstTxWarp>
          </a:bodyPr>
          <a:lstStyle/>
          <a:p>
            <a:endParaRPr lang="en-US">
              <a:solidFill>
                <a:srgbClr val="FF0000"/>
              </a:solidFill>
            </a:endParaRPr>
          </a:p>
        </p:txBody>
      </p:sp>
      <p:sp>
        <p:nvSpPr>
          <p:cNvPr id="101" name="Title 100"/>
          <p:cNvSpPr>
            <a:spLocks noGrp="1"/>
          </p:cNvSpPr>
          <p:nvPr>
            <p:ph type="title"/>
          </p:nvPr>
        </p:nvSpPr>
        <p:spPr>
          <a:xfrm>
            <a:off x="474133" y="0"/>
            <a:ext cx="8229600" cy="1049867"/>
          </a:xfrm>
        </p:spPr>
        <p:txBody>
          <a:bodyPr/>
          <a:lstStyle/>
          <a:p>
            <a:r>
              <a:rPr lang="en-US" dirty="0" smtClean="0"/>
              <a:t>Graphical Pipeline Diagrams</a:t>
            </a:r>
            <a:endParaRPr lang="en-US" dirty="0"/>
          </a:p>
        </p:txBody>
      </p:sp>
      <p:sp>
        <p:nvSpPr>
          <p:cNvPr id="102" name="Content Placeholder 101"/>
          <p:cNvSpPr>
            <a:spLocks noGrp="1"/>
          </p:cNvSpPr>
          <p:nvPr>
            <p:ph idx="1"/>
          </p:nvPr>
        </p:nvSpPr>
        <p:spPr>
          <a:xfrm>
            <a:off x="491067" y="4345694"/>
            <a:ext cx="8229600" cy="1168400"/>
          </a:xfrm>
        </p:spPr>
        <p:txBody>
          <a:bodyPr>
            <a:normAutofit/>
          </a:bodyPr>
          <a:lstStyle/>
          <a:p>
            <a:r>
              <a:rPr lang="en-US" sz="2800" dirty="0" smtClean="0"/>
              <a:t>Use </a:t>
            </a:r>
            <a:r>
              <a:rPr lang="en-US" sz="2800" dirty="0" err="1" smtClean="0"/>
              <a:t>datapath</a:t>
            </a:r>
            <a:r>
              <a:rPr lang="en-US" sz="2800" dirty="0" smtClean="0"/>
              <a:t> figure below to represent pipeline</a:t>
            </a:r>
            <a:endParaRPr lang="en-US" sz="2800" dirty="0"/>
          </a:p>
        </p:txBody>
      </p:sp>
      <p:sp>
        <p:nvSpPr>
          <p:cNvPr id="57" name="Rectangle 56"/>
          <p:cNvSpPr/>
          <p:nvPr/>
        </p:nvSpPr>
        <p:spPr>
          <a:xfrm>
            <a:off x="3335867" y="1016000"/>
            <a:ext cx="118533" cy="2895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4876801" y="1016000"/>
            <a:ext cx="118533" cy="2895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6197602" y="965200"/>
            <a:ext cx="118533" cy="2895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7653869" y="965199"/>
            <a:ext cx="118533" cy="2895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6" name="Group 4"/>
          <p:cNvGrpSpPr>
            <a:grpSpLocks/>
          </p:cNvGrpSpPr>
          <p:nvPr/>
        </p:nvGrpSpPr>
        <p:grpSpPr bwMode="auto">
          <a:xfrm>
            <a:off x="1244600" y="4784725"/>
            <a:ext cx="4171950" cy="1812925"/>
            <a:chOff x="1357" y="2858"/>
            <a:chExt cx="2628" cy="1142"/>
          </a:xfrm>
        </p:grpSpPr>
        <p:sp>
          <p:nvSpPr>
            <p:cNvPr id="61" name="Freeform 5"/>
            <p:cNvSpPr>
              <a:spLocks/>
            </p:cNvSpPr>
            <p:nvPr/>
          </p:nvSpPr>
          <p:spPr bwMode="auto">
            <a:xfrm>
              <a:off x="2986" y="3520"/>
              <a:ext cx="209"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62" name="Freeform 6"/>
            <p:cNvSpPr>
              <a:spLocks/>
            </p:cNvSpPr>
            <p:nvPr/>
          </p:nvSpPr>
          <p:spPr bwMode="auto">
            <a:xfrm>
              <a:off x="3193" y="3520"/>
              <a:ext cx="210"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grpSp>
          <p:nvGrpSpPr>
            <p:cNvPr id="63" name="Group 7"/>
            <p:cNvGrpSpPr>
              <a:grpSpLocks/>
            </p:cNvGrpSpPr>
            <p:nvPr/>
          </p:nvGrpSpPr>
          <p:grpSpPr bwMode="auto">
            <a:xfrm>
              <a:off x="1357" y="2946"/>
              <a:ext cx="2628" cy="289"/>
              <a:chOff x="1396" y="1662"/>
              <a:chExt cx="2628" cy="289"/>
            </a:xfrm>
          </p:grpSpPr>
          <p:sp>
            <p:nvSpPr>
              <p:cNvPr id="94" name="Rectangle 8"/>
              <p:cNvSpPr>
                <a:spLocks noChangeArrowheads="1"/>
              </p:cNvSpPr>
              <p:nvPr/>
            </p:nvSpPr>
            <p:spPr bwMode="auto">
              <a:xfrm>
                <a:off x="1400"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95" name="Rectangle 9"/>
              <p:cNvSpPr>
                <a:spLocks noChangeArrowheads="1"/>
              </p:cNvSpPr>
              <p:nvPr/>
            </p:nvSpPr>
            <p:spPr bwMode="auto">
              <a:xfrm>
                <a:off x="1396" y="1662"/>
                <a:ext cx="256"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rgbClr val="FF0000"/>
                    </a:solidFill>
                  </a:rPr>
                  <a:t>IF</a:t>
                </a:r>
                <a:endParaRPr lang="en-US" sz="2400" b="1" dirty="0">
                  <a:solidFill>
                    <a:srgbClr val="FF0000"/>
                  </a:solidFill>
                </a:endParaRPr>
              </a:p>
            </p:txBody>
          </p:sp>
          <p:sp>
            <p:nvSpPr>
              <p:cNvPr id="96" name="Rectangle 10"/>
              <p:cNvSpPr>
                <a:spLocks noChangeArrowheads="1"/>
              </p:cNvSpPr>
              <p:nvPr/>
            </p:nvSpPr>
            <p:spPr bwMode="auto">
              <a:xfrm>
                <a:off x="1928"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97" name="Rectangle 11"/>
              <p:cNvSpPr>
                <a:spLocks noChangeArrowheads="1"/>
              </p:cNvSpPr>
              <p:nvPr/>
            </p:nvSpPr>
            <p:spPr bwMode="auto">
              <a:xfrm>
                <a:off x="2456"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98" name="Rectangle 12"/>
              <p:cNvSpPr>
                <a:spLocks noChangeArrowheads="1"/>
              </p:cNvSpPr>
              <p:nvPr/>
            </p:nvSpPr>
            <p:spPr bwMode="auto">
              <a:xfrm>
                <a:off x="2984"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99" name="Rectangle 13"/>
              <p:cNvSpPr>
                <a:spLocks noChangeArrowheads="1"/>
              </p:cNvSpPr>
              <p:nvPr/>
            </p:nvSpPr>
            <p:spPr bwMode="auto">
              <a:xfrm>
                <a:off x="3512"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00" name="Rectangle 14"/>
              <p:cNvSpPr>
                <a:spLocks noChangeArrowheads="1"/>
              </p:cNvSpPr>
              <p:nvPr/>
            </p:nvSpPr>
            <p:spPr bwMode="auto">
              <a:xfrm>
                <a:off x="1907" y="1662"/>
                <a:ext cx="289"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rgbClr val="FF0000"/>
                    </a:solidFill>
                  </a:rPr>
                  <a:t>ID</a:t>
                </a:r>
                <a:endParaRPr lang="en-US" sz="2400" b="1" dirty="0">
                  <a:solidFill>
                    <a:srgbClr val="FF0000"/>
                  </a:solidFill>
                </a:endParaRPr>
              </a:p>
            </p:txBody>
          </p:sp>
          <p:sp>
            <p:nvSpPr>
              <p:cNvPr id="103" name="Rectangle 15"/>
              <p:cNvSpPr>
                <a:spLocks noChangeArrowheads="1"/>
              </p:cNvSpPr>
              <p:nvPr/>
            </p:nvSpPr>
            <p:spPr bwMode="auto">
              <a:xfrm>
                <a:off x="2435" y="1662"/>
                <a:ext cx="317"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rgbClr val="FF0000"/>
                    </a:solidFill>
                  </a:rPr>
                  <a:t>EX</a:t>
                </a:r>
                <a:endParaRPr lang="en-US" sz="2400" b="1" dirty="0">
                  <a:solidFill>
                    <a:srgbClr val="FF0000"/>
                  </a:solidFill>
                </a:endParaRPr>
              </a:p>
            </p:txBody>
          </p:sp>
          <p:sp>
            <p:nvSpPr>
              <p:cNvPr id="104" name="Rectangle 16"/>
              <p:cNvSpPr>
                <a:spLocks noChangeArrowheads="1"/>
              </p:cNvSpPr>
              <p:nvPr/>
            </p:nvSpPr>
            <p:spPr bwMode="auto">
              <a:xfrm>
                <a:off x="2963" y="1662"/>
                <a:ext cx="540"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err="1">
                    <a:solidFill>
                      <a:srgbClr val="FF0000"/>
                    </a:solidFill>
                  </a:rPr>
                  <a:t>Mem</a:t>
                </a:r>
                <a:endParaRPr lang="en-US" sz="2400" b="1" dirty="0">
                  <a:solidFill>
                    <a:srgbClr val="FF0000"/>
                  </a:solidFill>
                </a:endParaRPr>
              </a:p>
            </p:txBody>
          </p:sp>
          <p:sp>
            <p:nvSpPr>
              <p:cNvPr id="105" name="Rectangle 17"/>
              <p:cNvSpPr>
                <a:spLocks noChangeArrowheads="1"/>
              </p:cNvSpPr>
              <p:nvPr/>
            </p:nvSpPr>
            <p:spPr bwMode="auto">
              <a:xfrm>
                <a:off x="3539" y="1662"/>
                <a:ext cx="399"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a:solidFill>
                      <a:srgbClr val="FF0000"/>
                    </a:solidFill>
                  </a:rPr>
                  <a:t>WB</a:t>
                </a:r>
              </a:p>
            </p:txBody>
          </p:sp>
        </p:grpSp>
        <p:sp>
          <p:nvSpPr>
            <p:cNvPr id="64" name="Freeform 18"/>
            <p:cNvSpPr>
              <a:spLocks/>
            </p:cNvSpPr>
            <p:nvPr/>
          </p:nvSpPr>
          <p:spPr bwMode="auto">
            <a:xfrm>
              <a:off x="2551" y="3472"/>
              <a:ext cx="261"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65" name="Rectangle 19"/>
            <p:cNvSpPr>
              <a:spLocks noChangeArrowheads="1"/>
            </p:cNvSpPr>
            <p:nvPr/>
          </p:nvSpPr>
          <p:spPr bwMode="auto">
            <a:xfrm rot="5400000">
              <a:off x="2491" y="3593"/>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latin typeface="Times" pitchFamily="-65" charset="0"/>
                </a:rPr>
                <a:t>ALU</a:t>
              </a:r>
              <a:endParaRPr lang="en-US" sz="1600" b="1">
                <a:solidFill>
                  <a:schemeClr val="tx1"/>
                </a:solidFill>
                <a:latin typeface="Times" pitchFamily="-65" charset="0"/>
              </a:endParaRPr>
            </a:p>
          </p:txBody>
        </p:sp>
        <p:sp>
          <p:nvSpPr>
            <p:cNvPr id="66" name="Rectangle 20"/>
            <p:cNvSpPr>
              <a:spLocks noChangeArrowheads="1"/>
            </p:cNvSpPr>
            <p:nvPr/>
          </p:nvSpPr>
          <p:spPr bwMode="auto">
            <a:xfrm>
              <a:off x="1392" y="3570"/>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67" name="Group 21"/>
            <p:cNvGrpSpPr>
              <a:grpSpLocks/>
            </p:cNvGrpSpPr>
            <p:nvPr/>
          </p:nvGrpSpPr>
          <p:grpSpPr bwMode="auto">
            <a:xfrm>
              <a:off x="1419" y="3568"/>
              <a:ext cx="418" cy="289"/>
              <a:chOff x="1343" y="1248"/>
              <a:chExt cx="340" cy="289"/>
            </a:xfrm>
          </p:grpSpPr>
          <p:sp>
            <p:nvSpPr>
              <p:cNvPr id="92" name="Freeform 22"/>
              <p:cNvSpPr>
                <a:spLocks/>
              </p:cNvSpPr>
              <p:nvPr/>
            </p:nvSpPr>
            <p:spPr bwMode="auto">
              <a:xfrm>
                <a:off x="1343" y="1248"/>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93" name="Freeform 23"/>
              <p:cNvSpPr>
                <a:spLocks/>
              </p:cNvSpPr>
              <p:nvPr/>
            </p:nvSpPr>
            <p:spPr bwMode="auto">
              <a:xfrm>
                <a:off x="1512" y="1248"/>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grpSp>
        <p:sp>
          <p:nvSpPr>
            <p:cNvPr id="68" name="Rectangle 24"/>
            <p:cNvSpPr>
              <a:spLocks noChangeArrowheads="1"/>
            </p:cNvSpPr>
            <p:nvPr/>
          </p:nvSpPr>
          <p:spPr bwMode="auto">
            <a:xfrm>
              <a:off x="1956" y="3575"/>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sp>
          <p:nvSpPr>
            <p:cNvPr id="69" name="Freeform 25"/>
            <p:cNvSpPr>
              <a:spLocks/>
            </p:cNvSpPr>
            <p:nvPr/>
          </p:nvSpPr>
          <p:spPr bwMode="auto">
            <a:xfrm>
              <a:off x="1979" y="3568"/>
              <a:ext cx="183"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70" name="Freeform 26"/>
            <p:cNvSpPr>
              <a:spLocks/>
            </p:cNvSpPr>
            <p:nvPr/>
          </p:nvSpPr>
          <p:spPr bwMode="auto">
            <a:xfrm>
              <a:off x="2161" y="3568"/>
              <a:ext cx="181"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71" name="Line 27"/>
            <p:cNvSpPr>
              <a:spLocks noChangeShapeType="1"/>
            </p:cNvSpPr>
            <p:nvPr/>
          </p:nvSpPr>
          <p:spPr bwMode="auto">
            <a:xfrm>
              <a:off x="1838" y="3712"/>
              <a:ext cx="118" cy="0"/>
            </a:xfrm>
            <a:prstGeom prst="line">
              <a:avLst/>
            </a:prstGeom>
            <a:noFill/>
            <a:ln w="25400">
              <a:solidFill>
                <a:schemeClr val="accent1"/>
              </a:solidFill>
              <a:round/>
              <a:headEnd/>
              <a:tailEnd/>
            </a:ln>
            <a:effectLst/>
          </p:spPr>
          <p:txBody>
            <a:bodyPr wrap="none" anchor="ctr">
              <a:prstTxWarp prst="textNoShape">
                <a:avLst/>
              </a:prstTxWarp>
            </a:bodyPr>
            <a:lstStyle/>
            <a:p>
              <a:endParaRPr lang="en-US"/>
            </a:p>
          </p:txBody>
        </p:sp>
        <p:sp>
          <p:nvSpPr>
            <p:cNvPr id="72" name="Freeform 28"/>
            <p:cNvSpPr>
              <a:spLocks/>
            </p:cNvSpPr>
            <p:nvPr/>
          </p:nvSpPr>
          <p:spPr bwMode="auto">
            <a:xfrm>
              <a:off x="1914" y="3616"/>
              <a:ext cx="59"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73" name="Line 29"/>
            <p:cNvSpPr>
              <a:spLocks noChangeShapeType="1"/>
            </p:cNvSpPr>
            <p:nvPr/>
          </p:nvSpPr>
          <p:spPr bwMode="auto">
            <a:xfrm>
              <a:off x="2349" y="3616"/>
              <a:ext cx="192" cy="0"/>
            </a:xfrm>
            <a:prstGeom prst="line">
              <a:avLst/>
            </a:prstGeom>
            <a:noFill/>
            <a:ln w="25400">
              <a:solidFill>
                <a:schemeClr val="accent1"/>
              </a:solidFill>
              <a:round/>
              <a:headEnd/>
              <a:tailEnd/>
            </a:ln>
            <a:effectLst/>
          </p:spPr>
          <p:txBody>
            <a:bodyPr wrap="none" anchor="ctr">
              <a:prstTxWarp prst="textNoShape">
                <a:avLst/>
              </a:prstTxWarp>
            </a:bodyPr>
            <a:lstStyle/>
            <a:p>
              <a:endParaRPr lang="en-US"/>
            </a:p>
          </p:txBody>
        </p:sp>
        <p:sp>
          <p:nvSpPr>
            <p:cNvPr id="74" name="Rectangle 30"/>
            <p:cNvSpPr>
              <a:spLocks noChangeArrowheads="1"/>
            </p:cNvSpPr>
            <p:nvPr/>
          </p:nvSpPr>
          <p:spPr bwMode="auto">
            <a:xfrm>
              <a:off x="2958" y="3570"/>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sp>
          <p:nvSpPr>
            <p:cNvPr id="75" name="Rectangle 31"/>
            <p:cNvSpPr>
              <a:spLocks noChangeArrowheads="1"/>
            </p:cNvSpPr>
            <p:nvPr/>
          </p:nvSpPr>
          <p:spPr bwMode="auto">
            <a:xfrm>
              <a:off x="3562" y="3570"/>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sp>
          <p:nvSpPr>
            <p:cNvPr id="76" name="Freeform 32"/>
            <p:cNvSpPr>
              <a:spLocks/>
            </p:cNvSpPr>
            <p:nvPr/>
          </p:nvSpPr>
          <p:spPr bwMode="auto">
            <a:xfrm>
              <a:off x="3595" y="3568"/>
              <a:ext cx="174"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77" name="Freeform 33"/>
            <p:cNvSpPr>
              <a:spLocks/>
            </p:cNvSpPr>
            <p:nvPr/>
          </p:nvSpPr>
          <p:spPr bwMode="auto">
            <a:xfrm>
              <a:off x="3768" y="3568"/>
              <a:ext cx="175"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78" name="Line 34"/>
            <p:cNvSpPr>
              <a:spLocks noChangeShapeType="1"/>
            </p:cNvSpPr>
            <p:nvPr/>
          </p:nvSpPr>
          <p:spPr bwMode="auto">
            <a:xfrm>
              <a:off x="3414" y="3712"/>
              <a:ext cx="171" cy="0"/>
            </a:xfrm>
            <a:prstGeom prst="line">
              <a:avLst/>
            </a:prstGeom>
            <a:noFill/>
            <a:ln w="25400">
              <a:solidFill>
                <a:schemeClr val="accent1"/>
              </a:solidFill>
              <a:round/>
              <a:headEnd/>
              <a:tailEnd/>
            </a:ln>
            <a:effectLst/>
          </p:spPr>
          <p:txBody>
            <a:bodyPr wrap="none" anchor="ctr">
              <a:prstTxWarp prst="textNoShape">
                <a:avLst/>
              </a:prstTxWarp>
            </a:bodyPr>
            <a:lstStyle/>
            <a:p>
              <a:endParaRPr lang="en-US"/>
            </a:p>
          </p:txBody>
        </p:sp>
        <p:sp>
          <p:nvSpPr>
            <p:cNvPr id="79" name="Line 35"/>
            <p:cNvSpPr>
              <a:spLocks noChangeShapeType="1"/>
            </p:cNvSpPr>
            <p:nvPr/>
          </p:nvSpPr>
          <p:spPr bwMode="auto">
            <a:xfrm>
              <a:off x="2821" y="3712"/>
              <a:ext cx="190" cy="0"/>
            </a:xfrm>
            <a:prstGeom prst="line">
              <a:avLst/>
            </a:prstGeom>
            <a:noFill/>
            <a:ln w="25400">
              <a:solidFill>
                <a:schemeClr val="accent1"/>
              </a:solidFill>
              <a:round/>
              <a:headEnd/>
              <a:tailEnd/>
            </a:ln>
            <a:effectLst/>
          </p:spPr>
          <p:txBody>
            <a:bodyPr wrap="none" anchor="ctr">
              <a:prstTxWarp prst="textNoShape">
                <a:avLst/>
              </a:prstTxWarp>
            </a:bodyPr>
            <a:lstStyle/>
            <a:p>
              <a:endParaRPr lang="en-US"/>
            </a:p>
          </p:txBody>
        </p:sp>
        <p:sp>
          <p:nvSpPr>
            <p:cNvPr id="80" name="Freeform 36"/>
            <p:cNvSpPr>
              <a:spLocks/>
            </p:cNvSpPr>
            <p:nvPr/>
          </p:nvSpPr>
          <p:spPr bwMode="auto">
            <a:xfrm>
              <a:off x="2969" y="3712"/>
              <a:ext cx="529"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81" name="Line 37"/>
            <p:cNvSpPr>
              <a:spLocks noChangeShapeType="1"/>
            </p:cNvSpPr>
            <p:nvPr/>
          </p:nvSpPr>
          <p:spPr bwMode="auto">
            <a:xfrm>
              <a:off x="2349" y="3808"/>
              <a:ext cx="192" cy="0"/>
            </a:xfrm>
            <a:prstGeom prst="line">
              <a:avLst/>
            </a:prstGeom>
            <a:noFill/>
            <a:ln w="25400">
              <a:solidFill>
                <a:schemeClr val="accent1"/>
              </a:solidFill>
              <a:round/>
              <a:headEnd/>
              <a:tailEnd/>
            </a:ln>
            <a:effectLst/>
          </p:spPr>
          <p:txBody>
            <a:bodyPr wrap="none" anchor="ctr">
              <a:prstTxWarp prst="textNoShape">
                <a:avLst/>
              </a:prstTxWarp>
            </a:bodyPr>
            <a:lstStyle/>
            <a:p>
              <a:endParaRPr lang="en-US"/>
            </a:p>
          </p:txBody>
        </p:sp>
        <p:sp>
          <p:nvSpPr>
            <p:cNvPr id="82" name="Freeform 38"/>
            <p:cNvSpPr>
              <a:spLocks/>
            </p:cNvSpPr>
            <p:nvPr/>
          </p:nvSpPr>
          <p:spPr bwMode="auto">
            <a:xfrm>
              <a:off x="2463" y="3707"/>
              <a:ext cx="413"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83" name="Line 39"/>
            <p:cNvSpPr>
              <a:spLocks noChangeShapeType="1"/>
            </p:cNvSpPr>
            <p:nvPr/>
          </p:nvSpPr>
          <p:spPr bwMode="auto">
            <a:xfrm>
              <a:off x="1664" y="3232"/>
              <a:ext cx="0" cy="276"/>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84" name="Line 40"/>
            <p:cNvSpPr>
              <a:spLocks noChangeShapeType="1"/>
            </p:cNvSpPr>
            <p:nvPr/>
          </p:nvSpPr>
          <p:spPr bwMode="auto">
            <a:xfrm>
              <a:off x="2172" y="3244"/>
              <a:ext cx="0" cy="276"/>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85" name="Line 41"/>
            <p:cNvSpPr>
              <a:spLocks noChangeShapeType="1"/>
            </p:cNvSpPr>
            <p:nvPr/>
          </p:nvSpPr>
          <p:spPr bwMode="auto">
            <a:xfrm>
              <a:off x="2688" y="3232"/>
              <a:ext cx="0" cy="276"/>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86" name="Line 42"/>
            <p:cNvSpPr>
              <a:spLocks noChangeShapeType="1"/>
            </p:cNvSpPr>
            <p:nvPr/>
          </p:nvSpPr>
          <p:spPr bwMode="auto">
            <a:xfrm>
              <a:off x="3230" y="3244"/>
              <a:ext cx="0" cy="276"/>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87" name="Line 43"/>
            <p:cNvSpPr>
              <a:spLocks noChangeShapeType="1"/>
            </p:cNvSpPr>
            <p:nvPr/>
          </p:nvSpPr>
          <p:spPr bwMode="auto">
            <a:xfrm>
              <a:off x="3810" y="3244"/>
              <a:ext cx="0" cy="276"/>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88" name="Line 44"/>
            <p:cNvSpPr>
              <a:spLocks noChangeShapeType="1"/>
            </p:cNvSpPr>
            <p:nvPr/>
          </p:nvSpPr>
          <p:spPr bwMode="auto">
            <a:xfrm flipH="1">
              <a:off x="1872" y="2858"/>
              <a:ext cx="21" cy="112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89" name="Line 45"/>
            <p:cNvSpPr>
              <a:spLocks noChangeShapeType="1"/>
            </p:cNvSpPr>
            <p:nvPr/>
          </p:nvSpPr>
          <p:spPr bwMode="auto">
            <a:xfrm>
              <a:off x="2400" y="2858"/>
              <a:ext cx="0" cy="112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90" name="Line 46"/>
            <p:cNvSpPr>
              <a:spLocks noChangeShapeType="1"/>
            </p:cNvSpPr>
            <p:nvPr/>
          </p:nvSpPr>
          <p:spPr bwMode="auto">
            <a:xfrm>
              <a:off x="2928" y="2880"/>
              <a:ext cx="0" cy="1104"/>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91" name="Line 47"/>
            <p:cNvSpPr>
              <a:spLocks noChangeShapeType="1"/>
            </p:cNvSpPr>
            <p:nvPr/>
          </p:nvSpPr>
          <p:spPr bwMode="auto">
            <a:xfrm flipH="1">
              <a:off x="3456" y="2880"/>
              <a:ext cx="10" cy="112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grpSp>
      <p:sp>
        <p:nvSpPr>
          <p:cNvPr id="106" name="Date Placeholder 105"/>
          <p:cNvSpPr>
            <a:spLocks noGrp="1"/>
          </p:cNvSpPr>
          <p:nvPr>
            <p:ph type="dt" sz="half" idx="10"/>
          </p:nvPr>
        </p:nvSpPr>
        <p:spPr/>
        <p:txBody>
          <a:bodyPr/>
          <a:lstStyle/>
          <a:p>
            <a:fld id="{D8940C37-F3B5-5D4B-B18F-AD8E8932EFFC}" type="datetime1">
              <a:rPr lang="en-US" smtClean="0"/>
              <a:pPr/>
              <a:t>4/1/11</a:t>
            </a:fld>
            <a:endParaRPr lang="en-US" dirty="0"/>
          </a:p>
        </p:txBody>
      </p:sp>
      <p:sp>
        <p:nvSpPr>
          <p:cNvPr id="107" name="Slide Number Placeholder 106"/>
          <p:cNvSpPr>
            <a:spLocks noGrp="1"/>
          </p:cNvSpPr>
          <p:nvPr>
            <p:ph type="sldNum" sz="quarter" idx="12"/>
          </p:nvPr>
        </p:nvSpPr>
        <p:spPr/>
        <p:txBody>
          <a:bodyPr/>
          <a:lstStyle/>
          <a:p>
            <a:fld id="{3CC63E4C-4642-794D-A2FD-70F6B81535F5}" type="slidenum">
              <a:rPr lang="en-US" smtClean="0"/>
              <a:pPr/>
              <a:t>31</a:t>
            </a:fld>
            <a:endParaRPr lang="en-US" dirty="0"/>
          </a:p>
        </p:txBody>
      </p:sp>
      <p:sp>
        <p:nvSpPr>
          <p:cNvPr id="108" name="Footer Placeholder 107"/>
          <p:cNvSpPr>
            <a:spLocks noGrp="1"/>
          </p:cNvSpPr>
          <p:nvPr>
            <p:ph type="ftr" sz="quarter" idx="11"/>
          </p:nvPr>
        </p:nvSpPr>
        <p:spPr/>
        <p:txBody>
          <a:bodyPr/>
          <a:lstStyle/>
          <a:p>
            <a:r>
              <a:rPr lang="en-US" smtClean="0"/>
              <a:t>Spring 2011 -- Lecture #20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3"/>
          <p:cNvGrpSpPr>
            <a:grpSpLocks/>
          </p:cNvGrpSpPr>
          <p:nvPr/>
        </p:nvGrpSpPr>
        <p:grpSpPr bwMode="auto">
          <a:xfrm>
            <a:off x="342900" y="2071688"/>
            <a:ext cx="576263" cy="4786312"/>
            <a:chOff x="216" y="876"/>
            <a:chExt cx="363" cy="3015"/>
          </a:xfrm>
        </p:grpSpPr>
        <p:sp>
          <p:nvSpPr>
            <p:cNvPr id="2733060" name="Rectangle 4"/>
            <p:cNvSpPr>
              <a:spLocks noChangeArrowheads="1"/>
            </p:cNvSpPr>
            <p:nvPr/>
          </p:nvSpPr>
          <p:spPr bwMode="auto">
            <a:xfrm>
              <a:off x="216" y="876"/>
              <a:ext cx="288" cy="301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800" b="1">
                  <a:solidFill>
                    <a:schemeClr val="tx1"/>
                  </a:solidFill>
                  <a:latin typeface="Arial" pitchFamily="-65" charset="0"/>
                </a:rPr>
                <a:t>I</a:t>
              </a:r>
            </a:p>
            <a:p>
              <a:pPr algn="ctr"/>
              <a:r>
                <a:rPr lang="en-US" sz="2800" b="1">
                  <a:solidFill>
                    <a:schemeClr val="tx1"/>
                  </a:solidFill>
                  <a:latin typeface="Arial" pitchFamily="-65" charset="0"/>
                </a:rPr>
                <a:t>n</a:t>
              </a:r>
            </a:p>
            <a:p>
              <a:pPr algn="ctr"/>
              <a:r>
                <a:rPr lang="en-US" sz="2800" b="1">
                  <a:solidFill>
                    <a:schemeClr val="tx1"/>
                  </a:solidFill>
                  <a:latin typeface="Arial" pitchFamily="-65" charset="0"/>
                </a:rPr>
                <a:t>s</a:t>
              </a:r>
            </a:p>
            <a:p>
              <a:pPr algn="ctr"/>
              <a:r>
                <a:rPr lang="en-US" sz="2800" b="1">
                  <a:solidFill>
                    <a:schemeClr val="tx1"/>
                  </a:solidFill>
                  <a:latin typeface="Arial" pitchFamily="-65" charset="0"/>
                </a:rPr>
                <a:t>t</a:t>
              </a:r>
            </a:p>
            <a:p>
              <a:pPr algn="ctr"/>
              <a:r>
                <a:rPr lang="en-US" sz="2800" b="1">
                  <a:solidFill>
                    <a:schemeClr val="tx1"/>
                  </a:solidFill>
                  <a:latin typeface="Arial" pitchFamily="-65" charset="0"/>
                </a:rPr>
                <a:t>r.</a:t>
              </a:r>
            </a:p>
            <a:p>
              <a:pPr algn="ctr"/>
              <a:endParaRPr lang="en-US" sz="2800" b="1">
                <a:solidFill>
                  <a:schemeClr val="tx1"/>
                </a:solidFill>
                <a:latin typeface="Arial" pitchFamily="-65" charset="0"/>
              </a:endParaRPr>
            </a:p>
            <a:p>
              <a:pPr algn="ctr"/>
              <a:r>
                <a:rPr lang="en-US" sz="2800" b="1">
                  <a:solidFill>
                    <a:schemeClr val="tx1"/>
                  </a:solidFill>
                  <a:latin typeface="Arial" pitchFamily="-65" charset="0"/>
                </a:rPr>
                <a:t>O</a:t>
              </a:r>
            </a:p>
            <a:p>
              <a:pPr algn="ctr"/>
              <a:r>
                <a:rPr lang="en-US" sz="2800" b="1">
                  <a:solidFill>
                    <a:schemeClr val="tx1"/>
                  </a:solidFill>
                  <a:latin typeface="Arial" pitchFamily="-65" charset="0"/>
                </a:rPr>
                <a:t>r</a:t>
              </a:r>
            </a:p>
            <a:p>
              <a:pPr algn="ctr"/>
              <a:r>
                <a:rPr lang="en-US" sz="2800" b="1">
                  <a:solidFill>
                    <a:schemeClr val="tx1"/>
                  </a:solidFill>
                  <a:latin typeface="Arial" pitchFamily="-65" charset="0"/>
                </a:rPr>
                <a:t>d</a:t>
              </a:r>
            </a:p>
            <a:p>
              <a:pPr algn="ctr"/>
              <a:r>
                <a:rPr lang="en-US" sz="2800" b="1">
                  <a:solidFill>
                    <a:schemeClr val="tx1"/>
                  </a:solidFill>
                  <a:latin typeface="Arial" pitchFamily="-65" charset="0"/>
                </a:rPr>
                <a:t>e</a:t>
              </a:r>
            </a:p>
            <a:p>
              <a:pPr algn="ctr"/>
              <a:r>
                <a:rPr lang="en-US" sz="2800" b="1">
                  <a:solidFill>
                    <a:schemeClr val="tx1"/>
                  </a:solidFill>
                  <a:latin typeface="Arial" pitchFamily="-65" charset="0"/>
                </a:rPr>
                <a:t>r</a:t>
              </a:r>
            </a:p>
          </p:txBody>
        </p:sp>
        <p:sp>
          <p:nvSpPr>
            <p:cNvPr id="2733061" name="Line 5"/>
            <p:cNvSpPr>
              <a:spLocks noChangeShapeType="1"/>
            </p:cNvSpPr>
            <p:nvPr/>
          </p:nvSpPr>
          <p:spPr bwMode="auto">
            <a:xfrm>
              <a:off x="579" y="920"/>
              <a:ext cx="0" cy="2816"/>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grpSp>
      <p:grpSp>
        <p:nvGrpSpPr>
          <p:cNvPr id="3" name="Group 6"/>
          <p:cNvGrpSpPr>
            <a:grpSpLocks/>
          </p:cNvGrpSpPr>
          <p:nvPr/>
        </p:nvGrpSpPr>
        <p:grpSpPr bwMode="auto">
          <a:xfrm>
            <a:off x="881063" y="2747963"/>
            <a:ext cx="1090612" cy="3317875"/>
            <a:chOff x="555" y="1302"/>
            <a:chExt cx="687" cy="2090"/>
          </a:xfrm>
        </p:grpSpPr>
        <p:sp>
          <p:nvSpPr>
            <p:cNvPr id="2733063" name="Rectangle 7"/>
            <p:cNvSpPr>
              <a:spLocks noChangeArrowheads="1"/>
            </p:cNvSpPr>
            <p:nvPr/>
          </p:nvSpPr>
          <p:spPr bwMode="auto">
            <a:xfrm>
              <a:off x="579" y="1302"/>
              <a:ext cx="649"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Load</a:t>
              </a:r>
            </a:p>
          </p:txBody>
        </p:sp>
        <p:sp>
          <p:nvSpPr>
            <p:cNvPr id="2733064" name="Rectangle 8"/>
            <p:cNvSpPr>
              <a:spLocks noChangeArrowheads="1"/>
            </p:cNvSpPr>
            <p:nvPr/>
          </p:nvSpPr>
          <p:spPr bwMode="auto">
            <a:xfrm>
              <a:off x="563" y="1718"/>
              <a:ext cx="549"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Add</a:t>
              </a:r>
            </a:p>
          </p:txBody>
        </p:sp>
        <p:sp>
          <p:nvSpPr>
            <p:cNvPr id="2733065" name="Rectangle 9"/>
            <p:cNvSpPr>
              <a:spLocks noChangeArrowheads="1"/>
            </p:cNvSpPr>
            <p:nvPr/>
          </p:nvSpPr>
          <p:spPr bwMode="auto">
            <a:xfrm>
              <a:off x="555" y="2182"/>
              <a:ext cx="687"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Store</a:t>
              </a:r>
            </a:p>
          </p:txBody>
        </p:sp>
        <p:sp>
          <p:nvSpPr>
            <p:cNvPr id="2733066" name="Rectangle 10"/>
            <p:cNvSpPr>
              <a:spLocks noChangeArrowheads="1"/>
            </p:cNvSpPr>
            <p:nvPr/>
          </p:nvSpPr>
          <p:spPr bwMode="auto">
            <a:xfrm>
              <a:off x="598" y="2612"/>
              <a:ext cx="537"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Sub</a:t>
              </a:r>
            </a:p>
          </p:txBody>
        </p:sp>
        <p:sp>
          <p:nvSpPr>
            <p:cNvPr id="2733067" name="Rectangle 11"/>
            <p:cNvSpPr>
              <a:spLocks noChangeArrowheads="1"/>
            </p:cNvSpPr>
            <p:nvPr/>
          </p:nvSpPr>
          <p:spPr bwMode="auto">
            <a:xfrm>
              <a:off x="587" y="3067"/>
              <a:ext cx="375"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Or</a:t>
              </a:r>
            </a:p>
          </p:txBody>
        </p:sp>
      </p:grpSp>
      <p:grpSp>
        <p:nvGrpSpPr>
          <p:cNvPr id="4" name="Group 12"/>
          <p:cNvGrpSpPr>
            <a:grpSpLocks/>
          </p:cNvGrpSpPr>
          <p:nvPr/>
        </p:nvGrpSpPr>
        <p:grpSpPr bwMode="auto">
          <a:xfrm>
            <a:off x="2743200" y="2141538"/>
            <a:ext cx="4800600" cy="4470400"/>
            <a:chOff x="1728" y="920"/>
            <a:chExt cx="3024" cy="2816"/>
          </a:xfrm>
        </p:grpSpPr>
        <p:sp>
          <p:nvSpPr>
            <p:cNvPr id="2733069" name="Line 13"/>
            <p:cNvSpPr>
              <a:spLocks noChangeShapeType="1"/>
            </p:cNvSpPr>
            <p:nvPr/>
          </p:nvSpPr>
          <p:spPr bwMode="auto">
            <a:xfrm>
              <a:off x="172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33070" name="Line 14"/>
            <p:cNvSpPr>
              <a:spLocks noChangeShapeType="1"/>
            </p:cNvSpPr>
            <p:nvPr/>
          </p:nvSpPr>
          <p:spPr bwMode="auto">
            <a:xfrm>
              <a:off x="216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33071" name="Line 15"/>
            <p:cNvSpPr>
              <a:spLocks noChangeShapeType="1"/>
            </p:cNvSpPr>
            <p:nvPr/>
          </p:nvSpPr>
          <p:spPr bwMode="auto">
            <a:xfrm>
              <a:off x="259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33072" name="Line 16"/>
            <p:cNvSpPr>
              <a:spLocks noChangeShapeType="1"/>
            </p:cNvSpPr>
            <p:nvPr/>
          </p:nvSpPr>
          <p:spPr bwMode="auto">
            <a:xfrm>
              <a:off x="3024"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33073" name="Line 17"/>
            <p:cNvSpPr>
              <a:spLocks noChangeShapeType="1"/>
            </p:cNvSpPr>
            <p:nvPr/>
          </p:nvSpPr>
          <p:spPr bwMode="auto">
            <a:xfrm>
              <a:off x="3456"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33074" name="Line 18"/>
            <p:cNvSpPr>
              <a:spLocks noChangeShapeType="1"/>
            </p:cNvSpPr>
            <p:nvPr/>
          </p:nvSpPr>
          <p:spPr bwMode="auto">
            <a:xfrm>
              <a:off x="388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33075" name="Line 19"/>
            <p:cNvSpPr>
              <a:spLocks noChangeShapeType="1"/>
            </p:cNvSpPr>
            <p:nvPr/>
          </p:nvSpPr>
          <p:spPr bwMode="auto">
            <a:xfrm>
              <a:off x="432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33076" name="Line 20"/>
            <p:cNvSpPr>
              <a:spLocks noChangeShapeType="1"/>
            </p:cNvSpPr>
            <p:nvPr/>
          </p:nvSpPr>
          <p:spPr bwMode="auto">
            <a:xfrm>
              <a:off x="475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grpSp>
      <p:grpSp>
        <p:nvGrpSpPr>
          <p:cNvPr id="5" name="Group 21"/>
          <p:cNvGrpSpPr>
            <a:grpSpLocks/>
          </p:cNvGrpSpPr>
          <p:nvPr/>
        </p:nvGrpSpPr>
        <p:grpSpPr bwMode="auto">
          <a:xfrm>
            <a:off x="2101850" y="2662238"/>
            <a:ext cx="569913" cy="458787"/>
            <a:chOff x="1324" y="1248"/>
            <a:chExt cx="359" cy="289"/>
          </a:xfrm>
        </p:grpSpPr>
        <p:sp>
          <p:nvSpPr>
            <p:cNvPr id="2733078" name="Rectangle 22"/>
            <p:cNvSpPr>
              <a:spLocks noChangeArrowheads="1"/>
            </p:cNvSpPr>
            <p:nvPr/>
          </p:nvSpPr>
          <p:spPr bwMode="auto">
            <a:xfrm>
              <a:off x="1324" y="1250"/>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6" name="Group 23"/>
            <p:cNvGrpSpPr>
              <a:grpSpLocks/>
            </p:cNvGrpSpPr>
            <p:nvPr/>
          </p:nvGrpSpPr>
          <p:grpSpPr bwMode="auto">
            <a:xfrm>
              <a:off x="1343" y="1248"/>
              <a:ext cx="340" cy="289"/>
              <a:chOff x="1343" y="1248"/>
              <a:chExt cx="340" cy="289"/>
            </a:xfrm>
          </p:grpSpPr>
          <p:sp>
            <p:nvSpPr>
              <p:cNvPr id="2733080" name="Freeform 24"/>
              <p:cNvSpPr>
                <a:spLocks/>
              </p:cNvSpPr>
              <p:nvPr/>
            </p:nvSpPr>
            <p:spPr bwMode="auto">
              <a:xfrm>
                <a:off x="1343" y="1248"/>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081" name="Freeform 25"/>
              <p:cNvSpPr>
                <a:spLocks/>
              </p:cNvSpPr>
              <p:nvPr/>
            </p:nvSpPr>
            <p:spPr bwMode="auto">
              <a:xfrm>
                <a:off x="1512" y="1248"/>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grpSp>
        <p:nvGrpSpPr>
          <p:cNvPr id="7" name="Group 26"/>
          <p:cNvGrpSpPr>
            <a:grpSpLocks/>
          </p:cNvGrpSpPr>
          <p:nvPr/>
        </p:nvGrpSpPr>
        <p:grpSpPr bwMode="auto">
          <a:xfrm>
            <a:off x="1562100" y="1617662"/>
            <a:ext cx="6311900" cy="515938"/>
            <a:chOff x="984" y="551"/>
            <a:chExt cx="3976" cy="325"/>
          </a:xfrm>
        </p:grpSpPr>
        <p:sp>
          <p:nvSpPr>
            <p:cNvPr id="2733083" name="Line 27"/>
            <p:cNvSpPr>
              <a:spLocks noChangeShapeType="1"/>
            </p:cNvSpPr>
            <p:nvPr/>
          </p:nvSpPr>
          <p:spPr bwMode="auto">
            <a:xfrm>
              <a:off x="984" y="840"/>
              <a:ext cx="3976"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733084" name="Rectangle 28"/>
            <p:cNvSpPr>
              <a:spLocks noChangeArrowheads="1"/>
            </p:cNvSpPr>
            <p:nvPr/>
          </p:nvSpPr>
          <p:spPr bwMode="auto">
            <a:xfrm>
              <a:off x="1867" y="551"/>
              <a:ext cx="2168"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Time (clock cycles)</a:t>
              </a:r>
            </a:p>
          </p:txBody>
        </p:sp>
      </p:grpSp>
      <p:grpSp>
        <p:nvGrpSpPr>
          <p:cNvPr id="8" name="Group 29"/>
          <p:cNvGrpSpPr>
            <a:grpSpLocks/>
          </p:cNvGrpSpPr>
          <p:nvPr/>
        </p:nvGrpSpPr>
        <p:grpSpPr bwMode="auto">
          <a:xfrm>
            <a:off x="3340100" y="2509838"/>
            <a:ext cx="857250" cy="2033587"/>
            <a:chOff x="2104" y="1437"/>
            <a:chExt cx="540" cy="1281"/>
          </a:xfrm>
        </p:grpSpPr>
        <p:sp>
          <p:nvSpPr>
            <p:cNvPr id="2733086" name="Line 30"/>
            <p:cNvSpPr>
              <a:spLocks noChangeShapeType="1"/>
            </p:cNvSpPr>
            <p:nvPr/>
          </p:nvSpPr>
          <p:spPr bwMode="auto">
            <a:xfrm>
              <a:off x="2489" y="1677"/>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087" name="Freeform 31" descr="25%"/>
            <p:cNvSpPr>
              <a:spLocks/>
            </p:cNvSpPr>
            <p:nvPr/>
          </p:nvSpPr>
          <p:spPr bwMode="auto">
            <a:xfrm>
              <a:off x="2396" y="1965"/>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9" name="Group 32"/>
            <p:cNvGrpSpPr>
              <a:grpSpLocks/>
            </p:cNvGrpSpPr>
            <p:nvPr/>
          </p:nvGrpSpPr>
          <p:grpSpPr bwMode="auto">
            <a:xfrm>
              <a:off x="2178" y="2429"/>
              <a:ext cx="359" cy="289"/>
              <a:chOff x="2178" y="2144"/>
              <a:chExt cx="359" cy="289"/>
            </a:xfrm>
          </p:grpSpPr>
          <p:sp>
            <p:nvSpPr>
              <p:cNvPr id="2733089" name="Rectangle 33"/>
              <p:cNvSpPr>
                <a:spLocks noChangeArrowheads="1"/>
              </p:cNvSpPr>
              <p:nvPr/>
            </p:nvSpPr>
            <p:spPr bwMode="auto">
              <a:xfrm>
                <a:off x="2178" y="2146"/>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10" name="Group 34"/>
              <p:cNvGrpSpPr>
                <a:grpSpLocks/>
              </p:cNvGrpSpPr>
              <p:nvPr/>
            </p:nvGrpSpPr>
            <p:grpSpPr bwMode="auto">
              <a:xfrm>
                <a:off x="2197" y="2144"/>
                <a:ext cx="340" cy="289"/>
                <a:chOff x="2197" y="2144"/>
                <a:chExt cx="340" cy="289"/>
              </a:xfrm>
            </p:grpSpPr>
            <p:sp>
              <p:nvSpPr>
                <p:cNvPr id="2733091" name="Freeform 35"/>
                <p:cNvSpPr>
                  <a:spLocks/>
                </p:cNvSpPr>
                <p:nvPr/>
              </p:nvSpPr>
              <p:spPr bwMode="auto">
                <a:xfrm>
                  <a:off x="2197" y="2144"/>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092" name="Freeform 36"/>
                <p:cNvSpPr>
                  <a:spLocks/>
                </p:cNvSpPr>
                <p:nvPr/>
              </p:nvSpPr>
              <p:spPr bwMode="auto">
                <a:xfrm>
                  <a:off x="2366" y="2144"/>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grpSp>
          <p:nvGrpSpPr>
            <p:cNvPr id="11" name="Group 37"/>
            <p:cNvGrpSpPr>
              <a:grpSpLocks/>
            </p:cNvGrpSpPr>
            <p:nvPr/>
          </p:nvGrpSpPr>
          <p:grpSpPr bwMode="auto">
            <a:xfrm>
              <a:off x="2255" y="1437"/>
              <a:ext cx="227" cy="481"/>
              <a:chOff x="2255" y="1152"/>
              <a:chExt cx="227" cy="481"/>
            </a:xfrm>
          </p:grpSpPr>
          <p:sp>
            <p:nvSpPr>
              <p:cNvPr id="2733094" name="Freeform 38"/>
              <p:cNvSpPr>
                <a:spLocks/>
              </p:cNvSpPr>
              <p:nvPr/>
            </p:nvSpPr>
            <p:spPr bwMode="auto">
              <a:xfrm>
                <a:off x="2269" y="1152"/>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095" name="Rectangle 39"/>
              <p:cNvSpPr>
                <a:spLocks noChangeArrowheads="1"/>
              </p:cNvSpPr>
              <p:nvPr/>
            </p:nvSpPr>
            <p:spPr bwMode="auto">
              <a:xfrm rot="5400000">
                <a:off x="2168" y="1273"/>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33096" name="Line 40"/>
            <p:cNvSpPr>
              <a:spLocks noChangeShapeType="1"/>
            </p:cNvSpPr>
            <p:nvPr/>
          </p:nvSpPr>
          <p:spPr bwMode="auto">
            <a:xfrm>
              <a:off x="2104" y="1581"/>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097" name="Line 41"/>
            <p:cNvSpPr>
              <a:spLocks noChangeShapeType="1"/>
            </p:cNvSpPr>
            <p:nvPr/>
          </p:nvSpPr>
          <p:spPr bwMode="auto">
            <a:xfrm>
              <a:off x="2104" y="1773"/>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098" name="Freeform 42"/>
            <p:cNvSpPr>
              <a:spLocks/>
            </p:cNvSpPr>
            <p:nvPr/>
          </p:nvSpPr>
          <p:spPr bwMode="auto">
            <a:xfrm>
              <a:off x="2197" y="1672"/>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099" name="Rectangle 43"/>
            <p:cNvSpPr>
              <a:spLocks noChangeArrowheads="1"/>
            </p:cNvSpPr>
            <p:nvPr/>
          </p:nvSpPr>
          <p:spPr bwMode="auto">
            <a:xfrm>
              <a:off x="2211" y="1988"/>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2" name="Group 44"/>
            <p:cNvGrpSpPr>
              <a:grpSpLocks/>
            </p:cNvGrpSpPr>
            <p:nvPr/>
          </p:nvGrpSpPr>
          <p:grpSpPr bwMode="auto">
            <a:xfrm>
              <a:off x="2230" y="1981"/>
              <a:ext cx="296" cy="289"/>
              <a:chOff x="2230" y="1696"/>
              <a:chExt cx="296" cy="289"/>
            </a:xfrm>
          </p:grpSpPr>
          <p:sp>
            <p:nvSpPr>
              <p:cNvPr id="2733101" name="Freeform 45"/>
              <p:cNvSpPr>
                <a:spLocks/>
              </p:cNvSpPr>
              <p:nvPr/>
            </p:nvSpPr>
            <p:spPr bwMode="auto">
              <a:xfrm>
                <a:off x="2230" y="1696"/>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02" name="Freeform 46"/>
              <p:cNvSpPr>
                <a:spLocks/>
              </p:cNvSpPr>
              <p:nvPr/>
            </p:nvSpPr>
            <p:spPr bwMode="auto">
              <a:xfrm>
                <a:off x="2378" y="169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03" name="Line 47"/>
            <p:cNvSpPr>
              <a:spLocks noChangeShapeType="1"/>
            </p:cNvSpPr>
            <p:nvPr/>
          </p:nvSpPr>
          <p:spPr bwMode="auto">
            <a:xfrm>
              <a:off x="2115" y="2125"/>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04" name="Freeform 48"/>
            <p:cNvSpPr>
              <a:spLocks/>
            </p:cNvSpPr>
            <p:nvPr/>
          </p:nvSpPr>
          <p:spPr bwMode="auto">
            <a:xfrm>
              <a:off x="2177" y="2029"/>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3" name="Group 49"/>
          <p:cNvGrpSpPr>
            <a:grpSpLocks/>
          </p:cNvGrpSpPr>
          <p:nvPr/>
        </p:nvGrpSpPr>
        <p:grpSpPr bwMode="auto">
          <a:xfrm>
            <a:off x="4017963" y="2586038"/>
            <a:ext cx="857250" cy="2668587"/>
            <a:chOff x="2531" y="1485"/>
            <a:chExt cx="540" cy="1681"/>
          </a:xfrm>
        </p:grpSpPr>
        <p:sp>
          <p:nvSpPr>
            <p:cNvPr id="2733106" name="Line 50"/>
            <p:cNvSpPr>
              <a:spLocks noChangeShapeType="1"/>
            </p:cNvSpPr>
            <p:nvPr/>
          </p:nvSpPr>
          <p:spPr bwMode="auto">
            <a:xfrm>
              <a:off x="2916" y="2125"/>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07" name="Freeform 51"/>
            <p:cNvSpPr>
              <a:spLocks/>
            </p:cNvSpPr>
            <p:nvPr/>
          </p:nvSpPr>
          <p:spPr bwMode="auto">
            <a:xfrm>
              <a:off x="2610" y="1677"/>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08" name="Freeform 52" descr="25%"/>
            <p:cNvSpPr>
              <a:spLocks/>
            </p:cNvSpPr>
            <p:nvPr/>
          </p:nvSpPr>
          <p:spPr bwMode="auto">
            <a:xfrm>
              <a:off x="2806" y="243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14" name="Group 53"/>
            <p:cNvGrpSpPr>
              <a:grpSpLocks/>
            </p:cNvGrpSpPr>
            <p:nvPr/>
          </p:nvGrpSpPr>
          <p:grpSpPr bwMode="auto">
            <a:xfrm>
              <a:off x="2624" y="1485"/>
              <a:ext cx="340" cy="289"/>
              <a:chOff x="2624" y="1200"/>
              <a:chExt cx="340" cy="289"/>
            </a:xfrm>
          </p:grpSpPr>
          <p:sp>
            <p:nvSpPr>
              <p:cNvPr id="2733110" name="Freeform 54"/>
              <p:cNvSpPr>
                <a:spLocks/>
              </p:cNvSpPr>
              <p:nvPr/>
            </p:nvSpPr>
            <p:spPr bwMode="auto">
              <a:xfrm>
                <a:off x="2624" y="120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11" name="Freeform 55"/>
              <p:cNvSpPr>
                <a:spLocks/>
              </p:cNvSpPr>
              <p:nvPr/>
            </p:nvSpPr>
            <p:spPr bwMode="auto">
              <a:xfrm>
                <a:off x="2793" y="120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12" name="Rectangle 56"/>
            <p:cNvSpPr>
              <a:spLocks noChangeArrowheads="1"/>
            </p:cNvSpPr>
            <p:nvPr/>
          </p:nvSpPr>
          <p:spPr bwMode="auto">
            <a:xfrm>
              <a:off x="2638" y="2436"/>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5" name="Group 57"/>
            <p:cNvGrpSpPr>
              <a:grpSpLocks/>
            </p:cNvGrpSpPr>
            <p:nvPr/>
          </p:nvGrpSpPr>
          <p:grpSpPr bwMode="auto">
            <a:xfrm>
              <a:off x="2657" y="2429"/>
              <a:ext cx="296" cy="289"/>
              <a:chOff x="2657" y="2144"/>
              <a:chExt cx="296" cy="289"/>
            </a:xfrm>
          </p:grpSpPr>
          <p:sp>
            <p:nvSpPr>
              <p:cNvPr id="2733114" name="Freeform 58"/>
              <p:cNvSpPr>
                <a:spLocks/>
              </p:cNvSpPr>
              <p:nvPr/>
            </p:nvSpPr>
            <p:spPr bwMode="auto">
              <a:xfrm>
                <a:off x="2657" y="2144"/>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15" name="Freeform 59"/>
              <p:cNvSpPr>
                <a:spLocks/>
              </p:cNvSpPr>
              <p:nvPr/>
            </p:nvSpPr>
            <p:spPr bwMode="auto">
              <a:xfrm>
                <a:off x="2805" y="2144"/>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16" name="Line 60"/>
            <p:cNvSpPr>
              <a:spLocks noChangeShapeType="1"/>
            </p:cNvSpPr>
            <p:nvPr/>
          </p:nvSpPr>
          <p:spPr bwMode="auto">
            <a:xfrm>
              <a:off x="2542" y="2573"/>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17" name="Freeform 61"/>
            <p:cNvSpPr>
              <a:spLocks/>
            </p:cNvSpPr>
            <p:nvPr/>
          </p:nvSpPr>
          <p:spPr bwMode="auto">
            <a:xfrm>
              <a:off x="2604" y="2477"/>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16" name="Group 62"/>
            <p:cNvGrpSpPr>
              <a:grpSpLocks/>
            </p:cNvGrpSpPr>
            <p:nvPr/>
          </p:nvGrpSpPr>
          <p:grpSpPr bwMode="auto">
            <a:xfrm>
              <a:off x="2624" y="2877"/>
              <a:ext cx="340" cy="289"/>
              <a:chOff x="2624" y="2592"/>
              <a:chExt cx="340" cy="289"/>
            </a:xfrm>
          </p:grpSpPr>
          <p:sp>
            <p:nvSpPr>
              <p:cNvPr id="2733119" name="Freeform 63"/>
              <p:cNvSpPr>
                <a:spLocks/>
              </p:cNvSpPr>
              <p:nvPr/>
            </p:nvSpPr>
            <p:spPr bwMode="auto">
              <a:xfrm>
                <a:off x="2624" y="2592"/>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20" name="Freeform 64"/>
              <p:cNvSpPr>
                <a:spLocks/>
              </p:cNvSpPr>
              <p:nvPr/>
            </p:nvSpPr>
            <p:spPr bwMode="auto">
              <a:xfrm>
                <a:off x="2793" y="2592"/>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21" name="Rectangle 65"/>
            <p:cNvSpPr>
              <a:spLocks noChangeArrowheads="1"/>
            </p:cNvSpPr>
            <p:nvPr/>
          </p:nvSpPr>
          <p:spPr bwMode="auto">
            <a:xfrm>
              <a:off x="2605" y="2879"/>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sp>
          <p:nvSpPr>
            <p:cNvPr id="2733122" name="Rectangle 66"/>
            <p:cNvSpPr>
              <a:spLocks noChangeArrowheads="1"/>
            </p:cNvSpPr>
            <p:nvPr/>
          </p:nvSpPr>
          <p:spPr bwMode="auto">
            <a:xfrm>
              <a:off x="2601" y="1535"/>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17" name="Group 67"/>
            <p:cNvGrpSpPr>
              <a:grpSpLocks/>
            </p:cNvGrpSpPr>
            <p:nvPr/>
          </p:nvGrpSpPr>
          <p:grpSpPr bwMode="auto">
            <a:xfrm>
              <a:off x="2682" y="1885"/>
              <a:ext cx="227" cy="481"/>
              <a:chOff x="2682" y="1600"/>
              <a:chExt cx="227" cy="481"/>
            </a:xfrm>
          </p:grpSpPr>
          <p:sp>
            <p:nvSpPr>
              <p:cNvPr id="2733124" name="Freeform 68"/>
              <p:cNvSpPr>
                <a:spLocks/>
              </p:cNvSpPr>
              <p:nvPr/>
            </p:nvSpPr>
            <p:spPr bwMode="auto">
              <a:xfrm>
                <a:off x="2696" y="1600"/>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25" name="Rectangle 69"/>
              <p:cNvSpPr>
                <a:spLocks noChangeArrowheads="1"/>
              </p:cNvSpPr>
              <p:nvPr/>
            </p:nvSpPr>
            <p:spPr bwMode="auto">
              <a:xfrm rot="5400000">
                <a:off x="2595" y="1721"/>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33126" name="Line 70"/>
            <p:cNvSpPr>
              <a:spLocks noChangeShapeType="1"/>
            </p:cNvSpPr>
            <p:nvPr/>
          </p:nvSpPr>
          <p:spPr bwMode="auto">
            <a:xfrm>
              <a:off x="2531" y="2029"/>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27" name="Line 71"/>
            <p:cNvSpPr>
              <a:spLocks noChangeShapeType="1"/>
            </p:cNvSpPr>
            <p:nvPr/>
          </p:nvSpPr>
          <p:spPr bwMode="auto">
            <a:xfrm>
              <a:off x="2531" y="2221"/>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28" name="Freeform 72"/>
            <p:cNvSpPr>
              <a:spLocks/>
            </p:cNvSpPr>
            <p:nvPr/>
          </p:nvSpPr>
          <p:spPr bwMode="auto">
            <a:xfrm>
              <a:off x="2624" y="2120"/>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8" name="Group 73"/>
          <p:cNvGrpSpPr>
            <a:grpSpLocks/>
          </p:cNvGrpSpPr>
          <p:nvPr/>
        </p:nvGrpSpPr>
        <p:grpSpPr bwMode="auto">
          <a:xfrm>
            <a:off x="4695825" y="2662238"/>
            <a:ext cx="857250" cy="3303587"/>
            <a:chOff x="2958" y="1533"/>
            <a:chExt cx="540" cy="2081"/>
          </a:xfrm>
        </p:grpSpPr>
        <p:sp>
          <p:nvSpPr>
            <p:cNvPr id="2733130" name="Line 74"/>
            <p:cNvSpPr>
              <a:spLocks noChangeShapeType="1"/>
            </p:cNvSpPr>
            <p:nvPr/>
          </p:nvSpPr>
          <p:spPr bwMode="auto">
            <a:xfrm>
              <a:off x="3343" y="2573"/>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31" name="Freeform 75"/>
            <p:cNvSpPr>
              <a:spLocks/>
            </p:cNvSpPr>
            <p:nvPr/>
          </p:nvSpPr>
          <p:spPr bwMode="auto">
            <a:xfrm>
              <a:off x="3037" y="2125"/>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32" name="Freeform 76" descr="25%"/>
            <p:cNvSpPr>
              <a:spLocks/>
            </p:cNvSpPr>
            <p:nvPr/>
          </p:nvSpPr>
          <p:spPr bwMode="auto">
            <a:xfrm>
              <a:off x="3237" y="2871"/>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33" name="Freeform 77" descr="25%"/>
            <p:cNvSpPr>
              <a:spLocks/>
            </p:cNvSpPr>
            <p:nvPr/>
          </p:nvSpPr>
          <p:spPr bwMode="auto">
            <a:xfrm flipH="1">
              <a:off x="3123" y="15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19" name="Group 78"/>
            <p:cNvGrpSpPr>
              <a:grpSpLocks/>
            </p:cNvGrpSpPr>
            <p:nvPr/>
          </p:nvGrpSpPr>
          <p:grpSpPr bwMode="auto">
            <a:xfrm>
              <a:off x="3109" y="2333"/>
              <a:ext cx="227" cy="481"/>
              <a:chOff x="3109" y="2048"/>
              <a:chExt cx="227" cy="481"/>
            </a:xfrm>
          </p:grpSpPr>
          <p:sp>
            <p:nvSpPr>
              <p:cNvPr id="2733135" name="Freeform 79"/>
              <p:cNvSpPr>
                <a:spLocks/>
              </p:cNvSpPr>
              <p:nvPr/>
            </p:nvSpPr>
            <p:spPr bwMode="auto">
              <a:xfrm>
                <a:off x="3123" y="2048"/>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36" name="Rectangle 80"/>
              <p:cNvSpPr>
                <a:spLocks noChangeArrowheads="1"/>
              </p:cNvSpPr>
              <p:nvPr/>
            </p:nvSpPr>
            <p:spPr bwMode="auto">
              <a:xfrm rot="5400000">
                <a:off x="3022" y="2169"/>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33137" name="Line 81"/>
            <p:cNvSpPr>
              <a:spLocks noChangeShapeType="1"/>
            </p:cNvSpPr>
            <p:nvPr/>
          </p:nvSpPr>
          <p:spPr bwMode="auto">
            <a:xfrm>
              <a:off x="2958" y="2477"/>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38" name="Line 82"/>
            <p:cNvSpPr>
              <a:spLocks noChangeShapeType="1"/>
            </p:cNvSpPr>
            <p:nvPr/>
          </p:nvSpPr>
          <p:spPr bwMode="auto">
            <a:xfrm>
              <a:off x="2958" y="2669"/>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39" name="Freeform 83"/>
            <p:cNvSpPr>
              <a:spLocks/>
            </p:cNvSpPr>
            <p:nvPr/>
          </p:nvSpPr>
          <p:spPr bwMode="auto">
            <a:xfrm>
              <a:off x="3051" y="2568"/>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40" name="Rectangle 84"/>
            <p:cNvSpPr>
              <a:spLocks noChangeArrowheads="1"/>
            </p:cNvSpPr>
            <p:nvPr/>
          </p:nvSpPr>
          <p:spPr bwMode="auto">
            <a:xfrm>
              <a:off x="3093" y="1535"/>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0" name="Group 85"/>
            <p:cNvGrpSpPr>
              <a:grpSpLocks/>
            </p:cNvGrpSpPr>
            <p:nvPr/>
          </p:nvGrpSpPr>
          <p:grpSpPr bwMode="auto">
            <a:xfrm>
              <a:off x="3120" y="1533"/>
              <a:ext cx="284" cy="289"/>
              <a:chOff x="3120" y="1248"/>
              <a:chExt cx="284" cy="289"/>
            </a:xfrm>
          </p:grpSpPr>
          <p:sp>
            <p:nvSpPr>
              <p:cNvPr id="2733142" name="Freeform 86"/>
              <p:cNvSpPr>
                <a:spLocks/>
              </p:cNvSpPr>
              <p:nvPr/>
            </p:nvSpPr>
            <p:spPr bwMode="auto">
              <a:xfrm>
                <a:off x="3120" y="1248"/>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43" name="Freeform 87"/>
              <p:cNvSpPr>
                <a:spLocks/>
              </p:cNvSpPr>
              <p:nvPr/>
            </p:nvSpPr>
            <p:spPr bwMode="auto">
              <a:xfrm>
                <a:off x="3261" y="1248"/>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44" name="Line 88"/>
            <p:cNvSpPr>
              <a:spLocks noChangeShapeType="1"/>
            </p:cNvSpPr>
            <p:nvPr/>
          </p:nvSpPr>
          <p:spPr bwMode="auto">
            <a:xfrm>
              <a:off x="2973" y="1677"/>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45" name="Rectangle 89"/>
            <p:cNvSpPr>
              <a:spLocks noChangeArrowheads="1"/>
            </p:cNvSpPr>
            <p:nvPr/>
          </p:nvSpPr>
          <p:spPr bwMode="auto">
            <a:xfrm>
              <a:off x="3028" y="1983"/>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1" name="Group 90"/>
            <p:cNvGrpSpPr>
              <a:grpSpLocks/>
            </p:cNvGrpSpPr>
            <p:nvPr/>
          </p:nvGrpSpPr>
          <p:grpSpPr bwMode="auto">
            <a:xfrm>
              <a:off x="3079" y="1981"/>
              <a:ext cx="325" cy="289"/>
              <a:chOff x="3079" y="1696"/>
              <a:chExt cx="325" cy="289"/>
            </a:xfrm>
          </p:grpSpPr>
          <p:sp>
            <p:nvSpPr>
              <p:cNvPr id="2733147" name="Freeform 91"/>
              <p:cNvSpPr>
                <a:spLocks/>
              </p:cNvSpPr>
              <p:nvPr/>
            </p:nvSpPr>
            <p:spPr bwMode="auto">
              <a:xfrm>
                <a:off x="3079" y="1696"/>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48" name="Freeform 92"/>
              <p:cNvSpPr>
                <a:spLocks/>
              </p:cNvSpPr>
              <p:nvPr/>
            </p:nvSpPr>
            <p:spPr bwMode="auto">
              <a:xfrm>
                <a:off x="3240" y="1696"/>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49" name="Rectangle 93"/>
            <p:cNvSpPr>
              <a:spLocks noChangeArrowheads="1"/>
            </p:cNvSpPr>
            <p:nvPr/>
          </p:nvSpPr>
          <p:spPr bwMode="auto">
            <a:xfrm>
              <a:off x="3065" y="2884"/>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2" name="Group 94"/>
            <p:cNvGrpSpPr>
              <a:grpSpLocks/>
            </p:cNvGrpSpPr>
            <p:nvPr/>
          </p:nvGrpSpPr>
          <p:grpSpPr bwMode="auto">
            <a:xfrm>
              <a:off x="3084" y="2877"/>
              <a:ext cx="296" cy="289"/>
              <a:chOff x="3084" y="2592"/>
              <a:chExt cx="296" cy="289"/>
            </a:xfrm>
          </p:grpSpPr>
          <p:sp>
            <p:nvSpPr>
              <p:cNvPr id="2733151" name="Freeform 95"/>
              <p:cNvSpPr>
                <a:spLocks/>
              </p:cNvSpPr>
              <p:nvPr/>
            </p:nvSpPr>
            <p:spPr bwMode="auto">
              <a:xfrm>
                <a:off x="3084" y="2592"/>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52" name="Freeform 96"/>
              <p:cNvSpPr>
                <a:spLocks/>
              </p:cNvSpPr>
              <p:nvPr/>
            </p:nvSpPr>
            <p:spPr bwMode="auto">
              <a:xfrm>
                <a:off x="3232" y="2592"/>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53" name="Line 97"/>
            <p:cNvSpPr>
              <a:spLocks noChangeShapeType="1"/>
            </p:cNvSpPr>
            <p:nvPr/>
          </p:nvSpPr>
          <p:spPr bwMode="auto">
            <a:xfrm>
              <a:off x="2969" y="3021"/>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54" name="Freeform 98"/>
            <p:cNvSpPr>
              <a:spLocks/>
            </p:cNvSpPr>
            <p:nvPr/>
          </p:nvSpPr>
          <p:spPr bwMode="auto">
            <a:xfrm>
              <a:off x="3031" y="2925"/>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3" name="Group 99"/>
            <p:cNvGrpSpPr>
              <a:grpSpLocks/>
            </p:cNvGrpSpPr>
            <p:nvPr/>
          </p:nvGrpSpPr>
          <p:grpSpPr bwMode="auto">
            <a:xfrm>
              <a:off x="3032" y="3325"/>
              <a:ext cx="359" cy="289"/>
              <a:chOff x="3032" y="3040"/>
              <a:chExt cx="359" cy="289"/>
            </a:xfrm>
          </p:grpSpPr>
          <p:sp>
            <p:nvSpPr>
              <p:cNvPr id="2733156" name="Rectangle 100"/>
              <p:cNvSpPr>
                <a:spLocks noChangeArrowheads="1"/>
              </p:cNvSpPr>
              <p:nvPr/>
            </p:nvSpPr>
            <p:spPr bwMode="auto">
              <a:xfrm>
                <a:off x="3032" y="3042"/>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4" name="Group 101"/>
              <p:cNvGrpSpPr>
                <a:grpSpLocks/>
              </p:cNvGrpSpPr>
              <p:nvPr/>
            </p:nvGrpSpPr>
            <p:grpSpPr bwMode="auto">
              <a:xfrm>
                <a:off x="3051" y="3040"/>
                <a:ext cx="340" cy="289"/>
                <a:chOff x="3051" y="3040"/>
                <a:chExt cx="340" cy="289"/>
              </a:xfrm>
            </p:grpSpPr>
            <p:sp>
              <p:nvSpPr>
                <p:cNvPr id="2733158" name="Freeform 102"/>
                <p:cNvSpPr>
                  <a:spLocks/>
                </p:cNvSpPr>
                <p:nvPr/>
              </p:nvSpPr>
              <p:spPr bwMode="auto">
                <a:xfrm>
                  <a:off x="3051" y="304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59" name="Freeform 103"/>
                <p:cNvSpPr>
                  <a:spLocks/>
                </p:cNvSpPr>
                <p:nvPr/>
              </p:nvSpPr>
              <p:spPr bwMode="auto">
                <a:xfrm>
                  <a:off x="3220" y="304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grpSp>
      <p:grpSp>
        <p:nvGrpSpPr>
          <p:cNvPr id="25" name="Group 104"/>
          <p:cNvGrpSpPr>
            <a:grpSpLocks/>
          </p:cNvGrpSpPr>
          <p:nvPr/>
        </p:nvGrpSpPr>
        <p:grpSpPr bwMode="auto">
          <a:xfrm>
            <a:off x="5373688" y="3373438"/>
            <a:ext cx="809625" cy="2603500"/>
            <a:chOff x="3385" y="1981"/>
            <a:chExt cx="510" cy="1640"/>
          </a:xfrm>
        </p:grpSpPr>
        <p:sp>
          <p:nvSpPr>
            <p:cNvPr id="2733161" name="Freeform 105"/>
            <p:cNvSpPr>
              <a:spLocks/>
            </p:cNvSpPr>
            <p:nvPr/>
          </p:nvSpPr>
          <p:spPr bwMode="auto">
            <a:xfrm>
              <a:off x="3464" y="2573"/>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62" name="Freeform 106" descr="25%"/>
            <p:cNvSpPr>
              <a:spLocks/>
            </p:cNvSpPr>
            <p:nvPr/>
          </p:nvSpPr>
          <p:spPr bwMode="auto">
            <a:xfrm>
              <a:off x="3660" y="3332"/>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63" name="Freeform 107" descr="25%"/>
            <p:cNvSpPr>
              <a:spLocks/>
            </p:cNvSpPr>
            <p:nvPr/>
          </p:nvSpPr>
          <p:spPr bwMode="auto">
            <a:xfrm flipH="1">
              <a:off x="3547" y="1988"/>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64" name="Rectangle 108"/>
            <p:cNvSpPr>
              <a:spLocks noChangeArrowheads="1"/>
            </p:cNvSpPr>
            <p:nvPr/>
          </p:nvSpPr>
          <p:spPr bwMode="auto">
            <a:xfrm>
              <a:off x="3455" y="2431"/>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6" name="Group 109"/>
            <p:cNvGrpSpPr>
              <a:grpSpLocks/>
            </p:cNvGrpSpPr>
            <p:nvPr/>
          </p:nvGrpSpPr>
          <p:grpSpPr bwMode="auto">
            <a:xfrm>
              <a:off x="3506" y="2429"/>
              <a:ext cx="325" cy="289"/>
              <a:chOff x="3506" y="2144"/>
              <a:chExt cx="325" cy="289"/>
            </a:xfrm>
          </p:grpSpPr>
          <p:sp>
            <p:nvSpPr>
              <p:cNvPr id="2733166" name="Freeform 110"/>
              <p:cNvSpPr>
                <a:spLocks/>
              </p:cNvSpPr>
              <p:nvPr/>
            </p:nvSpPr>
            <p:spPr bwMode="auto">
              <a:xfrm>
                <a:off x="3506" y="2144"/>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67" name="Freeform 111"/>
              <p:cNvSpPr>
                <a:spLocks/>
              </p:cNvSpPr>
              <p:nvPr/>
            </p:nvSpPr>
            <p:spPr bwMode="auto">
              <a:xfrm>
                <a:off x="3667" y="2144"/>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68" name="Rectangle 112"/>
            <p:cNvSpPr>
              <a:spLocks noChangeArrowheads="1"/>
            </p:cNvSpPr>
            <p:nvPr/>
          </p:nvSpPr>
          <p:spPr bwMode="auto">
            <a:xfrm>
              <a:off x="3520" y="1983"/>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 name="Group 113"/>
            <p:cNvGrpSpPr>
              <a:grpSpLocks/>
            </p:cNvGrpSpPr>
            <p:nvPr/>
          </p:nvGrpSpPr>
          <p:grpSpPr bwMode="auto">
            <a:xfrm>
              <a:off x="3547" y="1981"/>
              <a:ext cx="284" cy="289"/>
              <a:chOff x="3547" y="1696"/>
              <a:chExt cx="284" cy="289"/>
            </a:xfrm>
          </p:grpSpPr>
          <p:sp>
            <p:nvSpPr>
              <p:cNvPr id="2733170" name="Freeform 114"/>
              <p:cNvSpPr>
                <a:spLocks/>
              </p:cNvSpPr>
              <p:nvPr/>
            </p:nvSpPr>
            <p:spPr bwMode="auto">
              <a:xfrm>
                <a:off x="3547" y="1696"/>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71" name="Freeform 115"/>
              <p:cNvSpPr>
                <a:spLocks/>
              </p:cNvSpPr>
              <p:nvPr/>
            </p:nvSpPr>
            <p:spPr bwMode="auto">
              <a:xfrm>
                <a:off x="3688" y="1696"/>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72" name="Line 116"/>
            <p:cNvSpPr>
              <a:spLocks noChangeShapeType="1"/>
            </p:cNvSpPr>
            <p:nvPr/>
          </p:nvSpPr>
          <p:spPr bwMode="auto">
            <a:xfrm>
              <a:off x="3400" y="2125"/>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nvGrpSpPr>
            <p:cNvPr id="28" name="Group 117"/>
            <p:cNvGrpSpPr>
              <a:grpSpLocks/>
            </p:cNvGrpSpPr>
            <p:nvPr/>
          </p:nvGrpSpPr>
          <p:grpSpPr bwMode="auto">
            <a:xfrm>
              <a:off x="3536" y="2781"/>
              <a:ext cx="227" cy="481"/>
              <a:chOff x="3536" y="2496"/>
              <a:chExt cx="227" cy="481"/>
            </a:xfrm>
          </p:grpSpPr>
          <p:sp>
            <p:nvSpPr>
              <p:cNvPr id="2733174" name="Freeform 118"/>
              <p:cNvSpPr>
                <a:spLocks/>
              </p:cNvSpPr>
              <p:nvPr/>
            </p:nvSpPr>
            <p:spPr bwMode="auto">
              <a:xfrm>
                <a:off x="3550" y="2496"/>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75" name="Rectangle 119"/>
              <p:cNvSpPr>
                <a:spLocks noChangeArrowheads="1"/>
              </p:cNvSpPr>
              <p:nvPr/>
            </p:nvSpPr>
            <p:spPr bwMode="auto">
              <a:xfrm rot="5400000">
                <a:off x="3449" y="2617"/>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33176" name="Line 120"/>
            <p:cNvSpPr>
              <a:spLocks noChangeShapeType="1"/>
            </p:cNvSpPr>
            <p:nvPr/>
          </p:nvSpPr>
          <p:spPr bwMode="auto">
            <a:xfrm>
              <a:off x="3385" y="2925"/>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77" name="Line 121"/>
            <p:cNvSpPr>
              <a:spLocks noChangeShapeType="1"/>
            </p:cNvSpPr>
            <p:nvPr/>
          </p:nvSpPr>
          <p:spPr bwMode="auto">
            <a:xfrm>
              <a:off x="3385" y="3117"/>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78" name="Freeform 122"/>
            <p:cNvSpPr>
              <a:spLocks/>
            </p:cNvSpPr>
            <p:nvPr/>
          </p:nvSpPr>
          <p:spPr bwMode="auto">
            <a:xfrm>
              <a:off x="3478" y="3016"/>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79" name="Rectangle 123"/>
            <p:cNvSpPr>
              <a:spLocks noChangeArrowheads="1"/>
            </p:cNvSpPr>
            <p:nvPr/>
          </p:nvSpPr>
          <p:spPr bwMode="auto">
            <a:xfrm>
              <a:off x="3492" y="3332"/>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9" name="Group 124"/>
            <p:cNvGrpSpPr>
              <a:grpSpLocks/>
            </p:cNvGrpSpPr>
            <p:nvPr/>
          </p:nvGrpSpPr>
          <p:grpSpPr bwMode="auto">
            <a:xfrm>
              <a:off x="3511" y="3325"/>
              <a:ext cx="296" cy="289"/>
              <a:chOff x="3511" y="3040"/>
              <a:chExt cx="296" cy="289"/>
            </a:xfrm>
          </p:grpSpPr>
          <p:sp>
            <p:nvSpPr>
              <p:cNvPr id="2733181" name="Freeform 125"/>
              <p:cNvSpPr>
                <a:spLocks/>
              </p:cNvSpPr>
              <p:nvPr/>
            </p:nvSpPr>
            <p:spPr bwMode="auto">
              <a:xfrm>
                <a:off x="3511" y="3040"/>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82" name="Freeform 126"/>
              <p:cNvSpPr>
                <a:spLocks/>
              </p:cNvSpPr>
              <p:nvPr/>
            </p:nvSpPr>
            <p:spPr bwMode="auto">
              <a:xfrm>
                <a:off x="3659" y="30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83" name="Line 127"/>
            <p:cNvSpPr>
              <a:spLocks noChangeShapeType="1"/>
            </p:cNvSpPr>
            <p:nvPr/>
          </p:nvSpPr>
          <p:spPr bwMode="auto">
            <a:xfrm>
              <a:off x="3396" y="3469"/>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84" name="Freeform 128"/>
            <p:cNvSpPr>
              <a:spLocks/>
            </p:cNvSpPr>
            <p:nvPr/>
          </p:nvSpPr>
          <p:spPr bwMode="auto">
            <a:xfrm>
              <a:off x="3458" y="3373"/>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30" name="Group 129"/>
          <p:cNvGrpSpPr>
            <a:grpSpLocks/>
          </p:cNvGrpSpPr>
          <p:nvPr/>
        </p:nvGrpSpPr>
        <p:grpSpPr bwMode="auto">
          <a:xfrm>
            <a:off x="7431088" y="5497513"/>
            <a:ext cx="709612" cy="468312"/>
            <a:chOff x="4681" y="3034"/>
            <a:chExt cx="447" cy="295"/>
          </a:xfrm>
        </p:grpSpPr>
        <p:sp>
          <p:nvSpPr>
            <p:cNvPr id="2733186" name="Freeform 130" descr="25%"/>
            <p:cNvSpPr>
              <a:spLocks/>
            </p:cNvSpPr>
            <p:nvPr/>
          </p:nvSpPr>
          <p:spPr bwMode="auto">
            <a:xfrm flipH="1">
              <a:off x="4828" y="3034"/>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87" name="Rectangle 131"/>
            <p:cNvSpPr>
              <a:spLocks noChangeArrowheads="1"/>
            </p:cNvSpPr>
            <p:nvPr/>
          </p:nvSpPr>
          <p:spPr bwMode="auto">
            <a:xfrm>
              <a:off x="4801" y="3042"/>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31" name="Group 132"/>
            <p:cNvGrpSpPr>
              <a:grpSpLocks/>
            </p:cNvGrpSpPr>
            <p:nvPr/>
          </p:nvGrpSpPr>
          <p:grpSpPr bwMode="auto">
            <a:xfrm>
              <a:off x="4828" y="3040"/>
              <a:ext cx="284" cy="289"/>
              <a:chOff x="4828" y="3040"/>
              <a:chExt cx="284" cy="289"/>
            </a:xfrm>
          </p:grpSpPr>
          <p:sp>
            <p:nvSpPr>
              <p:cNvPr id="2733189" name="Freeform 133"/>
              <p:cNvSpPr>
                <a:spLocks/>
              </p:cNvSpPr>
              <p:nvPr/>
            </p:nvSpPr>
            <p:spPr bwMode="auto">
              <a:xfrm>
                <a:off x="4828" y="3040"/>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90" name="Freeform 134"/>
              <p:cNvSpPr>
                <a:spLocks/>
              </p:cNvSpPr>
              <p:nvPr/>
            </p:nvSpPr>
            <p:spPr bwMode="auto">
              <a:xfrm>
                <a:off x="4969" y="3040"/>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91" name="Line 135"/>
            <p:cNvSpPr>
              <a:spLocks noChangeShapeType="1"/>
            </p:cNvSpPr>
            <p:nvPr/>
          </p:nvSpPr>
          <p:spPr bwMode="auto">
            <a:xfrm>
              <a:off x="4681" y="3184"/>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grpSp>
        <p:nvGrpSpPr>
          <p:cNvPr id="2733056" name="Group 136"/>
          <p:cNvGrpSpPr>
            <a:grpSpLocks/>
          </p:cNvGrpSpPr>
          <p:nvPr/>
        </p:nvGrpSpPr>
        <p:grpSpPr bwMode="auto">
          <a:xfrm>
            <a:off x="6662738" y="4786313"/>
            <a:ext cx="876300" cy="1255712"/>
            <a:chOff x="4197" y="2586"/>
            <a:chExt cx="552" cy="791"/>
          </a:xfrm>
        </p:grpSpPr>
        <p:sp>
          <p:nvSpPr>
            <p:cNvPr id="2733193" name="Freeform 137" descr="25%"/>
            <p:cNvSpPr>
              <a:spLocks/>
            </p:cNvSpPr>
            <p:nvPr/>
          </p:nvSpPr>
          <p:spPr bwMode="auto">
            <a:xfrm flipH="1">
              <a:off x="4401" y="258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94" name="Rectangle 138"/>
            <p:cNvSpPr>
              <a:spLocks noChangeArrowheads="1"/>
            </p:cNvSpPr>
            <p:nvPr/>
          </p:nvSpPr>
          <p:spPr bwMode="auto">
            <a:xfrm>
              <a:off x="4374" y="2594"/>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33057" name="Group 139"/>
            <p:cNvGrpSpPr>
              <a:grpSpLocks/>
            </p:cNvGrpSpPr>
            <p:nvPr/>
          </p:nvGrpSpPr>
          <p:grpSpPr bwMode="auto">
            <a:xfrm>
              <a:off x="4401" y="2592"/>
              <a:ext cx="284" cy="289"/>
              <a:chOff x="4401" y="2592"/>
              <a:chExt cx="284" cy="289"/>
            </a:xfrm>
          </p:grpSpPr>
          <p:sp>
            <p:nvSpPr>
              <p:cNvPr id="2733196" name="Freeform 140"/>
              <p:cNvSpPr>
                <a:spLocks/>
              </p:cNvSpPr>
              <p:nvPr/>
            </p:nvSpPr>
            <p:spPr bwMode="auto">
              <a:xfrm>
                <a:off x="4401" y="2592"/>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97" name="Freeform 141"/>
              <p:cNvSpPr>
                <a:spLocks/>
              </p:cNvSpPr>
              <p:nvPr/>
            </p:nvSpPr>
            <p:spPr bwMode="auto">
              <a:xfrm>
                <a:off x="4542" y="2592"/>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98" name="Line 142"/>
            <p:cNvSpPr>
              <a:spLocks noChangeShapeType="1"/>
            </p:cNvSpPr>
            <p:nvPr/>
          </p:nvSpPr>
          <p:spPr bwMode="auto">
            <a:xfrm>
              <a:off x="4254" y="2736"/>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99" name="Rectangle 143"/>
            <p:cNvSpPr>
              <a:spLocks noChangeArrowheads="1"/>
            </p:cNvSpPr>
            <p:nvPr/>
          </p:nvSpPr>
          <p:spPr bwMode="auto">
            <a:xfrm>
              <a:off x="4309" y="3042"/>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33058" name="Group 144"/>
            <p:cNvGrpSpPr>
              <a:grpSpLocks/>
            </p:cNvGrpSpPr>
            <p:nvPr/>
          </p:nvGrpSpPr>
          <p:grpSpPr bwMode="auto">
            <a:xfrm>
              <a:off x="4360" y="3040"/>
              <a:ext cx="325" cy="289"/>
              <a:chOff x="4360" y="3040"/>
              <a:chExt cx="325" cy="289"/>
            </a:xfrm>
          </p:grpSpPr>
          <p:sp>
            <p:nvSpPr>
              <p:cNvPr id="2733201" name="Freeform 145"/>
              <p:cNvSpPr>
                <a:spLocks/>
              </p:cNvSpPr>
              <p:nvPr/>
            </p:nvSpPr>
            <p:spPr bwMode="auto">
              <a:xfrm>
                <a:off x="4360" y="3040"/>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202" name="Freeform 146"/>
              <p:cNvSpPr>
                <a:spLocks/>
              </p:cNvSpPr>
              <p:nvPr/>
            </p:nvSpPr>
            <p:spPr bwMode="auto">
              <a:xfrm>
                <a:off x="4521" y="3040"/>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203" name="Line 147"/>
            <p:cNvSpPr>
              <a:spLocks noChangeShapeType="1"/>
            </p:cNvSpPr>
            <p:nvPr/>
          </p:nvSpPr>
          <p:spPr bwMode="auto">
            <a:xfrm>
              <a:off x="4197" y="3184"/>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204" name="Freeform 148"/>
            <p:cNvSpPr>
              <a:spLocks/>
            </p:cNvSpPr>
            <p:nvPr/>
          </p:nvSpPr>
          <p:spPr bwMode="auto">
            <a:xfrm>
              <a:off x="4318" y="3184"/>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2733059" name="Group 149"/>
          <p:cNvGrpSpPr>
            <a:grpSpLocks/>
          </p:cNvGrpSpPr>
          <p:nvPr/>
        </p:nvGrpSpPr>
        <p:grpSpPr bwMode="auto">
          <a:xfrm>
            <a:off x="5984875" y="4084638"/>
            <a:ext cx="876300" cy="2084387"/>
            <a:chOff x="3770" y="2144"/>
            <a:chExt cx="552" cy="1313"/>
          </a:xfrm>
        </p:grpSpPr>
        <p:sp>
          <p:nvSpPr>
            <p:cNvPr id="2733206" name="Rectangle 150"/>
            <p:cNvSpPr>
              <a:spLocks noChangeArrowheads="1"/>
            </p:cNvSpPr>
            <p:nvPr/>
          </p:nvSpPr>
          <p:spPr bwMode="auto">
            <a:xfrm>
              <a:off x="3947" y="2146"/>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33062" name="Group 151"/>
            <p:cNvGrpSpPr>
              <a:grpSpLocks/>
            </p:cNvGrpSpPr>
            <p:nvPr/>
          </p:nvGrpSpPr>
          <p:grpSpPr bwMode="auto">
            <a:xfrm>
              <a:off x="3974" y="2144"/>
              <a:ext cx="284" cy="289"/>
              <a:chOff x="3974" y="2144"/>
              <a:chExt cx="284" cy="289"/>
            </a:xfrm>
          </p:grpSpPr>
          <p:sp>
            <p:nvSpPr>
              <p:cNvPr id="2733208" name="Freeform 152"/>
              <p:cNvSpPr>
                <a:spLocks/>
              </p:cNvSpPr>
              <p:nvPr/>
            </p:nvSpPr>
            <p:spPr bwMode="auto">
              <a:xfrm>
                <a:off x="3974" y="2144"/>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209" name="Freeform 153"/>
              <p:cNvSpPr>
                <a:spLocks/>
              </p:cNvSpPr>
              <p:nvPr/>
            </p:nvSpPr>
            <p:spPr bwMode="auto">
              <a:xfrm>
                <a:off x="4115" y="2144"/>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210" name="Line 154"/>
            <p:cNvSpPr>
              <a:spLocks noChangeShapeType="1"/>
            </p:cNvSpPr>
            <p:nvPr/>
          </p:nvSpPr>
          <p:spPr bwMode="auto">
            <a:xfrm>
              <a:off x="3827" y="2288"/>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211" name="Rectangle 155"/>
            <p:cNvSpPr>
              <a:spLocks noChangeArrowheads="1"/>
            </p:cNvSpPr>
            <p:nvPr/>
          </p:nvSpPr>
          <p:spPr bwMode="auto">
            <a:xfrm>
              <a:off x="3882" y="2594"/>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33068" name="Group 156"/>
            <p:cNvGrpSpPr>
              <a:grpSpLocks/>
            </p:cNvGrpSpPr>
            <p:nvPr/>
          </p:nvGrpSpPr>
          <p:grpSpPr bwMode="auto">
            <a:xfrm>
              <a:off x="3933" y="2592"/>
              <a:ext cx="325" cy="289"/>
              <a:chOff x="3933" y="2592"/>
              <a:chExt cx="325" cy="289"/>
            </a:xfrm>
          </p:grpSpPr>
          <p:sp>
            <p:nvSpPr>
              <p:cNvPr id="2733213" name="Freeform 157"/>
              <p:cNvSpPr>
                <a:spLocks/>
              </p:cNvSpPr>
              <p:nvPr/>
            </p:nvSpPr>
            <p:spPr bwMode="auto">
              <a:xfrm>
                <a:off x="3933" y="2592"/>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214" name="Freeform 158"/>
              <p:cNvSpPr>
                <a:spLocks/>
              </p:cNvSpPr>
              <p:nvPr/>
            </p:nvSpPr>
            <p:spPr bwMode="auto">
              <a:xfrm>
                <a:off x="4094" y="2592"/>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215" name="Line 159"/>
            <p:cNvSpPr>
              <a:spLocks noChangeShapeType="1"/>
            </p:cNvSpPr>
            <p:nvPr/>
          </p:nvSpPr>
          <p:spPr bwMode="auto">
            <a:xfrm>
              <a:off x="3770" y="2736"/>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216" name="Freeform 160"/>
            <p:cNvSpPr>
              <a:spLocks/>
            </p:cNvSpPr>
            <p:nvPr/>
          </p:nvSpPr>
          <p:spPr bwMode="auto">
            <a:xfrm>
              <a:off x="3891" y="2736"/>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733077" name="Group 161"/>
            <p:cNvGrpSpPr>
              <a:grpSpLocks/>
            </p:cNvGrpSpPr>
            <p:nvPr/>
          </p:nvGrpSpPr>
          <p:grpSpPr bwMode="auto">
            <a:xfrm>
              <a:off x="3963" y="2944"/>
              <a:ext cx="227" cy="481"/>
              <a:chOff x="3963" y="2944"/>
              <a:chExt cx="227" cy="481"/>
            </a:xfrm>
          </p:grpSpPr>
          <p:sp>
            <p:nvSpPr>
              <p:cNvPr id="2733218" name="Freeform 162"/>
              <p:cNvSpPr>
                <a:spLocks/>
              </p:cNvSpPr>
              <p:nvPr/>
            </p:nvSpPr>
            <p:spPr bwMode="auto">
              <a:xfrm>
                <a:off x="3977" y="2944"/>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219" name="Rectangle 163"/>
              <p:cNvSpPr>
                <a:spLocks noChangeArrowheads="1"/>
              </p:cNvSpPr>
              <p:nvPr/>
            </p:nvSpPr>
            <p:spPr bwMode="auto">
              <a:xfrm rot="5400000">
                <a:off x="3876" y="3065"/>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33220" name="Line 164"/>
            <p:cNvSpPr>
              <a:spLocks noChangeShapeType="1"/>
            </p:cNvSpPr>
            <p:nvPr/>
          </p:nvSpPr>
          <p:spPr bwMode="auto">
            <a:xfrm>
              <a:off x="3812" y="30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221" name="Line 165"/>
            <p:cNvSpPr>
              <a:spLocks noChangeShapeType="1"/>
            </p:cNvSpPr>
            <p:nvPr/>
          </p:nvSpPr>
          <p:spPr bwMode="auto">
            <a:xfrm>
              <a:off x="3812" y="328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222" name="Freeform 166"/>
            <p:cNvSpPr>
              <a:spLocks/>
            </p:cNvSpPr>
            <p:nvPr/>
          </p:nvSpPr>
          <p:spPr bwMode="auto">
            <a:xfrm>
              <a:off x="3905" y="3179"/>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223" name="Rectangle 167"/>
          <p:cNvSpPr>
            <a:spLocks noChangeArrowheads="1"/>
          </p:cNvSpPr>
          <p:nvPr/>
        </p:nvSpPr>
        <p:spPr bwMode="auto">
          <a:xfrm>
            <a:off x="990600" y="1143000"/>
            <a:ext cx="6710570"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800" b="1" dirty="0">
                <a:solidFill>
                  <a:schemeClr val="tx1"/>
                </a:solidFill>
              </a:rPr>
              <a:t>(In </a:t>
            </a:r>
            <a:r>
              <a:rPr lang="en-US" sz="2800" b="1" dirty="0" err="1">
                <a:solidFill>
                  <a:schemeClr val="tx1"/>
                </a:solidFill>
              </a:rPr>
              <a:t>Reg</a:t>
            </a:r>
            <a:r>
              <a:rPr lang="en-US" sz="2800" b="1" dirty="0">
                <a:solidFill>
                  <a:schemeClr val="tx1"/>
                </a:solidFill>
              </a:rPr>
              <a:t>, right half highlight read, left half write)</a:t>
            </a:r>
            <a:endParaRPr lang="en-US" sz="1800" dirty="0">
              <a:solidFill>
                <a:schemeClr val="tx1"/>
              </a:solidFill>
            </a:endParaRPr>
          </a:p>
        </p:txBody>
      </p:sp>
      <p:grpSp>
        <p:nvGrpSpPr>
          <p:cNvPr id="2733079" name="Group 168"/>
          <p:cNvGrpSpPr>
            <a:grpSpLocks/>
          </p:cNvGrpSpPr>
          <p:nvPr/>
        </p:nvGrpSpPr>
        <p:grpSpPr bwMode="auto">
          <a:xfrm>
            <a:off x="2679700" y="2660650"/>
            <a:ext cx="673100" cy="1146175"/>
            <a:chOff x="1688" y="1247"/>
            <a:chExt cx="424" cy="722"/>
          </a:xfrm>
        </p:grpSpPr>
        <p:sp>
          <p:nvSpPr>
            <p:cNvPr id="2733225" name="Freeform 169" descr="25%"/>
            <p:cNvSpPr>
              <a:spLocks/>
            </p:cNvSpPr>
            <p:nvPr/>
          </p:nvSpPr>
          <p:spPr bwMode="auto">
            <a:xfrm>
              <a:off x="1939" y="1247"/>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226" name="Rectangle 170"/>
            <p:cNvSpPr>
              <a:spLocks noChangeArrowheads="1"/>
            </p:cNvSpPr>
            <p:nvPr/>
          </p:nvSpPr>
          <p:spPr bwMode="auto">
            <a:xfrm>
              <a:off x="1784" y="1255"/>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sp>
          <p:nvSpPr>
            <p:cNvPr id="2733227" name="Rectangle 171"/>
            <p:cNvSpPr>
              <a:spLocks noChangeArrowheads="1"/>
            </p:cNvSpPr>
            <p:nvPr/>
          </p:nvSpPr>
          <p:spPr bwMode="auto">
            <a:xfrm>
              <a:off x="1751" y="1698"/>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733082" name="Group 172"/>
            <p:cNvGrpSpPr>
              <a:grpSpLocks/>
            </p:cNvGrpSpPr>
            <p:nvPr/>
          </p:nvGrpSpPr>
          <p:grpSpPr bwMode="auto">
            <a:xfrm>
              <a:off x="1803" y="1248"/>
              <a:ext cx="296" cy="289"/>
              <a:chOff x="1803" y="1248"/>
              <a:chExt cx="296" cy="289"/>
            </a:xfrm>
          </p:grpSpPr>
          <p:sp>
            <p:nvSpPr>
              <p:cNvPr id="2733229" name="Freeform 173"/>
              <p:cNvSpPr>
                <a:spLocks/>
              </p:cNvSpPr>
              <p:nvPr/>
            </p:nvSpPr>
            <p:spPr bwMode="auto">
              <a:xfrm>
                <a:off x="1803" y="1248"/>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230" name="Freeform 174"/>
              <p:cNvSpPr>
                <a:spLocks/>
              </p:cNvSpPr>
              <p:nvPr/>
            </p:nvSpPr>
            <p:spPr bwMode="auto">
              <a:xfrm>
                <a:off x="1951" y="1248"/>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231" name="Line 175"/>
            <p:cNvSpPr>
              <a:spLocks noChangeShapeType="1"/>
            </p:cNvSpPr>
            <p:nvPr/>
          </p:nvSpPr>
          <p:spPr bwMode="auto">
            <a:xfrm>
              <a:off x="1688" y="1392"/>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232" name="Freeform 176"/>
            <p:cNvSpPr>
              <a:spLocks/>
            </p:cNvSpPr>
            <p:nvPr/>
          </p:nvSpPr>
          <p:spPr bwMode="auto">
            <a:xfrm>
              <a:off x="1750"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733085" name="Group 177"/>
            <p:cNvGrpSpPr>
              <a:grpSpLocks/>
            </p:cNvGrpSpPr>
            <p:nvPr/>
          </p:nvGrpSpPr>
          <p:grpSpPr bwMode="auto">
            <a:xfrm>
              <a:off x="1753" y="1680"/>
              <a:ext cx="359" cy="289"/>
              <a:chOff x="1324" y="1248"/>
              <a:chExt cx="359" cy="289"/>
            </a:xfrm>
          </p:grpSpPr>
          <p:sp>
            <p:nvSpPr>
              <p:cNvPr id="2733234" name="Rectangle 178"/>
              <p:cNvSpPr>
                <a:spLocks noChangeArrowheads="1"/>
              </p:cNvSpPr>
              <p:nvPr/>
            </p:nvSpPr>
            <p:spPr bwMode="auto">
              <a:xfrm>
                <a:off x="1324" y="1250"/>
                <a:ext cx="146"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a:t>
                </a:r>
              </a:p>
            </p:txBody>
          </p:sp>
          <p:grpSp>
            <p:nvGrpSpPr>
              <p:cNvPr id="2733088" name="Group 179"/>
              <p:cNvGrpSpPr>
                <a:grpSpLocks/>
              </p:cNvGrpSpPr>
              <p:nvPr/>
            </p:nvGrpSpPr>
            <p:grpSpPr bwMode="auto">
              <a:xfrm>
                <a:off x="1343" y="1248"/>
                <a:ext cx="340" cy="289"/>
                <a:chOff x="1343" y="1248"/>
                <a:chExt cx="340" cy="289"/>
              </a:xfrm>
            </p:grpSpPr>
            <p:sp>
              <p:nvSpPr>
                <p:cNvPr id="2733236" name="Freeform 180"/>
                <p:cNvSpPr>
                  <a:spLocks/>
                </p:cNvSpPr>
                <p:nvPr/>
              </p:nvSpPr>
              <p:spPr bwMode="auto">
                <a:xfrm>
                  <a:off x="1343" y="1248"/>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237" name="Freeform 181"/>
                <p:cNvSpPr>
                  <a:spLocks/>
                </p:cNvSpPr>
                <p:nvPr/>
              </p:nvSpPr>
              <p:spPr bwMode="auto">
                <a:xfrm>
                  <a:off x="1512" y="1248"/>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grpSp>
      <p:sp>
        <p:nvSpPr>
          <p:cNvPr id="182" name="Title 181"/>
          <p:cNvSpPr>
            <a:spLocks noGrp="1"/>
          </p:cNvSpPr>
          <p:nvPr>
            <p:ph type="title"/>
          </p:nvPr>
        </p:nvSpPr>
        <p:spPr/>
        <p:txBody>
          <a:bodyPr/>
          <a:lstStyle/>
          <a:p>
            <a:r>
              <a:rPr lang="en-US" dirty="0" smtClean="0"/>
              <a:t>Graphical Pipeline Representation</a:t>
            </a:r>
            <a:endParaRPr lang="en-US" dirty="0"/>
          </a:p>
        </p:txBody>
      </p:sp>
      <p:sp>
        <p:nvSpPr>
          <p:cNvPr id="183" name="Date Placeholder 182"/>
          <p:cNvSpPr>
            <a:spLocks noGrp="1"/>
          </p:cNvSpPr>
          <p:nvPr>
            <p:ph type="dt" sz="half" idx="10"/>
          </p:nvPr>
        </p:nvSpPr>
        <p:spPr/>
        <p:txBody>
          <a:bodyPr/>
          <a:lstStyle/>
          <a:p>
            <a:fld id="{132EB5F9-17E9-E443-88EF-2AF682B052F4}" type="datetime1">
              <a:rPr lang="en-US" smtClean="0"/>
              <a:pPr/>
              <a:t>4/1/11</a:t>
            </a:fld>
            <a:endParaRPr lang="en-US" dirty="0"/>
          </a:p>
        </p:txBody>
      </p:sp>
      <p:sp>
        <p:nvSpPr>
          <p:cNvPr id="184" name="Slide Number Placeholder 183"/>
          <p:cNvSpPr>
            <a:spLocks noGrp="1"/>
          </p:cNvSpPr>
          <p:nvPr>
            <p:ph type="sldNum" sz="quarter" idx="12"/>
          </p:nvPr>
        </p:nvSpPr>
        <p:spPr/>
        <p:txBody>
          <a:bodyPr/>
          <a:lstStyle/>
          <a:p>
            <a:fld id="{3CC63E4C-4642-794D-A2FD-70F6B81535F5}" type="slidenum">
              <a:rPr lang="en-US" smtClean="0"/>
              <a:pPr/>
              <a:t>32</a:t>
            </a:fld>
            <a:endParaRPr lang="en-US" dirty="0"/>
          </a:p>
        </p:txBody>
      </p:sp>
      <p:sp>
        <p:nvSpPr>
          <p:cNvPr id="185" name="Footer Placeholder 184"/>
          <p:cNvSpPr>
            <a:spLocks noGrp="1"/>
          </p:cNvSpPr>
          <p:nvPr>
            <p:ph type="ftr" sz="quarter" idx="11"/>
          </p:nvPr>
        </p:nvSpPr>
        <p:spPr/>
        <p:txBody>
          <a:bodyPr/>
          <a:lstStyle/>
          <a:p>
            <a:r>
              <a:rPr lang="en-US" smtClean="0"/>
              <a:t>Spring 2011 -- Lecture #20</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332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up)">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733079"/>
                                        </p:tgtEl>
                                        <p:attrNameLst>
                                          <p:attrName>style.visibility</p:attrName>
                                        </p:attrNameLst>
                                      </p:cBhvr>
                                      <p:to>
                                        <p:strVal val="visible"/>
                                      </p:to>
                                    </p:set>
                                    <p:animEffect transition="in" filter="wipe(left)">
                                      <p:cBhvr>
                                        <p:cTn id="36" dur="500"/>
                                        <p:tgtEl>
                                          <p:spTgt spid="273307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left)">
                                      <p:cBhvr>
                                        <p:cTn id="56" dur="5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2733059"/>
                                        </p:tgtEl>
                                        <p:attrNameLst>
                                          <p:attrName>style.visibility</p:attrName>
                                        </p:attrNameLst>
                                      </p:cBhvr>
                                      <p:to>
                                        <p:strVal val="visible"/>
                                      </p:to>
                                    </p:set>
                                    <p:animEffect transition="in" filter="wipe(left)">
                                      <p:cBhvr>
                                        <p:cTn id="61" dur="500"/>
                                        <p:tgtEl>
                                          <p:spTgt spid="273305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2733056"/>
                                        </p:tgtEl>
                                        <p:attrNameLst>
                                          <p:attrName>style.visibility</p:attrName>
                                        </p:attrNameLst>
                                      </p:cBhvr>
                                      <p:to>
                                        <p:strVal val="visible"/>
                                      </p:to>
                                    </p:set>
                                    <p:animEffect transition="in" filter="wipe(left)">
                                      <p:cBhvr>
                                        <p:cTn id="66" dur="500"/>
                                        <p:tgtEl>
                                          <p:spTgt spid="2733056"/>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wipe(left)">
                                      <p:cBhvr>
                                        <p:cTn id="7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3223" grpId="0" autoUpdateAnimBg="0"/>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99D4BC03-94B3-A948-A33C-0BEC6EB4D7A3}" type="datetime1">
              <a:rPr lang="en-US" smtClean="0"/>
              <a:pPr/>
              <a:t>4/1/11</a:t>
            </a:fld>
            <a:endParaRPr lang="en-US" dirty="0"/>
          </a:p>
        </p:txBody>
      </p:sp>
      <p:sp>
        <p:nvSpPr>
          <p:cNvPr id="54" name="Footer Placeholder 3"/>
          <p:cNvSpPr>
            <a:spLocks noGrp="1"/>
          </p:cNvSpPr>
          <p:nvPr>
            <p:ph type="ftr" sz="quarter" idx="10"/>
          </p:nvPr>
        </p:nvSpPr>
        <p:spPr>
          <a:xfrm>
            <a:off x="3623272" y="6356350"/>
            <a:ext cx="2133600" cy="365125"/>
          </a:xfrm>
        </p:spPr>
        <p:txBody>
          <a:bodyPr/>
          <a:lstStyle/>
          <a:p>
            <a:r>
              <a:rPr lang="en-US" smtClean="0"/>
              <a:t>Spring 2011 -- Lecture #20</a:t>
            </a:r>
            <a:endParaRPr lang="en-AU" dirty="0"/>
          </a:p>
        </p:txBody>
      </p:sp>
      <p:sp>
        <p:nvSpPr>
          <p:cNvPr id="327682" name="Rectangle 2"/>
          <p:cNvSpPr>
            <a:spLocks noGrp="1" noChangeArrowheads="1"/>
          </p:cNvSpPr>
          <p:nvPr>
            <p:ph type="title"/>
          </p:nvPr>
        </p:nvSpPr>
        <p:spPr/>
        <p:txBody>
          <a:bodyPr/>
          <a:lstStyle/>
          <a:p>
            <a:r>
              <a:rPr lang="en-US"/>
              <a:t>Pipeline Performance</a:t>
            </a:r>
            <a:endParaRPr lang="en-AU"/>
          </a:p>
        </p:txBody>
      </p:sp>
      <p:sp>
        <p:nvSpPr>
          <p:cNvPr id="327683" name="Rectangle 3"/>
          <p:cNvSpPr>
            <a:spLocks noGrp="1" noChangeArrowheads="1"/>
          </p:cNvSpPr>
          <p:nvPr>
            <p:ph type="body" idx="1"/>
          </p:nvPr>
        </p:nvSpPr>
        <p:spPr>
          <a:xfrm>
            <a:off x="684213" y="1125538"/>
            <a:ext cx="8270875" cy="2533650"/>
          </a:xfrm>
        </p:spPr>
        <p:txBody>
          <a:bodyPr>
            <a:normAutofit/>
          </a:bodyPr>
          <a:lstStyle/>
          <a:p>
            <a:r>
              <a:rPr lang="en-US" sz="2800" dirty="0"/>
              <a:t>Assume time for stages is</a:t>
            </a:r>
          </a:p>
          <a:p>
            <a:pPr lvl="1"/>
            <a:r>
              <a:rPr lang="en-US" sz="2400" dirty="0"/>
              <a:t>100ps for register read or write</a:t>
            </a:r>
          </a:p>
          <a:p>
            <a:pPr lvl="1"/>
            <a:r>
              <a:rPr lang="en-US" sz="2400" dirty="0"/>
              <a:t>200ps for other stages</a:t>
            </a:r>
            <a:endParaRPr lang="en-US" sz="2400" dirty="0" smtClean="0"/>
          </a:p>
          <a:p>
            <a:r>
              <a:rPr lang="en-US" sz="2800" dirty="0" smtClean="0"/>
              <a:t>What is pipelined clock rate?</a:t>
            </a:r>
          </a:p>
          <a:p>
            <a:pPr lvl="1"/>
            <a:r>
              <a:rPr lang="en-US" sz="2400" dirty="0" smtClean="0"/>
              <a:t>Compare </a:t>
            </a:r>
            <a:r>
              <a:rPr lang="en-US" sz="2400" dirty="0"/>
              <a:t>pipelined </a:t>
            </a:r>
            <a:r>
              <a:rPr lang="en-US" sz="2400" dirty="0" err="1"/>
              <a:t>datapath</a:t>
            </a:r>
            <a:r>
              <a:rPr lang="en-US" sz="2400" dirty="0"/>
              <a:t> with single-cycle </a:t>
            </a:r>
            <a:r>
              <a:rPr lang="en-US" sz="2400" dirty="0" err="1"/>
              <a:t>datapath</a:t>
            </a:r>
            <a:endParaRPr lang="en-US" sz="2400" dirty="0"/>
          </a:p>
        </p:txBody>
      </p:sp>
      <p:graphicFrame>
        <p:nvGraphicFramePr>
          <p:cNvPr id="327684" name="Group 4"/>
          <p:cNvGraphicFramePr>
            <a:graphicFrameLocks noGrp="1"/>
          </p:cNvGraphicFramePr>
          <p:nvPr/>
        </p:nvGraphicFramePr>
        <p:xfrm>
          <a:off x="395288" y="3846513"/>
          <a:ext cx="8353425" cy="2246631"/>
        </p:xfrm>
        <a:graphic>
          <a:graphicData uri="http://schemas.openxmlformats.org/drawingml/2006/table">
            <a:tbl>
              <a:tblPr/>
              <a:tblGrid>
                <a:gridCol w="1193800"/>
                <a:gridCol w="1192212"/>
                <a:gridCol w="1195388"/>
                <a:gridCol w="1190625"/>
                <a:gridCol w="1195387"/>
                <a:gridCol w="1192213"/>
                <a:gridCol w="1193800"/>
              </a:tblGrid>
              <a:tr h="4460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Instr</a:t>
                      </a:r>
                      <a:endParaRPr kumimoji="0" lang="en-AU"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Instr fetch</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Register read</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ALU op</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Memory access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Register write</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Total time</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lw</a:t>
                      </a:r>
                      <a:endParaRPr kumimoji="0" lang="en-AU"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100 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100 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800ps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048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sw</a:t>
                      </a:r>
                      <a:endParaRPr kumimoji="0" lang="en-AU"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100 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700ps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R-format</a:t>
                      </a:r>
                      <a:endParaRPr kumimoji="0" lang="en-AU"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100 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100 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600ps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6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beq</a:t>
                      </a:r>
                      <a:endParaRPr kumimoji="0" lang="en-AU"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100 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500ps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Slide Number Placeholder 6"/>
          <p:cNvSpPr>
            <a:spLocks noGrp="1"/>
          </p:cNvSpPr>
          <p:nvPr>
            <p:ph type="sldNum" sz="quarter" idx="12"/>
          </p:nvPr>
        </p:nvSpPr>
        <p:spPr/>
        <p:txBody>
          <a:bodyPr/>
          <a:lstStyle/>
          <a:p>
            <a:fld id="{3CC63E4C-4642-794D-A2FD-70F6B81535F5}" type="slidenum">
              <a:rPr lang="en-US" smtClean="0"/>
              <a:pPr/>
              <a:t>33</a:t>
            </a:fld>
            <a:endParaRPr lang="en-US" dirty="0"/>
          </a:p>
        </p:txBody>
      </p:sp>
      <p:sp>
        <p:nvSpPr>
          <p:cNvPr id="8" name="TextBox 7"/>
          <p:cNvSpPr txBox="1"/>
          <p:nvPr/>
        </p:nvSpPr>
        <p:spPr>
          <a:xfrm>
            <a:off x="6995509" y="6564492"/>
            <a:ext cx="1498402" cy="307777"/>
          </a:xfrm>
          <a:prstGeom prst="rect">
            <a:avLst/>
          </a:prstGeom>
          <a:noFill/>
        </p:spPr>
        <p:txBody>
          <a:bodyPr wrap="none" rtlCol="0">
            <a:spAutoFit/>
          </a:bodyPr>
          <a:lstStyle/>
          <a:p>
            <a:r>
              <a:rPr lang="en-US" sz="1400" dirty="0" smtClean="0">
                <a:hlinkClick r:id="rId3"/>
              </a:rPr>
              <a:t>Student Roulette?</a:t>
            </a:r>
            <a:endParaRPr lang="en-US" sz="1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20C9469A-8233-6F49-8096-EB74EDD99AEB}" type="datetime1">
              <a:rPr lang="en-US" smtClean="0"/>
              <a:pPr/>
              <a:t>4/1/11</a:t>
            </a:fld>
            <a:endParaRPr lang="en-US" dirty="0"/>
          </a:p>
        </p:txBody>
      </p:sp>
      <p:sp>
        <p:nvSpPr>
          <p:cNvPr id="6" name="Footer Placeholder 2"/>
          <p:cNvSpPr>
            <a:spLocks noGrp="1"/>
          </p:cNvSpPr>
          <p:nvPr>
            <p:ph type="ftr" sz="quarter" idx="10"/>
          </p:nvPr>
        </p:nvSpPr>
        <p:spPr>
          <a:xfrm>
            <a:off x="3640668" y="6356350"/>
            <a:ext cx="2133600" cy="365125"/>
          </a:xfrm>
        </p:spPr>
        <p:txBody>
          <a:bodyPr/>
          <a:lstStyle/>
          <a:p>
            <a:r>
              <a:rPr lang="en-US" smtClean="0"/>
              <a:t>Spring 2011 -- Lecture #20</a:t>
            </a:r>
            <a:endParaRPr lang="en-AU" dirty="0"/>
          </a:p>
        </p:txBody>
      </p:sp>
      <p:pic>
        <p:nvPicPr>
          <p:cNvPr id="329734" name="Picture 6" descr="f04-27-P374493"/>
          <p:cNvPicPr>
            <a:picLocks noChangeAspect="1" noChangeArrowheads="1"/>
          </p:cNvPicPr>
          <p:nvPr/>
        </p:nvPicPr>
        <p:blipFill>
          <a:blip r:embed="rId3"/>
          <a:srcRect/>
          <a:stretch>
            <a:fillRect/>
          </a:stretch>
        </p:blipFill>
        <p:spPr bwMode="auto">
          <a:xfrm>
            <a:off x="629139" y="1008913"/>
            <a:ext cx="7877711" cy="5507409"/>
          </a:xfrm>
          <a:prstGeom prst="rect">
            <a:avLst/>
          </a:prstGeom>
          <a:noFill/>
        </p:spPr>
      </p:pic>
      <p:sp>
        <p:nvSpPr>
          <p:cNvPr id="329730" name="Rectangle 2"/>
          <p:cNvSpPr>
            <a:spLocks noGrp="1" noChangeArrowheads="1"/>
          </p:cNvSpPr>
          <p:nvPr>
            <p:ph type="title"/>
          </p:nvPr>
        </p:nvSpPr>
        <p:spPr>
          <a:xfrm>
            <a:off x="457200" y="-247212"/>
            <a:ext cx="8229600" cy="1143000"/>
          </a:xfrm>
        </p:spPr>
        <p:txBody>
          <a:bodyPr/>
          <a:lstStyle/>
          <a:p>
            <a:r>
              <a:rPr lang="en-US" dirty="0"/>
              <a:t>Pipeline Performance</a:t>
            </a:r>
            <a:endParaRPr lang="en-AU" dirty="0"/>
          </a:p>
        </p:txBody>
      </p:sp>
      <p:sp>
        <p:nvSpPr>
          <p:cNvPr id="329732" name="Text Box 4"/>
          <p:cNvSpPr txBox="1">
            <a:spLocks noChangeArrowheads="1"/>
          </p:cNvSpPr>
          <p:nvPr/>
        </p:nvSpPr>
        <p:spPr bwMode="auto">
          <a:xfrm>
            <a:off x="3132138" y="675125"/>
            <a:ext cx="2676525" cy="376238"/>
          </a:xfrm>
          <a:prstGeom prst="rect">
            <a:avLst/>
          </a:prstGeom>
          <a:solidFill>
            <a:schemeClr val="accent1"/>
          </a:solidFill>
          <a:ln w="9525">
            <a:solidFill>
              <a:schemeClr val="tx1"/>
            </a:solidFill>
            <a:miter lim="800000"/>
            <a:headEnd/>
            <a:tailEnd/>
          </a:ln>
          <a:effectLst/>
        </p:spPr>
        <p:txBody>
          <a:bodyPr wrap="none">
            <a:prstTxWarp prst="textNoShape">
              <a:avLst/>
            </a:prstTxWarp>
            <a:spAutoFit/>
          </a:bodyPr>
          <a:lstStyle/>
          <a:p>
            <a:pPr algn="l"/>
            <a:r>
              <a:rPr lang="en-US" sz="1800"/>
              <a:t>Single-cycle (T</a:t>
            </a:r>
            <a:r>
              <a:rPr lang="en-US" sz="1800" baseline="-25000"/>
              <a:t>c</a:t>
            </a:r>
            <a:r>
              <a:rPr lang="en-US" sz="1800"/>
              <a:t>= 800ps)</a:t>
            </a:r>
            <a:endParaRPr lang="en-AU" sz="1800"/>
          </a:p>
        </p:txBody>
      </p:sp>
      <p:sp>
        <p:nvSpPr>
          <p:cNvPr id="329733" name="Text Box 5"/>
          <p:cNvSpPr txBox="1">
            <a:spLocks noChangeArrowheads="1"/>
          </p:cNvSpPr>
          <p:nvPr/>
        </p:nvSpPr>
        <p:spPr bwMode="auto">
          <a:xfrm>
            <a:off x="3363580" y="3575320"/>
            <a:ext cx="2384425" cy="376238"/>
          </a:xfrm>
          <a:prstGeom prst="rect">
            <a:avLst/>
          </a:prstGeom>
          <a:solidFill>
            <a:schemeClr val="accent1"/>
          </a:solidFill>
          <a:ln w="9525">
            <a:solidFill>
              <a:schemeClr val="tx1"/>
            </a:solidFill>
            <a:miter lim="800000"/>
            <a:headEnd/>
            <a:tailEnd/>
          </a:ln>
          <a:effectLst/>
        </p:spPr>
        <p:txBody>
          <a:bodyPr wrap="none">
            <a:prstTxWarp prst="textNoShape">
              <a:avLst/>
            </a:prstTxWarp>
            <a:spAutoFit/>
          </a:bodyPr>
          <a:lstStyle/>
          <a:p>
            <a:pPr algn="l"/>
            <a:r>
              <a:rPr lang="en-US" sz="1800" dirty="0"/>
              <a:t>Pipelined (</a:t>
            </a:r>
            <a:r>
              <a:rPr lang="en-US" sz="1800" dirty="0" err="1"/>
              <a:t>T</a:t>
            </a:r>
            <a:r>
              <a:rPr lang="en-US" sz="1800" baseline="-25000" dirty="0" err="1"/>
              <a:t>c</a:t>
            </a:r>
            <a:r>
              <a:rPr lang="en-US" sz="1800" dirty="0"/>
              <a:t>= 200ps)</a:t>
            </a:r>
            <a:endParaRPr lang="en-AU" sz="1800"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27132494-546C-DD4A-BBB9-319F574C0A31}" type="datetime1">
              <a:rPr lang="en-US" smtClean="0"/>
              <a:pPr/>
              <a:t>4/1/11</a:t>
            </a:fld>
            <a:endParaRPr lang="en-US" dirty="0"/>
          </a:p>
        </p:txBody>
      </p:sp>
      <p:sp>
        <p:nvSpPr>
          <p:cNvPr id="5" name="Footer Placeholder 3"/>
          <p:cNvSpPr>
            <a:spLocks noGrp="1"/>
          </p:cNvSpPr>
          <p:nvPr>
            <p:ph type="ftr" sz="quarter" idx="10"/>
          </p:nvPr>
        </p:nvSpPr>
        <p:spPr>
          <a:xfrm>
            <a:off x="3658064" y="6356350"/>
            <a:ext cx="2133600" cy="365125"/>
          </a:xfrm>
        </p:spPr>
        <p:txBody>
          <a:bodyPr/>
          <a:lstStyle/>
          <a:p>
            <a:r>
              <a:rPr lang="en-US" smtClean="0"/>
              <a:t>Spring 2011 -- Lecture #20</a:t>
            </a:r>
            <a:endParaRPr lang="en-AU" dirty="0"/>
          </a:p>
        </p:txBody>
      </p:sp>
      <p:sp>
        <p:nvSpPr>
          <p:cNvPr id="331778" name="Rectangle 2"/>
          <p:cNvSpPr>
            <a:spLocks noGrp="1" noChangeArrowheads="1"/>
          </p:cNvSpPr>
          <p:nvPr>
            <p:ph type="title"/>
          </p:nvPr>
        </p:nvSpPr>
        <p:spPr/>
        <p:txBody>
          <a:bodyPr/>
          <a:lstStyle/>
          <a:p>
            <a:r>
              <a:rPr lang="en-US"/>
              <a:t>Pipeline Speedup</a:t>
            </a:r>
            <a:endParaRPr lang="en-AU"/>
          </a:p>
        </p:txBody>
      </p:sp>
      <p:sp>
        <p:nvSpPr>
          <p:cNvPr id="331779" name="Rectangle 3"/>
          <p:cNvSpPr>
            <a:spLocks noGrp="1" noChangeArrowheads="1"/>
          </p:cNvSpPr>
          <p:nvPr>
            <p:ph type="body" idx="1"/>
          </p:nvPr>
        </p:nvSpPr>
        <p:spPr/>
        <p:txBody>
          <a:bodyPr>
            <a:normAutofit lnSpcReduction="10000"/>
          </a:bodyPr>
          <a:lstStyle/>
          <a:p>
            <a:r>
              <a:rPr lang="en-US"/>
              <a:t>If all stages are balanced</a:t>
            </a:r>
          </a:p>
          <a:p>
            <a:pPr lvl="1"/>
            <a:r>
              <a:rPr lang="en-US"/>
              <a:t>i.e., all take the same time</a:t>
            </a:r>
          </a:p>
          <a:p>
            <a:pPr lvl="1">
              <a:lnSpc>
                <a:spcPct val="110000"/>
              </a:lnSpc>
            </a:pPr>
            <a:r>
              <a:rPr lang="en-US"/>
              <a:t>Time between instructions</a:t>
            </a:r>
            <a:r>
              <a:rPr lang="en-US" baseline="-25000"/>
              <a:t>pipelined</a:t>
            </a:r>
            <a:r>
              <a:rPr lang="en-US"/>
              <a:t/>
            </a:r>
            <a:br>
              <a:rPr lang="en-US"/>
            </a:br>
            <a:r>
              <a:rPr lang="en-US"/>
              <a:t>= Time between instructions</a:t>
            </a:r>
            <a:r>
              <a:rPr lang="en-US" baseline="-25000"/>
              <a:t>nonpipelined</a:t>
            </a:r>
            <a:r>
              <a:rPr lang="en-US"/>
              <a:t/>
            </a:r>
            <a:br>
              <a:rPr lang="en-US"/>
            </a:br>
            <a:r>
              <a:rPr lang="en-US"/>
              <a:t>		Number of stages</a:t>
            </a:r>
          </a:p>
          <a:p>
            <a:r>
              <a:rPr lang="en-US"/>
              <a:t>If not balanced, speedup is less</a:t>
            </a:r>
          </a:p>
          <a:p>
            <a:r>
              <a:rPr lang="en-US"/>
              <a:t>Speedup due to increased throughput</a:t>
            </a:r>
          </a:p>
          <a:p>
            <a:pPr lvl="1"/>
            <a:r>
              <a:rPr lang="en-US"/>
              <a:t>Latency (time for each instruction) does not decrease</a:t>
            </a:r>
            <a:endParaRPr lang="en-AU"/>
          </a:p>
        </p:txBody>
      </p:sp>
      <p:sp>
        <p:nvSpPr>
          <p:cNvPr id="331780" name="Line 4"/>
          <p:cNvSpPr>
            <a:spLocks noChangeShapeType="1"/>
          </p:cNvSpPr>
          <p:nvPr/>
        </p:nvSpPr>
        <p:spPr bwMode="auto">
          <a:xfrm>
            <a:off x="1242483" y="3555471"/>
            <a:ext cx="55451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7" name="Slide Number Placeholder 6"/>
          <p:cNvSpPr>
            <a:spLocks noGrp="1"/>
          </p:cNvSpPr>
          <p:nvPr>
            <p:ph type="sldNum" sz="quarter" idx="12"/>
          </p:nvPr>
        </p:nvSpPr>
        <p:spPr/>
        <p:txBody>
          <a:bodyPr/>
          <a:lstStyle/>
          <a:p>
            <a:fld id="{3CC63E4C-4642-794D-A2FD-70F6B81535F5}" type="slidenum">
              <a:rPr lang="en-US" smtClean="0"/>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 Level Parallelism (ILP)</a:t>
            </a:r>
            <a:endParaRPr lang="en-US" dirty="0"/>
          </a:p>
        </p:txBody>
      </p:sp>
      <p:sp>
        <p:nvSpPr>
          <p:cNvPr id="3" name="Content Placeholder 2"/>
          <p:cNvSpPr>
            <a:spLocks noGrp="1"/>
          </p:cNvSpPr>
          <p:nvPr>
            <p:ph idx="1"/>
          </p:nvPr>
        </p:nvSpPr>
        <p:spPr/>
        <p:txBody>
          <a:bodyPr/>
          <a:lstStyle/>
          <a:p>
            <a:r>
              <a:rPr lang="en-US" dirty="0" smtClean="0"/>
              <a:t>Another parallelism form to go with Request Level Parallelism and Data Level Parallelism</a:t>
            </a:r>
          </a:p>
          <a:p>
            <a:pPr lvl="1"/>
            <a:r>
              <a:rPr lang="en-US" dirty="0" smtClean="0"/>
              <a:t>RLP – e.g., Warehouse Scale Computing</a:t>
            </a:r>
          </a:p>
          <a:p>
            <a:pPr lvl="1"/>
            <a:r>
              <a:rPr lang="en-US" dirty="0" smtClean="0"/>
              <a:t>DLP – e.g., SIMD, Map-Reduce</a:t>
            </a:r>
          </a:p>
          <a:p>
            <a:r>
              <a:rPr lang="en-US" i="1" dirty="0" smtClean="0"/>
              <a:t>ILP – e.g., Pipelined Instruction Execution</a:t>
            </a:r>
          </a:p>
          <a:p>
            <a:pPr lvl="1"/>
            <a:r>
              <a:rPr lang="en-US" dirty="0" smtClean="0"/>
              <a:t>5 stage pipeline =&gt; 5 instructions executing simultaneously, one at each pipeline stage</a:t>
            </a:r>
            <a:endParaRPr lang="en-US" dirty="0"/>
          </a:p>
        </p:txBody>
      </p:sp>
      <p:sp>
        <p:nvSpPr>
          <p:cNvPr id="4" name="Date Placeholder 3"/>
          <p:cNvSpPr>
            <a:spLocks noGrp="1"/>
          </p:cNvSpPr>
          <p:nvPr>
            <p:ph type="dt" sz="half" idx="10"/>
          </p:nvPr>
        </p:nvSpPr>
        <p:spPr/>
        <p:txBody>
          <a:bodyPr/>
          <a:lstStyle/>
          <a:p>
            <a:fld id="{8C4CB1C4-C506-EF4F-A957-73686F2150C4}" type="datetime1">
              <a:rPr lang="en-US" smtClean="0"/>
              <a:pPr/>
              <a:t>4/1/11</a:t>
            </a:fld>
            <a:endParaRPr lang="en-US" dirty="0"/>
          </a:p>
        </p:txBody>
      </p:sp>
      <p:sp>
        <p:nvSpPr>
          <p:cNvPr id="5" name="Footer Placeholder 4"/>
          <p:cNvSpPr>
            <a:spLocks noGrp="1"/>
          </p:cNvSpPr>
          <p:nvPr>
            <p:ph type="ftr" sz="quarter" idx="11"/>
          </p:nvPr>
        </p:nvSpPr>
        <p:spPr/>
        <p:txBody>
          <a:bodyPr/>
          <a:lstStyle/>
          <a:p>
            <a:r>
              <a:rPr lang="en-US" smtClean="0"/>
              <a:t>Spring 2011 -- Lecture #20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6287141-14EA-614A-9DC5-7B2C137AE455}" type="datetime1">
              <a:rPr lang="en-US" smtClean="0"/>
              <a:pPr/>
              <a:t>4/1/11</a:t>
            </a:fld>
            <a:endParaRPr lang="en-US" dirty="0"/>
          </a:p>
        </p:txBody>
      </p:sp>
      <p:sp>
        <p:nvSpPr>
          <p:cNvPr id="4" name="Footer Placeholder 3"/>
          <p:cNvSpPr>
            <a:spLocks noGrp="1"/>
          </p:cNvSpPr>
          <p:nvPr>
            <p:ph type="ftr" sz="quarter" idx="10"/>
          </p:nvPr>
        </p:nvSpPr>
        <p:spPr>
          <a:xfrm>
            <a:off x="3623272" y="6356350"/>
            <a:ext cx="2133600" cy="365125"/>
          </a:xfrm>
        </p:spPr>
        <p:txBody>
          <a:bodyPr/>
          <a:lstStyle/>
          <a:p>
            <a:r>
              <a:rPr lang="en-US" smtClean="0"/>
              <a:t>Spring 2011 -- Lecture #20</a:t>
            </a:r>
            <a:endParaRPr lang="en-AU" dirty="0"/>
          </a:p>
        </p:txBody>
      </p:sp>
      <p:sp>
        <p:nvSpPr>
          <p:cNvPr id="335874" name="Rectangle 2"/>
          <p:cNvSpPr>
            <a:spLocks noGrp="1" noChangeArrowheads="1"/>
          </p:cNvSpPr>
          <p:nvPr>
            <p:ph type="title"/>
          </p:nvPr>
        </p:nvSpPr>
        <p:spPr/>
        <p:txBody>
          <a:bodyPr/>
          <a:lstStyle/>
          <a:p>
            <a:r>
              <a:rPr lang="en-US"/>
              <a:t>Hazards</a:t>
            </a:r>
            <a:endParaRPr lang="en-AU"/>
          </a:p>
        </p:txBody>
      </p:sp>
      <p:sp>
        <p:nvSpPr>
          <p:cNvPr id="335875" name="Rectangle 3"/>
          <p:cNvSpPr>
            <a:spLocks noGrp="1" noChangeArrowheads="1"/>
          </p:cNvSpPr>
          <p:nvPr>
            <p:ph type="body" idx="1"/>
          </p:nvPr>
        </p:nvSpPr>
        <p:spPr/>
        <p:txBody>
          <a:bodyPr>
            <a:normAutofit fontScale="92500" lnSpcReduction="10000"/>
          </a:bodyPr>
          <a:lstStyle/>
          <a:p>
            <a:pPr>
              <a:lnSpc>
                <a:spcPct val="90000"/>
              </a:lnSpc>
              <a:buNone/>
            </a:pPr>
            <a:r>
              <a:rPr lang="en-US" dirty="0"/>
              <a:t>Situations that prevent starting the </a:t>
            </a:r>
            <a:r>
              <a:rPr lang="en-US" dirty="0" smtClean="0"/>
              <a:t>next </a:t>
            </a:r>
            <a:r>
              <a:rPr lang="en-US" dirty="0" smtClean="0"/>
              <a:t>logical</a:t>
            </a:r>
            <a:r>
              <a:rPr lang="en-US" dirty="0" smtClean="0"/>
              <a:t> </a:t>
            </a:r>
            <a:r>
              <a:rPr lang="en-US" dirty="0"/>
              <a:t>instruction in the next</a:t>
            </a:r>
            <a:r>
              <a:rPr lang="en-US" dirty="0" smtClean="0"/>
              <a:t> </a:t>
            </a:r>
            <a:r>
              <a:rPr lang="en-US" dirty="0" smtClean="0"/>
              <a:t>clock </a:t>
            </a:r>
            <a:r>
              <a:rPr lang="en-US" dirty="0" smtClean="0"/>
              <a:t>cycle</a:t>
            </a:r>
            <a:endParaRPr lang="en-US" dirty="0"/>
          </a:p>
          <a:p>
            <a:pPr marL="514350" indent="-514350">
              <a:lnSpc>
                <a:spcPct val="90000"/>
              </a:lnSpc>
              <a:buFont typeface="+mj-lt"/>
              <a:buAutoNum type="arabicPeriod"/>
            </a:pPr>
            <a:r>
              <a:rPr lang="en-US" dirty="0" smtClean="0"/>
              <a:t>Structural </a:t>
            </a:r>
            <a:r>
              <a:rPr lang="en-US" dirty="0"/>
              <a:t>hazards</a:t>
            </a:r>
            <a:endParaRPr lang="en-US" dirty="0" smtClean="0"/>
          </a:p>
          <a:p>
            <a:pPr lvl="1">
              <a:lnSpc>
                <a:spcPct val="90000"/>
              </a:lnSpc>
            </a:pPr>
            <a:r>
              <a:rPr lang="en-US" dirty="0" smtClean="0"/>
              <a:t>Required </a:t>
            </a:r>
            <a:r>
              <a:rPr lang="en-US" dirty="0"/>
              <a:t>resource is </a:t>
            </a:r>
            <a:r>
              <a:rPr lang="en-US" dirty="0" smtClean="0"/>
              <a:t>busy (e.g., roommate studying)</a:t>
            </a:r>
          </a:p>
          <a:p>
            <a:pPr marL="514350" indent="-514350">
              <a:lnSpc>
                <a:spcPct val="90000"/>
              </a:lnSpc>
              <a:buFont typeface="+mj-lt"/>
              <a:buAutoNum type="arabicPeriod"/>
            </a:pPr>
            <a:r>
              <a:rPr lang="en-US" dirty="0"/>
              <a:t>Data hazard</a:t>
            </a:r>
          </a:p>
          <a:p>
            <a:pPr lvl="1">
              <a:lnSpc>
                <a:spcPct val="90000"/>
              </a:lnSpc>
            </a:pPr>
            <a:r>
              <a:rPr lang="en-US" dirty="0"/>
              <a:t>Need to wait for previous instruction to complete its data read/</a:t>
            </a:r>
            <a:r>
              <a:rPr lang="en-US" dirty="0" smtClean="0"/>
              <a:t>write (e.g., pair of socks in different loads)</a:t>
            </a:r>
          </a:p>
          <a:p>
            <a:pPr marL="514350" indent="-514350">
              <a:lnSpc>
                <a:spcPct val="90000"/>
              </a:lnSpc>
              <a:buFont typeface="+mj-lt"/>
              <a:buAutoNum type="arabicPeriod"/>
            </a:pPr>
            <a:r>
              <a:rPr lang="en-US" dirty="0"/>
              <a:t>Control hazard</a:t>
            </a:r>
          </a:p>
          <a:p>
            <a:pPr lvl="1">
              <a:lnSpc>
                <a:spcPct val="90000"/>
              </a:lnSpc>
            </a:pPr>
            <a:r>
              <a:rPr lang="en-US" dirty="0"/>
              <a:t>Deciding on control action depends on previous </a:t>
            </a:r>
            <a:r>
              <a:rPr lang="en-US" dirty="0" smtClean="0"/>
              <a:t>instruction (e.g., how much detergent based on how clean prior load turns out)</a:t>
            </a:r>
            <a:endParaRPr lang="en-AU"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D1240D1-56A2-AB4C-B78F-A4BC0FF70308}" type="datetime1">
              <a:rPr lang="en-US" smtClean="0"/>
              <a:pPr/>
              <a:t>4/1/11</a:t>
            </a:fld>
            <a:endParaRPr lang="en-US" dirty="0"/>
          </a:p>
        </p:txBody>
      </p:sp>
      <p:sp>
        <p:nvSpPr>
          <p:cNvPr id="4" name="Footer Placeholder 3"/>
          <p:cNvSpPr>
            <a:spLocks noGrp="1"/>
          </p:cNvSpPr>
          <p:nvPr>
            <p:ph type="ftr" sz="quarter" idx="10"/>
          </p:nvPr>
        </p:nvSpPr>
        <p:spPr>
          <a:xfrm>
            <a:off x="3640668" y="6356350"/>
            <a:ext cx="2133600" cy="365125"/>
          </a:xfrm>
        </p:spPr>
        <p:txBody>
          <a:bodyPr/>
          <a:lstStyle/>
          <a:p>
            <a:r>
              <a:rPr lang="en-US" smtClean="0"/>
              <a:t>Spring 2011 -- Lecture #20</a:t>
            </a:r>
            <a:endParaRPr lang="en-AU" dirty="0"/>
          </a:p>
        </p:txBody>
      </p:sp>
      <p:sp>
        <p:nvSpPr>
          <p:cNvPr id="337922" name="Rectangle 2"/>
          <p:cNvSpPr>
            <a:spLocks noGrp="1" noChangeArrowheads="1"/>
          </p:cNvSpPr>
          <p:nvPr>
            <p:ph type="title"/>
          </p:nvPr>
        </p:nvSpPr>
        <p:spPr/>
        <p:txBody>
          <a:bodyPr/>
          <a:lstStyle/>
          <a:p>
            <a:r>
              <a:rPr lang="en-US" dirty="0" smtClean="0"/>
              <a:t>1. Structural </a:t>
            </a:r>
            <a:r>
              <a:rPr lang="en-US" dirty="0"/>
              <a:t>Hazards</a:t>
            </a:r>
            <a:endParaRPr lang="en-AU" dirty="0"/>
          </a:p>
        </p:txBody>
      </p:sp>
      <p:sp>
        <p:nvSpPr>
          <p:cNvPr id="337923" name="Rectangle 3"/>
          <p:cNvSpPr>
            <a:spLocks noGrp="1" noChangeArrowheads="1"/>
          </p:cNvSpPr>
          <p:nvPr>
            <p:ph type="body" idx="1"/>
          </p:nvPr>
        </p:nvSpPr>
        <p:spPr/>
        <p:txBody>
          <a:bodyPr>
            <a:normAutofit/>
          </a:bodyPr>
          <a:lstStyle/>
          <a:p>
            <a:r>
              <a:rPr lang="en-US" dirty="0"/>
              <a:t>Conflict for use of a resource</a:t>
            </a:r>
          </a:p>
          <a:p>
            <a:r>
              <a:rPr lang="en-US" dirty="0"/>
              <a:t>In MIPS pipeline with a single memory</a:t>
            </a:r>
          </a:p>
          <a:p>
            <a:pPr lvl="1"/>
            <a:r>
              <a:rPr lang="en-US" dirty="0"/>
              <a:t>Load</a:t>
            </a:r>
            <a:r>
              <a:rPr lang="en-US" dirty="0" smtClean="0"/>
              <a:t>/Store </a:t>
            </a:r>
            <a:r>
              <a:rPr lang="en-US" dirty="0"/>
              <a:t>requires</a:t>
            </a:r>
            <a:r>
              <a:rPr lang="en-US" dirty="0" smtClean="0"/>
              <a:t> memory access for data</a:t>
            </a:r>
          </a:p>
          <a:p>
            <a:pPr lvl="1"/>
            <a:r>
              <a:rPr lang="en-US" dirty="0"/>
              <a:t>Instruction fetch would have to </a:t>
            </a:r>
            <a:r>
              <a:rPr lang="en-US" i="1" dirty="0">
                <a:solidFill>
                  <a:srgbClr val="FF0000"/>
                </a:solidFill>
              </a:rPr>
              <a:t>stall</a:t>
            </a:r>
            <a:r>
              <a:rPr lang="en-US" dirty="0">
                <a:solidFill>
                  <a:srgbClr val="FF0000"/>
                </a:solidFill>
              </a:rPr>
              <a:t> </a:t>
            </a:r>
            <a:r>
              <a:rPr lang="en-US" dirty="0"/>
              <a:t>for that cycle</a:t>
            </a:r>
            <a:endParaRPr lang="en-US" dirty="0" smtClean="0"/>
          </a:p>
          <a:p>
            <a:pPr lvl="2"/>
            <a:r>
              <a:rPr lang="en-US" dirty="0" smtClean="0"/>
              <a:t>Causes </a:t>
            </a:r>
            <a:r>
              <a:rPr lang="en-US" dirty="0"/>
              <a:t>a pipeline “</a:t>
            </a:r>
            <a:r>
              <a:rPr lang="en-US" i="1" dirty="0">
                <a:solidFill>
                  <a:srgbClr val="FF0000"/>
                </a:solidFill>
              </a:rPr>
              <a:t>bubble</a:t>
            </a:r>
            <a:r>
              <a:rPr lang="en-US" dirty="0"/>
              <a:t>”</a:t>
            </a:r>
          </a:p>
          <a:p>
            <a:r>
              <a:rPr lang="en-US" dirty="0"/>
              <a:t>Hence, pipelined </a:t>
            </a:r>
            <a:r>
              <a:rPr lang="en-US" dirty="0" err="1"/>
              <a:t>datapaths</a:t>
            </a:r>
            <a:r>
              <a:rPr lang="en-US" dirty="0"/>
              <a:t> require separate instruction/data memories</a:t>
            </a:r>
            <a:endParaRPr lang="en-US" dirty="0" smtClean="0"/>
          </a:p>
          <a:p>
            <a:pPr lvl="1"/>
            <a:r>
              <a:rPr lang="en-US" dirty="0" smtClean="0"/>
              <a:t>In reality, provide separate L1 I$ and L1 D$</a:t>
            </a:r>
            <a:endParaRPr lang="en-AU"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43299" name="Rectangle 3"/>
          <p:cNvSpPr>
            <a:spLocks noChangeArrowheads="1"/>
          </p:cNvSpPr>
          <p:nvPr/>
        </p:nvSpPr>
        <p:spPr bwMode="auto">
          <a:xfrm>
            <a:off x="1380599" y="5952190"/>
            <a:ext cx="6620401"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800" b="1" dirty="0"/>
              <a:t>Read same memory twice in same clock cycle</a:t>
            </a:r>
          </a:p>
        </p:txBody>
      </p:sp>
      <p:grpSp>
        <p:nvGrpSpPr>
          <p:cNvPr id="2" name="Group 4"/>
          <p:cNvGrpSpPr>
            <a:grpSpLocks/>
          </p:cNvGrpSpPr>
          <p:nvPr/>
        </p:nvGrpSpPr>
        <p:grpSpPr bwMode="auto">
          <a:xfrm>
            <a:off x="4086225" y="1819747"/>
            <a:ext cx="1019175" cy="3089275"/>
            <a:chOff x="2470" y="1034"/>
            <a:chExt cx="642" cy="1946"/>
          </a:xfrm>
        </p:grpSpPr>
        <p:sp>
          <p:nvSpPr>
            <p:cNvPr id="2743301" name="Oval 5"/>
            <p:cNvSpPr>
              <a:spLocks noChangeArrowheads="1"/>
            </p:cNvSpPr>
            <p:nvPr/>
          </p:nvSpPr>
          <p:spPr bwMode="auto">
            <a:xfrm>
              <a:off x="2470" y="2481"/>
              <a:ext cx="623" cy="499"/>
            </a:xfrm>
            <a:prstGeom prst="ellipse">
              <a:avLst/>
            </a:prstGeom>
            <a:noFill/>
            <a:ln w="57150">
              <a:solidFill>
                <a:schemeClr val="accent1"/>
              </a:solidFill>
              <a:round/>
              <a:headEnd/>
              <a:tailEnd/>
            </a:ln>
            <a:effectLst/>
          </p:spPr>
          <p:txBody>
            <a:bodyPr wrap="none" anchor="ctr">
              <a:prstTxWarp prst="textNoShape">
                <a:avLst/>
              </a:prstTxWarp>
            </a:bodyPr>
            <a:lstStyle/>
            <a:p>
              <a:endParaRPr lang="en-US"/>
            </a:p>
          </p:txBody>
        </p:sp>
        <p:sp>
          <p:nvSpPr>
            <p:cNvPr id="2743302" name="Oval 6"/>
            <p:cNvSpPr>
              <a:spLocks noChangeArrowheads="1"/>
            </p:cNvSpPr>
            <p:nvPr/>
          </p:nvSpPr>
          <p:spPr bwMode="auto">
            <a:xfrm>
              <a:off x="2489" y="1034"/>
              <a:ext cx="623" cy="566"/>
            </a:xfrm>
            <a:prstGeom prst="ellipse">
              <a:avLst/>
            </a:prstGeom>
            <a:noFill/>
            <a:ln w="57150">
              <a:solidFill>
                <a:schemeClr val="accent1"/>
              </a:solidFill>
              <a:round/>
              <a:headEnd/>
              <a:tailEnd/>
            </a:ln>
            <a:effectLst/>
          </p:spPr>
          <p:txBody>
            <a:bodyPr wrap="none" anchor="ctr">
              <a:prstTxWarp prst="textNoShape">
                <a:avLst/>
              </a:prstTxWarp>
            </a:bodyPr>
            <a:lstStyle/>
            <a:p>
              <a:endParaRPr lang="en-US"/>
            </a:p>
          </p:txBody>
        </p:sp>
      </p:grpSp>
      <p:grpSp>
        <p:nvGrpSpPr>
          <p:cNvPr id="3" name="Group 7"/>
          <p:cNvGrpSpPr>
            <a:grpSpLocks/>
          </p:cNvGrpSpPr>
          <p:nvPr/>
        </p:nvGrpSpPr>
        <p:grpSpPr bwMode="auto">
          <a:xfrm>
            <a:off x="508000" y="1052985"/>
            <a:ext cx="7797800" cy="5302250"/>
            <a:chOff x="216" y="551"/>
            <a:chExt cx="4912" cy="3340"/>
          </a:xfrm>
        </p:grpSpPr>
        <p:grpSp>
          <p:nvGrpSpPr>
            <p:cNvPr id="4" name="Group 8"/>
            <p:cNvGrpSpPr>
              <a:grpSpLocks/>
            </p:cNvGrpSpPr>
            <p:nvPr/>
          </p:nvGrpSpPr>
          <p:grpSpPr bwMode="auto">
            <a:xfrm>
              <a:off x="2624" y="1200"/>
              <a:ext cx="340" cy="289"/>
              <a:chOff x="2624" y="1200"/>
              <a:chExt cx="340" cy="289"/>
            </a:xfrm>
          </p:grpSpPr>
          <p:sp>
            <p:nvSpPr>
              <p:cNvPr id="2743305" name="Freeform 9"/>
              <p:cNvSpPr>
                <a:spLocks/>
              </p:cNvSpPr>
              <p:nvPr/>
            </p:nvSpPr>
            <p:spPr bwMode="auto">
              <a:xfrm>
                <a:off x="2624" y="120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06" name="Freeform 10"/>
              <p:cNvSpPr>
                <a:spLocks/>
              </p:cNvSpPr>
              <p:nvPr/>
            </p:nvSpPr>
            <p:spPr bwMode="auto">
              <a:xfrm>
                <a:off x="2793" y="120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5" name="Group 11"/>
            <p:cNvGrpSpPr>
              <a:grpSpLocks/>
            </p:cNvGrpSpPr>
            <p:nvPr/>
          </p:nvGrpSpPr>
          <p:grpSpPr bwMode="auto">
            <a:xfrm>
              <a:off x="2624" y="2592"/>
              <a:ext cx="340" cy="289"/>
              <a:chOff x="2624" y="2592"/>
              <a:chExt cx="340" cy="289"/>
            </a:xfrm>
          </p:grpSpPr>
          <p:sp>
            <p:nvSpPr>
              <p:cNvPr id="2743308" name="Freeform 12"/>
              <p:cNvSpPr>
                <a:spLocks/>
              </p:cNvSpPr>
              <p:nvPr/>
            </p:nvSpPr>
            <p:spPr bwMode="auto">
              <a:xfrm>
                <a:off x="2624" y="2592"/>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09" name="Freeform 13"/>
              <p:cNvSpPr>
                <a:spLocks/>
              </p:cNvSpPr>
              <p:nvPr/>
            </p:nvSpPr>
            <p:spPr bwMode="auto">
              <a:xfrm>
                <a:off x="2793" y="2592"/>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310" name="Rectangle 14"/>
            <p:cNvSpPr>
              <a:spLocks noChangeArrowheads="1"/>
            </p:cNvSpPr>
            <p:nvPr/>
          </p:nvSpPr>
          <p:spPr bwMode="auto">
            <a:xfrm>
              <a:off x="2605" y="2594"/>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sp>
          <p:nvSpPr>
            <p:cNvPr id="2743311" name="Line 15"/>
            <p:cNvSpPr>
              <a:spLocks noChangeShapeType="1"/>
            </p:cNvSpPr>
            <p:nvPr/>
          </p:nvSpPr>
          <p:spPr bwMode="auto">
            <a:xfrm>
              <a:off x="584" y="1224"/>
              <a:ext cx="0" cy="2032"/>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43312" name="Line 16"/>
            <p:cNvSpPr>
              <a:spLocks noChangeShapeType="1"/>
            </p:cNvSpPr>
            <p:nvPr/>
          </p:nvSpPr>
          <p:spPr bwMode="auto">
            <a:xfrm>
              <a:off x="984" y="840"/>
              <a:ext cx="3976"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43313" name="Rectangle 17"/>
            <p:cNvSpPr>
              <a:spLocks noChangeArrowheads="1"/>
            </p:cNvSpPr>
            <p:nvPr/>
          </p:nvSpPr>
          <p:spPr bwMode="auto">
            <a:xfrm>
              <a:off x="579" y="1302"/>
              <a:ext cx="649"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Load</a:t>
              </a:r>
            </a:p>
          </p:txBody>
        </p:sp>
        <p:sp>
          <p:nvSpPr>
            <p:cNvPr id="2743314" name="Rectangle 18"/>
            <p:cNvSpPr>
              <a:spLocks noChangeArrowheads="1"/>
            </p:cNvSpPr>
            <p:nvPr/>
          </p:nvSpPr>
          <p:spPr bwMode="auto">
            <a:xfrm>
              <a:off x="563" y="1718"/>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1</a:t>
              </a:r>
            </a:p>
          </p:txBody>
        </p:sp>
        <p:sp>
          <p:nvSpPr>
            <p:cNvPr id="2743315" name="Rectangle 19"/>
            <p:cNvSpPr>
              <a:spLocks noChangeArrowheads="1"/>
            </p:cNvSpPr>
            <p:nvPr/>
          </p:nvSpPr>
          <p:spPr bwMode="auto">
            <a:xfrm>
              <a:off x="555" y="2182"/>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2</a:t>
              </a:r>
            </a:p>
          </p:txBody>
        </p:sp>
        <p:sp>
          <p:nvSpPr>
            <p:cNvPr id="2743316" name="Rectangle 20"/>
            <p:cNvSpPr>
              <a:spLocks noChangeArrowheads="1"/>
            </p:cNvSpPr>
            <p:nvPr/>
          </p:nvSpPr>
          <p:spPr bwMode="auto">
            <a:xfrm>
              <a:off x="598" y="2612"/>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3</a:t>
              </a:r>
            </a:p>
          </p:txBody>
        </p:sp>
        <p:sp>
          <p:nvSpPr>
            <p:cNvPr id="2743317" name="Rectangle 21"/>
            <p:cNvSpPr>
              <a:spLocks noChangeArrowheads="1"/>
            </p:cNvSpPr>
            <p:nvPr/>
          </p:nvSpPr>
          <p:spPr bwMode="auto">
            <a:xfrm>
              <a:off x="587" y="3067"/>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4</a:t>
              </a:r>
            </a:p>
          </p:txBody>
        </p:sp>
        <p:sp>
          <p:nvSpPr>
            <p:cNvPr id="2743318" name="Line 22"/>
            <p:cNvSpPr>
              <a:spLocks noChangeShapeType="1"/>
            </p:cNvSpPr>
            <p:nvPr/>
          </p:nvSpPr>
          <p:spPr bwMode="auto">
            <a:xfrm>
              <a:off x="172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3319" name="Line 23"/>
            <p:cNvSpPr>
              <a:spLocks noChangeShapeType="1"/>
            </p:cNvSpPr>
            <p:nvPr/>
          </p:nvSpPr>
          <p:spPr bwMode="auto">
            <a:xfrm>
              <a:off x="216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3320" name="Line 24"/>
            <p:cNvSpPr>
              <a:spLocks noChangeShapeType="1"/>
            </p:cNvSpPr>
            <p:nvPr/>
          </p:nvSpPr>
          <p:spPr bwMode="auto">
            <a:xfrm>
              <a:off x="259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3321" name="Line 25"/>
            <p:cNvSpPr>
              <a:spLocks noChangeShapeType="1"/>
            </p:cNvSpPr>
            <p:nvPr/>
          </p:nvSpPr>
          <p:spPr bwMode="auto">
            <a:xfrm>
              <a:off x="3024"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3322" name="Line 26"/>
            <p:cNvSpPr>
              <a:spLocks noChangeShapeType="1"/>
            </p:cNvSpPr>
            <p:nvPr/>
          </p:nvSpPr>
          <p:spPr bwMode="auto">
            <a:xfrm>
              <a:off x="3456"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3323" name="Line 27"/>
            <p:cNvSpPr>
              <a:spLocks noChangeShapeType="1"/>
            </p:cNvSpPr>
            <p:nvPr/>
          </p:nvSpPr>
          <p:spPr bwMode="auto">
            <a:xfrm>
              <a:off x="388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3324" name="Line 28"/>
            <p:cNvSpPr>
              <a:spLocks noChangeShapeType="1"/>
            </p:cNvSpPr>
            <p:nvPr/>
          </p:nvSpPr>
          <p:spPr bwMode="auto">
            <a:xfrm>
              <a:off x="432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3325" name="Line 29"/>
            <p:cNvSpPr>
              <a:spLocks noChangeShapeType="1"/>
            </p:cNvSpPr>
            <p:nvPr/>
          </p:nvSpPr>
          <p:spPr bwMode="auto">
            <a:xfrm>
              <a:off x="475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grpSp>
          <p:nvGrpSpPr>
            <p:cNvPr id="6" name="Group 30"/>
            <p:cNvGrpSpPr>
              <a:grpSpLocks/>
            </p:cNvGrpSpPr>
            <p:nvPr/>
          </p:nvGrpSpPr>
          <p:grpSpPr bwMode="auto">
            <a:xfrm>
              <a:off x="2257" y="1152"/>
              <a:ext cx="225" cy="481"/>
              <a:chOff x="2257" y="1152"/>
              <a:chExt cx="225" cy="481"/>
            </a:xfrm>
          </p:grpSpPr>
          <p:sp>
            <p:nvSpPr>
              <p:cNvPr id="2743327" name="Freeform 31"/>
              <p:cNvSpPr>
                <a:spLocks/>
              </p:cNvSpPr>
              <p:nvPr/>
            </p:nvSpPr>
            <p:spPr bwMode="auto">
              <a:xfrm>
                <a:off x="2269" y="1152"/>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28" name="Rectangle 32"/>
              <p:cNvSpPr>
                <a:spLocks noChangeArrowheads="1"/>
              </p:cNvSpPr>
              <p:nvPr/>
            </p:nvSpPr>
            <p:spPr bwMode="auto">
              <a:xfrm rot="5400000">
                <a:off x="2170" y="1274"/>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7" name="Group 33"/>
            <p:cNvGrpSpPr>
              <a:grpSpLocks/>
            </p:cNvGrpSpPr>
            <p:nvPr/>
          </p:nvGrpSpPr>
          <p:grpSpPr bwMode="auto">
            <a:xfrm>
              <a:off x="1324" y="1248"/>
              <a:ext cx="359" cy="289"/>
              <a:chOff x="1324" y="1248"/>
              <a:chExt cx="359" cy="289"/>
            </a:xfrm>
          </p:grpSpPr>
          <p:sp>
            <p:nvSpPr>
              <p:cNvPr id="2743330" name="Rectangle 34"/>
              <p:cNvSpPr>
                <a:spLocks noChangeArrowheads="1"/>
              </p:cNvSpPr>
              <p:nvPr/>
            </p:nvSpPr>
            <p:spPr bwMode="auto">
              <a:xfrm>
                <a:off x="1324" y="1250"/>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8" name="Group 35"/>
              <p:cNvGrpSpPr>
                <a:grpSpLocks/>
              </p:cNvGrpSpPr>
              <p:nvPr/>
            </p:nvGrpSpPr>
            <p:grpSpPr bwMode="auto">
              <a:xfrm>
                <a:off x="1343" y="1248"/>
                <a:ext cx="340" cy="289"/>
                <a:chOff x="1343" y="1248"/>
                <a:chExt cx="340" cy="289"/>
              </a:xfrm>
            </p:grpSpPr>
            <p:sp>
              <p:nvSpPr>
                <p:cNvPr id="2743332" name="Freeform 36"/>
                <p:cNvSpPr>
                  <a:spLocks/>
                </p:cNvSpPr>
                <p:nvPr/>
              </p:nvSpPr>
              <p:spPr bwMode="auto">
                <a:xfrm>
                  <a:off x="1343" y="1248"/>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33" name="Freeform 37"/>
                <p:cNvSpPr>
                  <a:spLocks/>
                </p:cNvSpPr>
                <p:nvPr/>
              </p:nvSpPr>
              <p:spPr bwMode="auto">
                <a:xfrm>
                  <a:off x="1512" y="1248"/>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43334" name="Rectangle 38"/>
            <p:cNvSpPr>
              <a:spLocks noChangeArrowheads="1"/>
            </p:cNvSpPr>
            <p:nvPr/>
          </p:nvSpPr>
          <p:spPr bwMode="auto">
            <a:xfrm>
              <a:off x="1784" y="1255"/>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9" name="Group 39"/>
            <p:cNvGrpSpPr>
              <a:grpSpLocks/>
            </p:cNvGrpSpPr>
            <p:nvPr/>
          </p:nvGrpSpPr>
          <p:grpSpPr bwMode="auto">
            <a:xfrm>
              <a:off x="1803" y="1248"/>
              <a:ext cx="296" cy="289"/>
              <a:chOff x="1803" y="1248"/>
              <a:chExt cx="296" cy="289"/>
            </a:xfrm>
          </p:grpSpPr>
          <p:sp>
            <p:nvSpPr>
              <p:cNvPr id="2743336" name="Freeform 40"/>
              <p:cNvSpPr>
                <a:spLocks/>
              </p:cNvSpPr>
              <p:nvPr/>
            </p:nvSpPr>
            <p:spPr bwMode="auto">
              <a:xfrm>
                <a:off x="1803" y="1248"/>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37" name="Freeform 41"/>
              <p:cNvSpPr>
                <a:spLocks/>
              </p:cNvSpPr>
              <p:nvPr/>
            </p:nvSpPr>
            <p:spPr bwMode="auto">
              <a:xfrm>
                <a:off x="1951" y="1248"/>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338" name="Line 42"/>
            <p:cNvSpPr>
              <a:spLocks noChangeShapeType="1"/>
            </p:cNvSpPr>
            <p:nvPr/>
          </p:nvSpPr>
          <p:spPr bwMode="auto">
            <a:xfrm>
              <a:off x="1688" y="1392"/>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39" name="Freeform 43"/>
            <p:cNvSpPr>
              <a:spLocks/>
            </p:cNvSpPr>
            <p:nvPr/>
          </p:nvSpPr>
          <p:spPr bwMode="auto">
            <a:xfrm>
              <a:off x="1750"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40" name="Line 44"/>
            <p:cNvSpPr>
              <a:spLocks noChangeShapeType="1"/>
            </p:cNvSpPr>
            <p:nvPr/>
          </p:nvSpPr>
          <p:spPr bwMode="auto">
            <a:xfrm>
              <a:off x="2104" y="129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41" name="Rectangle 45"/>
            <p:cNvSpPr>
              <a:spLocks noChangeArrowheads="1"/>
            </p:cNvSpPr>
            <p:nvPr/>
          </p:nvSpPr>
          <p:spPr bwMode="auto">
            <a:xfrm>
              <a:off x="2601" y="1250"/>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sp>
          <p:nvSpPr>
            <p:cNvPr id="2743342" name="Rectangle 46"/>
            <p:cNvSpPr>
              <a:spLocks noChangeArrowheads="1"/>
            </p:cNvSpPr>
            <p:nvPr/>
          </p:nvSpPr>
          <p:spPr bwMode="auto">
            <a:xfrm>
              <a:off x="3093" y="1250"/>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0" name="Group 47"/>
            <p:cNvGrpSpPr>
              <a:grpSpLocks/>
            </p:cNvGrpSpPr>
            <p:nvPr/>
          </p:nvGrpSpPr>
          <p:grpSpPr bwMode="auto">
            <a:xfrm>
              <a:off x="3120" y="1248"/>
              <a:ext cx="284" cy="289"/>
              <a:chOff x="3120" y="1248"/>
              <a:chExt cx="284" cy="289"/>
            </a:xfrm>
          </p:grpSpPr>
          <p:sp>
            <p:nvSpPr>
              <p:cNvPr id="2743344" name="Freeform 48"/>
              <p:cNvSpPr>
                <a:spLocks/>
              </p:cNvSpPr>
              <p:nvPr/>
            </p:nvSpPr>
            <p:spPr bwMode="auto">
              <a:xfrm>
                <a:off x="3120" y="1248"/>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45" name="Freeform 49"/>
              <p:cNvSpPr>
                <a:spLocks/>
              </p:cNvSpPr>
              <p:nvPr/>
            </p:nvSpPr>
            <p:spPr bwMode="auto">
              <a:xfrm>
                <a:off x="3261" y="1248"/>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346" name="Line 50"/>
            <p:cNvSpPr>
              <a:spLocks noChangeShapeType="1"/>
            </p:cNvSpPr>
            <p:nvPr/>
          </p:nvSpPr>
          <p:spPr bwMode="auto">
            <a:xfrm>
              <a:off x="2973" y="1392"/>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47" name="Line 51"/>
            <p:cNvSpPr>
              <a:spLocks noChangeShapeType="1"/>
            </p:cNvSpPr>
            <p:nvPr/>
          </p:nvSpPr>
          <p:spPr bwMode="auto">
            <a:xfrm>
              <a:off x="2489" y="1392"/>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48" name="Freeform 52"/>
            <p:cNvSpPr>
              <a:spLocks/>
            </p:cNvSpPr>
            <p:nvPr/>
          </p:nvSpPr>
          <p:spPr bwMode="auto">
            <a:xfrm>
              <a:off x="2610" y="1392"/>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49" name="Line 53"/>
            <p:cNvSpPr>
              <a:spLocks noChangeShapeType="1"/>
            </p:cNvSpPr>
            <p:nvPr/>
          </p:nvSpPr>
          <p:spPr bwMode="auto">
            <a:xfrm>
              <a:off x="2104" y="14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50" name="Freeform 54"/>
            <p:cNvSpPr>
              <a:spLocks/>
            </p:cNvSpPr>
            <p:nvPr/>
          </p:nvSpPr>
          <p:spPr bwMode="auto">
            <a:xfrm>
              <a:off x="2197" y="1387"/>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11" name="Group 55"/>
            <p:cNvGrpSpPr>
              <a:grpSpLocks/>
            </p:cNvGrpSpPr>
            <p:nvPr/>
          </p:nvGrpSpPr>
          <p:grpSpPr bwMode="auto">
            <a:xfrm>
              <a:off x="1751" y="1600"/>
              <a:ext cx="2096" cy="513"/>
              <a:chOff x="1751" y="1600"/>
              <a:chExt cx="2096" cy="513"/>
            </a:xfrm>
          </p:grpSpPr>
          <p:grpSp>
            <p:nvGrpSpPr>
              <p:cNvPr id="12" name="Group 56"/>
              <p:cNvGrpSpPr>
                <a:grpSpLocks/>
              </p:cNvGrpSpPr>
              <p:nvPr/>
            </p:nvGrpSpPr>
            <p:grpSpPr bwMode="auto">
              <a:xfrm>
                <a:off x="2684" y="1600"/>
                <a:ext cx="225" cy="481"/>
                <a:chOff x="2684" y="1600"/>
                <a:chExt cx="225" cy="481"/>
              </a:xfrm>
            </p:grpSpPr>
            <p:sp>
              <p:nvSpPr>
                <p:cNvPr id="2743353" name="Freeform 57"/>
                <p:cNvSpPr>
                  <a:spLocks/>
                </p:cNvSpPr>
                <p:nvPr/>
              </p:nvSpPr>
              <p:spPr bwMode="auto">
                <a:xfrm>
                  <a:off x="2696" y="1600"/>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54" name="Rectangle 58"/>
                <p:cNvSpPr>
                  <a:spLocks noChangeArrowheads="1"/>
                </p:cNvSpPr>
                <p:nvPr/>
              </p:nvSpPr>
              <p:spPr bwMode="auto">
                <a:xfrm rot="5400000">
                  <a:off x="2597" y="1722"/>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3" name="Group 59"/>
              <p:cNvGrpSpPr>
                <a:grpSpLocks/>
              </p:cNvGrpSpPr>
              <p:nvPr/>
            </p:nvGrpSpPr>
            <p:grpSpPr bwMode="auto">
              <a:xfrm>
                <a:off x="1751" y="1696"/>
                <a:ext cx="359" cy="289"/>
                <a:chOff x="1751" y="1696"/>
                <a:chExt cx="359" cy="289"/>
              </a:xfrm>
            </p:grpSpPr>
            <p:sp>
              <p:nvSpPr>
                <p:cNvPr id="2743356" name="Rectangle 60"/>
                <p:cNvSpPr>
                  <a:spLocks noChangeArrowheads="1"/>
                </p:cNvSpPr>
                <p:nvPr/>
              </p:nvSpPr>
              <p:spPr bwMode="auto">
                <a:xfrm>
                  <a:off x="1751" y="1698"/>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14" name="Group 61"/>
                <p:cNvGrpSpPr>
                  <a:grpSpLocks/>
                </p:cNvGrpSpPr>
                <p:nvPr/>
              </p:nvGrpSpPr>
              <p:grpSpPr bwMode="auto">
                <a:xfrm>
                  <a:off x="1770" y="1696"/>
                  <a:ext cx="340" cy="289"/>
                  <a:chOff x="1770" y="1696"/>
                  <a:chExt cx="340" cy="289"/>
                </a:xfrm>
              </p:grpSpPr>
              <p:sp>
                <p:nvSpPr>
                  <p:cNvPr id="2743358" name="Freeform 62"/>
                  <p:cNvSpPr>
                    <a:spLocks/>
                  </p:cNvSpPr>
                  <p:nvPr/>
                </p:nvSpPr>
                <p:spPr bwMode="auto">
                  <a:xfrm>
                    <a:off x="1770" y="1696"/>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59" name="Freeform 63"/>
                  <p:cNvSpPr>
                    <a:spLocks/>
                  </p:cNvSpPr>
                  <p:nvPr/>
                </p:nvSpPr>
                <p:spPr bwMode="auto">
                  <a:xfrm>
                    <a:off x="1939" y="1696"/>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43360" name="Rectangle 64"/>
              <p:cNvSpPr>
                <a:spLocks noChangeArrowheads="1"/>
              </p:cNvSpPr>
              <p:nvPr/>
            </p:nvSpPr>
            <p:spPr bwMode="auto">
              <a:xfrm>
                <a:off x="2211" y="1703"/>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5" name="Group 65"/>
              <p:cNvGrpSpPr>
                <a:grpSpLocks/>
              </p:cNvGrpSpPr>
              <p:nvPr/>
            </p:nvGrpSpPr>
            <p:grpSpPr bwMode="auto">
              <a:xfrm>
                <a:off x="2230" y="1696"/>
                <a:ext cx="296" cy="289"/>
                <a:chOff x="2230" y="1696"/>
                <a:chExt cx="296" cy="289"/>
              </a:xfrm>
            </p:grpSpPr>
            <p:sp>
              <p:nvSpPr>
                <p:cNvPr id="2743362" name="Freeform 66"/>
                <p:cNvSpPr>
                  <a:spLocks/>
                </p:cNvSpPr>
                <p:nvPr/>
              </p:nvSpPr>
              <p:spPr bwMode="auto">
                <a:xfrm>
                  <a:off x="2230" y="1696"/>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63" name="Freeform 67"/>
                <p:cNvSpPr>
                  <a:spLocks/>
                </p:cNvSpPr>
                <p:nvPr/>
              </p:nvSpPr>
              <p:spPr bwMode="auto">
                <a:xfrm>
                  <a:off x="2378" y="169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364" name="Line 68"/>
              <p:cNvSpPr>
                <a:spLocks noChangeShapeType="1"/>
              </p:cNvSpPr>
              <p:nvPr/>
            </p:nvSpPr>
            <p:spPr bwMode="auto">
              <a:xfrm>
                <a:off x="2115" y="1840"/>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65" name="Freeform 69"/>
              <p:cNvSpPr>
                <a:spLocks/>
              </p:cNvSpPr>
              <p:nvPr/>
            </p:nvSpPr>
            <p:spPr bwMode="auto">
              <a:xfrm>
                <a:off x="2177" y="1744"/>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66" name="Line 70"/>
              <p:cNvSpPr>
                <a:spLocks noChangeShapeType="1"/>
              </p:cNvSpPr>
              <p:nvPr/>
            </p:nvSpPr>
            <p:spPr bwMode="auto">
              <a:xfrm>
                <a:off x="2531" y="174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67" name="Rectangle 71"/>
              <p:cNvSpPr>
                <a:spLocks noChangeArrowheads="1"/>
              </p:cNvSpPr>
              <p:nvPr/>
            </p:nvSpPr>
            <p:spPr bwMode="auto">
              <a:xfrm>
                <a:off x="3028" y="1698"/>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16" name="Group 72"/>
              <p:cNvGrpSpPr>
                <a:grpSpLocks/>
              </p:cNvGrpSpPr>
              <p:nvPr/>
            </p:nvGrpSpPr>
            <p:grpSpPr bwMode="auto">
              <a:xfrm>
                <a:off x="3079" y="1696"/>
                <a:ext cx="325" cy="289"/>
                <a:chOff x="3079" y="1696"/>
                <a:chExt cx="325" cy="289"/>
              </a:xfrm>
            </p:grpSpPr>
            <p:sp>
              <p:nvSpPr>
                <p:cNvPr id="2743369" name="Freeform 73"/>
                <p:cNvSpPr>
                  <a:spLocks/>
                </p:cNvSpPr>
                <p:nvPr/>
              </p:nvSpPr>
              <p:spPr bwMode="auto">
                <a:xfrm>
                  <a:off x="3079" y="1696"/>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70" name="Freeform 74"/>
                <p:cNvSpPr>
                  <a:spLocks/>
                </p:cNvSpPr>
                <p:nvPr/>
              </p:nvSpPr>
              <p:spPr bwMode="auto">
                <a:xfrm>
                  <a:off x="3240" y="1696"/>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371" name="Rectangle 75"/>
              <p:cNvSpPr>
                <a:spLocks noChangeArrowheads="1"/>
              </p:cNvSpPr>
              <p:nvPr/>
            </p:nvSpPr>
            <p:spPr bwMode="auto">
              <a:xfrm>
                <a:off x="3520" y="1698"/>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7" name="Group 76"/>
              <p:cNvGrpSpPr>
                <a:grpSpLocks/>
              </p:cNvGrpSpPr>
              <p:nvPr/>
            </p:nvGrpSpPr>
            <p:grpSpPr bwMode="auto">
              <a:xfrm>
                <a:off x="3547" y="1696"/>
                <a:ext cx="284" cy="289"/>
                <a:chOff x="3547" y="1696"/>
                <a:chExt cx="284" cy="289"/>
              </a:xfrm>
            </p:grpSpPr>
            <p:sp>
              <p:nvSpPr>
                <p:cNvPr id="2743373" name="Freeform 77"/>
                <p:cNvSpPr>
                  <a:spLocks/>
                </p:cNvSpPr>
                <p:nvPr/>
              </p:nvSpPr>
              <p:spPr bwMode="auto">
                <a:xfrm>
                  <a:off x="3547" y="1696"/>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74" name="Freeform 78"/>
                <p:cNvSpPr>
                  <a:spLocks/>
                </p:cNvSpPr>
                <p:nvPr/>
              </p:nvSpPr>
              <p:spPr bwMode="auto">
                <a:xfrm>
                  <a:off x="3688" y="1696"/>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375" name="Line 79"/>
              <p:cNvSpPr>
                <a:spLocks noChangeShapeType="1"/>
              </p:cNvSpPr>
              <p:nvPr/>
            </p:nvSpPr>
            <p:spPr bwMode="auto">
              <a:xfrm>
                <a:off x="3400" y="1840"/>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76" name="Line 80"/>
              <p:cNvSpPr>
                <a:spLocks noChangeShapeType="1"/>
              </p:cNvSpPr>
              <p:nvPr/>
            </p:nvSpPr>
            <p:spPr bwMode="auto">
              <a:xfrm>
                <a:off x="2916" y="1840"/>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77" name="Freeform 81"/>
              <p:cNvSpPr>
                <a:spLocks/>
              </p:cNvSpPr>
              <p:nvPr/>
            </p:nvSpPr>
            <p:spPr bwMode="auto">
              <a:xfrm>
                <a:off x="3037" y="1840"/>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78" name="Line 82"/>
              <p:cNvSpPr>
                <a:spLocks noChangeShapeType="1"/>
              </p:cNvSpPr>
              <p:nvPr/>
            </p:nvSpPr>
            <p:spPr bwMode="auto">
              <a:xfrm>
                <a:off x="2531" y="193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79" name="Freeform 83"/>
              <p:cNvSpPr>
                <a:spLocks/>
              </p:cNvSpPr>
              <p:nvPr/>
            </p:nvSpPr>
            <p:spPr bwMode="auto">
              <a:xfrm>
                <a:off x="2624" y="1835"/>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8" name="Group 84"/>
            <p:cNvGrpSpPr>
              <a:grpSpLocks/>
            </p:cNvGrpSpPr>
            <p:nvPr/>
          </p:nvGrpSpPr>
          <p:grpSpPr bwMode="auto">
            <a:xfrm>
              <a:off x="2178" y="2048"/>
              <a:ext cx="2096" cy="513"/>
              <a:chOff x="2178" y="2048"/>
              <a:chExt cx="2096" cy="513"/>
            </a:xfrm>
          </p:grpSpPr>
          <p:grpSp>
            <p:nvGrpSpPr>
              <p:cNvPr id="19" name="Group 85"/>
              <p:cNvGrpSpPr>
                <a:grpSpLocks/>
              </p:cNvGrpSpPr>
              <p:nvPr/>
            </p:nvGrpSpPr>
            <p:grpSpPr bwMode="auto">
              <a:xfrm>
                <a:off x="3111" y="2048"/>
                <a:ext cx="225" cy="481"/>
                <a:chOff x="3111" y="2048"/>
                <a:chExt cx="225" cy="481"/>
              </a:xfrm>
            </p:grpSpPr>
            <p:sp>
              <p:nvSpPr>
                <p:cNvPr id="2743382" name="Freeform 86"/>
                <p:cNvSpPr>
                  <a:spLocks/>
                </p:cNvSpPr>
                <p:nvPr/>
              </p:nvSpPr>
              <p:spPr bwMode="auto">
                <a:xfrm>
                  <a:off x="3123" y="2048"/>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83" name="Rectangle 87"/>
                <p:cNvSpPr>
                  <a:spLocks noChangeArrowheads="1"/>
                </p:cNvSpPr>
                <p:nvPr/>
              </p:nvSpPr>
              <p:spPr bwMode="auto">
                <a:xfrm rot="5400000">
                  <a:off x="3024" y="2170"/>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20" name="Group 88"/>
              <p:cNvGrpSpPr>
                <a:grpSpLocks/>
              </p:cNvGrpSpPr>
              <p:nvPr/>
            </p:nvGrpSpPr>
            <p:grpSpPr bwMode="auto">
              <a:xfrm>
                <a:off x="2178" y="2144"/>
                <a:ext cx="359" cy="289"/>
                <a:chOff x="2178" y="2144"/>
                <a:chExt cx="359" cy="289"/>
              </a:xfrm>
            </p:grpSpPr>
            <p:sp>
              <p:nvSpPr>
                <p:cNvPr id="2743385" name="Rectangle 89"/>
                <p:cNvSpPr>
                  <a:spLocks noChangeArrowheads="1"/>
                </p:cNvSpPr>
                <p:nvPr/>
              </p:nvSpPr>
              <p:spPr bwMode="auto">
                <a:xfrm>
                  <a:off x="2178" y="2146"/>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1" name="Group 90"/>
                <p:cNvGrpSpPr>
                  <a:grpSpLocks/>
                </p:cNvGrpSpPr>
                <p:nvPr/>
              </p:nvGrpSpPr>
              <p:grpSpPr bwMode="auto">
                <a:xfrm>
                  <a:off x="2197" y="2144"/>
                  <a:ext cx="340" cy="289"/>
                  <a:chOff x="2197" y="2144"/>
                  <a:chExt cx="340" cy="289"/>
                </a:xfrm>
              </p:grpSpPr>
              <p:sp>
                <p:nvSpPr>
                  <p:cNvPr id="2743387" name="Freeform 91"/>
                  <p:cNvSpPr>
                    <a:spLocks/>
                  </p:cNvSpPr>
                  <p:nvPr/>
                </p:nvSpPr>
                <p:spPr bwMode="auto">
                  <a:xfrm>
                    <a:off x="2197" y="2144"/>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88" name="Freeform 92"/>
                  <p:cNvSpPr>
                    <a:spLocks/>
                  </p:cNvSpPr>
                  <p:nvPr/>
                </p:nvSpPr>
                <p:spPr bwMode="auto">
                  <a:xfrm>
                    <a:off x="2366" y="2144"/>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43389" name="Rectangle 93"/>
              <p:cNvSpPr>
                <a:spLocks noChangeArrowheads="1"/>
              </p:cNvSpPr>
              <p:nvPr/>
            </p:nvSpPr>
            <p:spPr bwMode="auto">
              <a:xfrm>
                <a:off x="2638" y="2151"/>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2" name="Group 94"/>
              <p:cNvGrpSpPr>
                <a:grpSpLocks/>
              </p:cNvGrpSpPr>
              <p:nvPr/>
            </p:nvGrpSpPr>
            <p:grpSpPr bwMode="auto">
              <a:xfrm>
                <a:off x="2657" y="2144"/>
                <a:ext cx="296" cy="289"/>
                <a:chOff x="2657" y="2144"/>
                <a:chExt cx="296" cy="289"/>
              </a:xfrm>
            </p:grpSpPr>
            <p:sp>
              <p:nvSpPr>
                <p:cNvPr id="2743391" name="Freeform 95"/>
                <p:cNvSpPr>
                  <a:spLocks/>
                </p:cNvSpPr>
                <p:nvPr/>
              </p:nvSpPr>
              <p:spPr bwMode="auto">
                <a:xfrm>
                  <a:off x="2657" y="2144"/>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92" name="Freeform 96"/>
                <p:cNvSpPr>
                  <a:spLocks/>
                </p:cNvSpPr>
                <p:nvPr/>
              </p:nvSpPr>
              <p:spPr bwMode="auto">
                <a:xfrm>
                  <a:off x="2805" y="2144"/>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393" name="Line 97"/>
              <p:cNvSpPr>
                <a:spLocks noChangeShapeType="1"/>
              </p:cNvSpPr>
              <p:nvPr/>
            </p:nvSpPr>
            <p:spPr bwMode="auto">
              <a:xfrm>
                <a:off x="2542" y="2288"/>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94" name="Freeform 98"/>
              <p:cNvSpPr>
                <a:spLocks/>
              </p:cNvSpPr>
              <p:nvPr/>
            </p:nvSpPr>
            <p:spPr bwMode="auto">
              <a:xfrm>
                <a:off x="2604" y="2192"/>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95" name="Line 99"/>
              <p:cNvSpPr>
                <a:spLocks noChangeShapeType="1"/>
              </p:cNvSpPr>
              <p:nvPr/>
            </p:nvSpPr>
            <p:spPr bwMode="auto">
              <a:xfrm>
                <a:off x="2958" y="219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96" name="Rectangle 100"/>
              <p:cNvSpPr>
                <a:spLocks noChangeArrowheads="1"/>
              </p:cNvSpPr>
              <p:nvPr/>
            </p:nvSpPr>
            <p:spPr bwMode="auto">
              <a:xfrm>
                <a:off x="3455" y="2146"/>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3" name="Group 101"/>
              <p:cNvGrpSpPr>
                <a:grpSpLocks/>
              </p:cNvGrpSpPr>
              <p:nvPr/>
            </p:nvGrpSpPr>
            <p:grpSpPr bwMode="auto">
              <a:xfrm>
                <a:off x="3506" y="2144"/>
                <a:ext cx="325" cy="289"/>
                <a:chOff x="3506" y="2144"/>
                <a:chExt cx="325" cy="289"/>
              </a:xfrm>
            </p:grpSpPr>
            <p:sp>
              <p:nvSpPr>
                <p:cNvPr id="2743398" name="Freeform 102"/>
                <p:cNvSpPr>
                  <a:spLocks/>
                </p:cNvSpPr>
                <p:nvPr/>
              </p:nvSpPr>
              <p:spPr bwMode="auto">
                <a:xfrm>
                  <a:off x="3506" y="2144"/>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99" name="Freeform 103"/>
                <p:cNvSpPr>
                  <a:spLocks/>
                </p:cNvSpPr>
                <p:nvPr/>
              </p:nvSpPr>
              <p:spPr bwMode="auto">
                <a:xfrm>
                  <a:off x="3667" y="2144"/>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00" name="Rectangle 104"/>
              <p:cNvSpPr>
                <a:spLocks noChangeArrowheads="1"/>
              </p:cNvSpPr>
              <p:nvPr/>
            </p:nvSpPr>
            <p:spPr bwMode="auto">
              <a:xfrm>
                <a:off x="3947" y="2146"/>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4" name="Group 105"/>
              <p:cNvGrpSpPr>
                <a:grpSpLocks/>
              </p:cNvGrpSpPr>
              <p:nvPr/>
            </p:nvGrpSpPr>
            <p:grpSpPr bwMode="auto">
              <a:xfrm>
                <a:off x="3974" y="2144"/>
                <a:ext cx="284" cy="289"/>
                <a:chOff x="3974" y="2144"/>
                <a:chExt cx="284" cy="289"/>
              </a:xfrm>
            </p:grpSpPr>
            <p:sp>
              <p:nvSpPr>
                <p:cNvPr id="2743402" name="Freeform 106"/>
                <p:cNvSpPr>
                  <a:spLocks/>
                </p:cNvSpPr>
                <p:nvPr/>
              </p:nvSpPr>
              <p:spPr bwMode="auto">
                <a:xfrm>
                  <a:off x="3974" y="2144"/>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03" name="Freeform 107"/>
                <p:cNvSpPr>
                  <a:spLocks/>
                </p:cNvSpPr>
                <p:nvPr/>
              </p:nvSpPr>
              <p:spPr bwMode="auto">
                <a:xfrm>
                  <a:off x="4115" y="2144"/>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04" name="Line 108"/>
              <p:cNvSpPr>
                <a:spLocks noChangeShapeType="1"/>
              </p:cNvSpPr>
              <p:nvPr/>
            </p:nvSpPr>
            <p:spPr bwMode="auto">
              <a:xfrm>
                <a:off x="3827" y="2288"/>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05" name="Line 109"/>
              <p:cNvSpPr>
                <a:spLocks noChangeShapeType="1"/>
              </p:cNvSpPr>
              <p:nvPr/>
            </p:nvSpPr>
            <p:spPr bwMode="auto">
              <a:xfrm>
                <a:off x="3343" y="2288"/>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06" name="Freeform 110"/>
              <p:cNvSpPr>
                <a:spLocks/>
              </p:cNvSpPr>
              <p:nvPr/>
            </p:nvSpPr>
            <p:spPr bwMode="auto">
              <a:xfrm>
                <a:off x="3464" y="2288"/>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07" name="Line 111"/>
              <p:cNvSpPr>
                <a:spLocks noChangeShapeType="1"/>
              </p:cNvSpPr>
              <p:nvPr/>
            </p:nvSpPr>
            <p:spPr bwMode="auto">
              <a:xfrm>
                <a:off x="2958" y="238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08" name="Freeform 112"/>
              <p:cNvSpPr>
                <a:spLocks/>
              </p:cNvSpPr>
              <p:nvPr/>
            </p:nvSpPr>
            <p:spPr bwMode="auto">
              <a:xfrm>
                <a:off x="3051" y="2283"/>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25" name="Group 113"/>
            <p:cNvGrpSpPr>
              <a:grpSpLocks/>
            </p:cNvGrpSpPr>
            <p:nvPr/>
          </p:nvGrpSpPr>
          <p:grpSpPr bwMode="auto">
            <a:xfrm>
              <a:off x="3538" y="2496"/>
              <a:ext cx="225" cy="481"/>
              <a:chOff x="3538" y="2496"/>
              <a:chExt cx="225" cy="481"/>
            </a:xfrm>
          </p:grpSpPr>
          <p:sp>
            <p:nvSpPr>
              <p:cNvPr id="2743410" name="Freeform 114"/>
              <p:cNvSpPr>
                <a:spLocks/>
              </p:cNvSpPr>
              <p:nvPr/>
            </p:nvSpPr>
            <p:spPr bwMode="auto">
              <a:xfrm>
                <a:off x="3550" y="2496"/>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11" name="Rectangle 115"/>
              <p:cNvSpPr>
                <a:spLocks noChangeArrowheads="1"/>
              </p:cNvSpPr>
              <p:nvPr/>
            </p:nvSpPr>
            <p:spPr bwMode="auto">
              <a:xfrm rot="5400000">
                <a:off x="3451" y="2618"/>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43412" name="Rectangle 116"/>
            <p:cNvSpPr>
              <a:spLocks noChangeArrowheads="1"/>
            </p:cNvSpPr>
            <p:nvPr/>
          </p:nvSpPr>
          <p:spPr bwMode="auto">
            <a:xfrm>
              <a:off x="3065" y="2599"/>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6" name="Group 117"/>
            <p:cNvGrpSpPr>
              <a:grpSpLocks/>
            </p:cNvGrpSpPr>
            <p:nvPr/>
          </p:nvGrpSpPr>
          <p:grpSpPr bwMode="auto">
            <a:xfrm>
              <a:off x="3084" y="2592"/>
              <a:ext cx="296" cy="289"/>
              <a:chOff x="3084" y="2592"/>
              <a:chExt cx="296" cy="289"/>
            </a:xfrm>
          </p:grpSpPr>
          <p:sp>
            <p:nvSpPr>
              <p:cNvPr id="2743414" name="Freeform 118"/>
              <p:cNvSpPr>
                <a:spLocks/>
              </p:cNvSpPr>
              <p:nvPr/>
            </p:nvSpPr>
            <p:spPr bwMode="auto">
              <a:xfrm>
                <a:off x="3084" y="2592"/>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15" name="Freeform 119"/>
              <p:cNvSpPr>
                <a:spLocks/>
              </p:cNvSpPr>
              <p:nvPr/>
            </p:nvSpPr>
            <p:spPr bwMode="auto">
              <a:xfrm>
                <a:off x="3232" y="2592"/>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16" name="Line 120"/>
            <p:cNvSpPr>
              <a:spLocks noChangeShapeType="1"/>
            </p:cNvSpPr>
            <p:nvPr/>
          </p:nvSpPr>
          <p:spPr bwMode="auto">
            <a:xfrm>
              <a:off x="2969" y="2736"/>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17" name="Freeform 121"/>
            <p:cNvSpPr>
              <a:spLocks/>
            </p:cNvSpPr>
            <p:nvPr/>
          </p:nvSpPr>
          <p:spPr bwMode="auto">
            <a:xfrm>
              <a:off x="3031" y="2640"/>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18" name="Line 122"/>
            <p:cNvSpPr>
              <a:spLocks noChangeShapeType="1"/>
            </p:cNvSpPr>
            <p:nvPr/>
          </p:nvSpPr>
          <p:spPr bwMode="auto">
            <a:xfrm>
              <a:off x="3385" y="264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19" name="Rectangle 123"/>
            <p:cNvSpPr>
              <a:spLocks noChangeArrowheads="1"/>
            </p:cNvSpPr>
            <p:nvPr/>
          </p:nvSpPr>
          <p:spPr bwMode="auto">
            <a:xfrm>
              <a:off x="3882" y="2594"/>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 name="Group 124"/>
            <p:cNvGrpSpPr>
              <a:grpSpLocks/>
            </p:cNvGrpSpPr>
            <p:nvPr/>
          </p:nvGrpSpPr>
          <p:grpSpPr bwMode="auto">
            <a:xfrm>
              <a:off x="3933" y="2592"/>
              <a:ext cx="325" cy="289"/>
              <a:chOff x="3933" y="2592"/>
              <a:chExt cx="325" cy="289"/>
            </a:xfrm>
          </p:grpSpPr>
          <p:sp>
            <p:nvSpPr>
              <p:cNvPr id="2743421" name="Freeform 125"/>
              <p:cNvSpPr>
                <a:spLocks/>
              </p:cNvSpPr>
              <p:nvPr/>
            </p:nvSpPr>
            <p:spPr bwMode="auto">
              <a:xfrm>
                <a:off x="3933" y="2592"/>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22" name="Freeform 126"/>
              <p:cNvSpPr>
                <a:spLocks/>
              </p:cNvSpPr>
              <p:nvPr/>
            </p:nvSpPr>
            <p:spPr bwMode="auto">
              <a:xfrm>
                <a:off x="4094" y="2592"/>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23" name="Rectangle 127"/>
            <p:cNvSpPr>
              <a:spLocks noChangeArrowheads="1"/>
            </p:cNvSpPr>
            <p:nvPr/>
          </p:nvSpPr>
          <p:spPr bwMode="auto">
            <a:xfrm>
              <a:off x="4374" y="2594"/>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8" name="Group 128"/>
            <p:cNvGrpSpPr>
              <a:grpSpLocks/>
            </p:cNvGrpSpPr>
            <p:nvPr/>
          </p:nvGrpSpPr>
          <p:grpSpPr bwMode="auto">
            <a:xfrm>
              <a:off x="4401" y="2592"/>
              <a:ext cx="284" cy="289"/>
              <a:chOff x="4401" y="2592"/>
              <a:chExt cx="284" cy="289"/>
            </a:xfrm>
          </p:grpSpPr>
          <p:sp>
            <p:nvSpPr>
              <p:cNvPr id="2743425" name="Freeform 129"/>
              <p:cNvSpPr>
                <a:spLocks/>
              </p:cNvSpPr>
              <p:nvPr/>
            </p:nvSpPr>
            <p:spPr bwMode="auto">
              <a:xfrm>
                <a:off x="4401" y="2592"/>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26" name="Freeform 130"/>
              <p:cNvSpPr>
                <a:spLocks/>
              </p:cNvSpPr>
              <p:nvPr/>
            </p:nvSpPr>
            <p:spPr bwMode="auto">
              <a:xfrm>
                <a:off x="4542" y="2592"/>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27" name="Line 131"/>
            <p:cNvSpPr>
              <a:spLocks noChangeShapeType="1"/>
            </p:cNvSpPr>
            <p:nvPr/>
          </p:nvSpPr>
          <p:spPr bwMode="auto">
            <a:xfrm>
              <a:off x="4254" y="2736"/>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28" name="Line 132"/>
            <p:cNvSpPr>
              <a:spLocks noChangeShapeType="1"/>
            </p:cNvSpPr>
            <p:nvPr/>
          </p:nvSpPr>
          <p:spPr bwMode="auto">
            <a:xfrm>
              <a:off x="3770" y="2736"/>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29" name="Freeform 133"/>
            <p:cNvSpPr>
              <a:spLocks/>
            </p:cNvSpPr>
            <p:nvPr/>
          </p:nvSpPr>
          <p:spPr bwMode="auto">
            <a:xfrm>
              <a:off x="3891" y="2736"/>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30" name="Line 134"/>
            <p:cNvSpPr>
              <a:spLocks noChangeShapeType="1"/>
            </p:cNvSpPr>
            <p:nvPr/>
          </p:nvSpPr>
          <p:spPr bwMode="auto">
            <a:xfrm>
              <a:off x="3385" y="283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31" name="Freeform 135"/>
            <p:cNvSpPr>
              <a:spLocks/>
            </p:cNvSpPr>
            <p:nvPr/>
          </p:nvSpPr>
          <p:spPr bwMode="auto">
            <a:xfrm>
              <a:off x="3478" y="2731"/>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9" name="Group 136"/>
            <p:cNvGrpSpPr>
              <a:grpSpLocks/>
            </p:cNvGrpSpPr>
            <p:nvPr/>
          </p:nvGrpSpPr>
          <p:grpSpPr bwMode="auto">
            <a:xfrm>
              <a:off x="3032" y="2944"/>
              <a:ext cx="2096" cy="513"/>
              <a:chOff x="3032" y="2944"/>
              <a:chExt cx="2096" cy="513"/>
            </a:xfrm>
          </p:grpSpPr>
          <p:grpSp>
            <p:nvGrpSpPr>
              <p:cNvPr id="30" name="Group 137"/>
              <p:cNvGrpSpPr>
                <a:grpSpLocks/>
              </p:cNvGrpSpPr>
              <p:nvPr/>
            </p:nvGrpSpPr>
            <p:grpSpPr bwMode="auto">
              <a:xfrm>
                <a:off x="3965" y="2944"/>
                <a:ext cx="225" cy="481"/>
                <a:chOff x="3965" y="2944"/>
                <a:chExt cx="225" cy="481"/>
              </a:xfrm>
            </p:grpSpPr>
            <p:sp>
              <p:nvSpPr>
                <p:cNvPr id="2743434" name="Freeform 138"/>
                <p:cNvSpPr>
                  <a:spLocks/>
                </p:cNvSpPr>
                <p:nvPr/>
              </p:nvSpPr>
              <p:spPr bwMode="auto">
                <a:xfrm>
                  <a:off x="3977" y="2944"/>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35" name="Rectangle 139"/>
                <p:cNvSpPr>
                  <a:spLocks noChangeArrowheads="1"/>
                </p:cNvSpPr>
                <p:nvPr/>
              </p:nvSpPr>
              <p:spPr bwMode="auto">
                <a:xfrm rot="5400000">
                  <a:off x="3878" y="3066"/>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31" name="Group 140"/>
              <p:cNvGrpSpPr>
                <a:grpSpLocks/>
              </p:cNvGrpSpPr>
              <p:nvPr/>
            </p:nvGrpSpPr>
            <p:grpSpPr bwMode="auto">
              <a:xfrm>
                <a:off x="3032" y="3040"/>
                <a:ext cx="359" cy="289"/>
                <a:chOff x="3032" y="3040"/>
                <a:chExt cx="359" cy="289"/>
              </a:xfrm>
            </p:grpSpPr>
            <p:sp>
              <p:nvSpPr>
                <p:cNvPr id="2743437" name="Rectangle 141"/>
                <p:cNvSpPr>
                  <a:spLocks noChangeArrowheads="1"/>
                </p:cNvSpPr>
                <p:nvPr/>
              </p:nvSpPr>
              <p:spPr bwMode="auto">
                <a:xfrm>
                  <a:off x="3032" y="3042"/>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743329" name="Group 142"/>
                <p:cNvGrpSpPr>
                  <a:grpSpLocks/>
                </p:cNvGrpSpPr>
                <p:nvPr/>
              </p:nvGrpSpPr>
              <p:grpSpPr bwMode="auto">
                <a:xfrm>
                  <a:off x="3051" y="3040"/>
                  <a:ext cx="340" cy="289"/>
                  <a:chOff x="3051" y="3040"/>
                  <a:chExt cx="340" cy="289"/>
                </a:xfrm>
              </p:grpSpPr>
              <p:sp>
                <p:nvSpPr>
                  <p:cNvPr id="2743439" name="Freeform 143"/>
                  <p:cNvSpPr>
                    <a:spLocks/>
                  </p:cNvSpPr>
                  <p:nvPr/>
                </p:nvSpPr>
                <p:spPr bwMode="auto">
                  <a:xfrm>
                    <a:off x="3051" y="304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40" name="Freeform 144"/>
                  <p:cNvSpPr>
                    <a:spLocks/>
                  </p:cNvSpPr>
                  <p:nvPr/>
                </p:nvSpPr>
                <p:spPr bwMode="auto">
                  <a:xfrm>
                    <a:off x="3220" y="304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43441" name="Rectangle 145"/>
              <p:cNvSpPr>
                <a:spLocks noChangeArrowheads="1"/>
              </p:cNvSpPr>
              <p:nvPr/>
            </p:nvSpPr>
            <p:spPr bwMode="auto">
              <a:xfrm>
                <a:off x="3492" y="3047"/>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43331" name="Group 146"/>
              <p:cNvGrpSpPr>
                <a:grpSpLocks/>
              </p:cNvGrpSpPr>
              <p:nvPr/>
            </p:nvGrpSpPr>
            <p:grpSpPr bwMode="auto">
              <a:xfrm>
                <a:off x="3511" y="3040"/>
                <a:ext cx="296" cy="289"/>
                <a:chOff x="3511" y="3040"/>
                <a:chExt cx="296" cy="289"/>
              </a:xfrm>
            </p:grpSpPr>
            <p:sp>
              <p:nvSpPr>
                <p:cNvPr id="2743443" name="Freeform 147"/>
                <p:cNvSpPr>
                  <a:spLocks/>
                </p:cNvSpPr>
                <p:nvPr/>
              </p:nvSpPr>
              <p:spPr bwMode="auto">
                <a:xfrm>
                  <a:off x="3511" y="3040"/>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44" name="Freeform 148"/>
                <p:cNvSpPr>
                  <a:spLocks/>
                </p:cNvSpPr>
                <p:nvPr/>
              </p:nvSpPr>
              <p:spPr bwMode="auto">
                <a:xfrm>
                  <a:off x="3659" y="30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45" name="Line 149"/>
              <p:cNvSpPr>
                <a:spLocks noChangeShapeType="1"/>
              </p:cNvSpPr>
              <p:nvPr/>
            </p:nvSpPr>
            <p:spPr bwMode="auto">
              <a:xfrm>
                <a:off x="3396" y="3184"/>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46" name="Freeform 150"/>
              <p:cNvSpPr>
                <a:spLocks/>
              </p:cNvSpPr>
              <p:nvPr/>
            </p:nvSpPr>
            <p:spPr bwMode="auto">
              <a:xfrm>
                <a:off x="3458" y="3088"/>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47" name="Line 151"/>
              <p:cNvSpPr>
                <a:spLocks noChangeShapeType="1"/>
              </p:cNvSpPr>
              <p:nvPr/>
            </p:nvSpPr>
            <p:spPr bwMode="auto">
              <a:xfrm>
                <a:off x="3812" y="30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48" name="Rectangle 152"/>
              <p:cNvSpPr>
                <a:spLocks noChangeArrowheads="1"/>
              </p:cNvSpPr>
              <p:nvPr/>
            </p:nvSpPr>
            <p:spPr bwMode="auto">
              <a:xfrm>
                <a:off x="4309" y="3042"/>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43335" name="Group 153"/>
              <p:cNvGrpSpPr>
                <a:grpSpLocks/>
              </p:cNvGrpSpPr>
              <p:nvPr/>
            </p:nvGrpSpPr>
            <p:grpSpPr bwMode="auto">
              <a:xfrm>
                <a:off x="4360" y="3040"/>
                <a:ext cx="325" cy="289"/>
                <a:chOff x="4360" y="3040"/>
                <a:chExt cx="325" cy="289"/>
              </a:xfrm>
            </p:grpSpPr>
            <p:sp>
              <p:nvSpPr>
                <p:cNvPr id="2743450" name="Freeform 154"/>
                <p:cNvSpPr>
                  <a:spLocks/>
                </p:cNvSpPr>
                <p:nvPr/>
              </p:nvSpPr>
              <p:spPr bwMode="auto">
                <a:xfrm>
                  <a:off x="4360" y="3040"/>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51" name="Freeform 155"/>
                <p:cNvSpPr>
                  <a:spLocks/>
                </p:cNvSpPr>
                <p:nvPr/>
              </p:nvSpPr>
              <p:spPr bwMode="auto">
                <a:xfrm>
                  <a:off x="4521" y="3040"/>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52" name="Rectangle 156"/>
              <p:cNvSpPr>
                <a:spLocks noChangeArrowheads="1"/>
              </p:cNvSpPr>
              <p:nvPr/>
            </p:nvSpPr>
            <p:spPr bwMode="auto">
              <a:xfrm>
                <a:off x="4801" y="3042"/>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43343" name="Group 157"/>
              <p:cNvGrpSpPr>
                <a:grpSpLocks/>
              </p:cNvGrpSpPr>
              <p:nvPr/>
            </p:nvGrpSpPr>
            <p:grpSpPr bwMode="auto">
              <a:xfrm>
                <a:off x="4828" y="3040"/>
                <a:ext cx="284" cy="289"/>
                <a:chOff x="4828" y="3040"/>
                <a:chExt cx="284" cy="289"/>
              </a:xfrm>
            </p:grpSpPr>
            <p:sp>
              <p:nvSpPr>
                <p:cNvPr id="2743454" name="Freeform 158"/>
                <p:cNvSpPr>
                  <a:spLocks/>
                </p:cNvSpPr>
                <p:nvPr/>
              </p:nvSpPr>
              <p:spPr bwMode="auto">
                <a:xfrm>
                  <a:off x="4828" y="3040"/>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55" name="Freeform 159"/>
                <p:cNvSpPr>
                  <a:spLocks/>
                </p:cNvSpPr>
                <p:nvPr/>
              </p:nvSpPr>
              <p:spPr bwMode="auto">
                <a:xfrm>
                  <a:off x="4969" y="3040"/>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56" name="Line 160"/>
              <p:cNvSpPr>
                <a:spLocks noChangeShapeType="1"/>
              </p:cNvSpPr>
              <p:nvPr/>
            </p:nvSpPr>
            <p:spPr bwMode="auto">
              <a:xfrm>
                <a:off x="4681" y="3184"/>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57" name="Line 161"/>
              <p:cNvSpPr>
                <a:spLocks noChangeShapeType="1"/>
              </p:cNvSpPr>
              <p:nvPr/>
            </p:nvSpPr>
            <p:spPr bwMode="auto">
              <a:xfrm>
                <a:off x="4197" y="3184"/>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58" name="Freeform 162"/>
              <p:cNvSpPr>
                <a:spLocks/>
              </p:cNvSpPr>
              <p:nvPr/>
            </p:nvSpPr>
            <p:spPr bwMode="auto">
              <a:xfrm>
                <a:off x="4318" y="3184"/>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59" name="Line 163"/>
              <p:cNvSpPr>
                <a:spLocks noChangeShapeType="1"/>
              </p:cNvSpPr>
              <p:nvPr/>
            </p:nvSpPr>
            <p:spPr bwMode="auto">
              <a:xfrm>
                <a:off x="3812" y="328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60" name="Freeform 164"/>
              <p:cNvSpPr>
                <a:spLocks/>
              </p:cNvSpPr>
              <p:nvPr/>
            </p:nvSpPr>
            <p:spPr bwMode="auto">
              <a:xfrm>
                <a:off x="3905" y="3179"/>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61" name="Rectangle 165"/>
            <p:cNvSpPr>
              <a:spLocks noChangeArrowheads="1"/>
            </p:cNvSpPr>
            <p:nvPr/>
          </p:nvSpPr>
          <p:spPr bwMode="auto">
            <a:xfrm>
              <a:off x="216" y="876"/>
              <a:ext cx="288" cy="301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800" b="1">
                  <a:solidFill>
                    <a:schemeClr val="tx1"/>
                  </a:solidFill>
                  <a:latin typeface="Arial" pitchFamily="-65" charset="0"/>
                </a:rPr>
                <a:t>I</a:t>
              </a:r>
            </a:p>
            <a:p>
              <a:pPr algn="ctr"/>
              <a:r>
                <a:rPr lang="en-US" sz="2800" b="1">
                  <a:solidFill>
                    <a:schemeClr val="tx1"/>
                  </a:solidFill>
                  <a:latin typeface="Arial" pitchFamily="-65" charset="0"/>
                </a:rPr>
                <a:t>n</a:t>
              </a:r>
            </a:p>
            <a:p>
              <a:pPr algn="ctr"/>
              <a:r>
                <a:rPr lang="en-US" sz="2800" b="1">
                  <a:solidFill>
                    <a:schemeClr val="tx1"/>
                  </a:solidFill>
                  <a:latin typeface="Arial" pitchFamily="-65" charset="0"/>
                </a:rPr>
                <a:t>s</a:t>
              </a:r>
            </a:p>
            <a:p>
              <a:pPr algn="ctr"/>
              <a:r>
                <a:rPr lang="en-US" sz="2800" b="1">
                  <a:solidFill>
                    <a:schemeClr val="tx1"/>
                  </a:solidFill>
                  <a:latin typeface="Arial" pitchFamily="-65" charset="0"/>
                </a:rPr>
                <a:t>t</a:t>
              </a:r>
            </a:p>
            <a:p>
              <a:pPr algn="ctr"/>
              <a:r>
                <a:rPr lang="en-US" sz="2800" b="1">
                  <a:solidFill>
                    <a:schemeClr val="tx1"/>
                  </a:solidFill>
                  <a:latin typeface="Arial" pitchFamily="-65" charset="0"/>
                </a:rPr>
                <a:t>r.</a:t>
              </a:r>
            </a:p>
            <a:p>
              <a:pPr algn="ctr"/>
              <a:endParaRPr lang="en-US" sz="2800" b="1">
                <a:solidFill>
                  <a:schemeClr val="tx1"/>
                </a:solidFill>
                <a:latin typeface="Arial" pitchFamily="-65" charset="0"/>
              </a:endParaRPr>
            </a:p>
            <a:p>
              <a:pPr algn="ctr"/>
              <a:r>
                <a:rPr lang="en-US" sz="2800" b="1">
                  <a:solidFill>
                    <a:schemeClr val="tx1"/>
                  </a:solidFill>
                  <a:latin typeface="Arial" pitchFamily="-65" charset="0"/>
                </a:rPr>
                <a:t>O</a:t>
              </a:r>
            </a:p>
            <a:p>
              <a:pPr algn="ctr"/>
              <a:r>
                <a:rPr lang="en-US" sz="2800" b="1">
                  <a:solidFill>
                    <a:schemeClr val="tx1"/>
                  </a:solidFill>
                  <a:latin typeface="Arial" pitchFamily="-65" charset="0"/>
                </a:rPr>
                <a:t>r</a:t>
              </a:r>
            </a:p>
            <a:p>
              <a:pPr algn="ctr"/>
              <a:r>
                <a:rPr lang="en-US" sz="2800" b="1">
                  <a:solidFill>
                    <a:schemeClr val="tx1"/>
                  </a:solidFill>
                  <a:latin typeface="Arial" pitchFamily="-65" charset="0"/>
                </a:rPr>
                <a:t>d</a:t>
              </a:r>
            </a:p>
            <a:p>
              <a:pPr algn="ctr"/>
              <a:r>
                <a:rPr lang="en-US" sz="2800" b="1">
                  <a:solidFill>
                    <a:schemeClr val="tx1"/>
                  </a:solidFill>
                  <a:latin typeface="Arial" pitchFamily="-65" charset="0"/>
                </a:rPr>
                <a:t>e</a:t>
              </a:r>
            </a:p>
            <a:p>
              <a:pPr algn="ctr"/>
              <a:r>
                <a:rPr lang="en-US" sz="2800" b="1">
                  <a:solidFill>
                    <a:schemeClr val="tx1"/>
                  </a:solidFill>
                  <a:latin typeface="Arial" pitchFamily="-65" charset="0"/>
                </a:rPr>
                <a:t>r</a:t>
              </a:r>
            </a:p>
          </p:txBody>
        </p:sp>
        <p:sp>
          <p:nvSpPr>
            <p:cNvPr id="2743462" name="Rectangle 166"/>
            <p:cNvSpPr>
              <a:spLocks noChangeArrowheads="1"/>
            </p:cNvSpPr>
            <p:nvPr/>
          </p:nvSpPr>
          <p:spPr bwMode="auto">
            <a:xfrm>
              <a:off x="1867" y="551"/>
              <a:ext cx="2168"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Time (clock cycles)</a:t>
              </a:r>
            </a:p>
          </p:txBody>
        </p:sp>
      </p:grpSp>
      <p:sp>
        <p:nvSpPr>
          <p:cNvPr id="167" name="Title 166"/>
          <p:cNvSpPr>
            <a:spLocks noGrp="1"/>
          </p:cNvSpPr>
          <p:nvPr>
            <p:ph type="title"/>
          </p:nvPr>
        </p:nvSpPr>
        <p:spPr/>
        <p:txBody>
          <a:bodyPr/>
          <a:lstStyle/>
          <a:p>
            <a:r>
              <a:rPr lang="en-US" sz="3600" dirty="0" smtClean="0"/>
              <a:t>1. Structural </a:t>
            </a:r>
            <a:r>
              <a:rPr lang="en-US" sz="3600" dirty="0" smtClean="0"/>
              <a:t>Hazard #1: Single Memory</a:t>
            </a:r>
            <a:endParaRPr lang="en-US" sz="3600" dirty="0"/>
          </a:p>
        </p:txBody>
      </p:sp>
      <p:sp>
        <p:nvSpPr>
          <p:cNvPr id="168" name="Date Placeholder 167"/>
          <p:cNvSpPr>
            <a:spLocks noGrp="1"/>
          </p:cNvSpPr>
          <p:nvPr>
            <p:ph type="dt" sz="half" idx="10"/>
          </p:nvPr>
        </p:nvSpPr>
        <p:spPr/>
        <p:txBody>
          <a:bodyPr/>
          <a:lstStyle/>
          <a:p>
            <a:fld id="{5777D698-B78F-5244-897B-E27AE07A8DDB}" type="datetime1">
              <a:rPr lang="en-US" smtClean="0"/>
              <a:pPr/>
              <a:t>4/1/11</a:t>
            </a:fld>
            <a:endParaRPr lang="en-US" dirty="0"/>
          </a:p>
        </p:txBody>
      </p:sp>
      <p:sp>
        <p:nvSpPr>
          <p:cNvPr id="169" name="Slide Number Placeholder 168"/>
          <p:cNvSpPr>
            <a:spLocks noGrp="1"/>
          </p:cNvSpPr>
          <p:nvPr>
            <p:ph type="sldNum" sz="quarter" idx="12"/>
          </p:nvPr>
        </p:nvSpPr>
        <p:spPr/>
        <p:txBody>
          <a:bodyPr/>
          <a:lstStyle/>
          <a:p>
            <a:fld id="{3CC63E4C-4642-794D-A2FD-70F6B81535F5}" type="slidenum">
              <a:rPr lang="en-US" smtClean="0"/>
              <a:pPr/>
              <a:t>39</a:t>
            </a:fld>
            <a:endParaRPr lang="en-US" dirty="0"/>
          </a:p>
        </p:txBody>
      </p:sp>
      <p:sp>
        <p:nvSpPr>
          <p:cNvPr id="170" name="Footer Placeholder 169"/>
          <p:cNvSpPr>
            <a:spLocks noGrp="1"/>
          </p:cNvSpPr>
          <p:nvPr>
            <p:ph type="ftr" sz="quarter" idx="11"/>
          </p:nvPr>
        </p:nvSpPr>
        <p:spPr/>
        <p:txBody>
          <a:bodyPr/>
          <a:lstStyle/>
          <a:p>
            <a:r>
              <a:rPr lang="en-US" smtClean="0"/>
              <a:t>Spring 2011 -- Lecture #20</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27432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3299" grpId="0" autoUpdateAnimBg="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t>Pipelined Execution</a:t>
            </a:r>
          </a:p>
          <a:p>
            <a:r>
              <a:rPr lang="en-US" dirty="0" err="1" smtClean="0"/>
              <a:t>Administrivia</a:t>
            </a:r>
            <a:endParaRPr lang="en-US" dirty="0" smtClean="0"/>
          </a:p>
          <a:p>
            <a:r>
              <a:rPr lang="en-US" dirty="0" smtClean="0"/>
              <a:t>Pipelined </a:t>
            </a:r>
            <a:r>
              <a:rPr lang="en-US" dirty="0" err="1" smtClean="0"/>
              <a:t>Datapath</a:t>
            </a:r>
            <a:endParaRPr lang="en-US" dirty="0" smtClean="0"/>
          </a:p>
          <a:p>
            <a:r>
              <a:rPr lang="en-US" dirty="0" smtClean="0"/>
              <a:t>Pipeline Hazards</a:t>
            </a:r>
          </a:p>
          <a:p>
            <a:r>
              <a:rPr lang="en-US" dirty="0" smtClean="0"/>
              <a:t>Technology Break</a:t>
            </a:r>
          </a:p>
          <a:p>
            <a:r>
              <a:rPr lang="en-US" dirty="0" smtClean="0"/>
              <a:t>Pipelining and Instruction Set Design</a:t>
            </a:r>
          </a:p>
          <a:p>
            <a:r>
              <a:rPr lang="en-US" dirty="0" smtClean="0"/>
              <a:t>Summary</a:t>
            </a:r>
          </a:p>
        </p:txBody>
      </p:sp>
      <p:sp>
        <p:nvSpPr>
          <p:cNvPr id="7" name="Date Placeholder 6"/>
          <p:cNvSpPr>
            <a:spLocks noGrp="1"/>
          </p:cNvSpPr>
          <p:nvPr>
            <p:ph type="dt" sz="half" idx="10"/>
          </p:nvPr>
        </p:nvSpPr>
        <p:spPr/>
        <p:txBody>
          <a:bodyPr/>
          <a:lstStyle/>
          <a:p>
            <a:fld id="{E64D3072-2891-1E45-8035-168C594C1DD9}" type="datetime1">
              <a:rPr lang="en-US" smtClean="0"/>
              <a:pPr/>
              <a:t>4/1/11</a:t>
            </a:fld>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4</a:t>
            </a:fld>
            <a:endParaRPr lang="en-US" dirty="0"/>
          </a:p>
        </p:txBody>
      </p:sp>
      <p:sp>
        <p:nvSpPr>
          <p:cNvPr id="9" name="Footer Placeholder 8"/>
          <p:cNvSpPr>
            <a:spLocks noGrp="1"/>
          </p:cNvSpPr>
          <p:nvPr>
            <p:ph type="ftr" sz="quarter" idx="11"/>
          </p:nvPr>
        </p:nvSpPr>
        <p:spPr/>
        <p:txBody>
          <a:bodyPr/>
          <a:lstStyle/>
          <a:p>
            <a:r>
              <a:rPr lang="en-US" smtClean="0"/>
              <a:t>Spring 2011 -- Lecture #20</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47394" name="Rectangle 2"/>
          <p:cNvSpPr>
            <a:spLocks noGrp="1" noChangeArrowheads="1"/>
          </p:cNvSpPr>
          <p:nvPr>
            <p:ph type="title"/>
          </p:nvPr>
        </p:nvSpPr>
        <p:spPr>
          <a:xfrm>
            <a:off x="337440" y="211138"/>
            <a:ext cx="8534400" cy="474662"/>
          </a:xfrm>
        </p:spPr>
        <p:txBody>
          <a:bodyPr>
            <a:normAutofit fontScale="90000"/>
          </a:bodyPr>
          <a:lstStyle/>
          <a:p>
            <a:r>
              <a:rPr lang="en-US" dirty="0" smtClean="0"/>
              <a:t>1. Structural </a:t>
            </a:r>
            <a:r>
              <a:rPr lang="en-US" dirty="0"/>
              <a:t>Hazard #2: Registers (1/2)</a:t>
            </a:r>
          </a:p>
        </p:txBody>
      </p:sp>
      <p:sp>
        <p:nvSpPr>
          <p:cNvPr id="2747395" name="Rectangle 3"/>
          <p:cNvSpPr>
            <a:spLocks noChangeArrowheads="1"/>
          </p:cNvSpPr>
          <p:nvPr/>
        </p:nvSpPr>
        <p:spPr bwMode="auto">
          <a:xfrm>
            <a:off x="914400" y="5939445"/>
            <a:ext cx="7382954"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800" b="1" dirty="0"/>
              <a:t>Can we read and write to registers simultaneously?</a:t>
            </a:r>
          </a:p>
        </p:txBody>
      </p:sp>
      <p:grpSp>
        <p:nvGrpSpPr>
          <p:cNvPr id="2" name="Group 4"/>
          <p:cNvGrpSpPr>
            <a:grpSpLocks/>
          </p:cNvGrpSpPr>
          <p:nvPr/>
        </p:nvGrpSpPr>
        <p:grpSpPr bwMode="auto">
          <a:xfrm>
            <a:off x="4598988" y="1781918"/>
            <a:ext cx="1090612" cy="2986087"/>
            <a:chOff x="2897" y="1099"/>
            <a:chExt cx="687" cy="1881"/>
          </a:xfrm>
        </p:grpSpPr>
        <p:sp>
          <p:nvSpPr>
            <p:cNvPr id="2747397" name="Oval 5"/>
            <p:cNvSpPr>
              <a:spLocks noChangeArrowheads="1"/>
            </p:cNvSpPr>
            <p:nvPr/>
          </p:nvSpPr>
          <p:spPr bwMode="auto">
            <a:xfrm>
              <a:off x="2897" y="2481"/>
              <a:ext cx="623" cy="499"/>
            </a:xfrm>
            <a:prstGeom prst="ellipse">
              <a:avLst/>
            </a:prstGeom>
            <a:noFill/>
            <a:ln w="57150">
              <a:solidFill>
                <a:schemeClr val="accent1"/>
              </a:solidFill>
              <a:round/>
              <a:headEnd/>
              <a:tailEnd/>
            </a:ln>
            <a:effectLst/>
          </p:spPr>
          <p:txBody>
            <a:bodyPr wrap="none" anchor="ctr">
              <a:prstTxWarp prst="textNoShape">
                <a:avLst/>
              </a:prstTxWarp>
            </a:bodyPr>
            <a:lstStyle/>
            <a:p>
              <a:endParaRPr lang="en-US"/>
            </a:p>
          </p:txBody>
        </p:sp>
        <p:sp>
          <p:nvSpPr>
            <p:cNvPr id="2747398" name="Oval 6"/>
            <p:cNvSpPr>
              <a:spLocks noChangeArrowheads="1"/>
            </p:cNvSpPr>
            <p:nvPr/>
          </p:nvSpPr>
          <p:spPr bwMode="auto">
            <a:xfrm>
              <a:off x="2961" y="1099"/>
              <a:ext cx="623" cy="566"/>
            </a:xfrm>
            <a:prstGeom prst="ellipse">
              <a:avLst/>
            </a:prstGeom>
            <a:noFill/>
            <a:ln w="57150">
              <a:solidFill>
                <a:schemeClr val="accent1"/>
              </a:solidFill>
              <a:round/>
              <a:headEnd/>
              <a:tailEnd/>
            </a:ln>
            <a:effectLst/>
          </p:spPr>
          <p:txBody>
            <a:bodyPr wrap="none" anchor="ctr">
              <a:prstTxWarp prst="textNoShape">
                <a:avLst/>
              </a:prstTxWarp>
            </a:bodyPr>
            <a:lstStyle/>
            <a:p>
              <a:endParaRPr lang="en-US"/>
            </a:p>
          </p:txBody>
        </p:sp>
      </p:grpSp>
      <p:grpSp>
        <p:nvGrpSpPr>
          <p:cNvPr id="3" name="Group 7"/>
          <p:cNvGrpSpPr>
            <a:grpSpLocks/>
          </p:cNvGrpSpPr>
          <p:nvPr/>
        </p:nvGrpSpPr>
        <p:grpSpPr bwMode="auto">
          <a:xfrm>
            <a:off x="342900" y="911968"/>
            <a:ext cx="7797800" cy="5056187"/>
            <a:chOff x="216" y="551"/>
            <a:chExt cx="4912" cy="3185"/>
          </a:xfrm>
        </p:grpSpPr>
        <p:grpSp>
          <p:nvGrpSpPr>
            <p:cNvPr id="4" name="Group 8"/>
            <p:cNvGrpSpPr>
              <a:grpSpLocks/>
            </p:cNvGrpSpPr>
            <p:nvPr/>
          </p:nvGrpSpPr>
          <p:grpSpPr bwMode="auto">
            <a:xfrm>
              <a:off x="2624" y="1200"/>
              <a:ext cx="340" cy="289"/>
              <a:chOff x="2624" y="1200"/>
              <a:chExt cx="340" cy="289"/>
            </a:xfrm>
          </p:grpSpPr>
          <p:sp>
            <p:nvSpPr>
              <p:cNvPr id="2747401" name="Freeform 9"/>
              <p:cNvSpPr>
                <a:spLocks/>
              </p:cNvSpPr>
              <p:nvPr/>
            </p:nvSpPr>
            <p:spPr bwMode="auto">
              <a:xfrm>
                <a:off x="2624" y="120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02" name="Freeform 10"/>
              <p:cNvSpPr>
                <a:spLocks/>
              </p:cNvSpPr>
              <p:nvPr/>
            </p:nvSpPr>
            <p:spPr bwMode="auto">
              <a:xfrm>
                <a:off x="2793" y="120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5" name="Group 11"/>
            <p:cNvGrpSpPr>
              <a:grpSpLocks/>
            </p:cNvGrpSpPr>
            <p:nvPr/>
          </p:nvGrpSpPr>
          <p:grpSpPr bwMode="auto">
            <a:xfrm>
              <a:off x="2624" y="2592"/>
              <a:ext cx="340" cy="289"/>
              <a:chOff x="2624" y="2592"/>
              <a:chExt cx="340" cy="289"/>
            </a:xfrm>
          </p:grpSpPr>
          <p:sp>
            <p:nvSpPr>
              <p:cNvPr id="2747404" name="Freeform 12"/>
              <p:cNvSpPr>
                <a:spLocks/>
              </p:cNvSpPr>
              <p:nvPr/>
            </p:nvSpPr>
            <p:spPr bwMode="auto">
              <a:xfrm>
                <a:off x="2624" y="2592"/>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05" name="Freeform 13"/>
              <p:cNvSpPr>
                <a:spLocks/>
              </p:cNvSpPr>
              <p:nvPr/>
            </p:nvSpPr>
            <p:spPr bwMode="auto">
              <a:xfrm>
                <a:off x="2793" y="2592"/>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406" name="Rectangle 14"/>
            <p:cNvSpPr>
              <a:spLocks noChangeArrowheads="1"/>
            </p:cNvSpPr>
            <p:nvPr/>
          </p:nvSpPr>
          <p:spPr bwMode="auto">
            <a:xfrm>
              <a:off x="2605" y="2594"/>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sp>
          <p:nvSpPr>
            <p:cNvPr id="2747407" name="Line 15"/>
            <p:cNvSpPr>
              <a:spLocks noChangeShapeType="1"/>
            </p:cNvSpPr>
            <p:nvPr/>
          </p:nvSpPr>
          <p:spPr bwMode="auto">
            <a:xfrm>
              <a:off x="584" y="1224"/>
              <a:ext cx="0" cy="2032"/>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47408" name="Line 16"/>
            <p:cNvSpPr>
              <a:spLocks noChangeShapeType="1"/>
            </p:cNvSpPr>
            <p:nvPr/>
          </p:nvSpPr>
          <p:spPr bwMode="auto">
            <a:xfrm>
              <a:off x="984" y="840"/>
              <a:ext cx="3976"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47409" name="Rectangle 17"/>
            <p:cNvSpPr>
              <a:spLocks noChangeArrowheads="1"/>
            </p:cNvSpPr>
            <p:nvPr/>
          </p:nvSpPr>
          <p:spPr bwMode="auto">
            <a:xfrm>
              <a:off x="579" y="1302"/>
              <a:ext cx="383"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Courier" pitchFamily="-65" charset="0"/>
                </a:rPr>
                <a:t>sw</a:t>
              </a:r>
              <a:endParaRPr lang="en-US" sz="2800" b="1">
                <a:solidFill>
                  <a:schemeClr val="tx1"/>
                </a:solidFill>
                <a:latin typeface="Arial" pitchFamily="-65" charset="0"/>
              </a:endParaRPr>
            </a:p>
          </p:txBody>
        </p:sp>
        <p:sp>
          <p:nvSpPr>
            <p:cNvPr id="2747410" name="Rectangle 18"/>
            <p:cNvSpPr>
              <a:spLocks noChangeArrowheads="1"/>
            </p:cNvSpPr>
            <p:nvPr/>
          </p:nvSpPr>
          <p:spPr bwMode="auto">
            <a:xfrm>
              <a:off x="563" y="1718"/>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1</a:t>
              </a:r>
            </a:p>
          </p:txBody>
        </p:sp>
        <p:sp>
          <p:nvSpPr>
            <p:cNvPr id="2747411" name="Rectangle 19"/>
            <p:cNvSpPr>
              <a:spLocks noChangeArrowheads="1"/>
            </p:cNvSpPr>
            <p:nvPr/>
          </p:nvSpPr>
          <p:spPr bwMode="auto">
            <a:xfrm>
              <a:off x="555" y="2182"/>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2</a:t>
              </a:r>
            </a:p>
          </p:txBody>
        </p:sp>
        <p:sp>
          <p:nvSpPr>
            <p:cNvPr id="2747412" name="Rectangle 20"/>
            <p:cNvSpPr>
              <a:spLocks noChangeArrowheads="1"/>
            </p:cNvSpPr>
            <p:nvPr/>
          </p:nvSpPr>
          <p:spPr bwMode="auto">
            <a:xfrm>
              <a:off x="598" y="2612"/>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3</a:t>
              </a:r>
            </a:p>
          </p:txBody>
        </p:sp>
        <p:sp>
          <p:nvSpPr>
            <p:cNvPr id="2747413" name="Rectangle 21"/>
            <p:cNvSpPr>
              <a:spLocks noChangeArrowheads="1"/>
            </p:cNvSpPr>
            <p:nvPr/>
          </p:nvSpPr>
          <p:spPr bwMode="auto">
            <a:xfrm>
              <a:off x="587" y="3067"/>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4</a:t>
              </a:r>
            </a:p>
          </p:txBody>
        </p:sp>
        <p:sp>
          <p:nvSpPr>
            <p:cNvPr id="2747414" name="Line 22"/>
            <p:cNvSpPr>
              <a:spLocks noChangeShapeType="1"/>
            </p:cNvSpPr>
            <p:nvPr/>
          </p:nvSpPr>
          <p:spPr bwMode="auto">
            <a:xfrm>
              <a:off x="172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7415" name="Line 23"/>
            <p:cNvSpPr>
              <a:spLocks noChangeShapeType="1"/>
            </p:cNvSpPr>
            <p:nvPr/>
          </p:nvSpPr>
          <p:spPr bwMode="auto">
            <a:xfrm>
              <a:off x="216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7416" name="Line 24"/>
            <p:cNvSpPr>
              <a:spLocks noChangeShapeType="1"/>
            </p:cNvSpPr>
            <p:nvPr/>
          </p:nvSpPr>
          <p:spPr bwMode="auto">
            <a:xfrm>
              <a:off x="259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7417" name="Line 25"/>
            <p:cNvSpPr>
              <a:spLocks noChangeShapeType="1"/>
            </p:cNvSpPr>
            <p:nvPr/>
          </p:nvSpPr>
          <p:spPr bwMode="auto">
            <a:xfrm>
              <a:off x="3024"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7418" name="Line 26"/>
            <p:cNvSpPr>
              <a:spLocks noChangeShapeType="1"/>
            </p:cNvSpPr>
            <p:nvPr/>
          </p:nvSpPr>
          <p:spPr bwMode="auto">
            <a:xfrm>
              <a:off x="3456"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7419" name="Line 27"/>
            <p:cNvSpPr>
              <a:spLocks noChangeShapeType="1"/>
            </p:cNvSpPr>
            <p:nvPr/>
          </p:nvSpPr>
          <p:spPr bwMode="auto">
            <a:xfrm>
              <a:off x="388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7420" name="Line 28"/>
            <p:cNvSpPr>
              <a:spLocks noChangeShapeType="1"/>
            </p:cNvSpPr>
            <p:nvPr/>
          </p:nvSpPr>
          <p:spPr bwMode="auto">
            <a:xfrm>
              <a:off x="432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7421" name="Line 29"/>
            <p:cNvSpPr>
              <a:spLocks noChangeShapeType="1"/>
            </p:cNvSpPr>
            <p:nvPr/>
          </p:nvSpPr>
          <p:spPr bwMode="auto">
            <a:xfrm>
              <a:off x="475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grpSp>
          <p:nvGrpSpPr>
            <p:cNvPr id="6" name="Group 30"/>
            <p:cNvGrpSpPr>
              <a:grpSpLocks/>
            </p:cNvGrpSpPr>
            <p:nvPr/>
          </p:nvGrpSpPr>
          <p:grpSpPr bwMode="auto">
            <a:xfrm>
              <a:off x="2257" y="1152"/>
              <a:ext cx="225" cy="481"/>
              <a:chOff x="2257" y="1152"/>
              <a:chExt cx="225" cy="481"/>
            </a:xfrm>
          </p:grpSpPr>
          <p:sp>
            <p:nvSpPr>
              <p:cNvPr id="2747423" name="Freeform 31"/>
              <p:cNvSpPr>
                <a:spLocks/>
              </p:cNvSpPr>
              <p:nvPr/>
            </p:nvSpPr>
            <p:spPr bwMode="auto">
              <a:xfrm>
                <a:off x="2269" y="1152"/>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24" name="Rectangle 32"/>
              <p:cNvSpPr>
                <a:spLocks noChangeArrowheads="1"/>
              </p:cNvSpPr>
              <p:nvPr/>
            </p:nvSpPr>
            <p:spPr bwMode="auto">
              <a:xfrm rot="5400000">
                <a:off x="2170" y="1274"/>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7" name="Group 33"/>
            <p:cNvGrpSpPr>
              <a:grpSpLocks/>
            </p:cNvGrpSpPr>
            <p:nvPr/>
          </p:nvGrpSpPr>
          <p:grpSpPr bwMode="auto">
            <a:xfrm>
              <a:off x="1324" y="1248"/>
              <a:ext cx="359" cy="289"/>
              <a:chOff x="1324" y="1248"/>
              <a:chExt cx="359" cy="289"/>
            </a:xfrm>
          </p:grpSpPr>
          <p:sp>
            <p:nvSpPr>
              <p:cNvPr id="2747426" name="Rectangle 34"/>
              <p:cNvSpPr>
                <a:spLocks noChangeArrowheads="1"/>
              </p:cNvSpPr>
              <p:nvPr/>
            </p:nvSpPr>
            <p:spPr bwMode="auto">
              <a:xfrm>
                <a:off x="1324" y="1250"/>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8" name="Group 35"/>
              <p:cNvGrpSpPr>
                <a:grpSpLocks/>
              </p:cNvGrpSpPr>
              <p:nvPr/>
            </p:nvGrpSpPr>
            <p:grpSpPr bwMode="auto">
              <a:xfrm>
                <a:off x="1343" y="1248"/>
                <a:ext cx="340" cy="289"/>
                <a:chOff x="1343" y="1248"/>
                <a:chExt cx="340" cy="289"/>
              </a:xfrm>
            </p:grpSpPr>
            <p:sp>
              <p:nvSpPr>
                <p:cNvPr id="2747428" name="Freeform 36"/>
                <p:cNvSpPr>
                  <a:spLocks/>
                </p:cNvSpPr>
                <p:nvPr/>
              </p:nvSpPr>
              <p:spPr bwMode="auto">
                <a:xfrm>
                  <a:off x="1343" y="1248"/>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29" name="Freeform 37"/>
                <p:cNvSpPr>
                  <a:spLocks/>
                </p:cNvSpPr>
                <p:nvPr/>
              </p:nvSpPr>
              <p:spPr bwMode="auto">
                <a:xfrm>
                  <a:off x="1512" y="1248"/>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47430" name="Rectangle 38"/>
            <p:cNvSpPr>
              <a:spLocks noChangeArrowheads="1"/>
            </p:cNvSpPr>
            <p:nvPr/>
          </p:nvSpPr>
          <p:spPr bwMode="auto">
            <a:xfrm>
              <a:off x="1784" y="1255"/>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9" name="Group 39"/>
            <p:cNvGrpSpPr>
              <a:grpSpLocks/>
            </p:cNvGrpSpPr>
            <p:nvPr/>
          </p:nvGrpSpPr>
          <p:grpSpPr bwMode="auto">
            <a:xfrm>
              <a:off x="1803" y="1248"/>
              <a:ext cx="296" cy="289"/>
              <a:chOff x="1803" y="1248"/>
              <a:chExt cx="296" cy="289"/>
            </a:xfrm>
          </p:grpSpPr>
          <p:sp>
            <p:nvSpPr>
              <p:cNvPr id="2747432" name="Freeform 40"/>
              <p:cNvSpPr>
                <a:spLocks/>
              </p:cNvSpPr>
              <p:nvPr/>
            </p:nvSpPr>
            <p:spPr bwMode="auto">
              <a:xfrm>
                <a:off x="1803" y="1248"/>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33" name="Freeform 41"/>
              <p:cNvSpPr>
                <a:spLocks/>
              </p:cNvSpPr>
              <p:nvPr/>
            </p:nvSpPr>
            <p:spPr bwMode="auto">
              <a:xfrm>
                <a:off x="1951" y="1248"/>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434" name="Line 42"/>
            <p:cNvSpPr>
              <a:spLocks noChangeShapeType="1"/>
            </p:cNvSpPr>
            <p:nvPr/>
          </p:nvSpPr>
          <p:spPr bwMode="auto">
            <a:xfrm>
              <a:off x="1688" y="1392"/>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35" name="Freeform 43"/>
            <p:cNvSpPr>
              <a:spLocks/>
            </p:cNvSpPr>
            <p:nvPr/>
          </p:nvSpPr>
          <p:spPr bwMode="auto">
            <a:xfrm>
              <a:off x="1750"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36" name="Line 44"/>
            <p:cNvSpPr>
              <a:spLocks noChangeShapeType="1"/>
            </p:cNvSpPr>
            <p:nvPr/>
          </p:nvSpPr>
          <p:spPr bwMode="auto">
            <a:xfrm>
              <a:off x="2104" y="129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37" name="Rectangle 45"/>
            <p:cNvSpPr>
              <a:spLocks noChangeArrowheads="1"/>
            </p:cNvSpPr>
            <p:nvPr/>
          </p:nvSpPr>
          <p:spPr bwMode="auto">
            <a:xfrm>
              <a:off x="2601" y="1250"/>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sp>
          <p:nvSpPr>
            <p:cNvPr id="2747438" name="Rectangle 46"/>
            <p:cNvSpPr>
              <a:spLocks noChangeArrowheads="1"/>
            </p:cNvSpPr>
            <p:nvPr/>
          </p:nvSpPr>
          <p:spPr bwMode="auto">
            <a:xfrm>
              <a:off x="3093" y="1250"/>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0" name="Group 47"/>
            <p:cNvGrpSpPr>
              <a:grpSpLocks/>
            </p:cNvGrpSpPr>
            <p:nvPr/>
          </p:nvGrpSpPr>
          <p:grpSpPr bwMode="auto">
            <a:xfrm>
              <a:off x="3120" y="1248"/>
              <a:ext cx="284" cy="289"/>
              <a:chOff x="3120" y="1248"/>
              <a:chExt cx="284" cy="289"/>
            </a:xfrm>
          </p:grpSpPr>
          <p:sp>
            <p:nvSpPr>
              <p:cNvPr id="2747440" name="Freeform 48"/>
              <p:cNvSpPr>
                <a:spLocks/>
              </p:cNvSpPr>
              <p:nvPr/>
            </p:nvSpPr>
            <p:spPr bwMode="auto">
              <a:xfrm>
                <a:off x="3120" y="1248"/>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41" name="Freeform 49"/>
              <p:cNvSpPr>
                <a:spLocks/>
              </p:cNvSpPr>
              <p:nvPr/>
            </p:nvSpPr>
            <p:spPr bwMode="auto">
              <a:xfrm>
                <a:off x="3261" y="1248"/>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442" name="Line 50"/>
            <p:cNvSpPr>
              <a:spLocks noChangeShapeType="1"/>
            </p:cNvSpPr>
            <p:nvPr/>
          </p:nvSpPr>
          <p:spPr bwMode="auto">
            <a:xfrm>
              <a:off x="2973" y="1392"/>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43" name="Line 51"/>
            <p:cNvSpPr>
              <a:spLocks noChangeShapeType="1"/>
            </p:cNvSpPr>
            <p:nvPr/>
          </p:nvSpPr>
          <p:spPr bwMode="auto">
            <a:xfrm>
              <a:off x="2489" y="1392"/>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44" name="Freeform 52"/>
            <p:cNvSpPr>
              <a:spLocks/>
            </p:cNvSpPr>
            <p:nvPr/>
          </p:nvSpPr>
          <p:spPr bwMode="auto">
            <a:xfrm>
              <a:off x="2610" y="1392"/>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45" name="Line 53"/>
            <p:cNvSpPr>
              <a:spLocks noChangeShapeType="1"/>
            </p:cNvSpPr>
            <p:nvPr/>
          </p:nvSpPr>
          <p:spPr bwMode="auto">
            <a:xfrm>
              <a:off x="2104" y="14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46" name="Freeform 54"/>
            <p:cNvSpPr>
              <a:spLocks/>
            </p:cNvSpPr>
            <p:nvPr/>
          </p:nvSpPr>
          <p:spPr bwMode="auto">
            <a:xfrm>
              <a:off x="2197" y="1387"/>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11" name="Group 55"/>
            <p:cNvGrpSpPr>
              <a:grpSpLocks/>
            </p:cNvGrpSpPr>
            <p:nvPr/>
          </p:nvGrpSpPr>
          <p:grpSpPr bwMode="auto">
            <a:xfrm>
              <a:off x="1751" y="1600"/>
              <a:ext cx="2096" cy="513"/>
              <a:chOff x="1751" y="1600"/>
              <a:chExt cx="2096" cy="513"/>
            </a:xfrm>
          </p:grpSpPr>
          <p:grpSp>
            <p:nvGrpSpPr>
              <p:cNvPr id="12" name="Group 56"/>
              <p:cNvGrpSpPr>
                <a:grpSpLocks/>
              </p:cNvGrpSpPr>
              <p:nvPr/>
            </p:nvGrpSpPr>
            <p:grpSpPr bwMode="auto">
              <a:xfrm>
                <a:off x="2684" y="1600"/>
                <a:ext cx="225" cy="481"/>
                <a:chOff x="2684" y="1600"/>
                <a:chExt cx="225" cy="481"/>
              </a:xfrm>
            </p:grpSpPr>
            <p:sp>
              <p:nvSpPr>
                <p:cNvPr id="2747449" name="Freeform 57"/>
                <p:cNvSpPr>
                  <a:spLocks/>
                </p:cNvSpPr>
                <p:nvPr/>
              </p:nvSpPr>
              <p:spPr bwMode="auto">
                <a:xfrm>
                  <a:off x="2696" y="1600"/>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50" name="Rectangle 58"/>
                <p:cNvSpPr>
                  <a:spLocks noChangeArrowheads="1"/>
                </p:cNvSpPr>
                <p:nvPr/>
              </p:nvSpPr>
              <p:spPr bwMode="auto">
                <a:xfrm rot="5400000">
                  <a:off x="2597" y="1722"/>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3" name="Group 59"/>
              <p:cNvGrpSpPr>
                <a:grpSpLocks/>
              </p:cNvGrpSpPr>
              <p:nvPr/>
            </p:nvGrpSpPr>
            <p:grpSpPr bwMode="auto">
              <a:xfrm>
                <a:off x="1751" y="1696"/>
                <a:ext cx="359" cy="289"/>
                <a:chOff x="1751" y="1696"/>
                <a:chExt cx="359" cy="289"/>
              </a:xfrm>
            </p:grpSpPr>
            <p:sp>
              <p:nvSpPr>
                <p:cNvPr id="2747452" name="Rectangle 60"/>
                <p:cNvSpPr>
                  <a:spLocks noChangeArrowheads="1"/>
                </p:cNvSpPr>
                <p:nvPr/>
              </p:nvSpPr>
              <p:spPr bwMode="auto">
                <a:xfrm>
                  <a:off x="1751" y="1698"/>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14" name="Group 61"/>
                <p:cNvGrpSpPr>
                  <a:grpSpLocks/>
                </p:cNvGrpSpPr>
                <p:nvPr/>
              </p:nvGrpSpPr>
              <p:grpSpPr bwMode="auto">
                <a:xfrm>
                  <a:off x="1770" y="1696"/>
                  <a:ext cx="340" cy="289"/>
                  <a:chOff x="1770" y="1696"/>
                  <a:chExt cx="340" cy="289"/>
                </a:xfrm>
              </p:grpSpPr>
              <p:sp>
                <p:nvSpPr>
                  <p:cNvPr id="2747454" name="Freeform 62"/>
                  <p:cNvSpPr>
                    <a:spLocks/>
                  </p:cNvSpPr>
                  <p:nvPr/>
                </p:nvSpPr>
                <p:spPr bwMode="auto">
                  <a:xfrm>
                    <a:off x="1770" y="1696"/>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55" name="Freeform 63"/>
                  <p:cNvSpPr>
                    <a:spLocks/>
                  </p:cNvSpPr>
                  <p:nvPr/>
                </p:nvSpPr>
                <p:spPr bwMode="auto">
                  <a:xfrm>
                    <a:off x="1939" y="1696"/>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47456" name="Rectangle 64"/>
              <p:cNvSpPr>
                <a:spLocks noChangeArrowheads="1"/>
              </p:cNvSpPr>
              <p:nvPr/>
            </p:nvSpPr>
            <p:spPr bwMode="auto">
              <a:xfrm>
                <a:off x="2211" y="1703"/>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5" name="Group 65"/>
              <p:cNvGrpSpPr>
                <a:grpSpLocks/>
              </p:cNvGrpSpPr>
              <p:nvPr/>
            </p:nvGrpSpPr>
            <p:grpSpPr bwMode="auto">
              <a:xfrm>
                <a:off x="2230" y="1696"/>
                <a:ext cx="296" cy="289"/>
                <a:chOff x="2230" y="1696"/>
                <a:chExt cx="296" cy="289"/>
              </a:xfrm>
            </p:grpSpPr>
            <p:sp>
              <p:nvSpPr>
                <p:cNvPr id="2747458" name="Freeform 66"/>
                <p:cNvSpPr>
                  <a:spLocks/>
                </p:cNvSpPr>
                <p:nvPr/>
              </p:nvSpPr>
              <p:spPr bwMode="auto">
                <a:xfrm>
                  <a:off x="2230" y="1696"/>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59" name="Freeform 67"/>
                <p:cNvSpPr>
                  <a:spLocks/>
                </p:cNvSpPr>
                <p:nvPr/>
              </p:nvSpPr>
              <p:spPr bwMode="auto">
                <a:xfrm>
                  <a:off x="2378" y="169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460" name="Line 68"/>
              <p:cNvSpPr>
                <a:spLocks noChangeShapeType="1"/>
              </p:cNvSpPr>
              <p:nvPr/>
            </p:nvSpPr>
            <p:spPr bwMode="auto">
              <a:xfrm>
                <a:off x="2115" y="1840"/>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61" name="Freeform 69"/>
              <p:cNvSpPr>
                <a:spLocks/>
              </p:cNvSpPr>
              <p:nvPr/>
            </p:nvSpPr>
            <p:spPr bwMode="auto">
              <a:xfrm>
                <a:off x="2177" y="1744"/>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62" name="Line 70"/>
              <p:cNvSpPr>
                <a:spLocks noChangeShapeType="1"/>
              </p:cNvSpPr>
              <p:nvPr/>
            </p:nvSpPr>
            <p:spPr bwMode="auto">
              <a:xfrm>
                <a:off x="2531" y="174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63" name="Rectangle 71"/>
              <p:cNvSpPr>
                <a:spLocks noChangeArrowheads="1"/>
              </p:cNvSpPr>
              <p:nvPr/>
            </p:nvSpPr>
            <p:spPr bwMode="auto">
              <a:xfrm>
                <a:off x="3028" y="1698"/>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16" name="Group 72"/>
              <p:cNvGrpSpPr>
                <a:grpSpLocks/>
              </p:cNvGrpSpPr>
              <p:nvPr/>
            </p:nvGrpSpPr>
            <p:grpSpPr bwMode="auto">
              <a:xfrm>
                <a:off x="3079" y="1696"/>
                <a:ext cx="325" cy="289"/>
                <a:chOff x="3079" y="1696"/>
                <a:chExt cx="325" cy="289"/>
              </a:xfrm>
            </p:grpSpPr>
            <p:sp>
              <p:nvSpPr>
                <p:cNvPr id="2747465" name="Freeform 73"/>
                <p:cNvSpPr>
                  <a:spLocks/>
                </p:cNvSpPr>
                <p:nvPr/>
              </p:nvSpPr>
              <p:spPr bwMode="auto">
                <a:xfrm>
                  <a:off x="3079" y="1696"/>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66" name="Freeform 74"/>
                <p:cNvSpPr>
                  <a:spLocks/>
                </p:cNvSpPr>
                <p:nvPr/>
              </p:nvSpPr>
              <p:spPr bwMode="auto">
                <a:xfrm>
                  <a:off x="3240" y="1696"/>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467" name="Rectangle 75"/>
              <p:cNvSpPr>
                <a:spLocks noChangeArrowheads="1"/>
              </p:cNvSpPr>
              <p:nvPr/>
            </p:nvSpPr>
            <p:spPr bwMode="auto">
              <a:xfrm>
                <a:off x="3520" y="1698"/>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7" name="Group 76"/>
              <p:cNvGrpSpPr>
                <a:grpSpLocks/>
              </p:cNvGrpSpPr>
              <p:nvPr/>
            </p:nvGrpSpPr>
            <p:grpSpPr bwMode="auto">
              <a:xfrm>
                <a:off x="3547" y="1696"/>
                <a:ext cx="284" cy="289"/>
                <a:chOff x="3547" y="1696"/>
                <a:chExt cx="284" cy="289"/>
              </a:xfrm>
            </p:grpSpPr>
            <p:sp>
              <p:nvSpPr>
                <p:cNvPr id="2747469" name="Freeform 77"/>
                <p:cNvSpPr>
                  <a:spLocks/>
                </p:cNvSpPr>
                <p:nvPr/>
              </p:nvSpPr>
              <p:spPr bwMode="auto">
                <a:xfrm>
                  <a:off x="3547" y="1696"/>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70" name="Freeform 78"/>
                <p:cNvSpPr>
                  <a:spLocks/>
                </p:cNvSpPr>
                <p:nvPr/>
              </p:nvSpPr>
              <p:spPr bwMode="auto">
                <a:xfrm>
                  <a:off x="3688" y="1696"/>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471" name="Line 79"/>
              <p:cNvSpPr>
                <a:spLocks noChangeShapeType="1"/>
              </p:cNvSpPr>
              <p:nvPr/>
            </p:nvSpPr>
            <p:spPr bwMode="auto">
              <a:xfrm>
                <a:off x="3400" y="1840"/>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72" name="Line 80"/>
              <p:cNvSpPr>
                <a:spLocks noChangeShapeType="1"/>
              </p:cNvSpPr>
              <p:nvPr/>
            </p:nvSpPr>
            <p:spPr bwMode="auto">
              <a:xfrm>
                <a:off x="2916" y="1840"/>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73" name="Freeform 81"/>
              <p:cNvSpPr>
                <a:spLocks/>
              </p:cNvSpPr>
              <p:nvPr/>
            </p:nvSpPr>
            <p:spPr bwMode="auto">
              <a:xfrm>
                <a:off x="3037" y="1840"/>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74" name="Line 82"/>
              <p:cNvSpPr>
                <a:spLocks noChangeShapeType="1"/>
              </p:cNvSpPr>
              <p:nvPr/>
            </p:nvSpPr>
            <p:spPr bwMode="auto">
              <a:xfrm>
                <a:off x="2531" y="193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75" name="Freeform 83"/>
              <p:cNvSpPr>
                <a:spLocks/>
              </p:cNvSpPr>
              <p:nvPr/>
            </p:nvSpPr>
            <p:spPr bwMode="auto">
              <a:xfrm>
                <a:off x="2624" y="1835"/>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8" name="Group 84"/>
            <p:cNvGrpSpPr>
              <a:grpSpLocks/>
            </p:cNvGrpSpPr>
            <p:nvPr/>
          </p:nvGrpSpPr>
          <p:grpSpPr bwMode="auto">
            <a:xfrm>
              <a:off x="2178" y="2048"/>
              <a:ext cx="2096" cy="513"/>
              <a:chOff x="2178" y="2048"/>
              <a:chExt cx="2096" cy="513"/>
            </a:xfrm>
          </p:grpSpPr>
          <p:grpSp>
            <p:nvGrpSpPr>
              <p:cNvPr id="19" name="Group 85"/>
              <p:cNvGrpSpPr>
                <a:grpSpLocks/>
              </p:cNvGrpSpPr>
              <p:nvPr/>
            </p:nvGrpSpPr>
            <p:grpSpPr bwMode="auto">
              <a:xfrm>
                <a:off x="3111" y="2048"/>
                <a:ext cx="225" cy="481"/>
                <a:chOff x="3111" y="2048"/>
                <a:chExt cx="225" cy="481"/>
              </a:xfrm>
            </p:grpSpPr>
            <p:sp>
              <p:nvSpPr>
                <p:cNvPr id="2747478" name="Freeform 86"/>
                <p:cNvSpPr>
                  <a:spLocks/>
                </p:cNvSpPr>
                <p:nvPr/>
              </p:nvSpPr>
              <p:spPr bwMode="auto">
                <a:xfrm>
                  <a:off x="3123" y="2048"/>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79" name="Rectangle 87"/>
                <p:cNvSpPr>
                  <a:spLocks noChangeArrowheads="1"/>
                </p:cNvSpPr>
                <p:nvPr/>
              </p:nvSpPr>
              <p:spPr bwMode="auto">
                <a:xfrm rot="5400000">
                  <a:off x="3024" y="2170"/>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20" name="Group 88"/>
              <p:cNvGrpSpPr>
                <a:grpSpLocks/>
              </p:cNvGrpSpPr>
              <p:nvPr/>
            </p:nvGrpSpPr>
            <p:grpSpPr bwMode="auto">
              <a:xfrm>
                <a:off x="2178" y="2144"/>
                <a:ext cx="359" cy="289"/>
                <a:chOff x="2178" y="2144"/>
                <a:chExt cx="359" cy="289"/>
              </a:xfrm>
            </p:grpSpPr>
            <p:sp>
              <p:nvSpPr>
                <p:cNvPr id="2747481" name="Rectangle 89"/>
                <p:cNvSpPr>
                  <a:spLocks noChangeArrowheads="1"/>
                </p:cNvSpPr>
                <p:nvPr/>
              </p:nvSpPr>
              <p:spPr bwMode="auto">
                <a:xfrm>
                  <a:off x="2178" y="2146"/>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1" name="Group 90"/>
                <p:cNvGrpSpPr>
                  <a:grpSpLocks/>
                </p:cNvGrpSpPr>
                <p:nvPr/>
              </p:nvGrpSpPr>
              <p:grpSpPr bwMode="auto">
                <a:xfrm>
                  <a:off x="2197" y="2144"/>
                  <a:ext cx="340" cy="289"/>
                  <a:chOff x="2197" y="2144"/>
                  <a:chExt cx="340" cy="289"/>
                </a:xfrm>
              </p:grpSpPr>
              <p:sp>
                <p:nvSpPr>
                  <p:cNvPr id="2747483" name="Freeform 91"/>
                  <p:cNvSpPr>
                    <a:spLocks/>
                  </p:cNvSpPr>
                  <p:nvPr/>
                </p:nvSpPr>
                <p:spPr bwMode="auto">
                  <a:xfrm>
                    <a:off x="2197" y="2144"/>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84" name="Freeform 92"/>
                  <p:cNvSpPr>
                    <a:spLocks/>
                  </p:cNvSpPr>
                  <p:nvPr/>
                </p:nvSpPr>
                <p:spPr bwMode="auto">
                  <a:xfrm>
                    <a:off x="2366" y="2144"/>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47485" name="Rectangle 93"/>
              <p:cNvSpPr>
                <a:spLocks noChangeArrowheads="1"/>
              </p:cNvSpPr>
              <p:nvPr/>
            </p:nvSpPr>
            <p:spPr bwMode="auto">
              <a:xfrm>
                <a:off x="2638" y="2151"/>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2" name="Group 94"/>
              <p:cNvGrpSpPr>
                <a:grpSpLocks/>
              </p:cNvGrpSpPr>
              <p:nvPr/>
            </p:nvGrpSpPr>
            <p:grpSpPr bwMode="auto">
              <a:xfrm>
                <a:off x="2657" y="2144"/>
                <a:ext cx="296" cy="289"/>
                <a:chOff x="2657" y="2144"/>
                <a:chExt cx="296" cy="289"/>
              </a:xfrm>
            </p:grpSpPr>
            <p:sp>
              <p:nvSpPr>
                <p:cNvPr id="2747487" name="Freeform 95"/>
                <p:cNvSpPr>
                  <a:spLocks/>
                </p:cNvSpPr>
                <p:nvPr/>
              </p:nvSpPr>
              <p:spPr bwMode="auto">
                <a:xfrm>
                  <a:off x="2657" y="2144"/>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88" name="Freeform 96"/>
                <p:cNvSpPr>
                  <a:spLocks/>
                </p:cNvSpPr>
                <p:nvPr/>
              </p:nvSpPr>
              <p:spPr bwMode="auto">
                <a:xfrm>
                  <a:off x="2805" y="2144"/>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489" name="Line 97"/>
              <p:cNvSpPr>
                <a:spLocks noChangeShapeType="1"/>
              </p:cNvSpPr>
              <p:nvPr/>
            </p:nvSpPr>
            <p:spPr bwMode="auto">
              <a:xfrm>
                <a:off x="2542" y="2288"/>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90" name="Freeform 98"/>
              <p:cNvSpPr>
                <a:spLocks/>
              </p:cNvSpPr>
              <p:nvPr/>
            </p:nvSpPr>
            <p:spPr bwMode="auto">
              <a:xfrm>
                <a:off x="2604" y="2192"/>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91" name="Line 99"/>
              <p:cNvSpPr>
                <a:spLocks noChangeShapeType="1"/>
              </p:cNvSpPr>
              <p:nvPr/>
            </p:nvSpPr>
            <p:spPr bwMode="auto">
              <a:xfrm>
                <a:off x="2958" y="219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92" name="Rectangle 100"/>
              <p:cNvSpPr>
                <a:spLocks noChangeArrowheads="1"/>
              </p:cNvSpPr>
              <p:nvPr/>
            </p:nvSpPr>
            <p:spPr bwMode="auto">
              <a:xfrm>
                <a:off x="3455" y="2146"/>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3" name="Group 101"/>
              <p:cNvGrpSpPr>
                <a:grpSpLocks/>
              </p:cNvGrpSpPr>
              <p:nvPr/>
            </p:nvGrpSpPr>
            <p:grpSpPr bwMode="auto">
              <a:xfrm>
                <a:off x="3506" y="2144"/>
                <a:ext cx="325" cy="289"/>
                <a:chOff x="3506" y="2144"/>
                <a:chExt cx="325" cy="289"/>
              </a:xfrm>
            </p:grpSpPr>
            <p:sp>
              <p:nvSpPr>
                <p:cNvPr id="2747494" name="Freeform 102"/>
                <p:cNvSpPr>
                  <a:spLocks/>
                </p:cNvSpPr>
                <p:nvPr/>
              </p:nvSpPr>
              <p:spPr bwMode="auto">
                <a:xfrm>
                  <a:off x="3506" y="2144"/>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95" name="Freeform 103"/>
                <p:cNvSpPr>
                  <a:spLocks/>
                </p:cNvSpPr>
                <p:nvPr/>
              </p:nvSpPr>
              <p:spPr bwMode="auto">
                <a:xfrm>
                  <a:off x="3667" y="2144"/>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496" name="Rectangle 104"/>
              <p:cNvSpPr>
                <a:spLocks noChangeArrowheads="1"/>
              </p:cNvSpPr>
              <p:nvPr/>
            </p:nvSpPr>
            <p:spPr bwMode="auto">
              <a:xfrm>
                <a:off x="3947" y="2146"/>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4" name="Group 105"/>
              <p:cNvGrpSpPr>
                <a:grpSpLocks/>
              </p:cNvGrpSpPr>
              <p:nvPr/>
            </p:nvGrpSpPr>
            <p:grpSpPr bwMode="auto">
              <a:xfrm>
                <a:off x="3974" y="2144"/>
                <a:ext cx="284" cy="289"/>
                <a:chOff x="3974" y="2144"/>
                <a:chExt cx="284" cy="289"/>
              </a:xfrm>
            </p:grpSpPr>
            <p:sp>
              <p:nvSpPr>
                <p:cNvPr id="2747498" name="Freeform 106"/>
                <p:cNvSpPr>
                  <a:spLocks/>
                </p:cNvSpPr>
                <p:nvPr/>
              </p:nvSpPr>
              <p:spPr bwMode="auto">
                <a:xfrm>
                  <a:off x="3974" y="2144"/>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99" name="Freeform 107"/>
                <p:cNvSpPr>
                  <a:spLocks/>
                </p:cNvSpPr>
                <p:nvPr/>
              </p:nvSpPr>
              <p:spPr bwMode="auto">
                <a:xfrm>
                  <a:off x="4115" y="2144"/>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500" name="Line 108"/>
              <p:cNvSpPr>
                <a:spLocks noChangeShapeType="1"/>
              </p:cNvSpPr>
              <p:nvPr/>
            </p:nvSpPr>
            <p:spPr bwMode="auto">
              <a:xfrm>
                <a:off x="3827" y="2288"/>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01" name="Line 109"/>
              <p:cNvSpPr>
                <a:spLocks noChangeShapeType="1"/>
              </p:cNvSpPr>
              <p:nvPr/>
            </p:nvSpPr>
            <p:spPr bwMode="auto">
              <a:xfrm>
                <a:off x="3343" y="2288"/>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02" name="Freeform 110"/>
              <p:cNvSpPr>
                <a:spLocks/>
              </p:cNvSpPr>
              <p:nvPr/>
            </p:nvSpPr>
            <p:spPr bwMode="auto">
              <a:xfrm>
                <a:off x="3464" y="2288"/>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03" name="Line 111"/>
              <p:cNvSpPr>
                <a:spLocks noChangeShapeType="1"/>
              </p:cNvSpPr>
              <p:nvPr/>
            </p:nvSpPr>
            <p:spPr bwMode="auto">
              <a:xfrm>
                <a:off x="2958" y="238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04" name="Freeform 112"/>
              <p:cNvSpPr>
                <a:spLocks/>
              </p:cNvSpPr>
              <p:nvPr/>
            </p:nvSpPr>
            <p:spPr bwMode="auto">
              <a:xfrm>
                <a:off x="3051" y="2283"/>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25" name="Group 113"/>
            <p:cNvGrpSpPr>
              <a:grpSpLocks/>
            </p:cNvGrpSpPr>
            <p:nvPr/>
          </p:nvGrpSpPr>
          <p:grpSpPr bwMode="auto">
            <a:xfrm>
              <a:off x="3538" y="2496"/>
              <a:ext cx="225" cy="481"/>
              <a:chOff x="3538" y="2496"/>
              <a:chExt cx="225" cy="481"/>
            </a:xfrm>
          </p:grpSpPr>
          <p:sp>
            <p:nvSpPr>
              <p:cNvPr id="2747506" name="Freeform 114"/>
              <p:cNvSpPr>
                <a:spLocks/>
              </p:cNvSpPr>
              <p:nvPr/>
            </p:nvSpPr>
            <p:spPr bwMode="auto">
              <a:xfrm>
                <a:off x="3550" y="2496"/>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07" name="Rectangle 115"/>
              <p:cNvSpPr>
                <a:spLocks noChangeArrowheads="1"/>
              </p:cNvSpPr>
              <p:nvPr/>
            </p:nvSpPr>
            <p:spPr bwMode="auto">
              <a:xfrm rot="5400000">
                <a:off x="3451" y="2618"/>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47508" name="Rectangle 116"/>
            <p:cNvSpPr>
              <a:spLocks noChangeArrowheads="1"/>
            </p:cNvSpPr>
            <p:nvPr/>
          </p:nvSpPr>
          <p:spPr bwMode="auto">
            <a:xfrm>
              <a:off x="3065" y="2599"/>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6" name="Group 117"/>
            <p:cNvGrpSpPr>
              <a:grpSpLocks/>
            </p:cNvGrpSpPr>
            <p:nvPr/>
          </p:nvGrpSpPr>
          <p:grpSpPr bwMode="auto">
            <a:xfrm>
              <a:off x="3084" y="2592"/>
              <a:ext cx="296" cy="289"/>
              <a:chOff x="3084" y="2592"/>
              <a:chExt cx="296" cy="289"/>
            </a:xfrm>
          </p:grpSpPr>
          <p:sp>
            <p:nvSpPr>
              <p:cNvPr id="2747510" name="Freeform 118"/>
              <p:cNvSpPr>
                <a:spLocks/>
              </p:cNvSpPr>
              <p:nvPr/>
            </p:nvSpPr>
            <p:spPr bwMode="auto">
              <a:xfrm>
                <a:off x="3084" y="2592"/>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11" name="Freeform 119"/>
              <p:cNvSpPr>
                <a:spLocks/>
              </p:cNvSpPr>
              <p:nvPr/>
            </p:nvSpPr>
            <p:spPr bwMode="auto">
              <a:xfrm>
                <a:off x="3232" y="2592"/>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512" name="Line 120"/>
            <p:cNvSpPr>
              <a:spLocks noChangeShapeType="1"/>
            </p:cNvSpPr>
            <p:nvPr/>
          </p:nvSpPr>
          <p:spPr bwMode="auto">
            <a:xfrm>
              <a:off x="2969" y="2736"/>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13" name="Freeform 121"/>
            <p:cNvSpPr>
              <a:spLocks/>
            </p:cNvSpPr>
            <p:nvPr/>
          </p:nvSpPr>
          <p:spPr bwMode="auto">
            <a:xfrm>
              <a:off x="3031" y="2640"/>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14" name="Line 122"/>
            <p:cNvSpPr>
              <a:spLocks noChangeShapeType="1"/>
            </p:cNvSpPr>
            <p:nvPr/>
          </p:nvSpPr>
          <p:spPr bwMode="auto">
            <a:xfrm>
              <a:off x="3385" y="264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15" name="Rectangle 123"/>
            <p:cNvSpPr>
              <a:spLocks noChangeArrowheads="1"/>
            </p:cNvSpPr>
            <p:nvPr/>
          </p:nvSpPr>
          <p:spPr bwMode="auto">
            <a:xfrm>
              <a:off x="3882" y="2594"/>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 name="Group 124"/>
            <p:cNvGrpSpPr>
              <a:grpSpLocks/>
            </p:cNvGrpSpPr>
            <p:nvPr/>
          </p:nvGrpSpPr>
          <p:grpSpPr bwMode="auto">
            <a:xfrm>
              <a:off x="3933" y="2592"/>
              <a:ext cx="325" cy="289"/>
              <a:chOff x="3933" y="2592"/>
              <a:chExt cx="325" cy="289"/>
            </a:xfrm>
          </p:grpSpPr>
          <p:sp>
            <p:nvSpPr>
              <p:cNvPr id="2747517" name="Freeform 125"/>
              <p:cNvSpPr>
                <a:spLocks/>
              </p:cNvSpPr>
              <p:nvPr/>
            </p:nvSpPr>
            <p:spPr bwMode="auto">
              <a:xfrm>
                <a:off x="3933" y="2592"/>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18" name="Freeform 126"/>
              <p:cNvSpPr>
                <a:spLocks/>
              </p:cNvSpPr>
              <p:nvPr/>
            </p:nvSpPr>
            <p:spPr bwMode="auto">
              <a:xfrm>
                <a:off x="4094" y="2592"/>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519" name="Rectangle 127"/>
            <p:cNvSpPr>
              <a:spLocks noChangeArrowheads="1"/>
            </p:cNvSpPr>
            <p:nvPr/>
          </p:nvSpPr>
          <p:spPr bwMode="auto">
            <a:xfrm>
              <a:off x="4374" y="2594"/>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8" name="Group 128"/>
            <p:cNvGrpSpPr>
              <a:grpSpLocks/>
            </p:cNvGrpSpPr>
            <p:nvPr/>
          </p:nvGrpSpPr>
          <p:grpSpPr bwMode="auto">
            <a:xfrm>
              <a:off x="4401" y="2592"/>
              <a:ext cx="284" cy="289"/>
              <a:chOff x="4401" y="2592"/>
              <a:chExt cx="284" cy="289"/>
            </a:xfrm>
          </p:grpSpPr>
          <p:sp>
            <p:nvSpPr>
              <p:cNvPr id="2747521" name="Freeform 129"/>
              <p:cNvSpPr>
                <a:spLocks/>
              </p:cNvSpPr>
              <p:nvPr/>
            </p:nvSpPr>
            <p:spPr bwMode="auto">
              <a:xfrm>
                <a:off x="4401" y="2592"/>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22" name="Freeform 130"/>
              <p:cNvSpPr>
                <a:spLocks/>
              </p:cNvSpPr>
              <p:nvPr/>
            </p:nvSpPr>
            <p:spPr bwMode="auto">
              <a:xfrm>
                <a:off x="4542" y="2592"/>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523" name="Line 131"/>
            <p:cNvSpPr>
              <a:spLocks noChangeShapeType="1"/>
            </p:cNvSpPr>
            <p:nvPr/>
          </p:nvSpPr>
          <p:spPr bwMode="auto">
            <a:xfrm>
              <a:off x="4254" y="2736"/>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24" name="Line 132"/>
            <p:cNvSpPr>
              <a:spLocks noChangeShapeType="1"/>
            </p:cNvSpPr>
            <p:nvPr/>
          </p:nvSpPr>
          <p:spPr bwMode="auto">
            <a:xfrm>
              <a:off x="3770" y="2736"/>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25" name="Freeform 133"/>
            <p:cNvSpPr>
              <a:spLocks/>
            </p:cNvSpPr>
            <p:nvPr/>
          </p:nvSpPr>
          <p:spPr bwMode="auto">
            <a:xfrm>
              <a:off x="3891" y="2736"/>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26" name="Line 134"/>
            <p:cNvSpPr>
              <a:spLocks noChangeShapeType="1"/>
            </p:cNvSpPr>
            <p:nvPr/>
          </p:nvSpPr>
          <p:spPr bwMode="auto">
            <a:xfrm>
              <a:off x="3385" y="283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27" name="Freeform 135"/>
            <p:cNvSpPr>
              <a:spLocks/>
            </p:cNvSpPr>
            <p:nvPr/>
          </p:nvSpPr>
          <p:spPr bwMode="auto">
            <a:xfrm>
              <a:off x="3478" y="2731"/>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9" name="Group 136"/>
            <p:cNvGrpSpPr>
              <a:grpSpLocks/>
            </p:cNvGrpSpPr>
            <p:nvPr/>
          </p:nvGrpSpPr>
          <p:grpSpPr bwMode="auto">
            <a:xfrm>
              <a:off x="3032" y="2944"/>
              <a:ext cx="2096" cy="513"/>
              <a:chOff x="3032" y="2944"/>
              <a:chExt cx="2096" cy="513"/>
            </a:xfrm>
          </p:grpSpPr>
          <p:grpSp>
            <p:nvGrpSpPr>
              <p:cNvPr id="30" name="Group 137"/>
              <p:cNvGrpSpPr>
                <a:grpSpLocks/>
              </p:cNvGrpSpPr>
              <p:nvPr/>
            </p:nvGrpSpPr>
            <p:grpSpPr bwMode="auto">
              <a:xfrm>
                <a:off x="3965" y="2944"/>
                <a:ext cx="225" cy="481"/>
                <a:chOff x="3965" y="2944"/>
                <a:chExt cx="225" cy="481"/>
              </a:xfrm>
            </p:grpSpPr>
            <p:sp>
              <p:nvSpPr>
                <p:cNvPr id="2747530" name="Freeform 138"/>
                <p:cNvSpPr>
                  <a:spLocks/>
                </p:cNvSpPr>
                <p:nvPr/>
              </p:nvSpPr>
              <p:spPr bwMode="auto">
                <a:xfrm>
                  <a:off x="3977" y="2944"/>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31" name="Rectangle 139"/>
                <p:cNvSpPr>
                  <a:spLocks noChangeArrowheads="1"/>
                </p:cNvSpPr>
                <p:nvPr/>
              </p:nvSpPr>
              <p:spPr bwMode="auto">
                <a:xfrm rot="5400000">
                  <a:off x="3878" y="3066"/>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31" name="Group 140"/>
              <p:cNvGrpSpPr>
                <a:grpSpLocks/>
              </p:cNvGrpSpPr>
              <p:nvPr/>
            </p:nvGrpSpPr>
            <p:grpSpPr bwMode="auto">
              <a:xfrm>
                <a:off x="3032" y="3040"/>
                <a:ext cx="359" cy="289"/>
                <a:chOff x="3032" y="3040"/>
                <a:chExt cx="359" cy="289"/>
              </a:xfrm>
            </p:grpSpPr>
            <p:sp>
              <p:nvSpPr>
                <p:cNvPr id="2747533" name="Rectangle 141"/>
                <p:cNvSpPr>
                  <a:spLocks noChangeArrowheads="1"/>
                </p:cNvSpPr>
                <p:nvPr/>
              </p:nvSpPr>
              <p:spPr bwMode="auto">
                <a:xfrm>
                  <a:off x="3032" y="3042"/>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747392" name="Group 142"/>
                <p:cNvGrpSpPr>
                  <a:grpSpLocks/>
                </p:cNvGrpSpPr>
                <p:nvPr/>
              </p:nvGrpSpPr>
              <p:grpSpPr bwMode="auto">
                <a:xfrm>
                  <a:off x="3051" y="3040"/>
                  <a:ext cx="340" cy="289"/>
                  <a:chOff x="3051" y="3040"/>
                  <a:chExt cx="340" cy="289"/>
                </a:xfrm>
              </p:grpSpPr>
              <p:sp>
                <p:nvSpPr>
                  <p:cNvPr id="2747535" name="Freeform 143"/>
                  <p:cNvSpPr>
                    <a:spLocks/>
                  </p:cNvSpPr>
                  <p:nvPr/>
                </p:nvSpPr>
                <p:spPr bwMode="auto">
                  <a:xfrm>
                    <a:off x="3051" y="304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36" name="Freeform 144"/>
                  <p:cNvSpPr>
                    <a:spLocks/>
                  </p:cNvSpPr>
                  <p:nvPr/>
                </p:nvSpPr>
                <p:spPr bwMode="auto">
                  <a:xfrm>
                    <a:off x="3220" y="304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47537" name="Rectangle 145"/>
              <p:cNvSpPr>
                <a:spLocks noChangeArrowheads="1"/>
              </p:cNvSpPr>
              <p:nvPr/>
            </p:nvSpPr>
            <p:spPr bwMode="auto">
              <a:xfrm>
                <a:off x="3492" y="3047"/>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47393" name="Group 146"/>
              <p:cNvGrpSpPr>
                <a:grpSpLocks/>
              </p:cNvGrpSpPr>
              <p:nvPr/>
            </p:nvGrpSpPr>
            <p:grpSpPr bwMode="auto">
              <a:xfrm>
                <a:off x="3511" y="3040"/>
                <a:ext cx="296" cy="289"/>
                <a:chOff x="3511" y="3040"/>
                <a:chExt cx="296" cy="289"/>
              </a:xfrm>
            </p:grpSpPr>
            <p:sp>
              <p:nvSpPr>
                <p:cNvPr id="2747539" name="Freeform 147"/>
                <p:cNvSpPr>
                  <a:spLocks/>
                </p:cNvSpPr>
                <p:nvPr/>
              </p:nvSpPr>
              <p:spPr bwMode="auto">
                <a:xfrm>
                  <a:off x="3511" y="3040"/>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40" name="Freeform 148"/>
                <p:cNvSpPr>
                  <a:spLocks/>
                </p:cNvSpPr>
                <p:nvPr/>
              </p:nvSpPr>
              <p:spPr bwMode="auto">
                <a:xfrm>
                  <a:off x="3659" y="30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541" name="Line 149"/>
              <p:cNvSpPr>
                <a:spLocks noChangeShapeType="1"/>
              </p:cNvSpPr>
              <p:nvPr/>
            </p:nvSpPr>
            <p:spPr bwMode="auto">
              <a:xfrm>
                <a:off x="3396" y="3184"/>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42" name="Freeform 150"/>
              <p:cNvSpPr>
                <a:spLocks/>
              </p:cNvSpPr>
              <p:nvPr/>
            </p:nvSpPr>
            <p:spPr bwMode="auto">
              <a:xfrm>
                <a:off x="3458" y="3088"/>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43" name="Line 151"/>
              <p:cNvSpPr>
                <a:spLocks noChangeShapeType="1"/>
              </p:cNvSpPr>
              <p:nvPr/>
            </p:nvSpPr>
            <p:spPr bwMode="auto">
              <a:xfrm>
                <a:off x="3812" y="30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44" name="Rectangle 152"/>
              <p:cNvSpPr>
                <a:spLocks noChangeArrowheads="1"/>
              </p:cNvSpPr>
              <p:nvPr/>
            </p:nvSpPr>
            <p:spPr bwMode="auto">
              <a:xfrm>
                <a:off x="4309" y="3042"/>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47396" name="Group 153"/>
              <p:cNvGrpSpPr>
                <a:grpSpLocks/>
              </p:cNvGrpSpPr>
              <p:nvPr/>
            </p:nvGrpSpPr>
            <p:grpSpPr bwMode="auto">
              <a:xfrm>
                <a:off x="4360" y="3040"/>
                <a:ext cx="325" cy="289"/>
                <a:chOff x="4360" y="3040"/>
                <a:chExt cx="325" cy="289"/>
              </a:xfrm>
            </p:grpSpPr>
            <p:sp>
              <p:nvSpPr>
                <p:cNvPr id="2747546" name="Freeform 154"/>
                <p:cNvSpPr>
                  <a:spLocks/>
                </p:cNvSpPr>
                <p:nvPr/>
              </p:nvSpPr>
              <p:spPr bwMode="auto">
                <a:xfrm>
                  <a:off x="4360" y="3040"/>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47" name="Freeform 155"/>
                <p:cNvSpPr>
                  <a:spLocks/>
                </p:cNvSpPr>
                <p:nvPr/>
              </p:nvSpPr>
              <p:spPr bwMode="auto">
                <a:xfrm>
                  <a:off x="4521" y="3040"/>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548" name="Rectangle 156"/>
              <p:cNvSpPr>
                <a:spLocks noChangeArrowheads="1"/>
              </p:cNvSpPr>
              <p:nvPr/>
            </p:nvSpPr>
            <p:spPr bwMode="auto">
              <a:xfrm>
                <a:off x="4801" y="3042"/>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47399" name="Group 157"/>
              <p:cNvGrpSpPr>
                <a:grpSpLocks/>
              </p:cNvGrpSpPr>
              <p:nvPr/>
            </p:nvGrpSpPr>
            <p:grpSpPr bwMode="auto">
              <a:xfrm>
                <a:off x="4828" y="3040"/>
                <a:ext cx="284" cy="289"/>
                <a:chOff x="4828" y="3040"/>
                <a:chExt cx="284" cy="289"/>
              </a:xfrm>
            </p:grpSpPr>
            <p:sp>
              <p:nvSpPr>
                <p:cNvPr id="2747550" name="Freeform 158"/>
                <p:cNvSpPr>
                  <a:spLocks/>
                </p:cNvSpPr>
                <p:nvPr/>
              </p:nvSpPr>
              <p:spPr bwMode="auto">
                <a:xfrm>
                  <a:off x="4828" y="3040"/>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51" name="Freeform 159"/>
                <p:cNvSpPr>
                  <a:spLocks/>
                </p:cNvSpPr>
                <p:nvPr/>
              </p:nvSpPr>
              <p:spPr bwMode="auto">
                <a:xfrm>
                  <a:off x="4969" y="3040"/>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552" name="Line 160"/>
              <p:cNvSpPr>
                <a:spLocks noChangeShapeType="1"/>
              </p:cNvSpPr>
              <p:nvPr/>
            </p:nvSpPr>
            <p:spPr bwMode="auto">
              <a:xfrm>
                <a:off x="4681" y="3184"/>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53" name="Line 161"/>
              <p:cNvSpPr>
                <a:spLocks noChangeShapeType="1"/>
              </p:cNvSpPr>
              <p:nvPr/>
            </p:nvSpPr>
            <p:spPr bwMode="auto">
              <a:xfrm>
                <a:off x="4197" y="3184"/>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54" name="Freeform 162"/>
              <p:cNvSpPr>
                <a:spLocks/>
              </p:cNvSpPr>
              <p:nvPr/>
            </p:nvSpPr>
            <p:spPr bwMode="auto">
              <a:xfrm>
                <a:off x="4318" y="3184"/>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55" name="Line 163"/>
              <p:cNvSpPr>
                <a:spLocks noChangeShapeType="1"/>
              </p:cNvSpPr>
              <p:nvPr/>
            </p:nvSpPr>
            <p:spPr bwMode="auto">
              <a:xfrm>
                <a:off x="3812" y="328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56" name="Freeform 164"/>
              <p:cNvSpPr>
                <a:spLocks/>
              </p:cNvSpPr>
              <p:nvPr/>
            </p:nvSpPr>
            <p:spPr bwMode="auto">
              <a:xfrm>
                <a:off x="3905" y="3179"/>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557" name="Rectangle 165"/>
            <p:cNvSpPr>
              <a:spLocks noChangeArrowheads="1"/>
            </p:cNvSpPr>
            <p:nvPr/>
          </p:nvSpPr>
          <p:spPr bwMode="auto">
            <a:xfrm>
              <a:off x="216" y="576"/>
              <a:ext cx="288" cy="301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800" b="1">
                  <a:solidFill>
                    <a:schemeClr val="tx1"/>
                  </a:solidFill>
                  <a:latin typeface="Arial" pitchFamily="-65" charset="0"/>
                </a:rPr>
                <a:t>I</a:t>
              </a:r>
            </a:p>
            <a:p>
              <a:pPr algn="ctr"/>
              <a:r>
                <a:rPr lang="en-US" sz="2800" b="1">
                  <a:solidFill>
                    <a:schemeClr val="tx1"/>
                  </a:solidFill>
                  <a:latin typeface="Arial" pitchFamily="-65" charset="0"/>
                </a:rPr>
                <a:t>n</a:t>
              </a:r>
            </a:p>
            <a:p>
              <a:pPr algn="ctr"/>
              <a:r>
                <a:rPr lang="en-US" sz="2800" b="1">
                  <a:solidFill>
                    <a:schemeClr val="tx1"/>
                  </a:solidFill>
                  <a:latin typeface="Arial" pitchFamily="-65" charset="0"/>
                </a:rPr>
                <a:t>s</a:t>
              </a:r>
            </a:p>
            <a:p>
              <a:pPr algn="ctr"/>
              <a:r>
                <a:rPr lang="en-US" sz="2800" b="1">
                  <a:solidFill>
                    <a:schemeClr val="tx1"/>
                  </a:solidFill>
                  <a:latin typeface="Arial" pitchFamily="-65" charset="0"/>
                </a:rPr>
                <a:t>t</a:t>
              </a:r>
            </a:p>
            <a:p>
              <a:pPr algn="ctr"/>
              <a:r>
                <a:rPr lang="en-US" sz="2800" b="1">
                  <a:solidFill>
                    <a:schemeClr val="tx1"/>
                  </a:solidFill>
                  <a:latin typeface="Arial" pitchFamily="-65" charset="0"/>
                </a:rPr>
                <a:t>r.</a:t>
              </a:r>
            </a:p>
            <a:p>
              <a:pPr algn="ctr"/>
              <a:endParaRPr lang="en-US" sz="2800" b="1">
                <a:solidFill>
                  <a:schemeClr val="tx1"/>
                </a:solidFill>
                <a:latin typeface="Arial" pitchFamily="-65" charset="0"/>
              </a:endParaRPr>
            </a:p>
            <a:p>
              <a:pPr algn="ctr"/>
              <a:r>
                <a:rPr lang="en-US" sz="2800" b="1">
                  <a:solidFill>
                    <a:schemeClr val="tx1"/>
                  </a:solidFill>
                  <a:latin typeface="Arial" pitchFamily="-65" charset="0"/>
                </a:rPr>
                <a:t>O</a:t>
              </a:r>
            </a:p>
            <a:p>
              <a:pPr algn="ctr"/>
              <a:r>
                <a:rPr lang="en-US" sz="2800" b="1">
                  <a:solidFill>
                    <a:schemeClr val="tx1"/>
                  </a:solidFill>
                  <a:latin typeface="Arial" pitchFamily="-65" charset="0"/>
                </a:rPr>
                <a:t>r</a:t>
              </a:r>
            </a:p>
            <a:p>
              <a:pPr algn="ctr"/>
              <a:r>
                <a:rPr lang="en-US" sz="2800" b="1">
                  <a:solidFill>
                    <a:schemeClr val="tx1"/>
                  </a:solidFill>
                  <a:latin typeface="Arial" pitchFamily="-65" charset="0"/>
                </a:rPr>
                <a:t>d</a:t>
              </a:r>
            </a:p>
            <a:p>
              <a:pPr algn="ctr"/>
              <a:r>
                <a:rPr lang="en-US" sz="2800" b="1">
                  <a:solidFill>
                    <a:schemeClr val="tx1"/>
                  </a:solidFill>
                  <a:latin typeface="Arial" pitchFamily="-65" charset="0"/>
                </a:rPr>
                <a:t>e</a:t>
              </a:r>
            </a:p>
            <a:p>
              <a:pPr algn="ctr"/>
              <a:r>
                <a:rPr lang="en-US" sz="2800" b="1">
                  <a:solidFill>
                    <a:schemeClr val="tx1"/>
                  </a:solidFill>
                  <a:latin typeface="Arial" pitchFamily="-65" charset="0"/>
                </a:rPr>
                <a:t>r</a:t>
              </a:r>
            </a:p>
          </p:txBody>
        </p:sp>
        <p:sp>
          <p:nvSpPr>
            <p:cNvPr id="2747558" name="Rectangle 166"/>
            <p:cNvSpPr>
              <a:spLocks noChangeArrowheads="1"/>
            </p:cNvSpPr>
            <p:nvPr/>
          </p:nvSpPr>
          <p:spPr bwMode="auto">
            <a:xfrm>
              <a:off x="1867" y="551"/>
              <a:ext cx="2168"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Time (clock cycles)</a:t>
              </a:r>
            </a:p>
          </p:txBody>
        </p:sp>
      </p:grpSp>
      <p:sp>
        <p:nvSpPr>
          <p:cNvPr id="167" name="Date Placeholder 166"/>
          <p:cNvSpPr>
            <a:spLocks noGrp="1"/>
          </p:cNvSpPr>
          <p:nvPr>
            <p:ph type="dt" sz="half" idx="10"/>
          </p:nvPr>
        </p:nvSpPr>
        <p:spPr/>
        <p:txBody>
          <a:bodyPr/>
          <a:lstStyle/>
          <a:p>
            <a:fld id="{726175C3-64E3-1E4D-961A-775D4BF5AE37}" type="datetime1">
              <a:rPr lang="en-US" smtClean="0"/>
              <a:pPr/>
              <a:t>4/1/11</a:t>
            </a:fld>
            <a:endParaRPr lang="en-US" dirty="0"/>
          </a:p>
        </p:txBody>
      </p:sp>
      <p:sp>
        <p:nvSpPr>
          <p:cNvPr id="168" name="Slide Number Placeholder 167"/>
          <p:cNvSpPr>
            <a:spLocks noGrp="1"/>
          </p:cNvSpPr>
          <p:nvPr>
            <p:ph type="sldNum" sz="quarter" idx="12"/>
          </p:nvPr>
        </p:nvSpPr>
        <p:spPr/>
        <p:txBody>
          <a:bodyPr/>
          <a:lstStyle/>
          <a:p>
            <a:fld id="{3CC63E4C-4642-794D-A2FD-70F6B81535F5}" type="slidenum">
              <a:rPr lang="en-US" smtClean="0"/>
              <a:pPr/>
              <a:t>40</a:t>
            </a:fld>
            <a:endParaRPr lang="en-US" dirty="0"/>
          </a:p>
        </p:txBody>
      </p:sp>
      <p:sp>
        <p:nvSpPr>
          <p:cNvPr id="169" name="Footer Placeholder 168"/>
          <p:cNvSpPr>
            <a:spLocks noGrp="1"/>
          </p:cNvSpPr>
          <p:nvPr>
            <p:ph type="ftr" sz="quarter" idx="11"/>
          </p:nvPr>
        </p:nvSpPr>
        <p:spPr/>
        <p:txBody>
          <a:bodyPr/>
          <a:lstStyle/>
          <a:p>
            <a:r>
              <a:rPr lang="en-US" smtClean="0"/>
              <a:t>Spring 2011 -- Lecture #20</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2747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7395" grpId="0" autoUpdateAnimBg="0"/>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49442" name="Rectangle 2"/>
          <p:cNvSpPr>
            <a:spLocks noGrp="1" noChangeArrowheads="1"/>
          </p:cNvSpPr>
          <p:nvPr>
            <p:ph type="title"/>
          </p:nvPr>
        </p:nvSpPr>
        <p:spPr>
          <a:xfrm>
            <a:off x="307200" y="211138"/>
            <a:ext cx="8534400" cy="474662"/>
          </a:xfrm>
        </p:spPr>
        <p:txBody>
          <a:bodyPr>
            <a:normAutofit fontScale="90000"/>
          </a:bodyPr>
          <a:lstStyle/>
          <a:p>
            <a:r>
              <a:rPr lang="en-US" dirty="0" smtClean="0"/>
              <a:t>1. Structural </a:t>
            </a:r>
            <a:r>
              <a:rPr lang="en-US" dirty="0"/>
              <a:t>Hazard #2: Registers (2/2)</a:t>
            </a:r>
          </a:p>
        </p:txBody>
      </p:sp>
      <p:sp>
        <p:nvSpPr>
          <p:cNvPr id="2749443" name="Rectangle 3"/>
          <p:cNvSpPr>
            <a:spLocks noGrp="1" noChangeArrowheads="1"/>
          </p:cNvSpPr>
          <p:nvPr>
            <p:ph type="body" idx="1"/>
          </p:nvPr>
        </p:nvSpPr>
        <p:spPr>
          <a:xfrm>
            <a:off x="457200" y="1143000"/>
            <a:ext cx="8229600" cy="5162550"/>
          </a:xfrm>
        </p:spPr>
        <p:txBody>
          <a:bodyPr/>
          <a:lstStyle/>
          <a:p>
            <a:r>
              <a:rPr lang="en-US" dirty="0"/>
              <a:t>Two different solutions have been used:</a:t>
            </a:r>
          </a:p>
          <a:p>
            <a:pPr lvl="1">
              <a:buFontTx/>
              <a:buNone/>
            </a:pPr>
            <a:r>
              <a:rPr lang="en-US" dirty="0"/>
              <a:t>1) </a:t>
            </a:r>
            <a:r>
              <a:rPr lang="en-US" dirty="0" err="1"/>
              <a:t>RegFile</a:t>
            </a:r>
            <a:r>
              <a:rPr lang="en-US" dirty="0"/>
              <a:t> access is </a:t>
            </a:r>
            <a:r>
              <a:rPr lang="en-US" i="1" dirty="0"/>
              <a:t>VERY</a:t>
            </a:r>
            <a:r>
              <a:rPr lang="en-US" dirty="0"/>
              <a:t> fast: takes less than half the time of ALU stage</a:t>
            </a:r>
          </a:p>
          <a:p>
            <a:pPr lvl="2"/>
            <a:r>
              <a:rPr lang="en-US" dirty="0"/>
              <a:t>Write to Registers during first half of each clock cycle</a:t>
            </a:r>
          </a:p>
          <a:p>
            <a:pPr lvl="2"/>
            <a:r>
              <a:rPr lang="en-US" dirty="0"/>
              <a:t>Read from Registers during second half of each clock cycle</a:t>
            </a:r>
          </a:p>
          <a:p>
            <a:pPr lvl="1">
              <a:buFontTx/>
              <a:buNone/>
            </a:pPr>
            <a:r>
              <a:rPr lang="en-US" dirty="0"/>
              <a:t>2) Build </a:t>
            </a:r>
            <a:r>
              <a:rPr lang="en-US" dirty="0" err="1"/>
              <a:t>RegFile</a:t>
            </a:r>
            <a:r>
              <a:rPr lang="en-US" dirty="0"/>
              <a:t> with independent read and write ports</a:t>
            </a:r>
          </a:p>
          <a:p>
            <a:pPr>
              <a:buClr>
                <a:schemeClr val="tx1"/>
              </a:buClr>
            </a:pPr>
            <a:r>
              <a:rPr lang="en-US" dirty="0">
                <a:solidFill>
                  <a:srgbClr val="FF0000"/>
                </a:solidFill>
              </a:rPr>
              <a:t>Result: can perform Read and Write during same clock cycle</a:t>
            </a:r>
          </a:p>
        </p:txBody>
      </p:sp>
      <p:sp>
        <p:nvSpPr>
          <p:cNvPr id="4" name="Date Placeholder 3"/>
          <p:cNvSpPr>
            <a:spLocks noGrp="1"/>
          </p:cNvSpPr>
          <p:nvPr>
            <p:ph type="dt" sz="half" idx="10"/>
          </p:nvPr>
        </p:nvSpPr>
        <p:spPr/>
        <p:txBody>
          <a:bodyPr/>
          <a:lstStyle/>
          <a:p>
            <a:fld id="{22637E2D-28BF-A440-96A2-109F7D284E5A}" type="datetime1">
              <a:rPr lang="en-US" smtClean="0"/>
              <a:pPr/>
              <a:t>4/1/11</a:t>
            </a:fld>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41</a:t>
            </a:fld>
            <a:endParaRPr lang="en-US" dirty="0"/>
          </a:p>
        </p:txBody>
      </p:sp>
      <p:sp>
        <p:nvSpPr>
          <p:cNvPr id="6" name="Footer Placeholder 5"/>
          <p:cNvSpPr>
            <a:spLocks noGrp="1"/>
          </p:cNvSpPr>
          <p:nvPr>
            <p:ph type="ftr" sz="quarter" idx="11"/>
          </p:nvPr>
        </p:nvSpPr>
        <p:spPr/>
        <p:txBody>
          <a:bodyPr/>
          <a:lstStyle/>
          <a:p>
            <a:r>
              <a:rPr lang="en-US" smtClean="0"/>
              <a:t>Spring 2011 -- Lecture #20</a:t>
            </a:r>
            <a:endParaRPr lang="en-US"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B930E968-58DD-1544-918A-DF06E8A2A988}" type="datetime1">
              <a:rPr lang="en-US" smtClean="0"/>
              <a:pPr/>
              <a:t>4/1/11</a:t>
            </a:fld>
            <a:endParaRPr lang="en-US" dirty="0"/>
          </a:p>
        </p:txBody>
      </p:sp>
      <p:sp>
        <p:nvSpPr>
          <p:cNvPr id="5" name="Footer Placeholder 3"/>
          <p:cNvSpPr>
            <a:spLocks noGrp="1"/>
          </p:cNvSpPr>
          <p:nvPr>
            <p:ph type="ftr" sz="quarter" idx="10"/>
          </p:nvPr>
        </p:nvSpPr>
        <p:spPr>
          <a:xfrm>
            <a:off x="3640668" y="6356350"/>
            <a:ext cx="2133600" cy="365125"/>
          </a:xfrm>
        </p:spPr>
        <p:txBody>
          <a:bodyPr/>
          <a:lstStyle/>
          <a:p>
            <a:r>
              <a:rPr lang="en-US" smtClean="0"/>
              <a:t>Spring 2011 -- Lecture #20</a:t>
            </a:r>
            <a:endParaRPr lang="en-AU" dirty="0"/>
          </a:p>
        </p:txBody>
      </p:sp>
      <p:pic>
        <p:nvPicPr>
          <p:cNvPr id="339974" name="Picture 6" descr="data-hazard-bubble-no-forwarding"/>
          <p:cNvPicPr>
            <a:picLocks noChangeAspect="1" noChangeArrowheads="1"/>
          </p:cNvPicPr>
          <p:nvPr/>
        </p:nvPicPr>
        <p:blipFill>
          <a:blip r:embed="rId3"/>
          <a:srcRect/>
          <a:stretch>
            <a:fillRect/>
          </a:stretch>
        </p:blipFill>
        <p:spPr bwMode="auto">
          <a:xfrm>
            <a:off x="755650" y="3429000"/>
            <a:ext cx="7964488" cy="2778125"/>
          </a:xfrm>
          <a:prstGeom prst="rect">
            <a:avLst/>
          </a:prstGeom>
          <a:noFill/>
        </p:spPr>
      </p:pic>
      <p:sp>
        <p:nvSpPr>
          <p:cNvPr id="339970" name="Rectangle 2"/>
          <p:cNvSpPr>
            <a:spLocks noGrp="1" noChangeArrowheads="1"/>
          </p:cNvSpPr>
          <p:nvPr>
            <p:ph type="title"/>
          </p:nvPr>
        </p:nvSpPr>
        <p:spPr/>
        <p:txBody>
          <a:bodyPr/>
          <a:lstStyle/>
          <a:p>
            <a:r>
              <a:rPr lang="en-US" dirty="0" smtClean="0"/>
              <a:t>2. Data </a:t>
            </a:r>
            <a:r>
              <a:rPr lang="en-US" dirty="0"/>
              <a:t>Hazards</a:t>
            </a:r>
            <a:endParaRPr lang="en-AU" dirty="0"/>
          </a:p>
        </p:txBody>
      </p:sp>
      <p:sp>
        <p:nvSpPr>
          <p:cNvPr id="339971" name="Rectangle 3"/>
          <p:cNvSpPr>
            <a:spLocks noGrp="1" noChangeArrowheads="1"/>
          </p:cNvSpPr>
          <p:nvPr>
            <p:ph type="body" idx="1"/>
          </p:nvPr>
        </p:nvSpPr>
        <p:spPr>
          <a:xfrm>
            <a:off x="684213" y="1125538"/>
            <a:ext cx="8270875" cy="2227262"/>
          </a:xfrm>
        </p:spPr>
        <p:txBody>
          <a:bodyPr/>
          <a:lstStyle/>
          <a:p>
            <a:r>
              <a:rPr lang="en-US" dirty="0"/>
              <a:t>An instruction depends on completion of data access by a previous instruction</a:t>
            </a:r>
            <a:endParaRPr lang="en-US" dirty="0" smtClean="0"/>
          </a:p>
          <a:p>
            <a:pPr lvl="1">
              <a:buNone/>
            </a:pPr>
            <a:r>
              <a:rPr lang="en-US" dirty="0" smtClean="0">
                <a:latin typeface="Courier New"/>
                <a:cs typeface="Courier New"/>
              </a:rPr>
              <a:t>	</a:t>
            </a:r>
            <a:r>
              <a:rPr lang="en-US" dirty="0" smtClean="0">
                <a:latin typeface="Courier New"/>
                <a:cs typeface="Courier New"/>
              </a:rPr>
              <a:t>add</a:t>
            </a:r>
            <a:r>
              <a:rPr lang="en-US" dirty="0">
                <a:latin typeface="Courier New"/>
                <a:cs typeface="Courier New"/>
              </a:rPr>
              <a:t>	</a:t>
            </a:r>
            <a:r>
              <a:rPr lang="en-US" dirty="0">
                <a:solidFill>
                  <a:srgbClr val="FF0000"/>
                </a:solidFill>
                <a:latin typeface="Courier New"/>
                <a:cs typeface="Courier New"/>
              </a:rPr>
              <a:t>$s0</a:t>
            </a:r>
            <a:r>
              <a:rPr lang="en-US" dirty="0">
                <a:latin typeface="Courier New"/>
                <a:cs typeface="Courier New"/>
              </a:rPr>
              <a:t>, $t0, $t1</a:t>
            </a:r>
            <a:br>
              <a:rPr lang="en-US" dirty="0">
                <a:latin typeface="Courier New"/>
                <a:cs typeface="Courier New"/>
              </a:rPr>
            </a:br>
            <a:r>
              <a:rPr lang="en-US" dirty="0">
                <a:latin typeface="Courier New"/>
                <a:cs typeface="Courier New"/>
              </a:rPr>
              <a:t>sub	$t2, </a:t>
            </a:r>
            <a:r>
              <a:rPr lang="en-US" dirty="0">
                <a:solidFill>
                  <a:srgbClr val="FF0000"/>
                </a:solidFill>
                <a:latin typeface="Courier New"/>
                <a:cs typeface="Courier New"/>
              </a:rPr>
              <a:t>$s0</a:t>
            </a:r>
            <a:r>
              <a:rPr lang="en-US" dirty="0">
                <a:latin typeface="Courier New"/>
                <a:cs typeface="Courier New"/>
              </a:rPr>
              <a:t>, $t3</a:t>
            </a:r>
          </a:p>
        </p:txBody>
      </p:sp>
      <p:sp>
        <p:nvSpPr>
          <p:cNvPr id="7" name="Slide Number Placeholder 6"/>
          <p:cNvSpPr>
            <a:spLocks noGrp="1"/>
          </p:cNvSpPr>
          <p:nvPr>
            <p:ph type="sldNum" sz="quarter" idx="12"/>
          </p:nvPr>
        </p:nvSpPr>
        <p:spPr/>
        <p:txBody>
          <a:bodyPr/>
          <a:lstStyle/>
          <a:p>
            <a:fld id="{3CC63E4C-4642-794D-A2FD-70F6B81535F5}" type="slidenum">
              <a:rPr lang="en-US" smtClean="0"/>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3F4A8B3D-B7EB-F245-88D6-4E79E3866E09}" type="datetime1">
              <a:rPr lang="en-US" smtClean="0"/>
              <a:pPr/>
              <a:t>4/1/11</a:t>
            </a:fld>
            <a:endParaRPr lang="en-US" dirty="0"/>
          </a:p>
        </p:txBody>
      </p:sp>
      <p:sp>
        <p:nvSpPr>
          <p:cNvPr id="5" name="Footer Placeholder 3"/>
          <p:cNvSpPr>
            <a:spLocks noGrp="1"/>
          </p:cNvSpPr>
          <p:nvPr>
            <p:ph type="ftr" sz="quarter" idx="10"/>
          </p:nvPr>
        </p:nvSpPr>
        <p:spPr>
          <a:xfrm>
            <a:off x="3658064" y="6356350"/>
            <a:ext cx="2133600" cy="365125"/>
          </a:xfrm>
        </p:spPr>
        <p:txBody>
          <a:bodyPr/>
          <a:lstStyle/>
          <a:p>
            <a:r>
              <a:rPr lang="en-US" smtClean="0"/>
              <a:t>Spring 2011 -- Lecture #20</a:t>
            </a:r>
            <a:endParaRPr lang="en-AU" dirty="0"/>
          </a:p>
        </p:txBody>
      </p:sp>
      <p:pic>
        <p:nvPicPr>
          <p:cNvPr id="342022" name="Picture 6" descr="f04-29-P374493"/>
          <p:cNvPicPr>
            <a:picLocks noChangeAspect="1" noChangeArrowheads="1"/>
          </p:cNvPicPr>
          <p:nvPr/>
        </p:nvPicPr>
        <p:blipFill>
          <a:blip r:embed="rId3"/>
          <a:srcRect/>
          <a:stretch>
            <a:fillRect/>
          </a:stretch>
        </p:blipFill>
        <p:spPr bwMode="auto">
          <a:xfrm>
            <a:off x="1331913" y="3284538"/>
            <a:ext cx="6340475" cy="2184400"/>
          </a:xfrm>
          <a:prstGeom prst="rect">
            <a:avLst/>
          </a:prstGeom>
          <a:noFill/>
        </p:spPr>
      </p:pic>
      <p:sp>
        <p:nvSpPr>
          <p:cNvPr id="342018" name="Rectangle 2"/>
          <p:cNvSpPr>
            <a:spLocks noGrp="1" noChangeArrowheads="1"/>
          </p:cNvSpPr>
          <p:nvPr>
            <p:ph type="title"/>
          </p:nvPr>
        </p:nvSpPr>
        <p:spPr/>
        <p:txBody>
          <a:bodyPr/>
          <a:lstStyle/>
          <a:p>
            <a:r>
              <a:rPr lang="en-US"/>
              <a:t>Forwarding (aka Bypassing)</a:t>
            </a:r>
            <a:endParaRPr lang="en-AU"/>
          </a:p>
        </p:txBody>
      </p:sp>
      <p:sp>
        <p:nvSpPr>
          <p:cNvPr id="342019" name="Rectangle 3"/>
          <p:cNvSpPr>
            <a:spLocks noGrp="1" noChangeArrowheads="1"/>
          </p:cNvSpPr>
          <p:nvPr>
            <p:ph type="body" idx="1"/>
          </p:nvPr>
        </p:nvSpPr>
        <p:spPr>
          <a:xfrm>
            <a:off x="684213" y="1125538"/>
            <a:ext cx="8270875" cy="1766887"/>
          </a:xfrm>
        </p:spPr>
        <p:txBody>
          <a:bodyPr/>
          <a:lstStyle/>
          <a:p>
            <a:r>
              <a:rPr lang="en-US"/>
              <a:t>Use result when it is computed</a:t>
            </a:r>
          </a:p>
          <a:p>
            <a:pPr lvl="1"/>
            <a:r>
              <a:rPr lang="en-US"/>
              <a:t>Don’t wait for it to be stored in a register</a:t>
            </a:r>
          </a:p>
          <a:p>
            <a:pPr lvl="1"/>
            <a:r>
              <a:rPr lang="en-US"/>
              <a:t>Requires extra connections in the datapath</a:t>
            </a:r>
            <a:endParaRPr lang="en-AU"/>
          </a:p>
        </p:txBody>
      </p:sp>
      <p:sp>
        <p:nvSpPr>
          <p:cNvPr id="7" name="Slide Number Placeholder 6"/>
          <p:cNvSpPr>
            <a:spLocks noGrp="1"/>
          </p:cNvSpPr>
          <p:nvPr>
            <p:ph type="sldNum" sz="quarter" idx="12"/>
          </p:nvPr>
        </p:nvSpPr>
        <p:spPr/>
        <p:txBody>
          <a:bodyPr/>
          <a:lstStyle/>
          <a:p>
            <a:fld id="{3CC63E4C-4642-794D-A2FD-70F6B81535F5}" type="slidenum">
              <a:rPr lang="en-US" smtClean="0"/>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DF6D590-3870-C14F-BBB5-87D8C6CB51CE}" type="datetime1">
              <a:rPr lang="en-US" smtClean="0"/>
              <a:pPr/>
              <a:t>4/1/11</a:t>
            </a:fld>
            <a:endParaRPr lang="en-US" dirty="0"/>
          </a:p>
        </p:txBody>
      </p:sp>
      <p:sp>
        <p:nvSpPr>
          <p:cNvPr id="4" name="Footer Placeholder 2"/>
          <p:cNvSpPr>
            <a:spLocks noGrp="1"/>
          </p:cNvSpPr>
          <p:nvPr>
            <p:ph type="ftr" sz="quarter" idx="10"/>
          </p:nvPr>
        </p:nvSpPr>
        <p:spPr>
          <a:xfrm>
            <a:off x="3623272" y="6356350"/>
            <a:ext cx="2133600" cy="365125"/>
          </a:xfrm>
        </p:spPr>
        <p:txBody>
          <a:bodyPr/>
          <a:lstStyle/>
          <a:p>
            <a:r>
              <a:rPr lang="en-US" smtClean="0"/>
              <a:t>Spring 2011 -- Lecture #20</a:t>
            </a:r>
            <a:endParaRPr lang="en-AU"/>
          </a:p>
        </p:txBody>
      </p:sp>
      <p:pic>
        <p:nvPicPr>
          <p:cNvPr id="376838" name="Picture 6" descr="f04-41-P374493"/>
          <p:cNvPicPr>
            <a:picLocks noChangeAspect="1" noChangeArrowheads="1"/>
          </p:cNvPicPr>
          <p:nvPr/>
        </p:nvPicPr>
        <p:blipFill>
          <a:blip r:embed="rId3"/>
          <a:srcRect/>
          <a:stretch>
            <a:fillRect/>
          </a:stretch>
        </p:blipFill>
        <p:spPr bwMode="auto">
          <a:xfrm>
            <a:off x="44570" y="1654965"/>
            <a:ext cx="9056690" cy="4174335"/>
          </a:xfrm>
          <a:prstGeom prst="rect">
            <a:avLst/>
          </a:prstGeom>
          <a:noFill/>
        </p:spPr>
      </p:pic>
      <p:sp>
        <p:nvSpPr>
          <p:cNvPr id="376834" name="Rectangle 2"/>
          <p:cNvSpPr>
            <a:spLocks noGrp="1" noChangeArrowheads="1"/>
          </p:cNvSpPr>
          <p:nvPr>
            <p:ph type="title"/>
          </p:nvPr>
        </p:nvSpPr>
        <p:spPr/>
        <p:txBody>
          <a:bodyPr>
            <a:normAutofit fontScale="90000"/>
          </a:bodyPr>
          <a:lstStyle/>
          <a:p>
            <a:r>
              <a:rPr lang="en-US" dirty="0"/>
              <a:t>Corrected </a:t>
            </a:r>
            <a:r>
              <a:rPr lang="en-US" dirty="0" err="1"/>
              <a:t>Datapath</a:t>
            </a:r>
            <a:r>
              <a:rPr lang="en-US" dirty="0"/>
              <a:t> for</a:t>
            </a:r>
            <a:r>
              <a:rPr lang="en-US" dirty="0" smtClean="0"/>
              <a:t> Forwarding?</a:t>
            </a:r>
            <a:endParaRPr lang="en-AU"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44</a:t>
            </a:fld>
            <a:endParaRPr lang="en-US" dirty="0"/>
          </a:p>
        </p:txBody>
      </p:sp>
      <p:sp>
        <p:nvSpPr>
          <p:cNvPr id="7" name="TextBox 6"/>
          <p:cNvSpPr txBox="1"/>
          <p:nvPr/>
        </p:nvSpPr>
        <p:spPr>
          <a:xfrm>
            <a:off x="6995509" y="6564492"/>
            <a:ext cx="1498402" cy="307777"/>
          </a:xfrm>
          <a:prstGeom prst="rect">
            <a:avLst/>
          </a:prstGeom>
          <a:noFill/>
        </p:spPr>
        <p:txBody>
          <a:bodyPr wrap="none" rtlCol="0">
            <a:spAutoFit/>
          </a:bodyPr>
          <a:lstStyle/>
          <a:p>
            <a:r>
              <a:rPr lang="en-US" sz="1400" dirty="0" smtClean="0">
                <a:hlinkClick r:id="rId4"/>
              </a:rPr>
              <a:t>Student Roulette?</a:t>
            </a:r>
            <a:endParaRPr lang="en-US" sz="14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90C8FA51-4943-BC4F-B355-CEEBD6C0DBF2}" type="datetime1">
              <a:rPr lang="en-US" smtClean="0"/>
              <a:pPr/>
              <a:t>4/1/11</a:t>
            </a:fld>
            <a:endParaRPr lang="en-US" dirty="0"/>
          </a:p>
        </p:txBody>
      </p:sp>
      <p:sp>
        <p:nvSpPr>
          <p:cNvPr id="5" name="Footer Placeholder 3"/>
          <p:cNvSpPr>
            <a:spLocks noGrp="1"/>
          </p:cNvSpPr>
          <p:nvPr>
            <p:ph type="ftr" sz="quarter" idx="10"/>
          </p:nvPr>
        </p:nvSpPr>
        <p:spPr>
          <a:xfrm>
            <a:off x="3623272" y="6356350"/>
            <a:ext cx="2133600" cy="365125"/>
          </a:xfrm>
        </p:spPr>
        <p:txBody>
          <a:bodyPr/>
          <a:lstStyle/>
          <a:p>
            <a:r>
              <a:rPr lang="en-US" smtClean="0"/>
              <a:t>Spring 2011 -- Lecture #20</a:t>
            </a:r>
            <a:endParaRPr lang="en-AU" dirty="0"/>
          </a:p>
        </p:txBody>
      </p:sp>
      <p:pic>
        <p:nvPicPr>
          <p:cNvPr id="344070" name="Picture 6" descr="f04-30-P374493"/>
          <p:cNvPicPr>
            <a:picLocks noChangeAspect="1" noChangeArrowheads="1"/>
          </p:cNvPicPr>
          <p:nvPr/>
        </p:nvPicPr>
        <p:blipFill>
          <a:blip r:embed="rId3"/>
          <a:srcRect/>
          <a:stretch>
            <a:fillRect/>
          </a:stretch>
        </p:blipFill>
        <p:spPr bwMode="auto">
          <a:xfrm>
            <a:off x="1331913" y="3141663"/>
            <a:ext cx="6586537" cy="2598737"/>
          </a:xfrm>
          <a:prstGeom prst="rect">
            <a:avLst/>
          </a:prstGeom>
          <a:noFill/>
        </p:spPr>
      </p:pic>
      <p:sp>
        <p:nvSpPr>
          <p:cNvPr id="344066" name="Rectangle 2"/>
          <p:cNvSpPr>
            <a:spLocks noGrp="1" noChangeArrowheads="1"/>
          </p:cNvSpPr>
          <p:nvPr>
            <p:ph type="title"/>
          </p:nvPr>
        </p:nvSpPr>
        <p:spPr/>
        <p:txBody>
          <a:bodyPr/>
          <a:lstStyle/>
          <a:p>
            <a:r>
              <a:rPr lang="en-US"/>
              <a:t>Load-Use Data Hazard</a:t>
            </a:r>
            <a:endParaRPr lang="en-AU"/>
          </a:p>
        </p:txBody>
      </p:sp>
      <p:sp>
        <p:nvSpPr>
          <p:cNvPr id="344067" name="Rectangle 3"/>
          <p:cNvSpPr>
            <a:spLocks noGrp="1" noChangeArrowheads="1"/>
          </p:cNvSpPr>
          <p:nvPr>
            <p:ph type="body" idx="1"/>
          </p:nvPr>
        </p:nvSpPr>
        <p:spPr>
          <a:xfrm>
            <a:off x="684213" y="1125538"/>
            <a:ext cx="8270875" cy="1843087"/>
          </a:xfrm>
        </p:spPr>
        <p:txBody>
          <a:bodyPr/>
          <a:lstStyle/>
          <a:p>
            <a:r>
              <a:rPr lang="en-US"/>
              <a:t>Can’t always avoid stalls by forwarding</a:t>
            </a:r>
          </a:p>
          <a:p>
            <a:pPr lvl="1"/>
            <a:r>
              <a:rPr lang="en-US"/>
              <a:t>If value not computed when needed</a:t>
            </a:r>
          </a:p>
          <a:p>
            <a:pPr lvl="1"/>
            <a:r>
              <a:rPr lang="en-US"/>
              <a:t>Can’t forward backward in time!</a:t>
            </a:r>
            <a:endParaRPr lang="en-AU"/>
          </a:p>
        </p:txBody>
      </p:sp>
      <p:sp>
        <p:nvSpPr>
          <p:cNvPr id="7" name="Slide Number Placeholder 6"/>
          <p:cNvSpPr>
            <a:spLocks noGrp="1"/>
          </p:cNvSpPr>
          <p:nvPr>
            <p:ph type="sldNum" sz="quarter" idx="12"/>
          </p:nvPr>
        </p:nvSpPr>
        <p:spPr/>
        <p:txBody>
          <a:bodyPr/>
          <a:lstStyle/>
          <a:p>
            <a:fld id="{3CC63E4C-4642-794D-A2FD-70F6B81535F5}" type="slidenum">
              <a:rPr lang="en-US" smtClean="0"/>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solidFill>
                  <a:srgbClr val="BFBFBF"/>
                </a:solidFill>
              </a:rPr>
              <a:t>Pipelined Execution</a:t>
            </a:r>
          </a:p>
          <a:p>
            <a:r>
              <a:rPr lang="en-US" dirty="0" err="1" smtClean="0">
                <a:solidFill>
                  <a:srgbClr val="BFBFBF"/>
                </a:solidFill>
              </a:rPr>
              <a:t>Administrivia</a:t>
            </a:r>
            <a:endParaRPr lang="en-US" dirty="0" smtClean="0">
              <a:solidFill>
                <a:srgbClr val="BFBFBF"/>
              </a:solidFill>
            </a:endParaRPr>
          </a:p>
          <a:p>
            <a:r>
              <a:rPr lang="en-US" dirty="0" smtClean="0">
                <a:solidFill>
                  <a:srgbClr val="BFBFBF"/>
                </a:solidFill>
              </a:rPr>
              <a:t>Pipelined </a:t>
            </a:r>
            <a:r>
              <a:rPr lang="en-US" dirty="0" err="1" smtClean="0">
                <a:solidFill>
                  <a:srgbClr val="BFBFBF"/>
                </a:solidFill>
              </a:rPr>
              <a:t>Datapath</a:t>
            </a:r>
            <a:endParaRPr lang="en-US" dirty="0" smtClean="0">
              <a:solidFill>
                <a:srgbClr val="BFBFBF"/>
              </a:solidFill>
            </a:endParaRPr>
          </a:p>
          <a:p>
            <a:r>
              <a:rPr lang="en-US" dirty="0" smtClean="0">
                <a:solidFill>
                  <a:srgbClr val="BFBFBF"/>
                </a:solidFill>
              </a:rPr>
              <a:t>Pipeline Hazards</a:t>
            </a:r>
          </a:p>
          <a:p>
            <a:r>
              <a:rPr lang="en-US" dirty="0" smtClean="0"/>
              <a:t>Technology Break</a:t>
            </a:r>
          </a:p>
          <a:p>
            <a:r>
              <a:rPr lang="en-US" dirty="0" smtClean="0">
                <a:solidFill>
                  <a:srgbClr val="BFBFBF"/>
                </a:solidFill>
              </a:rPr>
              <a:t>Pipelining and Instruction Set Design</a:t>
            </a:r>
          </a:p>
          <a:p>
            <a:r>
              <a:rPr lang="en-US" dirty="0" smtClean="0">
                <a:solidFill>
                  <a:srgbClr val="BFBFBF"/>
                </a:solidFill>
              </a:rPr>
              <a:t>Summary</a:t>
            </a:r>
          </a:p>
        </p:txBody>
      </p:sp>
      <p:sp>
        <p:nvSpPr>
          <p:cNvPr id="7" name="Date Placeholder 6"/>
          <p:cNvSpPr>
            <a:spLocks noGrp="1"/>
          </p:cNvSpPr>
          <p:nvPr>
            <p:ph type="dt" sz="half" idx="10"/>
          </p:nvPr>
        </p:nvSpPr>
        <p:spPr/>
        <p:txBody>
          <a:bodyPr/>
          <a:lstStyle/>
          <a:p>
            <a:fld id="{E4ACA116-A093-D748-8768-BB6327E98ACB}" type="datetime1">
              <a:rPr lang="en-US" smtClean="0"/>
              <a:pPr/>
              <a:t>4/1/11</a:t>
            </a:fld>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46</a:t>
            </a:fld>
            <a:endParaRPr lang="en-US" dirty="0"/>
          </a:p>
        </p:txBody>
      </p:sp>
      <p:sp>
        <p:nvSpPr>
          <p:cNvPr id="9" name="Footer Placeholder 8"/>
          <p:cNvSpPr>
            <a:spLocks noGrp="1"/>
          </p:cNvSpPr>
          <p:nvPr>
            <p:ph type="ftr" sz="quarter" idx="11"/>
          </p:nvPr>
        </p:nvSpPr>
        <p:spPr/>
        <p:txBody>
          <a:bodyPr/>
          <a:lstStyle/>
          <a:p>
            <a:r>
              <a:rPr lang="en-US" smtClean="0"/>
              <a:t>Spring 2011 -- Lecture #20</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CC2432B-3E1C-424C-AAE6-D0C187B7184D}" type="datetime1">
              <a:rPr lang="en-US" smtClean="0"/>
              <a:pPr/>
              <a:t>4/1/11</a:t>
            </a:fld>
            <a:endParaRPr lang="en-US"/>
          </a:p>
        </p:txBody>
      </p:sp>
      <p:sp>
        <p:nvSpPr>
          <p:cNvPr id="5" name="Footer Placeholder 4"/>
          <p:cNvSpPr>
            <a:spLocks noGrp="1"/>
          </p:cNvSpPr>
          <p:nvPr>
            <p:ph type="ftr" sz="quarter" idx="11"/>
          </p:nvPr>
        </p:nvSpPr>
        <p:spPr/>
        <p:txBody>
          <a:bodyPr/>
          <a:lstStyle/>
          <a:p>
            <a:r>
              <a:rPr lang="en-US" smtClean="0"/>
              <a:t>Spring 2011 -- Lecture #20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47</a:t>
            </a:fld>
            <a:endParaRPr lang="en-US"/>
          </a:p>
        </p:txBody>
      </p:sp>
      <p:pic>
        <p:nvPicPr>
          <p:cNvPr id="130050" name="Picture 2"/>
          <p:cNvPicPr>
            <a:picLocks noChangeAspect="1" noChangeArrowheads="1"/>
          </p:cNvPicPr>
          <p:nvPr/>
        </p:nvPicPr>
        <p:blipFill>
          <a:blip r:embed="rId2"/>
          <a:srcRect/>
          <a:stretch>
            <a:fillRect/>
          </a:stretch>
        </p:blipFill>
        <p:spPr bwMode="auto">
          <a:xfrm>
            <a:off x="270404" y="286278"/>
            <a:ext cx="8585728" cy="607440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solidFill>
                  <a:srgbClr val="BFBFBF"/>
                </a:solidFill>
              </a:rPr>
              <a:t>Pipelined Execution</a:t>
            </a:r>
          </a:p>
          <a:p>
            <a:r>
              <a:rPr lang="en-US" dirty="0" err="1" smtClean="0">
                <a:solidFill>
                  <a:srgbClr val="BFBFBF"/>
                </a:solidFill>
              </a:rPr>
              <a:t>Administrivia</a:t>
            </a:r>
            <a:endParaRPr lang="en-US" dirty="0" smtClean="0">
              <a:solidFill>
                <a:srgbClr val="BFBFBF"/>
              </a:solidFill>
            </a:endParaRPr>
          </a:p>
          <a:p>
            <a:r>
              <a:rPr lang="en-US" dirty="0" smtClean="0">
                <a:solidFill>
                  <a:srgbClr val="BFBFBF"/>
                </a:solidFill>
              </a:rPr>
              <a:t>Pipelined </a:t>
            </a:r>
            <a:r>
              <a:rPr lang="en-US" dirty="0" err="1" smtClean="0">
                <a:solidFill>
                  <a:srgbClr val="BFBFBF"/>
                </a:solidFill>
              </a:rPr>
              <a:t>Datapath</a:t>
            </a:r>
            <a:endParaRPr lang="en-US" dirty="0" smtClean="0">
              <a:solidFill>
                <a:srgbClr val="BFBFBF"/>
              </a:solidFill>
            </a:endParaRPr>
          </a:p>
          <a:p>
            <a:r>
              <a:rPr lang="en-US" dirty="0" smtClean="0">
                <a:solidFill>
                  <a:srgbClr val="BFBFBF"/>
                </a:solidFill>
              </a:rPr>
              <a:t>Pipeline Hazards</a:t>
            </a:r>
          </a:p>
          <a:p>
            <a:r>
              <a:rPr lang="en-US" dirty="0" smtClean="0">
                <a:solidFill>
                  <a:srgbClr val="BFBFBF"/>
                </a:solidFill>
              </a:rPr>
              <a:t>Technology Break</a:t>
            </a:r>
          </a:p>
          <a:p>
            <a:r>
              <a:rPr lang="en-US" dirty="0" smtClean="0"/>
              <a:t>Pipelining and Instruction Set Design</a:t>
            </a:r>
          </a:p>
          <a:p>
            <a:r>
              <a:rPr lang="en-US" dirty="0" smtClean="0">
                <a:solidFill>
                  <a:srgbClr val="BFBFBF"/>
                </a:solidFill>
              </a:rPr>
              <a:t>Summary</a:t>
            </a:r>
          </a:p>
        </p:txBody>
      </p:sp>
      <p:sp>
        <p:nvSpPr>
          <p:cNvPr id="7" name="Date Placeholder 6"/>
          <p:cNvSpPr>
            <a:spLocks noGrp="1"/>
          </p:cNvSpPr>
          <p:nvPr>
            <p:ph type="dt" sz="half" idx="10"/>
          </p:nvPr>
        </p:nvSpPr>
        <p:spPr/>
        <p:txBody>
          <a:bodyPr/>
          <a:lstStyle/>
          <a:p>
            <a:fld id="{9009B4BA-12D5-6341-BF8D-FB8041C43668}" type="datetime1">
              <a:rPr lang="en-US" smtClean="0"/>
              <a:pPr/>
              <a:t>4/1/11</a:t>
            </a:fld>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48</a:t>
            </a:fld>
            <a:endParaRPr lang="en-US" dirty="0"/>
          </a:p>
        </p:txBody>
      </p:sp>
      <p:sp>
        <p:nvSpPr>
          <p:cNvPr id="9" name="Footer Placeholder 8"/>
          <p:cNvSpPr>
            <a:spLocks noGrp="1"/>
          </p:cNvSpPr>
          <p:nvPr>
            <p:ph type="ftr" sz="quarter" idx="11"/>
          </p:nvPr>
        </p:nvSpPr>
        <p:spPr/>
        <p:txBody>
          <a:bodyPr/>
          <a:lstStyle/>
          <a:p>
            <a:r>
              <a:rPr lang="en-US" smtClean="0"/>
              <a:t>Spring 2011 -- Lecture #20</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F491FC74-8DCB-664C-80F8-399B2D9B52E3}" type="datetime1">
              <a:rPr lang="en-US" smtClean="0"/>
              <a:pPr/>
              <a:t>4/1/11</a:t>
            </a:fld>
            <a:endParaRPr lang="en-US" dirty="0"/>
          </a:p>
        </p:txBody>
      </p:sp>
      <p:sp>
        <p:nvSpPr>
          <p:cNvPr id="4" name="Footer Placeholder 3"/>
          <p:cNvSpPr>
            <a:spLocks noGrp="1"/>
          </p:cNvSpPr>
          <p:nvPr>
            <p:ph type="ftr" sz="quarter" idx="10"/>
          </p:nvPr>
        </p:nvSpPr>
        <p:spPr>
          <a:xfrm>
            <a:off x="3595770" y="6356350"/>
            <a:ext cx="2133600" cy="365125"/>
          </a:xfrm>
        </p:spPr>
        <p:txBody>
          <a:bodyPr/>
          <a:lstStyle/>
          <a:p>
            <a:r>
              <a:rPr lang="en-US" smtClean="0"/>
              <a:t>Spring 2011 -- Lecture #20</a:t>
            </a:r>
            <a:endParaRPr lang="en-AU" dirty="0"/>
          </a:p>
        </p:txBody>
      </p:sp>
      <p:sp>
        <p:nvSpPr>
          <p:cNvPr id="333826" name="Rectangle 2"/>
          <p:cNvSpPr>
            <a:spLocks noGrp="1" noChangeArrowheads="1"/>
          </p:cNvSpPr>
          <p:nvPr>
            <p:ph type="title"/>
          </p:nvPr>
        </p:nvSpPr>
        <p:spPr/>
        <p:txBody>
          <a:bodyPr/>
          <a:lstStyle/>
          <a:p>
            <a:r>
              <a:rPr lang="en-US"/>
              <a:t>Pipelining and ISA Design</a:t>
            </a:r>
            <a:endParaRPr lang="en-AU"/>
          </a:p>
        </p:txBody>
      </p:sp>
      <p:sp>
        <p:nvSpPr>
          <p:cNvPr id="333827" name="Rectangle 3"/>
          <p:cNvSpPr>
            <a:spLocks noGrp="1" noChangeArrowheads="1"/>
          </p:cNvSpPr>
          <p:nvPr>
            <p:ph type="body" idx="1"/>
          </p:nvPr>
        </p:nvSpPr>
        <p:spPr>
          <a:xfrm>
            <a:off x="457200" y="1600200"/>
            <a:ext cx="8229600" cy="4766733"/>
          </a:xfrm>
        </p:spPr>
        <p:txBody>
          <a:bodyPr>
            <a:normAutofit fontScale="85000" lnSpcReduction="10000"/>
          </a:bodyPr>
          <a:lstStyle/>
          <a:p>
            <a:pPr>
              <a:lnSpc>
                <a:spcPct val="90000"/>
              </a:lnSpc>
            </a:pPr>
            <a:r>
              <a:rPr lang="en-US" dirty="0"/>
              <a:t>MIPS</a:t>
            </a:r>
            <a:r>
              <a:rPr lang="en-US" dirty="0" smtClean="0"/>
              <a:t> Instruction Set designed </a:t>
            </a:r>
            <a:r>
              <a:rPr lang="en-US" dirty="0"/>
              <a:t>for pipelining</a:t>
            </a:r>
          </a:p>
          <a:p>
            <a:pPr>
              <a:lnSpc>
                <a:spcPct val="90000"/>
              </a:lnSpc>
            </a:pPr>
            <a:r>
              <a:rPr lang="en-US" dirty="0"/>
              <a:t>All instructions are 32-bits</a:t>
            </a:r>
          </a:p>
          <a:p>
            <a:pPr lvl="1">
              <a:lnSpc>
                <a:spcPct val="90000"/>
              </a:lnSpc>
            </a:pPr>
            <a:r>
              <a:rPr lang="en-US" dirty="0"/>
              <a:t>Easier to fetch and decode in one cycle</a:t>
            </a:r>
            <a:endParaRPr lang="en-US" dirty="0" smtClean="0"/>
          </a:p>
          <a:p>
            <a:pPr lvl="1">
              <a:lnSpc>
                <a:spcPct val="90000"/>
              </a:lnSpc>
            </a:pPr>
            <a:r>
              <a:rPr lang="en-US" dirty="0" smtClean="0"/>
              <a:t>x86</a:t>
            </a:r>
            <a:r>
              <a:rPr lang="en-US" dirty="0"/>
              <a:t>: 1- to 17-byte </a:t>
            </a:r>
            <a:r>
              <a:rPr lang="en-US" dirty="0" smtClean="0"/>
              <a:t>instructions</a:t>
            </a:r>
          </a:p>
          <a:p>
            <a:pPr lvl="1">
              <a:lnSpc>
                <a:spcPct val="90000"/>
              </a:lnSpc>
              <a:buNone/>
            </a:pPr>
            <a:r>
              <a:rPr lang="en-US" dirty="0" smtClean="0"/>
              <a:t>(x86 HW actually translates to internal RISC instructions!)</a:t>
            </a:r>
          </a:p>
          <a:p>
            <a:pPr>
              <a:lnSpc>
                <a:spcPct val="90000"/>
              </a:lnSpc>
            </a:pPr>
            <a:r>
              <a:rPr lang="en-US" dirty="0"/>
              <a:t>Few and regular instruction </a:t>
            </a:r>
            <a:r>
              <a:rPr lang="en-US" dirty="0" smtClean="0"/>
              <a:t>formats, 2 source register fields always in same place</a:t>
            </a:r>
          </a:p>
          <a:p>
            <a:pPr lvl="1">
              <a:lnSpc>
                <a:spcPct val="90000"/>
              </a:lnSpc>
            </a:pPr>
            <a:r>
              <a:rPr lang="en-US" dirty="0"/>
              <a:t>Can decode and read registers in one step</a:t>
            </a:r>
            <a:endParaRPr lang="en-US" dirty="0" smtClean="0"/>
          </a:p>
          <a:p>
            <a:pPr>
              <a:lnSpc>
                <a:spcPct val="90000"/>
              </a:lnSpc>
            </a:pPr>
            <a:r>
              <a:rPr lang="en-US" dirty="0" smtClean="0"/>
              <a:t>Memory operands only in Loads and Stores</a:t>
            </a:r>
          </a:p>
          <a:p>
            <a:pPr lvl="1">
              <a:lnSpc>
                <a:spcPct val="90000"/>
              </a:lnSpc>
            </a:pPr>
            <a:r>
              <a:rPr lang="en-US" dirty="0"/>
              <a:t>Can calculate address</a:t>
            </a:r>
            <a:r>
              <a:rPr lang="en-US" dirty="0" smtClean="0"/>
              <a:t> 3</a:t>
            </a:r>
            <a:r>
              <a:rPr lang="en-US" baseline="30000" dirty="0" smtClean="0"/>
              <a:t>rd</a:t>
            </a:r>
            <a:r>
              <a:rPr lang="en-US" dirty="0" smtClean="0"/>
              <a:t> </a:t>
            </a:r>
            <a:r>
              <a:rPr lang="en-US" dirty="0"/>
              <a:t>stage, access memory</a:t>
            </a:r>
            <a:r>
              <a:rPr lang="en-US" dirty="0" smtClean="0"/>
              <a:t> 4</a:t>
            </a:r>
            <a:r>
              <a:rPr lang="en-US" baseline="30000" dirty="0" smtClean="0"/>
              <a:t>th</a:t>
            </a:r>
            <a:r>
              <a:rPr lang="en-US" dirty="0" smtClean="0"/>
              <a:t> </a:t>
            </a:r>
            <a:r>
              <a:rPr lang="en-US" dirty="0"/>
              <a:t>stage</a:t>
            </a:r>
          </a:p>
          <a:p>
            <a:pPr>
              <a:lnSpc>
                <a:spcPct val="90000"/>
              </a:lnSpc>
            </a:pPr>
            <a:r>
              <a:rPr lang="en-US" dirty="0"/>
              <a:t>Alignment of memory operands</a:t>
            </a:r>
          </a:p>
          <a:p>
            <a:pPr lvl="1">
              <a:lnSpc>
                <a:spcPct val="90000"/>
              </a:lnSpc>
            </a:pPr>
            <a:r>
              <a:rPr lang="en-US" dirty="0"/>
              <a:t>Memory access takes only one cycle</a:t>
            </a:r>
            <a:endParaRPr lang="en-AU"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49</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t>Pipelined Execution</a:t>
            </a:r>
          </a:p>
          <a:p>
            <a:r>
              <a:rPr lang="en-US" dirty="0" err="1" smtClean="0">
                <a:solidFill>
                  <a:schemeClr val="bg1">
                    <a:lumMod val="75000"/>
                  </a:schemeClr>
                </a:solidFill>
              </a:rPr>
              <a:t>Administrivia</a:t>
            </a:r>
            <a:endParaRPr lang="en-US" dirty="0" smtClean="0">
              <a:solidFill>
                <a:schemeClr val="bg1">
                  <a:lumMod val="75000"/>
                </a:schemeClr>
              </a:solidFill>
            </a:endParaRPr>
          </a:p>
          <a:p>
            <a:r>
              <a:rPr lang="en-US" dirty="0" smtClean="0">
                <a:solidFill>
                  <a:schemeClr val="bg1">
                    <a:lumMod val="75000"/>
                  </a:schemeClr>
                </a:solidFill>
              </a:rPr>
              <a:t>Pipelined </a:t>
            </a:r>
            <a:r>
              <a:rPr lang="en-US" dirty="0" err="1" smtClean="0">
                <a:solidFill>
                  <a:schemeClr val="bg1">
                    <a:lumMod val="75000"/>
                  </a:schemeClr>
                </a:solidFill>
              </a:rPr>
              <a:t>Datapath</a:t>
            </a:r>
            <a:endParaRPr lang="en-US" dirty="0" smtClean="0">
              <a:solidFill>
                <a:schemeClr val="bg1">
                  <a:lumMod val="75000"/>
                </a:schemeClr>
              </a:solidFill>
            </a:endParaRPr>
          </a:p>
          <a:p>
            <a:r>
              <a:rPr lang="en-US" dirty="0" smtClean="0">
                <a:solidFill>
                  <a:schemeClr val="bg1">
                    <a:lumMod val="75000"/>
                  </a:schemeClr>
                </a:solidFill>
              </a:rPr>
              <a:t>Pipeline Hazards</a:t>
            </a:r>
          </a:p>
          <a:p>
            <a:r>
              <a:rPr lang="en-US" dirty="0" smtClean="0">
                <a:solidFill>
                  <a:schemeClr val="bg1">
                    <a:lumMod val="75000"/>
                  </a:schemeClr>
                </a:solidFill>
              </a:rPr>
              <a:t>Technology Break</a:t>
            </a:r>
          </a:p>
          <a:p>
            <a:r>
              <a:rPr lang="en-US" dirty="0" smtClean="0">
                <a:solidFill>
                  <a:schemeClr val="bg1">
                    <a:lumMod val="75000"/>
                  </a:schemeClr>
                </a:solidFill>
              </a:rPr>
              <a:t>Pipelining and Instruction Set Design</a:t>
            </a:r>
          </a:p>
          <a:p>
            <a:r>
              <a:rPr lang="en-US" dirty="0" smtClean="0">
                <a:solidFill>
                  <a:schemeClr val="bg1">
                    <a:lumMod val="75000"/>
                  </a:schemeClr>
                </a:solidFill>
              </a:rPr>
              <a:t>Summary</a:t>
            </a:r>
          </a:p>
        </p:txBody>
      </p:sp>
      <p:sp>
        <p:nvSpPr>
          <p:cNvPr id="7" name="Date Placeholder 6"/>
          <p:cNvSpPr>
            <a:spLocks noGrp="1"/>
          </p:cNvSpPr>
          <p:nvPr>
            <p:ph type="dt" sz="half" idx="10"/>
          </p:nvPr>
        </p:nvSpPr>
        <p:spPr/>
        <p:txBody>
          <a:bodyPr/>
          <a:lstStyle/>
          <a:p>
            <a:fld id="{3A872EC7-5AB6-9848-AB9D-928AFF53CA24}" type="datetime1">
              <a:rPr lang="en-US" smtClean="0"/>
              <a:pPr/>
              <a:t>4/1/11</a:t>
            </a:fld>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5</a:t>
            </a:fld>
            <a:endParaRPr lang="en-US" dirty="0"/>
          </a:p>
        </p:txBody>
      </p:sp>
      <p:sp>
        <p:nvSpPr>
          <p:cNvPr id="9" name="Footer Placeholder 8"/>
          <p:cNvSpPr>
            <a:spLocks noGrp="1"/>
          </p:cNvSpPr>
          <p:nvPr>
            <p:ph type="ftr" sz="quarter" idx="11"/>
          </p:nvPr>
        </p:nvSpPr>
        <p:spPr/>
        <p:txBody>
          <a:bodyPr/>
          <a:lstStyle/>
          <a:p>
            <a:r>
              <a:rPr lang="en-US" smtClean="0"/>
              <a:t>Spring 2011 -- Lecture #20</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7" name="Group 77"/>
          <p:cNvGrpSpPr/>
          <p:nvPr/>
        </p:nvGrpSpPr>
        <p:grpSpPr>
          <a:xfrm>
            <a:off x="1128183" y="3931283"/>
            <a:ext cx="7711017" cy="2561422"/>
            <a:chOff x="1128183" y="4296578"/>
            <a:chExt cx="7711017" cy="2561422"/>
          </a:xfrm>
        </p:grpSpPr>
        <p:grpSp>
          <p:nvGrpSpPr>
            <p:cNvPr id="78" name="Group 66"/>
            <p:cNvGrpSpPr/>
            <p:nvPr/>
          </p:nvGrpSpPr>
          <p:grpSpPr>
            <a:xfrm>
              <a:off x="1128183" y="4296578"/>
              <a:ext cx="7711017" cy="2561422"/>
              <a:chOff x="1128183" y="4296578"/>
              <a:chExt cx="7711017" cy="2561422"/>
            </a:xfrm>
          </p:grpSpPr>
          <p:pic>
            <p:nvPicPr>
              <p:cNvPr id="7" name="Picture 6"/>
              <p:cNvPicPr>
                <a:picLocks noChangeAspect="1"/>
              </p:cNvPicPr>
              <p:nvPr/>
            </p:nvPicPr>
            <p:blipFill>
              <a:blip r:embed="rId2"/>
              <a:srcRect t="15612"/>
              <a:stretch>
                <a:fillRect/>
              </a:stretch>
            </p:blipFill>
            <p:spPr>
              <a:xfrm>
                <a:off x="1128183" y="4296578"/>
                <a:ext cx="5397500" cy="2561422"/>
              </a:xfrm>
              <a:prstGeom prst="rect">
                <a:avLst/>
              </a:prstGeom>
            </p:spPr>
          </p:pic>
          <p:sp>
            <p:nvSpPr>
              <p:cNvPr id="66" name="TextBox 65"/>
              <p:cNvSpPr txBox="1"/>
              <p:nvPr/>
            </p:nvSpPr>
            <p:spPr>
              <a:xfrm>
                <a:off x="6468534" y="4639733"/>
                <a:ext cx="2370666" cy="1323439"/>
              </a:xfrm>
              <a:prstGeom prst="rect">
                <a:avLst/>
              </a:prstGeom>
              <a:noFill/>
            </p:spPr>
            <p:txBody>
              <a:bodyPr wrap="square" rtlCol="0">
                <a:spAutoFit/>
              </a:bodyPr>
              <a:lstStyle/>
              <a:p>
                <a:r>
                  <a:rPr lang="en-US" sz="2000" dirty="0" smtClean="0"/>
                  <a:t>SPUR processor</a:t>
                </a:r>
              </a:p>
              <a:p>
                <a:r>
                  <a:rPr lang="en-US" sz="2000" dirty="0" smtClean="0"/>
                  <a:t>(1</a:t>
                </a:r>
                <a:r>
                  <a:rPr lang="en-US" sz="2000" baseline="30000" dirty="0" smtClean="0"/>
                  <a:t>st</a:t>
                </a:r>
                <a:r>
                  <a:rPr lang="en-US" sz="2000" dirty="0" smtClean="0"/>
                  <a:t> project Dave and Randy worked on together)</a:t>
                </a:r>
                <a:endParaRPr lang="en-US" sz="2000" dirty="0"/>
              </a:p>
            </p:txBody>
          </p:sp>
        </p:grpSp>
        <p:sp>
          <p:nvSpPr>
            <p:cNvPr id="68" name="Rectangle 67"/>
            <p:cNvSpPr/>
            <p:nvPr/>
          </p:nvSpPr>
          <p:spPr>
            <a:xfrm>
              <a:off x="3928533" y="5401733"/>
              <a:ext cx="1998134" cy="355600"/>
            </a:xfrm>
            <a:prstGeom prst="rect">
              <a:avLst/>
            </a:prstGeom>
            <a:gradFill flip="none" rotWithShape="1">
              <a:gsLst>
                <a:gs pos="0">
                  <a:schemeClr val="accent1">
                    <a:tint val="100000"/>
                    <a:shade val="100000"/>
                    <a:satMod val="130000"/>
                    <a:alpha val="10000"/>
                  </a:schemeClr>
                </a:gs>
                <a:gs pos="100000">
                  <a:schemeClr val="accent1">
                    <a:tint val="50000"/>
                    <a:shade val="100000"/>
                    <a:satMod val="350000"/>
                    <a:alpha val="1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4656667" y="6248399"/>
              <a:ext cx="1303866" cy="304801"/>
            </a:xfrm>
            <a:prstGeom prst="rect">
              <a:avLst/>
            </a:prstGeom>
            <a:gradFill flip="none" rotWithShape="1">
              <a:gsLst>
                <a:gs pos="0">
                  <a:schemeClr val="accent1">
                    <a:tint val="100000"/>
                    <a:shade val="100000"/>
                    <a:satMod val="130000"/>
                    <a:alpha val="10000"/>
                  </a:schemeClr>
                </a:gs>
                <a:gs pos="100000">
                  <a:schemeClr val="accent1">
                    <a:tint val="50000"/>
                    <a:shade val="100000"/>
                    <a:satMod val="350000"/>
                    <a:alpha val="1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2387601" y="6248398"/>
              <a:ext cx="694266" cy="287869"/>
            </a:xfrm>
            <a:prstGeom prst="rect">
              <a:avLst/>
            </a:prstGeom>
            <a:gradFill flip="none" rotWithShape="1">
              <a:gsLst>
                <a:gs pos="0">
                  <a:schemeClr val="accent1">
                    <a:tint val="100000"/>
                    <a:shade val="100000"/>
                    <a:satMod val="130000"/>
                    <a:alpha val="10000"/>
                  </a:schemeClr>
                </a:gs>
                <a:gs pos="100000">
                  <a:schemeClr val="accent1">
                    <a:tint val="50000"/>
                    <a:shade val="100000"/>
                    <a:satMod val="350000"/>
                    <a:alpha val="1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2387602" y="4588930"/>
              <a:ext cx="694266" cy="287869"/>
            </a:xfrm>
            <a:prstGeom prst="rect">
              <a:avLst/>
            </a:prstGeom>
            <a:solidFill>
              <a:srgbClr val="C0504D">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2370669" y="5452529"/>
              <a:ext cx="694266" cy="287869"/>
            </a:xfrm>
            <a:prstGeom prst="rect">
              <a:avLst/>
            </a:prstGeom>
            <a:solidFill>
              <a:srgbClr val="C0504D">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3098803" y="4588928"/>
              <a:ext cx="694266" cy="287869"/>
            </a:xfrm>
            <a:prstGeom prst="rect">
              <a:avLst/>
            </a:prstGeom>
            <a:solidFill>
              <a:srgbClr val="008000">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3048004" y="5418660"/>
              <a:ext cx="694266" cy="287869"/>
            </a:xfrm>
            <a:prstGeom prst="rect">
              <a:avLst/>
            </a:prstGeom>
            <a:solidFill>
              <a:srgbClr val="008000">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a:off x="3081872" y="6248392"/>
              <a:ext cx="694266" cy="287869"/>
            </a:xfrm>
            <a:prstGeom prst="rect">
              <a:avLst/>
            </a:prstGeom>
            <a:solidFill>
              <a:srgbClr val="008000">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a:off x="3928540" y="4588924"/>
              <a:ext cx="694266" cy="287869"/>
            </a:xfrm>
            <a:prstGeom prst="rect">
              <a:avLst/>
            </a:prstGeom>
            <a:solidFill>
              <a:schemeClr val="accent6">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3945473" y="6265324"/>
              <a:ext cx="694266" cy="287869"/>
            </a:xfrm>
            <a:prstGeom prst="rect">
              <a:avLst/>
            </a:prstGeom>
            <a:solidFill>
              <a:schemeClr val="accent6">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normAutofit fontScale="90000"/>
          </a:bodyPr>
          <a:lstStyle/>
          <a:p>
            <a:r>
              <a:rPr lang="en-US" dirty="0" smtClean="0"/>
              <a:t>Why Isn’t the Destination Register Always in the Same Field in MIPS ISA?</a:t>
            </a:r>
            <a:endParaRPr lang="en-US" dirty="0"/>
          </a:p>
        </p:txBody>
      </p:sp>
      <p:sp>
        <p:nvSpPr>
          <p:cNvPr id="3" name="Content Placeholder 2"/>
          <p:cNvSpPr>
            <a:spLocks noGrp="1"/>
          </p:cNvSpPr>
          <p:nvPr>
            <p:ph idx="1"/>
          </p:nvPr>
        </p:nvSpPr>
        <p:spPr>
          <a:xfrm>
            <a:off x="491067" y="2893308"/>
            <a:ext cx="8229600" cy="1176866"/>
          </a:xfrm>
        </p:spPr>
        <p:txBody>
          <a:bodyPr/>
          <a:lstStyle/>
          <a:p>
            <a:r>
              <a:rPr lang="en-US" dirty="0" smtClean="0"/>
              <a:t>Need to have 2 part immediate if 2 sources and 1 destination always in same place</a:t>
            </a:r>
            <a:endParaRPr lang="en-US" dirty="0"/>
          </a:p>
        </p:txBody>
      </p:sp>
      <p:sp>
        <p:nvSpPr>
          <p:cNvPr id="4" name="Date Placeholder 3"/>
          <p:cNvSpPr>
            <a:spLocks noGrp="1"/>
          </p:cNvSpPr>
          <p:nvPr>
            <p:ph type="dt" sz="half" idx="10"/>
          </p:nvPr>
        </p:nvSpPr>
        <p:spPr/>
        <p:txBody>
          <a:bodyPr/>
          <a:lstStyle/>
          <a:p>
            <a:fld id="{07D53243-E668-824A-A446-31B2CEBB7F7B}" type="datetime1">
              <a:rPr lang="en-US" smtClean="0"/>
              <a:pPr/>
              <a:t>4/1/11</a:t>
            </a:fld>
            <a:endParaRPr lang="en-US" dirty="0"/>
          </a:p>
        </p:txBody>
      </p:sp>
      <p:sp>
        <p:nvSpPr>
          <p:cNvPr id="5" name="Footer Placeholder 4"/>
          <p:cNvSpPr>
            <a:spLocks noGrp="1"/>
          </p:cNvSpPr>
          <p:nvPr>
            <p:ph type="ftr" sz="quarter" idx="11"/>
          </p:nvPr>
        </p:nvSpPr>
        <p:spPr/>
        <p:txBody>
          <a:bodyPr/>
          <a:lstStyle/>
          <a:p>
            <a:r>
              <a:rPr lang="en-US" smtClean="0"/>
              <a:t>Spring 2011 -- Lecture #20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50</a:t>
            </a:fld>
            <a:endParaRPr lang="en-US" dirty="0"/>
          </a:p>
        </p:txBody>
      </p:sp>
      <p:grpSp>
        <p:nvGrpSpPr>
          <p:cNvPr id="8" name="Group 4"/>
          <p:cNvGrpSpPr>
            <a:grpSpLocks/>
          </p:cNvGrpSpPr>
          <p:nvPr/>
        </p:nvGrpSpPr>
        <p:grpSpPr bwMode="auto">
          <a:xfrm>
            <a:off x="1710268" y="1392645"/>
            <a:ext cx="5949950" cy="942975"/>
            <a:chOff x="1918" y="672"/>
            <a:chExt cx="3748" cy="594"/>
          </a:xfrm>
        </p:grpSpPr>
        <p:grpSp>
          <p:nvGrpSpPr>
            <p:cNvPr id="9" name="Group 5"/>
            <p:cNvGrpSpPr>
              <a:grpSpLocks/>
            </p:cNvGrpSpPr>
            <p:nvPr/>
          </p:nvGrpSpPr>
          <p:grpSpPr bwMode="auto">
            <a:xfrm>
              <a:off x="1918" y="672"/>
              <a:ext cx="3748" cy="402"/>
              <a:chOff x="1918" y="672"/>
              <a:chExt cx="3748" cy="402"/>
            </a:xfrm>
          </p:grpSpPr>
          <p:grpSp>
            <p:nvGrpSpPr>
              <p:cNvPr id="16" name="Group 6"/>
              <p:cNvGrpSpPr>
                <a:grpSpLocks/>
              </p:cNvGrpSpPr>
              <p:nvPr/>
            </p:nvGrpSpPr>
            <p:grpSpPr bwMode="auto">
              <a:xfrm>
                <a:off x="1979" y="864"/>
                <a:ext cx="3607" cy="210"/>
                <a:chOff x="1979" y="864"/>
                <a:chExt cx="3607" cy="210"/>
              </a:xfrm>
            </p:grpSpPr>
            <p:sp>
              <p:nvSpPr>
                <p:cNvPr id="24" name="Rectangle 7"/>
                <p:cNvSpPr>
                  <a:spLocks noChangeArrowheads="1"/>
                </p:cNvSpPr>
                <p:nvPr/>
              </p:nvSpPr>
              <p:spPr bwMode="auto">
                <a:xfrm>
                  <a:off x="1983" y="872"/>
                  <a:ext cx="3599"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grpSp>
              <p:nvGrpSpPr>
                <p:cNvPr id="25" name="Group 8"/>
                <p:cNvGrpSpPr>
                  <a:grpSpLocks/>
                </p:cNvGrpSpPr>
                <p:nvPr/>
              </p:nvGrpSpPr>
              <p:grpSpPr bwMode="auto">
                <a:xfrm>
                  <a:off x="1979" y="864"/>
                  <a:ext cx="3607" cy="210"/>
                  <a:chOff x="1979" y="864"/>
                  <a:chExt cx="3607" cy="210"/>
                </a:xfrm>
              </p:grpSpPr>
              <p:grpSp>
                <p:nvGrpSpPr>
                  <p:cNvPr id="26" name="Group 9"/>
                  <p:cNvGrpSpPr>
                    <a:grpSpLocks/>
                  </p:cNvGrpSpPr>
                  <p:nvPr/>
                </p:nvGrpSpPr>
                <p:grpSpPr bwMode="auto">
                  <a:xfrm>
                    <a:off x="1979" y="864"/>
                    <a:ext cx="624" cy="210"/>
                    <a:chOff x="1979" y="864"/>
                    <a:chExt cx="624" cy="210"/>
                  </a:xfrm>
                </p:grpSpPr>
                <p:sp>
                  <p:nvSpPr>
                    <p:cNvPr id="42" name="Rectangle 10"/>
                    <p:cNvSpPr>
                      <a:spLocks noChangeArrowheads="1"/>
                    </p:cNvSpPr>
                    <p:nvPr/>
                  </p:nvSpPr>
                  <p:spPr bwMode="auto">
                    <a:xfrm>
                      <a:off x="1979" y="868"/>
                      <a:ext cx="624"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43" name="Rectangle 11"/>
                    <p:cNvSpPr>
                      <a:spLocks noChangeArrowheads="1"/>
                    </p:cNvSpPr>
                    <p:nvPr/>
                  </p:nvSpPr>
                  <p:spPr bwMode="auto">
                    <a:xfrm>
                      <a:off x="2161" y="864"/>
                      <a:ext cx="249"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charset="0"/>
                        </a:rPr>
                        <a:t>op</a:t>
                      </a:r>
                    </a:p>
                  </p:txBody>
                </p:sp>
              </p:grpSp>
              <p:grpSp>
                <p:nvGrpSpPr>
                  <p:cNvPr id="27" name="Group 12"/>
                  <p:cNvGrpSpPr>
                    <a:grpSpLocks/>
                  </p:cNvGrpSpPr>
                  <p:nvPr/>
                </p:nvGrpSpPr>
                <p:grpSpPr bwMode="auto">
                  <a:xfrm>
                    <a:off x="2611" y="864"/>
                    <a:ext cx="580" cy="210"/>
                    <a:chOff x="2611" y="864"/>
                    <a:chExt cx="580" cy="210"/>
                  </a:xfrm>
                </p:grpSpPr>
                <p:sp>
                  <p:nvSpPr>
                    <p:cNvPr id="40" name="Rectangle 13"/>
                    <p:cNvSpPr>
                      <a:spLocks noChangeArrowheads="1"/>
                    </p:cNvSpPr>
                    <p:nvPr/>
                  </p:nvSpPr>
                  <p:spPr bwMode="auto">
                    <a:xfrm>
                      <a:off x="2611" y="868"/>
                      <a:ext cx="58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41" name="Rectangle 14"/>
                    <p:cNvSpPr>
                      <a:spLocks noChangeArrowheads="1"/>
                    </p:cNvSpPr>
                    <p:nvPr/>
                  </p:nvSpPr>
                  <p:spPr bwMode="auto">
                    <a:xfrm>
                      <a:off x="2776" y="864"/>
                      <a:ext cx="221"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charset="0"/>
                        </a:rPr>
                        <a:t>rs</a:t>
                      </a:r>
                    </a:p>
                  </p:txBody>
                </p:sp>
              </p:grpSp>
              <p:grpSp>
                <p:nvGrpSpPr>
                  <p:cNvPr id="28" name="Group 15"/>
                  <p:cNvGrpSpPr>
                    <a:grpSpLocks/>
                  </p:cNvGrpSpPr>
                  <p:nvPr/>
                </p:nvGrpSpPr>
                <p:grpSpPr bwMode="auto">
                  <a:xfrm>
                    <a:off x="3199" y="864"/>
                    <a:ext cx="579" cy="210"/>
                    <a:chOff x="3199" y="864"/>
                    <a:chExt cx="579" cy="210"/>
                  </a:xfrm>
                </p:grpSpPr>
                <p:sp>
                  <p:nvSpPr>
                    <p:cNvPr id="38" name="Rectangle 16"/>
                    <p:cNvSpPr>
                      <a:spLocks noChangeArrowheads="1"/>
                    </p:cNvSpPr>
                    <p:nvPr/>
                  </p:nvSpPr>
                  <p:spPr bwMode="auto">
                    <a:xfrm>
                      <a:off x="3199" y="868"/>
                      <a:ext cx="579"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9" name="Rectangle 17"/>
                    <p:cNvSpPr>
                      <a:spLocks noChangeArrowheads="1"/>
                    </p:cNvSpPr>
                    <p:nvPr/>
                  </p:nvSpPr>
                  <p:spPr bwMode="auto">
                    <a:xfrm>
                      <a:off x="3363" y="864"/>
                      <a:ext cx="213"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charset="0"/>
                        </a:rPr>
                        <a:t>rt</a:t>
                      </a:r>
                    </a:p>
                  </p:txBody>
                </p:sp>
              </p:grpSp>
              <p:grpSp>
                <p:nvGrpSpPr>
                  <p:cNvPr id="29" name="Group 18"/>
                  <p:cNvGrpSpPr>
                    <a:grpSpLocks/>
                  </p:cNvGrpSpPr>
                  <p:nvPr/>
                </p:nvGrpSpPr>
                <p:grpSpPr bwMode="auto">
                  <a:xfrm>
                    <a:off x="3786" y="864"/>
                    <a:ext cx="579" cy="210"/>
                    <a:chOff x="3786" y="864"/>
                    <a:chExt cx="579" cy="210"/>
                  </a:xfrm>
                </p:grpSpPr>
                <p:sp>
                  <p:nvSpPr>
                    <p:cNvPr id="36" name="Rectangle 19"/>
                    <p:cNvSpPr>
                      <a:spLocks noChangeArrowheads="1"/>
                    </p:cNvSpPr>
                    <p:nvPr/>
                  </p:nvSpPr>
                  <p:spPr bwMode="auto">
                    <a:xfrm>
                      <a:off x="3786" y="868"/>
                      <a:ext cx="579"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7" name="Rectangle 20"/>
                    <p:cNvSpPr>
                      <a:spLocks noChangeArrowheads="1"/>
                    </p:cNvSpPr>
                    <p:nvPr/>
                  </p:nvSpPr>
                  <p:spPr bwMode="auto">
                    <a:xfrm>
                      <a:off x="3951" y="864"/>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charset="0"/>
                        </a:rPr>
                        <a:t>rd</a:t>
                      </a:r>
                    </a:p>
                  </p:txBody>
                </p:sp>
              </p:grpSp>
              <p:grpSp>
                <p:nvGrpSpPr>
                  <p:cNvPr id="30" name="Group 21"/>
                  <p:cNvGrpSpPr>
                    <a:grpSpLocks/>
                  </p:cNvGrpSpPr>
                  <p:nvPr/>
                </p:nvGrpSpPr>
                <p:grpSpPr bwMode="auto">
                  <a:xfrm>
                    <a:off x="4373" y="864"/>
                    <a:ext cx="580" cy="210"/>
                    <a:chOff x="4373" y="864"/>
                    <a:chExt cx="580" cy="210"/>
                  </a:xfrm>
                </p:grpSpPr>
                <p:sp>
                  <p:nvSpPr>
                    <p:cNvPr id="34" name="Rectangle 22"/>
                    <p:cNvSpPr>
                      <a:spLocks noChangeArrowheads="1"/>
                    </p:cNvSpPr>
                    <p:nvPr/>
                  </p:nvSpPr>
                  <p:spPr bwMode="auto">
                    <a:xfrm>
                      <a:off x="4373" y="868"/>
                      <a:ext cx="58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5" name="Rectangle 23"/>
                    <p:cNvSpPr>
                      <a:spLocks noChangeArrowheads="1"/>
                    </p:cNvSpPr>
                    <p:nvPr/>
                  </p:nvSpPr>
                  <p:spPr bwMode="auto">
                    <a:xfrm>
                      <a:off x="4448" y="864"/>
                      <a:ext cx="44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charset="0"/>
                        </a:rPr>
                        <a:t>shamt</a:t>
                      </a:r>
                    </a:p>
                  </p:txBody>
                </p:sp>
              </p:grpSp>
              <p:grpSp>
                <p:nvGrpSpPr>
                  <p:cNvPr id="31" name="Group 30"/>
                  <p:cNvGrpSpPr>
                    <a:grpSpLocks/>
                  </p:cNvGrpSpPr>
                  <p:nvPr/>
                </p:nvGrpSpPr>
                <p:grpSpPr bwMode="auto">
                  <a:xfrm>
                    <a:off x="4961" y="864"/>
                    <a:ext cx="625" cy="210"/>
                    <a:chOff x="4961" y="864"/>
                    <a:chExt cx="625" cy="210"/>
                  </a:xfrm>
                </p:grpSpPr>
                <p:sp>
                  <p:nvSpPr>
                    <p:cNvPr id="32" name="Rectangle 25"/>
                    <p:cNvSpPr>
                      <a:spLocks noChangeArrowheads="1"/>
                    </p:cNvSpPr>
                    <p:nvPr/>
                  </p:nvSpPr>
                  <p:spPr bwMode="auto">
                    <a:xfrm>
                      <a:off x="4961" y="868"/>
                      <a:ext cx="625"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3" name="Rectangle 26"/>
                    <p:cNvSpPr>
                      <a:spLocks noChangeArrowheads="1"/>
                    </p:cNvSpPr>
                    <p:nvPr/>
                  </p:nvSpPr>
                  <p:spPr bwMode="auto">
                    <a:xfrm>
                      <a:off x="5143" y="864"/>
                      <a:ext cx="39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charset="0"/>
                        </a:rPr>
                        <a:t>funct</a:t>
                      </a:r>
                    </a:p>
                  </p:txBody>
                </p:sp>
              </p:grpSp>
            </p:grpSp>
          </p:grpSp>
          <p:sp>
            <p:nvSpPr>
              <p:cNvPr id="17" name="Rectangle 27"/>
              <p:cNvSpPr>
                <a:spLocks noChangeArrowheads="1"/>
              </p:cNvSpPr>
              <p:nvPr/>
            </p:nvSpPr>
            <p:spPr bwMode="auto">
              <a:xfrm>
                <a:off x="5488" y="67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0</a:t>
                </a:r>
              </a:p>
            </p:txBody>
          </p:sp>
          <p:sp>
            <p:nvSpPr>
              <p:cNvPr id="18" name="Rectangle 28"/>
              <p:cNvSpPr>
                <a:spLocks noChangeArrowheads="1"/>
              </p:cNvSpPr>
              <p:nvPr/>
            </p:nvSpPr>
            <p:spPr bwMode="auto">
              <a:xfrm>
                <a:off x="4810" y="67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6</a:t>
                </a:r>
              </a:p>
            </p:txBody>
          </p:sp>
          <p:sp>
            <p:nvSpPr>
              <p:cNvPr id="19" name="Rectangle 29"/>
              <p:cNvSpPr>
                <a:spLocks noChangeArrowheads="1"/>
              </p:cNvSpPr>
              <p:nvPr/>
            </p:nvSpPr>
            <p:spPr bwMode="auto">
              <a:xfrm>
                <a:off x="4177" y="672"/>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11</a:t>
                </a:r>
              </a:p>
            </p:txBody>
          </p:sp>
          <p:sp>
            <p:nvSpPr>
              <p:cNvPr id="20" name="Rectangle 30"/>
              <p:cNvSpPr>
                <a:spLocks noChangeArrowheads="1"/>
              </p:cNvSpPr>
              <p:nvPr/>
            </p:nvSpPr>
            <p:spPr bwMode="auto">
              <a:xfrm>
                <a:off x="3590" y="672"/>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16</a:t>
                </a:r>
              </a:p>
            </p:txBody>
          </p:sp>
          <p:sp>
            <p:nvSpPr>
              <p:cNvPr id="21" name="Rectangle 31"/>
              <p:cNvSpPr>
                <a:spLocks noChangeArrowheads="1"/>
              </p:cNvSpPr>
              <p:nvPr/>
            </p:nvSpPr>
            <p:spPr bwMode="auto">
              <a:xfrm>
                <a:off x="3002" y="672"/>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21</a:t>
                </a:r>
              </a:p>
            </p:txBody>
          </p:sp>
          <p:sp>
            <p:nvSpPr>
              <p:cNvPr id="22" name="Rectangle 32"/>
              <p:cNvSpPr>
                <a:spLocks noChangeArrowheads="1"/>
              </p:cNvSpPr>
              <p:nvPr/>
            </p:nvSpPr>
            <p:spPr bwMode="auto">
              <a:xfrm>
                <a:off x="2414" y="672"/>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26</a:t>
                </a:r>
              </a:p>
            </p:txBody>
          </p:sp>
          <p:sp>
            <p:nvSpPr>
              <p:cNvPr id="23" name="Rectangle 33"/>
              <p:cNvSpPr>
                <a:spLocks noChangeArrowheads="1"/>
              </p:cNvSpPr>
              <p:nvPr/>
            </p:nvSpPr>
            <p:spPr bwMode="auto">
              <a:xfrm>
                <a:off x="1918" y="672"/>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31</a:t>
                </a:r>
              </a:p>
            </p:txBody>
          </p:sp>
        </p:grpSp>
        <p:sp>
          <p:nvSpPr>
            <p:cNvPr id="10" name="Rectangle 34"/>
            <p:cNvSpPr>
              <a:spLocks noChangeArrowheads="1"/>
            </p:cNvSpPr>
            <p:nvPr/>
          </p:nvSpPr>
          <p:spPr bwMode="auto">
            <a:xfrm>
              <a:off x="2143" y="1056"/>
              <a:ext cx="39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6 bits</a:t>
              </a:r>
            </a:p>
          </p:txBody>
        </p:sp>
        <p:sp>
          <p:nvSpPr>
            <p:cNvPr id="11" name="Rectangle 35"/>
            <p:cNvSpPr>
              <a:spLocks noChangeArrowheads="1"/>
            </p:cNvSpPr>
            <p:nvPr/>
          </p:nvSpPr>
          <p:spPr bwMode="auto">
            <a:xfrm>
              <a:off x="5126" y="1056"/>
              <a:ext cx="39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6 bits</a:t>
              </a:r>
            </a:p>
          </p:txBody>
        </p:sp>
        <p:sp>
          <p:nvSpPr>
            <p:cNvPr id="12" name="Rectangle 36"/>
            <p:cNvSpPr>
              <a:spLocks noChangeArrowheads="1"/>
            </p:cNvSpPr>
            <p:nvPr/>
          </p:nvSpPr>
          <p:spPr bwMode="auto">
            <a:xfrm>
              <a:off x="4493" y="1056"/>
              <a:ext cx="39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5 bits</a:t>
              </a:r>
            </a:p>
          </p:txBody>
        </p:sp>
        <p:sp>
          <p:nvSpPr>
            <p:cNvPr id="13" name="Rectangle 37"/>
            <p:cNvSpPr>
              <a:spLocks noChangeArrowheads="1"/>
            </p:cNvSpPr>
            <p:nvPr/>
          </p:nvSpPr>
          <p:spPr bwMode="auto">
            <a:xfrm>
              <a:off x="3906" y="1056"/>
              <a:ext cx="39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5 bits</a:t>
              </a:r>
            </a:p>
          </p:txBody>
        </p:sp>
        <p:sp>
          <p:nvSpPr>
            <p:cNvPr id="14" name="Rectangle 38"/>
            <p:cNvSpPr>
              <a:spLocks noChangeArrowheads="1"/>
            </p:cNvSpPr>
            <p:nvPr/>
          </p:nvSpPr>
          <p:spPr bwMode="auto">
            <a:xfrm>
              <a:off x="3318" y="1056"/>
              <a:ext cx="39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5 bits</a:t>
              </a:r>
            </a:p>
          </p:txBody>
        </p:sp>
        <p:sp>
          <p:nvSpPr>
            <p:cNvPr id="15" name="Rectangle 39"/>
            <p:cNvSpPr>
              <a:spLocks noChangeArrowheads="1"/>
            </p:cNvSpPr>
            <p:nvPr/>
          </p:nvSpPr>
          <p:spPr bwMode="auto">
            <a:xfrm>
              <a:off x="2731" y="1056"/>
              <a:ext cx="39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5 bits</a:t>
              </a:r>
            </a:p>
          </p:txBody>
        </p:sp>
      </p:grpSp>
      <p:grpSp>
        <p:nvGrpSpPr>
          <p:cNvPr id="44" name="Group 62"/>
          <p:cNvGrpSpPr>
            <a:grpSpLocks/>
          </p:cNvGrpSpPr>
          <p:nvPr/>
        </p:nvGrpSpPr>
        <p:grpSpPr bwMode="auto">
          <a:xfrm>
            <a:off x="1744134" y="2100669"/>
            <a:ext cx="5949950" cy="942975"/>
            <a:chOff x="1918" y="1915"/>
            <a:chExt cx="3748" cy="594"/>
          </a:xfrm>
        </p:grpSpPr>
        <p:sp>
          <p:nvSpPr>
            <p:cNvPr id="45" name="Rectangle 63"/>
            <p:cNvSpPr>
              <a:spLocks noChangeArrowheads="1"/>
            </p:cNvSpPr>
            <p:nvPr/>
          </p:nvSpPr>
          <p:spPr bwMode="auto">
            <a:xfrm>
              <a:off x="1983" y="2115"/>
              <a:ext cx="3599"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grpSp>
          <p:nvGrpSpPr>
            <p:cNvPr id="46" name="Group 64"/>
            <p:cNvGrpSpPr>
              <a:grpSpLocks/>
            </p:cNvGrpSpPr>
            <p:nvPr/>
          </p:nvGrpSpPr>
          <p:grpSpPr bwMode="auto">
            <a:xfrm>
              <a:off x="1979" y="2107"/>
              <a:ext cx="624" cy="210"/>
              <a:chOff x="1979" y="2107"/>
              <a:chExt cx="624" cy="210"/>
            </a:xfrm>
          </p:grpSpPr>
          <p:sp>
            <p:nvSpPr>
              <p:cNvPr id="64" name="Rectangle 65"/>
              <p:cNvSpPr>
                <a:spLocks noChangeArrowheads="1"/>
              </p:cNvSpPr>
              <p:nvPr/>
            </p:nvSpPr>
            <p:spPr bwMode="auto">
              <a:xfrm>
                <a:off x="1979" y="2111"/>
                <a:ext cx="624"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65" name="Rectangle 66"/>
              <p:cNvSpPr>
                <a:spLocks noChangeArrowheads="1"/>
              </p:cNvSpPr>
              <p:nvPr/>
            </p:nvSpPr>
            <p:spPr bwMode="auto">
              <a:xfrm>
                <a:off x="2161" y="2107"/>
                <a:ext cx="249"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charset="0"/>
                  </a:rPr>
                  <a:t>op</a:t>
                </a:r>
              </a:p>
            </p:txBody>
          </p:sp>
        </p:grpSp>
        <p:grpSp>
          <p:nvGrpSpPr>
            <p:cNvPr id="47" name="Group 67"/>
            <p:cNvGrpSpPr>
              <a:grpSpLocks/>
            </p:cNvGrpSpPr>
            <p:nvPr/>
          </p:nvGrpSpPr>
          <p:grpSpPr bwMode="auto">
            <a:xfrm>
              <a:off x="2611" y="2107"/>
              <a:ext cx="580" cy="210"/>
              <a:chOff x="2611" y="2107"/>
              <a:chExt cx="580" cy="210"/>
            </a:xfrm>
          </p:grpSpPr>
          <p:sp>
            <p:nvSpPr>
              <p:cNvPr id="62" name="Rectangle 68"/>
              <p:cNvSpPr>
                <a:spLocks noChangeArrowheads="1"/>
              </p:cNvSpPr>
              <p:nvPr/>
            </p:nvSpPr>
            <p:spPr bwMode="auto">
              <a:xfrm>
                <a:off x="2611" y="2111"/>
                <a:ext cx="58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63" name="Rectangle 69"/>
              <p:cNvSpPr>
                <a:spLocks noChangeArrowheads="1"/>
              </p:cNvSpPr>
              <p:nvPr/>
            </p:nvSpPr>
            <p:spPr bwMode="auto">
              <a:xfrm>
                <a:off x="2776" y="2107"/>
                <a:ext cx="221"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dirty="0" err="1">
                    <a:latin typeface="Times" charset="0"/>
                  </a:rPr>
                  <a:t>rs</a:t>
                </a:r>
                <a:endParaRPr lang="en-US" sz="1600" b="1" dirty="0">
                  <a:latin typeface="Times" charset="0"/>
                </a:endParaRPr>
              </a:p>
            </p:txBody>
          </p:sp>
        </p:grpSp>
        <p:grpSp>
          <p:nvGrpSpPr>
            <p:cNvPr id="48" name="Group 70"/>
            <p:cNvGrpSpPr>
              <a:grpSpLocks/>
            </p:cNvGrpSpPr>
            <p:nvPr/>
          </p:nvGrpSpPr>
          <p:grpSpPr bwMode="auto">
            <a:xfrm>
              <a:off x="3199" y="2107"/>
              <a:ext cx="579" cy="210"/>
              <a:chOff x="3199" y="2107"/>
              <a:chExt cx="579" cy="210"/>
            </a:xfrm>
          </p:grpSpPr>
          <p:sp>
            <p:nvSpPr>
              <p:cNvPr id="60" name="Rectangle 71"/>
              <p:cNvSpPr>
                <a:spLocks noChangeArrowheads="1"/>
              </p:cNvSpPr>
              <p:nvPr/>
            </p:nvSpPr>
            <p:spPr bwMode="auto">
              <a:xfrm>
                <a:off x="3199" y="2111"/>
                <a:ext cx="579"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61" name="Rectangle 72"/>
              <p:cNvSpPr>
                <a:spLocks noChangeArrowheads="1"/>
              </p:cNvSpPr>
              <p:nvPr/>
            </p:nvSpPr>
            <p:spPr bwMode="auto">
              <a:xfrm>
                <a:off x="3363" y="2107"/>
                <a:ext cx="213"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charset="0"/>
                  </a:rPr>
                  <a:t>rt</a:t>
                </a:r>
              </a:p>
            </p:txBody>
          </p:sp>
        </p:grpSp>
        <p:sp>
          <p:nvSpPr>
            <p:cNvPr id="49" name="Rectangle 73"/>
            <p:cNvSpPr>
              <a:spLocks noChangeArrowheads="1"/>
            </p:cNvSpPr>
            <p:nvPr/>
          </p:nvSpPr>
          <p:spPr bwMode="auto">
            <a:xfrm>
              <a:off x="3786" y="2111"/>
              <a:ext cx="180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50" name="Rectangle 74"/>
            <p:cNvSpPr>
              <a:spLocks noChangeArrowheads="1"/>
            </p:cNvSpPr>
            <p:nvPr/>
          </p:nvSpPr>
          <p:spPr bwMode="auto">
            <a:xfrm>
              <a:off x="4289" y="2107"/>
              <a:ext cx="690"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charset="0"/>
                </a:rPr>
                <a:t>immediate</a:t>
              </a:r>
            </a:p>
          </p:txBody>
        </p:sp>
        <p:sp>
          <p:nvSpPr>
            <p:cNvPr id="51" name="Rectangle 75"/>
            <p:cNvSpPr>
              <a:spLocks noChangeArrowheads="1"/>
            </p:cNvSpPr>
            <p:nvPr/>
          </p:nvSpPr>
          <p:spPr bwMode="auto">
            <a:xfrm>
              <a:off x="5488" y="1915"/>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0</a:t>
              </a:r>
            </a:p>
          </p:txBody>
        </p:sp>
        <p:sp>
          <p:nvSpPr>
            <p:cNvPr id="52" name="Rectangle 76"/>
            <p:cNvSpPr>
              <a:spLocks noChangeArrowheads="1"/>
            </p:cNvSpPr>
            <p:nvPr/>
          </p:nvSpPr>
          <p:spPr bwMode="auto">
            <a:xfrm>
              <a:off x="3590" y="1915"/>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16</a:t>
              </a:r>
            </a:p>
          </p:txBody>
        </p:sp>
        <p:sp>
          <p:nvSpPr>
            <p:cNvPr id="53" name="Rectangle 77"/>
            <p:cNvSpPr>
              <a:spLocks noChangeArrowheads="1"/>
            </p:cNvSpPr>
            <p:nvPr/>
          </p:nvSpPr>
          <p:spPr bwMode="auto">
            <a:xfrm>
              <a:off x="3002" y="1915"/>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21</a:t>
              </a:r>
            </a:p>
          </p:txBody>
        </p:sp>
        <p:sp>
          <p:nvSpPr>
            <p:cNvPr id="54" name="Rectangle 78"/>
            <p:cNvSpPr>
              <a:spLocks noChangeArrowheads="1"/>
            </p:cNvSpPr>
            <p:nvPr/>
          </p:nvSpPr>
          <p:spPr bwMode="auto">
            <a:xfrm>
              <a:off x="2414" y="1915"/>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26</a:t>
              </a:r>
            </a:p>
          </p:txBody>
        </p:sp>
        <p:sp>
          <p:nvSpPr>
            <p:cNvPr id="55" name="Rectangle 79"/>
            <p:cNvSpPr>
              <a:spLocks noChangeArrowheads="1"/>
            </p:cNvSpPr>
            <p:nvPr/>
          </p:nvSpPr>
          <p:spPr bwMode="auto">
            <a:xfrm>
              <a:off x="1918" y="1915"/>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dirty="0">
                  <a:latin typeface="Times" charset="0"/>
                </a:rPr>
                <a:t>31</a:t>
              </a:r>
            </a:p>
          </p:txBody>
        </p:sp>
        <p:sp>
          <p:nvSpPr>
            <p:cNvPr id="56" name="Rectangle 80"/>
            <p:cNvSpPr>
              <a:spLocks noChangeArrowheads="1"/>
            </p:cNvSpPr>
            <p:nvPr/>
          </p:nvSpPr>
          <p:spPr bwMode="auto">
            <a:xfrm>
              <a:off x="2143" y="2299"/>
              <a:ext cx="39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6 bits</a:t>
              </a:r>
            </a:p>
          </p:txBody>
        </p:sp>
        <p:sp>
          <p:nvSpPr>
            <p:cNvPr id="57" name="Rectangle 81"/>
            <p:cNvSpPr>
              <a:spLocks noChangeArrowheads="1"/>
            </p:cNvSpPr>
            <p:nvPr/>
          </p:nvSpPr>
          <p:spPr bwMode="auto">
            <a:xfrm>
              <a:off x="4448" y="2299"/>
              <a:ext cx="459"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16 bits</a:t>
              </a:r>
            </a:p>
          </p:txBody>
        </p:sp>
        <p:sp>
          <p:nvSpPr>
            <p:cNvPr id="58" name="Rectangle 82"/>
            <p:cNvSpPr>
              <a:spLocks noChangeArrowheads="1"/>
            </p:cNvSpPr>
            <p:nvPr/>
          </p:nvSpPr>
          <p:spPr bwMode="auto">
            <a:xfrm>
              <a:off x="3318" y="2299"/>
              <a:ext cx="39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5 bits</a:t>
              </a:r>
            </a:p>
          </p:txBody>
        </p:sp>
        <p:sp>
          <p:nvSpPr>
            <p:cNvPr id="59" name="Rectangle 83"/>
            <p:cNvSpPr>
              <a:spLocks noChangeArrowheads="1"/>
            </p:cNvSpPr>
            <p:nvPr/>
          </p:nvSpPr>
          <p:spPr bwMode="auto">
            <a:xfrm>
              <a:off x="2731" y="2299"/>
              <a:ext cx="39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5 bits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BA3A413A-9077-EF48-8AC9-967800980F81}" type="datetime1">
              <a:rPr lang="en-US" smtClean="0"/>
              <a:pPr/>
              <a:t>4/1/11</a:t>
            </a:fld>
            <a:endParaRPr lang="en-US" dirty="0"/>
          </a:p>
        </p:txBody>
      </p:sp>
      <p:sp>
        <p:nvSpPr>
          <p:cNvPr id="4" name="Footer Placeholder 3"/>
          <p:cNvSpPr>
            <a:spLocks noGrp="1"/>
          </p:cNvSpPr>
          <p:nvPr>
            <p:ph type="ftr" sz="quarter" idx="10"/>
          </p:nvPr>
        </p:nvSpPr>
        <p:spPr>
          <a:xfrm>
            <a:off x="3595770" y="6356350"/>
            <a:ext cx="2133600" cy="365125"/>
          </a:xfrm>
        </p:spPr>
        <p:txBody>
          <a:bodyPr/>
          <a:lstStyle/>
          <a:p>
            <a:r>
              <a:rPr lang="en-US" smtClean="0"/>
              <a:t>Spring 2011 -- Lecture #20</a:t>
            </a:r>
            <a:endParaRPr lang="en-AU" dirty="0"/>
          </a:p>
        </p:txBody>
      </p:sp>
      <p:sp>
        <p:nvSpPr>
          <p:cNvPr id="348162" name="Rectangle 2"/>
          <p:cNvSpPr>
            <a:spLocks noGrp="1" noChangeArrowheads="1"/>
          </p:cNvSpPr>
          <p:nvPr>
            <p:ph type="title"/>
          </p:nvPr>
        </p:nvSpPr>
        <p:spPr/>
        <p:txBody>
          <a:bodyPr/>
          <a:lstStyle/>
          <a:p>
            <a:r>
              <a:rPr lang="en-US" dirty="0" smtClean="0"/>
              <a:t>3. Control </a:t>
            </a:r>
            <a:r>
              <a:rPr lang="en-US" dirty="0"/>
              <a:t>Hazards</a:t>
            </a:r>
            <a:endParaRPr lang="en-AU" dirty="0"/>
          </a:p>
        </p:txBody>
      </p:sp>
      <p:sp>
        <p:nvSpPr>
          <p:cNvPr id="348163" name="Rectangle 3"/>
          <p:cNvSpPr>
            <a:spLocks noGrp="1" noChangeArrowheads="1"/>
          </p:cNvSpPr>
          <p:nvPr>
            <p:ph type="body" idx="1"/>
          </p:nvPr>
        </p:nvSpPr>
        <p:spPr>
          <a:xfrm>
            <a:off x="457200" y="1600200"/>
            <a:ext cx="8229600" cy="4817533"/>
          </a:xfrm>
        </p:spPr>
        <p:txBody>
          <a:bodyPr>
            <a:normAutofit/>
          </a:bodyPr>
          <a:lstStyle/>
          <a:p>
            <a:pPr>
              <a:lnSpc>
                <a:spcPct val="90000"/>
              </a:lnSpc>
            </a:pPr>
            <a:r>
              <a:rPr lang="en-US" dirty="0"/>
              <a:t>Branch determines flow of control</a:t>
            </a:r>
          </a:p>
          <a:p>
            <a:pPr lvl="1">
              <a:lnSpc>
                <a:spcPct val="90000"/>
              </a:lnSpc>
            </a:pPr>
            <a:r>
              <a:rPr lang="en-US" dirty="0"/>
              <a:t>Fetching next instruction depends on branch outcome</a:t>
            </a:r>
          </a:p>
          <a:p>
            <a:pPr lvl="1">
              <a:lnSpc>
                <a:spcPct val="90000"/>
              </a:lnSpc>
            </a:pPr>
            <a:r>
              <a:rPr lang="en-US" dirty="0"/>
              <a:t>Pipeline can’t always fetch correct instruction</a:t>
            </a:r>
          </a:p>
          <a:p>
            <a:pPr lvl="2">
              <a:lnSpc>
                <a:spcPct val="90000"/>
              </a:lnSpc>
            </a:pPr>
            <a:r>
              <a:rPr lang="en-US" dirty="0"/>
              <a:t>Still working on ID stage of branch</a:t>
            </a:r>
            <a:endParaRPr lang="en-US" dirty="0" smtClean="0"/>
          </a:p>
          <a:p>
            <a:pPr>
              <a:lnSpc>
                <a:spcPct val="90000"/>
              </a:lnSpc>
            </a:pPr>
            <a:r>
              <a:rPr lang="en-US" dirty="0" smtClean="0"/>
              <a:t>BEQ, BNE in MIPS pipeline </a:t>
            </a:r>
          </a:p>
          <a:p>
            <a:pPr>
              <a:lnSpc>
                <a:spcPct val="90000"/>
              </a:lnSpc>
            </a:pPr>
            <a:r>
              <a:rPr lang="en-US" dirty="0" smtClean="0"/>
              <a:t>Simple solution Option 1: </a:t>
            </a:r>
            <a:r>
              <a:rPr lang="en-US" i="1" dirty="0" smtClean="0">
                <a:solidFill>
                  <a:srgbClr val="FF0000"/>
                </a:solidFill>
              </a:rPr>
              <a:t>Stall </a:t>
            </a:r>
            <a:r>
              <a:rPr lang="en-US" dirty="0" smtClean="0"/>
              <a:t>on every branch until have new PC value</a:t>
            </a:r>
          </a:p>
          <a:p>
            <a:pPr lvl="1">
              <a:lnSpc>
                <a:spcPct val="90000"/>
              </a:lnSpc>
            </a:pPr>
            <a:r>
              <a:rPr lang="en-US" dirty="0" smtClean="0"/>
              <a:t>Would add 2 bubbles/clock cycles for every Branch! (~ 20% of instructions executed)</a:t>
            </a:r>
          </a:p>
          <a:p>
            <a:pPr>
              <a:lnSpc>
                <a:spcPct val="90000"/>
              </a:lnSpc>
            </a:pPr>
            <a:endParaRPr lang="en-US" dirty="0" smtClean="0"/>
          </a:p>
        </p:txBody>
      </p:sp>
      <p:sp>
        <p:nvSpPr>
          <p:cNvPr id="6" name="Slide Number Placeholder 5"/>
          <p:cNvSpPr>
            <a:spLocks noGrp="1"/>
          </p:cNvSpPr>
          <p:nvPr>
            <p:ph type="sldNum" sz="quarter" idx="12"/>
          </p:nvPr>
        </p:nvSpPr>
        <p:spPr/>
        <p:txBody>
          <a:bodyPr/>
          <a:lstStyle/>
          <a:p>
            <a:fld id="{3CC63E4C-4642-794D-A2FD-70F6B81535F5}" type="slidenum">
              <a:rPr lang="en-US" smtClean="0"/>
              <a:pPr/>
              <a:t>51</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1730" name="Rectangle 2"/>
          <p:cNvSpPr>
            <a:spLocks noGrp="1" noChangeArrowheads="1"/>
          </p:cNvSpPr>
          <p:nvPr>
            <p:ph type="title"/>
          </p:nvPr>
        </p:nvSpPr>
        <p:spPr/>
        <p:txBody>
          <a:bodyPr/>
          <a:lstStyle/>
          <a:p>
            <a:r>
              <a:rPr lang="en-US" dirty="0" smtClean="0"/>
              <a:t>Stall =&gt; 2 Bubbles/Clocks</a:t>
            </a:r>
            <a:endParaRPr lang="en-US" dirty="0"/>
          </a:p>
        </p:txBody>
      </p:sp>
      <p:sp>
        <p:nvSpPr>
          <p:cNvPr id="2761731" name="Rectangle 3"/>
          <p:cNvSpPr>
            <a:spLocks noChangeArrowheads="1"/>
          </p:cNvSpPr>
          <p:nvPr/>
        </p:nvSpPr>
        <p:spPr bwMode="auto">
          <a:xfrm>
            <a:off x="647832" y="6068719"/>
            <a:ext cx="7903680"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800" b="1" dirty="0">
                <a:latin typeface="18 VAG Rounded Bold   07390"/>
              </a:rPr>
              <a:t>Where do we do the compare for the branch?</a:t>
            </a:r>
          </a:p>
        </p:txBody>
      </p:sp>
      <p:grpSp>
        <p:nvGrpSpPr>
          <p:cNvPr id="2" name="Group 4"/>
          <p:cNvGrpSpPr>
            <a:grpSpLocks/>
          </p:cNvGrpSpPr>
          <p:nvPr/>
        </p:nvGrpSpPr>
        <p:grpSpPr bwMode="auto">
          <a:xfrm>
            <a:off x="530225" y="1179513"/>
            <a:ext cx="7800975" cy="5056188"/>
            <a:chOff x="214" y="551"/>
            <a:chExt cx="4914" cy="3185"/>
          </a:xfrm>
        </p:grpSpPr>
        <p:grpSp>
          <p:nvGrpSpPr>
            <p:cNvPr id="3" name="Group 5"/>
            <p:cNvGrpSpPr>
              <a:grpSpLocks/>
            </p:cNvGrpSpPr>
            <p:nvPr/>
          </p:nvGrpSpPr>
          <p:grpSpPr bwMode="auto">
            <a:xfrm>
              <a:off x="2624" y="1200"/>
              <a:ext cx="340" cy="289"/>
              <a:chOff x="2624" y="1200"/>
              <a:chExt cx="340" cy="289"/>
            </a:xfrm>
          </p:grpSpPr>
          <p:sp>
            <p:nvSpPr>
              <p:cNvPr id="2761734" name="Freeform 6"/>
              <p:cNvSpPr>
                <a:spLocks/>
              </p:cNvSpPr>
              <p:nvPr/>
            </p:nvSpPr>
            <p:spPr bwMode="auto">
              <a:xfrm>
                <a:off x="2624" y="120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35" name="Freeform 7"/>
              <p:cNvSpPr>
                <a:spLocks/>
              </p:cNvSpPr>
              <p:nvPr/>
            </p:nvSpPr>
            <p:spPr bwMode="auto">
              <a:xfrm>
                <a:off x="2793" y="120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4" name="Group 8"/>
            <p:cNvGrpSpPr>
              <a:grpSpLocks/>
            </p:cNvGrpSpPr>
            <p:nvPr/>
          </p:nvGrpSpPr>
          <p:grpSpPr bwMode="auto">
            <a:xfrm>
              <a:off x="2624" y="2592"/>
              <a:ext cx="340" cy="289"/>
              <a:chOff x="2624" y="2592"/>
              <a:chExt cx="340" cy="289"/>
            </a:xfrm>
          </p:grpSpPr>
          <p:sp>
            <p:nvSpPr>
              <p:cNvPr id="2761737" name="Freeform 9"/>
              <p:cNvSpPr>
                <a:spLocks/>
              </p:cNvSpPr>
              <p:nvPr/>
            </p:nvSpPr>
            <p:spPr bwMode="auto">
              <a:xfrm>
                <a:off x="2624" y="2592"/>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38" name="Freeform 10"/>
              <p:cNvSpPr>
                <a:spLocks/>
              </p:cNvSpPr>
              <p:nvPr/>
            </p:nvSpPr>
            <p:spPr bwMode="auto">
              <a:xfrm>
                <a:off x="2793" y="2592"/>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739" name="Rectangle 11"/>
            <p:cNvSpPr>
              <a:spLocks noChangeArrowheads="1"/>
            </p:cNvSpPr>
            <p:nvPr/>
          </p:nvSpPr>
          <p:spPr bwMode="auto">
            <a:xfrm>
              <a:off x="2605" y="2594"/>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sp>
          <p:nvSpPr>
            <p:cNvPr id="2761740" name="Line 12"/>
            <p:cNvSpPr>
              <a:spLocks noChangeShapeType="1"/>
            </p:cNvSpPr>
            <p:nvPr/>
          </p:nvSpPr>
          <p:spPr bwMode="auto">
            <a:xfrm>
              <a:off x="584" y="1224"/>
              <a:ext cx="0" cy="2032"/>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61741" name="Line 13"/>
            <p:cNvSpPr>
              <a:spLocks noChangeShapeType="1"/>
            </p:cNvSpPr>
            <p:nvPr/>
          </p:nvSpPr>
          <p:spPr bwMode="auto">
            <a:xfrm>
              <a:off x="984" y="840"/>
              <a:ext cx="3976"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61742" name="Rectangle 14"/>
            <p:cNvSpPr>
              <a:spLocks noChangeArrowheads="1"/>
            </p:cNvSpPr>
            <p:nvPr/>
          </p:nvSpPr>
          <p:spPr bwMode="auto">
            <a:xfrm>
              <a:off x="579" y="1302"/>
              <a:ext cx="517"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Courier" pitchFamily="-65" charset="0"/>
                </a:rPr>
                <a:t>beq</a:t>
              </a:r>
              <a:endParaRPr lang="en-US" sz="2800" b="1">
                <a:solidFill>
                  <a:schemeClr val="tx1"/>
                </a:solidFill>
                <a:latin typeface="Arial" pitchFamily="-65" charset="0"/>
              </a:endParaRPr>
            </a:p>
          </p:txBody>
        </p:sp>
        <p:sp>
          <p:nvSpPr>
            <p:cNvPr id="2761743" name="Rectangle 15"/>
            <p:cNvSpPr>
              <a:spLocks noChangeArrowheads="1"/>
            </p:cNvSpPr>
            <p:nvPr/>
          </p:nvSpPr>
          <p:spPr bwMode="auto">
            <a:xfrm>
              <a:off x="563" y="1718"/>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1</a:t>
              </a:r>
            </a:p>
          </p:txBody>
        </p:sp>
        <p:sp>
          <p:nvSpPr>
            <p:cNvPr id="2761744" name="Rectangle 16"/>
            <p:cNvSpPr>
              <a:spLocks noChangeArrowheads="1"/>
            </p:cNvSpPr>
            <p:nvPr/>
          </p:nvSpPr>
          <p:spPr bwMode="auto">
            <a:xfrm>
              <a:off x="555" y="2182"/>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2</a:t>
              </a:r>
            </a:p>
          </p:txBody>
        </p:sp>
        <p:sp>
          <p:nvSpPr>
            <p:cNvPr id="2761745" name="Rectangle 17"/>
            <p:cNvSpPr>
              <a:spLocks noChangeArrowheads="1"/>
            </p:cNvSpPr>
            <p:nvPr/>
          </p:nvSpPr>
          <p:spPr bwMode="auto">
            <a:xfrm>
              <a:off x="560" y="2612"/>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err="1">
                  <a:solidFill>
                    <a:schemeClr val="tx1"/>
                  </a:solidFill>
                  <a:latin typeface="Arial" pitchFamily="-65" charset="0"/>
                </a:rPr>
                <a:t>Instr</a:t>
              </a:r>
              <a:r>
                <a:rPr lang="en-US" sz="2800" b="1" dirty="0">
                  <a:solidFill>
                    <a:schemeClr val="tx1"/>
                  </a:solidFill>
                  <a:latin typeface="Arial" pitchFamily="-65" charset="0"/>
                </a:rPr>
                <a:t> 3</a:t>
              </a:r>
            </a:p>
          </p:txBody>
        </p:sp>
        <p:sp>
          <p:nvSpPr>
            <p:cNvPr id="2761746" name="Rectangle 18"/>
            <p:cNvSpPr>
              <a:spLocks noChangeArrowheads="1"/>
            </p:cNvSpPr>
            <p:nvPr/>
          </p:nvSpPr>
          <p:spPr bwMode="auto">
            <a:xfrm>
              <a:off x="587" y="3067"/>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4</a:t>
              </a:r>
            </a:p>
          </p:txBody>
        </p:sp>
        <p:sp>
          <p:nvSpPr>
            <p:cNvPr id="2761747" name="Line 19"/>
            <p:cNvSpPr>
              <a:spLocks noChangeShapeType="1"/>
            </p:cNvSpPr>
            <p:nvPr/>
          </p:nvSpPr>
          <p:spPr bwMode="auto">
            <a:xfrm>
              <a:off x="172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48" name="Line 20"/>
            <p:cNvSpPr>
              <a:spLocks noChangeShapeType="1"/>
            </p:cNvSpPr>
            <p:nvPr/>
          </p:nvSpPr>
          <p:spPr bwMode="auto">
            <a:xfrm>
              <a:off x="216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49" name="Line 21"/>
            <p:cNvSpPr>
              <a:spLocks noChangeShapeType="1"/>
            </p:cNvSpPr>
            <p:nvPr/>
          </p:nvSpPr>
          <p:spPr bwMode="auto">
            <a:xfrm>
              <a:off x="259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0" name="Line 22"/>
            <p:cNvSpPr>
              <a:spLocks noChangeShapeType="1"/>
            </p:cNvSpPr>
            <p:nvPr/>
          </p:nvSpPr>
          <p:spPr bwMode="auto">
            <a:xfrm>
              <a:off x="3024"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1" name="Line 23"/>
            <p:cNvSpPr>
              <a:spLocks noChangeShapeType="1"/>
            </p:cNvSpPr>
            <p:nvPr/>
          </p:nvSpPr>
          <p:spPr bwMode="auto">
            <a:xfrm>
              <a:off x="3456"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2" name="Line 24"/>
            <p:cNvSpPr>
              <a:spLocks noChangeShapeType="1"/>
            </p:cNvSpPr>
            <p:nvPr/>
          </p:nvSpPr>
          <p:spPr bwMode="auto">
            <a:xfrm>
              <a:off x="388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3" name="Line 25"/>
            <p:cNvSpPr>
              <a:spLocks noChangeShapeType="1"/>
            </p:cNvSpPr>
            <p:nvPr/>
          </p:nvSpPr>
          <p:spPr bwMode="auto">
            <a:xfrm>
              <a:off x="432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4" name="Line 26"/>
            <p:cNvSpPr>
              <a:spLocks noChangeShapeType="1"/>
            </p:cNvSpPr>
            <p:nvPr/>
          </p:nvSpPr>
          <p:spPr bwMode="auto">
            <a:xfrm>
              <a:off x="475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grpSp>
          <p:nvGrpSpPr>
            <p:cNvPr id="5" name="Group 27"/>
            <p:cNvGrpSpPr>
              <a:grpSpLocks/>
            </p:cNvGrpSpPr>
            <p:nvPr/>
          </p:nvGrpSpPr>
          <p:grpSpPr bwMode="auto">
            <a:xfrm>
              <a:off x="2257" y="1152"/>
              <a:ext cx="225" cy="481"/>
              <a:chOff x="2257" y="1152"/>
              <a:chExt cx="225" cy="481"/>
            </a:xfrm>
          </p:grpSpPr>
          <p:sp>
            <p:nvSpPr>
              <p:cNvPr id="2761756" name="Freeform 28"/>
              <p:cNvSpPr>
                <a:spLocks/>
              </p:cNvSpPr>
              <p:nvPr/>
            </p:nvSpPr>
            <p:spPr bwMode="auto">
              <a:xfrm>
                <a:off x="2269" y="1152"/>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57" name="Rectangle 29"/>
              <p:cNvSpPr>
                <a:spLocks noChangeArrowheads="1"/>
              </p:cNvSpPr>
              <p:nvPr/>
            </p:nvSpPr>
            <p:spPr bwMode="auto">
              <a:xfrm rot="5400000">
                <a:off x="2170" y="1274"/>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6" name="Group 30"/>
            <p:cNvGrpSpPr>
              <a:grpSpLocks/>
            </p:cNvGrpSpPr>
            <p:nvPr/>
          </p:nvGrpSpPr>
          <p:grpSpPr bwMode="auto">
            <a:xfrm>
              <a:off x="1324" y="1248"/>
              <a:ext cx="359" cy="289"/>
              <a:chOff x="1324" y="1248"/>
              <a:chExt cx="359" cy="289"/>
            </a:xfrm>
          </p:grpSpPr>
          <p:sp>
            <p:nvSpPr>
              <p:cNvPr id="2761759" name="Rectangle 31"/>
              <p:cNvSpPr>
                <a:spLocks noChangeArrowheads="1"/>
              </p:cNvSpPr>
              <p:nvPr/>
            </p:nvSpPr>
            <p:spPr bwMode="auto">
              <a:xfrm>
                <a:off x="1324" y="1250"/>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7" name="Group 32"/>
              <p:cNvGrpSpPr>
                <a:grpSpLocks/>
              </p:cNvGrpSpPr>
              <p:nvPr/>
            </p:nvGrpSpPr>
            <p:grpSpPr bwMode="auto">
              <a:xfrm>
                <a:off x="1343" y="1248"/>
                <a:ext cx="340" cy="289"/>
                <a:chOff x="1343" y="1248"/>
                <a:chExt cx="340" cy="289"/>
              </a:xfrm>
            </p:grpSpPr>
            <p:sp>
              <p:nvSpPr>
                <p:cNvPr id="2761761" name="Freeform 33"/>
                <p:cNvSpPr>
                  <a:spLocks/>
                </p:cNvSpPr>
                <p:nvPr/>
              </p:nvSpPr>
              <p:spPr bwMode="auto">
                <a:xfrm>
                  <a:off x="1343" y="1248"/>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62" name="Freeform 34"/>
                <p:cNvSpPr>
                  <a:spLocks/>
                </p:cNvSpPr>
                <p:nvPr/>
              </p:nvSpPr>
              <p:spPr bwMode="auto">
                <a:xfrm>
                  <a:off x="1512" y="1248"/>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1763" name="Rectangle 35"/>
            <p:cNvSpPr>
              <a:spLocks noChangeArrowheads="1"/>
            </p:cNvSpPr>
            <p:nvPr/>
          </p:nvSpPr>
          <p:spPr bwMode="auto">
            <a:xfrm>
              <a:off x="1784" y="1255"/>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8" name="Group 36"/>
            <p:cNvGrpSpPr>
              <a:grpSpLocks/>
            </p:cNvGrpSpPr>
            <p:nvPr/>
          </p:nvGrpSpPr>
          <p:grpSpPr bwMode="auto">
            <a:xfrm>
              <a:off x="1803" y="1248"/>
              <a:ext cx="296" cy="289"/>
              <a:chOff x="1803" y="1248"/>
              <a:chExt cx="296" cy="289"/>
            </a:xfrm>
          </p:grpSpPr>
          <p:sp>
            <p:nvSpPr>
              <p:cNvPr id="2761765" name="Freeform 37"/>
              <p:cNvSpPr>
                <a:spLocks/>
              </p:cNvSpPr>
              <p:nvPr/>
            </p:nvSpPr>
            <p:spPr bwMode="auto">
              <a:xfrm>
                <a:off x="1803" y="1248"/>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66" name="Freeform 38"/>
              <p:cNvSpPr>
                <a:spLocks/>
              </p:cNvSpPr>
              <p:nvPr/>
            </p:nvSpPr>
            <p:spPr bwMode="auto">
              <a:xfrm>
                <a:off x="1951" y="1248"/>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767" name="Line 39"/>
            <p:cNvSpPr>
              <a:spLocks noChangeShapeType="1"/>
            </p:cNvSpPr>
            <p:nvPr/>
          </p:nvSpPr>
          <p:spPr bwMode="auto">
            <a:xfrm>
              <a:off x="1688" y="1392"/>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68" name="Freeform 40"/>
            <p:cNvSpPr>
              <a:spLocks/>
            </p:cNvSpPr>
            <p:nvPr/>
          </p:nvSpPr>
          <p:spPr bwMode="auto">
            <a:xfrm>
              <a:off x="1750"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69" name="Line 41"/>
            <p:cNvSpPr>
              <a:spLocks noChangeShapeType="1"/>
            </p:cNvSpPr>
            <p:nvPr/>
          </p:nvSpPr>
          <p:spPr bwMode="auto">
            <a:xfrm>
              <a:off x="2104" y="129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70" name="Rectangle 42"/>
            <p:cNvSpPr>
              <a:spLocks noChangeArrowheads="1"/>
            </p:cNvSpPr>
            <p:nvPr/>
          </p:nvSpPr>
          <p:spPr bwMode="auto">
            <a:xfrm>
              <a:off x="2601" y="1250"/>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sp>
          <p:nvSpPr>
            <p:cNvPr id="2761771" name="Rectangle 43"/>
            <p:cNvSpPr>
              <a:spLocks noChangeArrowheads="1"/>
            </p:cNvSpPr>
            <p:nvPr/>
          </p:nvSpPr>
          <p:spPr bwMode="auto">
            <a:xfrm>
              <a:off x="3093" y="1250"/>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9" name="Group 44"/>
            <p:cNvGrpSpPr>
              <a:grpSpLocks/>
            </p:cNvGrpSpPr>
            <p:nvPr/>
          </p:nvGrpSpPr>
          <p:grpSpPr bwMode="auto">
            <a:xfrm>
              <a:off x="3120" y="1248"/>
              <a:ext cx="284" cy="289"/>
              <a:chOff x="3120" y="1248"/>
              <a:chExt cx="284" cy="289"/>
            </a:xfrm>
          </p:grpSpPr>
          <p:sp>
            <p:nvSpPr>
              <p:cNvPr id="2761773" name="Freeform 45"/>
              <p:cNvSpPr>
                <a:spLocks/>
              </p:cNvSpPr>
              <p:nvPr/>
            </p:nvSpPr>
            <p:spPr bwMode="auto">
              <a:xfrm>
                <a:off x="3120" y="1248"/>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74" name="Freeform 46"/>
              <p:cNvSpPr>
                <a:spLocks/>
              </p:cNvSpPr>
              <p:nvPr/>
            </p:nvSpPr>
            <p:spPr bwMode="auto">
              <a:xfrm>
                <a:off x="3261" y="1248"/>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775" name="Line 47"/>
            <p:cNvSpPr>
              <a:spLocks noChangeShapeType="1"/>
            </p:cNvSpPr>
            <p:nvPr/>
          </p:nvSpPr>
          <p:spPr bwMode="auto">
            <a:xfrm>
              <a:off x="2973" y="1392"/>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76" name="Line 48"/>
            <p:cNvSpPr>
              <a:spLocks noChangeShapeType="1"/>
            </p:cNvSpPr>
            <p:nvPr/>
          </p:nvSpPr>
          <p:spPr bwMode="auto">
            <a:xfrm>
              <a:off x="2489" y="1392"/>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77" name="Freeform 49"/>
            <p:cNvSpPr>
              <a:spLocks/>
            </p:cNvSpPr>
            <p:nvPr/>
          </p:nvSpPr>
          <p:spPr bwMode="auto">
            <a:xfrm>
              <a:off x="2610" y="1392"/>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78" name="Line 50"/>
            <p:cNvSpPr>
              <a:spLocks noChangeShapeType="1"/>
            </p:cNvSpPr>
            <p:nvPr/>
          </p:nvSpPr>
          <p:spPr bwMode="auto">
            <a:xfrm>
              <a:off x="2104" y="14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79" name="Freeform 51"/>
            <p:cNvSpPr>
              <a:spLocks/>
            </p:cNvSpPr>
            <p:nvPr/>
          </p:nvSpPr>
          <p:spPr bwMode="auto">
            <a:xfrm>
              <a:off x="2197" y="1387"/>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10" name="Group 52"/>
            <p:cNvGrpSpPr>
              <a:grpSpLocks/>
            </p:cNvGrpSpPr>
            <p:nvPr/>
          </p:nvGrpSpPr>
          <p:grpSpPr bwMode="auto">
            <a:xfrm>
              <a:off x="1751" y="1600"/>
              <a:ext cx="2096" cy="513"/>
              <a:chOff x="1751" y="1600"/>
              <a:chExt cx="2096" cy="513"/>
            </a:xfrm>
          </p:grpSpPr>
          <p:grpSp>
            <p:nvGrpSpPr>
              <p:cNvPr id="11" name="Group 53"/>
              <p:cNvGrpSpPr>
                <a:grpSpLocks/>
              </p:cNvGrpSpPr>
              <p:nvPr/>
            </p:nvGrpSpPr>
            <p:grpSpPr bwMode="auto">
              <a:xfrm>
                <a:off x="2684" y="1600"/>
                <a:ext cx="225" cy="481"/>
                <a:chOff x="2684" y="1600"/>
                <a:chExt cx="225" cy="481"/>
              </a:xfrm>
            </p:grpSpPr>
            <p:sp>
              <p:nvSpPr>
                <p:cNvPr id="2761782" name="Freeform 54"/>
                <p:cNvSpPr>
                  <a:spLocks/>
                </p:cNvSpPr>
                <p:nvPr/>
              </p:nvSpPr>
              <p:spPr bwMode="auto">
                <a:xfrm>
                  <a:off x="2696" y="1600"/>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83" name="Rectangle 55"/>
                <p:cNvSpPr>
                  <a:spLocks noChangeArrowheads="1"/>
                </p:cNvSpPr>
                <p:nvPr/>
              </p:nvSpPr>
              <p:spPr bwMode="auto">
                <a:xfrm rot="5400000">
                  <a:off x="2597" y="1722"/>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2" name="Group 56"/>
              <p:cNvGrpSpPr>
                <a:grpSpLocks/>
              </p:cNvGrpSpPr>
              <p:nvPr/>
            </p:nvGrpSpPr>
            <p:grpSpPr bwMode="auto">
              <a:xfrm>
                <a:off x="1751" y="1696"/>
                <a:ext cx="359" cy="289"/>
                <a:chOff x="1751" y="1696"/>
                <a:chExt cx="359" cy="289"/>
              </a:xfrm>
            </p:grpSpPr>
            <p:sp>
              <p:nvSpPr>
                <p:cNvPr id="2761785" name="Rectangle 57"/>
                <p:cNvSpPr>
                  <a:spLocks noChangeArrowheads="1"/>
                </p:cNvSpPr>
                <p:nvPr/>
              </p:nvSpPr>
              <p:spPr bwMode="auto">
                <a:xfrm>
                  <a:off x="1751" y="1698"/>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13" name="Group 58"/>
                <p:cNvGrpSpPr>
                  <a:grpSpLocks/>
                </p:cNvGrpSpPr>
                <p:nvPr/>
              </p:nvGrpSpPr>
              <p:grpSpPr bwMode="auto">
                <a:xfrm>
                  <a:off x="1770" y="1696"/>
                  <a:ext cx="340" cy="289"/>
                  <a:chOff x="1770" y="1696"/>
                  <a:chExt cx="340" cy="289"/>
                </a:xfrm>
              </p:grpSpPr>
              <p:sp>
                <p:nvSpPr>
                  <p:cNvPr id="2761787" name="Freeform 59"/>
                  <p:cNvSpPr>
                    <a:spLocks/>
                  </p:cNvSpPr>
                  <p:nvPr/>
                </p:nvSpPr>
                <p:spPr bwMode="auto">
                  <a:xfrm>
                    <a:off x="1770" y="1696"/>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88" name="Freeform 60"/>
                  <p:cNvSpPr>
                    <a:spLocks/>
                  </p:cNvSpPr>
                  <p:nvPr/>
                </p:nvSpPr>
                <p:spPr bwMode="auto">
                  <a:xfrm>
                    <a:off x="1939" y="1696"/>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1789" name="Rectangle 61"/>
              <p:cNvSpPr>
                <a:spLocks noChangeArrowheads="1"/>
              </p:cNvSpPr>
              <p:nvPr/>
            </p:nvSpPr>
            <p:spPr bwMode="auto">
              <a:xfrm>
                <a:off x="2211" y="1703"/>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4" name="Group 62"/>
              <p:cNvGrpSpPr>
                <a:grpSpLocks/>
              </p:cNvGrpSpPr>
              <p:nvPr/>
            </p:nvGrpSpPr>
            <p:grpSpPr bwMode="auto">
              <a:xfrm>
                <a:off x="2230" y="1696"/>
                <a:ext cx="296" cy="289"/>
                <a:chOff x="2230" y="1696"/>
                <a:chExt cx="296" cy="289"/>
              </a:xfrm>
            </p:grpSpPr>
            <p:sp>
              <p:nvSpPr>
                <p:cNvPr id="2761791" name="Freeform 63"/>
                <p:cNvSpPr>
                  <a:spLocks/>
                </p:cNvSpPr>
                <p:nvPr/>
              </p:nvSpPr>
              <p:spPr bwMode="auto">
                <a:xfrm>
                  <a:off x="2230" y="1696"/>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92" name="Freeform 64"/>
                <p:cNvSpPr>
                  <a:spLocks/>
                </p:cNvSpPr>
                <p:nvPr/>
              </p:nvSpPr>
              <p:spPr bwMode="auto">
                <a:xfrm>
                  <a:off x="2378" y="169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793" name="Line 65"/>
              <p:cNvSpPr>
                <a:spLocks noChangeShapeType="1"/>
              </p:cNvSpPr>
              <p:nvPr/>
            </p:nvSpPr>
            <p:spPr bwMode="auto">
              <a:xfrm>
                <a:off x="2115" y="1840"/>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94" name="Freeform 66"/>
              <p:cNvSpPr>
                <a:spLocks/>
              </p:cNvSpPr>
              <p:nvPr/>
            </p:nvSpPr>
            <p:spPr bwMode="auto">
              <a:xfrm>
                <a:off x="2177" y="1744"/>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95" name="Line 67"/>
              <p:cNvSpPr>
                <a:spLocks noChangeShapeType="1"/>
              </p:cNvSpPr>
              <p:nvPr/>
            </p:nvSpPr>
            <p:spPr bwMode="auto">
              <a:xfrm>
                <a:off x="2531" y="174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96" name="Rectangle 68"/>
              <p:cNvSpPr>
                <a:spLocks noChangeArrowheads="1"/>
              </p:cNvSpPr>
              <p:nvPr/>
            </p:nvSpPr>
            <p:spPr bwMode="auto">
              <a:xfrm>
                <a:off x="3028" y="1698"/>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15" name="Group 69"/>
              <p:cNvGrpSpPr>
                <a:grpSpLocks/>
              </p:cNvGrpSpPr>
              <p:nvPr/>
            </p:nvGrpSpPr>
            <p:grpSpPr bwMode="auto">
              <a:xfrm>
                <a:off x="3079" y="1696"/>
                <a:ext cx="325" cy="289"/>
                <a:chOff x="3079" y="1696"/>
                <a:chExt cx="325" cy="289"/>
              </a:xfrm>
            </p:grpSpPr>
            <p:sp>
              <p:nvSpPr>
                <p:cNvPr id="2761798" name="Freeform 70"/>
                <p:cNvSpPr>
                  <a:spLocks/>
                </p:cNvSpPr>
                <p:nvPr/>
              </p:nvSpPr>
              <p:spPr bwMode="auto">
                <a:xfrm>
                  <a:off x="3079" y="1696"/>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99" name="Freeform 71"/>
                <p:cNvSpPr>
                  <a:spLocks/>
                </p:cNvSpPr>
                <p:nvPr/>
              </p:nvSpPr>
              <p:spPr bwMode="auto">
                <a:xfrm>
                  <a:off x="3240" y="1696"/>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00" name="Rectangle 72"/>
              <p:cNvSpPr>
                <a:spLocks noChangeArrowheads="1"/>
              </p:cNvSpPr>
              <p:nvPr/>
            </p:nvSpPr>
            <p:spPr bwMode="auto">
              <a:xfrm>
                <a:off x="3520" y="1698"/>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6" name="Group 73"/>
              <p:cNvGrpSpPr>
                <a:grpSpLocks/>
              </p:cNvGrpSpPr>
              <p:nvPr/>
            </p:nvGrpSpPr>
            <p:grpSpPr bwMode="auto">
              <a:xfrm>
                <a:off x="3547" y="1696"/>
                <a:ext cx="284" cy="289"/>
                <a:chOff x="3547" y="1696"/>
                <a:chExt cx="284" cy="289"/>
              </a:xfrm>
            </p:grpSpPr>
            <p:sp>
              <p:nvSpPr>
                <p:cNvPr id="2761802" name="Freeform 74"/>
                <p:cNvSpPr>
                  <a:spLocks/>
                </p:cNvSpPr>
                <p:nvPr/>
              </p:nvSpPr>
              <p:spPr bwMode="auto">
                <a:xfrm>
                  <a:off x="3547" y="1696"/>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03" name="Freeform 75"/>
                <p:cNvSpPr>
                  <a:spLocks/>
                </p:cNvSpPr>
                <p:nvPr/>
              </p:nvSpPr>
              <p:spPr bwMode="auto">
                <a:xfrm>
                  <a:off x="3688" y="1696"/>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04" name="Line 76"/>
              <p:cNvSpPr>
                <a:spLocks noChangeShapeType="1"/>
              </p:cNvSpPr>
              <p:nvPr/>
            </p:nvSpPr>
            <p:spPr bwMode="auto">
              <a:xfrm>
                <a:off x="3400" y="1840"/>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05" name="Line 77"/>
              <p:cNvSpPr>
                <a:spLocks noChangeShapeType="1"/>
              </p:cNvSpPr>
              <p:nvPr/>
            </p:nvSpPr>
            <p:spPr bwMode="auto">
              <a:xfrm>
                <a:off x="2916" y="1840"/>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06" name="Freeform 78"/>
              <p:cNvSpPr>
                <a:spLocks/>
              </p:cNvSpPr>
              <p:nvPr/>
            </p:nvSpPr>
            <p:spPr bwMode="auto">
              <a:xfrm>
                <a:off x="3037" y="1840"/>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07" name="Line 79"/>
              <p:cNvSpPr>
                <a:spLocks noChangeShapeType="1"/>
              </p:cNvSpPr>
              <p:nvPr/>
            </p:nvSpPr>
            <p:spPr bwMode="auto">
              <a:xfrm>
                <a:off x="2531" y="193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08" name="Freeform 80"/>
              <p:cNvSpPr>
                <a:spLocks/>
              </p:cNvSpPr>
              <p:nvPr/>
            </p:nvSpPr>
            <p:spPr bwMode="auto">
              <a:xfrm>
                <a:off x="2624" y="1835"/>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7" name="Group 81"/>
            <p:cNvGrpSpPr>
              <a:grpSpLocks/>
            </p:cNvGrpSpPr>
            <p:nvPr/>
          </p:nvGrpSpPr>
          <p:grpSpPr bwMode="auto">
            <a:xfrm>
              <a:off x="2178" y="2048"/>
              <a:ext cx="2096" cy="513"/>
              <a:chOff x="2178" y="2048"/>
              <a:chExt cx="2096" cy="513"/>
            </a:xfrm>
          </p:grpSpPr>
          <p:grpSp>
            <p:nvGrpSpPr>
              <p:cNvPr id="18" name="Group 82"/>
              <p:cNvGrpSpPr>
                <a:grpSpLocks/>
              </p:cNvGrpSpPr>
              <p:nvPr/>
            </p:nvGrpSpPr>
            <p:grpSpPr bwMode="auto">
              <a:xfrm>
                <a:off x="3111" y="2048"/>
                <a:ext cx="225" cy="481"/>
                <a:chOff x="3111" y="2048"/>
                <a:chExt cx="225" cy="481"/>
              </a:xfrm>
            </p:grpSpPr>
            <p:sp>
              <p:nvSpPr>
                <p:cNvPr id="2761811" name="Freeform 83"/>
                <p:cNvSpPr>
                  <a:spLocks/>
                </p:cNvSpPr>
                <p:nvPr/>
              </p:nvSpPr>
              <p:spPr bwMode="auto">
                <a:xfrm>
                  <a:off x="3123" y="2048"/>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12" name="Rectangle 84"/>
                <p:cNvSpPr>
                  <a:spLocks noChangeArrowheads="1"/>
                </p:cNvSpPr>
                <p:nvPr/>
              </p:nvSpPr>
              <p:spPr bwMode="auto">
                <a:xfrm rot="5400000">
                  <a:off x="3024" y="2170"/>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9" name="Group 85"/>
              <p:cNvGrpSpPr>
                <a:grpSpLocks/>
              </p:cNvGrpSpPr>
              <p:nvPr/>
            </p:nvGrpSpPr>
            <p:grpSpPr bwMode="auto">
              <a:xfrm>
                <a:off x="2178" y="2144"/>
                <a:ext cx="359" cy="289"/>
                <a:chOff x="2178" y="2144"/>
                <a:chExt cx="359" cy="289"/>
              </a:xfrm>
            </p:grpSpPr>
            <p:sp>
              <p:nvSpPr>
                <p:cNvPr id="2761814" name="Rectangle 86"/>
                <p:cNvSpPr>
                  <a:spLocks noChangeArrowheads="1"/>
                </p:cNvSpPr>
                <p:nvPr/>
              </p:nvSpPr>
              <p:spPr bwMode="auto">
                <a:xfrm>
                  <a:off x="2178" y="2146"/>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0" name="Group 87"/>
                <p:cNvGrpSpPr>
                  <a:grpSpLocks/>
                </p:cNvGrpSpPr>
                <p:nvPr/>
              </p:nvGrpSpPr>
              <p:grpSpPr bwMode="auto">
                <a:xfrm>
                  <a:off x="2197" y="2144"/>
                  <a:ext cx="340" cy="289"/>
                  <a:chOff x="2197" y="2144"/>
                  <a:chExt cx="340" cy="289"/>
                </a:xfrm>
              </p:grpSpPr>
              <p:sp>
                <p:nvSpPr>
                  <p:cNvPr id="2761816" name="Freeform 88"/>
                  <p:cNvSpPr>
                    <a:spLocks/>
                  </p:cNvSpPr>
                  <p:nvPr/>
                </p:nvSpPr>
                <p:spPr bwMode="auto">
                  <a:xfrm>
                    <a:off x="2197" y="2144"/>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17" name="Freeform 89"/>
                  <p:cNvSpPr>
                    <a:spLocks/>
                  </p:cNvSpPr>
                  <p:nvPr/>
                </p:nvSpPr>
                <p:spPr bwMode="auto">
                  <a:xfrm>
                    <a:off x="2366" y="2144"/>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1818" name="Rectangle 90"/>
              <p:cNvSpPr>
                <a:spLocks noChangeArrowheads="1"/>
              </p:cNvSpPr>
              <p:nvPr/>
            </p:nvSpPr>
            <p:spPr bwMode="auto">
              <a:xfrm>
                <a:off x="2638" y="2151"/>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1" name="Group 91"/>
              <p:cNvGrpSpPr>
                <a:grpSpLocks/>
              </p:cNvGrpSpPr>
              <p:nvPr/>
            </p:nvGrpSpPr>
            <p:grpSpPr bwMode="auto">
              <a:xfrm>
                <a:off x="2657" y="2144"/>
                <a:ext cx="296" cy="289"/>
                <a:chOff x="2657" y="2144"/>
                <a:chExt cx="296" cy="289"/>
              </a:xfrm>
            </p:grpSpPr>
            <p:sp>
              <p:nvSpPr>
                <p:cNvPr id="2761820" name="Freeform 92"/>
                <p:cNvSpPr>
                  <a:spLocks/>
                </p:cNvSpPr>
                <p:nvPr/>
              </p:nvSpPr>
              <p:spPr bwMode="auto">
                <a:xfrm>
                  <a:off x="2657" y="2144"/>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21" name="Freeform 93"/>
                <p:cNvSpPr>
                  <a:spLocks/>
                </p:cNvSpPr>
                <p:nvPr/>
              </p:nvSpPr>
              <p:spPr bwMode="auto">
                <a:xfrm>
                  <a:off x="2805" y="2144"/>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22" name="Line 94"/>
              <p:cNvSpPr>
                <a:spLocks noChangeShapeType="1"/>
              </p:cNvSpPr>
              <p:nvPr/>
            </p:nvSpPr>
            <p:spPr bwMode="auto">
              <a:xfrm>
                <a:off x="2542" y="2288"/>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23" name="Freeform 95"/>
              <p:cNvSpPr>
                <a:spLocks/>
              </p:cNvSpPr>
              <p:nvPr/>
            </p:nvSpPr>
            <p:spPr bwMode="auto">
              <a:xfrm>
                <a:off x="2604" y="2192"/>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24" name="Line 96"/>
              <p:cNvSpPr>
                <a:spLocks noChangeShapeType="1"/>
              </p:cNvSpPr>
              <p:nvPr/>
            </p:nvSpPr>
            <p:spPr bwMode="auto">
              <a:xfrm>
                <a:off x="2958" y="219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25" name="Rectangle 97"/>
              <p:cNvSpPr>
                <a:spLocks noChangeArrowheads="1"/>
              </p:cNvSpPr>
              <p:nvPr/>
            </p:nvSpPr>
            <p:spPr bwMode="auto">
              <a:xfrm>
                <a:off x="3455" y="2146"/>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2" name="Group 98"/>
              <p:cNvGrpSpPr>
                <a:grpSpLocks/>
              </p:cNvGrpSpPr>
              <p:nvPr/>
            </p:nvGrpSpPr>
            <p:grpSpPr bwMode="auto">
              <a:xfrm>
                <a:off x="3506" y="2144"/>
                <a:ext cx="325" cy="289"/>
                <a:chOff x="3506" y="2144"/>
                <a:chExt cx="325" cy="289"/>
              </a:xfrm>
            </p:grpSpPr>
            <p:sp>
              <p:nvSpPr>
                <p:cNvPr id="2761827" name="Freeform 99"/>
                <p:cNvSpPr>
                  <a:spLocks/>
                </p:cNvSpPr>
                <p:nvPr/>
              </p:nvSpPr>
              <p:spPr bwMode="auto">
                <a:xfrm>
                  <a:off x="3506" y="2144"/>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28" name="Freeform 100"/>
                <p:cNvSpPr>
                  <a:spLocks/>
                </p:cNvSpPr>
                <p:nvPr/>
              </p:nvSpPr>
              <p:spPr bwMode="auto">
                <a:xfrm>
                  <a:off x="3667" y="2144"/>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29" name="Rectangle 101"/>
              <p:cNvSpPr>
                <a:spLocks noChangeArrowheads="1"/>
              </p:cNvSpPr>
              <p:nvPr/>
            </p:nvSpPr>
            <p:spPr bwMode="auto">
              <a:xfrm>
                <a:off x="3947" y="2146"/>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3" name="Group 102"/>
              <p:cNvGrpSpPr>
                <a:grpSpLocks/>
              </p:cNvGrpSpPr>
              <p:nvPr/>
            </p:nvGrpSpPr>
            <p:grpSpPr bwMode="auto">
              <a:xfrm>
                <a:off x="3974" y="2144"/>
                <a:ext cx="284" cy="289"/>
                <a:chOff x="3974" y="2144"/>
                <a:chExt cx="284" cy="289"/>
              </a:xfrm>
            </p:grpSpPr>
            <p:sp>
              <p:nvSpPr>
                <p:cNvPr id="2761831" name="Freeform 103"/>
                <p:cNvSpPr>
                  <a:spLocks/>
                </p:cNvSpPr>
                <p:nvPr/>
              </p:nvSpPr>
              <p:spPr bwMode="auto">
                <a:xfrm>
                  <a:off x="3974" y="2144"/>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32" name="Freeform 104"/>
                <p:cNvSpPr>
                  <a:spLocks/>
                </p:cNvSpPr>
                <p:nvPr/>
              </p:nvSpPr>
              <p:spPr bwMode="auto">
                <a:xfrm>
                  <a:off x="4115" y="2144"/>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33" name="Line 105"/>
              <p:cNvSpPr>
                <a:spLocks noChangeShapeType="1"/>
              </p:cNvSpPr>
              <p:nvPr/>
            </p:nvSpPr>
            <p:spPr bwMode="auto">
              <a:xfrm>
                <a:off x="3827" y="2288"/>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34" name="Line 106"/>
              <p:cNvSpPr>
                <a:spLocks noChangeShapeType="1"/>
              </p:cNvSpPr>
              <p:nvPr/>
            </p:nvSpPr>
            <p:spPr bwMode="auto">
              <a:xfrm>
                <a:off x="3343" y="2288"/>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35" name="Freeform 107"/>
              <p:cNvSpPr>
                <a:spLocks/>
              </p:cNvSpPr>
              <p:nvPr/>
            </p:nvSpPr>
            <p:spPr bwMode="auto">
              <a:xfrm>
                <a:off x="3464" y="2288"/>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36" name="Line 108"/>
              <p:cNvSpPr>
                <a:spLocks noChangeShapeType="1"/>
              </p:cNvSpPr>
              <p:nvPr/>
            </p:nvSpPr>
            <p:spPr bwMode="auto">
              <a:xfrm>
                <a:off x="2958" y="238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37" name="Freeform 109"/>
              <p:cNvSpPr>
                <a:spLocks/>
              </p:cNvSpPr>
              <p:nvPr/>
            </p:nvSpPr>
            <p:spPr bwMode="auto">
              <a:xfrm>
                <a:off x="3051" y="2283"/>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24" name="Group 110"/>
            <p:cNvGrpSpPr>
              <a:grpSpLocks/>
            </p:cNvGrpSpPr>
            <p:nvPr/>
          </p:nvGrpSpPr>
          <p:grpSpPr bwMode="auto">
            <a:xfrm>
              <a:off x="3538" y="2496"/>
              <a:ext cx="225" cy="481"/>
              <a:chOff x="3538" y="2496"/>
              <a:chExt cx="225" cy="481"/>
            </a:xfrm>
          </p:grpSpPr>
          <p:sp>
            <p:nvSpPr>
              <p:cNvPr id="2761839" name="Freeform 111"/>
              <p:cNvSpPr>
                <a:spLocks/>
              </p:cNvSpPr>
              <p:nvPr/>
            </p:nvSpPr>
            <p:spPr bwMode="auto">
              <a:xfrm>
                <a:off x="3550" y="2496"/>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40" name="Rectangle 112"/>
              <p:cNvSpPr>
                <a:spLocks noChangeArrowheads="1"/>
              </p:cNvSpPr>
              <p:nvPr/>
            </p:nvSpPr>
            <p:spPr bwMode="auto">
              <a:xfrm rot="5400000">
                <a:off x="3451" y="2618"/>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61841" name="Rectangle 113"/>
            <p:cNvSpPr>
              <a:spLocks noChangeArrowheads="1"/>
            </p:cNvSpPr>
            <p:nvPr/>
          </p:nvSpPr>
          <p:spPr bwMode="auto">
            <a:xfrm>
              <a:off x="3065" y="2599"/>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5" name="Group 114"/>
            <p:cNvGrpSpPr>
              <a:grpSpLocks/>
            </p:cNvGrpSpPr>
            <p:nvPr/>
          </p:nvGrpSpPr>
          <p:grpSpPr bwMode="auto">
            <a:xfrm>
              <a:off x="3084" y="2592"/>
              <a:ext cx="296" cy="289"/>
              <a:chOff x="3084" y="2592"/>
              <a:chExt cx="296" cy="289"/>
            </a:xfrm>
          </p:grpSpPr>
          <p:sp>
            <p:nvSpPr>
              <p:cNvPr id="2761843" name="Freeform 115"/>
              <p:cNvSpPr>
                <a:spLocks/>
              </p:cNvSpPr>
              <p:nvPr/>
            </p:nvSpPr>
            <p:spPr bwMode="auto">
              <a:xfrm>
                <a:off x="3084" y="2592"/>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44" name="Freeform 116"/>
              <p:cNvSpPr>
                <a:spLocks/>
              </p:cNvSpPr>
              <p:nvPr/>
            </p:nvSpPr>
            <p:spPr bwMode="auto">
              <a:xfrm>
                <a:off x="3232" y="2592"/>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45" name="Line 117"/>
            <p:cNvSpPr>
              <a:spLocks noChangeShapeType="1"/>
            </p:cNvSpPr>
            <p:nvPr/>
          </p:nvSpPr>
          <p:spPr bwMode="auto">
            <a:xfrm>
              <a:off x="2969" y="2736"/>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46" name="Freeform 118"/>
            <p:cNvSpPr>
              <a:spLocks/>
            </p:cNvSpPr>
            <p:nvPr/>
          </p:nvSpPr>
          <p:spPr bwMode="auto">
            <a:xfrm>
              <a:off x="3031" y="2640"/>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47" name="Line 119"/>
            <p:cNvSpPr>
              <a:spLocks noChangeShapeType="1"/>
            </p:cNvSpPr>
            <p:nvPr/>
          </p:nvSpPr>
          <p:spPr bwMode="auto">
            <a:xfrm>
              <a:off x="3385" y="264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48" name="Rectangle 120"/>
            <p:cNvSpPr>
              <a:spLocks noChangeArrowheads="1"/>
            </p:cNvSpPr>
            <p:nvPr/>
          </p:nvSpPr>
          <p:spPr bwMode="auto">
            <a:xfrm>
              <a:off x="3882" y="2594"/>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6" name="Group 121"/>
            <p:cNvGrpSpPr>
              <a:grpSpLocks/>
            </p:cNvGrpSpPr>
            <p:nvPr/>
          </p:nvGrpSpPr>
          <p:grpSpPr bwMode="auto">
            <a:xfrm>
              <a:off x="3933" y="2592"/>
              <a:ext cx="325" cy="289"/>
              <a:chOff x="3933" y="2592"/>
              <a:chExt cx="325" cy="289"/>
            </a:xfrm>
          </p:grpSpPr>
          <p:sp>
            <p:nvSpPr>
              <p:cNvPr id="2761850" name="Freeform 122"/>
              <p:cNvSpPr>
                <a:spLocks/>
              </p:cNvSpPr>
              <p:nvPr/>
            </p:nvSpPr>
            <p:spPr bwMode="auto">
              <a:xfrm>
                <a:off x="3933" y="2592"/>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51" name="Freeform 123"/>
              <p:cNvSpPr>
                <a:spLocks/>
              </p:cNvSpPr>
              <p:nvPr/>
            </p:nvSpPr>
            <p:spPr bwMode="auto">
              <a:xfrm>
                <a:off x="4094" y="2592"/>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52" name="Rectangle 124"/>
            <p:cNvSpPr>
              <a:spLocks noChangeArrowheads="1"/>
            </p:cNvSpPr>
            <p:nvPr/>
          </p:nvSpPr>
          <p:spPr bwMode="auto">
            <a:xfrm>
              <a:off x="4374" y="2594"/>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 name="Group 125"/>
            <p:cNvGrpSpPr>
              <a:grpSpLocks/>
            </p:cNvGrpSpPr>
            <p:nvPr/>
          </p:nvGrpSpPr>
          <p:grpSpPr bwMode="auto">
            <a:xfrm>
              <a:off x="4401" y="2592"/>
              <a:ext cx="284" cy="289"/>
              <a:chOff x="4401" y="2592"/>
              <a:chExt cx="284" cy="289"/>
            </a:xfrm>
          </p:grpSpPr>
          <p:sp>
            <p:nvSpPr>
              <p:cNvPr id="2761854" name="Freeform 126"/>
              <p:cNvSpPr>
                <a:spLocks/>
              </p:cNvSpPr>
              <p:nvPr/>
            </p:nvSpPr>
            <p:spPr bwMode="auto">
              <a:xfrm>
                <a:off x="4401" y="2592"/>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55" name="Freeform 127"/>
              <p:cNvSpPr>
                <a:spLocks/>
              </p:cNvSpPr>
              <p:nvPr/>
            </p:nvSpPr>
            <p:spPr bwMode="auto">
              <a:xfrm>
                <a:off x="4542" y="2592"/>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56" name="Line 128"/>
            <p:cNvSpPr>
              <a:spLocks noChangeShapeType="1"/>
            </p:cNvSpPr>
            <p:nvPr/>
          </p:nvSpPr>
          <p:spPr bwMode="auto">
            <a:xfrm>
              <a:off x="4254" y="2736"/>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57" name="Line 129"/>
            <p:cNvSpPr>
              <a:spLocks noChangeShapeType="1"/>
            </p:cNvSpPr>
            <p:nvPr/>
          </p:nvSpPr>
          <p:spPr bwMode="auto">
            <a:xfrm>
              <a:off x="3770" y="2736"/>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58" name="Freeform 130"/>
            <p:cNvSpPr>
              <a:spLocks/>
            </p:cNvSpPr>
            <p:nvPr/>
          </p:nvSpPr>
          <p:spPr bwMode="auto">
            <a:xfrm>
              <a:off x="3891" y="2736"/>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59" name="Line 131"/>
            <p:cNvSpPr>
              <a:spLocks noChangeShapeType="1"/>
            </p:cNvSpPr>
            <p:nvPr/>
          </p:nvSpPr>
          <p:spPr bwMode="auto">
            <a:xfrm>
              <a:off x="3385" y="283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60" name="Freeform 132"/>
            <p:cNvSpPr>
              <a:spLocks/>
            </p:cNvSpPr>
            <p:nvPr/>
          </p:nvSpPr>
          <p:spPr bwMode="auto">
            <a:xfrm>
              <a:off x="3478" y="2731"/>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8" name="Group 133"/>
            <p:cNvGrpSpPr>
              <a:grpSpLocks/>
            </p:cNvGrpSpPr>
            <p:nvPr/>
          </p:nvGrpSpPr>
          <p:grpSpPr bwMode="auto">
            <a:xfrm>
              <a:off x="3032" y="2944"/>
              <a:ext cx="2096" cy="513"/>
              <a:chOff x="3032" y="2944"/>
              <a:chExt cx="2096" cy="513"/>
            </a:xfrm>
          </p:grpSpPr>
          <p:grpSp>
            <p:nvGrpSpPr>
              <p:cNvPr id="29" name="Group 134"/>
              <p:cNvGrpSpPr>
                <a:grpSpLocks/>
              </p:cNvGrpSpPr>
              <p:nvPr/>
            </p:nvGrpSpPr>
            <p:grpSpPr bwMode="auto">
              <a:xfrm>
                <a:off x="3965" y="2944"/>
                <a:ext cx="225" cy="481"/>
                <a:chOff x="3965" y="2944"/>
                <a:chExt cx="225" cy="481"/>
              </a:xfrm>
            </p:grpSpPr>
            <p:sp>
              <p:nvSpPr>
                <p:cNvPr id="2761863" name="Freeform 135"/>
                <p:cNvSpPr>
                  <a:spLocks/>
                </p:cNvSpPr>
                <p:nvPr/>
              </p:nvSpPr>
              <p:spPr bwMode="auto">
                <a:xfrm>
                  <a:off x="3977" y="2944"/>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64" name="Rectangle 136"/>
                <p:cNvSpPr>
                  <a:spLocks noChangeArrowheads="1"/>
                </p:cNvSpPr>
                <p:nvPr/>
              </p:nvSpPr>
              <p:spPr bwMode="auto">
                <a:xfrm rot="5400000">
                  <a:off x="3878" y="3066"/>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30" name="Group 137"/>
              <p:cNvGrpSpPr>
                <a:grpSpLocks/>
              </p:cNvGrpSpPr>
              <p:nvPr/>
            </p:nvGrpSpPr>
            <p:grpSpPr bwMode="auto">
              <a:xfrm>
                <a:off x="3032" y="3040"/>
                <a:ext cx="359" cy="289"/>
                <a:chOff x="3032" y="3040"/>
                <a:chExt cx="359" cy="289"/>
              </a:xfrm>
            </p:grpSpPr>
            <p:sp>
              <p:nvSpPr>
                <p:cNvPr id="2761866" name="Rectangle 138"/>
                <p:cNvSpPr>
                  <a:spLocks noChangeArrowheads="1"/>
                </p:cNvSpPr>
                <p:nvPr/>
              </p:nvSpPr>
              <p:spPr bwMode="auto">
                <a:xfrm>
                  <a:off x="3032" y="3042"/>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31" name="Group 139"/>
                <p:cNvGrpSpPr>
                  <a:grpSpLocks/>
                </p:cNvGrpSpPr>
                <p:nvPr/>
              </p:nvGrpSpPr>
              <p:grpSpPr bwMode="auto">
                <a:xfrm>
                  <a:off x="3051" y="3040"/>
                  <a:ext cx="340" cy="289"/>
                  <a:chOff x="3051" y="3040"/>
                  <a:chExt cx="340" cy="289"/>
                </a:xfrm>
              </p:grpSpPr>
              <p:sp>
                <p:nvSpPr>
                  <p:cNvPr id="2761868" name="Freeform 140"/>
                  <p:cNvSpPr>
                    <a:spLocks/>
                  </p:cNvSpPr>
                  <p:nvPr/>
                </p:nvSpPr>
                <p:spPr bwMode="auto">
                  <a:xfrm>
                    <a:off x="3051" y="304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69" name="Freeform 141"/>
                  <p:cNvSpPr>
                    <a:spLocks/>
                  </p:cNvSpPr>
                  <p:nvPr/>
                </p:nvSpPr>
                <p:spPr bwMode="auto">
                  <a:xfrm>
                    <a:off x="3220" y="304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1870" name="Rectangle 142"/>
              <p:cNvSpPr>
                <a:spLocks noChangeArrowheads="1"/>
              </p:cNvSpPr>
              <p:nvPr/>
            </p:nvSpPr>
            <p:spPr bwMode="auto">
              <a:xfrm>
                <a:off x="3492" y="3047"/>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61728" name="Group 143"/>
              <p:cNvGrpSpPr>
                <a:grpSpLocks/>
              </p:cNvGrpSpPr>
              <p:nvPr/>
            </p:nvGrpSpPr>
            <p:grpSpPr bwMode="auto">
              <a:xfrm>
                <a:off x="3511" y="3040"/>
                <a:ext cx="296" cy="289"/>
                <a:chOff x="3511" y="3040"/>
                <a:chExt cx="296" cy="289"/>
              </a:xfrm>
            </p:grpSpPr>
            <p:sp>
              <p:nvSpPr>
                <p:cNvPr id="2761872" name="Freeform 144"/>
                <p:cNvSpPr>
                  <a:spLocks/>
                </p:cNvSpPr>
                <p:nvPr/>
              </p:nvSpPr>
              <p:spPr bwMode="auto">
                <a:xfrm>
                  <a:off x="3511" y="3040"/>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73" name="Freeform 145"/>
                <p:cNvSpPr>
                  <a:spLocks/>
                </p:cNvSpPr>
                <p:nvPr/>
              </p:nvSpPr>
              <p:spPr bwMode="auto">
                <a:xfrm>
                  <a:off x="3659" y="30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74" name="Line 146"/>
              <p:cNvSpPr>
                <a:spLocks noChangeShapeType="1"/>
              </p:cNvSpPr>
              <p:nvPr/>
            </p:nvSpPr>
            <p:spPr bwMode="auto">
              <a:xfrm>
                <a:off x="3396" y="3184"/>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75" name="Freeform 147"/>
              <p:cNvSpPr>
                <a:spLocks/>
              </p:cNvSpPr>
              <p:nvPr/>
            </p:nvSpPr>
            <p:spPr bwMode="auto">
              <a:xfrm>
                <a:off x="3458" y="3088"/>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76" name="Line 148"/>
              <p:cNvSpPr>
                <a:spLocks noChangeShapeType="1"/>
              </p:cNvSpPr>
              <p:nvPr/>
            </p:nvSpPr>
            <p:spPr bwMode="auto">
              <a:xfrm>
                <a:off x="3812" y="30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77" name="Rectangle 149"/>
              <p:cNvSpPr>
                <a:spLocks noChangeArrowheads="1"/>
              </p:cNvSpPr>
              <p:nvPr/>
            </p:nvSpPr>
            <p:spPr bwMode="auto">
              <a:xfrm>
                <a:off x="4309" y="3042"/>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61729" name="Group 150"/>
              <p:cNvGrpSpPr>
                <a:grpSpLocks/>
              </p:cNvGrpSpPr>
              <p:nvPr/>
            </p:nvGrpSpPr>
            <p:grpSpPr bwMode="auto">
              <a:xfrm>
                <a:off x="4360" y="3040"/>
                <a:ext cx="325" cy="289"/>
                <a:chOff x="4360" y="3040"/>
                <a:chExt cx="325" cy="289"/>
              </a:xfrm>
            </p:grpSpPr>
            <p:sp>
              <p:nvSpPr>
                <p:cNvPr id="2761879" name="Freeform 151"/>
                <p:cNvSpPr>
                  <a:spLocks/>
                </p:cNvSpPr>
                <p:nvPr/>
              </p:nvSpPr>
              <p:spPr bwMode="auto">
                <a:xfrm>
                  <a:off x="4360" y="3040"/>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80" name="Freeform 152"/>
                <p:cNvSpPr>
                  <a:spLocks/>
                </p:cNvSpPr>
                <p:nvPr/>
              </p:nvSpPr>
              <p:spPr bwMode="auto">
                <a:xfrm>
                  <a:off x="4521" y="3040"/>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81" name="Rectangle 153"/>
              <p:cNvSpPr>
                <a:spLocks noChangeArrowheads="1"/>
              </p:cNvSpPr>
              <p:nvPr/>
            </p:nvSpPr>
            <p:spPr bwMode="auto">
              <a:xfrm>
                <a:off x="4801" y="3042"/>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61732" name="Group 154"/>
              <p:cNvGrpSpPr>
                <a:grpSpLocks/>
              </p:cNvGrpSpPr>
              <p:nvPr/>
            </p:nvGrpSpPr>
            <p:grpSpPr bwMode="auto">
              <a:xfrm>
                <a:off x="4828" y="3040"/>
                <a:ext cx="284" cy="289"/>
                <a:chOff x="4828" y="3040"/>
                <a:chExt cx="284" cy="289"/>
              </a:xfrm>
            </p:grpSpPr>
            <p:sp>
              <p:nvSpPr>
                <p:cNvPr id="2761883" name="Freeform 155"/>
                <p:cNvSpPr>
                  <a:spLocks/>
                </p:cNvSpPr>
                <p:nvPr/>
              </p:nvSpPr>
              <p:spPr bwMode="auto">
                <a:xfrm>
                  <a:off x="4828" y="3040"/>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84" name="Freeform 156"/>
                <p:cNvSpPr>
                  <a:spLocks/>
                </p:cNvSpPr>
                <p:nvPr/>
              </p:nvSpPr>
              <p:spPr bwMode="auto">
                <a:xfrm>
                  <a:off x="4969" y="3040"/>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85" name="Line 157"/>
              <p:cNvSpPr>
                <a:spLocks noChangeShapeType="1"/>
              </p:cNvSpPr>
              <p:nvPr/>
            </p:nvSpPr>
            <p:spPr bwMode="auto">
              <a:xfrm>
                <a:off x="4681" y="3184"/>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86" name="Line 158"/>
              <p:cNvSpPr>
                <a:spLocks noChangeShapeType="1"/>
              </p:cNvSpPr>
              <p:nvPr/>
            </p:nvSpPr>
            <p:spPr bwMode="auto">
              <a:xfrm>
                <a:off x="4197" y="3184"/>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87" name="Freeform 159"/>
              <p:cNvSpPr>
                <a:spLocks/>
              </p:cNvSpPr>
              <p:nvPr/>
            </p:nvSpPr>
            <p:spPr bwMode="auto">
              <a:xfrm>
                <a:off x="4318" y="3184"/>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88" name="Line 160"/>
              <p:cNvSpPr>
                <a:spLocks noChangeShapeType="1"/>
              </p:cNvSpPr>
              <p:nvPr/>
            </p:nvSpPr>
            <p:spPr bwMode="auto">
              <a:xfrm>
                <a:off x="3812" y="328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89" name="Freeform 161"/>
              <p:cNvSpPr>
                <a:spLocks/>
              </p:cNvSpPr>
              <p:nvPr/>
            </p:nvSpPr>
            <p:spPr bwMode="auto">
              <a:xfrm>
                <a:off x="3905" y="3179"/>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90" name="Rectangle 162"/>
            <p:cNvSpPr>
              <a:spLocks noChangeArrowheads="1"/>
            </p:cNvSpPr>
            <p:nvPr/>
          </p:nvSpPr>
          <p:spPr bwMode="auto">
            <a:xfrm>
              <a:off x="214" y="876"/>
              <a:ext cx="291" cy="2454"/>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lnSpc>
                  <a:spcPct val="80000"/>
                </a:lnSpc>
              </a:pPr>
              <a:r>
                <a:rPr lang="en-US" sz="2800" b="1" dirty="0">
                  <a:solidFill>
                    <a:schemeClr val="tx1"/>
                  </a:solidFill>
                  <a:latin typeface="Arial" pitchFamily="-65" charset="0"/>
                </a:rPr>
                <a:t>I</a:t>
              </a:r>
            </a:p>
            <a:p>
              <a:pPr algn="ctr">
                <a:lnSpc>
                  <a:spcPct val="80000"/>
                </a:lnSpc>
              </a:pPr>
              <a:r>
                <a:rPr lang="en-US" sz="2800" b="1" dirty="0" err="1">
                  <a:solidFill>
                    <a:schemeClr val="tx1"/>
                  </a:solidFill>
                  <a:latin typeface="Arial" pitchFamily="-65" charset="0"/>
                </a:rPr>
                <a:t>n</a:t>
              </a:r>
              <a:endParaRPr lang="en-US" sz="2800" b="1" dirty="0">
                <a:solidFill>
                  <a:schemeClr val="tx1"/>
                </a:solidFill>
                <a:latin typeface="Arial" pitchFamily="-65" charset="0"/>
              </a:endParaRPr>
            </a:p>
            <a:p>
              <a:pPr algn="ctr">
                <a:lnSpc>
                  <a:spcPct val="80000"/>
                </a:lnSpc>
              </a:pPr>
              <a:r>
                <a:rPr lang="en-US" sz="2800" b="1" dirty="0" err="1">
                  <a:solidFill>
                    <a:schemeClr val="tx1"/>
                  </a:solidFill>
                  <a:latin typeface="Arial" pitchFamily="-65" charset="0"/>
                </a:rPr>
                <a:t>s</a:t>
              </a:r>
              <a:endParaRPr lang="en-US" sz="2800" b="1" dirty="0">
                <a:solidFill>
                  <a:schemeClr val="tx1"/>
                </a:solidFill>
                <a:latin typeface="Arial" pitchFamily="-65" charset="0"/>
              </a:endParaRPr>
            </a:p>
            <a:p>
              <a:pPr algn="ctr">
                <a:lnSpc>
                  <a:spcPct val="80000"/>
                </a:lnSpc>
              </a:pPr>
              <a:r>
                <a:rPr lang="en-US" sz="2800" b="1" dirty="0" err="1">
                  <a:solidFill>
                    <a:schemeClr val="tx1"/>
                  </a:solidFill>
                  <a:latin typeface="Arial" pitchFamily="-65" charset="0"/>
                </a:rPr>
                <a:t>t</a:t>
              </a:r>
              <a:endParaRPr lang="en-US" sz="2800" b="1" dirty="0">
                <a:solidFill>
                  <a:schemeClr val="tx1"/>
                </a:solidFill>
                <a:latin typeface="Arial" pitchFamily="-65" charset="0"/>
              </a:endParaRPr>
            </a:p>
            <a:p>
              <a:pPr algn="ctr">
                <a:lnSpc>
                  <a:spcPct val="80000"/>
                </a:lnSpc>
              </a:pPr>
              <a:r>
                <a:rPr lang="en-US" sz="2800" b="1" dirty="0" err="1">
                  <a:solidFill>
                    <a:schemeClr val="tx1"/>
                  </a:solidFill>
                  <a:latin typeface="Arial" pitchFamily="-65" charset="0"/>
                </a:rPr>
                <a:t>r</a:t>
              </a:r>
              <a:r>
                <a:rPr lang="en-US" sz="2800" b="1" dirty="0">
                  <a:solidFill>
                    <a:schemeClr val="tx1"/>
                  </a:solidFill>
                  <a:latin typeface="Arial" pitchFamily="-65" charset="0"/>
                </a:rPr>
                <a:t>.</a:t>
              </a:r>
            </a:p>
            <a:p>
              <a:pPr algn="ctr">
                <a:lnSpc>
                  <a:spcPct val="80000"/>
                </a:lnSpc>
              </a:pPr>
              <a:endParaRPr lang="en-US" sz="2800" b="1" dirty="0">
                <a:solidFill>
                  <a:schemeClr val="tx1"/>
                </a:solidFill>
                <a:latin typeface="Arial" pitchFamily="-65" charset="0"/>
              </a:endParaRPr>
            </a:p>
            <a:p>
              <a:pPr algn="ctr">
                <a:lnSpc>
                  <a:spcPct val="80000"/>
                </a:lnSpc>
              </a:pPr>
              <a:r>
                <a:rPr lang="en-US" sz="2800" b="1" dirty="0">
                  <a:solidFill>
                    <a:schemeClr val="tx1"/>
                  </a:solidFill>
                  <a:latin typeface="Arial" pitchFamily="-65" charset="0"/>
                </a:rPr>
                <a:t>O</a:t>
              </a:r>
            </a:p>
            <a:p>
              <a:pPr algn="ctr">
                <a:lnSpc>
                  <a:spcPct val="80000"/>
                </a:lnSpc>
              </a:pPr>
              <a:r>
                <a:rPr lang="en-US" sz="2800" b="1" dirty="0" err="1">
                  <a:solidFill>
                    <a:schemeClr val="tx1"/>
                  </a:solidFill>
                  <a:latin typeface="Arial" pitchFamily="-65" charset="0"/>
                </a:rPr>
                <a:t>r</a:t>
              </a:r>
              <a:endParaRPr lang="en-US" sz="2800" b="1" dirty="0">
                <a:solidFill>
                  <a:schemeClr val="tx1"/>
                </a:solidFill>
                <a:latin typeface="Arial" pitchFamily="-65" charset="0"/>
              </a:endParaRPr>
            </a:p>
            <a:p>
              <a:pPr algn="ctr">
                <a:lnSpc>
                  <a:spcPct val="80000"/>
                </a:lnSpc>
              </a:pPr>
              <a:r>
                <a:rPr lang="en-US" sz="2800" b="1" dirty="0" err="1">
                  <a:solidFill>
                    <a:schemeClr val="tx1"/>
                  </a:solidFill>
                  <a:latin typeface="Arial" pitchFamily="-65" charset="0"/>
                </a:rPr>
                <a:t>d</a:t>
              </a:r>
              <a:endParaRPr lang="en-US" sz="2800" b="1" dirty="0">
                <a:solidFill>
                  <a:schemeClr val="tx1"/>
                </a:solidFill>
                <a:latin typeface="Arial" pitchFamily="-65" charset="0"/>
              </a:endParaRPr>
            </a:p>
            <a:p>
              <a:pPr algn="ctr">
                <a:lnSpc>
                  <a:spcPct val="80000"/>
                </a:lnSpc>
              </a:pPr>
              <a:r>
                <a:rPr lang="en-US" sz="2800" b="1" dirty="0" err="1">
                  <a:solidFill>
                    <a:schemeClr val="tx1"/>
                  </a:solidFill>
                  <a:latin typeface="Arial" pitchFamily="-65" charset="0"/>
                </a:rPr>
                <a:t>e</a:t>
              </a:r>
              <a:endParaRPr lang="en-US" sz="2800" b="1" dirty="0">
                <a:solidFill>
                  <a:schemeClr val="tx1"/>
                </a:solidFill>
                <a:latin typeface="Arial" pitchFamily="-65" charset="0"/>
              </a:endParaRPr>
            </a:p>
            <a:p>
              <a:pPr algn="ctr">
                <a:lnSpc>
                  <a:spcPct val="80000"/>
                </a:lnSpc>
              </a:pPr>
              <a:r>
                <a:rPr lang="en-US" sz="2800" b="1" dirty="0" err="1">
                  <a:solidFill>
                    <a:schemeClr val="tx1"/>
                  </a:solidFill>
                  <a:latin typeface="Arial" pitchFamily="-65" charset="0"/>
                </a:rPr>
                <a:t>r</a:t>
              </a:r>
              <a:endParaRPr lang="en-US" sz="2800" b="1" dirty="0">
                <a:solidFill>
                  <a:schemeClr val="tx1"/>
                </a:solidFill>
                <a:latin typeface="Arial" pitchFamily="-65" charset="0"/>
              </a:endParaRPr>
            </a:p>
          </p:txBody>
        </p:sp>
        <p:sp>
          <p:nvSpPr>
            <p:cNvPr id="2761891" name="Rectangle 163"/>
            <p:cNvSpPr>
              <a:spLocks noChangeArrowheads="1"/>
            </p:cNvSpPr>
            <p:nvPr/>
          </p:nvSpPr>
          <p:spPr bwMode="auto">
            <a:xfrm>
              <a:off x="1867" y="551"/>
              <a:ext cx="2168"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Time (clock cycles)</a:t>
              </a:r>
            </a:p>
          </p:txBody>
        </p:sp>
      </p:grpSp>
      <p:sp>
        <p:nvSpPr>
          <p:cNvPr id="2761892" name="Line 164"/>
          <p:cNvSpPr>
            <a:spLocks noChangeShapeType="1"/>
          </p:cNvSpPr>
          <p:nvPr/>
        </p:nvSpPr>
        <p:spPr bwMode="auto">
          <a:xfrm>
            <a:off x="4229100" y="2590800"/>
            <a:ext cx="76200" cy="175260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165" name="Date Placeholder 164"/>
          <p:cNvSpPr>
            <a:spLocks noGrp="1"/>
          </p:cNvSpPr>
          <p:nvPr>
            <p:ph type="dt" sz="half" idx="10"/>
          </p:nvPr>
        </p:nvSpPr>
        <p:spPr/>
        <p:txBody>
          <a:bodyPr/>
          <a:lstStyle/>
          <a:p>
            <a:fld id="{27F0CAAD-1A26-A841-A5BC-5264D8EAE105}" type="datetime1">
              <a:rPr lang="en-US" smtClean="0"/>
              <a:pPr/>
              <a:t>4/1/11</a:t>
            </a:fld>
            <a:endParaRPr lang="en-US" dirty="0"/>
          </a:p>
        </p:txBody>
      </p:sp>
      <p:sp>
        <p:nvSpPr>
          <p:cNvPr id="166" name="Slide Number Placeholder 165"/>
          <p:cNvSpPr>
            <a:spLocks noGrp="1"/>
          </p:cNvSpPr>
          <p:nvPr>
            <p:ph type="sldNum" sz="quarter" idx="12"/>
          </p:nvPr>
        </p:nvSpPr>
        <p:spPr/>
        <p:txBody>
          <a:bodyPr/>
          <a:lstStyle/>
          <a:p>
            <a:fld id="{3CC63E4C-4642-794D-A2FD-70F6B81535F5}" type="slidenum">
              <a:rPr lang="en-US" smtClean="0"/>
              <a:pPr/>
              <a:t>52</a:t>
            </a:fld>
            <a:endParaRPr lang="en-US" dirty="0"/>
          </a:p>
        </p:txBody>
      </p:sp>
      <p:sp>
        <p:nvSpPr>
          <p:cNvPr id="167" name="Footer Placeholder 166"/>
          <p:cNvSpPr>
            <a:spLocks noGrp="1"/>
          </p:cNvSpPr>
          <p:nvPr>
            <p:ph type="ftr" sz="quarter" idx="11"/>
          </p:nvPr>
        </p:nvSpPr>
        <p:spPr/>
        <p:txBody>
          <a:bodyPr/>
          <a:lstStyle/>
          <a:p>
            <a:r>
              <a:rPr lang="en-US" smtClean="0"/>
              <a:t>Spring 2011 -- Lecture #20</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17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2761892"/>
                                        </p:tgtEl>
                                        <p:attrNameLst>
                                          <p:attrName>style.visibility</p:attrName>
                                        </p:attrNameLst>
                                      </p:cBhvr>
                                      <p:to>
                                        <p:strVal val="visible"/>
                                      </p:to>
                                    </p:set>
                                    <p:animEffect transition="in" filter="wipe(up)">
                                      <p:cBhvr>
                                        <p:cTn id="11" dur="500"/>
                                        <p:tgtEl>
                                          <p:spTgt spid="2761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1731" grpId="0" autoUpdateAnimBg="0"/>
      <p:bldP spid="2761892" grpId="0" animBg="1"/>
    </p:bld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7874" name="Rectangle 2"/>
          <p:cNvSpPr>
            <a:spLocks noGrp="1" noChangeArrowheads="1"/>
          </p:cNvSpPr>
          <p:nvPr>
            <p:ph type="title"/>
          </p:nvPr>
        </p:nvSpPr>
        <p:spPr/>
        <p:txBody>
          <a:bodyPr/>
          <a:lstStyle/>
          <a:p>
            <a:r>
              <a:rPr lang="en-US" dirty="0" smtClean="0"/>
              <a:t>3. Control </a:t>
            </a:r>
            <a:r>
              <a:rPr lang="en-US" dirty="0" smtClean="0"/>
              <a:t>Hazard: Branching</a:t>
            </a:r>
            <a:endParaRPr lang="en-US" dirty="0"/>
          </a:p>
        </p:txBody>
      </p:sp>
      <p:sp>
        <p:nvSpPr>
          <p:cNvPr id="2767875" name="Rectangle 3"/>
          <p:cNvSpPr>
            <a:spLocks noGrp="1" noChangeArrowheads="1"/>
          </p:cNvSpPr>
          <p:nvPr>
            <p:ph type="body" idx="1"/>
          </p:nvPr>
        </p:nvSpPr>
        <p:spPr/>
        <p:txBody>
          <a:bodyPr>
            <a:normAutofit lnSpcReduction="10000"/>
          </a:bodyPr>
          <a:lstStyle/>
          <a:p>
            <a:r>
              <a:rPr lang="en-US" dirty="0" smtClean="0"/>
              <a:t>Optimization #1:</a:t>
            </a:r>
            <a:endParaRPr lang="en-US" dirty="0" smtClean="0"/>
          </a:p>
          <a:p>
            <a:pPr lvl="1"/>
            <a:r>
              <a:rPr lang="en-US" dirty="0" smtClean="0"/>
              <a:t>I</a:t>
            </a:r>
            <a:r>
              <a:rPr lang="en-US" dirty="0" smtClean="0"/>
              <a:t>nsert </a:t>
            </a:r>
            <a:r>
              <a:rPr lang="en-US" dirty="0" smtClean="0">
                <a:solidFill>
                  <a:srgbClr val="FF0000"/>
                </a:solidFill>
              </a:rPr>
              <a:t>special branch comparator </a:t>
            </a:r>
            <a:r>
              <a:rPr lang="en-US" dirty="0" smtClean="0"/>
              <a:t>in Stage 2</a:t>
            </a:r>
            <a:endParaRPr lang="en-US" dirty="0" smtClean="0"/>
          </a:p>
          <a:p>
            <a:pPr lvl="1"/>
            <a:r>
              <a:rPr lang="en-US" dirty="0" smtClean="0"/>
              <a:t>A</a:t>
            </a:r>
            <a:r>
              <a:rPr lang="en-US" dirty="0" smtClean="0"/>
              <a:t>s </a:t>
            </a:r>
            <a:r>
              <a:rPr lang="en-US" dirty="0" smtClean="0"/>
              <a:t>soon as instruction is decoded (</a:t>
            </a:r>
            <a:r>
              <a:rPr lang="en-US" dirty="0" err="1" smtClean="0"/>
              <a:t>Opcode</a:t>
            </a:r>
            <a:r>
              <a:rPr lang="en-US" dirty="0" smtClean="0"/>
              <a:t> identifies it as a branch), immediately make a decision and set the new value of the PC</a:t>
            </a:r>
          </a:p>
          <a:p>
            <a:pPr lvl="1"/>
            <a:r>
              <a:rPr lang="en-US" dirty="0" smtClean="0"/>
              <a:t>Benefit: since branch is complete in Stage 2, only one unnecessary instruction is fetched, so only one no-op is needed</a:t>
            </a:r>
          </a:p>
          <a:p>
            <a:pPr lvl="1"/>
            <a:r>
              <a:rPr lang="en-US" dirty="0" smtClean="0"/>
              <a:t>Side Note:</a:t>
            </a:r>
            <a:r>
              <a:rPr lang="en-US" dirty="0" smtClean="0"/>
              <a:t> means </a:t>
            </a:r>
            <a:r>
              <a:rPr lang="en-US" dirty="0" smtClean="0"/>
              <a:t>that branches are idle in Stages 3, 4 and </a:t>
            </a:r>
            <a:r>
              <a:rPr lang="en-US" dirty="0" smtClean="0"/>
              <a:t>5</a:t>
            </a:r>
            <a:endParaRPr lang="en-US" dirty="0"/>
          </a:p>
        </p:txBody>
      </p:sp>
      <p:sp>
        <p:nvSpPr>
          <p:cNvPr id="4" name="Date Placeholder 3"/>
          <p:cNvSpPr>
            <a:spLocks noGrp="1"/>
          </p:cNvSpPr>
          <p:nvPr>
            <p:ph type="dt" sz="half" idx="10"/>
          </p:nvPr>
        </p:nvSpPr>
        <p:spPr/>
        <p:txBody>
          <a:bodyPr/>
          <a:lstStyle/>
          <a:p>
            <a:fld id="{EE874927-0855-B54E-9A84-6F932D1BFE72}" type="datetime1">
              <a:rPr lang="en-US" smtClean="0"/>
              <a:pPr/>
              <a:t>4/1/11</a:t>
            </a:fld>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53</a:t>
            </a:fld>
            <a:endParaRPr lang="en-US" dirty="0"/>
          </a:p>
        </p:txBody>
      </p:sp>
      <p:sp>
        <p:nvSpPr>
          <p:cNvPr id="6" name="Footer Placeholder 5"/>
          <p:cNvSpPr>
            <a:spLocks noGrp="1"/>
          </p:cNvSpPr>
          <p:nvPr>
            <p:ph type="ftr" sz="quarter" idx="11"/>
          </p:nvPr>
        </p:nvSpPr>
        <p:spPr/>
        <p:txBody>
          <a:bodyPr/>
          <a:lstStyle/>
          <a:p>
            <a:r>
              <a:rPr lang="en-US" smtClean="0"/>
              <a:t>Spring 2011 -- Lecture #20</a:t>
            </a:r>
            <a:endParaRPr lang="en-US"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DF6D590-3870-C14F-BBB5-87D8C6CB51CE}" type="datetime1">
              <a:rPr lang="en-US" smtClean="0"/>
              <a:pPr/>
              <a:t>4/1/11</a:t>
            </a:fld>
            <a:endParaRPr lang="en-US" dirty="0"/>
          </a:p>
        </p:txBody>
      </p:sp>
      <p:sp>
        <p:nvSpPr>
          <p:cNvPr id="4" name="Footer Placeholder 2"/>
          <p:cNvSpPr>
            <a:spLocks noGrp="1"/>
          </p:cNvSpPr>
          <p:nvPr>
            <p:ph type="ftr" sz="quarter" idx="10"/>
          </p:nvPr>
        </p:nvSpPr>
        <p:spPr>
          <a:xfrm>
            <a:off x="3623272" y="6356350"/>
            <a:ext cx="2133600" cy="365125"/>
          </a:xfrm>
        </p:spPr>
        <p:txBody>
          <a:bodyPr/>
          <a:lstStyle/>
          <a:p>
            <a:r>
              <a:rPr lang="en-US" smtClean="0"/>
              <a:t>Spring 2011 -- Lecture #20</a:t>
            </a:r>
            <a:endParaRPr lang="en-AU"/>
          </a:p>
        </p:txBody>
      </p:sp>
      <p:pic>
        <p:nvPicPr>
          <p:cNvPr id="376838" name="Picture 6" descr="f04-41-P374493"/>
          <p:cNvPicPr>
            <a:picLocks noChangeAspect="1" noChangeArrowheads="1"/>
          </p:cNvPicPr>
          <p:nvPr/>
        </p:nvPicPr>
        <p:blipFill>
          <a:blip r:embed="rId3"/>
          <a:srcRect/>
          <a:stretch>
            <a:fillRect/>
          </a:stretch>
        </p:blipFill>
        <p:spPr bwMode="auto">
          <a:xfrm>
            <a:off x="44570" y="1654965"/>
            <a:ext cx="9056690" cy="4174335"/>
          </a:xfrm>
          <a:prstGeom prst="rect">
            <a:avLst/>
          </a:prstGeom>
          <a:noFill/>
        </p:spPr>
      </p:pic>
      <p:sp>
        <p:nvSpPr>
          <p:cNvPr id="376834" name="Rectangle 2"/>
          <p:cNvSpPr>
            <a:spLocks noGrp="1" noChangeArrowheads="1"/>
          </p:cNvSpPr>
          <p:nvPr>
            <p:ph type="title"/>
          </p:nvPr>
        </p:nvSpPr>
        <p:spPr/>
        <p:txBody>
          <a:bodyPr>
            <a:normAutofit/>
          </a:bodyPr>
          <a:lstStyle/>
          <a:p>
            <a:r>
              <a:rPr lang="en-US" dirty="0"/>
              <a:t>Corrected </a:t>
            </a:r>
            <a:r>
              <a:rPr lang="en-US" dirty="0" err="1"/>
              <a:t>Datapath</a:t>
            </a:r>
            <a:r>
              <a:rPr lang="en-US" dirty="0"/>
              <a:t> for</a:t>
            </a:r>
            <a:r>
              <a:rPr lang="en-US" dirty="0" smtClean="0"/>
              <a:t> BEQ/BNE?</a:t>
            </a:r>
            <a:endParaRPr lang="en-AU"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54</a:t>
            </a:fld>
            <a:endParaRPr lang="en-US" dirty="0"/>
          </a:p>
        </p:txBody>
      </p:sp>
      <p:sp>
        <p:nvSpPr>
          <p:cNvPr id="7" name="TextBox 6"/>
          <p:cNvSpPr txBox="1"/>
          <p:nvPr/>
        </p:nvSpPr>
        <p:spPr>
          <a:xfrm>
            <a:off x="6995509" y="6564492"/>
            <a:ext cx="1498402" cy="307777"/>
          </a:xfrm>
          <a:prstGeom prst="rect">
            <a:avLst/>
          </a:prstGeom>
          <a:noFill/>
        </p:spPr>
        <p:txBody>
          <a:bodyPr wrap="none" rtlCol="0">
            <a:spAutoFit/>
          </a:bodyPr>
          <a:lstStyle/>
          <a:p>
            <a:r>
              <a:rPr lang="en-US" sz="1400" dirty="0" smtClean="0">
                <a:hlinkClick r:id="rId4"/>
              </a:rPr>
              <a:t>Student Roulette?</a:t>
            </a:r>
            <a:endParaRPr lang="en-US" sz="14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9922" name="Rectangle 2"/>
          <p:cNvSpPr>
            <a:spLocks noGrp="1" noChangeArrowheads="1"/>
          </p:cNvSpPr>
          <p:nvPr>
            <p:ph type="title"/>
          </p:nvPr>
        </p:nvSpPr>
        <p:spPr/>
        <p:txBody>
          <a:bodyPr/>
          <a:lstStyle/>
          <a:p>
            <a:r>
              <a:rPr lang="en-US" dirty="0" smtClean="0"/>
              <a:t>One Clock Cycle Stall</a:t>
            </a:r>
            <a:endParaRPr lang="en-US" dirty="0"/>
          </a:p>
        </p:txBody>
      </p:sp>
      <p:sp>
        <p:nvSpPr>
          <p:cNvPr id="2769923" name="Rectangle 3"/>
          <p:cNvSpPr>
            <a:spLocks noChangeArrowheads="1"/>
          </p:cNvSpPr>
          <p:nvPr/>
        </p:nvSpPr>
        <p:spPr bwMode="auto">
          <a:xfrm>
            <a:off x="1066800" y="6035528"/>
            <a:ext cx="7725196"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a:latin typeface="18 VAG Rounded Bold   07390"/>
              </a:rPr>
              <a:t>Branch comparator moved to Decode stage.</a:t>
            </a:r>
          </a:p>
        </p:txBody>
      </p:sp>
      <p:grpSp>
        <p:nvGrpSpPr>
          <p:cNvPr id="2" name="Group 4"/>
          <p:cNvGrpSpPr>
            <a:grpSpLocks/>
          </p:cNvGrpSpPr>
          <p:nvPr/>
        </p:nvGrpSpPr>
        <p:grpSpPr bwMode="auto">
          <a:xfrm>
            <a:off x="597763" y="1116058"/>
            <a:ext cx="7800975" cy="5056188"/>
            <a:chOff x="214" y="551"/>
            <a:chExt cx="4914" cy="3185"/>
          </a:xfrm>
        </p:grpSpPr>
        <p:grpSp>
          <p:nvGrpSpPr>
            <p:cNvPr id="3" name="Group 5"/>
            <p:cNvGrpSpPr>
              <a:grpSpLocks/>
            </p:cNvGrpSpPr>
            <p:nvPr/>
          </p:nvGrpSpPr>
          <p:grpSpPr bwMode="auto">
            <a:xfrm>
              <a:off x="2624" y="1200"/>
              <a:ext cx="340" cy="289"/>
              <a:chOff x="2624" y="1200"/>
              <a:chExt cx="340" cy="289"/>
            </a:xfrm>
          </p:grpSpPr>
          <p:sp>
            <p:nvSpPr>
              <p:cNvPr id="2769926" name="Freeform 6"/>
              <p:cNvSpPr>
                <a:spLocks/>
              </p:cNvSpPr>
              <p:nvPr/>
            </p:nvSpPr>
            <p:spPr bwMode="auto">
              <a:xfrm>
                <a:off x="2624" y="120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27" name="Freeform 7"/>
              <p:cNvSpPr>
                <a:spLocks/>
              </p:cNvSpPr>
              <p:nvPr/>
            </p:nvSpPr>
            <p:spPr bwMode="auto">
              <a:xfrm>
                <a:off x="2793" y="120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4" name="Group 8"/>
            <p:cNvGrpSpPr>
              <a:grpSpLocks/>
            </p:cNvGrpSpPr>
            <p:nvPr/>
          </p:nvGrpSpPr>
          <p:grpSpPr bwMode="auto">
            <a:xfrm>
              <a:off x="2624" y="2592"/>
              <a:ext cx="340" cy="289"/>
              <a:chOff x="2624" y="2592"/>
              <a:chExt cx="340" cy="289"/>
            </a:xfrm>
          </p:grpSpPr>
          <p:sp>
            <p:nvSpPr>
              <p:cNvPr id="2769929" name="Freeform 9"/>
              <p:cNvSpPr>
                <a:spLocks/>
              </p:cNvSpPr>
              <p:nvPr/>
            </p:nvSpPr>
            <p:spPr bwMode="auto">
              <a:xfrm>
                <a:off x="2624" y="2592"/>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30" name="Freeform 10"/>
              <p:cNvSpPr>
                <a:spLocks/>
              </p:cNvSpPr>
              <p:nvPr/>
            </p:nvSpPr>
            <p:spPr bwMode="auto">
              <a:xfrm>
                <a:off x="2793" y="2592"/>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9931" name="Rectangle 11"/>
            <p:cNvSpPr>
              <a:spLocks noChangeArrowheads="1"/>
            </p:cNvSpPr>
            <p:nvPr/>
          </p:nvSpPr>
          <p:spPr bwMode="auto">
            <a:xfrm>
              <a:off x="2605" y="2594"/>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sp>
          <p:nvSpPr>
            <p:cNvPr id="2769932" name="Line 12"/>
            <p:cNvSpPr>
              <a:spLocks noChangeShapeType="1"/>
            </p:cNvSpPr>
            <p:nvPr/>
          </p:nvSpPr>
          <p:spPr bwMode="auto">
            <a:xfrm>
              <a:off x="584" y="1224"/>
              <a:ext cx="0" cy="2032"/>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69933" name="Line 13"/>
            <p:cNvSpPr>
              <a:spLocks noChangeShapeType="1"/>
            </p:cNvSpPr>
            <p:nvPr/>
          </p:nvSpPr>
          <p:spPr bwMode="auto">
            <a:xfrm>
              <a:off x="984" y="840"/>
              <a:ext cx="3976"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69934" name="Rectangle 14"/>
            <p:cNvSpPr>
              <a:spLocks noChangeArrowheads="1"/>
            </p:cNvSpPr>
            <p:nvPr/>
          </p:nvSpPr>
          <p:spPr bwMode="auto">
            <a:xfrm>
              <a:off x="579" y="1302"/>
              <a:ext cx="517"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Courier" pitchFamily="-65" charset="0"/>
                </a:rPr>
                <a:t>beq</a:t>
              </a:r>
              <a:endParaRPr lang="en-US" sz="2800" b="1">
                <a:solidFill>
                  <a:schemeClr val="tx1"/>
                </a:solidFill>
                <a:latin typeface="Arial" pitchFamily="-65" charset="0"/>
              </a:endParaRPr>
            </a:p>
          </p:txBody>
        </p:sp>
        <p:sp>
          <p:nvSpPr>
            <p:cNvPr id="2769935" name="Rectangle 15"/>
            <p:cNvSpPr>
              <a:spLocks noChangeArrowheads="1"/>
            </p:cNvSpPr>
            <p:nvPr/>
          </p:nvSpPr>
          <p:spPr bwMode="auto">
            <a:xfrm>
              <a:off x="563" y="1718"/>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1</a:t>
              </a:r>
            </a:p>
          </p:txBody>
        </p:sp>
        <p:sp>
          <p:nvSpPr>
            <p:cNvPr id="2769936" name="Rectangle 16"/>
            <p:cNvSpPr>
              <a:spLocks noChangeArrowheads="1"/>
            </p:cNvSpPr>
            <p:nvPr/>
          </p:nvSpPr>
          <p:spPr bwMode="auto">
            <a:xfrm>
              <a:off x="555" y="2182"/>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2</a:t>
              </a:r>
            </a:p>
          </p:txBody>
        </p:sp>
        <p:sp>
          <p:nvSpPr>
            <p:cNvPr id="2769937" name="Rectangle 17"/>
            <p:cNvSpPr>
              <a:spLocks noChangeArrowheads="1"/>
            </p:cNvSpPr>
            <p:nvPr/>
          </p:nvSpPr>
          <p:spPr bwMode="auto">
            <a:xfrm>
              <a:off x="560" y="2612"/>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err="1">
                  <a:solidFill>
                    <a:schemeClr val="tx1"/>
                  </a:solidFill>
                  <a:latin typeface="Arial" pitchFamily="-65" charset="0"/>
                </a:rPr>
                <a:t>Instr</a:t>
              </a:r>
              <a:r>
                <a:rPr lang="en-US" sz="2800" b="1" dirty="0">
                  <a:solidFill>
                    <a:schemeClr val="tx1"/>
                  </a:solidFill>
                  <a:latin typeface="Arial" pitchFamily="-65" charset="0"/>
                </a:rPr>
                <a:t> 3</a:t>
              </a:r>
            </a:p>
          </p:txBody>
        </p:sp>
        <p:sp>
          <p:nvSpPr>
            <p:cNvPr id="2769938" name="Rectangle 18"/>
            <p:cNvSpPr>
              <a:spLocks noChangeArrowheads="1"/>
            </p:cNvSpPr>
            <p:nvPr/>
          </p:nvSpPr>
          <p:spPr bwMode="auto">
            <a:xfrm>
              <a:off x="587" y="3067"/>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4</a:t>
              </a:r>
            </a:p>
          </p:txBody>
        </p:sp>
        <p:sp>
          <p:nvSpPr>
            <p:cNvPr id="2769939" name="Line 19"/>
            <p:cNvSpPr>
              <a:spLocks noChangeShapeType="1"/>
            </p:cNvSpPr>
            <p:nvPr/>
          </p:nvSpPr>
          <p:spPr bwMode="auto">
            <a:xfrm>
              <a:off x="172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9940" name="Line 20"/>
            <p:cNvSpPr>
              <a:spLocks noChangeShapeType="1"/>
            </p:cNvSpPr>
            <p:nvPr/>
          </p:nvSpPr>
          <p:spPr bwMode="auto">
            <a:xfrm>
              <a:off x="216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9941" name="Line 21"/>
            <p:cNvSpPr>
              <a:spLocks noChangeShapeType="1"/>
            </p:cNvSpPr>
            <p:nvPr/>
          </p:nvSpPr>
          <p:spPr bwMode="auto">
            <a:xfrm>
              <a:off x="259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9942" name="Line 22"/>
            <p:cNvSpPr>
              <a:spLocks noChangeShapeType="1"/>
            </p:cNvSpPr>
            <p:nvPr/>
          </p:nvSpPr>
          <p:spPr bwMode="auto">
            <a:xfrm>
              <a:off x="3024"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9943" name="Line 23"/>
            <p:cNvSpPr>
              <a:spLocks noChangeShapeType="1"/>
            </p:cNvSpPr>
            <p:nvPr/>
          </p:nvSpPr>
          <p:spPr bwMode="auto">
            <a:xfrm>
              <a:off x="3456"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9944" name="Line 24"/>
            <p:cNvSpPr>
              <a:spLocks noChangeShapeType="1"/>
            </p:cNvSpPr>
            <p:nvPr/>
          </p:nvSpPr>
          <p:spPr bwMode="auto">
            <a:xfrm>
              <a:off x="388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9945" name="Line 25"/>
            <p:cNvSpPr>
              <a:spLocks noChangeShapeType="1"/>
            </p:cNvSpPr>
            <p:nvPr/>
          </p:nvSpPr>
          <p:spPr bwMode="auto">
            <a:xfrm>
              <a:off x="432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9946" name="Line 26"/>
            <p:cNvSpPr>
              <a:spLocks noChangeShapeType="1"/>
            </p:cNvSpPr>
            <p:nvPr/>
          </p:nvSpPr>
          <p:spPr bwMode="auto">
            <a:xfrm>
              <a:off x="475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grpSp>
          <p:nvGrpSpPr>
            <p:cNvPr id="5" name="Group 27"/>
            <p:cNvGrpSpPr>
              <a:grpSpLocks/>
            </p:cNvGrpSpPr>
            <p:nvPr/>
          </p:nvGrpSpPr>
          <p:grpSpPr bwMode="auto">
            <a:xfrm>
              <a:off x="2257" y="1152"/>
              <a:ext cx="225" cy="481"/>
              <a:chOff x="2257" y="1152"/>
              <a:chExt cx="225" cy="481"/>
            </a:xfrm>
          </p:grpSpPr>
          <p:sp>
            <p:nvSpPr>
              <p:cNvPr id="2769948" name="Freeform 28"/>
              <p:cNvSpPr>
                <a:spLocks/>
              </p:cNvSpPr>
              <p:nvPr/>
            </p:nvSpPr>
            <p:spPr bwMode="auto">
              <a:xfrm>
                <a:off x="2269" y="1152"/>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49" name="Rectangle 29"/>
              <p:cNvSpPr>
                <a:spLocks noChangeArrowheads="1"/>
              </p:cNvSpPr>
              <p:nvPr/>
            </p:nvSpPr>
            <p:spPr bwMode="auto">
              <a:xfrm rot="5400000">
                <a:off x="2170" y="1274"/>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6" name="Group 30"/>
            <p:cNvGrpSpPr>
              <a:grpSpLocks/>
            </p:cNvGrpSpPr>
            <p:nvPr/>
          </p:nvGrpSpPr>
          <p:grpSpPr bwMode="auto">
            <a:xfrm>
              <a:off x="1324" y="1248"/>
              <a:ext cx="359" cy="289"/>
              <a:chOff x="1324" y="1248"/>
              <a:chExt cx="359" cy="289"/>
            </a:xfrm>
          </p:grpSpPr>
          <p:sp>
            <p:nvSpPr>
              <p:cNvPr id="2769951" name="Rectangle 31"/>
              <p:cNvSpPr>
                <a:spLocks noChangeArrowheads="1"/>
              </p:cNvSpPr>
              <p:nvPr/>
            </p:nvSpPr>
            <p:spPr bwMode="auto">
              <a:xfrm>
                <a:off x="1324" y="1250"/>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7" name="Group 32"/>
              <p:cNvGrpSpPr>
                <a:grpSpLocks/>
              </p:cNvGrpSpPr>
              <p:nvPr/>
            </p:nvGrpSpPr>
            <p:grpSpPr bwMode="auto">
              <a:xfrm>
                <a:off x="1343" y="1248"/>
                <a:ext cx="340" cy="289"/>
                <a:chOff x="1343" y="1248"/>
                <a:chExt cx="340" cy="289"/>
              </a:xfrm>
            </p:grpSpPr>
            <p:sp>
              <p:nvSpPr>
                <p:cNvPr id="2769953" name="Freeform 33"/>
                <p:cNvSpPr>
                  <a:spLocks/>
                </p:cNvSpPr>
                <p:nvPr/>
              </p:nvSpPr>
              <p:spPr bwMode="auto">
                <a:xfrm>
                  <a:off x="1343" y="1248"/>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54" name="Freeform 34"/>
                <p:cNvSpPr>
                  <a:spLocks/>
                </p:cNvSpPr>
                <p:nvPr/>
              </p:nvSpPr>
              <p:spPr bwMode="auto">
                <a:xfrm>
                  <a:off x="1512" y="1248"/>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9955" name="Rectangle 35"/>
            <p:cNvSpPr>
              <a:spLocks noChangeArrowheads="1"/>
            </p:cNvSpPr>
            <p:nvPr/>
          </p:nvSpPr>
          <p:spPr bwMode="auto">
            <a:xfrm>
              <a:off x="1784" y="1255"/>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8" name="Group 36"/>
            <p:cNvGrpSpPr>
              <a:grpSpLocks/>
            </p:cNvGrpSpPr>
            <p:nvPr/>
          </p:nvGrpSpPr>
          <p:grpSpPr bwMode="auto">
            <a:xfrm>
              <a:off x="1803" y="1248"/>
              <a:ext cx="296" cy="289"/>
              <a:chOff x="1803" y="1248"/>
              <a:chExt cx="296" cy="289"/>
            </a:xfrm>
          </p:grpSpPr>
          <p:sp>
            <p:nvSpPr>
              <p:cNvPr id="2769957" name="Freeform 37"/>
              <p:cNvSpPr>
                <a:spLocks/>
              </p:cNvSpPr>
              <p:nvPr/>
            </p:nvSpPr>
            <p:spPr bwMode="auto">
              <a:xfrm>
                <a:off x="1803" y="1248"/>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58" name="Freeform 38"/>
              <p:cNvSpPr>
                <a:spLocks/>
              </p:cNvSpPr>
              <p:nvPr/>
            </p:nvSpPr>
            <p:spPr bwMode="auto">
              <a:xfrm>
                <a:off x="1951" y="1248"/>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9959" name="Line 39"/>
            <p:cNvSpPr>
              <a:spLocks noChangeShapeType="1"/>
            </p:cNvSpPr>
            <p:nvPr/>
          </p:nvSpPr>
          <p:spPr bwMode="auto">
            <a:xfrm>
              <a:off x="1688" y="1392"/>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9960" name="Freeform 40"/>
            <p:cNvSpPr>
              <a:spLocks/>
            </p:cNvSpPr>
            <p:nvPr/>
          </p:nvSpPr>
          <p:spPr bwMode="auto">
            <a:xfrm>
              <a:off x="1750"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61" name="Line 41"/>
            <p:cNvSpPr>
              <a:spLocks noChangeShapeType="1"/>
            </p:cNvSpPr>
            <p:nvPr/>
          </p:nvSpPr>
          <p:spPr bwMode="auto">
            <a:xfrm>
              <a:off x="2104" y="129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9962" name="Rectangle 42"/>
            <p:cNvSpPr>
              <a:spLocks noChangeArrowheads="1"/>
            </p:cNvSpPr>
            <p:nvPr/>
          </p:nvSpPr>
          <p:spPr bwMode="auto">
            <a:xfrm>
              <a:off x="2601" y="1250"/>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sp>
          <p:nvSpPr>
            <p:cNvPr id="2769963" name="Rectangle 43"/>
            <p:cNvSpPr>
              <a:spLocks noChangeArrowheads="1"/>
            </p:cNvSpPr>
            <p:nvPr/>
          </p:nvSpPr>
          <p:spPr bwMode="auto">
            <a:xfrm>
              <a:off x="3093" y="1250"/>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9" name="Group 44"/>
            <p:cNvGrpSpPr>
              <a:grpSpLocks/>
            </p:cNvGrpSpPr>
            <p:nvPr/>
          </p:nvGrpSpPr>
          <p:grpSpPr bwMode="auto">
            <a:xfrm>
              <a:off x="3120" y="1248"/>
              <a:ext cx="284" cy="289"/>
              <a:chOff x="3120" y="1248"/>
              <a:chExt cx="284" cy="289"/>
            </a:xfrm>
          </p:grpSpPr>
          <p:sp>
            <p:nvSpPr>
              <p:cNvPr id="2769965" name="Freeform 45"/>
              <p:cNvSpPr>
                <a:spLocks/>
              </p:cNvSpPr>
              <p:nvPr/>
            </p:nvSpPr>
            <p:spPr bwMode="auto">
              <a:xfrm>
                <a:off x="3120" y="1248"/>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66" name="Freeform 46"/>
              <p:cNvSpPr>
                <a:spLocks/>
              </p:cNvSpPr>
              <p:nvPr/>
            </p:nvSpPr>
            <p:spPr bwMode="auto">
              <a:xfrm>
                <a:off x="3261" y="1248"/>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9967" name="Line 47"/>
            <p:cNvSpPr>
              <a:spLocks noChangeShapeType="1"/>
            </p:cNvSpPr>
            <p:nvPr/>
          </p:nvSpPr>
          <p:spPr bwMode="auto">
            <a:xfrm>
              <a:off x="2973" y="1392"/>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9968" name="Line 48"/>
            <p:cNvSpPr>
              <a:spLocks noChangeShapeType="1"/>
            </p:cNvSpPr>
            <p:nvPr/>
          </p:nvSpPr>
          <p:spPr bwMode="auto">
            <a:xfrm>
              <a:off x="2489" y="1392"/>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9969" name="Freeform 49"/>
            <p:cNvSpPr>
              <a:spLocks/>
            </p:cNvSpPr>
            <p:nvPr/>
          </p:nvSpPr>
          <p:spPr bwMode="auto">
            <a:xfrm>
              <a:off x="2610" y="1392"/>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70" name="Line 50"/>
            <p:cNvSpPr>
              <a:spLocks noChangeShapeType="1"/>
            </p:cNvSpPr>
            <p:nvPr/>
          </p:nvSpPr>
          <p:spPr bwMode="auto">
            <a:xfrm>
              <a:off x="2104" y="14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9971" name="Freeform 51"/>
            <p:cNvSpPr>
              <a:spLocks/>
            </p:cNvSpPr>
            <p:nvPr/>
          </p:nvSpPr>
          <p:spPr bwMode="auto">
            <a:xfrm>
              <a:off x="2197" y="1387"/>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10" name="Group 52"/>
            <p:cNvGrpSpPr>
              <a:grpSpLocks/>
            </p:cNvGrpSpPr>
            <p:nvPr/>
          </p:nvGrpSpPr>
          <p:grpSpPr bwMode="auto">
            <a:xfrm>
              <a:off x="1751" y="1600"/>
              <a:ext cx="2096" cy="513"/>
              <a:chOff x="1751" y="1600"/>
              <a:chExt cx="2096" cy="513"/>
            </a:xfrm>
          </p:grpSpPr>
          <p:grpSp>
            <p:nvGrpSpPr>
              <p:cNvPr id="11" name="Group 53"/>
              <p:cNvGrpSpPr>
                <a:grpSpLocks/>
              </p:cNvGrpSpPr>
              <p:nvPr/>
            </p:nvGrpSpPr>
            <p:grpSpPr bwMode="auto">
              <a:xfrm>
                <a:off x="2684" y="1600"/>
                <a:ext cx="225" cy="481"/>
                <a:chOff x="2684" y="1600"/>
                <a:chExt cx="225" cy="481"/>
              </a:xfrm>
            </p:grpSpPr>
            <p:sp>
              <p:nvSpPr>
                <p:cNvPr id="2769974" name="Freeform 54"/>
                <p:cNvSpPr>
                  <a:spLocks/>
                </p:cNvSpPr>
                <p:nvPr/>
              </p:nvSpPr>
              <p:spPr bwMode="auto">
                <a:xfrm>
                  <a:off x="2696" y="1600"/>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75" name="Rectangle 55"/>
                <p:cNvSpPr>
                  <a:spLocks noChangeArrowheads="1"/>
                </p:cNvSpPr>
                <p:nvPr/>
              </p:nvSpPr>
              <p:spPr bwMode="auto">
                <a:xfrm rot="5400000">
                  <a:off x="2597" y="1722"/>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2" name="Group 56"/>
              <p:cNvGrpSpPr>
                <a:grpSpLocks/>
              </p:cNvGrpSpPr>
              <p:nvPr/>
            </p:nvGrpSpPr>
            <p:grpSpPr bwMode="auto">
              <a:xfrm>
                <a:off x="1751" y="1696"/>
                <a:ext cx="359" cy="289"/>
                <a:chOff x="1751" y="1696"/>
                <a:chExt cx="359" cy="289"/>
              </a:xfrm>
            </p:grpSpPr>
            <p:sp>
              <p:nvSpPr>
                <p:cNvPr id="2769977" name="Rectangle 57"/>
                <p:cNvSpPr>
                  <a:spLocks noChangeArrowheads="1"/>
                </p:cNvSpPr>
                <p:nvPr/>
              </p:nvSpPr>
              <p:spPr bwMode="auto">
                <a:xfrm>
                  <a:off x="1751" y="1698"/>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13" name="Group 58"/>
                <p:cNvGrpSpPr>
                  <a:grpSpLocks/>
                </p:cNvGrpSpPr>
                <p:nvPr/>
              </p:nvGrpSpPr>
              <p:grpSpPr bwMode="auto">
                <a:xfrm>
                  <a:off x="1770" y="1696"/>
                  <a:ext cx="340" cy="289"/>
                  <a:chOff x="1770" y="1696"/>
                  <a:chExt cx="340" cy="289"/>
                </a:xfrm>
              </p:grpSpPr>
              <p:sp>
                <p:nvSpPr>
                  <p:cNvPr id="2769979" name="Freeform 59"/>
                  <p:cNvSpPr>
                    <a:spLocks/>
                  </p:cNvSpPr>
                  <p:nvPr/>
                </p:nvSpPr>
                <p:spPr bwMode="auto">
                  <a:xfrm>
                    <a:off x="1770" y="1696"/>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80" name="Freeform 60"/>
                  <p:cNvSpPr>
                    <a:spLocks/>
                  </p:cNvSpPr>
                  <p:nvPr/>
                </p:nvSpPr>
                <p:spPr bwMode="auto">
                  <a:xfrm>
                    <a:off x="1939" y="1696"/>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9981" name="Rectangle 61"/>
              <p:cNvSpPr>
                <a:spLocks noChangeArrowheads="1"/>
              </p:cNvSpPr>
              <p:nvPr/>
            </p:nvSpPr>
            <p:spPr bwMode="auto">
              <a:xfrm>
                <a:off x="2211" y="1703"/>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4" name="Group 62"/>
              <p:cNvGrpSpPr>
                <a:grpSpLocks/>
              </p:cNvGrpSpPr>
              <p:nvPr/>
            </p:nvGrpSpPr>
            <p:grpSpPr bwMode="auto">
              <a:xfrm>
                <a:off x="2230" y="1696"/>
                <a:ext cx="296" cy="289"/>
                <a:chOff x="2230" y="1696"/>
                <a:chExt cx="296" cy="289"/>
              </a:xfrm>
            </p:grpSpPr>
            <p:sp>
              <p:nvSpPr>
                <p:cNvPr id="2769983" name="Freeform 63"/>
                <p:cNvSpPr>
                  <a:spLocks/>
                </p:cNvSpPr>
                <p:nvPr/>
              </p:nvSpPr>
              <p:spPr bwMode="auto">
                <a:xfrm>
                  <a:off x="2230" y="1696"/>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84" name="Freeform 64"/>
                <p:cNvSpPr>
                  <a:spLocks/>
                </p:cNvSpPr>
                <p:nvPr/>
              </p:nvSpPr>
              <p:spPr bwMode="auto">
                <a:xfrm>
                  <a:off x="2378" y="169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9985" name="Line 65"/>
              <p:cNvSpPr>
                <a:spLocks noChangeShapeType="1"/>
              </p:cNvSpPr>
              <p:nvPr/>
            </p:nvSpPr>
            <p:spPr bwMode="auto">
              <a:xfrm>
                <a:off x="2115" y="1840"/>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9986" name="Freeform 66"/>
              <p:cNvSpPr>
                <a:spLocks/>
              </p:cNvSpPr>
              <p:nvPr/>
            </p:nvSpPr>
            <p:spPr bwMode="auto">
              <a:xfrm>
                <a:off x="2177" y="1744"/>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87" name="Line 67"/>
              <p:cNvSpPr>
                <a:spLocks noChangeShapeType="1"/>
              </p:cNvSpPr>
              <p:nvPr/>
            </p:nvSpPr>
            <p:spPr bwMode="auto">
              <a:xfrm>
                <a:off x="2531" y="174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9988" name="Rectangle 68"/>
              <p:cNvSpPr>
                <a:spLocks noChangeArrowheads="1"/>
              </p:cNvSpPr>
              <p:nvPr/>
            </p:nvSpPr>
            <p:spPr bwMode="auto">
              <a:xfrm>
                <a:off x="3028" y="1698"/>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15" name="Group 69"/>
              <p:cNvGrpSpPr>
                <a:grpSpLocks/>
              </p:cNvGrpSpPr>
              <p:nvPr/>
            </p:nvGrpSpPr>
            <p:grpSpPr bwMode="auto">
              <a:xfrm>
                <a:off x="3079" y="1696"/>
                <a:ext cx="325" cy="289"/>
                <a:chOff x="3079" y="1696"/>
                <a:chExt cx="325" cy="289"/>
              </a:xfrm>
            </p:grpSpPr>
            <p:sp>
              <p:nvSpPr>
                <p:cNvPr id="2769990" name="Freeform 70"/>
                <p:cNvSpPr>
                  <a:spLocks/>
                </p:cNvSpPr>
                <p:nvPr/>
              </p:nvSpPr>
              <p:spPr bwMode="auto">
                <a:xfrm>
                  <a:off x="3079" y="1696"/>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91" name="Freeform 71"/>
                <p:cNvSpPr>
                  <a:spLocks/>
                </p:cNvSpPr>
                <p:nvPr/>
              </p:nvSpPr>
              <p:spPr bwMode="auto">
                <a:xfrm>
                  <a:off x="3240" y="1696"/>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9992" name="Rectangle 72"/>
              <p:cNvSpPr>
                <a:spLocks noChangeArrowheads="1"/>
              </p:cNvSpPr>
              <p:nvPr/>
            </p:nvSpPr>
            <p:spPr bwMode="auto">
              <a:xfrm>
                <a:off x="3520" y="1698"/>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6" name="Group 73"/>
              <p:cNvGrpSpPr>
                <a:grpSpLocks/>
              </p:cNvGrpSpPr>
              <p:nvPr/>
            </p:nvGrpSpPr>
            <p:grpSpPr bwMode="auto">
              <a:xfrm>
                <a:off x="3547" y="1696"/>
                <a:ext cx="284" cy="289"/>
                <a:chOff x="3547" y="1696"/>
                <a:chExt cx="284" cy="289"/>
              </a:xfrm>
            </p:grpSpPr>
            <p:sp>
              <p:nvSpPr>
                <p:cNvPr id="2769994" name="Freeform 74"/>
                <p:cNvSpPr>
                  <a:spLocks/>
                </p:cNvSpPr>
                <p:nvPr/>
              </p:nvSpPr>
              <p:spPr bwMode="auto">
                <a:xfrm>
                  <a:off x="3547" y="1696"/>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95" name="Freeform 75"/>
                <p:cNvSpPr>
                  <a:spLocks/>
                </p:cNvSpPr>
                <p:nvPr/>
              </p:nvSpPr>
              <p:spPr bwMode="auto">
                <a:xfrm>
                  <a:off x="3688" y="1696"/>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9996" name="Line 76"/>
              <p:cNvSpPr>
                <a:spLocks noChangeShapeType="1"/>
              </p:cNvSpPr>
              <p:nvPr/>
            </p:nvSpPr>
            <p:spPr bwMode="auto">
              <a:xfrm>
                <a:off x="3400" y="1840"/>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9997" name="Line 77"/>
              <p:cNvSpPr>
                <a:spLocks noChangeShapeType="1"/>
              </p:cNvSpPr>
              <p:nvPr/>
            </p:nvSpPr>
            <p:spPr bwMode="auto">
              <a:xfrm>
                <a:off x="2916" y="1840"/>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9998" name="Freeform 78"/>
              <p:cNvSpPr>
                <a:spLocks/>
              </p:cNvSpPr>
              <p:nvPr/>
            </p:nvSpPr>
            <p:spPr bwMode="auto">
              <a:xfrm>
                <a:off x="3037" y="1840"/>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99" name="Line 79"/>
              <p:cNvSpPr>
                <a:spLocks noChangeShapeType="1"/>
              </p:cNvSpPr>
              <p:nvPr/>
            </p:nvSpPr>
            <p:spPr bwMode="auto">
              <a:xfrm>
                <a:off x="2531" y="193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00" name="Freeform 80"/>
              <p:cNvSpPr>
                <a:spLocks/>
              </p:cNvSpPr>
              <p:nvPr/>
            </p:nvSpPr>
            <p:spPr bwMode="auto">
              <a:xfrm>
                <a:off x="2624" y="1835"/>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7" name="Group 81"/>
            <p:cNvGrpSpPr>
              <a:grpSpLocks/>
            </p:cNvGrpSpPr>
            <p:nvPr/>
          </p:nvGrpSpPr>
          <p:grpSpPr bwMode="auto">
            <a:xfrm>
              <a:off x="2178" y="2048"/>
              <a:ext cx="2096" cy="513"/>
              <a:chOff x="2178" y="2048"/>
              <a:chExt cx="2096" cy="513"/>
            </a:xfrm>
          </p:grpSpPr>
          <p:grpSp>
            <p:nvGrpSpPr>
              <p:cNvPr id="18" name="Group 82"/>
              <p:cNvGrpSpPr>
                <a:grpSpLocks/>
              </p:cNvGrpSpPr>
              <p:nvPr/>
            </p:nvGrpSpPr>
            <p:grpSpPr bwMode="auto">
              <a:xfrm>
                <a:off x="3111" y="2048"/>
                <a:ext cx="225" cy="481"/>
                <a:chOff x="3111" y="2048"/>
                <a:chExt cx="225" cy="481"/>
              </a:xfrm>
            </p:grpSpPr>
            <p:sp>
              <p:nvSpPr>
                <p:cNvPr id="2770003" name="Freeform 83"/>
                <p:cNvSpPr>
                  <a:spLocks/>
                </p:cNvSpPr>
                <p:nvPr/>
              </p:nvSpPr>
              <p:spPr bwMode="auto">
                <a:xfrm>
                  <a:off x="3123" y="2048"/>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04" name="Rectangle 84"/>
                <p:cNvSpPr>
                  <a:spLocks noChangeArrowheads="1"/>
                </p:cNvSpPr>
                <p:nvPr/>
              </p:nvSpPr>
              <p:spPr bwMode="auto">
                <a:xfrm rot="5400000">
                  <a:off x="3024" y="2170"/>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9" name="Group 85"/>
              <p:cNvGrpSpPr>
                <a:grpSpLocks/>
              </p:cNvGrpSpPr>
              <p:nvPr/>
            </p:nvGrpSpPr>
            <p:grpSpPr bwMode="auto">
              <a:xfrm>
                <a:off x="2178" y="2144"/>
                <a:ext cx="359" cy="289"/>
                <a:chOff x="2178" y="2144"/>
                <a:chExt cx="359" cy="289"/>
              </a:xfrm>
            </p:grpSpPr>
            <p:sp>
              <p:nvSpPr>
                <p:cNvPr id="2770006" name="Rectangle 86"/>
                <p:cNvSpPr>
                  <a:spLocks noChangeArrowheads="1"/>
                </p:cNvSpPr>
                <p:nvPr/>
              </p:nvSpPr>
              <p:spPr bwMode="auto">
                <a:xfrm>
                  <a:off x="2178" y="2146"/>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0" name="Group 87"/>
                <p:cNvGrpSpPr>
                  <a:grpSpLocks/>
                </p:cNvGrpSpPr>
                <p:nvPr/>
              </p:nvGrpSpPr>
              <p:grpSpPr bwMode="auto">
                <a:xfrm>
                  <a:off x="2197" y="2144"/>
                  <a:ext cx="340" cy="289"/>
                  <a:chOff x="2197" y="2144"/>
                  <a:chExt cx="340" cy="289"/>
                </a:xfrm>
              </p:grpSpPr>
              <p:sp>
                <p:nvSpPr>
                  <p:cNvPr id="2770008" name="Freeform 88"/>
                  <p:cNvSpPr>
                    <a:spLocks/>
                  </p:cNvSpPr>
                  <p:nvPr/>
                </p:nvSpPr>
                <p:spPr bwMode="auto">
                  <a:xfrm>
                    <a:off x="2197" y="2144"/>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09" name="Freeform 89"/>
                  <p:cNvSpPr>
                    <a:spLocks/>
                  </p:cNvSpPr>
                  <p:nvPr/>
                </p:nvSpPr>
                <p:spPr bwMode="auto">
                  <a:xfrm>
                    <a:off x="2366" y="2144"/>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70010" name="Rectangle 90"/>
              <p:cNvSpPr>
                <a:spLocks noChangeArrowheads="1"/>
              </p:cNvSpPr>
              <p:nvPr/>
            </p:nvSpPr>
            <p:spPr bwMode="auto">
              <a:xfrm>
                <a:off x="2638" y="2151"/>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1" name="Group 91"/>
              <p:cNvGrpSpPr>
                <a:grpSpLocks/>
              </p:cNvGrpSpPr>
              <p:nvPr/>
            </p:nvGrpSpPr>
            <p:grpSpPr bwMode="auto">
              <a:xfrm>
                <a:off x="2657" y="2144"/>
                <a:ext cx="296" cy="289"/>
                <a:chOff x="2657" y="2144"/>
                <a:chExt cx="296" cy="289"/>
              </a:xfrm>
            </p:grpSpPr>
            <p:sp>
              <p:nvSpPr>
                <p:cNvPr id="2770012" name="Freeform 92"/>
                <p:cNvSpPr>
                  <a:spLocks/>
                </p:cNvSpPr>
                <p:nvPr/>
              </p:nvSpPr>
              <p:spPr bwMode="auto">
                <a:xfrm>
                  <a:off x="2657" y="2144"/>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13" name="Freeform 93"/>
                <p:cNvSpPr>
                  <a:spLocks/>
                </p:cNvSpPr>
                <p:nvPr/>
              </p:nvSpPr>
              <p:spPr bwMode="auto">
                <a:xfrm>
                  <a:off x="2805" y="2144"/>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0014" name="Line 94"/>
              <p:cNvSpPr>
                <a:spLocks noChangeShapeType="1"/>
              </p:cNvSpPr>
              <p:nvPr/>
            </p:nvSpPr>
            <p:spPr bwMode="auto">
              <a:xfrm>
                <a:off x="2542" y="2288"/>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15" name="Freeform 95"/>
              <p:cNvSpPr>
                <a:spLocks/>
              </p:cNvSpPr>
              <p:nvPr/>
            </p:nvSpPr>
            <p:spPr bwMode="auto">
              <a:xfrm>
                <a:off x="2604" y="2192"/>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16" name="Line 96"/>
              <p:cNvSpPr>
                <a:spLocks noChangeShapeType="1"/>
              </p:cNvSpPr>
              <p:nvPr/>
            </p:nvSpPr>
            <p:spPr bwMode="auto">
              <a:xfrm>
                <a:off x="2958" y="219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17" name="Rectangle 97"/>
              <p:cNvSpPr>
                <a:spLocks noChangeArrowheads="1"/>
              </p:cNvSpPr>
              <p:nvPr/>
            </p:nvSpPr>
            <p:spPr bwMode="auto">
              <a:xfrm>
                <a:off x="3455" y="2146"/>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2" name="Group 98"/>
              <p:cNvGrpSpPr>
                <a:grpSpLocks/>
              </p:cNvGrpSpPr>
              <p:nvPr/>
            </p:nvGrpSpPr>
            <p:grpSpPr bwMode="auto">
              <a:xfrm>
                <a:off x="3506" y="2144"/>
                <a:ext cx="325" cy="289"/>
                <a:chOff x="3506" y="2144"/>
                <a:chExt cx="325" cy="289"/>
              </a:xfrm>
            </p:grpSpPr>
            <p:sp>
              <p:nvSpPr>
                <p:cNvPr id="2770019" name="Freeform 99"/>
                <p:cNvSpPr>
                  <a:spLocks/>
                </p:cNvSpPr>
                <p:nvPr/>
              </p:nvSpPr>
              <p:spPr bwMode="auto">
                <a:xfrm>
                  <a:off x="3506" y="2144"/>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20" name="Freeform 100"/>
                <p:cNvSpPr>
                  <a:spLocks/>
                </p:cNvSpPr>
                <p:nvPr/>
              </p:nvSpPr>
              <p:spPr bwMode="auto">
                <a:xfrm>
                  <a:off x="3667" y="2144"/>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0021" name="Rectangle 101"/>
              <p:cNvSpPr>
                <a:spLocks noChangeArrowheads="1"/>
              </p:cNvSpPr>
              <p:nvPr/>
            </p:nvSpPr>
            <p:spPr bwMode="auto">
              <a:xfrm>
                <a:off x="3947" y="2146"/>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3" name="Group 102"/>
              <p:cNvGrpSpPr>
                <a:grpSpLocks/>
              </p:cNvGrpSpPr>
              <p:nvPr/>
            </p:nvGrpSpPr>
            <p:grpSpPr bwMode="auto">
              <a:xfrm>
                <a:off x="3974" y="2144"/>
                <a:ext cx="284" cy="289"/>
                <a:chOff x="3974" y="2144"/>
                <a:chExt cx="284" cy="289"/>
              </a:xfrm>
            </p:grpSpPr>
            <p:sp>
              <p:nvSpPr>
                <p:cNvPr id="2770023" name="Freeform 103"/>
                <p:cNvSpPr>
                  <a:spLocks/>
                </p:cNvSpPr>
                <p:nvPr/>
              </p:nvSpPr>
              <p:spPr bwMode="auto">
                <a:xfrm>
                  <a:off x="3974" y="2144"/>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24" name="Freeform 104"/>
                <p:cNvSpPr>
                  <a:spLocks/>
                </p:cNvSpPr>
                <p:nvPr/>
              </p:nvSpPr>
              <p:spPr bwMode="auto">
                <a:xfrm>
                  <a:off x="4115" y="2144"/>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0025" name="Line 105"/>
              <p:cNvSpPr>
                <a:spLocks noChangeShapeType="1"/>
              </p:cNvSpPr>
              <p:nvPr/>
            </p:nvSpPr>
            <p:spPr bwMode="auto">
              <a:xfrm>
                <a:off x="3827" y="2288"/>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26" name="Line 106"/>
              <p:cNvSpPr>
                <a:spLocks noChangeShapeType="1"/>
              </p:cNvSpPr>
              <p:nvPr/>
            </p:nvSpPr>
            <p:spPr bwMode="auto">
              <a:xfrm>
                <a:off x="3343" y="2288"/>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27" name="Freeform 107"/>
              <p:cNvSpPr>
                <a:spLocks/>
              </p:cNvSpPr>
              <p:nvPr/>
            </p:nvSpPr>
            <p:spPr bwMode="auto">
              <a:xfrm>
                <a:off x="3464" y="2288"/>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28" name="Line 108"/>
              <p:cNvSpPr>
                <a:spLocks noChangeShapeType="1"/>
              </p:cNvSpPr>
              <p:nvPr/>
            </p:nvSpPr>
            <p:spPr bwMode="auto">
              <a:xfrm>
                <a:off x="2958" y="238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29" name="Freeform 109"/>
              <p:cNvSpPr>
                <a:spLocks/>
              </p:cNvSpPr>
              <p:nvPr/>
            </p:nvSpPr>
            <p:spPr bwMode="auto">
              <a:xfrm>
                <a:off x="3051" y="2283"/>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24" name="Group 110"/>
            <p:cNvGrpSpPr>
              <a:grpSpLocks/>
            </p:cNvGrpSpPr>
            <p:nvPr/>
          </p:nvGrpSpPr>
          <p:grpSpPr bwMode="auto">
            <a:xfrm>
              <a:off x="3538" y="2496"/>
              <a:ext cx="225" cy="481"/>
              <a:chOff x="3538" y="2496"/>
              <a:chExt cx="225" cy="481"/>
            </a:xfrm>
          </p:grpSpPr>
          <p:sp>
            <p:nvSpPr>
              <p:cNvPr id="2770031" name="Freeform 111"/>
              <p:cNvSpPr>
                <a:spLocks/>
              </p:cNvSpPr>
              <p:nvPr/>
            </p:nvSpPr>
            <p:spPr bwMode="auto">
              <a:xfrm>
                <a:off x="3550" y="2496"/>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32" name="Rectangle 112"/>
              <p:cNvSpPr>
                <a:spLocks noChangeArrowheads="1"/>
              </p:cNvSpPr>
              <p:nvPr/>
            </p:nvSpPr>
            <p:spPr bwMode="auto">
              <a:xfrm rot="5400000">
                <a:off x="3451" y="2618"/>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70033" name="Rectangle 113"/>
            <p:cNvSpPr>
              <a:spLocks noChangeArrowheads="1"/>
            </p:cNvSpPr>
            <p:nvPr/>
          </p:nvSpPr>
          <p:spPr bwMode="auto">
            <a:xfrm>
              <a:off x="3065" y="2599"/>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5" name="Group 114"/>
            <p:cNvGrpSpPr>
              <a:grpSpLocks/>
            </p:cNvGrpSpPr>
            <p:nvPr/>
          </p:nvGrpSpPr>
          <p:grpSpPr bwMode="auto">
            <a:xfrm>
              <a:off x="3084" y="2592"/>
              <a:ext cx="296" cy="289"/>
              <a:chOff x="3084" y="2592"/>
              <a:chExt cx="296" cy="289"/>
            </a:xfrm>
          </p:grpSpPr>
          <p:sp>
            <p:nvSpPr>
              <p:cNvPr id="2770035" name="Freeform 115"/>
              <p:cNvSpPr>
                <a:spLocks/>
              </p:cNvSpPr>
              <p:nvPr/>
            </p:nvSpPr>
            <p:spPr bwMode="auto">
              <a:xfrm>
                <a:off x="3084" y="2592"/>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36" name="Freeform 116"/>
              <p:cNvSpPr>
                <a:spLocks/>
              </p:cNvSpPr>
              <p:nvPr/>
            </p:nvSpPr>
            <p:spPr bwMode="auto">
              <a:xfrm>
                <a:off x="3232" y="2592"/>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0037" name="Line 117"/>
            <p:cNvSpPr>
              <a:spLocks noChangeShapeType="1"/>
            </p:cNvSpPr>
            <p:nvPr/>
          </p:nvSpPr>
          <p:spPr bwMode="auto">
            <a:xfrm>
              <a:off x="2969" y="2736"/>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38" name="Freeform 118"/>
            <p:cNvSpPr>
              <a:spLocks/>
            </p:cNvSpPr>
            <p:nvPr/>
          </p:nvSpPr>
          <p:spPr bwMode="auto">
            <a:xfrm>
              <a:off x="3031" y="2640"/>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39" name="Line 119"/>
            <p:cNvSpPr>
              <a:spLocks noChangeShapeType="1"/>
            </p:cNvSpPr>
            <p:nvPr/>
          </p:nvSpPr>
          <p:spPr bwMode="auto">
            <a:xfrm>
              <a:off x="3385" y="264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40" name="Rectangle 120"/>
            <p:cNvSpPr>
              <a:spLocks noChangeArrowheads="1"/>
            </p:cNvSpPr>
            <p:nvPr/>
          </p:nvSpPr>
          <p:spPr bwMode="auto">
            <a:xfrm>
              <a:off x="3882" y="2594"/>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6" name="Group 121"/>
            <p:cNvGrpSpPr>
              <a:grpSpLocks/>
            </p:cNvGrpSpPr>
            <p:nvPr/>
          </p:nvGrpSpPr>
          <p:grpSpPr bwMode="auto">
            <a:xfrm>
              <a:off x="3933" y="2592"/>
              <a:ext cx="325" cy="289"/>
              <a:chOff x="3933" y="2592"/>
              <a:chExt cx="325" cy="289"/>
            </a:xfrm>
          </p:grpSpPr>
          <p:sp>
            <p:nvSpPr>
              <p:cNvPr id="2770042" name="Freeform 122"/>
              <p:cNvSpPr>
                <a:spLocks/>
              </p:cNvSpPr>
              <p:nvPr/>
            </p:nvSpPr>
            <p:spPr bwMode="auto">
              <a:xfrm>
                <a:off x="3933" y="2592"/>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43" name="Freeform 123"/>
              <p:cNvSpPr>
                <a:spLocks/>
              </p:cNvSpPr>
              <p:nvPr/>
            </p:nvSpPr>
            <p:spPr bwMode="auto">
              <a:xfrm>
                <a:off x="4094" y="2592"/>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0044" name="Rectangle 124"/>
            <p:cNvSpPr>
              <a:spLocks noChangeArrowheads="1"/>
            </p:cNvSpPr>
            <p:nvPr/>
          </p:nvSpPr>
          <p:spPr bwMode="auto">
            <a:xfrm>
              <a:off x="4374" y="2594"/>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 name="Group 125"/>
            <p:cNvGrpSpPr>
              <a:grpSpLocks/>
            </p:cNvGrpSpPr>
            <p:nvPr/>
          </p:nvGrpSpPr>
          <p:grpSpPr bwMode="auto">
            <a:xfrm>
              <a:off x="4401" y="2592"/>
              <a:ext cx="284" cy="289"/>
              <a:chOff x="4401" y="2592"/>
              <a:chExt cx="284" cy="289"/>
            </a:xfrm>
          </p:grpSpPr>
          <p:sp>
            <p:nvSpPr>
              <p:cNvPr id="2770046" name="Freeform 126"/>
              <p:cNvSpPr>
                <a:spLocks/>
              </p:cNvSpPr>
              <p:nvPr/>
            </p:nvSpPr>
            <p:spPr bwMode="auto">
              <a:xfrm>
                <a:off x="4401" y="2592"/>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47" name="Freeform 127"/>
              <p:cNvSpPr>
                <a:spLocks/>
              </p:cNvSpPr>
              <p:nvPr/>
            </p:nvSpPr>
            <p:spPr bwMode="auto">
              <a:xfrm>
                <a:off x="4542" y="2592"/>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0048" name="Line 128"/>
            <p:cNvSpPr>
              <a:spLocks noChangeShapeType="1"/>
            </p:cNvSpPr>
            <p:nvPr/>
          </p:nvSpPr>
          <p:spPr bwMode="auto">
            <a:xfrm>
              <a:off x="4254" y="2736"/>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49" name="Line 129"/>
            <p:cNvSpPr>
              <a:spLocks noChangeShapeType="1"/>
            </p:cNvSpPr>
            <p:nvPr/>
          </p:nvSpPr>
          <p:spPr bwMode="auto">
            <a:xfrm>
              <a:off x="3770" y="2736"/>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50" name="Freeform 130"/>
            <p:cNvSpPr>
              <a:spLocks/>
            </p:cNvSpPr>
            <p:nvPr/>
          </p:nvSpPr>
          <p:spPr bwMode="auto">
            <a:xfrm>
              <a:off x="3891" y="2736"/>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51" name="Line 131"/>
            <p:cNvSpPr>
              <a:spLocks noChangeShapeType="1"/>
            </p:cNvSpPr>
            <p:nvPr/>
          </p:nvSpPr>
          <p:spPr bwMode="auto">
            <a:xfrm>
              <a:off x="3385" y="283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52" name="Freeform 132"/>
            <p:cNvSpPr>
              <a:spLocks/>
            </p:cNvSpPr>
            <p:nvPr/>
          </p:nvSpPr>
          <p:spPr bwMode="auto">
            <a:xfrm>
              <a:off x="3478" y="2731"/>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8" name="Group 133"/>
            <p:cNvGrpSpPr>
              <a:grpSpLocks/>
            </p:cNvGrpSpPr>
            <p:nvPr/>
          </p:nvGrpSpPr>
          <p:grpSpPr bwMode="auto">
            <a:xfrm>
              <a:off x="3032" y="2944"/>
              <a:ext cx="2096" cy="513"/>
              <a:chOff x="3032" y="2944"/>
              <a:chExt cx="2096" cy="513"/>
            </a:xfrm>
          </p:grpSpPr>
          <p:grpSp>
            <p:nvGrpSpPr>
              <p:cNvPr id="29" name="Group 134"/>
              <p:cNvGrpSpPr>
                <a:grpSpLocks/>
              </p:cNvGrpSpPr>
              <p:nvPr/>
            </p:nvGrpSpPr>
            <p:grpSpPr bwMode="auto">
              <a:xfrm>
                <a:off x="3965" y="2944"/>
                <a:ext cx="225" cy="481"/>
                <a:chOff x="3965" y="2944"/>
                <a:chExt cx="225" cy="481"/>
              </a:xfrm>
            </p:grpSpPr>
            <p:sp>
              <p:nvSpPr>
                <p:cNvPr id="2770055" name="Freeform 135"/>
                <p:cNvSpPr>
                  <a:spLocks/>
                </p:cNvSpPr>
                <p:nvPr/>
              </p:nvSpPr>
              <p:spPr bwMode="auto">
                <a:xfrm>
                  <a:off x="3977" y="2944"/>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56" name="Rectangle 136"/>
                <p:cNvSpPr>
                  <a:spLocks noChangeArrowheads="1"/>
                </p:cNvSpPr>
                <p:nvPr/>
              </p:nvSpPr>
              <p:spPr bwMode="auto">
                <a:xfrm rot="5400000">
                  <a:off x="3878" y="3066"/>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30" name="Group 137"/>
              <p:cNvGrpSpPr>
                <a:grpSpLocks/>
              </p:cNvGrpSpPr>
              <p:nvPr/>
            </p:nvGrpSpPr>
            <p:grpSpPr bwMode="auto">
              <a:xfrm>
                <a:off x="3032" y="3040"/>
                <a:ext cx="359" cy="289"/>
                <a:chOff x="3032" y="3040"/>
                <a:chExt cx="359" cy="289"/>
              </a:xfrm>
            </p:grpSpPr>
            <p:sp>
              <p:nvSpPr>
                <p:cNvPr id="2770058" name="Rectangle 138"/>
                <p:cNvSpPr>
                  <a:spLocks noChangeArrowheads="1"/>
                </p:cNvSpPr>
                <p:nvPr/>
              </p:nvSpPr>
              <p:spPr bwMode="auto">
                <a:xfrm>
                  <a:off x="3032" y="3042"/>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31" name="Group 139"/>
                <p:cNvGrpSpPr>
                  <a:grpSpLocks/>
                </p:cNvGrpSpPr>
                <p:nvPr/>
              </p:nvGrpSpPr>
              <p:grpSpPr bwMode="auto">
                <a:xfrm>
                  <a:off x="3051" y="3040"/>
                  <a:ext cx="340" cy="289"/>
                  <a:chOff x="3051" y="3040"/>
                  <a:chExt cx="340" cy="289"/>
                </a:xfrm>
              </p:grpSpPr>
              <p:sp>
                <p:nvSpPr>
                  <p:cNvPr id="2770060" name="Freeform 140"/>
                  <p:cNvSpPr>
                    <a:spLocks/>
                  </p:cNvSpPr>
                  <p:nvPr/>
                </p:nvSpPr>
                <p:spPr bwMode="auto">
                  <a:xfrm>
                    <a:off x="3051" y="304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61" name="Freeform 141"/>
                  <p:cNvSpPr>
                    <a:spLocks/>
                  </p:cNvSpPr>
                  <p:nvPr/>
                </p:nvSpPr>
                <p:spPr bwMode="auto">
                  <a:xfrm>
                    <a:off x="3220" y="304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70062" name="Rectangle 142"/>
              <p:cNvSpPr>
                <a:spLocks noChangeArrowheads="1"/>
              </p:cNvSpPr>
              <p:nvPr/>
            </p:nvSpPr>
            <p:spPr bwMode="auto">
              <a:xfrm>
                <a:off x="3492" y="3047"/>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69989" name="Group 143"/>
              <p:cNvGrpSpPr>
                <a:grpSpLocks/>
              </p:cNvGrpSpPr>
              <p:nvPr/>
            </p:nvGrpSpPr>
            <p:grpSpPr bwMode="auto">
              <a:xfrm>
                <a:off x="3511" y="3040"/>
                <a:ext cx="296" cy="289"/>
                <a:chOff x="3511" y="3040"/>
                <a:chExt cx="296" cy="289"/>
              </a:xfrm>
            </p:grpSpPr>
            <p:sp>
              <p:nvSpPr>
                <p:cNvPr id="2770064" name="Freeform 144"/>
                <p:cNvSpPr>
                  <a:spLocks/>
                </p:cNvSpPr>
                <p:nvPr/>
              </p:nvSpPr>
              <p:spPr bwMode="auto">
                <a:xfrm>
                  <a:off x="3511" y="3040"/>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65" name="Freeform 145"/>
                <p:cNvSpPr>
                  <a:spLocks/>
                </p:cNvSpPr>
                <p:nvPr/>
              </p:nvSpPr>
              <p:spPr bwMode="auto">
                <a:xfrm>
                  <a:off x="3659" y="30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0066" name="Line 146"/>
              <p:cNvSpPr>
                <a:spLocks noChangeShapeType="1"/>
              </p:cNvSpPr>
              <p:nvPr/>
            </p:nvSpPr>
            <p:spPr bwMode="auto">
              <a:xfrm>
                <a:off x="3396" y="3184"/>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67" name="Freeform 147"/>
              <p:cNvSpPr>
                <a:spLocks/>
              </p:cNvSpPr>
              <p:nvPr/>
            </p:nvSpPr>
            <p:spPr bwMode="auto">
              <a:xfrm>
                <a:off x="3458" y="3088"/>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68" name="Line 148"/>
              <p:cNvSpPr>
                <a:spLocks noChangeShapeType="1"/>
              </p:cNvSpPr>
              <p:nvPr/>
            </p:nvSpPr>
            <p:spPr bwMode="auto">
              <a:xfrm>
                <a:off x="3812" y="30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69" name="Rectangle 149"/>
              <p:cNvSpPr>
                <a:spLocks noChangeArrowheads="1"/>
              </p:cNvSpPr>
              <p:nvPr/>
            </p:nvSpPr>
            <p:spPr bwMode="auto">
              <a:xfrm>
                <a:off x="4309" y="3042"/>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69993" name="Group 150"/>
              <p:cNvGrpSpPr>
                <a:grpSpLocks/>
              </p:cNvGrpSpPr>
              <p:nvPr/>
            </p:nvGrpSpPr>
            <p:grpSpPr bwMode="auto">
              <a:xfrm>
                <a:off x="4360" y="3040"/>
                <a:ext cx="325" cy="289"/>
                <a:chOff x="4360" y="3040"/>
                <a:chExt cx="325" cy="289"/>
              </a:xfrm>
            </p:grpSpPr>
            <p:sp>
              <p:nvSpPr>
                <p:cNvPr id="2770071" name="Freeform 151"/>
                <p:cNvSpPr>
                  <a:spLocks/>
                </p:cNvSpPr>
                <p:nvPr/>
              </p:nvSpPr>
              <p:spPr bwMode="auto">
                <a:xfrm>
                  <a:off x="4360" y="3040"/>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72" name="Freeform 152"/>
                <p:cNvSpPr>
                  <a:spLocks/>
                </p:cNvSpPr>
                <p:nvPr/>
              </p:nvSpPr>
              <p:spPr bwMode="auto">
                <a:xfrm>
                  <a:off x="4521" y="3040"/>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0073" name="Rectangle 153"/>
              <p:cNvSpPr>
                <a:spLocks noChangeArrowheads="1"/>
              </p:cNvSpPr>
              <p:nvPr/>
            </p:nvSpPr>
            <p:spPr bwMode="auto">
              <a:xfrm>
                <a:off x="4801" y="3042"/>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70001" name="Group 154"/>
              <p:cNvGrpSpPr>
                <a:grpSpLocks/>
              </p:cNvGrpSpPr>
              <p:nvPr/>
            </p:nvGrpSpPr>
            <p:grpSpPr bwMode="auto">
              <a:xfrm>
                <a:off x="4828" y="3040"/>
                <a:ext cx="284" cy="289"/>
                <a:chOff x="4828" y="3040"/>
                <a:chExt cx="284" cy="289"/>
              </a:xfrm>
            </p:grpSpPr>
            <p:sp>
              <p:nvSpPr>
                <p:cNvPr id="2770075" name="Freeform 155"/>
                <p:cNvSpPr>
                  <a:spLocks/>
                </p:cNvSpPr>
                <p:nvPr/>
              </p:nvSpPr>
              <p:spPr bwMode="auto">
                <a:xfrm>
                  <a:off x="4828" y="3040"/>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76" name="Freeform 156"/>
                <p:cNvSpPr>
                  <a:spLocks/>
                </p:cNvSpPr>
                <p:nvPr/>
              </p:nvSpPr>
              <p:spPr bwMode="auto">
                <a:xfrm>
                  <a:off x="4969" y="3040"/>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0077" name="Line 157"/>
              <p:cNvSpPr>
                <a:spLocks noChangeShapeType="1"/>
              </p:cNvSpPr>
              <p:nvPr/>
            </p:nvSpPr>
            <p:spPr bwMode="auto">
              <a:xfrm>
                <a:off x="4681" y="3184"/>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78" name="Line 158"/>
              <p:cNvSpPr>
                <a:spLocks noChangeShapeType="1"/>
              </p:cNvSpPr>
              <p:nvPr/>
            </p:nvSpPr>
            <p:spPr bwMode="auto">
              <a:xfrm>
                <a:off x="4197" y="3184"/>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79" name="Freeform 159"/>
              <p:cNvSpPr>
                <a:spLocks/>
              </p:cNvSpPr>
              <p:nvPr/>
            </p:nvSpPr>
            <p:spPr bwMode="auto">
              <a:xfrm>
                <a:off x="4318" y="3184"/>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80" name="Line 160"/>
              <p:cNvSpPr>
                <a:spLocks noChangeShapeType="1"/>
              </p:cNvSpPr>
              <p:nvPr/>
            </p:nvSpPr>
            <p:spPr bwMode="auto">
              <a:xfrm>
                <a:off x="3812" y="328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81" name="Freeform 161"/>
              <p:cNvSpPr>
                <a:spLocks/>
              </p:cNvSpPr>
              <p:nvPr/>
            </p:nvSpPr>
            <p:spPr bwMode="auto">
              <a:xfrm>
                <a:off x="3905" y="3179"/>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0082" name="Rectangle 162"/>
            <p:cNvSpPr>
              <a:spLocks noChangeArrowheads="1"/>
            </p:cNvSpPr>
            <p:nvPr/>
          </p:nvSpPr>
          <p:spPr bwMode="auto">
            <a:xfrm>
              <a:off x="214" y="1076"/>
              <a:ext cx="291" cy="2454"/>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lnSpc>
                  <a:spcPct val="80000"/>
                </a:lnSpc>
              </a:pPr>
              <a:r>
                <a:rPr lang="en-US" sz="2800" b="1" dirty="0">
                  <a:solidFill>
                    <a:schemeClr val="tx1"/>
                  </a:solidFill>
                  <a:latin typeface="Arial" pitchFamily="-65" charset="0"/>
                </a:rPr>
                <a:t>I</a:t>
              </a:r>
            </a:p>
            <a:p>
              <a:pPr algn="ctr">
                <a:lnSpc>
                  <a:spcPct val="80000"/>
                </a:lnSpc>
              </a:pPr>
              <a:r>
                <a:rPr lang="en-US" sz="2800" b="1" dirty="0" err="1">
                  <a:solidFill>
                    <a:schemeClr val="tx1"/>
                  </a:solidFill>
                  <a:latin typeface="Arial" pitchFamily="-65" charset="0"/>
                </a:rPr>
                <a:t>n</a:t>
              </a:r>
              <a:endParaRPr lang="en-US" sz="2800" b="1" dirty="0">
                <a:solidFill>
                  <a:schemeClr val="tx1"/>
                </a:solidFill>
                <a:latin typeface="Arial" pitchFamily="-65" charset="0"/>
              </a:endParaRPr>
            </a:p>
            <a:p>
              <a:pPr algn="ctr">
                <a:lnSpc>
                  <a:spcPct val="80000"/>
                </a:lnSpc>
              </a:pPr>
              <a:r>
                <a:rPr lang="en-US" sz="2800" b="1" dirty="0" err="1">
                  <a:solidFill>
                    <a:schemeClr val="tx1"/>
                  </a:solidFill>
                  <a:latin typeface="Arial" pitchFamily="-65" charset="0"/>
                </a:rPr>
                <a:t>s</a:t>
              </a:r>
              <a:endParaRPr lang="en-US" sz="2800" b="1" dirty="0">
                <a:solidFill>
                  <a:schemeClr val="tx1"/>
                </a:solidFill>
                <a:latin typeface="Arial" pitchFamily="-65" charset="0"/>
              </a:endParaRPr>
            </a:p>
            <a:p>
              <a:pPr algn="ctr">
                <a:lnSpc>
                  <a:spcPct val="80000"/>
                </a:lnSpc>
              </a:pPr>
              <a:r>
                <a:rPr lang="en-US" sz="2800" b="1" dirty="0" err="1">
                  <a:solidFill>
                    <a:schemeClr val="tx1"/>
                  </a:solidFill>
                  <a:latin typeface="Arial" pitchFamily="-65" charset="0"/>
                </a:rPr>
                <a:t>t</a:t>
              </a:r>
              <a:endParaRPr lang="en-US" sz="2800" b="1" dirty="0">
                <a:solidFill>
                  <a:schemeClr val="tx1"/>
                </a:solidFill>
                <a:latin typeface="Arial" pitchFamily="-65" charset="0"/>
              </a:endParaRPr>
            </a:p>
            <a:p>
              <a:pPr algn="ctr">
                <a:lnSpc>
                  <a:spcPct val="80000"/>
                </a:lnSpc>
              </a:pPr>
              <a:r>
                <a:rPr lang="en-US" sz="2800" b="1" dirty="0" err="1">
                  <a:solidFill>
                    <a:schemeClr val="tx1"/>
                  </a:solidFill>
                  <a:latin typeface="Arial" pitchFamily="-65" charset="0"/>
                </a:rPr>
                <a:t>r</a:t>
              </a:r>
              <a:r>
                <a:rPr lang="en-US" sz="2800" b="1" dirty="0">
                  <a:solidFill>
                    <a:schemeClr val="tx1"/>
                  </a:solidFill>
                  <a:latin typeface="Arial" pitchFamily="-65" charset="0"/>
                </a:rPr>
                <a:t>.</a:t>
              </a:r>
            </a:p>
            <a:p>
              <a:pPr algn="ctr">
                <a:lnSpc>
                  <a:spcPct val="80000"/>
                </a:lnSpc>
              </a:pPr>
              <a:endParaRPr lang="en-US" sz="2800" b="1" dirty="0">
                <a:solidFill>
                  <a:schemeClr val="tx1"/>
                </a:solidFill>
                <a:latin typeface="Arial" pitchFamily="-65" charset="0"/>
              </a:endParaRPr>
            </a:p>
            <a:p>
              <a:pPr algn="ctr">
                <a:lnSpc>
                  <a:spcPct val="80000"/>
                </a:lnSpc>
              </a:pPr>
              <a:r>
                <a:rPr lang="en-US" sz="2800" b="1" dirty="0">
                  <a:solidFill>
                    <a:schemeClr val="tx1"/>
                  </a:solidFill>
                  <a:latin typeface="Arial" pitchFamily="-65" charset="0"/>
                </a:rPr>
                <a:t>O</a:t>
              </a:r>
            </a:p>
            <a:p>
              <a:pPr algn="ctr">
                <a:lnSpc>
                  <a:spcPct val="80000"/>
                </a:lnSpc>
              </a:pPr>
              <a:r>
                <a:rPr lang="en-US" sz="2800" b="1" dirty="0" err="1">
                  <a:solidFill>
                    <a:schemeClr val="tx1"/>
                  </a:solidFill>
                  <a:latin typeface="Arial" pitchFamily="-65" charset="0"/>
                </a:rPr>
                <a:t>r</a:t>
              </a:r>
              <a:endParaRPr lang="en-US" sz="2800" b="1" dirty="0">
                <a:solidFill>
                  <a:schemeClr val="tx1"/>
                </a:solidFill>
                <a:latin typeface="Arial" pitchFamily="-65" charset="0"/>
              </a:endParaRPr>
            </a:p>
            <a:p>
              <a:pPr algn="ctr">
                <a:lnSpc>
                  <a:spcPct val="80000"/>
                </a:lnSpc>
              </a:pPr>
              <a:r>
                <a:rPr lang="en-US" sz="2800" b="1" dirty="0" err="1">
                  <a:solidFill>
                    <a:schemeClr val="tx1"/>
                  </a:solidFill>
                  <a:latin typeface="Arial" pitchFamily="-65" charset="0"/>
                </a:rPr>
                <a:t>d</a:t>
              </a:r>
              <a:endParaRPr lang="en-US" sz="2800" b="1" dirty="0">
                <a:solidFill>
                  <a:schemeClr val="tx1"/>
                </a:solidFill>
                <a:latin typeface="Arial" pitchFamily="-65" charset="0"/>
              </a:endParaRPr>
            </a:p>
            <a:p>
              <a:pPr algn="ctr">
                <a:lnSpc>
                  <a:spcPct val="80000"/>
                </a:lnSpc>
              </a:pPr>
              <a:r>
                <a:rPr lang="en-US" sz="2800" b="1" dirty="0" err="1">
                  <a:solidFill>
                    <a:schemeClr val="tx1"/>
                  </a:solidFill>
                  <a:latin typeface="Arial" pitchFamily="-65" charset="0"/>
                </a:rPr>
                <a:t>e</a:t>
              </a:r>
              <a:endParaRPr lang="en-US" sz="2800" b="1" dirty="0">
                <a:solidFill>
                  <a:schemeClr val="tx1"/>
                </a:solidFill>
                <a:latin typeface="Arial" pitchFamily="-65" charset="0"/>
              </a:endParaRPr>
            </a:p>
            <a:p>
              <a:pPr algn="ctr">
                <a:lnSpc>
                  <a:spcPct val="80000"/>
                </a:lnSpc>
              </a:pPr>
              <a:r>
                <a:rPr lang="en-US" sz="2800" b="1" dirty="0" err="1">
                  <a:solidFill>
                    <a:schemeClr val="tx1"/>
                  </a:solidFill>
                  <a:latin typeface="Arial" pitchFamily="-65" charset="0"/>
                </a:rPr>
                <a:t>r</a:t>
              </a:r>
              <a:endParaRPr lang="en-US" sz="2800" b="1" dirty="0">
                <a:solidFill>
                  <a:schemeClr val="tx1"/>
                </a:solidFill>
                <a:latin typeface="Arial" pitchFamily="-65" charset="0"/>
              </a:endParaRPr>
            </a:p>
          </p:txBody>
        </p:sp>
        <p:sp>
          <p:nvSpPr>
            <p:cNvPr id="2770083" name="Rectangle 163"/>
            <p:cNvSpPr>
              <a:spLocks noChangeArrowheads="1"/>
            </p:cNvSpPr>
            <p:nvPr/>
          </p:nvSpPr>
          <p:spPr bwMode="auto">
            <a:xfrm>
              <a:off x="1867" y="551"/>
              <a:ext cx="2168"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Time (clock cycles)</a:t>
              </a:r>
            </a:p>
          </p:txBody>
        </p:sp>
      </p:grpSp>
      <p:sp>
        <p:nvSpPr>
          <p:cNvPr id="2770084" name="Line 164"/>
          <p:cNvSpPr>
            <a:spLocks noChangeShapeType="1"/>
          </p:cNvSpPr>
          <p:nvPr/>
        </p:nvSpPr>
        <p:spPr bwMode="auto">
          <a:xfrm>
            <a:off x="3610838" y="2603545"/>
            <a:ext cx="76200" cy="1066800"/>
          </a:xfrm>
          <a:prstGeom prst="line">
            <a:avLst/>
          </a:prstGeom>
          <a:noFill/>
          <a:ln w="38100">
            <a:solidFill>
              <a:srgbClr val="EA157A"/>
            </a:solidFill>
            <a:round/>
            <a:headEnd/>
            <a:tailEnd type="triangle" w="med" len="med"/>
          </a:ln>
          <a:effectLst/>
        </p:spPr>
        <p:txBody>
          <a:bodyPr wrap="none" anchor="ctr">
            <a:prstTxWarp prst="textNoShape">
              <a:avLst/>
            </a:prstTxWarp>
          </a:bodyPr>
          <a:lstStyle/>
          <a:p>
            <a:endParaRPr lang="en-US"/>
          </a:p>
        </p:txBody>
      </p:sp>
      <p:sp>
        <p:nvSpPr>
          <p:cNvPr id="165" name="Date Placeholder 164"/>
          <p:cNvSpPr>
            <a:spLocks noGrp="1"/>
          </p:cNvSpPr>
          <p:nvPr>
            <p:ph type="dt" sz="half" idx="10"/>
          </p:nvPr>
        </p:nvSpPr>
        <p:spPr/>
        <p:txBody>
          <a:bodyPr/>
          <a:lstStyle/>
          <a:p>
            <a:fld id="{CBA54374-5369-5848-A92D-3EE9967688BF}" type="datetime1">
              <a:rPr lang="en-US" smtClean="0"/>
              <a:pPr/>
              <a:t>4/1/11</a:t>
            </a:fld>
            <a:endParaRPr lang="en-US" dirty="0"/>
          </a:p>
        </p:txBody>
      </p:sp>
      <p:sp>
        <p:nvSpPr>
          <p:cNvPr id="166" name="Slide Number Placeholder 165"/>
          <p:cNvSpPr>
            <a:spLocks noGrp="1"/>
          </p:cNvSpPr>
          <p:nvPr>
            <p:ph type="sldNum" sz="quarter" idx="12"/>
          </p:nvPr>
        </p:nvSpPr>
        <p:spPr/>
        <p:txBody>
          <a:bodyPr/>
          <a:lstStyle/>
          <a:p>
            <a:fld id="{3CC63E4C-4642-794D-A2FD-70F6B81535F5}" type="slidenum">
              <a:rPr lang="en-US" smtClean="0"/>
              <a:pPr/>
              <a:t>55</a:t>
            </a:fld>
            <a:endParaRPr lang="en-US" dirty="0"/>
          </a:p>
        </p:txBody>
      </p:sp>
      <p:sp>
        <p:nvSpPr>
          <p:cNvPr id="167" name="Footer Placeholder 166"/>
          <p:cNvSpPr>
            <a:spLocks noGrp="1"/>
          </p:cNvSpPr>
          <p:nvPr>
            <p:ph type="ftr" sz="quarter" idx="11"/>
          </p:nvPr>
        </p:nvSpPr>
        <p:spPr/>
        <p:txBody>
          <a:bodyPr/>
          <a:lstStyle/>
          <a:p>
            <a:r>
              <a:rPr lang="en-US" smtClean="0"/>
              <a:t>Spring 2011 -- Lecture #20</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99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2770084"/>
                                        </p:tgtEl>
                                        <p:attrNameLst>
                                          <p:attrName>style.visibility</p:attrName>
                                        </p:attrNameLst>
                                      </p:cBhvr>
                                      <p:to>
                                        <p:strVal val="visible"/>
                                      </p:to>
                                    </p:set>
                                    <p:animEffect transition="in" filter="wipe(up)">
                                      <p:cBhvr>
                                        <p:cTn id="11" dur="500"/>
                                        <p:tgtEl>
                                          <p:spTgt spid="2770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9923" grpId="0" autoUpdateAnimBg="0"/>
      <p:bldP spid="2770084" grpId="0" animBg="1"/>
    </p:bld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Control </a:t>
            </a:r>
            <a:r>
              <a:rPr lang="en-US" dirty="0" smtClean="0"/>
              <a:t>Hazards</a:t>
            </a:r>
            <a:endParaRPr lang="en-US" dirty="0"/>
          </a:p>
        </p:txBody>
      </p:sp>
      <p:sp>
        <p:nvSpPr>
          <p:cNvPr id="3" name="Content Placeholder 2"/>
          <p:cNvSpPr>
            <a:spLocks noGrp="1"/>
          </p:cNvSpPr>
          <p:nvPr>
            <p:ph idx="1"/>
          </p:nvPr>
        </p:nvSpPr>
        <p:spPr/>
        <p:txBody>
          <a:bodyPr/>
          <a:lstStyle/>
          <a:p>
            <a:r>
              <a:rPr lang="en-US" dirty="0" smtClean="0"/>
              <a:t>Option 2: </a:t>
            </a:r>
            <a:r>
              <a:rPr lang="en-US" i="1" dirty="0" smtClean="0">
                <a:solidFill>
                  <a:srgbClr val="FF0000"/>
                </a:solidFill>
              </a:rPr>
              <a:t>Predict </a:t>
            </a:r>
            <a:r>
              <a:rPr lang="en-US" dirty="0" smtClean="0"/>
              <a:t>outcome of a branch, fix up if guess wrong </a:t>
            </a:r>
          </a:p>
          <a:p>
            <a:pPr lvl="1"/>
            <a:r>
              <a:rPr lang="en-US" dirty="0" smtClean="0"/>
              <a:t>Must cancel all instructions in pipeline that depended on guess that was wrong</a:t>
            </a:r>
          </a:p>
          <a:p>
            <a:r>
              <a:rPr lang="en-US" dirty="0" smtClean="0"/>
              <a:t>Simplest hardware if</a:t>
            </a:r>
            <a:r>
              <a:rPr lang="en-US" dirty="0" smtClean="0"/>
              <a:t> we predict that all branches are </a:t>
            </a:r>
            <a:r>
              <a:rPr lang="en-US" dirty="0" smtClean="0"/>
              <a:t>NOT </a:t>
            </a:r>
            <a:r>
              <a:rPr lang="en-US" dirty="0" smtClean="0"/>
              <a:t>taken</a:t>
            </a:r>
          </a:p>
          <a:p>
            <a:pPr lvl="1"/>
            <a:r>
              <a:rPr lang="en-US" dirty="0" smtClean="0"/>
              <a:t>Why?</a:t>
            </a:r>
            <a:endParaRPr lang="en-US" dirty="0" smtClean="0"/>
          </a:p>
        </p:txBody>
      </p:sp>
      <p:sp>
        <p:nvSpPr>
          <p:cNvPr id="4" name="Date Placeholder 3"/>
          <p:cNvSpPr>
            <a:spLocks noGrp="1"/>
          </p:cNvSpPr>
          <p:nvPr>
            <p:ph type="dt" sz="half" idx="10"/>
          </p:nvPr>
        </p:nvSpPr>
        <p:spPr/>
        <p:txBody>
          <a:bodyPr/>
          <a:lstStyle/>
          <a:p>
            <a:fld id="{D088EA6E-D8B4-874D-A828-FE852BE1BB7E}" type="datetime1">
              <a:rPr lang="en-US" smtClean="0"/>
              <a:pPr/>
              <a:t>4/1/11</a:t>
            </a:fld>
            <a:endParaRPr lang="en-US" dirty="0"/>
          </a:p>
        </p:txBody>
      </p:sp>
      <p:sp>
        <p:nvSpPr>
          <p:cNvPr id="5" name="Footer Placeholder 4"/>
          <p:cNvSpPr>
            <a:spLocks noGrp="1"/>
          </p:cNvSpPr>
          <p:nvPr>
            <p:ph type="ftr" sz="quarter" idx="11"/>
          </p:nvPr>
        </p:nvSpPr>
        <p:spPr/>
        <p:txBody>
          <a:bodyPr/>
          <a:lstStyle/>
          <a:p>
            <a:r>
              <a:rPr lang="en-US" smtClean="0"/>
              <a:t>Spring 2011 -- Lecture #20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56</a:t>
            </a:fld>
            <a:endParaRPr lang="en-US" dirty="0"/>
          </a:p>
        </p:txBody>
      </p:sp>
      <p:sp>
        <p:nvSpPr>
          <p:cNvPr id="7" name="TextBox 6"/>
          <p:cNvSpPr txBox="1"/>
          <p:nvPr/>
        </p:nvSpPr>
        <p:spPr>
          <a:xfrm>
            <a:off x="6995509" y="6564492"/>
            <a:ext cx="1498402" cy="307777"/>
          </a:xfrm>
          <a:prstGeom prst="rect">
            <a:avLst/>
          </a:prstGeom>
          <a:noFill/>
        </p:spPr>
        <p:txBody>
          <a:bodyPr wrap="none" rtlCol="0">
            <a:spAutoFit/>
          </a:bodyPr>
          <a:lstStyle/>
          <a:p>
            <a:r>
              <a:rPr lang="en-US" sz="1400" dirty="0" smtClean="0">
                <a:hlinkClick r:id="rId3"/>
              </a:rPr>
              <a:t>Student Roulette?</a:t>
            </a:r>
            <a:endParaRPr lang="en-US" sz="14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76066" name="Rectangle 2"/>
          <p:cNvSpPr>
            <a:spLocks noGrp="1" noChangeArrowheads="1"/>
          </p:cNvSpPr>
          <p:nvPr>
            <p:ph type="title"/>
          </p:nvPr>
        </p:nvSpPr>
        <p:spPr/>
        <p:txBody>
          <a:bodyPr/>
          <a:lstStyle/>
          <a:p>
            <a:r>
              <a:rPr lang="en-US" dirty="0" smtClean="0"/>
              <a:t>3. Control </a:t>
            </a:r>
            <a:r>
              <a:rPr lang="en-US" dirty="0" smtClean="0"/>
              <a:t>Hazard: Branching</a:t>
            </a:r>
            <a:endParaRPr lang="en-US" dirty="0"/>
          </a:p>
        </p:txBody>
      </p:sp>
      <p:sp>
        <p:nvSpPr>
          <p:cNvPr id="2776067" name="Rectangle 3"/>
          <p:cNvSpPr>
            <a:spLocks noGrp="1" noChangeArrowheads="1"/>
          </p:cNvSpPr>
          <p:nvPr>
            <p:ph type="body" idx="1"/>
          </p:nvPr>
        </p:nvSpPr>
        <p:spPr/>
        <p:txBody>
          <a:bodyPr>
            <a:normAutofit fontScale="92500"/>
          </a:bodyPr>
          <a:lstStyle/>
          <a:p>
            <a:r>
              <a:rPr lang="en-US" dirty="0" smtClean="0"/>
              <a:t>Option #3: Redefine branches</a:t>
            </a:r>
          </a:p>
          <a:p>
            <a:pPr lvl="1"/>
            <a:r>
              <a:rPr lang="en-US" dirty="0" smtClean="0"/>
              <a:t>Old definition: if we take the branch, none of the instructions after the branch get executed by accident</a:t>
            </a:r>
          </a:p>
          <a:p>
            <a:pPr lvl="1"/>
            <a:r>
              <a:rPr lang="en-US" dirty="0" smtClean="0"/>
              <a:t>New definition: whether or not we take the branch, the single instruction immediately following the branch gets executed </a:t>
            </a:r>
            <a:r>
              <a:rPr lang="en-US" dirty="0" smtClean="0"/>
              <a:t>(the </a:t>
            </a:r>
            <a:r>
              <a:rPr lang="en-US" i="1" dirty="0" smtClean="0">
                <a:solidFill>
                  <a:srgbClr val="FF0000"/>
                </a:solidFill>
              </a:rPr>
              <a:t>branch-delay slot</a:t>
            </a:r>
            <a:r>
              <a:rPr lang="en-US" dirty="0" smtClean="0"/>
              <a:t>)</a:t>
            </a:r>
            <a:endParaRPr lang="en-US" dirty="0" smtClean="0"/>
          </a:p>
          <a:p>
            <a:pPr>
              <a:buClr>
                <a:schemeClr val="tx1"/>
              </a:buClr>
            </a:pPr>
            <a:r>
              <a:rPr lang="en-US" i="1" dirty="0" smtClean="0">
                <a:solidFill>
                  <a:srgbClr val="FF0000"/>
                </a:solidFill>
              </a:rPr>
              <a:t>Delayed </a:t>
            </a:r>
            <a:r>
              <a:rPr lang="en-US" i="1" dirty="0" smtClean="0">
                <a:solidFill>
                  <a:srgbClr val="FF0000"/>
                </a:solidFill>
              </a:rPr>
              <a:t>Branch </a:t>
            </a:r>
            <a:r>
              <a:rPr lang="en-US" dirty="0" smtClean="0"/>
              <a:t>means </a:t>
            </a:r>
            <a:r>
              <a:rPr lang="en-US" i="1" dirty="0" smtClean="0">
                <a:solidFill>
                  <a:srgbClr val="FF0000"/>
                </a:solidFill>
              </a:rPr>
              <a:t>we </a:t>
            </a:r>
            <a:r>
              <a:rPr lang="en-US" i="1" dirty="0" smtClean="0">
                <a:solidFill>
                  <a:srgbClr val="FF0000"/>
                </a:solidFill>
              </a:rPr>
              <a:t>always execute inst after branch</a:t>
            </a:r>
          </a:p>
          <a:p>
            <a:pPr>
              <a:buClr>
                <a:schemeClr val="tx1"/>
              </a:buClr>
            </a:pPr>
            <a:r>
              <a:rPr lang="en-US" dirty="0" smtClean="0">
                <a:solidFill>
                  <a:srgbClr val="FF0000"/>
                </a:solidFill>
              </a:rPr>
              <a:t>This optimization is used with MIPS</a:t>
            </a:r>
            <a:endParaRPr lang="en-US" dirty="0">
              <a:solidFill>
                <a:srgbClr val="FF0000"/>
              </a:solidFill>
            </a:endParaRPr>
          </a:p>
        </p:txBody>
      </p:sp>
      <p:sp>
        <p:nvSpPr>
          <p:cNvPr id="4" name="Date Placeholder 3"/>
          <p:cNvSpPr>
            <a:spLocks noGrp="1"/>
          </p:cNvSpPr>
          <p:nvPr>
            <p:ph type="dt" sz="half" idx="10"/>
          </p:nvPr>
        </p:nvSpPr>
        <p:spPr/>
        <p:txBody>
          <a:bodyPr/>
          <a:lstStyle/>
          <a:p>
            <a:fld id="{79D2F85C-716B-C04A-8051-669E1D6C5EA5}" type="datetime1">
              <a:rPr lang="en-US" smtClean="0"/>
              <a:pPr/>
              <a:t>4/1/11</a:t>
            </a:fld>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57</a:t>
            </a:fld>
            <a:endParaRPr lang="en-US" dirty="0"/>
          </a:p>
        </p:txBody>
      </p:sp>
      <p:sp>
        <p:nvSpPr>
          <p:cNvPr id="6" name="Footer Placeholder 5"/>
          <p:cNvSpPr>
            <a:spLocks noGrp="1"/>
          </p:cNvSpPr>
          <p:nvPr>
            <p:ph type="ftr" sz="quarter" idx="11"/>
          </p:nvPr>
        </p:nvSpPr>
        <p:spPr/>
        <p:txBody>
          <a:bodyPr/>
          <a:lstStyle/>
          <a:p>
            <a:r>
              <a:rPr lang="en-US" smtClean="0"/>
              <a:t>Spring 2011 -- Lecture #20</a:t>
            </a:r>
            <a:endParaRPr lang="en-US"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78114" name="Rectangle 2"/>
          <p:cNvSpPr>
            <a:spLocks noGrp="1" noChangeArrowheads="1"/>
          </p:cNvSpPr>
          <p:nvPr>
            <p:ph type="title"/>
          </p:nvPr>
        </p:nvSpPr>
        <p:spPr/>
        <p:txBody>
          <a:bodyPr/>
          <a:lstStyle/>
          <a:p>
            <a:r>
              <a:rPr lang="en-US" dirty="0" smtClean="0"/>
              <a:t>3. Control </a:t>
            </a:r>
            <a:r>
              <a:rPr lang="en-US" dirty="0" smtClean="0"/>
              <a:t>Hazard: Branching</a:t>
            </a:r>
            <a:endParaRPr lang="en-US" dirty="0"/>
          </a:p>
        </p:txBody>
      </p:sp>
      <p:sp>
        <p:nvSpPr>
          <p:cNvPr id="2778115" name="Rectangle 3"/>
          <p:cNvSpPr>
            <a:spLocks noGrp="1" noChangeArrowheads="1"/>
          </p:cNvSpPr>
          <p:nvPr>
            <p:ph type="body" idx="1"/>
          </p:nvPr>
        </p:nvSpPr>
        <p:spPr/>
        <p:txBody>
          <a:bodyPr>
            <a:normAutofit lnSpcReduction="10000"/>
          </a:bodyPr>
          <a:lstStyle/>
          <a:p>
            <a:r>
              <a:rPr lang="en-US" dirty="0" smtClean="0"/>
              <a:t>Notes on </a:t>
            </a:r>
            <a:r>
              <a:rPr lang="en-US" dirty="0" smtClean="0">
                <a:solidFill>
                  <a:srgbClr val="FF0000"/>
                </a:solidFill>
              </a:rPr>
              <a:t>Branch-Delay Slot</a:t>
            </a:r>
          </a:p>
          <a:p>
            <a:pPr lvl="1"/>
            <a:r>
              <a:rPr lang="en-US" dirty="0" smtClean="0"/>
              <a:t>Worst-Case Scenario: put a no-op in the branch-delay slot</a:t>
            </a:r>
          </a:p>
          <a:p>
            <a:pPr lvl="1"/>
            <a:r>
              <a:rPr lang="en-US" dirty="0" smtClean="0"/>
              <a:t>Better Case:</a:t>
            </a:r>
            <a:r>
              <a:rPr lang="en-US" dirty="0" smtClean="0"/>
              <a:t> place some instruction preceding the branch in </a:t>
            </a:r>
            <a:r>
              <a:rPr lang="en-US" dirty="0" smtClean="0"/>
              <a:t>the branch-delay </a:t>
            </a:r>
            <a:r>
              <a:rPr lang="en-US" dirty="0" smtClean="0"/>
              <a:t>slot—as long as the changed doesn’t affect the logic of </a:t>
            </a:r>
            <a:r>
              <a:rPr lang="en-US" dirty="0" smtClean="0"/>
              <a:t>program</a:t>
            </a:r>
          </a:p>
          <a:p>
            <a:pPr lvl="2"/>
            <a:r>
              <a:rPr lang="en-US" dirty="0" smtClean="0"/>
              <a:t>Re-ordering instructions is  common way to speed up programs</a:t>
            </a:r>
          </a:p>
          <a:p>
            <a:pPr lvl="2"/>
            <a:r>
              <a:rPr lang="en-US" dirty="0" smtClean="0"/>
              <a:t>Compiler usually finds such an instruction 50% of time</a:t>
            </a:r>
          </a:p>
          <a:p>
            <a:pPr lvl="2"/>
            <a:r>
              <a:rPr lang="en-US" dirty="0" smtClean="0"/>
              <a:t>Jumps also have a delay </a:t>
            </a:r>
            <a:r>
              <a:rPr lang="en-US" dirty="0" smtClean="0"/>
              <a:t>slot …</a:t>
            </a:r>
            <a:endParaRPr lang="en-US" dirty="0"/>
          </a:p>
        </p:txBody>
      </p:sp>
      <p:sp>
        <p:nvSpPr>
          <p:cNvPr id="4" name="Date Placeholder 3"/>
          <p:cNvSpPr>
            <a:spLocks noGrp="1"/>
          </p:cNvSpPr>
          <p:nvPr>
            <p:ph type="dt" sz="half" idx="10"/>
          </p:nvPr>
        </p:nvSpPr>
        <p:spPr/>
        <p:txBody>
          <a:bodyPr/>
          <a:lstStyle/>
          <a:p>
            <a:fld id="{EC65FCC8-4CF2-794B-A572-DB6320290F91}" type="datetime1">
              <a:rPr lang="en-US" smtClean="0"/>
              <a:pPr/>
              <a:t>4/1/11</a:t>
            </a:fld>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58</a:t>
            </a:fld>
            <a:endParaRPr lang="en-US" dirty="0"/>
          </a:p>
        </p:txBody>
      </p:sp>
      <p:sp>
        <p:nvSpPr>
          <p:cNvPr id="6" name="Footer Placeholder 5"/>
          <p:cNvSpPr>
            <a:spLocks noGrp="1"/>
          </p:cNvSpPr>
          <p:nvPr>
            <p:ph type="ftr" sz="quarter" idx="11"/>
          </p:nvPr>
        </p:nvSpPr>
        <p:spPr/>
        <p:txBody>
          <a:bodyPr/>
          <a:lstStyle/>
          <a:p>
            <a:r>
              <a:rPr lang="en-US" smtClean="0"/>
              <a:t>Spring 2011 -- Lecture #20</a:t>
            </a:r>
            <a:endParaRPr lang="en-US"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80162" name="Rectangle 2"/>
          <p:cNvSpPr>
            <a:spLocks noGrp="1" noChangeArrowheads="1"/>
          </p:cNvSpPr>
          <p:nvPr>
            <p:ph type="title"/>
          </p:nvPr>
        </p:nvSpPr>
        <p:spPr/>
        <p:txBody>
          <a:bodyPr/>
          <a:lstStyle/>
          <a:p>
            <a:r>
              <a:rPr lang="en-US" sz="3600" dirty="0" smtClean="0"/>
              <a:t>Example: </a:t>
            </a:r>
            <a:r>
              <a:rPr lang="en-US" sz="3600" dirty="0" err="1" smtClean="0"/>
              <a:t>Nondelayed</a:t>
            </a:r>
            <a:r>
              <a:rPr lang="en-US" sz="3600" dirty="0" smtClean="0"/>
              <a:t> vs. Delayed Branch</a:t>
            </a:r>
            <a:endParaRPr lang="en-US" sz="3600" dirty="0"/>
          </a:p>
        </p:txBody>
      </p:sp>
      <p:grpSp>
        <p:nvGrpSpPr>
          <p:cNvPr id="2" name="Group 3"/>
          <p:cNvGrpSpPr>
            <a:grpSpLocks/>
          </p:cNvGrpSpPr>
          <p:nvPr/>
        </p:nvGrpSpPr>
        <p:grpSpPr bwMode="auto">
          <a:xfrm>
            <a:off x="1072453" y="1677987"/>
            <a:ext cx="3630612" cy="3516313"/>
            <a:chOff x="507" y="854"/>
            <a:chExt cx="2287" cy="2215"/>
          </a:xfrm>
        </p:grpSpPr>
        <p:sp>
          <p:nvSpPr>
            <p:cNvPr id="2780164" name="Rectangle 4"/>
            <p:cNvSpPr>
              <a:spLocks noChangeArrowheads="1"/>
            </p:cNvSpPr>
            <p:nvPr/>
          </p:nvSpPr>
          <p:spPr bwMode="auto">
            <a:xfrm>
              <a:off x="507" y="1342"/>
              <a:ext cx="2015"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dirty="0">
                  <a:solidFill>
                    <a:schemeClr val="tx1"/>
                  </a:solidFill>
                  <a:latin typeface="Courier New"/>
                  <a:cs typeface="Courier New"/>
                </a:rPr>
                <a:t>add $</a:t>
              </a:r>
              <a:r>
                <a:rPr lang="en-US" sz="2800" dirty="0" smtClean="0">
                  <a:solidFill>
                    <a:schemeClr val="tx1"/>
                  </a:solidFill>
                  <a:latin typeface="Courier New"/>
                  <a:cs typeface="Courier New"/>
                </a:rPr>
                <a:t>1, $</a:t>
              </a:r>
              <a:r>
                <a:rPr lang="en-US" sz="2800" dirty="0">
                  <a:solidFill>
                    <a:schemeClr val="tx1"/>
                  </a:solidFill>
                  <a:latin typeface="Courier New"/>
                  <a:cs typeface="Courier New"/>
                </a:rPr>
                <a:t>2</a:t>
              </a:r>
              <a:r>
                <a:rPr lang="en-US" sz="2800" dirty="0" smtClean="0">
                  <a:solidFill>
                    <a:schemeClr val="tx1"/>
                  </a:solidFill>
                  <a:latin typeface="Courier New"/>
                  <a:cs typeface="Courier New"/>
                </a:rPr>
                <a:t>, $</a:t>
              </a:r>
              <a:r>
                <a:rPr lang="en-US" sz="2800" dirty="0">
                  <a:solidFill>
                    <a:schemeClr val="tx1"/>
                  </a:solidFill>
                  <a:latin typeface="Courier New"/>
                  <a:cs typeface="Courier New"/>
                </a:rPr>
                <a:t>3</a:t>
              </a:r>
            </a:p>
          </p:txBody>
        </p:sp>
        <p:sp>
          <p:nvSpPr>
            <p:cNvPr id="2780165" name="Rectangle 5"/>
            <p:cNvSpPr>
              <a:spLocks noChangeArrowheads="1"/>
            </p:cNvSpPr>
            <p:nvPr/>
          </p:nvSpPr>
          <p:spPr bwMode="auto">
            <a:xfrm>
              <a:off x="507" y="1798"/>
              <a:ext cx="2015"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dirty="0">
                  <a:solidFill>
                    <a:schemeClr val="tx1"/>
                  </a:solidFill>
                  <a:latin typeface="Courier New"/>
                  <a:cs typeface="Courier New"/>
                </a:rPr>
                <a:t>sub $4, $5</a:t>
              </a:r>
              <a:r>
                <a:rPr lang="en-US" sz="2800" dirty="0" smtClean="0">
                  <a:solidFill>
                    <a:schemeClr val="tx1"/>
                  </a:solidFill>
                  <a:latin typeface="Courier New"/>
                  <a:cs typeface="Courier New"/>
                </a:rPr>
                <a:t>, $</a:t>
              </a:r>
              <a:r>
                <a:rPr lang="en-US" sz="2800" dirty="0">
                  <a:solidFill>
                    <a:schemeClr val="tx1"/>
                  </a:solidFill>
                  <a:latin typeface="Courier New"/>
                  <a:cs typeface="Courier New"/>
                </a:rPr>
                <a:t>6</a:t>
              </a:r>
            </a:p>
          </p:txBody>
        </p:sp>
        <p:sp>
          <p:nvSpPr>
            <p:cNvPr id="2780166" name="Rectangle 6"/>
            <p:cNvSpPr>
              <a:spLocks noChangeArrowheads="1"/>
            </p:cNvSpPr>
            <p:nvPr/>
          </p:nvSpPr>
          <p:spPr bwMode="auto">
            <a:xfrm>
              <a:off x="507" y="2254"/>
              <a:ext cx="2265"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dirty="0" err="1">
                  <a:solidFill>
                    <a:schemeClr val="tx1"/>
                  </a:solidFill>
                  <a:latin typeface="Courier New"/>
                  <a:cs typeface="Courier New"/>
                </a:rPr>
                <a:t>beq</a:t>
              </a:r>
              <a:r>
                <a:rPr lang="en-US" sz="2800" dirty="0">
                  <a:solidFill>
                    <a:schemeClr val="tx1"/>
                  </a:solidFill>
                  <a:latin typeface="Courier New"/>
                  <a:cs typeface="Courier New"/>
                </a:rPr>
                <a:t> $1, $4, Exit</a:t>
              </a:r>
            </a:p>
          </p:txBody>
        </p:sp>
        <p:sp>
          <p:nvSpPr>
            <p:cNvPr id="2780167" name="Rectangle 7"/>
            <p:cNvSpPr>
              <a:spLocks noChangeArrowheads="1"/>
            </p:cNvSpPr>
            <p:nvPr/>
          </p:nvSpPr>
          <p:spPr bwMode="auto">
            <a:xfrm>
              <a:off x="507" y="854"/>
              <a:ext cx="2151"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dirty="0">
                  <a:solidFill>
                    <a:srgbClr val="FF0000"/>
                  </a:solidFill>
                  <a:latin typeface="Courier New"/>
                  <a:cs typeface="Courier New"/>
                </a:rPr>
                <a:t>or </a:t>
              </a:r>
              <a:r>
                <a:rPr lang="en-US" sz="2800" dirty="0" smtClean="0">
                  <a:solidFill>
                    <a:srgbClr val="FF0000"/>
                  </a:solidFill>
                  <a:latin typeface="Courier New"/>
                  <a:cs typeface="Courier New"/>
                </a:rPr>
                <a:t> $</a:t>
              </a:r>
              <a:r>
                <a:rPr lang="en-US" sz="2800" dirty="0">
                  <a:solidFill>
                    <a:srgbClr val="FF0000"/>
                  </a:solidFill>
                  <a:latin typeface="Courier New"/>
                  <a:cs typeface="Courier New"/>
                </a:rPr>
                <a:t>8, $</a:t>
              </a:r>
              <a:r>
                <a:rPr lang="en-US" sz="2800" dirty="0" smtClean="0">
                  <a:solidFill>
                    <a:srgbClr val="FF0000"/>
                  </a:solidFill>
                  <a:latin typeface="Courier New"/>
                  <a:cs typeface="Courier New"/>
                </a:rPr>
                <a:t>9, $</a:t>
              </a:r>
              <a:r>
                <a:rPr lang="en-US" sz="2800" dirty="0">
                  <a:solidFill>
                    <a:srgbClr val="FF0000"/>
                  </a:solidFill>
                  <a:latin typeface="Courier New"/>
                  <a:cs typeface="Courier New"/>
                </a:rPr>
                <a:t>10</a:t>
              </a:r>
            </a:p>
          </p:txBody>
        </p:sp>
        <p:sp>
          <p:nvSpPr>
            <p:cNvPr id="2780168" name="Rectangle 8"/>
            <p:cNvSpPr>
              <a:spLocks noChangeArrowheads="1"/>
            </p:cNvSpPr>
            <p:nvPr/>
          </p:nvSpPr>
          <p:spPr bwMode="auto">
            <a:xfrm>
              <a:off x="507" y="2741"/>
              <a:ext cx="2287"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dirty="0" err="1">
                  <a:solidFill>
                    <a:schemeClr val="tx1"/>
                  </a:solidFill>
                  <a:latin typeface="Courier New"/>
                  <a:cs typeface="Courier New"/>
                </a:rPr>
                <a:t>xor</a:t>
              </a:r>
              <a:r>
                <a:rPr lang="en-US" sz="2800" dirty="0">
                  <a:solidFill>
                    <a:schemeClr val="tx1"/>
                  </a:solidFill>
                  <a:latin typeface="Courier New"/>
                  <a:cs typeface="Courier New"/>
                </a:rPr>
                <a:t> $10, $1</a:t>
              </a:r>
              <a:r>
                <a:rPr lang="en-US" sz="2800" dirty="0" smtClean="0">
                  <a:solidFill>
                    <a:schemeClr val="tx1"/>
                  </a:solidFill>
                  <a:latin typeface="Courier New"/>
                  <a:cs typeface="Courier New"/>
                </a:rPr>
                <a:t>, $</a:t>
              </a:r>
              <a:r>
                <a:rPr lang="en-US" sz="2800" dirty="0">
                  <a:solidFill>
                    <a:schemeClr val="tx1"/>
                  </a:solidFill>
                  <a:latin typeface="Courier New"/>
                  <a:cs typeface="Courier New"/>
                </a:rPr>
                <a:t>11</a:t>
              </a:r>
            </a:p>
          </p:txBody>
        </p:sp>
      </p:grpSp>
      <p:sp>
        <p:nvSpPr>
          <p:cNvPr id="2780169" name="Text Box 9"/>
          <p:cNvSpPr txBox="1">
            <a:spLocks noChangeArrowheads="1"/>
          </p:cNvSpPr>
          <p:nvPr/>
        </p:nvSpPr>
        <p:spPr bwMode="auto">
          <a:xfrm>
            <a:off x="942278" y="1206500"/>
            <a:ext cx="3288080" cy="523220"/>
          </a:xfrm>
          <a:prstGeom prst="rect">
            <a:avLst/>
          </a:prstGeom>
          <a:noFill/>
          <a:ln w="28575">
            <a:noFill/>
            <a:miter lim="800000"/>
            <a:headEnd/>
            <a:tailEnd/>
          </a:ln>
          <a:effectLst/>
        </p:spPr>
        <p:txBody>
          <a:bodyPr wrap="none" anchor="ctr">
            <a:prstTxWarp prst="textNoShape">
              <a:avLst/>
            </a:prstTxWarp>
            <a:spAutoFit/>
          </a:bodyPr>
          <a:lstStyle/>
          <a:p>
            <a:pPr algn="ctr"/>
            <a:r>
              <a:rPr lang="en-US" sz="2800" b="1" dirty="0" err="1">
                <a:latin typeface="18 VAG Rounded Bold   07390"/>
              </a:rPr>
              <a:t>Nondelayed</a:t>
            </a:r>
            <a:r>
              <a:rPr lang="en-US" sz="2800" b="1" dirty="0">
                <a:latin typeface="18 VAG Rounded Bold   07390"/>
              </a:rPr>
              <a:t> Branch</a:t>
            </a:r>
          </a:p>
        </p:txBody>
      </p:sp>
      <p:grpSp>
        <p:nvGrpSpPr>
          <p:cNvPr id="3" name="Group 10"/>
          <p:cNvGrpSpPr>
            <a:grpSpLocks/>
          </p:cNvGrpSpPr>
          <p:nvPr/>
        </p:nvGrpSpPr>
        <p:grpSpPr bwMode="auto">
          <a:xfrm>
            <a:off x="5472113" y="1725612"/>
            <a:ext cx="3630612" cy="3468688"/>
            <a:chOff x="3107" y="884"/>
            <a:chExt cx="2287" cy="2185"/>
          </a:xfrm>
        </p:grpSpPr>
        <p:sp>
          <p:nvSpPr>
            <p:cNvPr id="2780171" name="Rectangle 11"/>
            <p:cNvSpPr>
              <a:spLocks noChangeArrowheads="1"/>
            </p:cNvSpPr>
            <p:nvPr/>
          </p:nvSpPr>
          <p:spPr bwMode="auto">
            <a:xfrm>
              <a:off x="3107" y="884"/>
              <a:ext cx="1880"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dirty="0">
                  <a:solidFill>
                    <a:schemeClr val="tx1"/>
                  </a:solidFill>
                  <a:latin typeface="Courier New" pitchFamily="-65" charset="0"/>
                </a:rPr>
                <a:t>add $</a:t>
              </a:r>
              <a:r>
                <a:rPr lang="en-US" sz="2800" dirty="0" smtClean="0">
                  <a:solidFill>
                    <a:schemeClr val="tx1"/>
                  </a:solidFill>
                  <a:latin typeface="Courier New" pitchFamily="-65" charset="0"/>
                </a:rPr>
                <a:t>1, $</a:t>
              </a:r>
              <a:r>
                <a:rPr lang="en-US" sz="2800" dirty="0">
                  <a:solidFill>
                    <a:schemeClr val="tx1"/>
                  </a:solidFill>
                  <a:latin typeface="Courier New" pitchFamily="-65" charset="0"/>
                </a:rPr>
                <a:t>2,$3</a:t>
              </a:r>
            </a:p>
          </p:txBody>
        </p:sp>
        <p:sp>
          <p:nvSpPr>
            <p:cNvPr id="2780172" name="Rectangle 12"/>
            <p:cNvSpPr>
              <a:spLocks noChangeArrowheads="1"/>
            </p:cNvSpPr>
            <p:nvPr/>
          </p:nvSpPr>
          <p:spPr bwMode="auto">
            <a:xfrm>
              <a:off x="3107" y="1340"/>
              <a:ext cx="2015"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dirty="0">
                  <a:solidFill>
                    <a:schemeClr val="tx1"/>
                  </a:solidFill>
                  <a:latin typeface="Courier New" pitchFamily="-65" charset="0"/>
                </a:rPr>
                <a:t>sub $4, $5</a:t>
              </a:r>
              <a:r>
                <a:rPr lang="en-US" sz="2800" dirty="0" smtClean="0">
                  <a:solidFill>
                    <a:schemeClr val="tx1"/>
                  </a:solidFill>
                  <a:latin typeface="Courier New" pitchFamily="-65" charset="0"/>
                </a:rPr>
                <a:t>, $</a:t>
              </a:r>
              <a:r>
                <a:rPr lang="en-US" sz="2800" dirty="0">
                  <a:solidFill>
                    <a:schemeClr val="tx1"/>
                  </a:solidFill>
                  <a:latin typeface="Courier New" pitchFamily="-65" charset="0"/>
                </a:rPr>
                <a:t>6</a:t>
              </a:r>
            </a:p>
          </p:txBody>
        </p:sp>
        <p:sp>
          <p:nvSpPr>
            <p:cNvPr id="2780173" name="Rectangle 13"/>
            <p:cNvSpPr>
              <a:spLocks noChangeArrowheads="1"/>
            </p:cNvSpPr>
            <p:nvPr/>
          </p:nvSpPr>
          <p:spPr bwMode="auto">
            <a:xfrm>
              <a:off x="3107" y="1796"/>
              <a:ext cx="2287"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dirty="0" err="1">
                  <a:solidFill>
                    <a:schemeClr val="tx1"/>
                  </a:solidFill>
                  <a:latin typeface="Courier New" pitchFamily="-65" charset="0"/>
                </a:rPr>
                <a:t>beq</a:t>
              </a:r>
              <a:r>
                <a:rPr lang="en-US" sz="2800" dirty="0">
                  <a:solidFill>
                    <a:schemeClr val="tx1"/>
                  </a:solidFill>
                  <a:latin typeface="Courier New" pitchFamily="-65" charset="0"/>
                </a:rPr>
                <a:t> $1, $4</a:t>
              </a:r>
              <a:r>
                <a:rPr lang="en-US" sz="2800" dirty="0" smtClean="0">
                  <a:solidFill>
                    <a:schemeClr val="tx1"/>
                  </a:solidFill>
                  <a:latin typeface="Courier New" pitchFamily="-65" charset="0"/>
                </a:rPr>
                <a:t>, Exit</a:t>
              </a:r>
              <a:endParaRPr lang="en-US" sz="2800" dirty="0">
                <a:solidFill>
                  <a:schemeClr val="tx1"/>
                </a:solidFill>
                <a:latin typeface="Courier New" pitchFamily="-65" charset="0"/>
              </a:endParaRPr>
            </a:p>
          </p:txBody>
        </p:sp>
        <p:sp>
          <p:nvSpPr>
            <p:cNvPr id="2780174" name="Rectangle 14"/>
            <p:cNvSpPr>
              <a:spLocks noChangeArrowheads="1"/>
            </p:cNvSpPr>
            <p:nvPr/>
          </p:nvSpPr>
          <p:spPr bwMode="auto">
            <a:xfrm>
              <a:off x="3107" y="2254"/>
              <a:ext cx="2151"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a:solidFill>
                    <a:srgbClr val="FF0000"/>
                  </a:solidFill>
                  <a:latin typeface="Courier New" pitchFamily="-65" charset="0"/>
                </a:rPr>
                <a:t>or </a:t>
              </a:r>
              <a:r>
                <a:rPr lang="en-US" sz="2800" b="1" dirty="0" smtClean="0">
                  <a:solidFill>
                    <a:srgbClr val="FF0000"/>
                  </a:solidFill>
                  <a:latin typeface="Courier New" pitchFamily="-65" charset="0"/>
                </a:rPr>
                <a:t> $</a:t>
              </a:r>
              <a:r>
                <a:rPr lang="en-US" sz="2800" b="1" dirty="0">
                  <a:solidFill>
                    <a:srgbClr val="FF0000"/>
                  </a:solidFill>
                  <a:latin typeface="Courier New" pitchFamily="-65" charset="0"/>
                </a:rPr>
                <a:t>8, $</a:t>
              </a:r>
              <a:r>
                <a:rPr lang="en-US" sz="2800" b="1" dirty="0" smtClean="0">
                  <a:solidFill>
                    <a:srgbClr val="FF0000"/>
                  </a:solidFill>
                  <a:latin typeface="Courier New" pitchFamily="-65" charset="0"/>
                </a:rPr>
                <a:t>9, $</a:t>
              </a:r>
              <a:r>
                <a:rPr lang="en-US" sz="2800" b="1" dirty="0">
                  <a:solidFill>
                    <a:srgbClr val="FF0000"/>
                  </a:solidFill>
                  <a:latin typeface="Courier New" pitchFamily="-65" charset="0"/>
                </a:rPr>
                <a:t>10</a:t>
              </a:r>
            </a:p>
          </p:txBody>
        </p:sp>
        <p:sp>
          <p:nvSpPr>
            <p:cNvPr id="2780175" name="Rectangle 15"/>
            <p:cNvSpPr>
              <a:spLocks noChangeArrowheads="1"/>
            </p:cNvSpPr>
            <p:nvPr/>
          </p:nvSpPr>
          <p:spPr bwMode="auto">
            <a:xfrm>
              <a:off x="3107" y="2741"/>
              <a:ext cx="2287"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dirty="0" err="1">
                  <a:solidFill>
                    <a:schemeClr val="tx1"/>
                  </a:solidFill>
                  <a:latin typeface="Courier New" pitchFamily="-65" charset="0"/>
                </a:rPr>
                <a:t>xor</a:t>
              </a:r>
              <a:r>
                <a:rPr lang="en-US" sz="2800" dirty="0">
                  <a:solidFill>
                    <a:schemeClr val="tx1"/>
                  </a:solidFill>
                  <a:latin typeface="Courier New" pitchFamily="-65" charset="0"/>
                </a:rPr>
                <a:t> $10, $1</a:t>
              </a:r>
              <a:r>
                <a:rPr lang="en-US" sz="2800" dirty="0" smtClean="0">
                  <a:solidFill>
                    <a:schemeClr val="tx1"/>
                  </a:solidFill>
                  <a:latin typeface="Courier New" pitchFamily="-65" charset="0"/>
                </a:rPr>
                <a:t>, $</a:t>
              </a:r>
              <a:r>
                <a:rPr lang="en-US" sz="2800" dirty="0">
                  <a:solidFill>
                    <a:schemeClr val="tx1"/>
                  </a:solidFill>
                  <a:latin typeface="Courier New" pitchFamily="-65" charset="0"/>
                </a:rPr>
                <a:t>11</a:t>
              </a:r>
            </a:p>
          </p:txBody>
        </p:sp>
      </p:grpSp>
      <p:sp>
        <p:nvSpPr>
          <p:cNvPr id="2780176" name="Text Box 16"/>
          <p:cNvSpPr txBox="1">
            <a:spLocks noChangeArrowheads="1"/>
          </p:cNvSpPr>
          <p:nvPr/>
        </p:nvSpPr>
        <p:spPr bwMode="auto">
          <a:xfrm>
            <a:off x="5667375" y="1206500"/>
            <a:ext cx="2672526" cy="523220"/>
          </a:xfrm>
          <a:prstGeom prst="rect">
            <a:avLst/>
          </a:prstGeom>
          <a:noFill/>
          <a:ln w="28575">
            <a:noFill/>
            <a:miter lim="800000"/>
            <a:headEnd/>
            <a:tailEnd/>
          </a:ln>
          <a:effectLst/>
        </p:spPr>
        <p:txBody>
          <a:bodyPr wrap="none" anchor="ctr">
            <a:prstTxWarp prst="textNoShape">
              <a:avLst/>
            </a:prstTxWarp>
            <a:spAutoFit/>
          </a:bodyPr>
          <a:lstStyle/>
          <a:p>
            <a:pPr algn="ctr"/>
            <a:r>
              <a:rPr lang="en-US" sz="2800" b="1">
                <a:latin typeface="18 VAG Rounded Bold   07390"/>
              </a:rPr>
              <a:t>Delayed Branch</a:t>
            </a:r>
          </a:p>
        </p:txBody>
      </p:sp>
      <p:grpSp>
        <p:nvGrpSpPr>
          <p:cNvPr id="4" name="Group 17"/>
          <p:cNvGrpSpPr>
            <a:grpSpLocks/>
          </p:cNvGrpSpPr>
          <p:nvPr/>
        </p:nvGrpSpPr>
        <p:grpSpPr bwMode="auto">
          <a:xfrm>
            <a:off x="267590" y="1806605"/>
            <a:ext cx="1247775" cy="4749800"/>
            <a:chOff x="0" y="981"/>
            <a:chExt cx="786" cy="2992"/>
          </a:xfrm>
        </p:grpSpPr>
        <p:sp>
          <p:nvSpPr>
            <p:cNvPr id="2780178" name="Rectangle 18"/>
            <p:cNvSpPr>
              <a:spLocks noChangeArrowheads="1"/>
            </p:cNvSpPr>
            <p:nvPr/>
          </p:nvSpPr>
          <p:spPr bwMode="auto">
            <a:xfrm>
              <a:off x="0" y="3648"/>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Courier New" pitchFamily="-65" charset="0"/>
                </a:rPr>
                <a:t>Exit:</a:t>
              </a:r>
            </a:p>
          </p:txBody>
        </p:sp>
        <p:sp>
          <p:nvSpPr>
            <p:cNvPr id="2780179" name="Freeform 19"/>
            <p:cNvSpPr>
              <a:spLocks/>
            </p:cNvSpPr>
            <p:nvPr/>
          </p:nvSpPr>
          <p:spPr bwMode="auto">
            <a:xfrm>
              <a:off x="21" y="981"/>
              <a:ext cx="436" cy="2720"/>
            </a:xfrm>
            <a:custGeom>
              <a:avLst/>
              <a:gdLst/>
              <a:ahLst/>
              <a:cxnLst>
                <a:cxn ang="0">
                  <a:pos x="406" y="0"/>
                </a:cxn>
                <a:cxn ang="0">
                  <a:pos x="416" y="1163"/>
                </a:cxn>
                <a:cxn ang="0">
                  <a:pos x="427" y="1291"/>
                </a:cxn>
                <a:cxn ang="0">
                  <a:pos x="427" y="1398"/>
                </a:cxn>
                <a:cxn ang="0">
                  <a:pos x="416" y="1430"/>
                </a:cxn>
                <a:cxn ang="0">
                  <a:pos x="427" y="1526"/>
                </a:cxn>
                <a:cxn ang="0">
                  <a:pos x="384" y="1536"/>
                </a:cxn>
                <a:cxn ang="0">
                  <a:pos x="352" y="1547"/>
                </a:cxn>
                <a:cxn ang="0">
                  <a:pos x="310" y="1558"/>
                </a:cxn>
                <a:cxn ang="0">
                  <a:pos x="128" y="1686"/>
                </a:cxn>
                <a:cxn ang="0">
                  <a:pos x="43" y="1899"/>
                </a:cxn>
                <a:cxn ang="0">
                  <a:pos x="0" y="2155"/>
                </a:cxn>
                <a:cxn ang="0">
                  <a:pos x="11" y="2592"/>
                </a:cxn>
                <a:cxn ang="0">
                  <a:pos x="75" y="2624"/>
                </a:cxn>
                <a:cxn ang="0">
                  <a:pos x="235" y="2720"/>
                </a:cxn>
              </a:cxnLst>
              <a:rect l="0" t="0" r="r" b="b"/>
              <a:pathLst>
                <a:path w="436" h="2720">
                  <a:moveTo>
                    <a:pt x="406" y="0"/>
                  </a:moveTo>
                  <a:cubicBezTo>
                    <a:pt x="434" y="390"/>
                    <a:pt x="422" y="769"/>
                    <a:pt x="416" y="1163"/>
                  </a:cubicBezTo>
                  <a:cubicBezTo>
                    <a:pt x="419" y="1205"/>
                    <a:pt x="427" y="1248"/>
                    <a:pt x="427" y="1291"/>
                  </a:cubicBezTo>
                  <a:cubicBezTo>
                    <a:pt x="427" y="1413"/>
                    <a:pt x="402" y="1325"/>
                    <a:pt x="427" y="1398"/>
                  </a:cubicBezTo>
                  <a:cubicBezTo>
                    <a:pt x="423" y="1408"/>
                    <a:pt x="416" y="1418"/>
                    <a:pt x="416" y="1430"/>
                  </a:cubicBezTo>
                  <a:cubicBezTo>
                    <a:pt x="416" y="1462"/>
                    <a:pt x="436" y="1495"/>
                    <a:pt x="427" y="1526"/>
                  </a:cubicBezTo>
                  <a:cubicBezTo>
                    <a:pt x="422" y="1540"/>
                    <a:pt x="398" y="1532"/>
                    <a:pt x="384" y="1536"/>
                  </a:cubicBezTo>
                  <a:cubicBezTo>
                    <a:pt x="373" y="1539"/>
                    <a:pt x="362" y="1543"/>
                    <a:pt x="352" y="1547"/>
                  </a:cubicBezTo>
                  <a:cubicBezTo>
                    <a:pt x="338" y="1551"/>
                    <a:pt x="324" y="1554"/>
                    <a:pt x="310" y="1558"/>
                  </a:cubicBezTo>
                  <a:cubicBezTo>
                    <a:pt x="257" y="1590"/>
                    <a:pt x="163" y="1630"/>
                    <a:pt x="128" y="1686"/>
                  </a:cubicBezTo>
                  <a:cubicBezTo>
                    <a:pt x="88" y="1747"/>
                    <a:pt x="61" y="1828"/>
                    <a:pt x="43" y="1899"/>
                  </a:cubicBezTo>
                  <a:cubicBezTo>
                    <a:pt x="33" y="1989"/>
                    <a:pt x="20" y="2066"/>
                    <a:pt x="0" y="2155"/>
                  </a:cubicBezTo>
                  <a:cubicBezTo>
                    <a:pt x="3" y="2300"/>
                    <a:pt x="0" y="2446"/>
                    <a:pt x="11" y="2592"/>
                  </a:cubicBezTo>
                  <a:cubicBezTo>
                    <a:pt x="12" y="2617"/>
                    <a:pt x="64" y="2621"/>
                    <a:pt x="75" y="2624"/>
                  </a:cubicBezTo>
                  <a:cubicBezTo>
                    <a:pt x="142" y="2640"/>
                    <a:pt x="186" y="2671"/>
                    <a:pt x="235" y="2720"/>
                  </a:cubicBezTo>
                </a:path>
              </a:pathLst>
            </a:custGeom>
            <a:noFill/>
            <a:ln w="28575" cap="flat" cmpd="sng">
              <a:solidFill>
                <a:schemeClr val="accent1"/>
              </a:solidFill>
              <a:prstDash val="solid"/>
              <a:round/>
              <a:headEnd type="none" w="med" len="med"/>
              <a:tailEnd type="triangle" w="med" len="med"/>
            </a:ln>
            <a:effectLst/>
          </p:spPr>
          <p:txBody>
            <a:bodyPr wrap="none" anchor="ctr">
              <a:prstTxWarp prst="textNoShape">
                <a:avLst/>
              </a:prstTxWarp>
            </a:bodyPr>
            <a:lstStyle/>
            <a:p>
              <a:endParaRPr lang="en-US"/>
            </a:p>
          </p:txBody>
        </p:sp>
      </p:grpSp>
      <p:grpSp>
        <p:nvGrpSpPr>
          <p:cNvPr id="5" name="Group 20"/>
          <p:cNvGrpSpPr>
            <a:grpSpLocks/>
          </p:cNvGrpSpPr>
          <p:nvPr/>
        </p:nvGrpSpPr>
        <p:grpSpPr bwMode="auto">
          <a:xfrm>
            <a:off x="4716463" y="1792006"/>
            <a:ext cx="1247775" cy="4749800"/>
            <a:chOff x="2631" y="981"/>
            <a:chExt cx="786" cy="2992"/>
          </a:xfrm>
        </p:grpSpPr>
        <p:sp>
          <p:nvSpPr>
            <p:cNvPr id="2780181" name="Rectangle 21"/>
            <p:cNvSpPr>
              <a:spLocks noChangeArrowheads="1"/>
            </p:cNvSpPr>
            <p:nvPr/>
          </p:nvSpPr>
          <p:spPr bwMode="auto">
            <a:xfrm>
              <a:off x="2631" y="3648"/>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Courier New" pitchFamily="-65" charset="0"/>
                </a:rPr>
                <a:t>Exit:</a:t>
              </a:r>
            </a:p>
          </p:txBody>
        </p:sp>
        <p:sp>
          <p:nvSpPr>
            <p:cNvPr id="2780182" name="Freeform 22"/>
            <p:cNvSpPr>
              <a:spLocks/>
            </p:cNvSpPr>
            <p:nvPr/>
          </p:nvSpPr>
          <p:spPr bwMode="auto">
            <a:xfrm>
              <a:off x="2640" y="981"/>
              <a:ext cx="436" cy="2720"/>
            </a:xfrm>
            <a:custGeom>
              <a:avLst/>
              <a:gdLst/>
              <a:ahLst/>
              <a:cxnLst>
                <a:cxn ang="0">
                  <a:pos x="406" y="0"/>
                </a:cxn>
                <a:cxn ang="0">
                  <a:pos x="416" y="1163"/>
                </a:cxn>
                <a:cxn ang="0">
                  <a:pos x="427" y="1291"/>
                </a:cxn>
                <a:cxn ang="0">
                  <a:pos x="427" y="1398"/>
                </a:cxn>
                <a:cxn ang="0">
                  <a:pos x="416" y="1430"/>
                </a:cxn>
                <a:cxn ang="0">
                  <a:pos x="427" y="1526"/>
                </a:cxn>
                <a:cxn ang="0">
                  <a:pos x="384" y="1536"/>
                </a:cxn>
                <a:cxn ang="0">
                  <a:pos x="352" y="1547"/>
                </a:cxn>
                <a:cxn ang="0">
                  <a:pos x="310" y="1558"/>
                </a:cxn>
                <a:cxn ang="0">
                  <a:pos x="128" y="1686"/>
                </a:cxn>
                <a:cxn ang="0">
                  <a:pos x="43" y="1899"/>
                </a:cxn>
                <a:cxn ang="0">
                  <a:pos x="0" y="2155"/>
                </a:cxn>
                <a:cxn ang="0">
                  <a:pos x="11" y="2592"/>
                </a:cxn>
                <a:cxn ang="0">
                  <a:pos x="75" y="2624"/>
                </a:cxn>
                <a:cxn ang="0">
                  <a:pos x="235" y="2720"/>
                </a:cxn>
              </a:cxnLst>
              <a:rect l="0" t="0" r="r" b="b"/>
              <a:pathLst>
                <a:path w="436" h="2720">
                  <a:moveTo>
                    <a:pt x="406" y="0"/>
                  </a:moveTo>
                  <a:cubicBezTo>
                    <a:pt x="434" y="390"/>
                    <a:pt x="422" y="769"/>
                    <a:pt x="416" y="1163"/>
                  </a:cubicBezTo>
                  <a:cubicBezTo>
                    <a:pt x="419" y="1205"/>
                    <a:pt x="427" y="1248"/>
                    <a:pt x="427" y="1291"/>
                  </a:cubicBezTo>
                  <a:cubicBezTo>
                    <a:pt x="427" y="1413"/>
                    <a:pt x="402" y="1325"/>
                    <a:pt x="427" y="1398"/>
                  </a:cubicBezTo>
                  <a:cubicBezTo>
                    <a:pt x="423" y="1408"/>
                    <a:pt x="416" y="1418"/>
                    <a:pt x="416" y="1430"/>
                  </a:cubicBezTo>
                  <a:cubicBezTo>
                    <a:pt x="416" y="1462"/>
                    <a:pt x="436" y="1495"/>
                    <a:pt x="427" y="1526"/>
                  </a:cubicBezTo>
                  <a:cubicBezTo>
                    <a:pt x="422" y="1540"/>
                    <a:pt x="398" y="1532"/>
                    <a:pt x="384" y="1536"/>
                  </a:cubicBezTo>
                  <a:cubicBezTo>
                    <a:pt x="373" y="1539"/>
                    <a:pt x="362" y="1543"/>
                    <a:pt x="352" y="1547"/>
                  </a:cubicBezTo>
                  <a:cubicBezTo>
                    <a:pt x="338" y="1551"/>
                    <a:pt x="324" y="1554"/>
                    <a:pt x="310" y="1558"/>
                  </a:cubicBezTo>
                  <a:cubicBezTo>
                    <a:pt x="257" y="1590"/>
                    <a:pt x="163" y="1630"/>
                    <a:pt x="128" y="1686"/>
                  </a:cubicBezTo>
                  <a:cubicBezTo>
                    <a:pt x="88" y="1747"/>
                    <a:pt x="61" y="1828"/>
                    <a:pt x="43" y="1899"/>
                  </a:cubicBezTo>
                  <a:cubicBezTo>
                    <a:pt x="33" y="1989"/>
                    <a:pt x="20" y="2066"/>
                    <a:pt x="0" y="2155"/>
                  </a:cubicBezTo>
                  <a:cubicBezTo>
                    <a:pt x="3" y="2300"/>
                    <a:pt x="0" y="2446"/>
                    <a:pt x="11" y="2592"/>
                  </a:cubicBezTo>
                  <a:cubicBezTo>
                    <a:pt x="12" y="2617"/>
                    <a:pt x="64" y="2621"/>
                    <a:pt x="75" y="2624"/>
                  </a:cubicBezTo>
                  <a:cubicBezTo>
                    <a:pt x="142" y="2640"/>
                    <a:pt x="186" y="2671"/>
                    <a:pt x="235" y="2720"/>
                  </a:cubicBezTo>
                </a:path>
              </a:pathLst>
            </a:custGeom>
            <a:noFill/>
            <a:ln w="28575" cap="flat" cmpd="sng">
              <a:solidFill>
                <a:schemeClr val="accent1"/>
              </a:solidFill>
              <a:prstDash val="solid"/>
              <a:round/>
              <a:headEnd type="none" w="med" len="med"/>
              <a:tailEnd type="triangle" w="med" len="med"/>
            </a:ln>
            <a:effectLst/>
          </p:spPr>
          <p:txBody>
            <a:bodyPr wrap="none" anchor="ctr">
              <a:prstTxWarp prst="textNoShape">
                <a:avLst/>
              </a:prstTxWarp>
            </a:bodyPr>
            <a:lstStyle/>
            <a:p>
              <a:endParaRPr lang="en-US"/>
            </a:p>
          </p:txBody>
        </p:sp>
      </p:grpSp>
      <p:sp>
        <p:nvSpPr>
          <p:cNvPr id="2780183" name="Line 23"/>
          <p:cNvSpPr>
            <a:spLocks noChangeShapeType="1"/>
          </p:cNvSpPr>
          <p:nvPr/>
        </p:nvSpPr>
        <p:spPr bwMode="auto">
          <a:xfrm>
            <a:off x="4522788" y="2193925"/>
            <a:ext cx="1082675" cy="1793875"/>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80184" name="Line 24"/>
          <p:cNvSpPr>
            <a:spLocks noChangeShapeType="1"/>
          </p:cNvSpPr>
          <p:nvPr/>
        </p:nvSpPr>
        <p:spPr bwMode="auto">
          <a:xfrm flipV="1">
            <a:off x="4930775" y="3627437"/>
            <a:ext cx="747713" cy="509588"/>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 name="Date Placeholder 24"/>
          <p:cNvSpPr>
            <a:spLocks noGrp="1"/>
          </p:cNvSpPr>
          <p:nvPr>
            <p:ph type="dt" sz="half" idx="10"/>
          </p:nvPr>
        </p:nvSpPr>
        <p:spPr/>
        <p:txBody>
          <a:bodyPr/>
          <a:lstStyle/>
          <a:p>
            <a:fld id="{176F275D-4E49-9949-8556-C8701F124413}" type="datetime1">
              <a:rPr lang="en-US" smtClean="0"/>
              <a:pPr/>
              <a:t>4/1/11</a:t>
            </a:fld>
            <a:endParaRPr lang="en-US" dirty="0"/>
          </a:p>
        </p:txBody>
      </p:sp>
      <p:sp>
        <p:nvSpPr>
          <p:cNvPr id="26" name="Slide Number Placeholder 25"/>
          <p:cNvSpPr>
            <a:spLocks noGrp="1"/>
          </p:cNvSpPr>
          <p:nvPr>
            <p:ph type="sldNum" sz="quarter" idx="12"/>
          </p:nvPr>
        </p:nvSpPr>
        <p:spPr/>
        <p:txBody>
          <a:bodyPr/>
          <a:lstStyle/>
          <a:p>
            <a:fld id="{3CC63E4C-4642-794D-A2FD-70F6B81535F5}" type="slidenum">
              <a:rPr lang="en-US" smtClean="0"/>
              <a:pPr/>
              <a:t>59</a:t>
            </a:fld>
            <a:endParaRPr lang="en-US" dirty="0"/>
          </a:p>
        </p:txBody>
      </p:sp>
      <p:sp>
        <p:nvSpPr>
          <p:cNvPr id="27" name="Footer Placeholder 26"/>
          <p:cNvSpPr>
            <a:spLocks noGrp="1"/>
          </p:cNvSpPr>
          <p:nvPr>
            <p:ph type="ftr" sz="quarter" idx="11"/>
          </p:nvPr>
        </p:nvSpPr>
        <p:spPr/>
        <p:txBody>
          <a:bodyPr/>
          <a:lstStyle/>
          <a:p>
            <a:r>
              <a:rPr lang="en-US" smtClean="0"/>
              <a:t>Spring 2011 -- Lecture #20</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801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278017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499"/>
                                          </p:stCondLst>
                                        </p:cTn>
                                        <p:tgtEl>
                                          <p:spTgt spid="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780183"/>
                                        </p:tgtEl>
                                        <p:attrNameLst>
                                          <p:attrName>style.visibility</p:attrName>
                                        </p:attrNameLst>
                                      </p:cBhvr>
                                      <p:to>
                                        <p:strVal val="visible"/>
                                      </p:to>
                                    </p:set>
                                    <p:animEffect transition="in" filter="wipe(up)">
                                      <p:cBhvr>
                                        <p:cTn id="28" dur="500"/>
                                        <p:tgtEl>
                                          <p:spTgt spid="278018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780184"/>
                                        </p:tgtEl>
                                        <p:attrNameLst>
                                          <p:attrName>style.visibility</p:attrName>
                                        </p:attrNameLst>
                                      </p:cBhvr>
                                      <p:to>
                                        <p:strVal val="visible"/>
                                      </p:to>
                                    </p:set>
                                    <p:animEffect transition="in" filter="wipe(left)">
                                      <p:cBhvr>
                                        <p:cTn id="33" dur="500"/>
                                        <p:tgtEl>
                                          <p:spTgt spid="278018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up)">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0169" grpId="0" autoUpdateAnimBg="0"/>
      <p:bldP spid="2780176" grpId="0" autoUpdateAnimBg="0"/>
      <p:bldP spid="2780183" grpId="0" animBg="1"/>
      <p:bldP spid="2780184"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RISC </a:t>
            </a:r>
            <a:r>
              <a:rPr lang="en-US" dirty="0" smtClean="0"/>
              <a:t>Design Principles</a:t>
            </a:r>
            <a:endParaRPr lang="en-US" dirty="0"/>
          </a:p>
        </p:txBody>
      </p:sp>
      <p:sp>
        <p:nvSpPr>
          <p:cNvPr id="3" name="Content Placeholder 2"/>
          <p:cNvSpPr>
            <a:spLocks noGrp="1"/>
          </p:cNvSpPr>
          <p:nvPr>
            <p:ph idx="1"/>
          </p:nvPr>
        </p:nvSpPr>
        <p:spPr>
          <a:xfrm>
            <a:off x="457200" y="1600200"/>
            <a:ext cx="8229600" cy="4936067"/>
          </a:xfrm>
        </p:spPr>
        <p:txBody>
          <a:bodyPr>
            <a:normAutofit fontScale="77500" lnSpcReduction="20000"/>
          </a:bodyPr>
          <a:lstStyle/>
          <a:p>
            <a:r>
              <a:rPr lang="en-US" dirty="0" smtClean="0"/>
              <a:t>“</a:t>
            </a:r>
            <a:r>
              <a:rPr lang="en-US" dirty="0" smtClean="0"/>
              <a:t>A simpler</a:t>
            </a:r>
            <a:r>
              <a:rPr lang="en-US" dirty="0" smtClean="0"/>
              <a:t> core </a:t>
            </a:r>
            <a:r>
              <a:rPr lang="en-US" dirty="0" smtClean="0"/>
              <a:t>is a faster</a:t>
            </a:r>
            <a:r>
              <a:rPr lang="en-US" dirty="0" smtClean="0"/>
              <a:t> core”</a:t>
            </a:r>
          </a:p>
          <a:p>
            <a:r>
              <a:rPr lang="en-US" dirty="0" smtClean="0"/>
              <a:t>R</a:t>
            </a:r>
            <a:r>
              <a:rPr lang="en-US" dirty="0" smtClean="0"/>
              <a:t>eduction in the </a:t>
            </a:r>
            <a:r>
              <a:rPr lang="en-US" dirty="0" smtClean="0"/>
              <a:t>number and complexity of instructions in the </a:t>
            </a:r>
            <a:r>
              <a:rPr lang="en-US" dirty="0" smtClean="0"/>
              <a:t>ISA </a:t>
            </a:r>
            <a:r>
              <a:rPr lang="en-US" dirty="0" err="1" smtClean="0">
                <a:sym typeface="Wingdings"/>
              </a:rPr>
              <a:t></a:t>
            </a:r>
            <a:r>
              <a:rPr lang="en-US" dirty="0" smtClean="0">
                <a:sym typeface="Wingdings"/>
              </a:rPr>
              <a:t> simplifies pipelined implementation</a:t>
            </a:r>
            <a:endParaRPr lang="en-US" dirty="0" smtClean="0"/>
          </a:p>
          <a:p>
            <a:r>
              <a:rPr lang="en-US" dirty="0" smtClean="0"/>
              <a:t>C</a:t>
            </a:r>
            <a:r>
              <a:rPr lang="en-US" dirty="0" smtClean="0"/>
              <a:t>ommon RISC strategies:</a:t>
            </a:r>
            <a:endParaRPr lang="en-US" dirty="0" smtClean="0"/>
          </a:p>
          <a:p>
            <a:pPr lvl="1">
              <a:buClr>
                <a:schemeClr val="tx1"/>
              </a:buClr>
            </a:pPr>
            <a:r>
              <a:rPr lang="en-US" i="1" dirty="0" smtClean="0">
                <a:solidFill>
                  <a:srgbClr val="FF0000"/>
                </a:solidFill>
              </a:rPr>
              <a:t>Fixed </a:t>
            </a:r>
            <a:r>
              <a:rPr lang="en-US" dirty="0" smtClean="0"/>
              <a:t>instruction length, generally a single word; </a:t>
            </a:r>
            <a:br>
              <a:rPr lang="en-US" dirty="0" smtClean="0"/>
            </a:br>
            <a:r>
              <a:rPr lang="en-US" dirty="0" smtClean="0"/>
              <a:t>Simplifies process of fetching instructions from memory</a:t>
            </a:r>
          </a:p>
          <a:p>
            <a:pPr lvl="1">
              <a:buClr>
                <a:schemeClr val="tx1"/>
              </a:buClr>
            </a:pPr>
            <a:r>
              <a:rPr lang="en-US" i="1" dirty="0" smtClean="0">
                <a:solidFill>
                  <a:srgbClr val="FF0000"/>
                </a:solidFill>
              </a:rPr>
              <a:t>Simplified </a:t>
            </a:r>
            <a:r>
              <a:rPr lang="en-US" dirty="0" smtClean="0"/>
              <a:t>addressing modes;</a:t>
            </a:r>
            <a:br>
              <a:rPr lang="en-US" dirty="0" smtClean="0"/>
            </a:br>
            <a:r>
              <a:rPr lang="en-US" dirty="0" smtClean="0"/>
              <a:t>Simplifies process of fetching operands from memory</a:t>
            </a:r>
          </a:p>
          <a:p>
            <a:pPr lvl="1">
              <a:buClr>
                <a:schemeClr val="tx1"/>
              </a:buClr>
            </a:pPr>
            <a:r>
              <a:rPr lang="en-US" i="1" dirty="0" smtClean="0">
                <a:solidFill>
                  <a:srgbClr val="FF0000"/>
                </a:solidFill>
              </a:rPr>
              <a:t>Fewer </a:t>
            </a:r>
            <a:r>
              <a:rPr lang="en-US" dirty="0" smtClean="0"/>
              <a:t>and </a:t>
            </a:r>
            <a:r>
              <a:rPr lang="en-US" i="1" dirty="0" smtClean="0">
                <a:solidFill>
                  <a:srgbClr val="FF0000"/>
                </a:solidFill>
              </a:rPr>
              <a:t>simpler </a:t>
            </a:r>
            <a:r>
              <a:rPr lang="en-US" dirty="0" smtClean="0"/>
              <a:t>instructions in the instruction set;</a:t>
            </a:r>
            <a:br>
              <a:rPr lang="en-US" dirty="0" smtClean="0"/>
            </a:br>
            <a:r>
              <a:rPr lang="en-US" dirty="0" smtClean="0"/>
              <a:t>Simplifies process of executing instructions</a:t>
            </a:r>
            <a:endParaRPr lang="en-US" dirty="0" smtClean="0"/>
          </a:p>
          <a:p>
            <a:pPr lvl="1">
              <a:buClr>
                <a:schemeClr val="tx1"/>
              </a:buClr>
            </a:pPr>
            <a:r>
              <a:rPr lang="en-US" i="1" dirty="0" smtClean="0">
                <a:solidFill>
                  <a:srgbClr val="FF0000"/>
                </a:solidFill>
              </a:rPr>
              <a:t>Simplified memory access: </a:t>
            </a:r>
            <a:r>
              <a:rPr lang="en-US" dirty="0" smtClean="0"/>
              <a:t>only </a:t>
            </a:r>
            <a:r>
              <a:rPr lang="en-US" dirty="0" smtClean="0"/>
              <a:t>load and store instructions access memory</a:t>
            </a:r>
            <a:r>
              <a:rPr lang="en-US" dirty="0" smtClean="0"/>
              <a:t>;</a:t>
            </a:r>
          </a:p>
          <a:p>
            <a:pPr lvl="1">
              <a:buClr>
                <a:schemeClr val="tx1"/>
              </a:buClr>
            </a:pPr>
            <a:r>
              <a:rPr lang="en-US" i="1" dirty="0" smtClean="0">
                <a:solidFill>
                  <a:srgbClr val="FF0000"/>
                </a:solidFill>
              </a:rPr>
              <a:t>Let the compiler do it.</a:t>
            </a:r>
            <a:r>
              <a:rPr lang="en-US" i="1" dirty="0" smtClean="0"/>
              <a:t> </a:t>
            </a:r>
            <a:r>
              <a:rPr lang="en-US" dirty="0" smtClean="0"/>
              <a:t>Use a good compiler to break complex high-level language statements into a number of simple assembly language statements</a:t>
            </a:r>
          </a:p>
          <a:p>
            <a:endParaRPr lang="en-US" dirty="0"/>
          </a:p>
        </p:txBody>
      </p:sp>
      <p:sp>
        <p:nvSpPr>
          <p:cNvPr id="4" name="Date Placeholder 3"/>
          <p:cNvSpPr>
            <a:spLocks noGrp="1"/>
          </p:cNvSpPr>
          <p:nvPr>
            <p:ph type="dt" sz="half" idx="10"/>
          </p:nvPr>
        </p:nvSpPr>
        <p:spPr/>
        <p:txBody>
          <a:bodyPr/>
          <a:lstStyle/>
          <a:p>
            <a:fld id="{5DC937DE-5633-4644-BA5E-53E36769575A}" type="datetime1">
              <a:rPr lang="en-US" smtClean="0"/>
              <a:pPr/>
              <a:t>4/1/11</a:t>
            </a:fld>
            <a:endParaRPr lang="en-US"/>
          </a:p>
        </p:txBody>
      </p:sp>
      <p:sp>
        <p:nvSpPr>
          <p:cNvPr id="5" name="Footer Placeholder 4"/>
          <p:cNvSpPr>
            <a:spLocks noGrp="1"/>
          </p:cNvSpPr>
          <p:nvPr>
            <p:ph type="ftr" sz="quarter" idx="11"/>
          </p:nvPr>
        </p:nvSpPr>
        <p:spPr/>
        <p:txBody>
          <a:bodyPr/>
          <a:lstStyle/>
          <a:p>
            <a:r>
              <a:rPr lang="en-US" smtClean="0"/>
              <a:t>Spring 2011 -- Lecture #5</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Delayed Branch/Jump and MIPS ISA?</a:t>
            </a:r>
            <a:endParaRPr lang="en-US" dirty="0"/>
          </a:p>
        </p:txBody>
      </p:sp>
      <p:sp>
        <p:nvSpPr>
          <p:cNvPr id="3" name="Content Placeholder 2"/>
          <p:cNvSpPr>
            <a:spLocks noGrp="1"/>
          </p:cNvSpPr>
          <p:nvPr>
            <p:ph idx="1"/>
          </p:nvPr>
        </p:nvSpPr>
        <p:spPr/>
        <p:txBody>
          <a:bodyPr/>
          <a:lstStyle/>
          <a:p>
            <a:r>
              <a:rPr lang="en-US" dirty="0" smtClean="0"/>
              <a:t>Why does JAL put PC+8 in register 31</a:t>
            </a:r>
            <a:r>
              <a:rPr lang="en-US" dirty="0" smtClean="0"/>
              <a:t>?</a:t>
            </a:r>
            <a:endParaRPr lang="en-US" dirty="0" smtClean="0"/>
          </a:p>
        </p:txBody>
      </p:sp>
      <p:sp>
        <p:nvSpPr>
          <p:cNvPr id="4" name="Date Placeholder 3"/>
          <p:cNvSpPr>
            <a:spLocks noGrp="1"/>
          </p:cNvSpPr>
          <p:nvPr>
            <p:ph type="dt" sz="half" idx="10"/>
          </p:nvPr>
        </p:nvSpPr>
        <p:spPr/>
        <p:txBody>
          <a:bodyPr/>
          <a:lstStyle/>
          <a:p>
            <a:fld id="{146C10B0-E1A5-2548-8A0D-ECC93ECE615F}" type="datetime1">
              <a:rPr lang="en-US" smtClean="0"/>
              <a:pPr/>
              <a:t>4/1/11</a:t>
            </a:fld>
            <a:endParaRPr lang="en-US" dirty="0"/>
          </a:p>
        </p:txBody>
      </p:sp>
      <p:sp>
        <p:nvSpPr>
          <p:cNvPr id="5" name="Footer Placeholder 4"/>
          <p:cNvSpPr>
            <a:spLocks noGrp="1"/>
          </p:cNvSpPr>
          <p:nvPr>
            <p:ph type="ftr" sz="quarter" idx="11"/>
          </p:nvPr>
        </p:nvSpPr>
        <p:spPr/>
        <p:txBody>
          <a:bodyPr/>
          <a:lstStyle/>
          <a:p>
            <a:r>
              <a:rPr lang="en-US" smtClean="0"/>
              <a:t>Spring 2011 -- Lecture #20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60</a:t>
            </a:fld>
            <a:endParaRPr lang="en-US" dirty="0"/>
          </a:p>
        </p:txBody>
      </p:sp>
      <p:sp>
        <p:nvSpPr>
          <p:cNvPr id="7" name="TextBox 6"/>
          <p:cNvSpPr txBox="1"/>
          <p:nvPr/>
        </p:nvSpPr>
        <p:spPr>
          <a:xfrm>
            <a:off x="6995509" y="6564492"/>
            <a:ext cx="1498402" cy="307777"/>
          </a:xfrm>
          <a:prstGeom prst="rect">
            <a:avLst/>
          </a:prstGeom>
          <a:noFill/>
        </p:spPr>
        <p:txBody>
          <a:bodyPr wrap="none" rtlCol="0">
            <a:spAutoFit/>
          </a:bodyPr>
          <a:lstStyle/>
          <a:p>
            <a:r>
              <a:rPr lang="en-US" sz="1400" dirty="0" smtClean="0">
                <a:hlinkClick r:id="rId2"/>
              </a:rPr>
              <a:t>Student Roulette?</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Delayed Branch/Jump and MIPS ISA?</a:t>
            </a:r>
            <a:endParaRPr lang="en-US" dirty="0"/>
          </a:p>
        </p:txBody>
      </p:sp>
      <p:sp>
        <p:nvSpPr>
          <p:cNvPr id="3" name="Content Placeholder 2"/>
          <p:cNvSpPr>
            <a:spLocks noGrp="1"/>
          </p:cNvSpPr>
          <p:nvPr>
            <p:ph idx="1"/>
          </p:nvPr>
        </p:nvSpPr>
        <p:spPr/>
        <p:txBody>
          <a:bodyPr/>
          <a:lstStyle/>
          <a:p>
            <a:r>
              <a:rPr lang="en-US" dirty="0" smtClean="0"/>
              <a:t>Why does JAL put PC+8 in register 31?</a:t>
            </a:r>
          </a:p>
          <a:p>
            <a:r>
              <a:rPr lang="en-US" i="1" dirty="0" smtClean="0"/>
              <a:t>JAL executes following instruction (PC+4) so should return to PC+8</a:t>
            </a:r>
            <a:endParaRPr lang="en-US" i="1" dirty="0"/>
          </a:p>
        </p:txBody>
      </p:sp>
      <p:sp>
        <p:nvSpPr>
          <p:cNvPr id="4" name="Date Placeholder 3"/>
          <p:cNvSpPr>
            <a:spLocks noGrp="1"/>
          </p:cNvSpPr>
          <p:nvPr>
            <p:ph type="dt" sz="half" idx="10"/>
          </p:nvPr>
        </p:nvSpPr>
        <p:spPr/>
        <p:txBody>
          <a:bodyPr/>
          <a:lstStyle/>
          <a:p>
            <a:fld id="{146C10B0-E1A5-2548-8A0D-ECC93ECE615F}" type="datetime1">
              <a:rPr lang="en-US" smtClean="0"/>
              <a:pPr/>
              <a:t>4/1/11</a:t>
            </a:fld>
            <a:endParaRPr lang="en-US" dirty="0"/>
          </a:p>
        </p:txBody>
      </p:sp>
      <p:sp>
        <p:nvSpPr>
          <p:cNvPr id="5" name="Footer Placeholder 4"/>
          <p:cNvSpPr>
            <a:spLocks noGrp="1"/>
          </p:cNvSpPr>
          <p:nvPr>
            <p:ph type="ftr" sz="quarter" idx="11"/>
          </p:nvPr>
        </p:nvSpPr>
        <p:spPr/>
        <p:txBody>
          <a:bodyPr/>
          <a:lstStyle/>
          <a:p>
            <a:r>
              <a:rPr lang="en-US" smtClean="0"/>
              <a:t>Spring 2011 -- Lecture #20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61</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 name="Date Placeholder 23"/>
          <p:cNvSpPr>
            <a:spLocks noGrp="1"/>
          </p:cNvSpPr>
          <p:nvPr>
            <p:ph type="dt" sz="half" idx="10"/>
          </p:nvPr>
        </p:nvSpPr>
        <p:spPr/>
        <p:txBody>
          <a:bodyPr/>
          <a:lstStyle/>
          <a:p>
            <a:fld id="{FFAB08FA-CA6D-D140-AF04-565D216567E5}" type="datetime1">
              <a:rPr lang="en-US" smtClean="0"/>
              <a:pPr/>
              <a:t>4/1/11</a:t>
            </a:fld>
            <a:endParaRPr lang="en-US" dirty="0"/>
          </a:p>
        </p:txBody>
      </p:sp>
      <p:sp>
        <p:nvSpPr>
          <p:cNvPr id="23" name="Footer Placeholder 3"/>
          <p:cNvSpPr>
            <a:spLocks noGrp="1"/>
          </p:cNvSpPr>
          <p:nvPr>
            <p:ph type="ftr" sz="quarter" idx="10"/>
          </p:nvPr>
        </p:nvSpPr>
        <p:spPr>
          <a:xfrm>
            <a:off x="3640668" y="6356350"/>
            <a:ext cx="2133600" cy="365125"/>
          </a:xfrm>
        </p:spPr>
        <p:txBody>
          <a:bodyPr/>
          <a:lstStyle/>
          <a:p>
            <a:r>
              <a:rPr lang="en-US" smtClean="0"/>
              <a:t>Spring 2011 -- Lecture #20</a:t>
            </a:r>
            <a:endParaRPr lang="en-AU" dirty="0"/>
          </a:p>
        </p:txBody>
      </p:sp>
      <p:sp>
        <p:nvSpPr>
          <p:cNvPr id="346114" name="Rectangle 2"/>
          <p:cNvSpPr>
            <a:spLocks noGrp="1" noChangeArrowheads="1"/>
          </p:cNvSpPr>
          <p:nvPr>
            <p:ph type="title"/>
          </p:nvPr>
        </p:nvSpPr>
        <p:spPr/>
        <p:txBody>
          <a:bodyPr/>
          <a:lstStyle/>
          <a:p>
            <a:r>
              <a:rPr lang="en-US" sz="4000"/>
              <a:t>Code Scheduling to Avoid Stalls</a:t>
            </a:r>
            <a:endParaRPr lang="en-AU" sz="4000"/>
          </a:p>
        </p:txBody>
      </p:sp>
      <p:sp>
        <p:nvSpPr>
          <p:cNvPr id="346115" name="Rectangle 3"/>
          <p:cNvSpPr>
            <a:spLocks noGrp="1" noChangeArrowheads="1"/>
          </p:cNvSpPr>
          <p:nvPr>
            <p:ph type="body" idx="1"/>
          </p:nvPr>
        </p:nvSpPr>
        <p:spPr>
          <a:xfrm>
            <a:off x="684213" y="1125538"/>
            <a:ext cx="8270875" cy="1843087"/>
          </a:xfrm>
        </p:spPr>
        <p:txBody>
          <a:bodyPr/>
          <a:lstStyle/>
          <a:p>
            <a:r>
              <a:rPr lang="en-US"/>
              <a:t>Reorder code to avoid use of load result in the next instruction</a:t>
            </a:r>
          </a:p>
          <a:p>
            <a:r>
              <a:rPr lang="en-US"/>
              <a:t>C code for </a:t>
            </a:r>
            <a:r>
              <a:rPr lang="en-US">
                <a:latin typeface="Lucida Console" charset="0"/>
              </a:rPr>
              <a:t>A = B + E; C = B + F;</a:t>
            </a:r>
            <a:endParaRPr lang="en-AU">
              <a:latin typeface="Lucida Console" charset="0"/>
            </a:endParaRPr>
          </a:p>
        </p:txBody>
      </p:sp>
      <p:sp>
        <p:nvSpPr>
          <p:cNvPr id="346116" name="Text Box 4"/>
          <p:cNvSpPr txBox="1">
            <a:spLocks noChangeArrowheads="1"/>
          </p:cNvSpPr>
          <p:nvPr/>
        </p:nvSpPr>
        <p:spPr bwMode="auto">
          <a:xfrm>
            <a:off x="2146300" y="3225800"/>
            <a:ext cx="2794000" cy="2587625"/>
          </a:xfrm>
          <a:prstGeom prst="rect">
            <a:avLst/>
          </a:prstGeom>
          <a:solidFill>
            <a:srgbClr val="F2F2F2"/>
          </a:solidFill>
          <a:ln w="9525">
            <a:noFill/>
            <a:miter lim="800000"/>
            <a:headEnd/>
            <a:tailEnd/>
          </a:ln>
          <a:effectLst/>
        </p:spPr>
        <p:txBody>
          <a:bodyPr wrap="none">
            <a:prstTxWarp prst="textNoShape">
              <a:avLst/>
            </a:prstTxWarp>
            <a:spAutoFit/>
          </a:bodyPr>
          <a:lstStyle/>
          <a:p>
            <a:pPr algn="l" defTabSz="628650">
              <a:spcBef>
                <a:spcPct val="20000"/>
              </a:spcBef>
            </a:pPr>
            <a:r>
              <a:rPr lang="en-US" sz="2000" dirty="0" err="1">
                <a:latin typeface="Lucida Console" charset="0"/>
              </a:rPr>
              <a:t>lw</a:t>
            </a:r>
            <a:r>
              <a:rPr lang="en-US" sz="2000" dirty="0">
                <a:latin typeface="Lucida Console" charset="0"/>
              </a:rPr>
              <a:t>	$t1, 0($t0)</a:t>
            </a:r>
          </a:p>
          <a:p>
            <a:pPr algn="l" defTabSz="628650">
              <a:spcBef>
                <a:spcPct val="20000"/>
              </a:spcBef>
            </a:pPr>
            <a:r>
              <a:rPr lang="en-US" sz="2000" dirty="0" err="1">
                <a:latin typeface="Lucida Console" charset="0"/>
              </a:rPr>
              <a:t>lw</a:t>
            </a:r>
            <a:r>
              <a:rPr lang="en-US" sz="2000" dirty="0">
                <a:latin typeface="Lucida Console" charset="0"/>
              </a:rPr>
              <a:t>	</a:t>
            </a:r>
            <a:r>
              <a:rPr lang="en-US" sz="2000" dirty="0">
                <a:solidFill>
                  <a:srgbClr val="FF0000"/>
                </a:solidFill>
                <a:latin typeface="Lucida Console" charset="0"/>
              </a:rPr>
              <a:t>$t2</a:t>
            </a:r>
            <a:r>
              <a:rPr lang="en-US" sz="2000" dirty="0">
                <a:latin typeface="Lucida Console" charset="0"/>
              </a:rPr>
              <a:t>, 4($t0)</a:t>
            </a:r>
          </a:p>
          <a:p>
            <a:pPr algn="l" defTabSz="628650">
              <a:spcBef>
                <a:spcPct val="20000"/>
              </a:spcBef>
            </a:pPr>
            <a:r>
              <a:rPr lang="en-US" sz="2000" dirty="0">
                <a:latin typeface="Lucida Console" charset="0"/>
              </a:rPr>
              <a:t>add	$t3, $t1, </a:t>
            </a:r>
            <a:r>
              <a:rPr lang="en-US" sz="2000" dirty="0">
                <a:solidFill>
                  <a:srgbClr val="FF0000"/>
                </a:solidFill>
                <a:latin typeface="Lucida Console" charset="0"/>
              </a:rPr>
              <a:t>$t2</a:t>
            </a:r>
          </a:p>
          <a:p>
            <a:pPr algn="l" defTabSz="628650">
              <a:spcBef>
                <a:spcPct val="20000"/>
              </a:spcBef>
            </a:pPr>
            <a:r>
              <a:rPr lang="en-US" sz="2000" dirty="0" err="1">
                <a:latin typeface="Lucida Console" charset="0"/>
              </a:rPr>
              <a:t>sw</a:t>
            </a:r>
            <a:r>
              <a:rPr lang="en-US" sz="2000" dirty="0">
                <a:latin typeface="Lucida Console" charset="0"/>
              </a:rPr>
              <a:t>	$t3, 12($t0)</a:t>
            </a:r>
          </a:p>
          <a:p>
            <a:pPr algn="l" defTabSz="628650">
              <a:spcBef>
                <a:spcPct val="20000"/>
              </a:spcBef>
            </a:pPr>
            <a:r>
              <a:rPr lang="en-US" sz="2000" dirty="0" err="1">
                <a:latin typeface="Lucida Console" charset="0"/>
              </a:rPr>
              <a:t>lw</a:t>
            </a:r>
            <a:r>
              <a:rPr lang="en-US" sz="2000" dirty="0">
                <a:latin typeface="Lucida Console" charset="0"/>
              </a:rPr>
              <a:t>	</a:t>
            </a:r>
            <a:r>
              <a:rPr lang="en-US" sz="2000" dirty="0">
                <a:solidFill>
                  <a:srgbClr val="FF0000"/>
                </a:solidFill>
                <a:latin typeface="Lucida Console" charset="0"/>
              </a:rPr>
              <a:t>$t4</a:t>
            </a:r>
            <a:r>
              <a:rPr lang="en-US" sz="2000" dirty="0">
                <a:latin typeface="Lucida Console" charset="0"/>
              </a:rPr>
              <a:t>, 8($t0)</a:t>
            </a:r>
          </a:p>
          <a:p>
            <a:pPr algn="l" defTabSz="628650">
              <a:spcBef>
                <a:spcPct val="20000"/>
              </a:spcBef>
            </a:pPr>
            <a:r>
              <a:rPr lang="en-US" sz="2000" dirty="0">
                <a:latin typeface="Lucida Console" charset="0"/>
              </a:rPr>
              <a:t>add	$t5, $t1, </a:t>
            </a:r>
            <a:r>
              <a:rPr lang="en-US" sz="2000" dirty="0">
                <a:solidFill>
                  <a:srgbClr val="FF0000"/>
                </a:solidFill>
                <a:latin typeface="Lucida Console" charset="0"/>
              </a:rPr>
              <a:t>$t4</a:t>
            </a:r>
          </a:p>
          <a:p>
            <a:pPr algn="l" defTabSz="628650">
              <a:spcBef>
                <a:spcPct val="20000"/>
              </a:spcBef>
            </a:pPr>
            <a:r>
              <a:rPr lang="en-US" sz="2000" dirty="0" err="1">
                <a:latin typeface="Lucida Console" charset="0"/>
              </a:rPr>
              <a:t>sw</a:t>
            </a:r>
            <a:r>
              <a:rPr lang="en-US" sz="2000" dirty="0">
                <a:latin typeface="Lucida Console" charset="0"/>
              </a:rPr>
              <a:t>	$t5, 16($t0)</a:t>
            </a:r>
            <a:endParaRPr lang="en-AU" sz="2000" dirty="0">
              <a:latin typeface="Lucida Console" charset="0"/>
            </a:endParaRPr>
          </a:p>
        </p:txBody>
      </p:sp>
      <p:sp>
        <p:nvSpPr>
          <p:cNvPr id="346117" name="AutoShape 5"/>
          <p:cNvSpPr>
            <a:spLocks/>
          </p:cNvSpPr>
          <p:nvPr/>
        </p:nvSpPr>
        <p:spPr bwMode="auto">
          <a:xfrm>
            <a:off x="777875" y="4078288"/>
            <a:ext cx="914400" cy="401637"/>
          </a:xfrm>
          <a:prstGeom prst="borderCallout1">
            <a:avLst>
              <a:gd name="adj1" fmla="val 28458"/>
              <a:gd name="adj2" fmla="val 108333"/>
              <a:gd name="adj3" fmla="val 25296"/>
              <a:gd name="adj4" fmla="val 147917"/>
            </a:avLst>
          </a:prstGeom>
          <a:solidFill>
            <a:srgbClr val="E6B9B8"/>
          </a:solidFill>
          <a:ln w="9525">
            <a:solidFill>
              <a:schemeClr val="tx1"/>
            </a:solidFill>
            <a:miter lim="800000"/>
            <a:headEnd/>
            <a:tailEnd type="triangle" w="med" len="med"/>
          </a:ln>
          <a:effectLst/>
        </p:spPr>
        <p:txBody>
          <a:bodyPr>
            <a:prstTxWarp prst="textNoShape">
              <a:avLst/>
            </a:prstTxWarp>
          </a:bodyPr>
          <a:lstStyle/>
          <a:p>
            <a:r>
              <a:rPr lang="en-US" sz="1800"/>
              <a:t>stall</a:t>
            </a:r>
            <a:endParaRPr lang="en-AU" sz="1800"/>
          </a:p>
        </p:txBody>
      </p:sp>
      <p:sp>
        <p:nvSpPr>
          <p:cNvPr id="346118" name="AutoShape 6"/>
          <p:cNvSpPr>
            <a:spLocks/>
          </p:cNvSpPr>
          <p:nvPr/>
        </p:nvSpPr>
        <p:spPr bwMode="auto">
          <a:xfrm>
            <a:off x="777875" y="5157788"/>
            <a:ext cx="914400" cy="401637"/>
          </a:xfrm>
          <a:prstGeom prst="borderCallout1">
            <a:avLst>
              <a:gd name="adj1" fmla="val 28458"/>
              <a:gd name="adj2" fmla="val 108333"/>
              <a:gd name="adj3" fmla="val 25296"/>
              <a:gd name="adj4" fmla="val 147917"/>
            </a:avLst>
          </a:prstGeom>
          <a:solidFill>
            <a:schemeClr val="accent2">
              <a:lumMod val="40000"/>
              <a:lumOff val="60000"/>
            </a:schemeClr>
          </a:solidFill>
          <a:ln w="9525">
            <a:solidFill>
              <a:schemeClr val="tx1"/>
            </a:solidFill>
            <a:miter lim="800000"/>
            <a:headEnd/>
            <a:tailEnd type="triangle" w="med" len="med"/>
          </a:ln>
          <a:effectLst/>
        </p:spPr>
        <p:txBody>
          <a:bodyPr>
            <a:prstTxWarp prst="textNoShape">
              <a:avLst/>
            </a:prstTxWarp>
          </a:bodyPr>
          <a:lstStyle/>
          <a:p>
            <a:r>
              <a:rPr lang="en-US" sz="1800"/>
              <a:t>stall</a:t>
            </a:r>
            <a:endParaRPr lang="en-AU" sz="1800"/>
          </a:p>
        </p:txBody>
      </p:sp>
      <p:sp>
        <p:nvSpPr>
          <p:cNvPr id="346119" name="Text Box 7"/>
          <p:cNvSpPr txBox="1">
            <a:spLocks noChangeArrowheads="1"/>
          </p:cNvSpPr>
          <p:nvPr/>
        </p:nvSpPr>
        <p:spPr bwMode="auto">
          <a:xfrm>
            <a:off x="5457825" y="3225800"/>
            <a:ext cx="2794000" cy="2587625"/>
          </a:xfrm>
          <a:prstGeom prst="rect">
            <a:avLst/>
          </a:prstGeom>
          <a:solidFill>
            <a:schemeClr val="bg1">
              <a:lumMod val="95000"/>
            </a:schemeClr>
          </a:solidFill>
          <a:ln w="9525">
            <a:noFill/>
            <a:miter lim="800000"/>
            <a:headEnd/>
            <a:tailEnd/>
          </a:ln>
          <a:effectLst/>
        </p:spPr>
        <p:txBody>
          <a:bodyPr wrap="none">
            <a:prstTxWarp prst="textNoShape">
              <a:avLst/>
            </a:prstTxWarp>
            <a:spAutoFit/>
          </a:bodyPr>
          <a:lstStyle/>
          <a:p>
            <a:pPr algn="l" defTabSz="628650">
              <a:spcBef>
                <a:spcPct val="20000"/>
              </a:spcBef>
            </a:pPr>
            <a:r>
              <a:rPr lang="en-US" sz="2000" dirty="0" err="1">
                <a:latin typeface="Lucida Console" charset="0"/>
              </a:rPr>
              <a:t>lw</a:t>
            </a:r>
            <a:r>
              <a:rPr lang="en-US" sz="2000" dirty="0">
                <a:latin typeface="Lucida Console" charset="0"/>
              </a:rPr>
              <a:t>	$t1, 0($t0)</a:t>
            </a:r>
          </a:p>
          <a:p>
            <a:pPr algn="l" defTabSz="628650">
              <a:spcBef>
                <a:spcPct val="20000"/>
              </a:spcBef>
            </a:pPr>
            <a:r>
              <a:rPr lang="en-US" sz="2000" dirty="0" err="1">
                <a:latin typeface="Lucida Console" charset="0"/>
              </a:rPr>
              <a:t>lw</a:t>
            </a:r>
            <a:r>
              <a:rPr lang="en-US" sz="2000" dirty="0">
                <a:latin typeface="Lucida Console" charset="0"/>
              </a:rPr>
              <a:t>	</a:t>
            </a:r>
            <a:r>
              <a:rPr lang="en-US" sz="2000" dirty="0">
                <a:solidFill>
                  <a:srgbClr val="FF0000"/>
                </a:solidFill>
                <a:latin typeface="Lucida Console" charset="0"/>
              </a:rPr>
              <a:t>$t2</a:t>
            </a:r>
            <a:r>
              <a:rPr lang="en-US" sz="2000" dirty="0">
                <a:latin typeface="Lucida Console" charset="0"/>
              </a:rPr>
              <a:t>, 4($t0)</a:t>
            </a:r>
          </a:p>
          <a:p>
            <a:pPr algn="l" defTabSz="628650">
              <a:spcBef>
                <a:spcPct val="20000"/>
              </a:spcBef>
            </a:pPr>
            <a:r>
              <a:rPr lang="en-US" sz="2000" dirty="0" err="1">
                <a:latin typeface="Lucida Console" charset="0"/>
              </a:rPr>
              <a:t>lw</a:t>
            </a:r>
            <a:r>
              <a:rPr lang="en-US" sz="2000" dirty="0">
                <a:latin typeface="Lucida Console" charset="0"/>
              </a:rPr>
              <a:t>	</a:t>
            </a:r>
            <a:r>
              <a:rPr lang="en-US" sz="2000" dirty="0">
                <a:solidFill>
                  <a:srgbClr val="FF0000"/>
                </a:solidFill>
                <a:latin typeface="Lucida Console" charset="0"/>
              </a:rPr>
              <a:t>$t4</a:t>
            </a:r>
            <a:r>
              <a:rPr lang="en-US" sz="2000" dirty="0">
                <a:latin typeface="Lucida Console" charset="0"/>
              </a:rPr>
              <a:t>, 8($t0)</a:t>
            </a:r>
          </a:p>
          <a:p>
            <a:pPr algn="l" defTabSz="628650">
              <a:spcBef>
                <a:spcPct val="20000"/>
              </a:spcBef>
            </a:pPr>
            <a:r>
              <a:rPr lang="en-US" sz="2000" dirty="0">
                <a:latin typeface="Lucida Console" charset="0"/>
              </a:rPr>
              <a:t>add	$t3, $t1, </a:t>
            </a:r>
            <a:r>
              <a:rPr lang="en-US" sz="2000" dirty="0">
                <a:solidFill>
                  <a:srgbClr val="FF0000"/>
                </a:solidFill>
                <a:latin typeface="Lucida Console" charset="0"/>
              </a:rPr>
              <a:t>$t2</a:t>
            </a:r>
          </a:p>
          <a:p>
            <a:pPr algn="l" defTabSz="628650">
              <a:spcBef>
                <a:spcPct val="20000"/>
              </a:spcBef>
            </a:pPr>
            <a:r>
              <a:rPr lang="en-US" sz="2000" dirty="0" err="1">
                <a:latin typeface="Lucida Console" charset="0"/>
              </a:rPr>
              <a:t>sw</a:t>
            </a:r>
            <a:r>
              <a:rPr lang="en-US" sz="2000" dirty="0">
                <a:latin typeface="Lucida Console" charset="0"/>
              </a:rPr>
              <a:t>	$t3, 12($t0)</a:t>
            </a:r>
          </a:p>
          <a:p>
            <a:pPr algn="l" defTabSz="628650">
              <a:spcBef>
                <a:spcPct val="20000"/>
              </a:spcBef>
            </a:pPr>
            <a:r>
              <a:rPr lang="en-US" sz="2000" dirty="0">
                <a:latin typeface="Lucida Console" charset="0"/>
              </a:rPr>
              <a:t>add	$t5, $t1, </a:t>
            </a:r>
            <a:r>
              <a:rPr lang="en-US" sz="2000" dirty="0">
                <a:solidFill>
                  <a:srgbClr val="FF0000"/>
                </a:solidFill>
                <a:latin typeface="Lucida Console" charset="0"/>
              </a:rPr>
              <a:t>$t4</a:t>
            </a:r>
          </a:p>
          <a:p>
            <a:pPr algn="l" defTabSz="628650">
              <a:spcBef>
                <a:spcPct val="20000"/>
              </a:spcBef>
            </a:pPr>
            <a:r>
              <a:rPr lang="en-US" sz="2000" dirty="0" err="1">
                <a:latin typeface="Lucida Console" charset="0"/>
              </a:rPr>
              <a:t>sw</a:t>
            </a:r>
            <a:r>
              <a:rPr lang="en-US" sz="2000" dirty="0">
                <a:latin typeface="Lucida Console" charset="0"/>
              </a:rPr>
              <a:t>	$t5, 16($t0)</a:t>
            </a:r>
            <a:endParaRPr lang="en-AU" sz="2000" dirty="0">
              <a:latin typeface="Lucida Console" charset="0"/>
            </a:endParaRPr>
          </a:p>
        </p:txBody>
      </p:sp>
      <p:sp>
        <p:nvSpPr>
          <p:cNvPr id="346120" name="Line 8"/>
          <p:cNvSpPr>
            <a:spLocks noChangeShapeType="1"/>
          </p:cNvSpPr>
          <p:nvPr/>
        </p:nvSpPr>
        <p:spPr bwMode="auto">
          <a:xfrm flipV="1">
            <a:off x="4572000" y="4221163"/>
            <a:ext cx="936625" cy="647700"/>
          </a:xfrm>
          <a:prstGeom prst="line">
            <a:avLst/>
          </a:prstGeom>
          <a:noFill/>
          <a:ln w="28575">
            <a:solidFill>
              <a:schemeClr val="hlink"/>
            </a:solidFill>
            <a:round/>
            <a:headEnd/>
            <a:tailEnd type="triangle" w="med" len="med"/>
          </a:ln>
          <a:effectLst/>
        </p:spPr>
        <p:txBody>
          <a:bodyPr>
            <a:prstTxWarp prst="textNoShape">
              <a:avLst/>
            </a:prstTxWarp>
          </a:bodyPr>
          <a:lstStyle/>
          <a:p>
            <a:endParaRPr lang="en-US"/>
          </a:p>
        </p:txBody>
      </p:sp>
      <p:sp>
        <p:nvSpPr>
          <p:cNvPr id="346121" name="Oval 9"/>
          <p:cNvSpPr>
            <a:spLocks noChangeArrowheads="1"/>
          </p:cNvSpPr>
          <p:nvPr/>
        </p:nvSpPr>
        <p:spPr bwMode="auto">
          <a:xfrm>
            <a:off x="2771775" y="3573463"/>
            <a:ext cx="647700" cy="431800"/>
          </a:xfrm>
          <a:prstGeom prst="ellips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346122" name="Oval 10"/>
          <p:cNvSpPr>
            <a:spLocks noChangeArrowheads="1"/>
          </p:cNvSpPr>
          <p:nvPr/>
        </p:nvSpPr>
        <p:spPr bwMode="auto">
          <a:xfrm>
            <a:off x="4284663" y="3933825"/>
            <a:ext cx="647700" cy="431800"/>
          </a:xfrm>
          <a:prstGeom prst="ellips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346123" name="Oval 11"/>
          <p:cNvSpPr>
            <a:spLocks noChangeArrowheads="1"/>
          </p:cNvSpPr>
          <p:nvPr/>
        </p:nvSpPr>
        <p:spPr bwMode="auto">
          <a:xfrm>
            <a:off x="2771775" y="4652963"/>
            <a:ext cx="647700" cy="431800"/>
          </a:xfrm>
          <a:prstGeom prst="ellips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346124" name="Oval 12"/>
          <p:cNvSpPr>
            <a:spLocks noChangeArrowheads="1"/>
          </p:cNvSpPr>
          <p:nvPr/>
        </p:nvSpPr>
        <p:spPr bwMode="auto">
          <a:xfrm>
            <a:off x="4284663" y="5013325"/>
            <a:ext cx="647700" cy="431800"/>
          </a:xfrm>
          <a:prstGeom prst="ellips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346125" name="Oval 13"/>
          <p:cNvSpPr>
            <a:spLocks noChangeArrowheads="1"/>
          </p:cNvSpPr>
          <p:nvPr/>
        </p:nvSpPr>
        <p:spPr bwMode="auto">
          <a:xfrm>
            <a:off x="6084888" y="3573463"/>
            <a:ext cx="647700" cy="431800"/>
          </a:xfrm>
          <a:prstGeom prst="ellips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346126" name="Oval 14"/>
          <p:cNvSpPr>
            <a:spLocks noChangeArrowheads="1"/>
          </p:cNvSpPr>
          <p:nvPr/>
        </p:nvSpPr>
        <p:spPr bwMode="auto">
          <a:xfrm>
            <a:off x="7596188" y="4292600"/>
            <a:ext cx="647700" cy="431800"/>
          </a:xfrm>
          <a:prstGeom prst="ellips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346127" name="Oval 15"/>
          <p:cNvSpPr>
            <a:spLocks noChangeArrowheads="1"/>
          </p:cNvSpPr>
          <p:nvPr/>
        </p:nvSpPr>
        <p:spPr bwMode="auto">
          <a:xfrm>
            <a:off x="7596188" y="5013325"/>
            <a:ext cx="647700" cy="431800"/>
          </a:xfrm>
          <a:prstGeom prst="ellips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346128" name="Oval 16"/>
          <p:cNvSpPr>
            <a:spLocks noChangeArrowheads="1"/>
          </p:cNvSpPr>
          <p:nvPr/>
        </p:nvSpPr>
        <p:spPr bwMode="auto">
          <a:xfrm>
            <a:off x="6084888" y="3933825"/>
            <a:ext cx="647700" cy="431800"/>
          </a:xfrm>
          <a:prstGeom prst="ellips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346129" name="Line 17"/>
          <p:cNvSpPr>
            <a:spLocks noChangeShapeType="1"/>
          </p:cNvSpPr>
          <p:nvPr/>
        </p:nvSpPr>
        <p:spPr bwMode="auto">
          <a:xfrm>
            <a:off x="3409950" y="3819525"/>
            <a:ext cx="879475" cy="292100"/>
          </a:xfrm>
          <a:prstGeom prst="line">
            <a:avLst/>
          </a:prstGeom>
          <a:noFill/>
          <a:ln w="19050">
            <a:solidFill>
              <a:srgbClr val="FF0000"/>
            </a:solidFill>
            <a:round/>
            <a:headEnd/>
            <a:tailEnd/>
          </a:ln>
          <a:effectLst/>
        </p:spPr>
        <p:txBody>
          <a:bodyPr>
            <a:prstTxWarp prst="textNoShape">
              <a:avLst/>
            </a:prstTxWarp>
          </a:bodyPr>
          <a:lstStyle/>
          <a:p>
            <a:endParaRPr lang="en-US"/>
          </a:p>
        </p:txBody>
      </p:sp>
      <p:sp>
        <p:nvSpPr>
          <p:cNvPr id="346130" name="Line 18"/>
          <p:cNvSpPr>
            <a:spLocks noChangeShapeType="1"/>
          </p:cNvSpPr>
          <p:nvPr/>
        </p:nvSpPr>
        <p:spPr bwMode="auto">
          <a:xfrm>
            <a:off x="3400425" y="4918075"/>
            <a:ext cx="903288" cy="215900"/>
          </a:xfrm>
          <a:prstGeom prst="line">
            <a:avLst/>
          </a:prstGeom>
          <a:noFill/>
          <a:ln w="19050">
            <a:solidFill>
              <a:srgbClr val="FF0000"/>
            </a:solidFill>
            <a:round/>
            <a:headEnd/>
            <a:tailEnd/>
          </a:ln>
          <a:effectLst/>
        </p:spPr>
        <p:txBody>
          <a:bodyPr>
            <a:prstTxWarp prst="textNoShape">
              <a:avLst/>
            </a:prstTxWarp>
          </a:bodyPr>
          <a:lstStyle/>
          <a:p>
            <a:endParaRPr lang="en-US"/>
          </a:p>
        </p:txBody>
      </p:sp>
      <p:sp>
        <p:nvSpPr>
          <p:cNvPr id="346131" name="Line 19"/>
          <p:cNvSpPr>
            <a:spLocks noChangeShapeType="1"/>
          </p:cNvSpPr>
          <p:nvPr/>
        </p:nvSpPr>
        <p:spPr bwMode="auto">
          <a:xfrm>
            <a:off x="6726238" y="3829050"/>
            <a:ext cx="895350" cy="608013"/>
          </a:xfrm>
          <a:prstGeom prst="line">
            <a:avLst/>
          </a:prstGeom>
          <a:noFill/>
          <a:ln w="19050">
            <a:solidFill>
              <a:srgbClr val="FF0000"/>
            </a:solidFill>
            <a:round/>
            <a:headEnd/>
            <a:tailEnd/>
          </a:ln>
          <a:effectLst/>
        </p:spPr>
        <p:txBody>
          <a:bodyPr>
            <a:prstTxWarp prst="textNoShape">
              <a:avLst/>
            </a:prstTxWarp>
          </a:bodyPr>
          <a:lstStyle/>
          <a:p>
            <a:endParaRPr lang="en-US"/>
          </a:p>
        </p:txBody>
      </p:sp>
      <p:sp>
        <p:nvSpPr>
          <p:cNvPr id="346132" name="Line 20"/>
          <p:cNvSpPr>
            <a:spLocks noChangeShapeType="1"/>
          </p:cNvSpPr>
          <p:nvPr/>
        </p:nvSpPr>
        <p:spPr bwMode="auto">
          <a:xfrm>
            <a:off x="6654800" y="4287838"/>
            <a:ext cx="966788" cy="846137"/>
          </a:xfrm>
          <a:prstGeom prst="line">
            <a:avLst/>
          </a:prstGeom>
          <a:noFill/>
          <a:ln w="19050">
            <a:solidFill>
              <a:srgbClr val="FF0000"/>
            </a:solidFill>
            <a:round/>
            <a:headEnd/>
            <a:tailEnd/>
          </a:ln>
          <a:effectLst/>
        </p:spPr>
        <p:txBody>
          <a:bodyPr>
            <a:prstTxWarp prst="textNoShape">
              <a:avLst/>
            </a:prstTxWarp>
          </a:bodyPr>
          <a:lstStyle/>
          <a:p>
            <a:endParaRPr lang="en-US"/>
          </a:p>
        </p:txBody>
      </p:sp>
      <p:sp>
        <p:nvSpPr>
          <p:cNvPr id="346133" name="Text Box 21"/>
          <p:cNvSpPr txBox="1">
            <a:spLocks noChangeArrowheads="1"/>
          </p:cNvSpPr>
          <p:nvPr/>
        </p:nvSpPr>
        <p:spPr bwMode="auto">
          <a:xfrm>
            <a:off x="6300788" y="5876925"/>
            <a:ext cx="1146175" cy="376238"/>
          </a:xfrm>
          <a:prstGeom prst="rect">
            <a:avLst/>
          </a:prstGeom>
          <a:solidFill>
            <a:schemeClr val="accent1"/>
          </a:solidFill>
          <a:ln w="9525">
            <a:solidFill>
              <a:schemeClr val="tx1"/>
            </a:solidFill>
            <a:miter lim="800000"/>
            <a:headEnd/>
            <a:tailEnd/>
          </a:ln>
          <a:effectLst/>
        </p:spPr>
        <p:txBody>
          <a:bodyPr wrap="none">
            <a:prstTxWarp prst="textNoShape">
              <a:avLst/>
            </a:prstTxWarp>
            <a:spAutoFit/>
          </a:bodyPr>
          <a:lstStyle/>
          <a:p>
            <a:pPr algn="l"/>
            <a:r>
              <a:rPr lang="en-US" sz="1800"/>
              <a:t>11 cycles</a:t>
            </a:r>
            <a:endParaRPr lang="en-AU" sz="1800"/>
          </a:p>
        </p:txBody>
      </p:sp>
      <p:sp>
        <p:nvSpPr>
          <p:cNvPr id="346134" name="Text Box 22"/>
          <p:cNvSpPr txBox="1">
            <a:spLocks noChangeArrowheads="1"/>
          </p:cNvSpPr>
          <p:nvPr/>
        </p:nvSpPr>
        <p:spPr bwMode="auto">
          <a:xfrm>
            <a:off x="2987675" y="5876925"/>
            <a:ext cx="1146175" cy="376238"/>
          </a:xfrm>
          <a:prstGeom prst="rect">
            <a:avLst/>
          </a:prstGeom>
          <a:solidFill>
            <a:schemeClr val="accent1"/>
          </a:solidFill>
          <a:ln w="9525">
            <a:solidFill>
              <a:schemeClr val="tx1"/>
            </a:solidFill>
            <a:miter lim="800000"/>
            <a:headEnd/>
            <a:tailEnd/>
          </a:ln>
          <a:effectLst/>
        </p:spPr>
        <p:txBody>
          <a:bodyPr wrap="none">
            <a:prstTxWarp prst="textNoShape">
              <a:avLst/>
            </a:prstTxWarp>
            <a:spAutoFit/>
          </a:bodyPr>
          <a:lstStyle/>
          <a:p>
            <a:pPr algn="l"/>
            <a:r>
              <a:rPr lang="en-US" sz="1800"/>
              <a:t>13 cycles</a:t>
            </a:r>
            <a:endParaRPr lang="en-AU" sz="1800"/>
          </a:p>
        </p:txBody>
      </p:sp>
      <p:sp>
        <p:nvSpPr>
          <p:cNvPr id="25" name="Slide Number Placeholder 24"/>
          <p:cNvSpPr>
            <a:spLocks noGrp="1"/>
          </p:cNvSpPr>
          <p:nvPr>
            <p:ph type="sldNum" sz="quarter" idx="12"/>
          </p:nvPr>
        </p:nvSpPr>
        <p:spPr/>
        <p:txBody>
          <a:bodyPr/>
          <a:lstStyle/>
          <a:p>
            <a:fld id="{3CC63E4C-4642-794D-A2FD-70F6B81535F5}" type="slidenum">
              <a:rPr lang="en-US" smtClean="0"/>
              <a:pPr/>
              <a:t>62</a:t>
            </a:fld>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034DEBA-CB00-7E49-A1C8-36FB05CB5BA3}" type="datetime1">
              <a:rPr lang="en-US" smtClean="0"/>
              <a:pPr/>
              <a:t>4/1/11</a:t>
            </a:fld>
            <a:endParaRPr lang="en-US" dirty="0"/>
          </a:p>
        </p:txBody>
      </p:sp>
      <p:sp>
        <p:nvSpPr>
          <p:cNvPr id="5" name="Footer Placeholder 3"/>
          <p:cNvSpPr>
            <a:spLocks noGrp="1"/>
          </p:cNvSpPr>
          <p:nvPr>
            <p:ph type="ftr" sz="quarter" idx="10"/>
          </p:nvPr>
        </p:nvSpPr>
        <p:spPr>
          <a:xfrm>
            <a:off x="3610368" y="6356350"/>
            <a:ext cx="2133600" cy="365125"/>
          </a:xfrm>
        </p:spPr>
        <p:txBody>
          <a:bodyPr/>
          <a:lstStyle/>
          <a:p>
            <a:r>
              <a:rPr lang="en-US" smtClean="0"/>
              <a:t>Spring 2011 -- Lecture #20</a:t>
            </a:r>
            <a:endParaRPr lang="en-AU" dirty="0"/>
          </a:p>
        </p:txBody>
      </p:sp>
      <p:sp>
        <p:nvSpPr>
          <p:cNvPr id="358402" name="Rectangle 2"/>
          <p:cNvSpPr>
            <a:spLocks noGrp="1" noChangeArrowheads="1"/>
          </p:cNvSpPr>
          <p:nvPr>
            <p:ph type="title"/>
          </p:nvPr>
        </p:nvSpPr>
        <p:spPr/>
        <p:txBody>
          <a:bodyPr/>
          <a:lstStyle/>
          <a:p>
            <a:r>
              <a:rPr lang="en-US" dirty="0" smtClean="0"/>
              <a:t>And in Conclusion, …</a:t>
            </a:r>
            <a:endParaRPr lang="en-AU" dirty="0"/>
          </a:p>
        </p:txBody>
      </p:sp>
      <p:sp>
        <p:nvSpPr>
          <p:cNvPr id="358403" name="Rectangle 3"/>
          <p:cNvSpPr>
            <a:spLocks noGrp="1" noChangeArrowheads="1"/>
          </p:cNvSpPr>
          <p:nvPr>
            <p:ph type="body" idx="1"/>
          </p:nvPr>
        </p:nvSpPr>
        <p:spPr>
          <a:xfrm>
            <a:off x="684213" y="1844675"/>
            <a:ext cx="8270875" cy="4392613"/>
          </a:xfrm>
        </p:spPr>
        <p:txBody>
          <a:bodyPr>
            <a:normAutofit fontScale="85000" lnSpcReduction="10000"/>
          </a:bodyPr>
          <a:lstStyle/>
          <a:p>
            <a:r>
              <a:rPr lang="en-US" dirty="0"/>
              <a:t>Pipelining improves performance by increasing instruction </a:t>
            </a:r>
            <a:r>
              <a:rPr lang="en-US" dirty="0" smtClean="0"/>
              <a:t>throughput: exploits ILP</a:t>
            </a:r>
          </a:p>
          <a:p>
            <a:pPr lvl="1"/>
            <a:r>
              <a:rPr lang="en-US" dirty="0"/>
              <a:t>Executes multiple instructions in parallel</a:t>
            </a:r>
          </a:p>
          <a:p>
            <a:pPr lvl="1"/>
            <a:r>
              <a:rPr lang="en-US" dirty="0"/>
              <a:t>Each instruction has the same latency</a:t>
            </a:r>
          </a:p>
          <a:p>
            <a:r>
              <a:rPr lang="en-US" dirty="0"/>
              <a:t>Subject to hazards</a:t>
            </a:r>
          </a:p>
          <a:p>
            <a:pPr lvl="1"/>
            <a:r>
              <a:rPr lang="en-US" dirty="0"/>
              <a:t>Structure, data, </a:t>
            </a:r>
            <a:r>
              <a:rPr lang="en-US" dirty="0" smtClean="0"/>
              <a:t>control</a:t>
            </a:r>
          </a:p>
          <a:p>
            <a:r>
              <a:rPr lang="en-AU" dirty="0" smtClean="0"/>
              <a:t>Stalls reduce performance</a:t>
            </a:r>
          </a:p>
          <a:p>
            <a:pPr lvl="1"/>
            <a:r>
              <a:rPr lang="en-AU" dirty="0" smtClean="0"/>
              <a:t>But are required to get correct results</a:t>
            </a:r>
          </a:p>
          <a:p>
            <a:r>
              <a:rPr lang="en-AU" dirty="0" smtClean="0"/>
              <a:t>Compiler can arrange code to avoid hazards and stalls</a:t>
            </a:r>
          </a:p>
          <a:p>
            <a:pPr lvl="1"/>
            <a:r>
              <a:rPr lang="en-AU" dirty="0" smtClean="0"/>
              <a:t>Requires knowledge of the pipeline structure</a:t>
            </a:r>
          </a:p>
        </p:txBody>
      </p:sp>
      <p:sp>
        <p:nvSpPr>
          <p:cNvPr id="358404" name="Text Box 4"/>
          <p:cNvSpPr txBox="1">
            <a:spLocks noChangeArrowheads="1"/>
          </p:cNvSpPr>
          <p:nvPr/>
        </p:nvSpPr>
        <p:spPr bwMode="auto">
          <a:xfrm>
            <a:off x="684213" y="1258888"/>
            <a:ext cx="2825750" cy="457200"/>
          </a:xfrm>
          <a:prstGeom prst="rect">
            <a:avLst/>
          </a:prstGeom>
          <a:solidFill>
            <a:schemeClr val="accent1"/>
          </a:solidFill>
          <a:ln w="9525">
            <a:noFill/>
            <a:miter lim="800000"/>
            <a:headEnd/>
            <a:tailEnd/>
          </a:ln>
          <a:effectLst/>
        </p:spPr>
        <p:txBody>
          <a:bodyPr wrap="none">
            <a:prstTxWarp prst="textNoShape">
              <a:avLst/>
            </a:prstTxWarp>
            <a:spAutoFit/>
          </a:bodyPr>
          <a:lstStyle/>
          <a:p>
            <a:pPr algn="l"/>
            <a:r>
              <a:rPr lang="en-US" sz="2400" b="1">
                <a:solidFill>
                  <a:schemeClr val="folHlink"/>
                </a:solidFill>
                <a:latin typeface="Arial Black" charset="0"/>
              </a:rPr>
              <a:t>The BIG Picture</a:t>
            </a:r>
          </a:p>
        </p:txBody>
      </p:sp>
      <p:sp>
        <p:nvSpPr>
          <p:cNvPr id="7" name="Slide Number Placeholder 6"/>
          <p:cNvSpPr>
            <a:spLocks noGrp="1"/>
          </p:cNvSpPr>
          <p:nvPr>
            <p:ph type="sldNum" sz="quarter" idx="12"/>
          </p:nvPr>
        </p:nvSpPr>
        <p:spPr/>
        <p:txBody>
          <a:bodyPr/>
          <a:lstStyle/>
          <a:p>
            <a:fld id="{3CC63E4C-4642-794D-A2FD-70F6B81535F5}" type="slidenum">
              <a:rPr lang="en-US" smtClean="0"/>
              <a:pPr/>
              <a:t>63</a:t>
            </a:fld>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751491" name="Rectangle 3"/>
          <p:cNvSpPr>
            <a:spLocks noChangeArrowheads="1"/>
          </p:cNvSpPr>
          <p:nvPr/>
        </p:nvSpPr>
        <p:spPr bwMode="auto">
          <a:xfrm>
            <a:off x="0" y="1992489"/>
            <a:ext cx="7467600" cy="1556323"/>
          </a:xfrm>
          <a:prstGeom prst="rect">
            <a:avLst/>
          </a:prstGeom>
          <a:noFill/>
          <a:ln w="12700">
            <a:noFill/>
            <a:miter lim="800000"/>
            <a:headEnd/>
            <a:tailEnd/>
          </a:ln>
          <a:effectLst/>
        </p:spPr>
        <p:txBody>
          <a:bodyPr wrap="square" lIns="63500" tIns="25400" rIns="63500" bIns="25400">
            <a:prstTxWarp prst="textNoShape">
              <a:avLst/>
            </a:prstTxWarp>
            <a:spAutoFit/>
          </a:bodyPr>
          <a:lstStyle/>
          <a:p>
            <a:pPr marL="609600" indent="-609600">
              <a:lnSpc>
                <a:spcPct val="85000"/>
              </a:lnSpc>
              <a:spcBef>
                <a:spcPct val="65000"/>
              </a:spcBef>
              <a:buSzPct val="100000"/>
              <a:buFont typeface="+mj-lt"/>
              <a:buAutoNum type="romanUcPeriod"/>
              <a:tabLst>
                <a:tab pos="738188" algn="l"/>
              </a:tabLst>
            </a:pPr>
            <a:r>
              <a:rPr lang="en-US" sz="2400" b="1" dirty="0">
                <a:solidFill>
                  <a:schemeClr val="tx1"/>
                </a:solidFill>
                <a:latin typeface="18 VAG Rounded Bold   07390"/>
              </a:rPr>
              <a:t>Thanks to pipelining, I have </a:t>
            </a:r>
            <a:r>
              <a:rPr lang="en-US" sz="2400" b="1" dirty="0">
                <a:solidFill>
                  <a:srgbClr val="FF0000"/>
                </a:solidFill>
                <a:latin typeface="18 VAG Rounded Bold   07390"/>
              </a:rPr>
              <a:t>reduced the time </a:t>
            </a:r>
            <a:r>
              <a:rPr lang="en-US" sz="2400" b="1" dirty="0">
                <a:solidFill>
                  <a:schemeClr val="tx1"/>
                </a:solidFill>
                <a:latin typeface="18 VAG Rounded Bold   07390"/>
              </a:rPr>
              <a:t>it took me to wash my one shirt.</a:t>
            </a:r>
          </a:p>
          <a:p>
            <a:pPr marL="609600" indent="-609600">
              <a:lnSpc>
                <a:spcPct val="85000"/>
              </a:lnSpc>
              <a:spcBef>
                <a:spcPct val="65000"/>
              </a:spcBef>
              <a:buSzPct val="100000"/>
              <a:buFont typeface="+mj-lt"/>
              <a:buAutoNum type="romanUcPeriod"/>
              <a:tabLst>
                <a:tab pos="738188" algn="l"/>
              </a:tabLst>
            </a:pPr>
            <a:r>
              <a:rPr lang="en-US" sz="2400" b="1" dirty="0">
                <a:solidFill>
                  <a:schemeClr val="tx1"/>
                </a:solidFill>
                <a:latin typeface="18 VAG Rounded Bold   07390"/>
              </a:rPr>
              <a:t>Longer pipelines are </a:t>
            </a:r>
            <a:r>
              <a:rPr lang="en-US" sz="2400" b="1" dirty="0">
                <a:solidFill>
                  <a:srgbClr val="FF0000"/>
                </a:solidFill>
                <a:latin typeface="18 VAG Rounded Bold   07390"/>
              </a:rPr>
              <a:t>always a win</a:t>
            </a:r>
            <a:r>
              <a:rPr lang="en-US" sz="2400" b="1" dirty="0">
                <a:solidFill>
                  <a:schemeClr val="accent2"/>
                </a:solidFill>
                <a:latin typeface="18 VAG Rounded Bold   07390"/>
              </a:rPr>
              <a:t> </a:t>
            </a:r>
            <a:r>
              <a:rPr lang="en-US" sz="2400" b="1" dirty="0">
                <a:solidFill>
                  <a:schemeClr val="tx1"/>
                </a:solidFill>
                <a:latin typeface="18 VAG Rounded Bold   07390"/>
              </a:rPr>
              <a:t>(since less work per stage &amp; a faster clock).</a:t>
            </a:r>
          </a:p>
        </p:txBody>
      </p:sp>
      <p:sp>
        <p:nvSpPr>
          <p:cNvPr id="5" name="Title 4"/>
          <p:cNvSpPr>
            <a:spLocks noGrp="1"/>
          </p:cNvSpPr>
          <p:nvPr>
            <p:ph type="title"/>
          </p:nvPr>
        </p:nvSpPr>
        <p:spPr/>
        <p:txBody>
          <a:bodyPr/>
          <a:lstStyle/>
          <a:p>
            <a:r>
              <a:rPr lang="en-US" dirty="0" smtClean="0"/>
              <a:t>Peer Instruction</a:t>
            </a:r>
            <a:endParaRPr lang="en-US" dirty="0"/>
          </a:p>
        </p:txBody>
      </p:sp>
      <p:graphicFrame>
        <p:nvGraphicFramePr>
          <p:cNvPr id="7" name="Table 6"/>
          <p:cNvGraphicFramePr>
            <a:graphicFrameLocks noGrp="1"/>
          </p:cNvGraphicFramePr>
          <p:nvPr/>
        </p:nvGraphicFramePr>
        <p:xfrm>
          <a:off x="762001" y="4243494"/>
          <a:ext cx="8043332" cy="2072639"/>
        </p:xfrm>
        <a:graphic>
          <a:graphicData uri="http://schemas.openxmlformats.org/drawingml/2006/table">
            <a:tbl>
              <a:tblPr firstRow="1" bandRow="1">
                <a:tableStyleId>{2D5ABB26-0587-4C30-8999-92F81FD0307C}</a:tableStyleId>
              </a:tblPr>
              <a:tblGrid>
                <a:gridCol w="8043332"/>
              </a:tblGrid>
              <a:tr h="370840">
                <a:tc>
                  <a:txBody>
                    <a:bodyPr/>
                    <a:lstStyle/>
                    <a:p>
                      <a:r>
                        <a:rPr lang="en-US" sz="2800" b="1" dirty="0" err="1" smtClean="0">
                          <a:solidFill>
                            <a:srgbClr val="FF0000"/>
                          </a:solidFill>
                        </a:rPr>
                        <a:t>A)(red</a:t>
                      </a:r>
                      <a:r>
                        <a:rPr lang="en-US" sz="2800" b="1" dirty="0" smtClean="0">
                          <a:solidFill>
                            <a:srgbClr val="FF0000"/>
                          </a:solidFill>
                        </a:rPr>
                        <a:t>)   		I is True</a:t>
                      </a:r>
                      <a:r>
                        <a:rPr lang="en-US" sz="2800" b="1" baseline="0" dirty="0" smtClean="0">
                          <a:solidFill>
                            <a:srgbClr val="FF0000"/>
                          </a:solidFill>
                        </a:rPr>
                        <a:t> and II is True</a:t>
                      </a:r>
                      <a:endParaRPr lang="en-US" sz="2800" dirty="0">
                        <a:solidFill>
                          <a:srgbClr val="FF0000"/>
                        </a:solidFill>
                      </a:endParaRPr>
                    </a:p>
                  </a:txBody>
                  <a:tcPr>
                    <a:solidFill>
                      <a:schemeClr val="bg1"/>
                    </a:solidFill>
                  </a:tcPr>
                </a:tc>
              </a:tr>
              <a:tr h="370840">
                <a:tc>
                  <a:txBody>
                    <a:bodyPr/>
                    <a:lstStyle/>
                    <a:p>
                      <a:r>
                        <a:rPr lang="en-US" sz="2800" b="1" dirty="0" err="1" smtClean="0">
                          <a:solidFill>
                            <a:schemeClr val="accent6"/>
                          </a:solidFill>
                        </a:rPr>
                        <a:t>B)(orange</a:t>
                      </a:r>
                      <a:r>
                        <a:rPr lang="en-US" sz="2800" b="1" dirty="0" smtClean="0">
                          <a:solidFill>
                            <a:schemeClr val="accent6"/>
                          </a:solidFill>
                        </a:rPr>
                        <a:t>) 	I is False and II is True</a:t>
                      </a:r>
                      <a:endParaRPr lang="en-US" sz="2800" dirty="0"/>
                    </a:p>
                  </a:txBody>
                  <a:tcPr>
                    <a:solidFill>
                      <a:schemeClr val="bg1"/>
                    </a:solidFill>
                  </a:tcPr>
                </a:tc>
              </a:tr>
              <a:tr h="370840">
                <a:tc>
                  <a:txBody>
                    <a:bodyPr/>
                    <a:lstStyle/>
                    <a:p>
                      <a:r>
                        <a:rPr lang="en-US" sz="2800" b="1" dirty="0" err="1" smtClean="0">
                          <a:solidFill>
                            <a:srgbClr val="008000"/>
                          </a:solidFill>
                        </a:rPr>
                        <a:t>C)(green</a:t>
                      </a:r>
                      <a:r>
                        <a:rPr lang="en-US" sz="2800" b="1" dirty="0" smtClean="0">
                          <a:solidFill>
                            <a:srgbClr val="008000"/>
                          </a:solidFill>
                        </a:rPr>
                        <a:t>) 	I is True and II is False</a:t>
                      </a:r>
                      <a:endParaRPr lang="en-US" sz="2800" dirty="0"/>
                    </a:p>
                  </a:txBody>
                  <a:tcPr>
                    <a:solidFill>
                      <a:schemeClr val="bg1"/>
                    </a:solidFill>
                  </a:tcPr>
                </a:tc>
              </a:tr>
              <a:tr h="370840">
                <a:tc>
                  <a:txBody>
                    <a:bodyPr/>
                    <a:lstStyle/>
                    <a:p>
                      <a:r>
                        <a:rPr lang="en-US" sz="2800" b="1" dirty="0" err="1" smtClean="0">
                          <a:ln>
                            <a:solidFill>
                              <a:schemeClr val="tx1"/>
                            </a:solidFill>
                          </a:ln>
                          <a:solidFill>
                            <a:srgbClr val="FFFF00"/>
                          </a:solidFill>
                        </a:rPr>
                        <a:t>D)(yellow</a:t>
                      </a:r>
                      <a:r>
                        <a:rPr lang="en-US" sz="2800" b="1" dirty="0" smtClean="0">
                          <a:ln>
                            <a:solidFill>
                              <a:schemeClr val="tx1"/>
                            </a:solidFill>
                          </a:ln>
                          <a:solidFill>
                            <a:srgbClr val="FFFF00"/>
                          </a:solidFill>
                        </a:rPr>
                        <a:t>) 	I is False and II is False </a:t>
                      </a:r>
                      <a:endParaRPr lang="en-US" sz="2800" dirty="0"/>
                    </a:p>
                  </a:txBody>
                  <a:tcPr>
                    <a:solidFill>
                      <a:schemeClr val="bg1"/>
                    </a:solidFill>
                  </a:tcPr>
                </a:tc>
              </a:tr>
            </a:tbl>
          </a:graphicData>
        </a:graphic>
      </p:graphicFrame>
      <p:sp>
        <p:nvSpPr>
          <p:cNvPr id="6" name="Date Placeholder 5"/>
          <p:cNvSpPr>
            <a:spLocks noGrp="1"/>
          </p:cNvSpPr>
          <p:nvPr>
            <p:ph type="dt" sz="half" idx="10"/>
          </p:nvPr>
        </p:nvSpPr>
        <p:spPr/>
        <p:txBody>
          <a:bodyPr/>
          <a:lstStyle/>
          <a:p>
            <a:fld id="{FD68A429-5ACC-F34A-B92B-10EBFB51D339}" type="datetime1">
              <a:rPr lang="en-US" smtClean="0"/>
              <a:pPr/>
              <a:t>4/1/11</a:t>
            </a:fld>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64</a:t>
            </a:fld>
            <a:endParaRPr lang="en-US" dirty="0"/>
          </a:p>
        </p:txBody>
      </p:sp>
      <p:sp>
        <p:nvSpPr>
          <p:cNvPr id="9" name="Footer Placeholder 8"/>
          <p:cNvSpPr>
            <a:spLocks noGrp="1"/>
          </p:cNvSpPr>
          <p:nvPr>
            <p:ph type="ftr" sz="quarter" idx="11"/>
          </p:nvPr>
        </p:nvSpPr>
        <p:spPr/>
        <p:txBody>
          <a:bodyPr/>
          <a:lstStyle/>
          <a:p>
            <a:r>
              <a:rPr lang="en-US" smtClean="0"/>
              <a:t>Spring 2011 -- Lecture #20</a:t>
            </a:r>
            <a:endParaRPr lang="en-US" dirty="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4" name="Rectangle 3"/>
          <p:cNvSpPr>
            <a:spLocks noChangeArrowheads="1"/>
          </p:cNvSpPr>
          <p:nvPr/>
        </p:nvSpPr>
        <p:spPr bwMode="auto">
          <a:xfrm>
            <a:off x="-4704" y="4600222"/>
            <a:ext cx="7467600" cy="1556323"/>
          </a:xfrm>
          <a:prstGeom prst="rect">
            <a:avLst/>
          </a:prstGeom>
          <a:noFill/>
          <a:ln w="12700">
            <a:noFill/>
            <a:miter lim="800000"/>
            <a:headEnd/>
            <a:tailEnd/>
          </a:ln>
          <a:effectLst/>
        </p:spPr>
        <p:txBody>
          <a:bodyPr wrap="square" lIns="63500" tIns="25400" rIns="63500" bIns="25400">
            <a:prstTxWarp prst="textNoShape">
              <a:avLst/>
            </a:prstTxWarp>
            <a:spAutoFit/>
          </a:bodyPr>
          <a:lstStyle/>
          <a:p>
            <a:pPr marL="609600" indent="-609600">
              <a:lnSpc>
                <a:spcPct val="85000"/>
              </a:lnSpc>
              <a:spcBef>
                <a:spcPct val="65000"/>
              </a:spcBef>
              <a:buSzPct val="100000"/>
              <a:buFont typeface="+mj-lt"/>
              <a:buAutoNum type="arabicParenR"/>
              <a:tabLst>
                <a:tab pos="738188" algn="l"/>
              </a:tabLst>
            </a:pPr>
            <a:r>
              <a:rPr lang="en-US" sz="2400" b="1" dirty="0">
                <a:solidFill>
                  <a:schemeClr val="tx1"/>
                </a:solidFill>
                <a:latin typeface="18 VAG Rounded Bold   07390"/>
              </a:rPr>
              <a:t>Thanks to pipelining, I have </a:t>
            </a:r>
            <a:r>
              <a:rPr lang="en-US" sz="2400" b="1" u="sng" dirty="0">
                <a:solidFill>
                  <a:schemeClr val="accent2"/>
                </a:solidFill>
                <a:latin typeface="18 VAG Rounded Bold   07390"/>
              </a:rPr>
              <a:t>reduced the time</a:t>
            </a:r>
            <a:r>
              <a:rPr lang="en-US" sz="2400" b="1" dirty="0">
                <a:solidFill>
                  <a:schemeClr val="accent2"/>
                </a:solidFill>
                <a:latin typeface="18 VAG Rounded Bold   07390"/>
              </a:rPr>
              <a:t> </a:t>
            </a:r>
            <a:r>
              <a:rPr lang="en-US" sz="2400" b="1" dirty="0">
                <a:solidFill>
                  <a:schemeClr val="tx1"/>
                </a:solidFill>
                <a:latin typeface="18 VAG Rounded Bold   07390"/>
              </a:rPr>
              <a:t>it took me to wash my one shirt.</a:t>
            </a:r>
          </a:p>
          <a:p>
            <a:pPr marL="609600" indent="-609600">
              <a:lnSpc>
                <a:spcPct val="85000"/>
              </a:lnSpc>
              <a:spcBef>
                <a:spcPct val="65000"/>
              </a:spcBef>
              <a:buSzPct val="100000"/>
              <a:buFont typeface="+mj-lt"/>
              <a:buAutoNum type="arabicParenR"/>
              <a:tabLst>
                <a:tab pos="738188" algn="l"/>
              </a:tabLst>
            </a:pPr>
            <a:r>
              <a:rPr lang="en-US" sz="2400" b="1" dirty="0">
                <a:solidFill>
                  <a:schemeClr val="tx1"/>
                </a:solidFill>
                <a:latin typeface="18 VAG Rounded Bold   07390"/>
              </a:rPr>
              <a:t>Longer pipelines are </a:t>
            </a:r>
            <a:r>
              <a:rPr lang="en-US" sz="2400" b="1" u="sng" dirty="0">
                <a:solidFill>
                  <a:schemeClr val="accent2"/>
                </a:solidFill>
                <a:latin typeface="18 VAG Rounded Bold   07390"/>
              </a:rPr>
              <a:t>always a win</a:t>
            </a:r>
            <a:r>
              <a:rPr lang="en-US" sz="2400" b="1" dirty="0">
                <a:solidFill>
                  <a:schemeClr val="accent2"/>
                </a:solidFill>
                <a:latin typeface="18 VAG Rounded Bold   07390"/>
              </a:rPr>
              <a:t> </a:t>
            </a:r>
            <a:r>
              <a:rPr lang="en-US" sz="2400" b="1" dirty="0">
                <a:solidFill>
                  <a:schemeClr val="tx1"/>
                </a:solidFill>
                <a:latin typeface="18 VAG Rounded Bold   07390"/>
              </a:rPr>
              <a:t>(since less work per stage &amp; a faster clock).</a:t>
            </a:r>
          </a:p>
        </p:txBody>
      </p:sp>
      <p:sp>
        <p:nvSpPr>
          <p:cNvPr id="2753541" name="Text Box 5"/>
          <p:cNvSpPr txBox="1">
            <a:spLocks noChangeArrowheads="1"/>
          </p:cNvSpPr>
          <p:nvPr/>
        </p:nvSpPr>
        <p:spPr bwMode="auto">
          <a:xfrm>
            <a:off x="990600" y="5149850"/>
            <a:ext cx="3862388" cy="1098550"/>
          </a:xfrm>
          <a:prstGeom prst="rect">
            <a:avLst/>
          </a:prstGeom>
          <a:noFill/>
          <a:ln w="127000">
            <a:noFill/>
            <a:miter lim="800000"/>
            <a:headEnd/>
            <a:tailEnd/>
          </a:ln>
          <a:effectLst/>
        </p:spPr>
        <p:txBody>
          <a:bodyPr wrap="none">
            <a:prstTxWarp prst="textNoShape">
              <a:avLst/>
            </a:prstTxWarp>
            <a:spAutoFit/>
          </a:bodyPr>
          <a:lstStyle/>
          <a:p>
            <a:r>
              <a:rPr lang="en-US" sz="6600" b="1"/>
              <a:t>F A L S E</a:t>
            </a:r>
          </a:p>
        </p:txBody>
      </p:sp>
      <p:sp>
        <p:nvSpPr>
          <p:cNvPr id="2753542" name="Text Box 6"/>
          <p:cNvSpPr txBox="1">
            <a:spLocks noChangeArrowheads="1"/>
          </p:cNvSpPr>
          <p:nvPr/>
        </p:nvSpPr>
        <p:spPr bwMode="auto">
          <a:xfrm>
            <a:off x="990600" y="4267200"/>
            <a:ext cx="3862388" cy="1098550"/>
          </a:xfrm>
          <a:prstGeom prst="rect">
            <a:avLst/>
          </a:prstGeom>
          <a:noFill/>
          <a:ln w="127000">
            <a:noFill/>
            <a:miter lim="800000"/>
            <a:headEnd/>
            <a:tailEnd/>
          </a:ln>
          <a:effectLst/>
        </p:spPr>
        <p:txBody>
          <a:bodyPr wrap="none">
            <a:prstTxWarp prst="textNoShape">
              <a:avLst/>
            </a:prstTxWarp>
            <a:spAutoFit/>
          </a:bodyPr>
          <a:lstStyle/>
          <a:p>
            <a:r>
              <a:rPr lang="en-US" sz="6600" b="1"/>
              <a:t>F A L S E</a:t>
            </a:r>
          </a:p>
        </p:txBody>
      </p:sp>
      <p:sp>
        <p:nvSpPr>
          <p:cNvPr id="2753543" name="Text Box 7"/>
          <p:cNvSpPr txBox="1">
            <a:spLocks noChangeArrowheads="1"/>
          </p:cNvSpPr>
          <p:nvPr/>
        </p:nvSpPr>
        <p:spPr bwMode="auto">
          <a:xfrm>
            <a:off x="757238" y="2374851"/>
            <a:ext cx="7929562" cy="451406"/>
          </a:xfrm>
          <a:prstGeom prst="rect">
            <a:avLst/>
          </a:prstGeom>
          <a:noFill/>
          <a:ln w="12700">
            <a:noFill/>
            <a:miter lim="800000"/>
            <a:headEnd/>
            <a:tailEnd/>
          </a:ln>
          <a:effectLst/>
        </p:spPr>
        <p:txBody>
          <a:bodyPr>
            <a:prstTxWarp prst="textNoShape">
              <a:avLst/>
            </a:prstTxWarp>
            <a:spAutoFit/>
          </a:bodyPr>
          <a:lstStyle/>
          <a:p>
            <a:pPr marL="514350" indent="-514350">
              <a:lnSpc>
                <a:spcPct val="80000"/>
              </a:lnSpc>
              <a:buFont typeface="+mj-lt"/>
              <a:buAutoNum type="arabicParenR"/>
            </a:pPr>
            <a:r>
              <a:rPr lang="en-US" sz="2800" b="1" u="sng" dirty="0">
                <a:solidFill>
                  <a:srgbClr val="FF0000"/>
                </a:solidFill>
                <a:latin typeface="18 VAG Rounded Bold   07390"/>
              </a:rPr>
              <a:t>Throughput</a:t>
            </a:r>
            <a:r>
              <a:rPr lang="en-US" sz="2800" b="1" dirty="0">
                <a:solidFill>
                  <a:srgbClr val="FF0000"/>
                </a:solidFill>
                <a:latin typeface="18 VAG Rounded Bold   07390"/>
              </a:rPr>
              <a:t> better, not</a:t>
            </a:r>
            <a:r>
              <a:rPr lang="en-US" sz="2800" b="1" dirty="0" smtClean="0">
                <a:solidFill>
                  <a:srgbClr val="FF0000"/>
                </a:solidFill>
                <a:latin typeface="18 VAG Rounded Bold   07390"/>
              </a:rPr>
              <a:t> latency!</a:t>
            </a:r>
            <a:endParaRPr lang="en-US" sz="2800" b="1" dirty="0">
              <a:solidFill>
                <a:srgbClr val="FF0000"/>
              </a:solidFill>
              <a:latin typeface="18 VAG Rounded Bold   07390"/>
            </a:endParaRPr>
          </a:p>
        </p:txBody>
      </p:sp>
      <p:sp>
        <p:nvSpPr>
          <p:cNvPr id="2753544" name="Rectangle 8"/>
          <p:cNvSpPr>
            <a:spLocks noChangeArrowheads="1"/>
          </p:cNvSpPr>
          <p:nvPr/>
        </p:nvSpPr>
        <p:spPr bwMode="auto">
          <a:xfrm>
            <a:off x="762000" y="2990801"/>
            <a:ext cx="7870825" cy="819199"/>
          </a:xfrm>
          <a:prstGeom prst="rect">
            <a:avLst/>
          </a:prstGeom>
          <a:noFill/>
          <a:ln w="12700">
            <a:noFill/>
            <a:miter lim="800000"/>
            <a:headEnd/>
            <a:tailEnd/>
          </a:ln>
          <a:effectLst/>
        </p:spPr>
        <p:txBody>
          <a:bodyPr>
            <a:prstTxWarp prst="textNoShape">
              <a:avLst/>
            </a:prstTxWarp>
            <a:spAutoFit/>
          </a:bodyPr>
          <a:lstStyle/>
          <a:p>
            <a:pPr marL="514350" indent="-514350">
              <a:lnSpc>
                <a:spcPct val="90000"/>
              </a:lnSpc>
              <a:buFont typeface="+mj-lt"/>
              <a:buAutoNum type="arabicParenR" startAt="2"/>
            </a:pPr>
            <a:r>
              <a:rPr lang="en-US" sz="2600" b="1" dirty="0">
                <a:solidFill>
                  <a:srgbClr val="FF0000"/>
                </a:solidFill>
                <a:latin typeface="18 VAG Rounded Bold   07390"/>
              </a:rPr>
              <a:t>“…longer pipelines do usually mean faster </a:t>
            </a:r>
            <a:r>
              <a:rPr lang="en-US" sz="2600" b="1" dirty="0" smtClean="0">
                <a:solidFill>
                  <a:srgbClr val="FF0000"/>
                </a:solidFill>
                <a:latin typeface="18 VAG Rounded Bold   07390"/>
              </a:rPr>
              <a:t>clock rate, </a:t>
            </a:r>
            <a:r>
              <a:rPr lang="en-US" sz="2600" b="1" dirty="0">
                <a:solidFill>
                  <a:srgbClr val="FF0000"/>
                </a:solidFill>
                <a:latin typeface="18 VAG Rounded Bold   07390"/>
              </a:rPr>
              <a:t>but</a:t>
            </a:r>
            <a:r>
              <a:rPr lang="en-US" sz="2600" b="1" dirty="0" smtClean="0">
                <a:solidFill>
                  <a:srgbClr val="FF0000"/>
                </a:solidFill>
                <a:latin typeface="18 VAG Rounded Bold   07390"/>
              </a:rPr>
              <a:t> hazards can cause </a:t>
            </a:r>
            <a:r>
              <a:rPr lang="en-US" sz="2600" b="1" dirty="0">
                <a:solidFill>
                  <a:srgbClr val="FF0000"/>
                </a:solidFill>
                <a:latin typeface="18 VAG Rounded Bold   07390"/>
              </a:rPr>
              <a:t>problems!”</a:t>
            </a:r>
            <a:endParaRPr lang="en-US" sz="2800" b="1" dirty="0">
              <a:solidFill>
                <a:srgbClr val="FF0000"/>
              </a:solidFill>
              <a:latin typeface="18 VAG Rounded Bold   07390"/>
            </a:endParaRPr>
          </a:p>
        </p:txBody>
      </p:sp>
      <p:sp>
        <p:nvSpPr>
          <p:cNvPr id="2753546" name="AutoShape 10"/>
          <p:cNvSpPr>
            <a:spLocks noChangeArrowheads="1"/>
          </p:cNvSpPr>
          <p:nvPr/>
        </p:nvSpPr>
        <p:spPr bwMode="auto">
          <a:xfrm>
            <a:off x="7505700" y="4841875"/>
            <a:ext cx="1409700" cy="339725"/>
          </a:xfrm>
          <a:prstGeom prst="roundRect">
            <a:avLst>
              <a:gd name="adj" fmla="val 16667"/>
            </a:avLst>
          </a:prstGeom>
          <a:noFill/>
          <a:ln w="63500">
            <a:solidFill>
              <a:schemeClr val="tx1"/>
            </a:solidFill>
            <a:round/>
            <a:headEnd/>
            <a:tailEnd/>
          </a:ln>
          <a:effectLst/>
        </p:spPr>
        <p:txBody>
          <a:bodyPr wrap="none" anchor="ctr">
            <a:prstTxWarp prst="textNoShape">
              <a:avLst/>
            </a:prstTxWarp>
          </a:bodyPr>
          <a:lstStyle/>
          <a:p>
            <a:endParaRPr lang="en-US"/>
          </a:p>
        </p:txBody>
      </p:sp>
      <p:sp>
        <p:nvSpPr>
          <p:cNvPr id="12" name="Title 11"/>
          <p:cNvSpPr>
            <a:spLocks noGrp="1"/>
          </p:cNvSpPr>
          <p:nvPr>
            <p:ph type="title"/>
          </p:nvPr>
        </p:nvSpPr>
        <p:spPr/>
        <p:txBody>
          <a:bodyPr/>
          <a:lstStyle/>
          <a:p>
            <a:r>
              <a:rPr lang="en-US" dirty="0" smtClean="0"/>
              <a:t>Peer Instruction Answer</a:t>
            </a:r>
            <a:endParaRPr lang="en-US" dirty="0"/>
          </a:p>
        </p:txBody>
      </p:sp>
      <p:sp>
        <p:nvSpPr>
          <p:cNvPr id="13" name="Rectangle 4"/>
          <p:cNvSpPr>
            <a:spLocks noChangeArrowheads="1"/>
          </p:cNvSpPr>
          <p:nvPr/>
        </p:nvSpPr>
        <p:spPr bwMode="auto">
          <a:xfrm>
            <a:off x="7556500" y="4495800"/>
            <a:ext cx="1371600" cy="1703387"/>
          </a:xfrm>
          <a:prstGeom prst="rect">
            <a:avLst/>
          </a:prstGeom>
          <a:noFill/>
          <a:ln w="12700">
            <a:solidFill>
              <a:schemeClr val="tx1"/>
            </a:solidFill>
            <a:miter lim="800000"/>
            <a:headEnd/>
            <a:tailEnd/>
          </a:ln>
          <a:effectLst/>
        </p:spPr>
        <p:txBody>
          <a:bodyPr lIns="90487" tIns="44450" rIns="90487" bIns="44450">
            <a:prstTxWarp prst="textNoShape">
              <a:avLst/>
            </a:prstTxWarp>
          </a:bodyPr>
          <a:lstStyle/>
          <a:p>
            <a:pPr marL="203200" indent="-203200">
              <a:lnSpc>
                <a:spcPct val="85000"/>
              </a:lnSpc>
              <a:buSzPct val="100000"/>
              <a:buFont typeface="Times" pitchFamily="-65" charset="0"/>
              <a:buNone/>
            </a:pPr>
            <a:r>
              <a:rPr lang="en-US" sz="2400" b="1">
                <a:solidFill>
                  <a:schemeClr val="tx1"/>
                </a:solidFill>
                <a:latin typeface="Courier New" pitchFamily="-65" charset="0"/>
              </a:rPr>
              <a:t>   12</a:t>
            </a:r>
          </a:p>
          <a:p>
            <a:pPr marL="203200" indent="-203200">
              <a:lnSpc>
                <a:spcPct val="85000"/>
              </a:lnSpc>
              <a:buSzPct val="100000"/>
              <a:buFont typeface="Times" pitchFamily="-65" charset="0"/>
              <a:buNone/>
            </a:pPr>
            <a:r>
              <a:rPr lang="en-US" sz="2400" b="1">
                <a:solidFill>
                  <a:schemeClr val="tx1"/>
                </a:solidFill>
                <a:latin typeface="Courier New" pitchFamily="-65" charset="0"/>
              </a:rPr>
              <a:t>a) </a:t>
            </a:r>
            <a:r>
              <a:rPr lang="en-US" sz="2400" b="1">
                <a:latin typeface="Courier New" pitchFamily="-65" charset="0"/>
              </a:rPr>
              <a:t>FF</a:t>
            </a:r>
            <a:endParaRPr lang="en-US" sz="2400" b="1">
              <a:solidFill>
                <a:schemeClr val="tx1"/>
              </a:solidFill>
              <a:latin typeface="Courier New" pitchFamily="-65" charset="0"/>
            </a:endParaRPr>
          </a:p>
          <a:p>
            <a:pPr marL="203200" indent="-203200">
              <a:lnSpc>
                <a:spcPct val="85000"/>
              </a:lnSpc>
              <a:buSzPct val="100000"/>
              <a:buFont typeface="Times" pitchFamily="-65" charset="0"/>
              <a:buNone/>
            </a:pPr>
            <a:r>
              <a:rPr lang="en-US" sz="2400" b="1">
                <a:solidFill>
                  <a:schemeClr val="tx1"/>
                </a:solidFill>
                <a:latin typeface="Courier New" pitchFamily="-65" charset="0"/>
              </a:rPr>
              <a:t>b) </a:t>
            </a:r>
            <a:r>
              <a:rPr lang="en-US" sz="2400" b="1">
                <a:latin typeface="Courier New" pitchFamily="-65" charset="0"/>
              </a:rPr>
              <a:t>F</a:t>
            </a:r>
            <a:r>
              <a:rPr lang="en-US" sz="2400" b="1">
                <a:solidFill>
                  <a:srgbClr val="EA157A"/>
                </a:solidFill>
                <a:latin typeface="Courier New" pitchFamily="-65" charset="0"/>
              </a:rPr>
              <a:t>T</a:t>
            </a:r>
          </a:p>
          <a:p>
            <a:pPr marL="203200" indent="-203200">
              <a:lnSpc>
                <a:spcPct val="85000"/>
              </a:lnSpc>
              <a:buSzPct val="100000"/>
              <a:buFont typeface="Times" pitchFamily="-65" charset="0"/>
              <a:buNone/>
            </a:pPr>
            <a:r>
              <a:rPr lang="en-US" sz="2400" b="1">
                <a:solidFill>
                  <a:schemeClr val="tx1"/>
                </a:solidFill>
                <a:latin typeface="Courier New" pitchFamily="-65" charset="0"/>
              </a:rPr>
              <a:t>c) </a:t>
            </a:r>
            <a:r>
              <a:rPr lang="en-US" sz="2400" b="1">
                <a:solidFill>
                  <a:srgbClr val="EA157A"/>
                </a:solidFill>
                <a:latin typeface="Courier New" pitchFamily="-65" charset="0"/>
              </a:rPr>
              <a:t>T</a:t>
            </a:r>
            <a:r>
              <a:rPr lang="en-US" sz="2400" b="1">
                <a:latin typeface="Courier New" pitchFamily="-65" charset="0"/>
              </a:rPr>
              <a:t>F</a:t>
            </a:r>
            <a:endParaRPr lang="en-US" sz="2400" b="1">
              <a:solidFill>
                <a:schemeClr val="tx1"/>
              </a:solidFill>
              <a:latin typeface="Courier New" pitchFamily="-65" charset="0"/>
            </a:endParaRPr>
          </a:p>
          <a:p>
            <a:pPr marL="203200" indent="-203200">
              <a:lnSpc>
                <a:spcPct val="85000"/>
              </a:lnSpc>
              <a:buSzPct val="100000"/>
              <a:buFont typeface="Times" pitchFamily="-65" charset="0"/>
              <a:buNone/>
            </a:pPr>
            <a:r>
              <a:rPr lang="en-US" sz="2400" b="1">
                <a:solidFill>
                  <a:schemeClr val="tx1"/>
                </a:solidFill>
                <a:latin typeface="Courier New" pitchFamily="-65" charset="0"/>
              </a:rPr>
              <a:t>d) </a:t>
            </a:r>
            <a:r>
              <a:rPr lang="en-US" sz="2400" b="1">
                <a:solidFill>
                  <a:srgbClr val="EA157A"/>
                </a:solidFill>
                <a:latin typeface="Courier New" pitchFamily="-65" charset="0"/>
              </a:rPr>
              <a:t>TT</a:t>
            </a:r>
          </a:p>
        </p:txBody>
      </p:sp>
      <p:sp>
        <p:nvSpPr>
          <p:cNvPr id="10" name="Date Placeholder 9"/>
          <p:cNvSpPr>
            <a:spLocks noGrp="1"/>
          </p:cNvSpPr>
          <p:nvPr>
            <p:ph type="dt" sz="half" idx="10"/>
          </p:nvPr>
        </p:nvSpPr>
        <p:spPr/>
        <p:txBody>
          <a:bodyPr/>
          <a:lstStyle/>
          <a:p>
            <a:fld id="{2769A067-DEAB-9043-81B4-0637EEF8A6ED}" type="datetime1">
              <a:rPr lang="en-US" smtClean="0"/>
              <a:pPr/>
              <a:t>4/1/11</a:t>
            </a:fld>
            <a:endParaRPr lang="en-US" dirty="0"/>
          </a:p>
        </p:txBody>
      </p:sp>
      <p:sp>
        <p:nvSpPr>
          <p:cNvPr id="11" name="Slide Number Placeholder 10"/>
          <p:cNvSpPr>
            <a:spLocks noGrp="1"/>
          </p:cNvSpPr>
          <p:nvPr>
            <p:ph type="sldNum" sz="quarter" idx="12"/>
          </p:nvPr>
        </p:nvSpPr>
        <p:spPr/>
        <p:txBody>
          <a:bodyPr/>
          <a:lstStyle/>
          <a:p>
            <a:fld id="{3CC63E4C-4642-794D-A2FD-70F6B81535F5}" type="slidenum">
              <a:rPr lang="en-US" smtClean="0"/>
              <a:pPr/>
              <a:t>65</a:t>
            </a:fld>
            <a:endParaRPr lang="en-US" dirty="0"/>
          </a:p>
        </p:txBody>
      </p:sp>
      <p:sp>
        <p:nvSpPr>
          <p:cNvPr id="15" name="Footer Placeholder 14"/>
          <p:cNvSpPr>
            <a:spLocks noGrp="1"/>
          </p:cNvSpPr>
          <p:nvPr>
            <p:ph type="ftr" sz="quarter" idx="11"/>
          </p:nvPr>
        </p:nvSpPr>
        <p:spPr/>
        <p:txBody>
          <a:bodyPr/>
          <a:lstStyle/>
          <a:p>
            <a:r>
              <a:rPr lang="en-US" smtClean="0"/>
              <a:t>Spring 2011 -- Lecture #20</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535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535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535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7535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535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3541" grpId="0" autoUpdateAnimBg="0"/>
      <p:bldP spid="2753542" grpId="0" autoUpdateAnimBg="0"/>
      <p:bldP spid="2753543" grpId="0" autoUpdateAnimBg="0"/>
      <p:bldP spid="2753544" grpId="0" autoUpdateAnimBg="0"/>
      <p:bldP spid="2753546"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3"/>
          <p:cNvSpPr>
            <a:spLocks noGrp="1" noChangeArrowheads="1"/>
          </p:cNvSpPr>
          <p:nvPr>
            <p:ph type="title"/>
          </p:nvPr>
        </p:nvSpPr>
        <p:spPr/>
        <p:txBody>
          <a:bodyPr/>
          <a:lstStyle/>
          <a:p>
            <a:r>
              <a:rPr lang="en-US" dirty="0" smtClean="0"/>
              <a:t>Review: Single-Cycle Processor</a:t>
            </a:r>
          </a:p>
        </p:txBody>
      </p:sp>
      <p:sp>
        <p:nvSpPr>
          <p:cNvPr id="70659" name="Content Placeholder 22"/>
          <p:cNvSpPr>
            <a:spLocks noGrp="1"/>
          </p:cNvSpPr>
          <p:nvPr>
            <p:ph idx="1"/>
          </p:nvPr>
        </p:nvSpPr>
        <p:spPr>
          <a:xfrm>
            <a:off x="457200" y="1600200"/>
            <a:ext cx="8229600" cy="4868863"/>
          </a:xfrm>
        </p:spPr>
        <p:txBody>
          <a:bodyPr>
            <a:normAutofit fontScale="85000" lnSpcReduction="10000"/>
          </a:bodyPr>
          <a:lstStyle/>
          <a:p>
            <a:pPr>
              <a:defRPr/>
            </a:pPr>
            <a:r>
              <a:rPr lang="en-US" dirty="0" smtClean="0"/>
              <a:t>Five steps to design a processor:</a:t>
            </a:r>
          </a:p>
          <a:p>
            <a:pPr lvl="1">
              <a:buFont typeface="Arial" charset="0"/>
              <a:buNone/>
              <a:defRPr/>
            </a:pPr>
            <a:r>
              <a:rPr lang="en-US" dirty="0" smtClean="0"/>
              <a:t>1. Analyze instruction set </a:t>
            </a:r>
            <a:r>
              <a:rPr lang="en-US" dirty="0" err="1" smtClean="0">
                <a:sym typeface="Wingdings" charset="2"/>
              </a:rPr>
              <a:t></a:t>
            </a:r>
            <a:r>
              <a:rPr lang="en-US" dirty="0" smtClean="0"/>
              <a:t> </a:t>
            </a:r>
            <a:br>
              <a:rPr lang="en-US" dirty="0" smtClean="0"/>
            </a:br>
            <a:r>
              <a:rPr lang="en-US" dirty="0" err="1" smtClean="0"/>
              <a:t>datapath</a:t>
            </a:r>
            <a:r>
              <a:rPr lang="en-US" dirty="0" smtClean="0"/>
              <a:t> requirements</a:t>
            </a:r>
          </a:p>
          <a:p>
            <a:pPr lvl="1">
              <a:buFont typeface="Arial" charset="0"/>
              <a:buNone/>
              <a:defRPr/>
            </a:pPr>
            <a:r>
              <a:rPr lang="en-US" dirty="0" smtClean="0"/>
              <a:t>2. Select set of </a:t>
            </a:r>
            <a:r>
              <a:rPr lang="en-US" dirty="0" err="1" smtClean="0"/>
              <a:t>datapath</a:t>
            </a:r>
            <a:r>
              <a:rPr lang="en-US" dirty="0" smtClean="0"/>
              <a:t> </a:t>
            </a:r>
            <a:br>
              <a:rPr lang="en-US" dirty="0" smtClean="0"/>
            </a:br>
            <a:r>
              <a:rPr lang="en-US" dirty="0" smtClean="0"/>
              <a:t>components &amp; establish </a:t>
            </a:r>
            <a:br>
              <a:rPr lang="en-US" dirty="0" smtClean="0"/>
            </a:br>
            <a:r>
              <a:rPr lang="en-US" dirty="0" smtClean="0"/>
              <a:t>clock methodology</a:t>
            </a:r>
          </a:p>
          <a:p>
            <a:pPr lvl="1">
              <a:buFont typeface="Arial" charset="0"/>
              <a:buNone/>
              <a:defRPr/>
            </a:pPr>
            <a:r>
              <a:rPr lang="en-US" dirty="0" smtClean="0"/>
              <a:t>3. </a:t>
            </a:r>
            <a:r>
              <a:rPr lang="en-US" dirty="0" smtClean="0">
                <a:solidFill>
                  <a:srgbClr val="FF0000"/>
                </a:solidFill>
              </a:rPr>
              <a:t>Assemble </a:t>
            </a:r>
            <a:r>
              <a:rPr lang="en-US" dirty="0" err="1" smtClean="0">
                <a:solidFill>
                  <a:srgbClr val="FF0000"/>
                </a:solidFill>
              </a:rPr>
              <a:t>datapath</a:t>
            </a:r>
            <a:r>
              <a:rPr lang="en-US" dirty="0" smtClean="0">
                <a:solidFill>
                  <a:srgbClr val="FF0000"/>
                </a:solidFill>
              </a:rPr>
              <a:t> meeting </a:t>
            </a:r>
            <a:br>
              <a:rPr lang="en-US" dirty="0" smtClean="0">
                <a:solidFill>
                  <a:srgbClr val="FF0000"/>
                </a:solidFill>
              </a:rPr>
            </a:br>
            <a:r>
              <a:rPr lang="en-US" dirty="0" smtClean="0">
                <a:solidFill>
                  <a:srgbClr val="FF0000"/>
                </a:solidFill>
              </a:rPr>
              <a:t>the </a:t>
            </a:r>
            <a:r>
              <a:rPr lang="en-US" dirty="0" smtClean="0">
                <a:solidFill>
                  <a:srgbClr val="FF0000"/>
                </a:solidFill>
              </a:rPr>
              <a:t>requirements</a:t>
            </a:r>
            <a:r>
              <a:rPr lang="en-US" dirty="0" smtClean="0"/>
              <a:t>: re-examine </a:t>
            </a:r>
            <a:r>
              <a:rPr lang="en-US" dirty="0" smtClean="0"/>
              <a:t>for pipelining</a:t>
            </a:r>
            <a:endParaRPr lang="en-US" dirty="0" smtClean="0">
              <a:solidFill>
                <a:srgbClr val="FF0000"/>
              </a:solidFill>
            </a:endParaRPr>
          </a:p>
          <a:p>
            <a:pPr lvl="1">
              <a:buFont typeface="Arial" charset="0"/>
              <a:buNone/>
              <a:defRPr/>
            </a:pPr>
            <a:r>
              <a:rPr lang="en-US" dirty="0" smtClean="0"/>
              <a:t>4. Analyze implementation of each instruction to determine setting of control points that effects the register transfer.</a:t>
            </a:r>
          </a:p>
          <a:p>
            <a:pPr lvl="1">
              <a:buFont typeface="Arial" charset="0"/>
              <a:buNone/>
              <a:defRPr/>
            </a:pPr>
            <a:r>
              <a:rPr lang="en-US" dirty="0" smtClean="0"/>
              <a:t>5. Assemble the control logic</a:t>
            </a:r>
          </a:p>
          <a:p>
            <a:pPr lvl="2">
              <a:defRPr/>
            </a:pPr>
            <a:r>
              <a:rPr lang="en-US" dirty="0" smtClean="0"/>
              <a:t>Formulate Logic Equations</a:t>
            </a:r>
          </a:p>
          <a:p>
            <a:pPr lvl="2">
              <a:defRPr/>
            </a:pPr>
            <a:r>
              <a:rPr lang="en-US" dirty="0" smtClean="0"/>
              <a:t>Design Circuits</a:t>
            </a:r>
          </a:p>
          <a:p>
            <a:pPr>
              <a:defRPr/>
            </a:pPr>
            <a:endParaRPr lang="en-US" dirty="0" smtClean="0"/>
          </a:p>
          <a:p>
            <a:pPr>
              <a:defRPr/>
            </a:pPr>
            <a:endParaRPr lang="en-US" dirty="0" smtClean="0"/>
          </a:p>
        </p:txBody>
      </p:sp>
      <p:sp>
        <p:nvSpPr>
          <p:cNvPr id="16" name="Date Placeholder 15"/>
          <p:cNvSpPr>
            <a:spLocks noGrp="1"/>
          </p:cNvSpPr>
          <p:nvPr>
            <p:ph type="dt" sz="quarter" idx="10"/>
          </p:nvPr>
        </p:nvSpPr>
        <p:spPr/>
        <p:txBody>
          <a:bodyPr/>
          <a:lstStyle/>
          <a:p>
            <a:pPr>
              <a:defRPr/>
            </a:pPr>
            <a:fld id="{C402EB49-9B87-D942-8491-AF6855669EBE}" type="datetime1">
              <a:rPr lang="en-US" smtClean="0"/>
              <a:pPr>
                <a:defRPr/>
              </a:pPr>
              <a:t>4/1/11</a:t>
            </a:fld>
            <a:endParaRPr lang="en-US"/>
          </a:p>
        </p:txBody>
      </p:sp>
      <p:sp>
        <p:nvSpPr>
          <p:cNvPr id="18" name="Footer Placeholder 17"/>
          <p:cNvSpPr>
            <a:spLocks noGrp="1"/>
          </p:cNvSpPr>
          <p:nvPr>
            <p:ph type="ftr" sz="quarter" idx="11"/>
          </p:nvPr>
        </p:nvSpPr>
        <p:spPr/>
        <p:txBody>
          <a:bodyPr/>
          <a:lstStyle/>
          <a:p>
            <a:pPr>
              <a:defRPr/>
            </a:pPr>
            <a:r>
              <a:rPr lang="en-US" smtClean="0"/>
              <a:t>Spring 2011 -- Lecture #20</a:t>
            </a:r>
            <a:endParaRPr lang="en-US" dirty="0"/>
          </a:p>
        </p:txBody>
      </p:sp>
      <p:sp>
        <p:nvSpPr>
          <p:cNvPr id="17" name="Slide Number Placeholder 16"/>
          <p:cNvSpPr>
            <a:spLocks noGrp="1"/>
          </p:cNvSpPr>
          <p:nvPr>
            <p:ph type="sldNum" sz="quarter" idx="12"/>
          </p:nvPr>
        </p:nvSpPr>
        <p:spPr/>
        <p:txBody>
          <a:bodyPr/>
          <a:lstStyle/>
          <a:p>
            <a:pPr>
              <a:defRPr/>
            </a:pPr>
            <a:fld id="{378FBE9D-D084-2649-A7C8-62A92913B788}" type="slidenum">
              <a:rPr lang="en-US" smtClean="0"/>
              <a:pPr>
                <a:defRPr/>
              </a:pPr>
              <a:t>7</a:t>
            </a:fld>
            <a:endParaRPr lang="en-US"/>
          </a:p>
        </p:txBody>
      </p:sp>
      <p:grpSp>
        <p:nvGrpSpPr>
          <p:cNvPr id="2" name="Group 28"/>
          <p:cNvGrpSpPr>
            <a:grpSpLocks/>
          </p:cNvGrpSpPr>
          <p:nvPr/>
        </p:nvGrpSpPr>
        <p:grpSpPr bwMode="auto">
          <a:xfrm>
            <a:off x="5359400" y="2062163"/>
            <a:ext cx="3556000" cy="1951037"/>
            <a:chOff x="5444062" y="4398949"/>
            <a:chExt cx="3556000" cy="1951037"/>
          </a:xfrm>
        </p:grpSpPr>
        <p:sp>
          <p:nvSpPr>
            <p:cNvPr id="70664" name="Rectangle 4" descr="10%"/>
            <p:cNvSpPr>
              <a:spLocks noChangeArrowheads="1"/>
            </p:cNvSpPr>
            <p:nvPr/>
          </p:nvSpPr>
          <p:spPr bwMode="auto">
            <a:xfrm>
              <a:off x="5579000" y="4754549"/>
              <a:ext cx="1123950" cy="649287"/>
            </a:xfrm>
            <a:prstGeom prst="rect">
              <a:avLst/>
            </a:prstGeom>
            <a:pattFill prst="pct10">
              <a:fgClr>
                <a:schemeClr val="accent1"/>
              </a:fgClr>
              <a:bgClr>
                <a:srgbClr val="FFFFFF"/>
              </a:bgClr>
            </a:pattFill>
            <a:ln w="25400">
              <a:solidFill>
                <a:schemeClr val="accent1"/>
              </a:solidFill>
              <a:miter lim="800000"/>
              <a:headEnd/>
              <a:tailEnd/>
            </a:ln>
          </p:spPr>
          <p:txBody>
            <a:bodyPr wrap="none" anchor="ctr">
              <a:prstTxWarp prst="textNoShape">
                <a:avLst/>
              </a:prstTxWarp>
            </a:bodyPr>
            <a:lstStyle/>
            <a:p>
              <a:pPr algn="ctr">
                <a:defRPr/>
              </a:pPr>
              <a:endParaRPr lang="en-US" sz="2000">
                <a:latin typeface="+mn-lt"/>
              </a:endParaRPr>
            </a:p>
          </p:txBody>
        </p:sp>
        <p:sp>
          <p:nvSpPr>
            <p:cNvPr id="70665" name="Rectangle 5"/>
            <p:cNvSpPr>
              <a:spLocks noChangeArrowheads="1"/>
            </p:cNvSpPr>
            <p:nvPr/>
          </p:nvSpPr>
          <p:spPr bwMode="auto">
            <a:xfrm>
              <a:off x="5659962" y="4860911"/>
              <a:ext cx="812800"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Control</a:t>
              </a:r>
            </a:p>
          </p:txBody>
        </p:sp>
        <p:sp>
          <p:nvSpPr>
            <p:cNvPr id="70666" name="Rectangle 6" descr="10%"/>
            <p:cNvSpPr>
              <a:spLocks noChangeArrowheads="1"/>
            </p:cNvSpPr>
            <p:nvPr/>
          </p:nvSpPr>
          <p:spPr bwMode="auto">
            <a:xfrm>
              <a:off x="5579000" y="5564174"/>
              <a:ext cx="1123950" cy="650875"/>
            </a:xfrm>
            <a:prstGeom prst="rect">
              <a:avLst/>
            </a:prstGeom>
            <a:pattFill prst="pct10">
              <a:fgClr>
                <a:schemeClr val="accent2"/>
              </a:fgClr>
              <a:bgClr>
                <a:srgbClr val="FFFFFF"/>
              </a:bgClr>
            </a:pattFill>
            <a:ln w="25400">
              <a:solidFill>
                <a:schemeClr val="accent2"/>
              </a:solidFill>
              <a:miter lim="800000"/>
              <a:headEnd/>
              <a:tailEnd/>
            </a:ln>
          </p:spPr>
          <p:txBody>
            <a:bodyPr wrap="none" anchor="ctr">
              <a:prstTxWarp prst="textNoShape">
                <a:avLst/>
              </a:prstTxWarp>
            </a:bodyPr>
            <a:lstStyle/>
            <a:p>
              <a:pPr algn="ctr">
                <a:defRPr/>
              </a:pPr>
              <a:endParaRPr lang="en-US" sz="2000">
                <a:solidFill>
                  <a:schemeClr val="accent2"/>
                </a:solidFill>
                <a:latin typeface="+mn-lt"/>
              </a:endParaRPr>
            </a:p>
          </p:txBody>
        </p:sp>
        <p:sp>
          <p:nvSpPr>
            <p:cNvPr id="70667" name="Rectangle 7"/>
            <p:cNvSpPr>
              <a:spLocks noChangeArrowheads="1"/>
            </p:cNvSpPr>
            <p:nvPr/>
          </p:nvSpPr>
          <p:spPr bwMode="auto">
            <a:xfrm>
              <a:off x="5679012" y="5729274"/>
              <a:ext cx="993775"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solidFill>
                    <a:schemeClr val="accent2"/>
                  </a:solidFill>
                  <a:latin typeface="+mn-lt"/>
                </a:rPr>
                <a:t>Datapath</a:t>
              </a:r>
              <a:endParaRPr lang="en-US" sz="1600" b="1">
                <a:latin typeface="+mn-lt"/>
              </a:endParaRPr>
            </a:p>
          </p:txBody>
        </p:sp>
        <p:sp>
          <p:nvSpPr>
            <p:cNvPr id="70668" name="Rectangle 8"/>
            <p:cNvSpPr>
              <a:spLocks noChangeArrowheads="1"/>
            </p:cNvSpPr>
            <p:nvPr/>
          </p:nvSpPr>
          <p:spPr bwMode="auto">
            <a:xfrm>
              <a:off x="6998225" y="4416411"/>
              <a:ext cx="920750" cy="1933575"/>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70669" name="Rectangle 9"/>
            <p:cNvSpPr>
              <a:spLocks noChangeArrowheads="1"/>
            </p:cNvSpPr>
            <p:nvPr/>
          </p:nvSpPr>
          <p:spPr bwMode="auto">
            <a:xfrm>
              <a:off x="7050612" y="5165711"/>
              <a:ext cx="925513"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Memory</a:t>
              </a:r>
            </a:p>
          </p:txBody>
        </p:sp>
        <p:sp>
          <p:nvSpPr>
            <p:cNvPr id="70670" name="Rectangle 10"/>
            <p:cNvSpPr>
              <a:spLocks noChangeArrowheads="1"/>
            </p:cNvSpPr>
            <p:nvPr/>
          </p:nvSpPr>
          <p:spPr bwMode="auto">
            <a:xfrm>
              <a:off x="5444062" y="4416411"/>
              <a:ext cx="1393825" cy="1933575"/>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70671" name="Rectangle 11"/>
            <p:cNvSpPr>
              <a:spLocks noChangeArrowheads="1"/>
            </p:cNvSpPr>
            <p:nvPr/>
          </p:nvSpPr>
          <p:spPr bwMode="auto">
            <a:xfrm>
              <a:off x="5679012" y="4398949"/>
              <a:ext cx="1027113"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Processor</a:t>
              </a:r>
            </a:p>
          </p:txBody>
        </p:sp>
        <p:sp>
          <p:nvSpPr>
            <p:cNvPr id="70672" name="Rectangle 12"/>
            <p:cNvSpPr>
              <a:spLocks noChangeArrowheads="1"/>
            </p:cNvSpPr>
            <p:nvPr/>
          </p:nvSpPr>
          <p:spPr bwMode="auto">
            <a:xfrm>
              <a:off x="8079312" y="4416411"/>
              <a:ext cx="920750" cy="785813"/>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70673" name="Rectangle 13"/>
            <p:cNvSpPr>
              <a:spLocks noChangeArrowheads="1"/>
            </p:cNvSpPr>
            <p:nvPr/>
          </p:nvSpPr>
          <p:spPr bwMode="auto">
            <a:xfrm>
              <a:off x="8214250" y="4668824"/>
              <a:ext cx="638175" cy="336550"/>
            </a:xfrm>
            <a:prstGeom prst="rect">
              <a:avLst/>
            </a:prstGeom>
            <a:noFill/>
            <a:ln w="12700">
              <a:noFill/>
              <a:miter lim="800000"/>
              <a:headEnd/>
              <a:tailEnd/>
            </a:ln>
          </p:spPr>
          <p:txBody>
            <a:bodyPr wrap="none" lIns="90488" tIns="44450" rIns="90488" bIns="44450">
              <a:prstTxWarp prst="textNoShape">
                <a:avLst/>
              </a:prstTxWarp>
              <a:spAutoFit/>
            </a:bodyPr>
            <a:lstStyle/>
            <a:p>
              <a:pPr algn="ctr">
                <a:defRPr/>
              </a:pPr>
              <a:r>
                <a:rPr lang="en-US" sz="1600" b="1">
                  <a:latin typeface="+mn-lt"/>
                </a:rPr>
                <a:t>Input</a:t>
              </a:r>
            </a:p>
          </p:txBody>
        </p:sp>
        <p:sp>
          <p:nvSpPr>
            <p:cNvPr id="70674" name="Rectangle 14"/>
            <p:cNvSpPr>
              <a:spLocks noChangeArrowheads="1"/>
            </p:cNvSpPr>
            <p:nvPr/>
          </p:nvSpPr>
          <p:spPr bwMode="auto">
            <a:xfrm>
              <a:off x="8079312" y="5564174"/>
              <a:ext cx="920750" cy="785812"/>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70675" name="Rectangle 15"/>
            <p:cNvSpPr>
              <a:spLocks noChangeArrowheads="1"/>
            </p:cNvSpPr>
            <p:nvPr/>
          </p:nvSpPr>
          <p:spPr bwMode="auto">
            <a:xfrm>
              <a:off x="8126937" y="5816586"/>
              <a:ext cx="812800" cy="333375"/>
            </a:xfrm>
            <a:prstGeom prst="rect">
              <a:avLst/>
            </a:prstGeom>
            <a:noFill/>
            <a:ln w="12700">
              <a:noFill/>
              <a:miter lim="800000"/>
              <a:headEnd/>
              <a:tailEnd/>
            </a:ln>
          </p:spPr>
          <p:txBody>
            <a:bodyPr wrap="none" lIns="90488" tIns="44450" rIns="90488" bIns="44450">
              <a:prstTxWarp prst="textNoShape">
                <a:avLst/>
              </a:prstTxWarp>
              <a:spAutoFit/>
            </a:bodyPr>
            <a:lstStyle/>
            <a:p>
              <a:pPr algn="ctr">
                <a:defRPr/>
              </a:pPr>
              <a:r>
                <a:rPr lang="en-US" sz="1600" b="1">
                  <a:latin typeface="+mn-lt"/>
                </a:rPr>
                <a:t>Output</a:t>
              </a:r>
            </a:p>
          </p:txBody>
        </p:sp>
      </p:gr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457200" y="6424613"/>
            <a:ext cx="2133600" cy="365125"/>
          </a:xfrm>
        </p:spPr>
        <p:txBody>
          <a:bodyPr/>
          <a:lstStyle/>
          <a:p>
            <a:fld id="{9F631614-3BFA-DF41-8A0B-B773B1833B46}" type="datetime1">
              <a:rPr lang="en-US" smtClean="0"/>
              <a:pPr/>
              <a:t>4/1/11</a:t>
            </a:fld>
            <a:endParaRPr lang="en-US" dirty="0"/>
          </a:p>
        </p:txBody>
      </p:sp>
      <p:sp>
        <p:nvSpPr>
          <p:cNvPr id="54" name="Footer Placeholder 3"/>
          <p:cNvSpPr>
            <a:spLocks noGrp="1"/>
          </p:cNvSpPr>
          <p:nvPr>
            <p:ph type="ftr" sz="quarter" idx="10"/>
          </p:nvPr>
        </p:nvSpPr>
        <p:spPr>
          <a:xfrm>
            <a:off x="3640668" y="6424613"/>
            <a:ext cx="2133600" cy="365125"/>
          </a:xfrm>
        </p:spPr>
        <p:txBody>
          <a:bodyPr/>
          <a:lstStyle/>
          <a:p>
            <a:r>
              <a:rPr lang="en-US" smtClean="0"/>
              <a:t>Spring 2011 -- Lecture #20</a:t>
            </a:r>
            <a:endParaRPr lang="en-AU" dirty="0"/>
          </a:p>
        </p:txBody>
      </p:sp>
      <p:sp>
        <p:nvSpPr>
          <p:cNvPr id="327682" name="Rectangle 2"/>
          <p:cNvSpPr>
            <a:spLocks noGrp="1" noChangeArrowheads="1"/>
          </p:cNvSpPr>
          <p:nvPr>
            <p:ph type="title"/>
          </p:nvPr>
        </p:nvSpPr>
        <p:spPr/>
        <p:txBody>
          <a:bodyPr/>
          <a:lstStyle/>
          <a:p>
            <a:r>
              <a:rPr lang="en-US" dirty="0" smtClean="0"/>
              <a:t>Single Cycle Performance</a:t>
            </a:r>
            <a:endParaRPr lang="en-AU" dirty="0"/>
          </a:p>
        </p:txBody>
      </p:sp>
      <p:sp>
        <p:nvSpPr>
          <p:cNvPr id="327683" name="Rectangle 3"/>
          <p:cNvSpPr>
            <a:spLocks noGrp="1" noChangeArrowheads="1"/>
          </p:cNvSpPr>
          <p:nvPr>
            <p:ph type="body" idx="1"/>
          </p:nvPr>
        </p:nvSpPr>
        <p:spPr>
          <a:xfrm>
            <a:off x="684213" y="1125538"/>
            <a:ext cx="8270875" cy="1786995"/>
          </a:xfrm>
        </p:spPr>
        <p:txBody>
          <a:bodyPr/>
          <a:lstStyle/>
          <a:p>
            <a:r>
              <a:rPr lang="en-US" sz="2800" dirty="0"/>
              <a:t>Assume time for</a:t>
            </a:r>
            <a:r>
              <a:rPr lang="en-US" sz="2800" dirty="0" smtClean="0"/>
              <a:t> actions are</a:t>
            </a:r>
          </a:p>
          <a:p>
            <a:pPr lvl="1"/>
            <a:r>
              <a:rPr lang="en-US" sz="2400" dirty="0"/>
              <a:t>100ps for register read or </a:t>
            </a:r>
            <a:r>
              <a:rPr lang="en-US" sz="2400" dirty="0" smtClean="0"/>
              <a:t>write; 200ps </a:t>
            </a:r>
            <a:r>
              <a:rPr lang="en-US" sz="2400" dirty="0"/>
              <a:t>for other</a:t>
            </a:r>
            <a:r>
              <a:rPr lang="en-US" sz="2400" dirty="0" smtClean="0"/>
              <a:t> events</a:t>
            </a:r>
          </a:p>
          <a:p>
            <a:r>
              <a:rPr lang="en-US" sz="2800" dirty="0" smtClean="0"/>
              <a:t>Clock rate is?</a:t>
            </a:r>
            <a:endParaRPr lang="en-US" sz="2800" dirty="0"/>
          </a:p>
        </p:txBody>
      </p:sp>
      <p:graphicFrame>
        <p:nvGraphicFramePr>
          <p:cNvPr id="327684" name="Group 4"/>
          <p:cNvGraphicFramePr>
            <a:graphicFrameLocks noGrp="1"/>
          </p:cNvGraphicFramePr>
          <p:nvPr/>
        </p:nvGraphicFramePr>
        <p:xfrm>
          <a:off x="395288" y="2661203"/>
          <a:ext cx="8353425" cy="2246631"/>
        </p:xfrm>
        <a:graphic>
          <a:graphicData uri="http://schemas.openxmlformats.org/drawingml/2006/table">
            <a:tbl>
              <a:tblPr/>
              <a:tblGrid>
                <a:gridCol w="1193800"/>
                <a:gridCol w="1192212"/>
                <a:gridCol w="1195388"/>
                <a:gridCol w="1190625"/>
                <a:gridCol w="1195387"/>
                <a:gridCol w="1192213"/>
                <a:gridCol w="1193800"/>
              </a:tblGrid>
              <a:tr h="4460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1" i="0" u="none" strike="noStrike" cap="none" normalizeH="0" baseline="0" dirty="0" err="1">
                          <a:ln>
                            <a:noFill/>
                          </a:ln>
                          <a:solidFill>
                            <a:schemeClr val="tx1"/>
                          </a:solidFill>
                          <a:effectLst/>
                          <a:latin typeface="Arial" charset="0"/>
                        </a:rPr>
                        <a:t>Instr</a:t>
                      </a:r>
                      <a:endParaRPr kumimoji="0" lang="en-AU" sz="18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1" i="0" u="none" strike="noStrike" cap="none" normalizeH="0" baseline="0" dirty="0" err="1">
                          <a:ln>
                            <a:noFill/>
                          </a:ln>
                          <a:solidFill>
                            <a:schemeClr val="tx1"/>
                          </a:solidFill>
                          <a:effectLst/>
                          <a:latin typeface="Arial" charset="0"/>
                        </a:rPr>
                        <a:t>Instr</a:t>
                      </a:r>
                      <a:r>
                        <a:rPr kumimoji="0" lang="en-US" sz="1800" b="1" i="0" u="none" strike="noStrike" cap="none" normalizeH="0" baseline="0" dirty="0">
                          <a:ln>
                            <a:noFill/>
                          </a:ln>
                          <a:solidFill>
                            <a:schemeClr val="tx1"/>
                          </a:solidFill>
                          <a:effectLst/>
                          <a:latin typeface="Arial" charset="0"/>
                        </a:rPr>
                        <a:t> fetch</a:t>
                      </a:r>
                      <a:endParaRPr kumimoji="0" lang="en-AU" sz="18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1" i="0" u="none" strike="noStrike" cap="none" normalizeH="0" baseline="0" dirty="0">
                          <a:ln>
                            <a:noFill/>
                          </a:ln>
                          <a:solidFill>
                            <a:schemeClr val="tx1"/>
                          </a:solidFill>
                          <a:effectLst/>
                          <a:latin typeface="Arial" charset="0"/>
                        </a:rPr>
                        <a:t>Register read</a:t>
                      </a:r>
                      <a:endParaRPr kumimoji="0" lang="en-AU" sz="18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1" i="0" u="none" strike="noStrike" cap="none" normalizeH="0" baseline="0" dirty="0">
                          <a:ln>
                            <a:noFill/>
                          </a:ln>
                          <a:solidFill>
                            <a:schemeClr val="tx1"/>
                          </a:solidFill>
                          <a:effectLst/>
                          <a:latin typeface="Arial" charset="0"/>
                        </a:rPr>
                        <a:t>ALU op</a:t>
                      </a:r>
                      <a:endParaRPr kumimoji="0" lang="en-AU" sz="18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1" i="0" u="none" strike="noStrike" cap="none" normalizeH="0" baseline="0" dirty="0">
                          <a:ln>
                            <a:noFill/>
                          </a:ln>
                          <a:solidFill>
                            <a:schemeClr val="tx1"/>
                          </a:solidFill>
                          <a:effectLst/>
                          <a:latin typeface="Arial" charset="0"/>
                        </a:rPr>
                        <a:t>Memory access</a:t>
                      </a:r>
                      <a:endParaRPr kumimoji="0" lang="en-AU" sz="18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1" i="0" u="none" strike="noStrike" cap="none" normalizeH="0" baseline="0" dirty="0">
                          <a:ln>
                            <a:noFill/>
                          </a:ln>
                          <a:solidFill>
                            <a:schemeClr val="tx1"/>
                          </a:solidFill>
                          <a:effectLst/>
                          <a:latin typeface="Arial" charset="0"/>
                        </a:rPr>
                        <a:t>Register write</a:t>
                      </a:r>
                      <a:endParaRPr kumimoji="0" lang="en-AU" sz="18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1" i="0" u="none" strike="noStrike" cap="none" normalizeH="0" baseline="0" dirty="0">
                          <a:ln>
                            <a:noFill/>
                          </a:ln>
                          <a:solidFill>
                            <a:schemeClr val="tx1"/>
                          </a:solidFill>
                          <a:effectLst/>
                          <a:latin typeface="Arial" charset="0"/>
                        </a:rPr>
                        <a:t>Total time</a:t>
                      </a:r>
                      <a:endParaRPr kumimoji="0" lang="en-AU" sz="18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lw</a:t>
                      </a:r>
                      <a:endParaRPr kumimoji="0" lang="en-AU"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100 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100 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800ps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048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sw</a:t>
                      </a:r>
                      <a:endParaRPr kumimoji="0" lang="en-AU"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100 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700ps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R-format</a:t>
                      </a:r>
                      <a:endParaRPr kumimoji="0" lang="en-AU"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100 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100 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600ps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6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beq</a:t>
                      </a:r>
                      <a:endParaRPr kumimoji="0" lang="en-AU"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100 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dirty="0">
                          <a:ln>
                            <a:noFill/>
                          </a:ln>
                          <a:solidFill>
                            <a:schemeClr val="tx1"/>
                          </a:solidFill>
                          <a:effectLst/>
                          <a:latin typeface="Arial" charset="0"/>
                        </a:rPr>
                        <a:t>500ps</a:t>
                      </a:r>
                      <a:endParaRPr kumimoji="0" lang="en-AU"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Slide Number Placeholder 6"/>
          <p:cNvSpPr>
            <a:spLocks noGrp="1"/>
          </p:cNvSpPr>
          <p:nvPr>
            <p:ph type="sldNum" sz="quarter" idx="12"/>
          </p:nvPr>
        </p:nvSpPr>
        <p:spPr>
          <a:xfrm>
            <a:off x="6553200" y="6424613"/>
            <a:ext cx="2133600" cy="365125"/>
          </a:xfrm>
        </p:spPr>
        <p:txBody>
          <a:bodyPr/>
          <a:lstStyle/>
          <a:p>
            <a:fld id="{3CC63E4C-4642-794D-A2FD-70F6B81535F5}" type="slidenum">
              <a:rPr lang="en-US" smtClean="0"/>
              <a:pPr/>
              <a:t>8</a:t>
            </a:fld>
            <a:endParaRPr lang="en-US" dirty="0"/>
          </a:p>
        </p:txBody>
      </p:sp>
      <p:sp>
        <p:nvSpPr>
          <p:cNvPr id="8" name="Rectangle 3"/>
          <p:cNvSpPr txBox="1">
            <a:spLocks noChangeArrowheads="1"/>
          </p:cNvSpPr>
          <p:nvPr/>
        </p:nvSpPr>
        <p:spPr>
          <a:xfrm>
            <a:off x="873125" y="5071005"/>
            <a:ext cx="8270875" cy="1786995"/>
          </a:xfrm>
          <a:prstGeom prst="rect">
            <a:avLst/>
          </a:prstGeom>
        </p:spPr>
        <p:txBody>
          <a:bodyPr vert="horz" lIns="91440" tIns="45720" rIns="91440" bIns="45720" rtlCol="0">
            <a:normAutofit/>
          </a:bodyPr>
          <a:lstStyle/>
          <a:p>
            <a:pPr>
              <a:buFont typeface="Arial"/>
              <a:buChar char="•"/>
            </a:pPr>
            <a:r>
              <a:rPr lang="en-US" sz="2800" dirty="0" smtClean="0"/>
              <a:t> What can we do to improve clock rate?</a:t>
            </a:r>
          </a:p>
          <a:p>
            <a:pPr>
              <a:buFont typeface="Arial"/>
              <a:buChar char="•"/>
            </a:pPr>
            <a:r>
              <a:rPr lang="en-US" sz="2800" dirty="0" smtClean="0"/>
              <a:t> Will this improve performance as well?</a:t>
            </a:r>
          </a:p>
          <a:p>
            <a:pPr lvl="1"/>
            <a:r>
              <a:rPr lang="en-US" sz="2400" dirty="0" smtClean="0"/>
              <a:t>Want increased clock rate to mean faster programs</a:t>
            </a:r>
            <a:endParaRPr lang="en-US" sz="2400" dirty="0"/>
          </a:p>
        </p:txBody>
      </p:sp>
      <p:sp>
        <p:nvSpPr>
          <p:cNvPr id="9" name="TextBox 8"/>
          <p:cNvSpPr txBox="1"/>
          <p:nvPr/>
        </p:nvSpPr>
        <p:spPr>
          <a:xfrm>
            <a:off x="6995509" y="6564492"/>
            <a:ext cx="1498402" cy="307777"/>
          </a:xfrm>
          <a:prstGeom prst="rect">
            <a:avLst/>
          </a:prstGeom>
          <a:noFill/>
        </p:spPr>
        <p:txBody>
          <a:bodyPr wrap="none" rtlCol="0">
            <a:spAutoFit/>
          </a:bodyPr>
          <a:lstStyle/>
          <a:p>
            <a:r>
              <a:rPr lang="en-US" sz="1400" dirty="0" smtClean="0">
                <a:hlinkClick r:id="rId3"/>
              </a:rPr>
              <a:t>Student Roulette?</a:t>
            </a:r>
            <a:endParaRPr lang="en-US"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14626" name="Rectangle 2"/>
          <p:cNvSpPr>
            <a:spLocks noGrp="1" noChangeArrowheads="1"/>
          </p:cNvSpPr>
          <p:nvPr>
            <p:ph type="title"/>
          </p:nvPr>
        </p:nvSpPr>
        <p:spPr/>
        <p:txBody>
          <a:bodyPr/>
          <a:lstStyle/>
          <a:p>
            <a:r>
              <a:rPr lang="en-US" dirty="0" smtClean="0"/>
              <a:t>Pipeline Analogy</a:t>
            </a:r>
            <a:r>
              <a:rPr lang="en-US" dirty="0" smtClean="0"/>
              <a:t>: Doing Laundry</a:t>
            </a:r>
            <a:endParaRPr lang="en-US" dirty="0"/>
          </a:p>
        </p:txBody>
      </p:sp>
      <p:sp>
        <p:nvSpPr>
          <p:cNvPr id="2714627" name="Rectangle 3"/>
          <p:cNvSpPr>
            <a:spLocks noGrp="1" noChangeArrowheads="1"/>
          </p:cNvSpPr>
          <p:nvPr>
            <p:ph type="body" idx="1"/>
          </p:nvPr>
        </p:nvSpPr>
        <p:spPr>
          <a:xfrm>
            <a:off x="457200" y="1143000"/>
            <a:ext cx="6019800" cy="5213350"/>
          </a:xfrm>
        </p:spPr>
        <p:txBody>
          <a:bodyPr>
            <a:normAutofit lnSpcReduction="10000"/>
          </a:bodyPr>
          <a:lstStyle/>
          <a:p>
            <a:r>
              <a:rPr lang="en-US" dirty="0" smtClean="0"/>
              <a:t>Ann, Brian, Cathy, Dave </a:t>
            </a:r>
            <a:br>
              <a:rPr lang="en-US" dirty="0" smtClean="0"/>
            </a:br>
            <a:r>
              <a:rPr lang="en-US" dirty="0" smtClean="0"/>
              <a:t>each have one load of clothes to wash, dry, fold, and put away</a:t>
            </a:r>
          </a:p>
          <a:p>
            <a:pPr lvl="1"/>
            <a:r>
              <a:rPr lang="en-US" sz="2800" dirty="0" smtClean="0"/>
              <a:t>Washer takes 30 minutes</a:t>
            </a:r>
          </a:p>
          <a:p>
            <a:pPr lvl="1"/>
            <a:endParaRPr lang="en-US" sz="2800" dirty="0" smtClean="0"/>
          </a:p>
          <a:p>
            <a:pPr lvl="1"/>
            <a:r>
              <a:rPr lang="en-US" sz="2800" dirty="0" smtClean="0"/>
              <a:t>Dryer takes 30 minutes</a:t>
            </a:r>
          </a:p>
          <a:p>
            <a:pPr lvl="1"/>
            <a:endParaRPr lang="en-US" sz="2800" dirty="0" smtClean="0"/>
          </a:p>
          <a:p>
            <a:pPr lvl="1"/>
            <a:r>
              <a:rPr lang="en-US" sz="2800" dirty="0" smtClean="0"/>
              <a:t>“Folder” takes 30 minutes</a:t>
            </a:r>
          </a:p>
          <a:p>
            <a:pPr lvl="1"/>
            <a:endParaRPr lang="en-US" sz="2400" dirty="0" smtClean="0"/>
          </a:p>
          <a:p>
            <a:pPr lvl="1"/>
            <a:r>
              <a:rPr lang="en-US" sz="2400" dirty="0" smtClean="0"/>
              <a:t>“Stasher” takes 30 minutes to put clothes into drawers</a:t>
            </a:r>
          </a:p>
          <a:p>
            <a:endParaRPr lang="en-US" sz="3200" dirty="0" smtClean="0"/>
          </a:p>
          <a:p>
            <a:endParaRPr lang="en-US" sz="3200" dirty="0" smtClean="0"/>
          </a:p>
          <a:p>
            <a:endParaRPr lang="en-US" sz="3200" dirty="0" smtClean="0"/>
          </a:p>
          <a:p>
            <a:endParaRPr lang="en-US" dirty="0"/>
          </a:p>
        </p:txBody>
      </p:sp>
      <p:grpSp>
        <p:nvGrpSpPr>
          <p:cNvPr id="2" name="Group 4"/>
          <p:cNvGrpSpPr>
            <a:grpSpLocks/>
          </p:cNvGrpSpPr>
          <p:nvPr/>
        </p:nvGrpSpPr>
        <p:grpSpPr bwMode="auto">
          <a:xfrm>
            <a:off x="7118350" y="3817937"/>
            <a:ext cx="598488" cy="800100"/>
            <a:chOff x="4048" y="2448"/>
            <a:chExt cx="424" cy="504"/>
          </a:xfrm>
        </p:grpSpPr>
        <p:grpSp>
          <p:nvGrpSpPr>
            <p:cNvPr id="3" name="Group 5"/>
            <p:cNvGrpSpPr>
              <a:grpSpLocks/>
            </p:cNvGrpSpPr>
            <p:nvPr/>
          </p:nvGrpSpPr>
          <p:grpSpPr bwMode="auto">
            <a:xfrm>
              <a:off x="4048" y="2448"/>
              <a:ext cx="424" cy="504"/>
              <a:chOff x="4048" y="2448"/>
              <a:chExt cx="424" cy="504"/>
            </a:xfrm>
          </p:grpSpPr>
          <p:sp>
            <p:nvSpPr>
              <p:cNvPr id="2714630" name="AutoShape 6"/>
              <p:cNvSpPr>
                <a:spLocks noChangeArrowheads="1"/>
              </p:cNvSpPr>
              <p:nvPr/>
            </p:nvSpPr>
            <p:spPr bwMode="auto">
              <a:xfrm>
                <a:off x="4048" y="2528"/>
                <a:ext cx="424" cy="424"/>
              </a:xfrm>
              <a:prstGeom prst="cube">
                <a:avLst>
                  <a:gd name="adj" fmla="val 24995"/>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2714631" name="AutoShape 7"/>
              <p:cNvSpPr>
                <a:spLocks noChangeArrowheads="1"/>
              </p:cNvSpPr>
              <p:nvPr/>
            </p:nvSpPr>
            <p:spPr bwMode="auto">
              <a:xfrm>
                <a:off x="4144" y="2448"/>
                <a:ext cx="328" cy="88"/>
              </a:xfrm>
              <a:prstGeom prst="cube">
                <a:avLst>
                  <a:gd name="adj" fmla="val 24995"/>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2714632" name="Oval 8"/>
            <p:cNvSpPr>
              <a:spLocks noChangeArrowheads="1"/>
            </p:cNvSpPr>
            <p:nvPr/>
          </p:nvSpPr>
          <p:spPr bwMode="auto">
            <a:xfrm>
              <a:off x="4176" y="2488"/>
              <a:ext cx="56" cy="32"/>
            </a:xfrm>
            <a:prstGeom prst="ellipse">
              <a:avLst/>
            </a:prstGeom>
            <a:solidFill>
              <a:schemeClr val="bg1"/>
            </a:solidFill>
            <a:ln w="12700">
              <a:solidFill>
                <a:schemeClr val="tx1"/>
              </a:solidFill>
              <a:round/>
              <a:headEnd/>
              <a:tailEnd/>
            </a:ln>
            <a:effectLst/>
          </p:spPr>
          <p:txBody>
            <a:bodyPr wrap="none" anchor="ctr">
              <a:prstTxWarp prst="textNoShape">
                <a:avLst/>
              </a:prstTxWarp>
            </a:bodyPr>
            <a:lstStyle/>
            <a:p>
              <a:endParaRPr lang="en-US"/>
            </a:p>
          </p:txBody>
        </p:sp>
        <p:sp>
          <p:nvSpPr>
            <p:cNvPr id="2714633" name="AutoShape 9"/>
            <p:cNvSpPr>
              <a:spLocks noChangeArrowheads="1"/>
            </p:cNvSpPr>
            <p:nvPr/>
          </p:nvSpPr>
          <p:spPr bwMode="auto">
            <a:xfrm>
              <a:off x="4100" y="2724"/>
              <a:ext cx="224" cy="96"/>
            </a:xfrm>
            <a:prstGeom prst="octagon">
              <a:avLst>
                <a:gd name="adj" fmla="val 29282"/>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4" name="Group 10"/>
          <p:cNvGrpSpPr>
            <a:grpSpLocks/>
          </p:cNvGrpSpPr>
          <p:nvPr/>
        </p:nvGrpSpPr>
        <p:grpSpPr bwMode="auto">
          <a:xfrm>
            <a:off x="7112000" y="4846637"/>
            <a:ext cx="587375" cy="649288"/>
            <a:chOff x="4043" y="3096"/>
            <a:chExt cx="417" cy="409"/>
          </a:xfrm>
        </p:grpSpPr>
        <p:grpSp>
          <p:nvGrpSpPr>
            <p:cNvPr id="5" name="Group 11"/>
            <p:cNvGrpSpPr>
              <a:grpSpLocks/>
            </p:cNvGrpSpPr>
            <p:nvPr/>
          </p:nvGrpSpPr>
          <p:grpSpPr bwMode="auto">
            <a:xfrm>
              <a:off x="4045" y="3289"/>
              <a:ext cx="415" cy="216"/>
              <a:chOff x="4045" y="3289"/>
              <a:chExt cx="415" cy="216"/>
            </a:xfrm>
          </p:grpSpPr>
          <p:sp>
            <p:nvSpPr>
              <p:cNvPr id="2714636" name="Freeform 12"/>
              <p:cNvSpPr>
                <a:spLocks/>
              </p:cNvSpPr>
              <p:nvPr/>
            </p:nvSpPr>
            <p:spPr bwMode="auto">
              <a:xfrm>
                <a:off x="4247" y="3290"/>
                <a:ext cx="96" cy="215"/>
              </a:xfrm>
              <a:custGeom>
                <a:avLst/>
                <a:gdLst/>
                <a:ahLst/>
                <a:cxnLst>
                  <a:cxn ang="0">
                    <a:pos x="69" y="0"/>
                  </a:cxn>
                  <a:cxn ang="0">
                    <a:pos x="95" y="0"/>
                  </a:cxn>
                  <a:cxn ang="0">
                    <a:pos x="26" y="214"/>
                  </a:cxn>
                  <a:cxn ang="0">
                    <a:pos x="0" y="214"/>
                  </a:cxn>
                  <a:cxn ang="0">
                    <a:pos x="69" y="0"/>
                  </a:cxn>
                </a:cxnLst>
                <a:rect l="0" t="0" r="r" b="b"/>
                <a:pathLst>
                  <a:path w="96" h="215">
                    <a:moveTo>
                      <a:pt x="69" y="0"/>
                    </a:moveTo>
                    <a:lnTo>
                      <a:pt x="95" y="0"/>
                    </a:lnTo>
                    <a:lnTo>
                      <a:pt x="26" y="214"/>
                    </a:lnTo>
                    <a:lnTo>
                      <a:pt x="0" y="214"/>
                    </a:lnTo>
                    <a:lnTo>
                      <a:pt x="69" y="0"/>
                    </a:lnTo>
                  </a:path>
                </a:pathLst>
              </a:custGeom>
              <a:solidFill>
                <a:srgbClr val="FDA4B5"/>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14637" name="Rectangle 13"/>
              <p:cNvSpPr>
                <a:spLocks noChangeArrowheads="1"/>
              </p:cNvSpPr>
              <p:nvPr/>
            </p:nvSpPr>
            <p:spPr bwMode="auto">
              <a:xfrm>
                <a:off x="4242" y="3289"/>
                <a:ext cx="218" cy="12"/>
              </a:xfrm>
              <a:prstGeom prst="rect">
                <a:avLst/>
              </a:prstGeom>
              <a:solidFill>
                <a:srgbClr val="FDA4B5"/>
              </a:solidFill>
              <a:ln w="12700">
                <a:noFill/>
                <a:miter lim="800000"/>
                <a:headEnd/>
                <a:tailEnd/>
              </a:ln>
              <a:effectLst/>
            </p:spPr>
            <p:txBody>
              <a:bodyPr wrap="none" anchor="ctr">
                <a:prstTxWarp prst="textNoShape">
                  <a:avLst/>
                </a:prstTxWarp>
              </a:bodyPr>
              <a:lstStyle/>
              <a:p>
                <a:endParaRPr lang="en-US"/>
              </a:p>
            </p:txBody>
          </p:sp>
          <p:sp>
            <p:nvSpPr>
              <p:cNvPr id="2714638" name="Rectangle 14"/>
              <p:cNvSpPr>
                <a:spLocks noChangeArrowheads="1"/>
              </p:cNvSpPr>
              <p:nvPr/>
            </p:nvSpPr>
            <p:spPr bwMode="auto">
              <a:xfrm>
                <a:off x="4241" y="3380"/>
                <a:ext cx="218" cy="13"/>
              </a:xfrm>
              <a:prstGeom prst="rect">
                <a:avLst/>
              </a:prstGeom>
              <a:solidFill>
                <a:srgbClr val="FDA4B5"/>
              </a:solidFill>
              <a:ln w="12700">
                <a:noFill/>
                <a:miter lim="800000"/>
                <a:headEnd/>
                <a:tailEnd/>
              </a:ln>
              <a:effectLst/>
            </p:spPr>
            <p:txBody>
              <a:bodyPr wrap="none" anchor="ctr">
                <a:prstTxWarp prst="textNoShape">
                  <a:avLst/>
                </a:prstTxWarp>
              </a:bodyPr>
              <a:lstStyle/>
              <a:p>
                <a:endParaRPr lang="en-US"/>
              </a:p>
            </p:txBody>
          </p:sp>
          <p:sp>
            <p:nvSpPr>
              <p:cNvPr id="2714639" name="Rectangle 15"/>
              <p:cNvSpPr>
                <a:spLocks noChangeArrowheads="1"/>
              </p:cNvSpPr>
              <p:nvPr/>
            </p:nvSpPr>
            <p:spPr bwMode="auto">
              <a:xfrm>
                <a:off x="4045" y="3380"/>
                <a:ext cx="116" cy="13"/>
              </a:xfrm>
              <a:prstGeom prst="rect">
                <a:avLst/>
              </a:prstGeom>
              <a:solidFill>
                <a:srgbClr val="FDA4B5"/>
              </a:solidFill>
              <a:ln w="12700">
                <a:noFill/>
                <a:miter lim="800000"/>
                <a:headEnd/>
                <a:tailEnd/>
              </a:ln>
              <a:effectLst/>
            </p:spPr>
            <p:txBody>
              <a:bodyPr wrap="none" anchor="ctr">
                <a:prstTxWarp prst="textNoShape">
                  <a:avLst/>
                </a:prstTxWarp>
              </a:bodyPr>
              <a:lstStyle/>
              <a:p>
                <a:endParaRPr lang="en-US"/>
              </a:p>
            </p:txBody>
          </p:sp>
        </p:grpSp>
        <p:grpSp>
          <p:nvGrpSpPr>
            <p:cNvPr id="6" name="Group 16"/>
            <p:cNvGrpSpPr>
              <a:grpSpLocks/>
            </p:cNvGrpSpPr>
            <p:nvPr/>
          </p:nvGrpSpPr>
          <p:grpSpPr bwMode="auto">
            <a:xfrm>
              <a:off x="4043" y="3096"/>
              <a:ext cx="217" cy="409"/>
              <a:chOff x="4043" y="3096"/>
              <a:chExt cx="217" cy="409"/>
            </a:xfrm>
          </p:grpSpPr>
          <p:sp>
            <p:nvSpPr>
              <p:cNvPr id="2714641" name="Oval 17"/>
              <p:cNvSpPr>
                <a:spLocks noChangeArrowheads="1"/>
              </p:cNvSpPr>
              <p:nvPr/>
            </p:nvSpPr>
            <p:spPr bwMode="auto">
              <a:xfrm>
                <a:off x="4127" y="3096"/>
                <a:ext cx="55" cy="55"/>
              </a:xfrm>
              <a:prstGeom prst="ellipse">
                <a:avLst/>
              </a:prstGeom>
              <a:solidFill>
                <a:srgbClr val="FDA4B5"/>
              </a:solidFill>
              <a:ln w="12700">
                <a:solidFill>
                  <a:srgbClr val="000000"/>
                </a:solidFill>
                <a:round/>
                <a:headEnd/>
                <a:tailEnd/>
              </a:ln>
              <a:effectLst/>
            </p:spPr>
            <p:txBody>
              <a:bodyPr wrap="none" anchor="ctr">
                <a:prstTxWarp prst="textNoShape">
                  <a:avLst/>
                </a:prstTxWarp>
              </a:bodyPr>
              <a:lstStyle/>
              <a:p>
                <a:endParaRPr lang="en-US"/>
              </a:p>
            </p:txBody>
          </p:sp>
          <p:sp>
            <p:nvSpPr>
              <p:cNvPr id="2714642" name="Freeform 18"/>
              <p:cNvSpPr>
                <a:spLocks/>
              </p:cNvSpPr>
              <p:nvPr/>
            </p:nvSpPr>
            <p:spPr bwMode="auto">
              <a:xfrm>
                <a:off x="4043" y="3173"/>
                <a:ext cx="217" cy="332"/>
              </a:xfrm>
              <a:custGeom>
                <a:avLst/>
                <a:gdLst/>
                <a:ahLst/>
                <a:cxnLst>
                  <a:cxn ang="0">
                    <a:pos x="2" y="153"/>
                  </a:cxn>
                  <a:cxn ang="0">
                    <a:pos x="1" y="157"/>
                  </a:cxn>
                  <a:cxn ang="0">
                    <a:pos x="0" y="163"/>
                  </a:cxn>
                  <a:cxn ang="0">
                    <a:pos x="0" y="168"/>
                  </a:cxn>
                  <a:cxn ang="0">
                    <a:pos x="2" y="174"/>
                  </a:cxn>
                  <a:cxn ang="0">
                    <a:pos x="5" y="179"/>
                  </a:cxn>
                  <a:cxn ang="0">
                    <a:pos x="9" y="183"/>
                  </a:cxn>
                  <a:cxn ang="0">
                    <a:pos x="14" y="186"/>
                  </a:cxn>
                  <a:cxn ang="0">
                    <a:pos x="17" y="186"/>
                  </a:cxn>
                  <a:cxn ang="0">
                    <a:pos x="23" y="186"/>
                  </a:cxn>
                  <a:cxn ang="0">
                    <a:pos x="141" y="331"/>
                  </a:cxn>
                  <a:cxn ang="0">
                    <a:pos x="178" y="159"/>
                  </a:cxn>
                  <a:cxn ang="0">
                    <a:pos x="177" y="155"/>
                  </a:cxn>
                  <a:cxn ang="0">
                    <a:pos x="176" y="152"/>
                  </a:cxn>
                  <a:cxn ang="0">
                    <a:pos x="173" y="149"/>
                  </a:cxn>
                  <a:cxn ang="0">
                    <a:pos x="170" y="147"/>
                  </a:cxn>
                  <a:cxn ang="0">
                    <a:pos x="166" y="145"/>
                  </a:cxn>
                  <a:cxn ang="0">
                    <a:pos x="161" y="145"/>
                  </a:cxn>
                  <a:cxn ang="0">
                    <a:pos x="157" y="145"/>
                  </a:cxn>
                  <a:cxn ang="0">
                    <a:pos x="153" y="145"/>
                  </a:cxn>
                  <a:cxn ang="0">
                    <a:pos x="104" y="84"/>
                  </a:cxn>
                  <a:cxn ang="0">
                    <a:pos x="201" y="104"/>
                  </a:cxn>
                  <a:cxn ang="0">
                    <a:pos x="204" y="103"/>
                  </a:cxn>
                  <a:cxn ang="0">
                    <a:pos x="207" y="103"/>
                  </a:cxn>
                  <a:cxn ang="0">
                    <a:pos x="211" y="100"/>
                  </a:cxn>
                  <a:cxn ang="0">
                    <a:pos x="214" y="97"/>
                  </a:cxn>
                  <a:cxn ang="0">
                    <a:pos x="215" y="93"/>
                  </a:cxn>
                  <a:cxn ang="0">
                    <a:pos x="216" y="88"/>
                  </a:cxn>
                  <a:cxn ang="0">
                    <a:pos x="215" y="83"/>
                  </a:cxn>
                  <a:cxn ang="0">
                    <a:pos x="213" y="79"/>
                  </a:cxn>
                  <a:cxn ang="0">
                    <a:pos x="210" y="76"/>
                  </a:cxn>
                  <a:cxn ang="0">
                    <a:pos x="206" y="73"/>
                  </a:cxn>
                  <a:cxn ang="0">
                    <a:pos x="203" y="72"/>
                  </a:cxn>
                  <a:cxn ang="0">
                    <a:pos x="137" y="72"/>
                  </a:cxn>
                  <a:cxn ang="0">
                    <a:pos x="125" y="47"/>
                  </a:cxn>
                  <a:cxn ang="0">
                    <a:pos x="126" y="41"/>
                  </a:cxn>
                  <a:cxn ang="0">
                    <a:pos x="127" y="34"/>
                  </a:cxn>
                  <a:cxn ang="0">
                    <a:pos x="127" y="27"/>
                  </a:cxn>
                  <a:cxn ang="0">
                    <a:pos x="125" y="21"/>
                  </a:cxn>
                  <a:cxn ang="0">
                    <a:pos x="123" y="17"/>
                  </a:cxn>
                  <a:cxn ang="0">
                    <a:pos x="120" y="12"/>
                  </a:cxn>
                  <a:cxn ang="0">
                    <a:pos x="115" y="8"/>
                  </a:cxn>
                  <a:cxn ang="0">
                    <a:pos x="110" y="4"/>
                  </a:cxn>
                  <a:cxn ang="0">
                    <a:pos x="104" y="1"/>
                  </a:cxn>
                  <a:cxn ang="0">
                    <a:pos x="97" y="0"/>
                  </a:cxn>
                  <a:cxn ang="0">
                    <a:pos x="91" y="0"/>
                  </a:cxn>
                  <a:cxn ang="0">
                    <a:pos x="84" y="1"/>
                  </a:cxn>
                  <a:cxn ang="0">
                    <a:pos x="77" y="3"/>
                  </a:cxn>
                  <a:cxn ang="0">
                    <a:pos x="70" y="7"/>
                  </a:cxn>
                  <a:cxn ang="0">
                    <a:pos x="66" y="13"/>
                  </a:cxn>
                  <a:cxn ang="0">
                    <a:pos x="62" y="19"/>
                  </a:cxn>
                  <a:cxn ang="0">
                    <a:pos x="59" y="25"/>
                  </a:cxn>
                </a:cxnLst>
                <a:rect l="0" t="0" r="r" b="b"/>
                <a:pathLst>
                  <a:path w="217" h="332">
                    <a:moveTo>
                      <a:pt x="59" y="25"/>
                    </a:moveTo>
                    <a:lnTo>
                      <a:pt x="2" y="153"/>
                    </a:lnTo>
                    <a:lnTo>
                      <a:pt x="1" y="155"/>
                    </a:lnTo>
                    <a:lnTo>
                      <a:pt x="1" y="157"/>
                    </a:lnTo>
                    <a:lnTo>
                      <a:pt x="0" y="159"/>
                    </a:lnTo>
                    <a:lnTo>
                      <a:pt x="0" y="163"/>
                    </a:lnTo>
                    <a:lnTo>
                      <a:pt x="0" y="165"/>
                    </a:lnTo>
                    <a:lnTo>
                      <a:pt x="0" y="168"/>
                    </a:lnTo>
                    <a:lnTo>
                      <a:pt x="1" y="171"/>
                    </a:lnTo>
                    <a:lnTo>
                      <a:pt x="2" y="174"/>
                    </a:lnTo>
                    <a:lnTo>
                      <a:pt x="3" y="176"/>
                    </a:lnTo>
                    <a:lnTo>
                      <a:pt x="5" y="179"/>
                    </a:lnTo>
                    <a:lnTo>
                      <a:pt x="7" y="181"/>
                    </a:lnTo>
                    <a:lnTo>
                      <a:pt x="9" y="183"/>
                    </a:lnTo>
                    <a:lnTo>
                      <a:pt x="12" y="184"/>
                    </a:lnTo>
                    <a:lnTo>
                      <a:pt x="14" y="186"/>
                    </a:lnTo>
                    <a:lnTo>
                      <a:pt x="15" y="186"/>
                    </a:lnTo>
                    <a:lnTo>
                      <a:pt x="17" y="186"/>
                    </a:lnTo>
                    <a:lnTo>
                      <a:pt x="20" y="186"/>
                    </a:lnTo>
                    <a:lnTo>
                      <a:pt x="23" y="186"/>
                    </a:lnTo>
                    <a:lnTo>
                      <a:pt x="141" y="186"/>
                    </a:lnTo>
                    <a:lnTo>
                      <a:pt x="141" y="331"/>
                    </a:lnTo>
                    <a:lnTo>
                      <a:pt x="178" y="331"/>
                    </a:lnTo>
                    <a:lnTo>
                      <a:pt x="178" y="159"/>
                    </a:lnTo>
                    <a:lnTo>
                      <a:pt x="178" y="157"/>
                    </a:lnTo>
                    <a:lnTo>
                      <a:pt x="177" y="155"/>
                    </a:lnTo>
                    <a:lnTo>
                      <a:pt x="176" y="153"/>
                    </a:lnTo>
                    <a:lnTo>
                      <a:pt x="176" y="152"/>
                    </a:lnTo>
                    <a:lnTo>
                      <a:pt x="175" y="151"/>
                    </a:lnTo>
                    <a:lnTo>
                      <a:pt x="173" y="149"/>
                    </a:lnTo>
                    <a:lnTo>
                      <a:pt x="172" y="148"/>
                    </a:lnTo>
                    <a:lnTo>
                      <a:pt x="170" y="147"/>
                    </a:lnTo>
                    <a:lnTo>
                      <a:pt x="168" y="146"/>
                    </a:lnTo>
                    <a:lnTo>
                      <a:pt x="166" y="145"/>
                    </a:lnTo>
                    <a:lnTo>
                      <a:pt x="164" y="145"/>
                    </a:lnTo>
                    <a:lnTo>
                      <a:pt x="161" y="145"/>
                    </a:lnTo>
                    <a:lnTo>
                      <a:pt x="159" y="145"/>
                    </a:lnTo>
                    <a:lnTo>
                      <a:pt x="157" y="145"/>
                    </a:lnTo>
                    <a:lnTo>
                      <a:pt x="155" y="145"/>
                    </a:lnTo>
                    <a:lnTo>
                      <a:pt x="153" y="145"/>
                    </a:lnTo>
                    <a:lnTo>
                      <a:pt x="85" y="141"/>
                    </a:lnTo>
                    <a:lnTo>
                      <a:pt x="104" y="84"/>
                    </a:lnTo>
                    <a:lnTo>
                      <a:pt x="118" y="104"/>
                    </a:lnTo>
                    <a:lnTo>
                      <a:pt x="201" y="104"/>
                    </a:lnTo>
                    <a:lnTo>
                      <a:pt x="203" y="103"/>
                    </a:lnTo>
                    <a:lnTo>
                      <a:pt x="204" y="103"/>
                    </a:lnTo>
                    <a:lnTo>
                      <a:pt x="206" y="103"/>
                    </a:lnTo>
                    <a:lnTo>
                      <a:pt x="207" y="103"/>
                    </a:lnTo>
                    <a:lnTo>
                      <a:pt x="209" y="101"/>
                    </a:lnTo>
                    <a:lnTo>
                      <a:pt x="211" y="100"/>
                    </a:lnTo>
                    <a:lnTo>
                      <a:pt x="212" y="98"/>
                    </a:lnTo>
                    <a:lnTo>
                      <a:pt x="214" y="97"/>
                    </a:lnTo>
                    <a:lnTo>
                      <a:pt x="215" y="95"/>
                    </a:lnTo>
                    <a:lnTo>
                      <a:pt x="215" y="93"/>
                    </a:lnTo>
                    <a:lnTo>
                      <a:pt x="216" y="91"/>
                    </a:lnTo>
                    <a:lnTo>
                      <a:pt x="216" y="88"/>
                    </a:lnTo>
                    <a:lnTo>
                      <a:pt x="216" y="85"/>
                    </a:lnTo>
                    <a:lnTo>
                      <a:pt x="215" y="83"/>
                    </a:lnTo>
                    <a:lnTo>
                      <a:pt x="214" y="81"/>
                    </a:lnTo>
                    <a:lnTo>
                      <a:pt x="213" y="79"/>
                    </a:lnTo>
                    <a:lnTo>
                      <a:pt x="211" y="77"/>
                    </a:lnTo>
                    <a:lnTo>
                      <a:pt x="210" y="76"/>
                    </a:lnTo>
                    <a:lnTo>
                      <a:pt x="208" y="74"/>
                    </a:lnTo>
                    <a:lnTo>
                      <a:pt x="206" y="73"/>
                    </a:lnTo>
                    <a:lnTo>
                      <a:pt x="205" y="72"/>
                    </a:lnTo>
                    <a:lnTo>
                      <a:pt x="203" y="72"/>
                    </a:lnTo>
                    <a:lnTo>
                      <a:pt x="201" y="72"/>
                    </a:lnTo>
                    <a:lnTo>
                      <a:pt x="137" y="72"/>
                    </a:lnTo>
                    <a:lnTo>
                      <a:pt x="123" y="49"/>
                    </a:lnTo>
                    <a:lnTo>
                      <a:pt x="125" y="47"/>
                    </a:lnTo>
                    <a:lnTo>
                      <a:pt x="126" y="44"/>
                    </a:lnTo>
                    <a:lnTo>
                      <a:pt x="126" y="41"/>
                    </a:lnTo>
                    <a:lnTo>
                      <a:pt x="127" y="38"/>
                    </a:lnTo>
                    <a:lnTo>
                      <a:pt x="127" y="34"/>
                    </a:lnTo>
                    <a:lnTo>
                      <a:pt x="127" y="31"/>
                    </a:lnTo>
                    <a:lnTo>
                      <a:pt x="127" y="27"/>
                    </a:lnTo>
                    <a:lnTo>
                      <a:pt x="126" y="24"/>
                    </a:lnTo>
                    <a:lnTo>
                      <a:pt x="125" y="21"/>
                    </a:lnTo>
                    <a:lnTo>
                      <a:pt x="124" y="20"/>
                    </a:lnTo>
                    <a:lnTo>
                      <a:pt x="123" y="17"/>
                    </a:lnTo>
                    <a:lnTo>
                      <a:pt x="122" y="15"/>
                    </a:lnTo>
                    <a:lnTo>
                      <a:pt x="120" y="12"/>
                    </a:lnTo>
                    <a:lnTo>
                      <a:pt x="118" y="10"/>
                    </a:lnTo>
                    <a:lnTo>
                      <a:pt x="115" y="8"/>
                    </a:lnTo>
                    <a:lnTo>
                      <a:pt x="113" y="6"/>
                    </a:lnTo>
                    <a:lnTo>
                      <a:pt x="110" y="4"/>
                    </a:lnTo>
                    <a:lnTo>
                      <a:pt x="107" y="3"/>
                    </a:lnTo>
                    <a:lnTo>
                      <a:pt x="104" y="1"/>
                    </a:lnTo>
                    <a:lnTo>
                      <a:pt x="100" y="1"/>
                    </a:lnTo>
                    <a:lnTo>
                      <a:pt x="97" y="0"/>
                    </a:lnTo>
                    <a:lnTo>
                      <a:pt x="95" y="0"/>
                    </a:lnTo>
                    <a:lnTo>
                      <a:pt x="91" y="0"/>
                    </a:lnTo>
                    <a:lnTo>
                      <a:pt x="88" y="0"/>
                    </a:lnTo>
                    <a:lnTo>
                      <a:pt x="84" y="1"/>
                    </a:lnTo>
                    <a:lnTo>
                      <a:pt x="81" y="2"/>
                    </a:lnTo>
                    <a:lnTo>
                      <a:pt x="77" y="3"/>
                    </a:lnTo>
                    <a:lnTo>
                      <a:pt x="74" y="5"/>
                    </a:lnTo>
                    <a:lnTo>
                      <a:pt x="70" y="7"/>
                    </a:lnTo>
                    <a:lnTo>
                      <a:pt x="68" y="10"/>
                    </a:lnTo>
                    <a:lnTo>
                      <a:pt x="66" y="13"/>
                    </a:lnTo>
                    <a:lnTo>
                      <a:pt x="64" y="15"/>
                    </a:lnTo>
                    <a:lnTo>
                      <a:pt x="62" y="19"/>
                    </a:lnTo>
                    <a:lnTo>
                      <a:pt x="60" y="21"/>
                    </a:lnTo>
                    <a:lnTo>
                      <a:pt x="59" y="25"/>
                    </a:lnTo>
                  </a:path>
                </a:pathLst>
              </a:custGeom>
              <a:solidFill>
                <a:srgbClr val="FDA4B5"/>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grpSp>
      <p:grpSp>
        <p:nvGrpSpPr>
          <p:cNvPr id="7" name="Group 19"/>
          <p:cNvGrpSpPr>
            <a:grpSpLocks/>
          </p:cNvGrpSpPr>
          <p:nvPr/>
        </p:nvGrpSpPr>
        <p:grpSpPr bwMode="auto">
          <a:xfrm>
            <a:off x="7129463" y="2649537"/>
            <a:ext cx="598487" cy="800100"/>
            <a:chOff x="4056" y="1712"/>
            <a:chExt cx="424" cy="504"/>
          </a:xfrm>
        </p:grpSpPr>
        <p:grpSp>
          <p:nvGrpSpPr>
            <p:cNvPr id="8" name="Group 20"/>
            <p:cNvGrpSpPr>
              <a:grpSpLocks/>
            </p:cNvGrpSpPr>
            <p:nvPr/>
          </p:nvGrpSpPr>
          <p:grpSpPr bwMode="auto">
            <a:xfrm>
              <a:off x="4056" y="1712"/>
              <a:ext cx="424" cy="504"/>
              <a:chOff x="4056" y="1712"/>
              <a:chExt cx="424" cy="504"/>
            </a:xfrm>
          </p:grpSpPr>
          <p:grpSp>
            <p:nvGrpSpPr>
              <p:cNvPr id="9" name="Group 21"/>
              <p:cNvGrpSpPr>
                <a:grpSpLocks/>
              </p:cNvGrpSpPr>
              <p:nvPr/>
            </p:nvGrpSpPr>
            <p:grpSpPr bwMode="auto">
              <a:xfrm>
                <a:off x="4056" y="1712"/>
                <a:ext cx="424" cy="504"/>
                <a:chOff x="4056" y="1712"/>
                <a:chExt cx="424" cy="504"/>
              </a:xfrm>
            </p:grpSpPr>
            <p:sp>
              <p:nvSpPr>
                <p:cNvPr id="2714646" name="AutoShape 22"/>
                <p:cNvSpPr>
                  <a:spLocks noChangeArrowheads="1"/>
                </p:cNvSpPr>
                <p:nvPr/>
              </p:nvSpPr>
              <p:spPr bwMode="auto">
                <a:xfrm>
                  <a:off x="4056" y="1792"/>
                  <a:ext cx="424" cy="424"/>
                </a:xfrm>
                <a:prstGeom prst="cube">
                  <a:avLst>
                    <a:gd name="adj" fmla="val 24995"/>
                  </a:avLst>
                </a:prstGeom>
                <a:solidFill>
                  <a:srgbClr val="DC008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2714647" name="AutoShape 23"/>
                <p:cNvSpPr>
                  <a:spLocks noChangeArrowheads="1"/>
                </p:cNvSpPr>
                <p:nvPr/>
              </p:nvSpPr>
              <p:spPr bwMode="auto">
                <a:xfrm>
                  <a:off x="4152" y="1712"/>
                  <a:ext cx="328" cy="88"/>
                </a:xfrm>
                <a:prstGeom prst="cube">
                  <a:avLst>
                    <a:gd name="adj" fmla="val 24995"/>
                  </a:avLst>
                </a:prstGeom>
                <a:solidFill>
                  <a:srgbClr val="DC0081"/>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2714648" name="AutoShape 24"/>
              <p:cNvSpPr>
                <a:spLocks noChangeArrowheads="1"/>
              </p:cNvSpPr>
              <p:nvPr/>
            </p:nvSpPr>
            <p:spPr bwMode="auto">
              <a:xfrm>
                <a:off x="4140" y="1828"/>
                <a:ext cx="224" cy="32"/>
              </a:xfrm>
              <a:prstGeom prst="parallelogram">
                <a:avLst>
                  <a:gd name="adj" fmla="val 174968"/>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4649" name="Oval 25"/>
            <p:cNvSpPr>
              <a:spLocks noChangeArrowheads="1"/>
            </p:cNvSpPr>
            <p:nvPr/>
          </p:nvSpPr>
          <p:spPr bwMode="auto">
            <a:xfrm>
              <a:off x="4384" y="1752"/>
              <a:ext cx="56" cy="32"/>
            </a:xfrm>
            <a:prstGeom prst="ellipse">
              <a:avLst/>
            </a:prstGeom>
            <a:solidFill>
              <a:srgbClr val="DC0081"/>
            </a:solidFill>
            <a:ln w="12700">
              <a:solidFill>
                <a:schemeClr val="tx1"/>
              </a:solidFill>
              <a:round/>
              <a:headEnd/>
              <a:tailEnd/>
            </a:ln>
            <a:effectLst/>
          </p:spPr>
          <p:txBody>
            <a:bodyPr wrap="none" anchor="ctr">
              <a:prstTxWarp prst="textNoShape">
                <a:avLst/>
              </a:prstTxWarp>
            </a:bodyPr>
            <a:lstStyle/>
            <a:p>
              <a:endParaRPr lang="en-US"/>
            </a:p>
          </p:txBody>
        </p:sp>
      </p:grpSp>
      <p:grpSp>
        <p:nvGrpSpPr>
          <p:cNvPr id="10" name="Group 26"/>
          <p:cNvGrpSpPr>
            <a:grpSpLocks/>
          </p:cNvGrpSpPr>
          <p:nvPr/>
        </p:nvGrpSpPr>
        <p:grpSpPr bwMode="auto">
          <a:xfrm>
            <a:off x="6632575" y="1528762"/>
            <a:ext cx="1978025" cy="528638"/>
            <a:chOff x="3292" y="768"/>
            <a:chExt cx="1246" cy="333"/>
          </a:xfrm>
        </p:grpSpPr>
        <p:sp>
          <p:nvSpPr>
            <p:cNvPr id="2714651" name="Freeform 27"/>
            <p:cNvSpPr>
              <a:spLocks/>
            </p:cNvSpPr>
            <p:nvPr/>
          </p:nvSpPr>
          <p:spPr bwMode="auto">
            <a:xfrm>
              <a:off x="3292" y="768"/>
              <a:ext cx="293" cy="295"/>
            </a:xfrm>
            <a:custGeom>
              <a:avLst/>
              <a:gdLst/>
              <a:ahLst/>
              <a:cxnLst>
                <a:cxn ang="0">
                  <a:pos x="93" y="14"/>
                </a:cxn>
                <a:cxn ang="0">
                  <a:pos x="156" y="16"/>
                </a:cxn>
                <a:cxn ang="0">
                  <a:pos x="224" y="0"/>
                </a:cxn>
                <a:cxn ang="0">
                  <a:pos x="305" y="0"/>
                </a:cxn>
                <a:cxn ang="0">
                  <a:pos x="215" y="84"/>
                </a:cxn>
                <a:cxn ang="0">
                  <a:pos x="239" y="89"/>
                </a:cxn>
                <a:cxn ang="0">
                  <a:pos x="263" y="99"/>
                </a:cxn>
                <a:cxn ang="0">
                  <a:pos x="285" y="111"/>
                </a:cxn>
                <a:cxn ang="0">
                  <a:pos x="302" y="126"/>
                </a:cxn>
                <a:cxn ang="0">
                  <a:pos x="316" y="144"/>
                </a:cxn>
                <a:cxn ang="0">
                  <a:pos x="325" y="165"/>
                </a:cxn>
                <a:cxn ang="0">
                  <a:pos x="328" y="187"/>
                </a:cxn>
                <a:cxn ang="0">
                  <a:pos x="324" y="210"/>
                </a:cxn>
                <a:cxn ang="0">
                  <a:pos x="317" y="228"/>
                </a:cxn>
                <a:cxn ang="0">
                  <a:pos x="303" y="247"/>
                </a:cxn>
                <a:cxn ang="0">
                  <a:pos x="280" y="267"/>
                </a:cxn>
                <a:cxn ang="0">
                  <a:pos x="257" y="279"/>
                </a:cxn>
                <a:cxn ang="0">
                  <a:pos x="236" y="287"/>
                </a:cxn>
                <a:cxn ang="0">
                  <a:pos x="215" y="292"/>
                </a:cxn>
                <a:cxn ang="0">
                  <a:pos x="189" y="294"/>
                </a:cxn>
                <a:cxn ang="0">
                  <a:pos x="122" y="293"/>
                </a:cxn>
                <a:cxn ang="0">
                  <a:pos x="90" y="287"/>
                </a:cxn>
                <a:cxn ang="0">
                  <a:pos x="56" y="272"/>
                </a:cxn>
                <a:cxn ang="0">
                  <a:pos x="30" y="253"/>
                </a:cxn>
                <a:cxn ang="0">
                  <a:pos x="13" y="232"/>
                </a:cxn>
                <a:cxn ang="0">
                  <a:pos x="4" y="210"/>
                </a:cxn>
                <a:cxn ang="0">
                  <a:pos x="0" y="191"/>
                </a:cxn>
                <a:cxn ang="0">
                  <a:pos x="3" y="169"/>
                </a:cxn>
                <a:cxn ang="0">
                  <a:pos x="14" y="141"/>
                </a:cxn>
                <a:cxn ang="0">
                  <a:pos x="35" y="118"/>
                </a:cxn>
                <a:cxn ang="0">
                  <a:pos x="63" y="99"/>
                </a:cxn>
                <a:cxn ang="0">
                  <a:pos x="102" y="86"/>
                </a:cxn>
                <a:cxn ang="0">
                  <a:pos x="40" y="4"/>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chemeClr val="hlink"/>
            </a:solid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4652" name="Rectangle 28"/>
            <p:cNvSpPr>
              <a:spLocks noChangeArrowheads="1"/>
            </p:cNvSpPr>
            <p:nvPr/>
          </p:nvSpPr>
          <p:spPr bwMode="auto">
            <a:xfrm>
              <a:off x="3324" y="815"/>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Arial" pitchFamily="-65" charset="0"/>
                </a:rPr>
                <a:t>A</a:t>
              </a:r>
            </a:p>
          </p:txBody>
        </p:sp>
        <p:sp>
          <p:nvSpPr>
            <p:cNvPr id="2714653" name="Freeform 29"/>
            <p:cNvSpPr>
              <a:spLocks/>
            </p:cNvSpPr>
            <p:nvPr/>
          </p:nvSpPr>
          <p:spPr bwMode="auto">
            <a:xfrm>
              <a:off x="3612" y="768"/>
              <a:ext cx="293" cy="295"/>
            </a:xfrm>
            <a:custGeom>
              <a:avLst/>
              <a:gdLst/>
              <a:ahLst/>
              <a:cxnLst>
                <a:cxn ang="0">
                  <a:pos x="93" y="14"/>
                </a:cxn>
                <a:cxn ang="0">
                  <a:pos x="156" y="16"/>
                </a:cxn>
                <a:cxn ang="0">
                  <a:pos x="224" y="0"/>
                </a:cxn>
                <a:cxn ang="0">
                  <a:pos x="305" y="0"/>
                </a:cxn>
                <a:cxn ang="0">
                  <a:pos x="215" y="84"/>
                </a:cxn>
                <a:cxn ang="0">
                  <a:pos x="239" y="89"/>
                </a:cxn>
                <a:cxn ang="0">
                  <a:pos x="263" y="99"/>
                </a:cxn>
                <a:cxn ang="0">
                  <a:pos x="285" y="111"/>
                </a:cxn>
                <a:cxn ang="0">
                  <a:pos x="302" y="126"/>
                </a:cxn>
                <a:cxn ang="0">
                  <a:pos x="316" y="144"/>
                </a:cxn>
                <a:cxn ang="0">
                  <a:pos x="325" y="165"/>
                </a:cxn>
                <a:cxn ang="0">
                  <a:pos x="328" y="187"/>
                </a:cxn>
                <a:cxn ang="0">
                  <a:pos x="324" y="210"/>
                </a:cxn>
                <a:cxn ang="0">
                  <a:pos x="317" y="228"/>
                </a:cxn>
                <a:cxn ang="0">
                  <a:pos x="303" y="247"/>
                </a:cxn>
                <a:cxn ang="0">
                  <a:pos x="280" y="267"/>
                </a:cxn>
                <a:cxn ang="0">
                  <a:pos x="257" y="279"/>
                </a:cxn>
                <a:cxn ang="0">
                  <a:pos x="236" y="287"/>
                </a:cxn>
                <a:cxn ang="0">
                  <a:pos x="215" y="292"/>
                </a:cxn>
                <a:cxn ang="0">
                  <a:pos x="189" y="294"/>
                </a:cxn>
                <a:cxn ang="0">
                  <a:pos x="122" y="293"/>
                </a:cxn>
                <a:cxn ang="0">
                  <a:pos x="90" y="287"/>
                </a:cxn>
                <a:cxn ang="0">
                  <a:pos x="56" y="272"/>
                </a:cxn>
                <a:cxn ang="0">
                  <a:pos x="30" y="253"/>
                </a:cxn>
                <a:cxn ang="0">
                  <a:pos x="13" y="232"/>
                </a:cxn>
                <a:cxn ang="0">
                  <a:pos x="4" y="210"/>
                </a:cxn>
                <a:cxn ang="0">
                  <a:pos x="0" y="191"/>
                </a:cxn>
                <a:cxn ang="0">
                  <a:pos x="3" y="169"/>
                </a:cxn>
                <a:cxn ang="0">
                  <a:pos x="14" y="141"/>
                </a:cxn>
                <a:cxn ang="0">
                  <a:pos x="35" y="118"/>
                </a:cxn>
                <a:cxn ang="0">
                  <a:pos x="63" y="99"/>
                </a:cxn>
                <a:cxn ang="0">
                  <a:pos x="102" y="86"/>
                </a:cxn>
                <a:cxn ang="0">
                  <a:pos x="40" y="4"/>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chemeClr val="hlink"/>
            </a:solid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4654" name="Rectangle 30"/>
            <p:cNvSpPr>
              <a:spLocks noChangeArrowheads="1"/>
            </p:cNvSpPr>
            <p:nvPr/>
          </p:nvSpPr>
          <p:spPr bwMode="auto">
            <a:xfrm>
              <a:off x="3644" y="815"/>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Arial" pitchFamily="-65" charset="0"/>
                </a:rPr>
                <a:t>B</a:t>
              </a:r>
            </a:p>
          </p:txBody>
        </p:sp>
        <p:sp>
          <p:nvSpPr>
            <p:cNvPr id="2714655" name="Freeform 31"/>
            <p:cNvSpPr>
              <a:spLocks/>
            </p:cNvSpPr>
            <p:nvPr/>
          </p:nvSpPr>
          <p:spPr bwMode="auto">
            <a:xfrm>
              <a:off x="3932" y="768"/>
              <a:ext cx="293" cy="295"/>
            </a:xfrm>
            <a:custGeom>
              <a:avLst/>
              <a:gdLst/>
              <a:ahLst/>
              <a:cxnLst>
                <a:cxn ang="0">
                  <a:pos x="93" y="14"/>
                </a:cxn>
                <a:cxn ang="0">
                  <a:pos x="156" y="16"/>
                </a:cxn>
                <a:cxn ang="0">
                  <a:pos x="224" y="0"/>
                </a:cxn>
                <a:cxn ang="0">
                  <a:pos x="305" y="0"/>
                </a:cxn>
                <a:cxn ang="0">
                  <a:pos x="215" y="84"/>
                </a:cxn>
                <a:cxn ang="0">
                  <a:pos x="239" y="89"/>
                </a:cxn>
                <a:cxn ang="0">
                  <a:pos x="263" y="99"/>
                </a:cxn>
                <a:cxn ang="0">
                  <a:pos x="285" y="111"/>
                </a:cxn>
                <a:cxn ang="0">
                  <a:pos x="302" y="126"/>
                </a:cxn>
                <a:cxn ang="0">
                  <a:pos x="316" y="144"/>
                </a:cxn>
                <a:cxn ang="0">
                  <a:pos x="325" y="165"/>
                </a:cxn>
                <a:cxn ang="0">
                  <a:pos x="328" y="187"/>
                </a:cxn>
                <a:cxn ang="0">
                  <a:pos x="324" y="210"/>
                </a:cxn>
                <a:cxn ang="0">
                  <a:pos x="317" y="228"/>
                </a:cxn>
                <a:cxn ang="0">
                  <a:pos x="303" y="247"/>
                </a:cxn>
                <a:cxn ang="0">
                  <a:pos x="280" y="267"/>
                </a:cxn>
                <a:cxn ang="0">
                  <a:pos x="257" y="279"/>
                </a:cxn>
                <a:cxn ang="0">
                  <a:pos x="236" y="287"/>
                </a:cxn>
                <a:cxn ang="0">
                  <a:pos x="215" y="292"/>
                </a:cxn>
                <a:cxn ang="0">
                  <a:pos x="189" y="294"/>
                </a:cxn>
                <a:cxn ang="0">
                  <a:pos x="122" y="293"/>
                </a:cxn>
                <a:cxn ang="0">
                  <a:pos x="90" y="287"/>
                </a:cxn>
                <a:cxn ang="0">
                  <a:pos x="56" y="272"/>
                </a:cxn>
                <a:cxn ang="0">
                  <a:pos x="30" y="253"/>
                </a:cxn>
                <a:cxn ang="0">
                  <a:pos x="13" y="232"/>
                </a:cxn>
                <a:cxn ang="0">
                  <a:pos x="4" y="210"/>
                </a:cxn>
                <a:cxn ang="0">
                  <a:pos x="0" y="191"/>
                </a:cxn>
                <a:cxn ang="0">
                  <a:pos x="3" y="169"/>
                </a:cxn>
                <a:cxn ang="0">
                  <a:pos x="14" y="141"/>
                </a:cxn>
                <a:cxn ang="0">
                  <a:pos x="35" y="118"/>
                </a:cxn>
                <a:cxn ang="0">
                  <a:pos x="63" y="99"/>
                </a:cxn>
                <a:cxn ang="0">
                  <a:pos x="102" y="86"/>
                </a:cxn>
                <a:cxn ang="0">
                  <a:pos x="40" y="4"/>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chemeClr val="hlink"/>
            </a:solid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4656" name="Rectangle 32"/>
            <p:cNvSpPr>
              <a:spLocks noChangeArrowheads="1"/>
            </p:cNvSpPr>
            <p:nvPr/>
          </p:nvSpPr>
          <p:spPr bwMode="auto">
            <a:xfrm>
              <a:off x="3964" y="815"/>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Arial" pitchFamily="-65" charset="0"/>
                </a:rPr>
                <a:t>C</a:t>
              </a:r>
            </a:p>
          </p:txBody>
        </p:sp>
        <p:sp>
          <p:nvSpPr>
            <p:cNvPr id="2714657" name="Freeform 33"/>
            <p:cNvSpPr>
              <a:spLocks/>
            </p:cNvSpPr>
            <p:nvPr/>
          </p:nvSpPr>
          <p:spPr bwMode="auto">
            <a:xfrm>
              <a:off x="4245" y="768"/>
              <a:ext cx="293" cy="295"/>
            </a:xfrm>
            <a:custGeom>
              <a:avLst/>
              <a:gdLst/>
              <a:ahLst/>
              <a:cxnLst>
                <a:cxn ang="0">
                  <a:pos x="93" y="14"/>
                </a:cxn>
                <a:cxn ang="0">
                  <a:pos x="156" y="16"/>
                </a:cxn>
                <a:cxn ang="0">
                  <a:pos x="224" y="0"/>
                </a:cxn>
                <a:cxn ang="0">
                  <a:pos x="305" y="0"/>
                </a:cxn>
                <a:cxn ang="0">
                  <a:pos x="215" y="84"/>
                </a:cxn>
                <a:cxn ang="0">
                  <a:pos x="239" y="89"/>
                </a:cxn>
                <a:cxn ang="0">
                  <a:pos x="263" y="99"/>
                </a:cxn>
                <a:cxn ang="0">
                  <a:pos x="285" y="111"/>
                </a:cxn>
                <a:cxn ang="0">
                  <a:pos x="302" y="126"/>
                </a:cxn>
                <a:cxn ang="0">
                  <a:pos x="316" y="144"/>
                </a:cxn>
                <a:cxn ang="0">
                  <a:pos x="325" y="165"/>
                </a:cxn>
                <a:cxn ang="0">
                  <a:pos x="328" y="187"/>
                </a:cxn>
                <a:cxn ang="0">
                  <a:pos x="324" y="210"/>
                </a:cxn>
                <a:cxn ang="0">
                  <a:pos x="317" y="228"/>
                </a:cxn>
                <a:cxn ang="0">
                  <a:pos x="303" y="247"/>
                </a:cxn>
                <a:cxn ang="0">
                  <a:pos x="280" y="267"/>
                </a:cxn>
                <a:cxn ang="0">
                  <a:pos x="257" y="279"/>
                </a:cxn>
                <a:cxn ang="0">
                  <a:pos x="236" y="287"/>
                </a:cxn>
                <a:cxn ang="0">
                  <a:pos x="215" y="292"/>
                </a:cxn>
                <a:cxn ang="0">
                  <a:pos x="189" y="294"/>
                </a:cxn>
                <a:cxn ang="0">
                  <a:pos x="122" y="293"/>
                </a:cxn>
                <a:cxn ang="0">
                  <a:pos x="90" y="287"/>
                </a:cxn>
                <a:cxn ang="0">
                  <a:pos x="56" y="272"/>
                </a:cxn>
                <a:cxn ang="0">
                  <a:pos x="30" y="253"/>
                </a:cxn>
                <a:cxn ang="0">
                  <a:pos x="13" y="232"/>
                </a:cxn>
                <a:cxn ang="0">
                  <a:pos x="4" y="210"/>
                </a:cxn>
                <a:cxn ang="0">
                  <a:pos x="0" y="191"/>
                </a:cxn>
                <a:cxn ang="0">
                  <a:pos x="3" y="169"/>
                </a:cxn>
                <a:cxn ang="0">
                  <a:pos x="14" y="141"/>
                </a:cxn>
                <a:cxn ang="0">
                  <a:pos x="35" y="118"/>
                </a:cxn>
                <a:cxn ang="0">
                  <a:pos x="63" y="99"/>
                </a:cxn>
                <a:cxn ang="0">
                  <a:pos x="102" y="86"/>
                </a:cxn>
                <a:cxn ang="0">
                  <a:pos x="40" y="4"/>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chemeClr val="hlink"/>
            </a:solid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4658" name="Rectangle 34"/>
            <p:cNvSpPr>
              <a:spLocks noChangeArrowheads="1"/>
            </p:cNvSpPr>
            <p:nvPr/>
          </p:nvSpPr>
          <p:spPr bwMode="auto">
            <a:xfrm>
              <a:off x="4277" y="815"/>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Arial" pitchFamily="-65" charset="0"/>
                </a:rPr>
                <a:t>D</a:t>
              </a:r>
            </a:p>
          </p:txBody>
        </p:sp>
      </p:grpSp>
      <p:sp>
        <p:nvSpPr>
          <p:cNvPr id="2714659" name="Freeform 35"/>
          <p:cNvSpPr>
            <a:spLocks/>
          </p:cNvSpPr>
          <p:nvPr/>
        </p:nvSpPr>
        <p:spPr bwMode="auto">
          <a:xfrm>
            <a:off x="7158038" y="5640387"/>
            <a:ext cx="465137" cy="760413"/>
          </a:xfrm>
          <a:custGeom>
            <a:avLst/>
            <a:gdLst/>
            <a:ahLst/>
            <a:cxnLst>
              <a:cxn ang="0">
                <a:pos x="328" y="433"/>
              </a:cxn>
              <a:cxn ang="0">
                <a:pos x="303" y="433"/>
              </a:cxn>
              <a:cxn ang="0">
                <a:pos x="260" y="377"/>
              </a:cxn>
              <a:cxn ang="0">
                <a:pos x="200" y="278"/>
              </a:cxn>
              <a:cxn ang="0">
                <a:pos x="184" y="233"/>
              </a:cxn>
              <a:cxn ang="0">
                <a:pos x="188" y="202"/>
              </a:cxn>
              <a:cxn ang="0">
                <a:pos x="202" y="196"/>
              </a:cxn>
              <a:cxn ang="0">
                <a:pos x="225" y="212"/>
              </a:cxn>
              <a:cxn ang="0">
                <a:pos x="256" y="231"/>
              </a:cxn>
              <a:cxn ang="0">
                <a:pos x="270" y="231"/>
              </a:cxn>
              <a:cxn ang="0">
                <a:pos x="272" y="220"/>
              </a:cxn>
              <a:cxn ang="0">
                <a:pos x="258" y="202"/>
              </a:cxn>
              <a:cxn ang="0">
                <a:pos x="223" y="177"/>
              </a:cxn>
              <a:cxn ang="0">
                <a:pos x="208" y="142"/>
              </a:cxn>
              <a:cxn ang="0">
                <a:pos x="202" y="113"/>
              </a:cxn>
              <a:cxn ang="0">
                <a:pos x="186" y="93"/>
              </a:cxn>
              <a:cxn ang="0">
                <a:pos x="179" y="78"/>
              </a:cxn>
              <a:cxn ang="0">
                <a:pos x="188" y="60"/>
              </a:cxn>
              <a:cxn ang="0">
                <a:pos x="196" y="39"/>
              </a:cxn>
              <a:cxn ang="0">
                <a:pos x="190" y="14"/>
              </a:cxn>
              <a:cxn ang="0">
                <a:pos x="173" y="2"/>
              </a:cxn>
              <a:cxn ang="0">
                <a:pos x="149" y="4"/>
              </a:cxn>
              <a:cxn ang="0">
                <a:pos x="138" y="21"/>
              </a:cxn>
              <a:cxn ang="0">
                <a:pos x="138" y="37"/>
              </a:cxn>
              <a:cxn ang="0">
                <a:pos x="144" y="58"/>
              </a:cxn>
              <a:cxn ang="0">
                <a:pos x="144" y="76"/>
              </a:cxn>
              <a:cxn ang="0">
                <a:pos x="128" y="93"/>
              </a:cxn>
              <a:cxn ang="0">
                <a:pos x="107" y="105"/>
              </a:cxn>
              <a:cxn ang="0">
                <a:pos x="91" y="124"/>
              </a:cxn>
              <a:cxn ang="0">
                <a:pos x="76" y="163"/>
              </a:cxn>
              <a:cxn ang="0">
                <a:pos x="68" y="200"/>
              </a:cxn>
              <a:cxn ang="0">
                <a:pos x="66" y="239"/>
              </a:cxn>
              <a:cxn ang="0">
                <a:pos x="68" y="260"/>
              </a:cxn>
              <a:cxn ang="0">
                <a:pos x="80" y="266"/>
              </a:cxn>
              <a:cxn ang="0">
                <a:pos x="87" y="260"/>
              </a:cxn>
              <a:cxn ang="0">
                <a:pos x="87" y="218"/>
              </a:cxn>
              <a:cxn ang="0">
                <a:pos x="91" y="192"/>
              </a:cxn>
              <a:cxn ang="0">
                <a:pos x="105" y="179"/>
              </a:cxn>
              <a:cxn ang="0">
                <a:pos x="116" y="187"/>
              </a:cxn>
              <a:cxn ang="0">
                <a:pos x="111" y="231"/>
              </a:cxn>
              <a:cxn ang="0">
                <a:pos x="101" y="274"/>
              </a:cxn>
              <a:cxn ang="0">
                <a:pos x="87" y="323"/>
              </a:cxn>
              <a:cxn ang="0">
                <a:pos x="54" y="371"/>
              </a:cxn>
              <a:cxn ang="0">
                <a:pos x="12" y="420"/>
              </a:cxn>
              <a:cxn ang="0">
                <a:pos x="0" y="447"/>
              </a:cxn>
              <a:cxn ang="0">
                <a:pos x="31" y="478"/>
              </a:cxn>
              <a:cxn ang="0">
                <a:pos x="54" y="474"/>
              </a:cxn>
              <a:cxn ang="0">
                <a:pos x="37" y="453"/>
              </a:cxn>
              <a:cxn ang="0">
                <a:pos x="50" y="426"/>
              </a:cxn>
              <a:cxn ang="0">
                <a:pos x="101" y="367"/>
              </a:cxn>
              <a:cxn ang="0">
                <a:pos x="138" y="323"/>
              </a:cxn>
              <a:cxn ang="0">
                <a:pos x="157" y="313"/>
              </a:cxn>
              <a:cxn ang="0">
                <a:pos x="179" y="328"/>
              </a:cxn>
              <a:cxn ang="0">
                <a:pos x="233" y="400"/>
              </a:cxn>
              <a:cxn ang="0">
                <a:pos x="276" y="462"/>
              </a:cxn>
              <a:cxn ang="0">
                <a:pos x="293" y="466"/>
              </a:cxn>
              <a:cxn ang="0">
                <a:pos x="316" y="449"/>
              </a:cxn>
            </a:cxnLst>
            <a:rect l="0" t="0" r="r" b="b"/>
            <a:pathLst>
              <a:path w="329" h="479">
                <a:moveTo>
                  <a:pt x="326" y="441"/>
                </a:moveTo>
                <a:lnTo>
                  <a:pt x="328" y="433"/>
                </a:lnTo>
                <a:lnTo>
                  <a:pt x="316" y="435"/>
                </a:lnTo>
                <a:lnTo>
                  <a:pt x="303" y="433"/>
                </a:lnTo>
                <a:lnTo>
                  <a:pt x="287" y="420"/>
                </a:lnTo>
                <a:lnTo>
                  <a:pt x="260" y="377"/>
                </a:lnTo>
                <a:lnTo>
                  <a:pt x="221" y="313"/>
                </a:lnTo>
                <a:lnTo>
                  <a:pt x="200" y="278"/>
                </a:lnTo>
                <a:lnTo>
                  <a:pt x="186" y="249"/>
                </a:lnTo>
                <a:lnTo>
                  <a:pt x="184" y="233"/>
                </a:lnTo>
                <a:lnTo>
                  <a:pt x="184" y="214"/>
                </a:lnTo>
                <a:lnTo>
                  <a:pt x="188" y="202"/>
                </a:lnTo>
                <a:lnTo>
                  <a:pt x="196" y="196"/>
                </a:lnTo>
                <a:lnTo>
                  <a:pt x="202" y="196"/>
                </a:lnTo>
                <a:lnTo>
                  <a:pt x="210" y="200"/>
                </a:lnTo>
                <a:lnTo>
                  <a:pt x="225" y="212"/>
                </a:lnTo>
                <a:lnTo>
                  <a:pt x="243" y="225"/>
                </a:lnTo>
                <a:lnTo>
                  <a:pt x="256" y="231"/>
                </a:lnTo>
                <a:lnTo>
                  <a:pt x="264" y="233"/>
                </a:lnTo>
                <a:lnTo>
                  <a:pt x="270" y="231"/>
                </a:lnTo>
                <a:lnTo>
                  <a:pt x="274" y="225"/>
                </a:lnTo>
                <a:lnTo>
                  <a:pt x="272" y="220"/>
                </a:lnTo>
                <a:lnTo>
                  <a:pt x="270" y="214"/>
                </a:lnTo>
                <a:lnTo>
                  <a:pt x="258" y="202"/>
                </a:lnTo>
                <a:lnTo>
                  <a:pt x="235" y="187"/>
                </a:lnTo>
                <a:lnTo>
                  <a:pt x="223" y="177"/>
                </a:lnTo>
                <a:lnTo>
                  <a:pt x="215" y="163"/>
                </a:lnTo>
                <a:lnTo>
                  <a:pt x="208" y="142"/>
                </a:lnTo>
                <a:lnTo>
                  <a:pt x="206" y="122"/>
                </a:lnTo>
                <a:lnTo>
                  <a:pt x="202" y="113"/>
                </a:lnTo>
                <a:lnTo>
                  <a:pt x="196" y="103"/>
                </a:lnTo>
                <a:lnTo>
                  <a:pt x="186" y="93"/>
                </a:lnTo>
                <a:lnTo>
                  <a:pt x="179" y="87"/>
                </a:lnTo>
                <a:lnTo>
                  <a:pt x="179" y="78"/>
                </a:lnTo>
                <a:lnTo>
                  <a:pt x="184" y="66"/>
                </a:lnTo>
                <a:lnTo>
                  <a:pt x="188" y="60"/>
                </a:lnTo>
                <a:lnTo>
                  <a:pt x="192" y="52"/>
                </a:lnTo>
                <a:lnTo>
                  <a:pt x="196" y="39"/>
                </a:lnTo>
                <a:lnTo>
                  <a:pt x="192" y="25"/>
                </a:lnTo>
                <a:lnTo>
                  <a:pt x="190" y="14"/>
                </a:lnTo>
                <a:lnTo>
                  <a:pt x="184" y="6"/>
                </a:lnTo>
                <a:lnTo>
                  <a:pt x="173" y="2"/>
                </a:lnTo>
                <a:lnTo>
                  <a:pt x="159" y="0"/>
                </a:lnTo>
                <a:lnTo>
                  <a:pt x="149" y="4"/>
                </a:lnTo>
                <a:lnTo>
                  <a:pt x="142" y="10"/>
                </a:lnTo>
                <a:lnTo>
                  <a:pt x="138" y="21"/>
                </a:lnTo>
                <a:lnTo>
                  <a:pt x="136" y="29"/>
                </a:lnTo>
                <a:lnTo>
                  <a:pt x="138" y="37"/>
                </a:lnTo>
                <a:lnTo>
                  <a:pt x="142" y="49"/>
                </a:lnTo>
                <a:lnTo>
                  <a:pt x="144" y="58"/>
                </a:lnTo>
                <a:lnTo>
                  <a:pt x="146" y="66"/>
                </a:lnTo>
                <a:lnTo>
                  <a:pt x="144" y="76"/>
                </a:lnTo>
                <a:lnTo>
                  <a:pt x="138" y="84"/>
                </a:lnTo>
                <a:lnTo>
                  <a:pt x="128" y="93"/>
                </a:lnTo>
                <a:lnTo>
                  <a:pt x="116" y="99"/>
                </a:lnTo>
                <a:lnTo>
                  <a:pt x="107" y="105"/>
                </a:lnTo>
                <a:lnTo>
                  <a:pt x="99" y="113"/>
                </a:lnTo>
                <a:lnTo>
                  <a:pt x="91" y="124"/>
                </a:lnTo>
                <a:lnTo>
                  <a:pt x="83" y="142"/>
                </a:lnTo>
                <a:lnTo>
                  <a:pt x="76" y="163"/>
                </a:lnTo>
                <a:lnTo>
                  <a:pt x="70" y="179"/>
                </a:lnTo>
                <a:lnTo>
                  <a:pt x="68" y="200"/>
                </a:lnTo>
                <a:lnTo>
                  <a:pt x="66" y="225"/>
                </a:lnTo>
                <a:lnTo>
                  <a:pt x="66" y="239"/>
                </a:lnTo>
                <a:lnTo>
                  <a:pt x="66" y="251"/>
                </a:lnTo>
                <a:lnTo>
                  <a:pt x="68" y="260"/>
                </a:lnTo>
                <a:lnTo>
                  <a:pt x="72" y="264"/>
                </a:lnTo>
                <a:lnTo>
                  <a:pt x="80" y="266"/>
                </a:lnTo>
                <a:lnTo>
                  <a:pt x="85" y="264"/>
                </a:lnTo>
                <a:lnTo>
                  <a:pt x="87" y="260"/>
                </a:lnTo>
                <a:lnTo>
                  <a:pt x="87" y="243"/>
                </a:lnTo>
                <a:lnTo>
                  <a:pt x="87" y="218"/>
                </a:lnTo>
                <a:lnTo>
                  <a:pt x="89" y="202"/>
                </a:lnTo>
                <a:lnTo>
                  <a:pt x="91" y="192"/>
                </a:lnTo>
                <a:lnTo>
                  <a:pt x="97" y="181"/>
                </a:lnTo>
                <a:lnTo>
                  <a:pt x="105" y="179"/>
                </a:lnTo>
                <a:lnTo>
                  <a:pt x="113" y="181"/>
                </a:lnTo>
                <a:lnTo>
                  <a:pt x="116" y="187"/>
                </a:lnTo>
                <a:lnTo>
                  <a:pt x="113" y="206"/>
                </a:lnTo>
                <a:lnTo>
                  <a:pt x="111" y="231"/>
                </a:lnTo>
                <a:lnTo>
                  <a:pt x="107" y="253"/>
                </a:lnTo>
                <a:lnTo>
                  <a:pt x="101" y="274"/>
                </a:lnTo>
                <a:lnTo>
                  <a:pt x="95" y="301"/>
                </a:lnTo>
                <a:lnTo>
                  <a:pt x="87" y="323"/>
                </a:lnTo>
                <a:lnTo>
                  <a:pt x="68" y="352"/>
                </a:lnTo>
                <a:lnTo>
                  <a:pt x="54" y="371"/>
                </a:lnTo>
                <a:lnTo>
                  <a:pt x="29" y="400"/>
                </a:lnTo>
                <a:lnTo>
                  <a:pt x="12" y="420"/>
                </a:lnTo>
                <a:lnTo>
                  <a:pt x="0" y="439"/>
                </a:lnTo>
                <a:lnTo>
                  <a:pt x="0" y="447"/>
                </a:lnTo>
                <a:lnTo>
                  <a:pt x="12" y="462"/>
                </a:lnTo>
                <a:lnTo>
                  <a:pt x="31" y="478"/>
                </a:lnTo>
                <a:lnTo>
                  <a:pt x="50" y="478"/>
                </a:lnTo>
                <a:lnTo>
                  <a:pt x="54" y="474"/>
                </a:lnTo>
                <a:lnTo>
                  <a:pt x="45" y="464"/>
                </a:lnTo>
                <a:lnTo>
                  <a:pt x="37" y="453"/>
                </a:lnTo>
                <a:lnTo>
                  <a:pt x="37" y="445"/>
                </a:lnTo>
                <a:lnTo>
                  <a:pt x="50" y="426"/>
                </a:lnTo>
                <a:lnTo>
                  <a:pt x="70" y="406"/>
                </a:lnTo>
                <a:lnTo>
                  <a:pt x="101" y="367"/>
                </a:lnTo>
                <a:lnTo>
                  <a:pt x="128" y="334"/>
                </a:lnTo>
                <a:lnTo>
                  <a:pt x="138" y="323"/>
                </a:lnTo>
                <a:lnTo>
                  <a:pt x="144" y="315"/>
                </a:lnTo>
                <a:lnTo>
                  <a:pt x="157" y="313"/>
                </a:lnTo>
                <a:lnTo>
                  <a:pt x="167" y="319"/>
                </a:lnTo>
                <a:lnTo>
                  <a:pt x="179" y="328"/>
                </a:lnTo>
                <a:lnTo>
                  <a:pt x="204" y="361"/>
                </a:lnTo>
                <a:lnTo>
                  <a:pt x="233" y="400"/>
                </a:lnTo>
                <a:lnTo>
                  <a:pt x="260" y="439"/>
                </a:lnTo>
                <a:lnTo>
                  <a:pt x="276" y="462"/>
                </a:lnTo>
                <a:lnTo>
                  <a:pt x="283" y="466"/>
                </a:lnTo>
                <a:lnTo>
                  <a:pt x="293" y="466"/>
                </a:lnTo>
                <a:lnTo>
                  <a:pt x="303" y="457"/>
                </a:lnTo>
                <a:lnTo>
                  <a:pt x="316" y="449"/>
                </a:lnTo>
                <a:lnTo>
                  <a:pt x="326" y="441"/>
                </a:lnTo>
              </a:path>
            </a:pathLst>
          </a:custGeom>
          <a:solidFill>
            <a:srgbClr val="CECECE"/>
          </a:solidFill>
          <a:ln w="127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sp>
        <p:nvSpPr>
          <p:cNvPr id="36" name="Date Placeholder 35"/>
          <p:cNvSpPr>
            <a:spLocks noGrp="1"/>
          </p:cNvSpPr>
          <p:nvPr>
            <p:ph type="dt" sz="half" idx="10"/>
          </p:nvPr>
        </p:nvSpPr>
        <p:spPr/>
        <p:txBody>
          <a:bodyPr/>
          <a:lstStyle/>
          <a:p>
            <a:fld id="{3F21AC4F-D1E7-F94F-8910-8E19204FFF3A}" type="datetime1">
              <a:rPr lang="en-US" smtClean="0"/>
              <a:pPr/>
              <a:t>4/1/11</a:t>
            </a:fld>
            <a:endParaRPr lang="en-US" dirty="0"/>
          </a:p>
        </p:txBody>
      </p:sp>
      <p:sp>
        <p:nvSpPr>
          <p:cNvPr id="37" name="Slide Number Placeholder 36"/>
          <p:cNvSpPr>
            <a:spLocks noGrp="1"/>
          </p:cNvSpPr>
          <p:nvPr>
            <p:ph type="sldNum" sz="quarter" idx="12"/>
          </p:nvPr>
        </p:nvSpPr>
        <p:spPr/>
        <p:txBody>
          <a:bodyPr/>
          <a:lstStyle/>
          <a:p>
            <a:fld id="{3CC63E4C-4642-794D-A2FD-70F6B81535F5}" type="slidenum">
              <a:rPr lang="en-US" smtClean="0"/>
              <a:pPr/>
              <a:t>9</a:t>
            </a:fld>
            <a:endParaRPr lang="en-US" dirty="0"/>
          </a:p>
        </p:txBody>
      </p:sp>
      <p:sp>
        <p:nvSpPr>
          <p:cNvPr id="38" name="Footer Placeholder 37"/>
          <p:cNvSpPr>
            <a:spLocks noGrp="1"/>
          </p:cNvSpPr>
          <p:nvPr>
            <p:ph type="ftr" sz="quarter" idx="11"/>
          </p:nvPr>
        </p:nvSpPr>
        <p:spPr/>
        <p:txBody>
          <a:bodyPr/>
          <a:lstStyle/>
          <a:p>
            <a:r>
              <a:rPr lang="en-US" smtClean="0"/>
              <a:t>Spring 2011 -- Lecture #20</a:t>
            </a:r>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21762</TotalTime>
  <Words>4517</Words>
  <Application>Microsoft Macintosh PowerPoint</Application>
  <PresentationFormat>On-screen Show (4:3)</PresentationFormat>
  <Paragraphs>1289</Paragraphs>
  <Slides>65</Slides>
  <Notes>48</Notes>
  <HiddenSlides>6</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65</vt:i4>
      </vt:variant>
    </vt:vector>
  </HeadingPairs>
  <TitlesOfParts>
    <vt:vector size="67" baseType="lpstr">
      <vt:lpstr>Office Theme</vt:lpstr>
      <vt:lpstr>Image</vt:lpstr>
      <vt:lpstr>CS 61C: Great Ideas in Computer Architecture (Machine Structures) Instruction Level Parallelism— The Datapath</vt:lpstr>
      <vt:lpstr>Slide 2</vt:lpstr>
      <vt:lpstr>You Are Here!</vt:lpstr>
      <vt:lpstr>Agenda</vt:lpstr>
      <vt:lpstr>Agenda</vt:lpstr>
      <vt:lpstr>Review: RISC Design Principles</vt:lpstr>
      <vt:lpstr>Review: Single-Cycle Processor</vt:lpstr>
      <vt:lpstr>Single Cycle Performance</vt:lpstr>
      <vt:lpstr>Pipeline Analogy: Doing Laundry</vt:lpstr>
      <vt:lpstr>Sequential Laundry</vt:lpstr>
      <vt:lpstr>Pipelined Laundry</vt:lpstr>
      <vt:lpstr>Pipelining Lessons (1/2)</vt:lpstr>
      <vt:lpstr>Pipelining Lessons (2/2)</vt:lpstr>
      <vt:lpstr>Agenda</vt:lpstr>
      <vt:lpstr>Administrivia</vt:lpstr>
      <vt:lpstr>How Randy Spent His Spring Break</vt:lpstr>
      <vt:lpstr>Agenda</vt:lpstr>
      <vt:lpstr>Review: Single Cycle Datapath</vt:lpstr>
      <vt:lpstr>Steps in Executing MIPS</vt:lpstr>
      <vt:lpstr>Redrawn Single-Cycle Datapath</vt:lpstr>
      <vt:lpstr>Pipelined Datapath</vt:lpstr>
      <vt:lpstr>More Detailed Pipeline</vt:lpstr>
      <vt:lpstr>IF for Load, Store, …</vt:lpstr>
      <vt:lpstr>ID for Load, Store, …</vt:lpstr>
      <vt:lpstr>EX for Load</vt:lpstr>
      <vt:lpstr>MEM for Load</vt:lpstr>
      <vt:lpstr>WB for Load</vt:lpstr>
      <vt:lpstr>Corrected Datapath for Load</vt:lpstr>
      <vt:lpstr>Agenda</vt:lpstr>
      <vt:lpstr>Pipelined Execution Representation</vt:lpstr>
      <vt:lpstr>Graphical Pipeline Diagrams</vt:lpstr>
      <vt:lpstr>Graphical Pipeline Representation</vt:lpstr>
      <vt:lpstr>Pipeline Performance</vt:lpstr>
      <vt:lpstr>Pipeline Performance</vt:lpstr>
      <vt:lpstr>Pipeline Speedup</vt:lpstr>
      <vt:lpstr>Instruction Level Parallelism (ILP)</vt:lpstr>
      <vt:lpstr>Hazards</vt:lpstr>
      <vt:lpstr>1. Structural Hazards</vt:lpstr>
      <vt:lpstr>1. Structural Hazard #1: Single Memory</vt:lpstr>
      <vt:lpstr>1. Structural Hazard #2: Registers (1/2)</vt:lpstr>
      <vt:lpstr>1. Structural Hazard #2: Registers (2/2)</vt:lpstr>
      <vt:lpstr>2. Data Hazards</vt:lpstr>
      <vt:lpstr>Forwarding (aka Bypassing)</vt:lpstr>
      <vt:lpstr>Corrected Datapath for Forwarding?</vt:lpstr>
      <vt:lpstr>Load-Use Data Hazard</vt:lpstr>
      <vt:lpstr>Agenda</vt:lpstr>
      <vt:lpstr>Slide 47</vt:lpstr>
      <vt:lpstr>Agenda</vt:lpstr>
      <vt:lpstr>Pipelining and ISA Design</vt:lpstr>
      <vt:lpstr>Why Isn’t the Destination Register Always in the Same Field in MIPS ISA?</vt:lpstr>
      <vt:lpstr>3. Control Hazards</vt:lpstr>
      <vt:lpstr>Stall =&gt; 2 Bubbles/Clocks</vt:lpstr>
      <vt:lpstr>3. Control Hazard: Branching</vt:lpstr>
      <vt:lpstr>Corrected Datapath for BEQ/BNE?</vt:lpstr>
      <vt:lpstr>One Clock Cycle Stall</vt:lpstr>
      <vt:lpstr>3. Control Hazards</vt:lpstr>
      <vt:lpstr>3. Control Hazard: Branching</vt:lpstr>
      <vt:lpstr>3. Control Hazard: Branching</vt:lpstr>
      <vt:lpstr>Example: Nondelayed vs. Delayed Branch</vt:lpstr>
      <vt:lpstr>Delayed Branch/Jump and MIPS ISA?</vt:lpstr>
      <vt:lpstr>Delayed Branch/Jump and MIPS ISA?</vt:lpstr>
      <vt:lpstr>Code Scheduling to Avoid Stalls</vt:lpstr>
      <vt:lpstr>And in Conclusion, …</vt:lpstr>
      <vt:lpstr>Peer Instruction</vt:lpstr>
      <vt:lpstr>Peer Instruction Answer</vt:lpstr>
    </vt:vector>
  </TitlesOfParts>
  <Company>UC Berkeley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Randy Katz</cp:lastModifiedBy>
  <cp:revision>227</cp:revision>
  <cp:lastPrinted>2011-03-29T23:03:08Z</cp:lastPrinted>
  <dcterms:created xsi:type="dcterms:W3CDTF">2011-04-01T20:43:10Z</dcterms:created>
  <dcterms:modified xsi:type="dcterms:W3CDTF">2011-04-01T22:29:16Z</dcterms:modified>
</cp:coreProperties>
</file>