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584" r:id="rId3"/>
    <p:sldId id="585" r:id="rId4"/>
    <p:sldId id="623" r:id="rId5"/>
    <p:sldId id="476" r:id="rId6"/>
    <p:sldId id="635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6" r:id="rId19"/>
    <p:sldId id="638" r:id="rId20"/>
    <p:sldId id="639" r:id="rId21"/>
    <p:sldId id="637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640" r:id="rId35"/>
    <p:sldId id="598" r:id="rId36"/>
    <p:sldId id="599" r:id="rId37"/>
    <p:sldId id="600" r:id="rId38"/>
    <p:sldId id="601" r:id="rId39"/>
    <p:sldId id="602" r:id="rId40"/>
    <p:sldId id="603" r:id="rId41"/>
    <p:sldId id="554" r:id="rId42"/>
    <p:sldId id="555" r:id="rId43"/>
    <p:sldId id="556" r:id="rId44"/>
    <p:sldId id="553" r:id="rId45"/>
    <p:sldId id="641" r:id="rId46"/>
    <p:sldId id="613" r:id="rId47"/>
    <p:sldId id="642" r:id="rId48"/>
    <p:sldId id="557" r:id="rId49"/>
    <p:sldId id="558" r:id="rId50"/>
    <p:sldId id="527" r:id="rId51"/>
    <p:sldId id="612" r:id="rId52"/>
    <p:sldId id="614" r:id="rId53"/>
    <p:sldId id="560" r:id="rId54"/>
    <p:sldId id="561" r:id="rId55"/>
    <p:sldId id="563" r:id="rId56"/>
    <p:sldId id="617" r:id="rId57"/>
    <p:sldId id="578" r:id="rId58"/>
    <p:sldId id="579" r:id="rId59"/>
    <p:sldId id="581" r:id="rId60"/>
    <p:sldId id="582" r:id="rId61"/>
    <p:sldId id="618" r:id="rId62"/>
    <p:sldId id="569" r:id="rId63"/>
    <p:sldId id="619" r:id="rId64"/>
    <p:sldId id="571" r:id="rId65"/>
    <p:sldId id="620" r:id="rId66"/>
    <p:sldId id="565" r:id="rId67"/>
    <p:sldId id="621" r:id="rId68"/>
    <p:sldId id="564" r:id="rId69"/>
    <p:sldId id="573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9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4975" autoAdjust="0"/>
    <p:restoredTop sz="84825" autoAdjust="0"/>
  </p:normalViewPr>
  <p:slideViewPr>
    <p:cSldViewPr snapToGrid="0">
      <p:cViewPr>
        <p:scale>
          <a:sx n="75" d="100"/>
          <a:sy n="75" d="100"/>
        </p:scale>
        <p:origin x="-155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3"/>
          <c:order val="0"/>
          <c:tx>
            <c:strRef>
              <c:f>Sheet1!$C$1</c:f>
              <c:strCache>
                <c:ptCount val="1"/>
                <c:pt idx="0">
                  <c:v>Clock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1989.0</c:v>
                </c:pt>
                <c:pt idx="1">
                  <c:v>1993.0</c:v>
                </c:pt>
                <c:pt idx="2">
                  <c:v>1997.0</c:v>
                </c:pt>
                <c:pt idx="3">
                  <c:v>2001.0</c:v>
                </c:pt>
                <c:pt idx="4">
                  <c:v>2004.0</c:v>
                </c:pt>
                <c:pt idx="5">
                  <c:v>2006.0</c:v>
                </c:pt>
                <c:pt idx="6">
                  <c:v>2008.0</c:v>
                </c:pt>
                <c:pt idx="7">
                  <c:v>2010.0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25.0</c:v>
                </c:pt>
                <c:pt idx="1">
                  <c:v>66.0</c:v>
                </c:pt>
                <c:pt idx="2">
                  <c:v>200.0</c:v>
                </c:pt>
                <c:pt idx="3">
                  <c:v>2000.0</c:v>
                </c:pt>
                <c:pt idx="4">
                  <c:v>3600.0</c:v>
                </c:pt>
                <c:pt idx="5">
                  <c:v>2930.0</c:v>
                </c:pt>
                <c:pt idx="6">
                  <c:v>2930.0</c:v>
                </c:pt>
                <c:pt idx="7">
                  <c:v>3460.0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Sheet1!$E$28</c:f>
              <c:strCache>
                <c:ptCount val="1"/>
                <c:pt idx="0">
                  <c:v>Power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1989.0</c:v>
                </c:pt>
                <c:pt idx="1">
                  <c:v>1993.0</c:v>
                </c:pt>
                <c:pt idx="2">
                  <c:v>1997.0</c:v>
                </c:pt>
                <c:pt idx="3">
                  <c:v>2001.0</c:v>
                </c:pt>
                <c:pt idx="4">
                  <c:v>2004.0</c:v>
                </c:pt>
                <c:pt idx="5">
                  <c:v>2006.0</c:v>
                </c:pt>
                <c:pt idx="6">
                  <c:v>2008.0</c:v>
                </c:pt>
                <c:pt idx="7">
                  <c:v>2010.0</c:v>
                </c:pt>
              </c:numCache>
            </c:numRef>
          </c:xVal>
          <c:yVal>
            <c:numRef>
              <c:f>Sheet1!$E$29:$E$36</c:f>
              <c:numCache>
                <c:formatCode>General</c:formatCode>
                <c:ptCount val="8"/>
                <c:pt idx="0">
                  <c:v>5.0</c:v>
                </c:pt>
                <c:pt idx="1">
                  <c:v>10.0</c:v>
                </c:pt>
                <c:pt idx="2">
                  <c:v>29.0</c:v>
                </c:pt>
                <c:pt idx="3">
                  <c:v>75.0</c:v>
                </c:pt>
                <c:pt idx="4">
                  <c:v>103.0</c:v>
                </c:pt>
                <c:pt idx="5">
                  <c:v>75.0</c:v>
                </c:pt>
                <c:pt idx="6">
                  <c:v>95.0</c:v>
                </c:pt>
                <c:pt idx="7">
                  <c:v>130.0</c:v>
                </c:pt>
              </c:numCache>
            </c:numRef>
          </c:yVal>
          <c:smooth val="1"/>
        </c:ser>
        <c:ser>
          <c:idx val="0"/>
          <c:order val="2"/>
          <c:tx>
            <c:strRef>
              <c:f>Sheet1!$B$28</c:f>
              <c:strCache>
                <c:ptCount val="1"/>
                <c:pt idx="0">
                  <c:v>Pipeline Stages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1989.0</c:v>
                </c:pt>
                <c:pt idx="1">
                  <c:v>1993.0</c:v>
                </c:pt>
                <c:pt idx="2">
                  <c:v>1997.0</c:v>
                </c:pt>
                <c:pt idx="3">
                  <c:v>2001.0</c:v>
                </c:pt>
                <c:pt idx="4">
                  <c:v>2004.0</c:v>
                </c:pt>
                <c:pt idx="5">
                  <c:v>2006.0</c:v>
                </c:pt>
                <c:pt idx="6">
                  <c:v>2008.0</c:v>
                </c:pt>
                <c:pt idx="7">
                  <c:v>2010.0</c:v>
                </c:pt>
              </c:numCache>
            </c:numRef>
          </c:xVal>
          <c:yVal>
            <c:numRef>
              <c:f>Sheet1!$B$29:$B$36</c:f>
              <c:numCache>
                <c:formatCode>General</c:formatCode>
                <c:ptCount val="8"/>
                <c:pt idx="0">
                  <c:v>5.0</c:v>
                </c:pt>
                <c:pt idx="1">
                  <c:v>5.0</c:v>
                </c:pt>
                <c:pt idx="2">
                  <c:v>10.0</c:v>
                </c:pt>
                <c:pt idx="3">
                  <c:v>22.0</c:v>
                </c:pt>
                <c:pt idx="4">
                  <c:v>31.0</c:v>
                </c:pt>
                <c:pt idx="5">
                  <c:v>14.0</c:v>
                </c:pt>
                <c:pt idx="6">
                  <c:v>16.0</c:v>
                </c:pt>
                <c:pt idx="7">
                  <c:v>16.0</c:v>
                </c:pt>
              </c:numCache>
            </c:numRef>
          </c:yVal>
          <c:smooth val="1"/>
        </c:ser>
        <c:ser>
          <c:idx val="1"/>
          <c:order val="3"/>
          <c:tx>
            <c:strRef>
              <c:f>Sheet1!$C$28</c:f>
              <c:strCache>
                <c:ptCount val="1"/>
                <c:pt idx="0">
                  <c:v>Issue width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1989.0</c:v>
                </c:pt>
                <c:pt idx="1">
                  <c:v>1993.0</c:v>
                </c:pt>
                <c:pt idx="2">
                  <c:v>1997.0</c:v>
                </c:pt>
                <c:pt idx="3">
                  <c:v>2001.0</c:v>
                </c:pt>
                <c:pt idx="4">
                  <c:v>2004.0</c:v>
                </c:pt>
                <c:pt idx="5">
                  <c:v>2006.0</c:v>
                </c:pt>
                <c:pt idx="6">
                  <c:v>2008.0</c:v>
                </c:pt>
                <c:pt idx="7">
                  <c:v>2010.0</c:v>
                </c:pt>
              </c:numCache>
            </c:numRef>
          </c:xVal>
          <c:yVal>
            <c:numRef>
              <c:f>Sheet1!$C$29:$C$36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</c:numCache>
            </c:numRef>
          </c:yVal>
          <c:smooth val="1"/>
        </c:ser>
        <c:ser>
          <c:idx val="2"/>
          <c:order val="4"/>
          <c:tx>
            <c:strRef>
              <c:f>Sheet1!$D$28</c:f>
              <c:strCache>
                <c:ptCount val="1"/>
                <c:pt idx="0">
                  <c:v>Cores</c:v>
                </c:pt>
              </c:strCache>
            </c:strRef>
          </c:tx>
          <c:spPr>
            <a:ln w="76200"/>
          </c:spPr>
          <c:xVal>
            <c:numRef>
              <c:f>Sheet1!$A$29:$A$36</c:f>
              <c:numCache>
                <c:formatCode>General</c:formatCode>
                <c:ptCount val="8"/>
                <c:pt idx="0">
                  <c:v>1989.0</c:v>
                </c:pt>
                <c:pt idx="1">
                  <c:v>1993.0</c:v>
                </c:pt>
                <c:pt idx="2">
                  <c:v>1997.0</c:v>
                </c:pt>
                <c:pt idx="3">
                  <c:v>2001.0</c:v>
                </c:pt>
                <c:pt idx="4">
                  <c:v>2004.0</c:v>
                </c:pt>
                <c:pt idx="5">
                  <c:v>2006.0</c:v>
                </c:pt>
                <c:pt idx="6">
                  <c:v>2008.0</c:v>
                </c:pt>
                <c:pt idx="7">
                  <c:v>2010.0</c:v>
                </c:pt>
              </c:numCache>
            </c:numRef>
          </c:xVal>
          <c:yVal>
            <c:numRef>
              <c:f>Sheet1!$D$29:$D$36</c:f>
              <c:numCache>
                <c:formatCode>General</c:formatCode>
                <c:ptCount val="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4.0</c:v>
                </c:pt>
                <c:pt idx="7">
                  <c:v>6.0</c:v>
                </c:pt>
              </c:numCache>
            </c:numRef>
          </c:yVal>
          <c:smooth val="1"/>
        </c:ser>
        <c:axId val="464002888"/>
        <c:axId val="464332120"/>
      </c:scatterChart>
      <c:valAx>
        <c:axId val="464002888"/>
        <c:scaling>
          <c:orientation val="minMax"/>
          <c:max val="2011.0"/>
          <c:min val="1989.0"/>
        </c:scaling>
        <c:axPos val="b"/>
        <c:numFmt formatCode="General" sourceLinked="1"/>
        <c:tickLblPos val="nextTo"/>
        <c:crossAx val="464332120"/>
        <c:crosses val="autoZero"/>
        <c:crossBetween val="midCat"/>
        <c:majorUnit val="3.0"/>
      </c:valAx>
      <c:valAx>
        <c:axId val="464332120"/>
        <c:scaling>
          <c:logBase val="10.0"/>
          <c:orientation val="minMax"/>
          <c:max val="10000.0"/>
          <c:min val="1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64002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6501409546029"/>
          <c:y val="0.0610955060834567"/>
          <c:w val="0.234239331194712"/>
          <c:h val="0.785209689076115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4/6/11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1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3E7673-3A84-2947-8A17-DC3789AC4B78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9FC51-9FFC-5945-820B-81EB49251235}" type="slidenum">
              <a:rPr lang="en-AU"/>
              <a:pPr/>
              <a:t>22</a:t>
            </a:fld>
            <a:endParaRPr lang="en-AU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7546C76-CB49-074E-95C8-DCBED3C1E9C8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3241-D29C-874C-98FC-9077FCF2A6CB}" type="slidenum">
              <a:rPr lang="en-AU"/>
              <a:pPr/>
              <a:t>23</a:t>
            </a:fld>
            <a:endParaRPr lang="en-AU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4CF9AE-37FA-CF4E-981C-062048157282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DFB3B-D2C9-4545-9A13-3544BF87EE45}" type="slidenum">
              <a:rPr lang="en-AU"/>
              <a:pPr/>
              <a:t>25</a:t>
            </a:fld>
            <a:endParaRPr lang="en-AU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BC6696-C04A-7942-817A-16D749ED94AA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AE8C5-C243-CF4D-AE24-CD80589A8387}" type="slidenum">
              <a:rPr lang="en-AU"/>
              <a:pPr/>
              <a:t>27</a:t>
            </a:fld>
            <a:endParaRPr lang="en-AU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872803-1B95-9F4A-BE47-301179359FC8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38F3F-7E48-374B-91F9-397E1E680F45}" type="slidenum">
              <a:rPr lang="en-AU"/>
              <a:pPr/>
              <a:t>28</a:t>
            </a:fld>
            <a:endParaRPr lang="en-AU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115DE6-86FD-F94F-A753-3983D58F7757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9E9B6-66AB-D24C-8356-262725D45CB7}" type="slidenum">
              <a:rPr lang="en-AU"/>
              <a:pPr/>
              <a:t>29</a:t>
            </a:fld>
            <a:endParaRPr lang="en-A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6FB966-3C3B-4445-B617-283F1A9976E8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13F78-D37E-EA47-A8AE-7049400825B3}" type="slidenum">
              <a:rPr lang="en-AU"/>
              <a:pPr/>
              <a:t>30</a:t>
            </a:fld>
            <a:endParaRPr lang="en-AU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98D040-FFB6-4648-A19B-482B5FA4F16B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0A29-AEEE-FC40-BB80-748ECE9067B2}" type="slidenum">
              <a:rPr lang="en-AU"/>
              <a:pPr/>
              <a:t>4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658DF2-86B1-0E4E-A869-466F487A1182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7D385-DA98-8448-81F1-890DC46F7B4D}" type="slidenum">
              <a:rPr lang="en-AU"/>
              <a:pPr/>
              <a:t>31</a:t>
            </a:fld>
            <a:endParaRPr lang="en-A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1EC150-52A5-204F-9E7E-C92C211BEE7F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F6CF6-6F97-BB49-A76C-AC72779F66A2}" type="slidenum">
              <a:rPr lang="en-AU"/>
              <a:pPr/>
              <a:t>32</a:t>
            </a:fld>
            <a:endParaRPr lang="en-AU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63C451-8954-A64D-AE8C-1D44378AF28B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9B947-CA34-2D4C-A5A5-2D9DD83BACE7}" type="slidenum">
              <a:rPr lang="en-AU"/>
              <a:pPr/>
              <a:t>33</a:t>
            </a:fld>
            <a:endParaRPr lang="en-AU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CD2DBC1-964F-A44A-9C68-D799C4C3736D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C6316-0602-6844-8FAB-A1F4706C0AC1}" type="slidenum">
              <a:rPr lang="en-AU"/>
              <a:pPr/>
              <a:t>35</a:t>
            </a:fld>
            <a:endParaRPr lang="en-AU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FF4BC0-1810-4843-8B0D-995DB9F61F08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304E0-3D2D-124E-8FC2-1C01DE879BDE}" type="slidenum">
              <a:rPr lang="en-AU"/>
              <a:pPr/>
              <a:t>36</a:t>
            </a:fld>
            <a:endParaRPr lang="en-A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246471-157A-684C-A639-70D4591683E8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4F127-D3A8-9740-9974-D0983B7D2310}" type="slidenum">
              <a:rPr lang="en-AU"/>
              <a:pPr/>
              <a:t>37</a:t>
            </a:fld>
            <a:endParaRPr lang="en-AU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F2AB5A-D2E7-0849-B023-89369F68AE30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E3A3-78FB-1D4F-B0FC-19F5A270B94D}" type="slidenum">
              <a:rPr lang="en-AU"/>
              <a:pPr/>
              <a:t>38</a:t>
            </a:fld>
            <a:endParaRPr lang="en-A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EE3DE0-EEBD-AE4E-914A-F7C05D1B76E9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6E00B-27CF-9640-AFC1-8B6D8D5D8F65}" type="slidenum">
              <a:rPr lang="en-AU"/>
              <a:pPr/>
              <a:t>43</a:t>
            </a:fld>
            <a:endParaRPr lang="en-AU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6C02BC-3A8D-9F48-A6C5-B2621AC755C3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A3701-F82B-BB49-A793-6738827A0BD5}" type="slidenum">
              <a:rPr lang="en-AU"/>
              <a:pPr/>
              <a:t>7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4CF9AE-37FA-CF4E-981C-062048157282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DFB3B-D2C9-4545-9A13-3544BF87EE45}" type="slidenum">
              <a:rPr lang="en-AU"/>
              <a:pPr/>
              <a:t>44</a:t>
            </a:fld>
            <a:endParaRPr lang="en-AU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6DEEDB-4960-D145-A17E-4552D7728072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E29C2-D642-3548-AE8A-818AF186F3C9}" type="slidenum">
              <a:rPr lang="en-AU"/>
              <a:pPr/>
              <a:t>48</a:t>
            </a:fld>
            <a:endParaRPr lang="en-A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7CB07D-909F-3C45-955C-8CD79EDCCFC0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7192A-1783-7840-B66E-3A099E80F542}" type="slidenum">
              <a:rPr lang="en-AU"/>
              <a:pPr/>
              <a:t>49</a:t>
            </a:fld>
            <a:endParaRPr lang="en-A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09F285-90D4-2440-9BF1-DEF5A436E331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75267-91B9-3241-A22B-B6F67C1780FE}" type="slidenum">
              <a:rPr lang="en-AU"/>
              <a:pPr/>
              <a:t>50</a:t>
            </a:fld>
            <a:endParaRPr lang="en-AU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588963"/>
            <a:ext cx="4548188" cy="34131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2" y="4342789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pPr algn="l"/>
            <a:r>
              <a:rPr lang="en-US" sz="900" dirty="0" smtClean="0">
                <a:solidFill>
                  <a:schemeClr val="folHlink"/>
                </a:solidFill>
              </a:rPr>
              <a:t>D, 1</a:t>
            </a:r>
            <a:r>
              <a:rPr lang="en-US" sz="900" baseline="0" dirty="0" smtClean="0">
                <a:solidFill>
                  <a:schemeClr val="folHlink"/>
                </a:solidFill>
              </a:rPr>
              <a:t> must stall due to load-use; 2 must forward on t1 since result not written for a few stages; 3 no dependencies</a:t>
            </a:r>
            <a:endParaRPr lang="en-US" sz="9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588963"/>
            <a:ext cx="4548188" cy="34131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2" y="4342789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pPr algn="l"/>
            <a:r>
              <a:rPr lang="en-US" sz="900" dirty="0" smtClean="0">
                <a:solidFill>
                  <a:schemeClr val="folHlink"/>
                </a:solidFill>
              </a:rPr>
              <a:t>D, 1</a:t>
            </a:r>
            <a:r>
              <a:rPr lang="en-US" sz="900" baseline="0" dirty="0" smtClean="0">
                <a:solidFill>
                  <a:schemeClr val="folHlink"/>
                </a:solidFill>
              </a:rPr>
              <a:t> must stall due to load-use; 2 must forward on t1 since result not written for a few stages; 3 no dependencies</a:t>
            </a:r>
            <a:endParaRPr lang="en-US" sz="9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 Statements 2 and 4 are correct; the rest are incorrect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 Statements 2 and 4 are correct; the rest are incorrect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7" y="4345905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3" y="4345898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April 6, 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10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94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7D9A-1741-2F45-A221-299D38632A8E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56B5-20B9-164B-9277-B0238ED2110C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72C9-E850-E340-B1AF-DC67A604941E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357-9219-1C41-B0DB-F3290D147C70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7564-DF97-5B44-9051-F9F27C5ACC1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CD55-6F20-AF44-A7ED-1F72D3AD2B35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15-D745-1B4F-9307-8576DCEC3AA5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29EC-AA29-164A-9FC0-A67533BCA7F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F383-6B5E-9045-923B-D3F0BF180895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7DE1-53F0-6D44-8FFC-7DB303CBD8D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A8EAF-9463-984E-B990-9584A5570FF7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90F9-EA39-E04A-9699-CBCA5F86342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inst.eecs.berkeley.edu/~cs61c/sp11/picker/?go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inst.eecs.berkeley.edu/~cs61c/sp11/picker/?g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lb.mlb.com/mlb/ps/y2010/gigapan/index.js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Instruction Level Parallelism:</a:t>
            </a:r>
            <a:br>
              <a:rPr lang="en-US" i="1" dirty="0" smtClean="0"/>
            </a:br>
            <a:r>
              <a:rPr lang="en-US" i="1" dirty="0" smtClean="0"/>
              <a:t>Multiple Instruction Issue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Instructors:</a:t>
            </a:r>
            <a:br>
              <a:rPr lang="en-US" dirty="0" smtClean="0"/>
            </a:br>
            <a:r>
              <a:rPr lang="en-US" smtClean="0"/>
              <a:t>Randy H. </a:t>
            </a:r>
            <a:r>
              <a:rPr lang="en-US" dirty="0" smtClean="0"/>
              <a:t>Katz</a:t>
            </a:r>
            <a:br>
              <a:rPr lang="en-US" dirty="0" smtClean="0"/>
            </a:br>
            <a:r>
              <a:rPr lang="en-US" smtClean="0"/>
              <a:t>David A. </a:t>
            </a:r>
            <a:r>
              <a:rPr lang="en-US" dirty="0" smtClean="0"/>
              <a:t>Patterson</a:t>
            </a:r>
          </a:p>
          <a:p>
            <a:r>
              <a:rPr lang="en-US" dirty="0" smtClean="0"/>
              <a:t>http:/</a:t>
            </a:r>
            <a:r>
              <a:rPr lang="en-US" smtClean="0"/>
              <a:t>/inst.eecs.Berkeley.edu</a:t>
            </a:r>
            <a:r>
              <a:rPr lang="en-US" dirty="0" smtClean="0"/>
              <a:t>/~cs61c/fa10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103-8278-A24A-9FD7-C5EA410FD7D2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D12C-7E40-2847-B4A8-CD8FBF46842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23272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/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0" y="1654965"/>
            <a:ext cx="9056690" cy="4174335"/>
          </a:xfrm>
          <a:prstGeom prst="rect">
            <a:avLst/>
          </a:prstGeom>
          <a:noFill/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Corrected </a:t>
            </a:r>
            <a:r>
              <a:rPr lang="en-US" dirty="0" err="1"/>
              <a:t>Datapath</a:t>
            </a:r>
            <a:r>
              <a:rPr lang="en-US" dirty="0"/>
              <a:t> for</a:t>
            </a:r>
            <a:r>
              <a:rPr lang="en-US" dirty="0" smtClean="0"/>
              <a:t> BEQ/BNE?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Clock Cycle Stall</a:t>
            </a:r>
            <a:endParaRPr lang="en-US" dirty="0"/>
          </a:p>
        </p:txBody>
      </p:sp>
      <p:sp>
        <p:nvSpPr>
          <p:cNvPr id="2769923" name="Rectangle 3"/>
          <p:cNvSpPr>
            <a:spLocks noChangeArrowheads="1"/>
          </p:cNvSpPr>
          <p:nvPr/>
        </p:nvSpPr>
        <p:spPr bwMode="auto">
          <a:xfrm>
            <a:off x="1066800" y="6035528"/>
            <a:ext cx="772519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18 VAG Rounded Bold   07390"/>
              </a:rPr>
              <a:t>Branch comparator moved to Decode stage.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7763" y="1116058"/>
            <a:ext cx="7800975" cy="5056188"/>
            <a:chOff x="214" y="551"/>
            <a:chExt cx="4914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9926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27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9929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30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9931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9932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33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34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" pitchFamily="-65" charset="0"/>
                </a:rPr>
                <a:t>beq</a:t>
              </a:r>
              <a:endParaRPr lang="en-US" sz="2800" b="1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9935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2769936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9937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9938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9939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0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1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2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3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4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5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46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9948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49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9951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9953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954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9955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9957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58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9959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60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61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62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9963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9965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66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9967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68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69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70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71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9974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975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9977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9979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9980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9981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9983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984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9985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86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87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88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9990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991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9992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9994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995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9996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97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98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999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00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70003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04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7000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70008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0009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70010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70012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13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0014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15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16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17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70019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20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0021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70023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24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0025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26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27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28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29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70031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32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70033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70035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36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70037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38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39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40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70042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43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70044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70046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47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70048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49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50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51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52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70055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56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70058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70060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0061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70062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9989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70064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65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0066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67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68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69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9993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70071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72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0073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7000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70075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0076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0077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78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79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80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081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70082" name="Rectangle 162"/>
            <p:cNvSpPr>
              <a:spLocks noChangeArrowheads="1"/>
            </p:cNvSpPr>
            <p:nvPr/>
          </p:nvSpPr>
          <p:spPr bwMode="auto">
            <a:xfrm>
              <a:off x="214" y="1076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.</a:t>
              </a: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70083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70084" name="Line 164"/>
          <p:cNvSpPr>
            <a:spLocks noChangeShapeType="1"/>
          </p:cNvSpPr>
          <p:nvPr/>
        </p:nvSpPr>
        <p:spPr bwMode="auto">
          <a:xfrm>
            <a:off x="3610838" y="2603545"/>
            <a:ext cx="76200" cy="1066800"/>
          </a:xfrm>
          <a:prstGeom prst="line">
            <a:avLst/>
          </a:prstGeom>
          <a:noFill/>
          <a:ln w="38100">
            <a:solidFill>
              <a:srgbClr val="EA157A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Date Placeholder 1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A43B-267D-E946-A23D-77012272BF8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66" name="Slide Number Placeholder 1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7" name="Footer Placeholder 1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7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923" grpId="0" autoUpdateAnimBg="0"/>
      <p:bldP spid="27700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Control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2: </a:t>
            </a:r>
            <a:r>
              <a:rPr lang="en-US" i="1" dirty="0" smtClean="0">
                <a:solidFill>
                  <a:srgbClr val="FF0000"/>
                </a:solidFill>
              </a:rPr>
              <a:t>Predict </a:t>
            </a:r>
            <a:r>
              <a:rPr lang="en-US" dirty="0" smtClean="0"/>
              <a:t>outcome of a branch, fix up if guess wrong </a:t>
            </a:r>
          </a:p>
          <a:p>
            <a:pPr lvl="1"/>
            <a:r>
              <a:rPr lang="en-US" dirty="0" smtClean="0"/>
              <a:t>Must cancel all instructions in pipeline that depended on guess that was wrong</a:t>
            </a:r>
          </a:p>
          <a:p>
            <a:r>
              <a:rPr lang="en-US" dirty="0" smtClean="0"/>
              <a:t>Simplest hardware if we predict that all branches are NOT taken</a:t>
            </a:r>
          </a:p>
          <a:p>
            <a:pPr lvl="1"/>
            <a:r>
              <a:rPr lang="en-US" dirty="0" smtClean="0"/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C11C-9371-1C49-B52C-B9F64BD4FF0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Control Hazard: Branching</a:t>
            </a:r>
            <a:endParaRPr lang="en-US" dirty="0"/>
          </a:p>
        </p:txBody>
      </p:sp>
      <p:sp>
        <p:nvSpPr>
          <p:cNvPr id="277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Option #3: Redefine branches</a:t>
            </a:r>
          </a:p>
          <a:p>
            <a:pPr lvl="1"/>
            <a:r>
              <a:rPr lang="en-US" dirty="0" smtClean="0"/>
              <a:t>Old definition: if we take the branch, none of the instructions after the branch get executed by accident</a:t>
            </a:r>
          </a:p>
          <a:p>
            <a:pPr lvl="1"/>
            <a:r>
              <a:rPr lang="en-US" dirty="0" smtClean="0"/>
              <a:t>New definition: whether or not we take the branch, the single instruction immediately following the branch gets executed (the </a:t>
            </a:r>
            <a:r>
              <a:rPr lang="en-US" i="1" dirty="0" smtClean="0">
                <a:solidFill>
                  <a:srgbClr val="FF0000"/>
                </a:solidFill>
              </a:rPr>
              <a:t>branch-delay slot</a:t>
            </a:r>
            <a:r>
              <a:rPr lang="en-US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Delayed Branch </a:t>
            </a:r>
            <a:r>
              <a:rPr lang="en-US" dirty="0" smtClean="0"/>
              <a:t>means </a:t>
            </a:r>
            <a:r>
              <a:rPr lang="en-US" i="1" dirty="0" smtClean="0">
                <a:solidFill>
                  <a:srgbClr val="FF0000"/>
                </a:solidFill>
              </a:rPr>
              <a:t>we always execute inst after branch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This optimization is used with MIPS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538-E150-3949-8A06-AF2C44DFD7E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Control Hazard: Branching</a:t>
            </a:r>
            <a:endParaRPr lang="en-US" dirty="0"/>
          </a:p>
        </p:txBody>
      </p:sp>
      <p:sp>
        <p:nvSpPr>
          <p:cNvPr id="277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Notes on </a:t>
            </a:r>
            <a:r>
              <a:rPr lang="en-US" dirty="0" smtClean="0">
                <a:solidFill>
                  <a:srgbClr val="FF0000"/>
                </a:solidFill>
              </a:rPr>
              <a:t>Branch-Delay Slot</a:t>
            </a:r>
          </a:p>
          <a:p>
            <a:pPr lvl="1"/>
            <a:r>
              <a:rPr lang="en-US" dirty="0" smtClean="0"/>
              <a:t>Worst-Case Scenario: put a no-op in the branch-delay slot</a:t>
            </a:r>
          </a:p>
          <a:p>
            <a:pPr lvl="1"/>
            <a:r>
              <a:rPr lang="en-US" dirty="0" smtClean="0"/>
              <a:t>Better Case: place some instruction preceding the branch in the branch-delay slot—as long as the changed doesn’t affect the logic of program</a:t>
            </a:r>
          </a:p>
          <a:p>
            <a:pPr lvl="2"/>
            <a:r>
              <a:rPr lang="en-US" dirty="0" smtClean="0"/>
              <a:t>Re-ordering instructions is  common way to speed up programs</a:t>
            </a:r>
          </a:p>
          <a:p>
            <a:pPr lvl="2"/>
            <a:r>
              <a:rPr lang="en-US" dirty="0" smtClean="0"/>
              <a:t>Compiler usually finds such an instruction 50% of time</a:t>
            </a:r>
          </a:p>
          <a:p>
            <a:pPr lvl="2"/>
            <a:r>
              <a:rPr lang="en-US" dirty="0" smtClean="0"/>
              <a:t>Jumps also have a delay slot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6541-28A1-5748-94F5-DBD71C270725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 err="1" smtClean="0"/>
              <a:t>Nondelayed</a:t>
            </a:r>
            <a:r>
              <a:rPr lang="en-US" sz="3600" dirty="0" smtClean="0"/>
              <a:t> vs. Delayed Branch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2453" y="1677987"/>
            <a:ext cx="3630612" cy="3516313"/>
            <a:chOff x="507" y="854"/>
            <a:chExt cx="2287" cy="2215"/>
          </a:xfrm>
        </p:grpSpPr>
        <p:sp>
          <p:nvSpPr>
            <p:cNvPr id="2780164" name="Rectangle 4"/>
            <p:cNvSpPr>
              <a:spLocks noChangeArrowheads="1"/>
            </p:cNvSpPr>
            <p:nvPr/>
          </p:nvSpPr>
          <p:spPr bwMode="auto">
            <a:xfrm>
              <a:off x="507" y="1342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add $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1,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2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3</a:t>
              </a:r>
            </a:p>
          </p:txBody>
        </p:sp>
        <p:sp>
          <p:nvSpPr>
            <p:cNvPr id="2780165" name="Rectangle 5"/>
            <p:cNvSpPr>
              <a:spLocks noChangeArrowheads="1"/>
            </p:cNvSpPr>
            <p:nvPr/>
          </p:nvSpPr>
          <p:spPr bwMode="auto">
            <a:xfrm>
              <a:off x="507" y="1798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sub $4, $5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6</a:t>
              </a:r>
            </a:p>
          </p:txBody>
        </p:sp>
        <p:sp>
          <p:nvSpPr>
            <p:cNvPr id="2780166" name="Rectangle 6"/>
            <p:cNvSpPr>
              <a:spLocks noChangeArrowheads="1"/>
            </p:cNvSpPr>
            <p:nvPr/>
          </p:nvSpPr>
          <p:spPr bwMode="auto">
            <a:xfrm>
              <a:off x="507" y="2254"/>
              <a:ext cx="226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/>
                  <a:cs typeface="Courier New"/>
                </a:rPr>
                <a:t>beq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 $1, $4, Exit</a:t>
              </a:r>
            </a:p>
          </p:txBody>
        </p:sp>
        <p:sp>
          <p:nvSpPr>
            <p:cNvPr id="2780167" name="Rectangle 7"/>
            <p:cNvSpPr>
              <a:spLocks noChangeArrowheads="1"/>
            </p:cNvSpPr>
            <p:nvPr/>
          </p:nvSpPr>
          <p:spPr bwMode="auto">
            <a:xfrm>
              <a:off x="507" y="854"/>
              <a:ext cx="21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Courier New"/>
                  <a:cs typeface="Courier New"/>
                </a:rPr>
                <a:t>or </a:t>
              </a:r>
              <a:r>
                <a:rPr lang="en-US" sz="2800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 $</a:t>
              </a:r>
              <a:r>
                <a:rPr lang="en-US" sz="2800" dirty="0">
                  <a:solidFill>
                    <a:srgbClr val="FF0000"/>
                  </a:solidFill>
                  <a:latin typeface="Courier New"/>
                  <a:cs typeface="Courier New"/>
                </a:rPr>
                <a:t>8, $</a:t>
              </a:r>
              <a:r>
                <a:rPr lang="en-US" sz="2800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9, $</a:t>
              </a:r>
              <a:r>
                <a:rPr lang="en-US" sz="2800" dirty="0">
                  <a:solidFill>
                    <a:srgbClr val="FF0000"/>
                  </a:solidFill>
                  <a:latin typeface="Courier New"/>
                  <a:cs typeface="Courier New"/>
                </a:rPr>
                <a:t>10</a:t>
              </a:r>
            </a:p>
          </p:txBody>
        </p:sp>
        <p:sp>
          <p:nvSpPr>
            <p:cNvPr id="2780168" name="Rectangle 8"/>
            <p:cNvSpPr>
              <a:spLocks noChangeArrowheads="1"/>
            </p:cNvSpPr>
            <p:nvPr/>
          </p:nvSpPr>
          <p:spPr bwMode="auto">
            <a:xfrm>
              <a:off x="507" y="2741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/>
                  <a:cs typeface="Courier New"/>
                </a:rPr>
                <a:t>xor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 $10, $1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11</a:t>
              </a:r>
            </a:p>
          </p:txBody>
        </p:sp>
      </p:grpSp>
      <p:sp>
        <p:nvSpPr>
          <p:cNvPr id="2780169" name="Text Box 9"/>
          <p:cNvSpPr txBox="1">
            <a:spLocks noChangeArrowheads="1"/>
          </p:cNvSpPr>
          <p:nvPr/>
        </p:nvSpPr>
        <p:spPr bwMode="auto">
          <a:xfrm>
            <a:off x="942278" y="1206500"/>
            <a:ext cx="328808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18 VAG Rounded Bold   07390"/>
              </a:rPr>
              <a:t>Nondelayed</a:t>
            </a:r>
            <a:r>
              <a:rPr lang="en-US" sz="2800" b="1" dirty="0">
                <a:latin typeface="18 VAG Rounded Bold   07390"/>
              </a:rPr>
              <a:t> Branch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72113" y="1725612"/>
            <a:ext cx="3630612" cy="3468688"/>
            <a:chOff x="3107" y="884"/>
            <a:chExt cx="2287" cy="2185"/>
          </a:xfrm>
        </p:grpSpPr>
        <p:sp>
          <p:nvSpPr>
            <p:cNvPr id="2780171" name="Rectangle 11"/>
            <p:cNvSpPr>
              <a:spLocks noChangeArrowheads="1"/>
            </p:cNvSpPr>
            <p:nvPr/>
          </p:nvSpPr>
          <p:spPr bwMode="auto">
            <a:xfrm>
              <a:off x="3107" y="884"/>
              <a:ext cx="188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add $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1,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2,$3</a:t>
              </a:r>
            </a:p>
          </p:txBody>
        </p:sp>
        <p:sp>
          <p:nvSpPr>
            <p:cNvPr id="2780172" name="Rectangle 12"/>
            <p:cNvSpPr>
              <a:spLocks noChangeArrowheads="1"/>
            </p:cNvSpPr>
            <p:nvPr/>
          </p:nvSpPr>
          <p:spPr bwMode="auto">
            <a:xfrm>
              <a:off x="3107" y="1340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sub $4, $5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6</a:t>
              </a:r>
            </a:p>
          </p:txBody>
        </p:sp>
        <p:sp>
          <p:nvSpPr>
            <p:cNvPr id="2780173" name="Rectangle 13"/>
            <p:cNvSpPr>
              <a:spLocks noChangeArrowheads="1"/>
            </p:cNvSpPr>
            <p:nvPr/>
          </p:nvSpPr>
          <p:spPr bwMode="auto">
            <a:xfrm>
              <a:off x="3107" y="1796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 pitchFamily="-65" charset="0"/>
                </a:rPr>
                <a:t>beq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 $1, $4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Exit</a:t>
              </a:r>
              <a:endParaRPr lang="en-US" sz="2800" dirty="0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780174" name="Rectangle 14"/>
            <p:cNvSpPr>
              <a:spLocks noChangeArrowheads="1"/>
            </p:cNvSpPr>
            <p:nvPr/>
          </p:nvSpPr>
          <p:spPr bwMode="auto">
            <a:xfrm>
              <a:off x="3107" y="2254"/>
              <a:ext cx="21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ourier New" pitchFamily="-65" charset="0"/>
                </a:rPr>
                <a:t>or </a:t>
              </a:r>
              <a:r>
                <a:rPr lang="en-US" sz="2800" b="1" dirty="0" smtClean="0">
                  <a:solidFill>
                    <a:srgbClr val="FF0000"/>
                  </a:solidFill>
                  <a:latin typeface="Courier New" pitchFamily="-65" charset="0"/>
                </a:rPr>
                <a:t> $</a:t>
              </a:r>
              <a:r>
                <a:rPr lang="en-US" sz="2800" b="1" dirty="0">
                  <a:solidFill>
                    <a:srgbClr val="FF0000"/>
                  </a:solidFill>
                  <a:latin typeface="Courier New" pitchFamily="-65" charset="0"/>
                </a:rPr>
                <a:t>8, $</a:t>
              </a:r>
              <a:r>
                <a:rPr lang="en-US" sz="2800" b="1" dirty="0" smtClean="0">
                  <a:solidFill>
                    <a:srgbClr val="FF0000"/>
                  </a:solidFill>
                  <a:latin typeface="Courier New" pitchFamily="-65" charset="0"/>
                </a:rPr>
                <a:t>9, $</a:t>
              </a:r>
              <a:r>
                <a:rPr lang="en-US" sz="2800" b="1" dirty="0">
                  <a:solidFill>
                    <a:srgbClr val="FF0000"/>
                  </a:solidFill>
                  <a:latin typeface="Courier New" pitchFamily="-65" charset="0"/>
                </a:rPr>
                <a:t>10</a:t>
              </a:r>
            </a:p>
          </p:txBody>
        </p:sp>
        <p:sp>
          <p:nvSpPr>
            <p:cNvPr id="2780175" name="Rectangle 15"/>
            <p:cNvSpPr>
              <a:spLocks noChangeArrowheads="1"/>
            </p:cNvSpPr>
            <p:nvPr/>
          </p:nvSpPr>
          <p:spPr bwMode="auto">
            <a:xfrm>
              <a:off x="3107" y="2741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 pitchFamily="-65" charset="0"/>
                </a:rPr>
                <a:t>xor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 $10, $1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11</a:t>
              </a:r>
            </a:p>
          </p:txBody>
        </p:sp>
      </p:grpSp>
      <p:sp>
        <p:nvSpPr>
          <p:cNvPr id="2780176" name="Text Box 16"/>
          <p:cNvSpPr txBox="1">
            <a:spLocks noChangeArrowheads="1"/>
          </p:cNvSpPr>
          <p:nvPr/>
        </p:nvSpPr>
        <p:spPr bwMode="auto">
          <a:xfrm>
            <a:off x="5667375" y="1206500"/>
            <a:ext cx="267252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18 VAG Rounded Bold   07390"/>
              </a:rPr>
              <a:t>Delayed Branch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7590" y="1806605"/>
            <a:ext cx="1247775" cy="4749800"/>
            <a:chOff x="0" y="981"/>
            <a:chExt cx="786" cy="2992"/>
          </a:xfrm>
        </p:grpSpPr>
        <p:sp>
          <p:nvSpPr>
            <p:cNvPr id="2780178" name="Rectangle 18"/>
            <p:cNvSpPr>
              <a:spLocks noChangeArrowheads="1"/>
            </p:cNvSpPr>
            <p:nvPr/>
          </p:nvSpPr>
          <p:spPr bwMode="auto">
            <a:xfrm>
              <a:off x="0" y="364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Exit:</a:t>
              </a:r>
            </a:p>
          </p:txBody>
        </p:sp>
        <p:sp>
          <p:nvSpPr>
            <p:cNvPr id="2780179" name="Freeform 19"/>
            <p:cNvSpPr>
              <a:spLocks/>
            </p:cNvSpPr>
            <p:nvPr/>
          </p:nvSpPr>
          <p:spPr bwMode="auto">
            <a:xfrm>
              <a:off x="21" y="981"/>
              <a:ext cx="436" cy="2720"/>
            </a:xfrm>
            <a:custGeom>
              <a:avLst/>
              <a:gdLst/>
              <a:ahLst/>
              <a:cxnLst>
                <a:cxn ang="0">
                  <a:pos x="406" y="0"/>
                </a:cxn>
                <a:cxn ang="0">
                  <a:pos x="416" y="1163"/>
                </a:cxn>
                <a:cxn ang="0">
                  <a:pos x="427" y="1291"/>
                </a:cxn>
                <a:cxn ang="0">
                  <a:pos x="427" y="1398"/>
                </a:cxn>
                <a:cxn ang="0">
                  <a:pos x="416" y="1430"/>
                </a:cxn>
                <a:cxn ang="0">
                  <a:pos x="427" y="1526"/>
                </a:cxn>
                <a:cxn ang="0">
                  <a:pos x="384" y="1536"/>
                </a:cxn>
                <a:cxn ang="0">
                  <a:pos x="352" y="1547"/>
                </a:cxn>
                <a:cxn ang="0">
                  <a:pos x="310" y="1558"/>
                </a:cxn>
                <a:cxn ang="0">
                  <a:pos x="128" y="1686"/>
                </a:cxn>
                <a:cxn ang="0">
                  <a:pos x="43" y="1899"/>
                </a:cxn>
                <a:cxn ang="0">
                  <a:pos x="0" y="2155"/>
                </a:cxn>
                <a:cxn ang="0">
                  <a:pos x="11" y="2592"/>
                </a:cxn>
                <a:cxn ang="0">
                  <a:pos x="75" y="2624"/>
                </a:cxn>
                <a:cxn ang="0">
                  <a:pos x="235" y="2720"/>
                </a:cxn>
              </a:cxnLst>
              <a:rect l="0" t="0" r="r" b="b"/>
              <a:pathLst>
                <a:path w="436" h="2720">
                  <a:moveTo>
                    <a:pt x="406" y="0"/>
                  </a:moveTo>
                  <a:cubicBezTo>
                    <a:pt x="434" y="390"/>
                    <a:pt x="422" y="769"/>
                    <a:pt x="416" y="1163"/>
                  </a:cubicBezTo>
                  <a:cubicBezTo>
                    <a:pt x="419" y="1205"/>
                    <a:pt x="427" y="1248"/>
                    <a:pt x="427" y="1291"/>
                  </a:cubicBezTo>
                  <a:cubicBezTo>
                    <a:pt x="427" y="1413"/>
                    <a:pt x="402" y="1325"/>
                    <a:pt x="427" y="1398"/>
                  </a:cubicBezTo>
                  <a:cubicBezTo>
                    <a:pt x="423" y="1408"/>
                    <a:pt x="416" y="1418"/>
                    <a:pt x="416" y="1430"/>
                  </a:cubicBezTo>
                  <a:cubicBezTo>
                    <a:pt x="416" y="1462"/>
                    <a:pt x="436" y="1495"/>
                    <a:pt x="427" y="1526"/>
                  </a:cubicBezTo>
                  <a:cubicBezTo>
                    <a:pt x="422" y="1540"/>
                    <a:pt x="398" y="1532"/>
                    <a:pt x="384" y="1536"/>
                  </a:cubicBezTo>
                  <a:cubicBezTo>
                    <a:pt x="373" y="1539"/>
                    <a:pt x="362" y="1543"/>
                    <a:pt x="352" y="1547"/>
                  </a:cubicBezTo>
                  <a:cubicBezTo>
                    <a:pt x="338" y="1551"/>
                    <a:pt x="324" y="1554"/>
                    <a:pt x="310" y="1558"/>
                  </a:cubicBezTo>
                  <a:cubicBezTo>
                    <a:pt x="257" y="1590"/>
                    <a:pt x="163" y="1630"/>
                    <a:pt x="128" y="1686"/>
                  </a:cubicBezTo>
                  <a:cubicBezTo>
                    <a:pt x="88" y="1747"/>
                    <a:pt x="61" y="1828"/>
                    <a:pt x="43" y="1899"/>
                  </a:cubicBezTo>
                  <a:cubicBezTo>
                    <a:pt x="33" y="1989"/>
                    <a:pt x="20" y="2066"/>
                    <a:pt x="0" y="2155"/>
                  </a:cubicBezTo>
                  <a:cubicBezTo>
                    <a:pt x="3" y="2300"/>
                    <a:pt x="0" y="2446"/>
                    <a:pt x="11" y="2592"/>
                  </a:cubicBezTo>
                  <a:cubicBezTo>
                    <a:pt x="12" y="2617"/>
                    <a:pt x="64" y="2621"/>
                    <a:pt x="75" y="2624"/>
                  </a:cubicBezTo>
                  <a:cubicBezTo>
                    <a:pt x="142" y="2640"/>
                    <a:pt x="186" y="2671"/>
                    <a:pt x="235" y="272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16463" y="1792006"/>
            <a:ext cx="1247775" cy="4749800"/>
            <a:chOff x="2631" y="981"/>
            <a:chExt cx="786" cy="2992"/>
          </a:xfrm>
        </p:grpSpPr>
        <p:sp>
          <p:nvSpPr>
            <p:cNvPr id="2780181" name="Rectangle 21"/>
            <p:cNvSpPr>
              <a:spLocks noChangeArrowheads="1"/>
            </p:cNvSpPr>
            <p:nvPr/>
          </p:nvSpPr>
          <p:spPr bwMode="auto">
            <a:xfrm>
              <a:off x="2631" y="364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Exit:</a:t>
              </a:r>
            </a:p>
          </p:txBody>
        </p:sp>
        <p:sp>
          <p:nvSpPr>
            <p:cNvPr id="2780182" name="Freeform 22"/>
            <p:cNvSpPr>
              <a:spLocks/>
            </p:cNvSpPr>
            <p:nvPr/>
          </p:nvSpPr>
          <p:spPr bwMode="auto">
            <a:xfrm>
              <a:off x="2640" y="981"/>
              <a:ext cx="436" cy="2720"/>
            </a:xfrm>
            <a:custGeom>
              <a:avLst/>
              <a:gdLst/>
              <a:ahLst/>
              <a:cxnLst>
                <a:cxn ang="0">
                  <a:pos x="406" y="0"/>
                </a:cxn>
                <a:cxn ang="0">
                  <a:pos x="416" y="1163"/>
                </a:cxn>
                <a:cxn ang="0">
                  <a:pos x="427" y="1291"/>
                </a:cxn>
                <a:cxn ang="0">
                  <a:pos x="427" y="1398"/>
                </a:cxn>
                <a:cxn ang="0">
                  <a:pos x="416" y="1430"/>
                </a:cxn>
                <a:cxn ang="0">
                  <a:pos x="427" y="1526"/>
                </a:cxn>
                <a:cxn ang="0">
                  <a:pos x="384" y="1536"/>
                </a:cxn>
                <a:cxn ang="0">
                  <a:pos x="352" y="1547"/>
                </a:cxn>
                <a:cxn ang="0">
                  <a:pos x="310" y="1558"/>
                </a:cxn>
                <a:cxn ang="0">
                  <a:pos x="128" y="1686"/>
                </a:cxn>
                <a:cxn ang="0">
                  <a:pos x="43" y="1899"/>
                </a:cxn>
                <a:cxn ang="0">
                  <a:pos x="0" y="2155"/>
                </a:cxn>
                <a:cxn ang="0">
                  <a:pos x="11" y="2592"/>
                </a:cxn>
                <a:cxn ang="0">
                  <a:pos x="75" y="2624"/>
                </a:cxn>
                <a:cxn ang="0">
                  <a:pos x="235" y="2720"/>
                </a:cxn>
              </a:cxnLst>
              <a:rect l="0" t="0" r="r" b="b"/>
              <a:pathLst>
                <a:path w="436" h="2720">
                  <a:moveTo>
                    <a:pt x="406" y="0"/>
                  </a:moveTo>
                  <a:cubicBezTo>
                    <a:pt x="434" y="390"/>
                    <a:pt x="422" y="769"/>
                    <a:pt x="416" y="1163"/>
                  </a:cubicBezTo>
                  <a:cubicBezTo>
                    <a:pt x="419" y="1205"/>
                    <a:pt x="427" y="1248"/>
                    <a:pt x="427" y="1291"/>
                  </a:cubicBezTo>
                  <a:cubicBezTo>
                    <a:pt x="427" y="1413"/>
                    <a:pt x="402" y="1325"/>
                    <a:pt x="427" y="1398"/>
                  </a:cubicBezTo>
                  <a:cubicBezTo>
                    <a:pt x="423" y="1408"/>
                    <a:pt x="416" y="1418"/>
                    <a:pt x="416" y="1430"/>
                  </a:cubicBezTo>
                  <a:cubicBezTo>
                    <a:pt x="416" y="1462"/>
                    <a:pt x="436" y="1495"/>
                    <a:pt x="427" y="1526"/>
                  </a:cubicBezTo>
                  <a:cubicBezTo>
                    <a:pt x="422" y="1540"/>
                    <a:pt x="398" y="1532"/>
                    <a:pt x="384" y="1536"/>
                  </a:cubicBezTo>
                  <a:cubicBezTo>
                    <a:pt x="373" y="1539"/>
                    <a:pt x="362" y="1543"/>
                    <a:pt x="352" y="1547"/>
                  </a:cubicBezTo>
                  <a:cubicBezTo>
                    <a:pt x="338" y="1551"/>
                    <a:pt x="324" y="1554"/>
                    <a:pt x="310" y="1558"/>
                  </a:cubicBezTo>
                  <a:cubicBezTo>
                    <a:pt x="257" y="1590"/>
                    <a:pt x="163" y="1630"/>
                    <a:pt x="128" y="1686"/>
                  </a:cubicBezTo>
                  <a:cubicBezTo>
                    <a:pt x="88" y="1747"/>
                    <a:pt x="61" y="1828"/>
                    <a:pt x="43" y="1899"/>
                  </a:cubicBezTo>
                  <a:cubicBezTo>
                    <a:pt x="33" y="1989"/>
                    <a:pt x="20" y="2066"/>
                    <a:pt x="0" y="2155"/>
                  </a:cubicBezTo>
                  <a:cubicBezTo>
                    <a:pt x="3" y="2300"/>
                    <a:pt x="0" y="2446"/>
                    <a:pt x="11" y="2592"/>
                  </a:cubicBezTo>
                  <a:cubicBezTo>
                    <a:pt x="12" y="2617"/>
                    <a:pt x="64" y="2621"/>
                    <a:pt x="75" y="2624"/>
                  </a:cubicBezTo>
                  <a:cubicBezTo>
                    <a:pt x="142" y="2640"/>
                    <a:pt x="186" y="2671"/>
                    <a:pt x="235" y="272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80183" name="Line 23"/>
          <p:cNvSpPr>
            <a:spLocks noChangeShapeType="1"/>
          </p:cNvSpPr>
          <p:nvPr/>
        </p:nvSpPr>
        <p:spPr bwMode="auto">
          <a:xfrm>
            <a:off x="4522788" y="2193925"/>
            <a:ext cx="1082675" cy="1793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184" name="Line 24"/>
          <p:cNvSpPr>
            <a:spLocks noChangeShapeType="1"/>
          </p:cNvSpPr>
          <p:nvPr/>
        </p:nvSpPr>
        <p:spPr bwMode="auto">
          <a:xfrm flipV="1">
            <a:off x="4930775" y="3627437"/>
            <a:ext cx="747713" cy="509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D3AB-FF3F-DF43-A0D0-E8F9BE14FACD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8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8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169" grpId="0" autoUpdateAnimBg="0"/>
      <p:bldP spid="2780176" grpId="0" autoUpdateAnimBg="0"/>
      <p:bldP spid="2780183" grpId="0" animBg="1"/>
      <p:bldP spid="27801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Delayed Branch/Jump and MIPS ISA?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JAL put PC+8 in register 31?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5BC5-A0AB-4C42-9ED9-ECC73840D7C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Delayed Branch/Jump and MIPS ISA?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JAL put PC+8 in register 31?</a:t>
            </a:r>
          </a:p>
          <a:p>
            <a:r>
              <a:rPr lang="en-US" i="1" dirty="0" smtClean="0"/>
              <a:t>JAL executes following instruction (PC+4) so should return to PC+8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4731-CD1F-EA4A-967E-50201484FA10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Control Hazards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Higher Level ILP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Dynamic </a:t>
            </a:r>
            <a:r>
              <a:rPr lang="en-US" dirty="0" smtClean="0">
                <a:solidFill>
                  <a:srgbClr val="BFBFBF"/>
                </a:solidFill>
              </a:rPr>
              <a:t>Scheduling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Technology </a:t>
            </a:r>
            <a:r>
              <a:rPr lang="en-US" dirty="0" smtClean="0">
                <a:solidFill>
                  <a:srgbClr val="BFBFBF"/>
                </a:solidFill>
              </a:rPr>
              <a:t>Break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Example AMD Barcelona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Big </a:t>
            </a:r>
            <a:r>
              <a:rPr lang="en-US" dirty="0" smtClean="0">
                <a:solidFill>
                  <a:srgbClr val="BFBFBF"/>
                </a:solidFill>
              </a:rPr>
              <a:t>Picture: Types of Parallelism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EF1B-5C7B-F044-AA83-CEAEFE80F8D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8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4:</a:t>
            </a:r>
            <a:r>
              <a:rPr lang="en-US" dirty="0" smtClean="0"/>
              <a:t> 2 Stage Pipelined </a:t>
            </a:r>
            <a:r>
              <a:rPr lang="en-US" dirty="0" smtClean="0"/>
              <a:t>Cycle </a:t>
            </a:r>
            <a:r>
              <a:rPr lang="en-US" dirty="0" smtClean="0"/>
              <a:t>Processor, non-delayed branch, </a:t>
            </a:r>
            <a:r>
              <a:rPr lang="en-US" dirty="0" smtClean="0"/>
              <a:t>in </a:t>
            </a:r>
            <a:r>
              <a:rPr lang="en-US" dirty="0" err="1" smtClean="0"/>
              <a:t>Logisim</a:t>
            </a:r>
            <a:endParaRPr lang="en-US" dirty="0" smtClean="0"/>
          </a:p>
          <a:p>
            <a:pPr lvl="1"/>
            <a:r>
              <a:rPr lang="en-US" dirty="0" smtClean="0"/>
              <a:t>Part </a:t>
            </a:r>
            <a:r>
              <a:rPr lang="en-US" dirty="0" smtClean="0"/>
              <a:t>1,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err="1" smtClean="0"/>
              <a:t>atapath</a:t>
            </a:r>
            <a:r>
              <a:rPr lang="en-US" dirty="0" smtClean="0"/>
              <a:t>, due 4/10, Part 2 due 4/17</a:t>
            </a:r>
          </a:p>
          <a:p>
            <a:pPr lvl="1"/>
            <a:r>
              <a:rPr lang="en-US" dirty="0" smtClean="0"/>
              <a:t>Face-to-Face grading: Signup for timeslot last week</a:t>
            </a:r>
          </a:p>
          <a:p>
            <a:r>
              <a:rPr lang="en-US" dirty="0" smtClean="0"/>
              <a:t>Extra Credit: Fastest Version of Project 3</a:t>
            </a:r>
          </a:p>
          <a:p>
            <a:pPr lvl="1"/>
            <a:r>
              <a:rPr lang="en-US" dirty="0" smtClean="0"/>
              <a:t>Due 4/24 23:59:59</a:t>
            </a:r>
          </a:p>
          <a:p>
            <a:r>
              <a:rPr lang="en-US" dirty="0" smtClean="0"/>
              <a:t>Final Review:</a:t>
            </a:r>
            <a:r>
              <a:rPr lang="en-US" dirty="0" smtClean="0"/>
              <a:t> 2 May, 5-8 PM, </a:t>
            </a:r>
            <a:r>
              <a:rPr lang="en-US" dirty="0" smtClean="0"/>
              <a:t>2050 </a:t>
            </a:r>
            <a:r>
              <a:rPr lang="en-US" dirty="0" smtClean="0"/>
              <a:t>Valley </a:t>
            </a:r>
            <a:r>
              <a:rPr lang="en-US" dirty="0" smtClean="0"/>
              <a:t>LSB</a:t>
            </a:r>
            <a:endParaRPr lang="en-US" dirty="0" smtClean="0"/>
          </a:p>
          <a:p>
            <a:r>
              <a:rPr lang="en-US" dirty="0" smtClean="0"/>
              <a:t>Final: Mon May 9 11AM-2PM (TBD)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23FE-C28A-0D4C-943B-88112D6CDD10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B25E-B248-2542-B7D7-80AAD8B2B4B2}" type="datetime1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04" y="286278"/>
            <a:ext cx="8585728" cy="60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 Giants!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5E2D-DBD4-8045-9D1B-84A640DCE53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7328" y="6112933"/>
            <a:ext cx="519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http://mlb.mlb.com/mlb/ps/y2010/gigapan/index.jsp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8000" b="6503"/>
          <a:stretch>
            <a:fillRect/>
          </a:stretch>
        </p:blipFill>
        <p:spPr>
          <a:xfrm>
            <a:off x="303702" y="1168399"/>
            <a:ext cx="3840105" cy="4944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59" y="1263149"/>
            <a:ext cx="3445279" cy="4849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1" y="1813977"/>
            <a:ext cx="5071238" cy="3367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0" y="1236132"/>
            <a:ext cx="3223683" cy="48544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Control Hazards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Higher Level ILP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Dynamic </a:t>
            </a:r>
            <a:r>
              <a:rPr lang="en-US" dirty="0" smtClean="0">
                <a:solidFill>
                  <a:srgbClr val="BFBFBF"/>
                </a:solidFill>
              </a:rPr>
              <a:t>Scheduling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Technology </a:t>
            </a:r>
            <a:r>
              <a:rPr lang="en-US" dirty="0" smtClean="0">
                <a:solidFill>
                  <a:srgbClr val="BFBFBF"/>
                </a:solidFill>
              </a:rPr>
              <a:t>Break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Example AMD Barcelona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Big </a:t>
            </a:r>
            <a:r>
              <a:rPr lang="en-US" dirty="0" smtClean="0">
                <a:solidFill>
                  <a:srgbClr val="BFBFBF"/>
                </a:solidFill>
              </a:rPr>
              <a:t>Picture: Types of Parallelism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628F-9875-4247-ACD1-2083B07D140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3381-42C3-6745-94A4-D0A4F0A6DD7A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23671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Greater Instruction</a:t>
            </a:r>
            <a:r>
              <a:rPr lang="en-US" sz="3600" dirty="0"/>
              <a:t>-Level Parallelism (ILP)</a:t>
            </a:r>
            <a:endParaRPr lang="en-AU" sz="3600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Deeper pipeline (5 =&gt; 10 =&gt; 15 stages)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Less work per stage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shorter clock cycle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charset="2"/>
              </a:rPr>
              <a:t>Multiple </a:t>
            </a:r>
            <a:r>
              <a:rPr lang="en-US" dirty="0" smtClean="0">
                <a:sym typeface="Symbol" charset="2"/>
              </a:rPr>
              <a:t>issue </a:t>
            </a:r>
            <a:r>
              <a:rPr lang="en-US" i="1" dirty="0" smtClean="0">
                <a:solidFill>
                  <a:srgbClr val="FF0000"/>
                </a:solidFill>
                <a:sym typeface="Symbol" charset="2"/>
              </a:rPr>
              <a:t>superscalar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Replicate pipeline stages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multiple pipelines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Start multiple instructions per clock cycle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CPI &lt; 1, so use Instructions Per Cycle (IPC)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E.g., </a:t>
            </a:r>
            <a:r>
              <a:rPr lang="en-US" dirty="0" smtClean="0">
                <a:sym typeface="Symbol" charset="2"/>
              </a:rPr>
              <a:t>4 GHz </a:t>
            </a:r>
            <a:r>
              <a:rPr lang="en-US" dirty="0">
                <a:sym typeface="Symbol" charset="2"/>
              </a:rPr>
              <a:t>4-way multiple-issue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ym typeface="Symbol" charset="2"/>
              </a:rPr>
              <a:t>16 BIPS, peak CPI = 0.25, peak IPC = 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But dependencies reduce this in practice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 rot="5400000">
            <a:off x="5776119" y="3001169"/>
            <a:ext cx="6369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§4.10 </a:t>
            </a:r>
            <a:r>
              <a:rPr lang="en-AU" sz="1800">
                <a:solidFill>
                  <a:schemeClr val="folHlink"/>
                </a:solidFill>
              </a:rPr>
              <a:t>Parallelism and Advanced Instruction Level Parallelism</a:t>
            </a:r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064-7860-3945-B8E5-E41085156154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40604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Issue</a:t>
            </a:r>
            <a:endParaRPr lang="en-AU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Static multiple issue</a:t>
            </a:r>
          </a:p>
          <a:p>
            <a:pPr lvl="1"/>
            <a:r>
              <a:rPr lang="en-US" sz="2400"/>
              <a:t>Compiler groups instructions to be issued together</a:t>
            </a:r>
          </a:p>
          <a:p>
            <a:pPr lvl="1"/>
            <a:r>
              <a:rPr lang="en-US" sz="2400"/>
              <a:t>Packages them into “issue slots”</a:t>
            </a:r>
          </a:p>
          <a:p>
            <a:pPr lvl="1"/>
            <a:r>
              <a:rPr lang="en-US" sz="2400"/>
              <a:t>Compiler detects and avoids hazards</a:t>
            </a:r>
          </a:p>
          <a:p>
            <a:r>
              <a:rPr lang="en-US" sz="2800"/>
              <a:t>Dynamic multiple issue</a:t>
            </a:r>
          </a:p>
          <a:p>
            <a:pPr lvl="1"/>
            <a:r>
              <a:rPr lang="en-US" sz="2400"/>
              <a:t>CPU examines instruction stream and chooses instructions to issue each cycle</a:t>
            </a:r>
          </a:p>
          <a:p>
            <a:pPr lvl="1"/>
            <a:r>
              <a:rPr lang="en-US" sz="2400"/>
              <a:t>Compiler can help by reordering instructions</a:t>
            </a:r>
          </a:p>
          <a:p>
            <a:pPr lvl="1"/>
            <a:r>
              <a:rPr lang="en-US" sz="2400"/>
              <a:t>CPU resolves hazards using advanced techniques at runtime</a:t>
            </a:r>
            <a:endParaRPr lang="en-AU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Superscalar Laundry: Parallel per stage</a:t>
            </a:r>
            <a:endParaRPr lang="en-US" sz="3600" dirty="0"/>
          </a:p>
        </p:txBody>
      </p:sp>
      <p:sp>
        <p:nvSpPr>
          <p:cNvPr id="280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726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More resources, HW to match mix of parallel tasks?</a:t>
            </a:r>
            <a:endParaRPr lang="en-US" sz="2800" dirty="0"/>
          </a:p>
        </p:txBody>
      </p:sp>
      <p:sp>
        <p:nvSpPr>
          <p:cNvPr id="2804740" name="Rectangle 4"/>
          <p:cNvSpPr>
            <a:spLocks noChangeArrowheads="1"/>
          </p:cNvSpPr>
          <p:nvPr/>
        </p:nvSpPr>
        <p:spPr bwMode="auto">
          <a:xfrm>
            <a:off x="931863" y="2114550"/>
            <a:ext cx="417512" cy="374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a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s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k</a:t>
            </a:r>
          </a:p>
          <a:p>
            <a:pPr algn="ctr"/>
            <a:endParaRPr lang="en-US" sz="2400" i="1">
              <a:solidFill>
                <a:schemeClr val="tx1"/>
              </a:solidFill>
              <a:latin typeface="FranklinGothic" charset="0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O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r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d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e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r</a:t>
            </a:r>
          </a:p>
        </p:txBody>
      </p:sp>
      <p:sp>
        <p:nvSpPr>
          <p:cNvPr id="2804741" name="Rectangle 5"/>
          <p:cNvSpPr>
            <a:spLocks noChangeArrowheads="1"/>
          </p:cNvSpPr>
          <p:nvPr/>
        </p:nvSpPr>
        <p:spPr bwMode="auto">
          <a:xfrm>
            <a:off x="6391275" y="1249363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12</a:t>
            </a:r>
          </a:p>
        </p:txBody>
      </p:sp>
      <p:sp>
        <p:nvSpPr>
          <p:cNvPr id="2804742" name="Rectangle 6"/>
          <p:cNvSpPr>
            <a:spLocks noChangeArrowheads="1"/>
          </p:cNvSpPr>
          <p:nvPr/>
        </p:nvSpPr>
        <p:spPr bwMode="auto">
          <a:xfrm>
            <a:off x="7786688" y="1239838"/>
            <a:ext cx="909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2 AM</a:t>
            </a:r>
          </a:p>
        </p:txBody>
      </p:sp>
      <p:sp>
        <p:nvSpPr>
          <p:cNvPr id="2804743" name="Rectangle 7"/>
          <p:cNvSpPr>
            <a:spLocks noChangeArrowheads="1"/>
          </p:cNvSpPr>
          <p:nvPr/>
        </p:nvSpPr>
        <p:spPr bwMode="auto">
          <a:xfrm>
            <a:off x="1581150" y="1255713"/>
            <a:ext cx="89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6 PM</a:t>
            </a:r>
          </a:p>
        </p:txBody>
      </p:sp>
      <p:sp>
        <p:nvSpPr>
          <p:cNvPr id="2804744" name="Line 8"/>
          <p:cNvSpPr>
            <a:spLocks noChangeShapeType="1"/>
          </p:cNvSpPr>
          <p:nvPr/>
        </p:nvSpPr>
        <p:spPr bwMode="auto">
          <a:xfrm>
            <a:off x="1874838" y="161131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45" name="Rectangle 9"/>
          <p:cNvSpPr>
            <a:spLocks noChangeArrowheads="1"/>
          </p:cNvSpPr>
          <p:nvPr/>
        </p:nvSpPr>
        <p:spPr bwMode="auto">
          <a:xfrm>
            <a:off x="2546350" y="1276350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7</a:t>
            </a:r>
          </a:p>
        </p:txBody>
      </p:sp>
      <p:sp>
        <p:nvSpPr>
          <p:cNvPr id="2804746" name="Rectangle 10"/>
          <p:cNvSpPr>
            <a:spLocks noChangeArrowheads="1"/>
          </p:cNvSpPr>
          <p:nvPr/>
        </p:nvSpPr>
        <p:spPr bwMode="auto">
          <a:xfrm>
            <a:off x="3321050" y="1266825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8</a:t>
            </a:r>
          </a:p>
        </p:txBody>
      </p:sp>
      <p:sp>
        <p:nvSpPr>
          <p:cNvPr id="2804747" name="Rectangle 11"/>
          <p:cNvSpPr>
            <a:spLocks noChangeArrowheads="1"/>
          </p:cNvSpPr>
          <p:nvPr/>
        </p:nvSpPr>
        <p:spPr bwMode="auto">
          <a:xfrm>
            <a:off x="4133850" y="1293813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9</a:t>
            </a:r>
          </a:p>
        </p:txBody>
      </p:sp>
      <p:sp>
        <p:nvSpPr>
          <p:cNvPr id="2804748" name="Rectangle 12"/>
          <p:cNvSpPr>
            <a:spLocks noChangeArrowheads="1"/>
          </p:cNvSpPr>
          <p:nvPr/>
        </p:nvSpPr>
        <p:spPr bwMode="auto">
          <a:xfrm>
            <a:off x="4865688" y="12795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10</a:t>
            </a:r>
          </a:p>
        </p:txBody>
      </p:sp>
      <p:sp>
        <p:nvSpPr>
          <p:cNvPr id="2804749" name="Rectangle 13"/>
          <p:cNvSpPr>
            <a:spLocks noChangeArrowheads="1"/>
          </p:cNvSpPr>
          <p:nvPr/>
        </p:nvSpPr>
        <p:spPr bwMode="auto">
          <a:xfrm>
            <a:off x="5667375" y="127635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11</a:t>
            </a:r>
          </a:p>
        </p:txBody>
      </p:sp>
      <p:sp>
        <p:nvSpPr>
          <p:cNvPr id="2804750" name="Rectangle 14"/>
          <p:cNvSpPr>
            <a:spLocks noChangeArrowheads="1"/>
          </p:cNvSpPr>
          <p:nvPr/>
        </p:nvSpPr>
        <p:spPr bwMode="auto">
          <a:xfrm>
            <a:off x="7288213" y="126523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</a:t>
            </a:r>
          </a:p>
        </p:txBody>
      </p:sp>
      <p:sp>
        <p:nvSpPr>
          <p:cNvPr id="2804751" name="Line 15"/>
          <p:cNvSpPr>
            <a:spLocks noChangeShapeType="1"/>
          </p:cNvSpPr>
          <p:nvPr/>
        </p:nvSpPr>
        <p:spPr bwMode="auto">
          <a:xfrm>
            <a:off x="1885950" y="1758950"/>
            <a:ext cx="6370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52" name="Line 16"/>
          <p:cNvSpPr>
            <a:spLocks noChangeShapeType="1"/>
          </p:cNvSpPr>
          <p:nvPr/>
        </p:nvSpPr>
        <p:spPr bwMode="auto">
          <a:xfrm>
            <a:off x="1339850" y="2417763"/>
            <a:ext cx="14288" cy="3303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53" name="Rectangle 17"/>
          <p:cNvSpPr>
            <a:spLocks noChangeArrowheads="1"/>
          </p:cNvSpPr>
          <p:nvPr/>
        </p:nvSpPr>
        <p:spPr bwMode="auto">
          <a:xfrm>
            <a:off x="5575300" y="1908175"/>
            <a:ext cx="858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Time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50975" y="3124200"/>
            <a:ext cx="401638" cy="454025"/>
            <a:chOff x="1028" y="1968"/>
            <a:chExt cx="285" cy="286"/>
          </a:xfrm>
        </p:grpSpPr>
        <p:sp>
          <p:nvSpPr>
            <p:cNvPr id="2804755" name="Freeform 19"/>
            <p:cNvSpPr>
              <a:spLocks/>
            </p:cNvSpPr>
            <p:nvPr/>
          </p:nvSpPr>
          <p:spPr bwMode="auto">
            <a:xfrm>
              <a:off x="1042" y="2011"/>
              <a:ext cx="237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rgbClr val="FC0128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756" name="Rectangle 20"/>
            <p:cNvSpPr>
              <a:spLocks noChangeArrowheads="1"/>
            </p:cNvSpPr>
            <p:nvPr/>
          </p:nvSpPr>
          <p:spPr bwMode="auto">
            <a:xfrm>
              <a:off x="1028" y="1968"/>
              <a:ext cx="28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60500" y="3616325"/>
            <a:ext cx="401638" cy="454025"/>
            <a:chOff x="1034" y="2278"/>
            <a:chExt cx="286" cy="286"/>
          </a:xfrm>
        </p:grpSpPr>
        <p:sp>
          <p:nvSpPr>
            <p:cNvPr id="2804758" name="Freeform 22"/>
            <p:cNvSpPr>
              <a:spLocks/>
            </p:cNvSpPr>
            <p:nvPr/>
          </p:nvSpPr>
          <p:spPr bwMode="auto">
            <a:xfrm>
              <a:off x="1048" y="2322"/>
              <a:ext cx="237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rgbClr val="88680E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759" name="Rectangle 23"/>
            <p:cNvSpPr>
              <a:spLocks noChangeArrowheads="1"/>
            </p:cNvSpPr>
            <p:nvPr/>
          </p:nvSpPr>
          <p:spPr bwMode="auto">
            <a:xfrm>
              <a:off x="1034" y="2278"/>
              <a:ext cx="28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</p:grpSp>
      <p:sp>
        <p:nvSpPr>
          <p:cNvPr id="2804760" name="Freeform 24"/>
          <p:cNvSpPr>
            <a:spLocks/>
          </p:cNvSpPr>
          <p:nvPr/>
        </p:nvSpPr>
        <p:spPr bwMode="auto">
          <a:xfrm>
            <a:off x="1479550" y="4200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61" name="Rectangle 25"/>
          <p:cNvSpPr>
            <a:spLocks noChangeArrowheads="1"/>
          </p:cNvSpPr>
          <p:nvPr/>
        </p:nvSpPr>
        <p:spPr bwMode="auto">
          <a:xfrm>
            <a:off x="1458913" y="413067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D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50975" y="2497138"/>
            <a:ext cx="401638" cy="454025"/>
            <a:chOff x="1029" y="1573"/>
            <a:chExt cx="284" cy="286"/>
          </a:xfrm>
        </p:grpSpPr>
        <p:sp>
          <p:nvSpPr>
            <p:cNvPr id="2804763" name="Freeform 27"/>
            <p:cNvSpPr>
              <a:spLocks/>
            </p:cNvSpPr>
            <p:nvPr/>
          </p:nvSpPr>
          <p:spPr bwMode="auto">
            <a:xfrm>
              <a:off x="1042" y="1617"/>
              <a:ext cx="237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764" name="Rectangle 28"/>
            <p:cNvSpPr>
              <a:spLocks noChangeArrowheads="1"/>
            </p:cNvSpPr>
            <p:nvPr/>
          </p:nvSpPr>
          <p:spPr bwMode="auto">
            <a:xfrm>
              <a:off x="1029" y="1573"/>
              <a:ext cx="28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</p:txBody>
        </p:sp>
      </p:grpSp>
      <p:sp>
        <p:nvSpPr>
          <p:cNvPr id="2804765" name="Freeform 29"/>
          <p:cNvSpPr>
            <a:spLocks/>
          </p:cNvSpPr>
          <p:nvPr/>
        </p:nvSpPr>
        <p:spPr bwMode="auto">
          <a:xfrm>
            <a:off x="1479550" y="47720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rgbClr val="FC0128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66" name="Rectangle 30"/>
          <p:cNvSpPr>
            <a:spLocks noChangeArrowheads="1"/>
          </p:cNvSpPr>
          <p:nvPr/>
        </p:nvSpPr>
        <p:spPr bwMode="auto">
          <a:xfrm>
            <a:off x="1470025" y="4702175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E</a:t>
            </a:r>
          </a:p>
        </p:txBody>
      </p:sp>
      <p:sp>
        <p:nvSpPr>
          <p:cNvPr id="2804767" name="Freeform 31"/>
          <p:cNvSpPr>
            <a:spLocks/>
          </p:cNvSpPr>
          <p:nvPr/>
        </p:nvSpPr>
        <p:spPr bwMode="auto">
          <a:xfrm>
            <a:off x="1479550" y="5343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rgbClr val="88680E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4768" name="Rectangle 32"/>
          <p:cNvSpPr>
            <a:spLocks noChangeArrowheads="1"/>
          </p:cNvSpPr>
          <p:nvPr/>
        </p:nvSpPr>
        <p:spPr bwMode="auto">
          <a:xfrm>
            <a:off x="1476375" y="5273675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F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920875" y="2501900"/>
            <a:ext cx="1392238" cy="1539875"/>
            <a:chOff x="1361" y="1576"/>
            <a:chExt cx="987" cy="970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373" y="1576"/>
              <a:ext cx="975" cy="310"/>
              <a:chOff x="1373" y="1576"/>
              <a:chExt cx="975" cy="310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1373" y="1576"/>
                <a:ext cx="206" cy="310"/>
                <a:chOff x="1373" y="1576"/>
                <a:chExt cx="206" cy="310"/>
              </a:xfrm>
            </p:grpSpPr>
            <p:sp>
              <p:nvSpPr>
                <p:cNvPr id="2804772" name="AutoShape 36"/>
                <p:cNvSpPr>
                  <a:spLocks noChangeArrowheads="1"/>
                </p:cNvSpPr>
                <p:nvPr/>
              </p:nvSpPr>
              <p:spPr bwMode="auto">
                <a:xfrm>
                  <a:off x="1373" y="1626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3" name="AutoShape 37"/>
                <p:cNvSpPr>
                  <a:spLocks noChangeArrowheads="1"/>
                </p:cNvSpPr>
                <p:nvPr/>
              </p:nvSpPr>
              <p:spPr bwMode="auto">
                <a:xfrm>
                  <a:off x="1421" y="1576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4" name="AutoShape 38"/>
                <p:cNvSpPr>
                  <a:spLocks noChangeArrowheads="1"/>
                </p:cNvSpPr>
                <p:nvPr/>
              </p:nvSpPr>
              <p:spPr bwMode="auto">
                <a:xfrm>
                  <a:off x="1412" y="1647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1891" y="1617"/>
                <a:ext cx="203" cy="257"/>
                <a:chOff x="1891" y="1617"/>
                <a:chExt cx="203" cy="257"/>
              </a:xfrm>
            </p:grpSpPr>
            <p:sp>
              <p:nvSpPr>
                <p:cNvPr id="2804776" name="Freeform 40"/>
                <p:cNvSpPr>
                  <a:spLocks/>
                </p:cNvSpPr>
                <p:nvPr/>
              </p:nvSpPr>
              <p:spPr bwMode="auto">
                <a:xfrm>
                  <a:off x="2020" y="1734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7" name="Rectangle 41"/>
                <p:cNvSpPr>
                  <a:spLocks noChangeArrowheads="1"/>
                </p:cNvSpPr>
                <p:nvPr/>
              </p:nvSpPr>
              <p:spPr bwMode="auto">
                <a:xfrm>
                  <a:off x="2017" y="1734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23" y="1792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79" name="Rectangle 43"/>
                <p:cNvSpPr>
                  <a:spLocks noChangeArrowheads="1"/>
                </p:cNvSpPr>
                <p:nvPr/>
              </p:nvSpPr>
              <p:spPr bwMode="auto">
                <a:xfrm>
                  <a:off x="1892" y="1792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80" name="Oval 44"/>
                <p:cNvSpPr>
                  <a:spLocks noChangeArrowheads="1"/>
                </p:cNvSpPr>
                <p:nvPr/>
              </p:nvSpPr>
              <p:spPr bwMode="auto">
                <a:xfrm>
                  <a:off x="1952" y="1617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81" name="Freeform 45"/>
                <p:cNvSpPr>
                  <a:spLocks/>
                </p:cNvSpPr>
                <p:nvPr/>
              </p:nvSpPr>
              <p:spPr bwMode="auto">
                <a:xfrm>
                  <a:off x="1891" y="1661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782" name="Freeform 46"/>
              <p:cNvSpPr>
                <a:spLocks/>
              </p:cNvSpPr>
              <p:nvPr/>
            </p:nvSpPr>
            <p:spPr bwMode="auto">
              <a:xfrm>
                <a:off x="2148" y="1586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1585" y="1576"/>
                <a:ext cx="259" cy="310"/>
                <a:chOff x="1585" y="1576"/>
                <a:chExt cx="259" cy="310"/>
              </a:xfrm>
            </p:grpSpPr>
            <p:grpSp>
              <p:nvGrpSpPr>
                <p:cNvPr id="10" name="Group 48"/>
                <p:cNvGrpSpPr>
                  <a:grpSpLocks/>
                </p:cNvGrpSpPr>
                <p:nvPr/>
              </p:nvGrpSpPr>
              <p:grpSpPr bwMode="auto">
                <a:xfrm>
                  <a:off x="1585" y="1576"/>
                  <a:ext cx="259" cy="310"/>
                  <a:chOff x="1585" y="1576"/>
                  <a:chExt cx="259" cy="310"/>
                </a:xfrm>
              </p:grpSpPr>
              <p:sp>
                <p:nvSpPr>
                  <p:cNvPr id="2804785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585" y="1626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4786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648" y="1576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4787" name="Oval 51"/>
                <p:cNvSpPr>
                  <a:spLocks noChangeArrowheads="1"/>
                </p:cNvSpPr>
                <p:nvPr/>
              </p:nvSpPr>
              <p:spPr bwMode="auto">
                <a:xfrm>
                  <a:off x="1667" y="1602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788" name="AutoShape 52"/>
                <p:cNvSpPr>
                  <a:spLocks noChangeArrowheads="1"/>
                </p:cNvSpPr>
                <p:nvPr/>
              </p:nvSpPr>
              <p:spPr bwMode="auto">
                <a:xfrm>
                  <a:off x="1616" y="1750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1361" y="1900"/>
              <a:ext cx="206" cy="310"/>
              <a:chOff x="1361" y="1900"/>
              <a:chExt cx="206" cy="310"/>
            </a:xfrm>
          </p:grpSpPr>
          <p:sp>
            <p:nvSpPr>
              <p:cNvPr id="2804790" name="AutoShape 54"/>
              <p:cNvSpPr>
                <a:spLocks noChangeArrowheads="1"/>
              </p:cNvSpPr>
              <p:nvPr/>
            </p:nvSpPr>
            <p:spPr bwMode="auto">
              <a:xfrm>
                <a:off x="1361" y="1950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1" name="AutoShape 55"/>
              <p:cNvSpPr>
                <a:spLocks noChangeArrowheads="1"/>
              </p:cNvSpPr>
              <p:nvPr/>
            </p:nvSpPr>
            <p:spPr bwMode="auto">
              <a:xfrm>
                <a:off x="1409" y="1900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2" name="AutoShape 56"/>
              <p:cNvSpPr>
                <a:spLocks noChangeArrowheads="1"/>
              </p:cNvSpPr>
              <p:nvPr/>
            </p:nvSpPr>
            <p:spPr bwMode="auto">
              <a:xfrm>
                <a:off x="1400" y="1971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879" y="1941"/>
              <a:ext cx="203" cy="257"/>
              <a:chOff x="1879" y="1941"/>
              <a:chExt cx="203" cy="257"/>
            </a:xfrm>
          </p:grpSpPr>
          <p:sp>
            <p:nvSpPr>
              <p:cNvPr id="2804794" name="Freeform 58"/>
              <p:cNvSpPr>
                <a:spLocks/>
              </p:cNvSpPr>
              <p:nvPr/>
            </p:nvSpPr>
            <p:spPr bwMode="auto">
              <a:xfrm>
                <a:off x="2008" y="2058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5" name="Rectangle 59"/>
              <p:cNvSpPr>
                <a:spLocks noChangeArrowheads="1"/>
              </p:cNvSpPr>
              <p:nvPr/>
            </p:nvSpPr>
            <p:spPr bwMode="auto">
              <a:xfrm>
                <a:off x="2005" y="2058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6" name="Rectangle 60"/>
              <p:cNvSpPr>
                <a:spLocks noChangeArrowheads="1"/>
              </p:cNvSpPr>
              <p:nvPr/>
            </p:nvSpPr>
            <p:spPr bwMode="auto">
              <a:xfrm>
                <a:off x="2011" y="2116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7" name="Rectangle 61"/>
              <p:cNvSpPr>
                <a:spLocks noChangeArrowheads="1"/>
              </p:cNvSpPr>
              <p:nvPr/>
            </p:nvSpPr>
            <p:spPr bwMode="auto">
              <a:xfrm>
                <a:off x="1880" y="2116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8" name="Oval 62"/>
              <p:cNvSpPr>
                <a:spLocks noChangeArrowheads="1"/>
              </p:cNvSpPr>
              <p:nvPr/>
            </p:nvSpPr>
            <p:spPr bwMode="auto">
              <a:xfrm>
                <a:off x="1940" y="1941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799" name="Freeform 63"/>
              <p:cNvSpPr>
                <a:spLocks/>
              </p:cNvSpPr>
              <p:nvPr/>
            </p:nvSpPr>
            <p:spPr bwMode="auto">
              <a:xfrm>
                <a:off x="1879" y="1985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00" name="Freeform 64"/>
            <p:cNvSpPr>
              <a:spLocks/>
            </p:cNvSpPr>
            <p:nvPr/>
          </p:nvSpPr>
          <p:spPr bwMode="auto">
            <a:xfrm>
              <a:off x="2136" y="1910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573" y="1900"/>
              <a:ext cx="259" cy="310"/>
              <a:chOff x="1573" y="1900"/>
              <a:chExt cx="259" cy="310"/>
            </a:xfrm>
          </p:grpSpPr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1573" y="1900"/>
                <a:ext cx="259" cy="310"/>
                <a:chOff x="1573" y="1900"/>
                <a:chExt cx="259" cy="310"/>
              </a:xfrm>
            </p:grpSpPr>
            <p:sp>
              <p:nvSpPr>
                <p:cNvPr id="2804803" name="AutoShape 67"/>
                <p:cNvSpPr>
                  <a:spLocks noChangeArrowheads="1"/>
                </p:cNvSpPr>
                <p:nvPr/>
              </p:nvSpPr>
              <p:spPr bwMode="auto">
                <a:xfrm>
                  <a:off x="1573" y="1950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04" name="AutoShape 68"/>
                <p:cNvSpPr>
                  <a:spLocks noChangeArrowheads="1"/>
                </p:cNvSpPr>
                <p:nvPr/>
              </p:nvSpPr>
              <p:spPr bwMode="auto">
                <a:xfrm>
                  <a:off x="1636" y="1900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05" name="Oval 69"/>
              <p:cNvSpPr>
                <a:spLocks noChangeArrowheads="1"/>
              </p:cNvSpPr>
              <p:nvPr/>
            </p:nvSpPr>
            <p:spPr bwMode="auto">
              <a:xfrm>
                <a:off x="1655" y="1926"/>
                <a:ext cx="27" cy="8"/>
              </a:xfrm>
              <a:prstGeom prst="ellipse">
                <a:avLst/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06" name="AutoShape 70"/>
              <p:cNvSpPr>
                <a:spLocks noChangeArrowheads="1"/>
              </p:cNvSpPr>
              <p:nvPr/>
            </p:nvSpPr>
            <p:spPr bwMode="auto">
              <a:xfrm>
                <a:off x="1604" y="2074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1373" y="2236"/>
              <a:ext cx="206" cy="310"/>
              <a:chOff x="1373" y="2236"/>
              <a:chExt cx="206" cy="310"/>
            </a:xfrm>
          </p:grpSpPr>
          <p:sp>
            <p:nvSpPr>
              <p:cNvPr id="2804808" name="AutoShape 72"/>
              <p:cNvSpPr>
                <a:spLocks noChangeArrowheads="1"/>
              </p:cNvSpPr>
              <p:nvPr/>
            </p:nvSpPr>
            <p:spPr bwMode="auto">
              <a:xfrm>
                <a:off x="1373" y="2286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09" name="AutoShape 73"/>
              <p:cNvSpPr>
                <a:spLocks noChangeArrowheads="1"/>
              </p:cNvSpPr>
              <p:nvPr/>
            </p:nvSpPr>
            <p:spPr bwMode="auto">
              <a:xfrm>
                <a:off x="1421" y="2236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0" name="AutoShape 74"/>
              <p:cNvSpPr>
                <a:spLocks noChangeArrowheads="1"/>
              </p:cNvSpPr>
              <p:nvPr/>
            </p:nvSpPr>
            <p:spPr bwMode="auto">
              <a:xfrm>
                <a:off x="1412" y="2307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1891" y="2277"/>
              <a:ext cx="203" cy="257"/>
              <a:chOff x="1891" y="2277"/>
              <a:chExt cx="203" cy="257"/>
            </a:xfrm>
          </p:grpSpPr>
          <p:sp>
            <p:nvSpPr>
              <p:cNvPr id="2804812" name="Freeform 76"/>
              <p:cNvSpPr>
                <a:spLocks/>
              </p:cNvSpPr>
              <p:nvPr/>
            </p:nvSpPr>
            <p:spPr bwMode="auto">
              <a:xfrm>
                <a:off x="2020" y="2394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3" name="Rectangle 77"/>
              <p:cNvSpPr>
                <a:spLocks noChangeArrowheads="1"/>
              </p:cNvSpPr>
              <p:nvPr/>
            </p:nvSpPr>
            <p:spPr bwMode="auto">
              <a:xfrm>
                <a:off x="2017" y="2394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4" name="Rectangle 78"/>
              <p:cNvSpPr>
                <a:spLocks noChangeArrowheads="1"/>
              </p:cNvSpPr>
              <p:nvPr/>
            </p:nvSpPr>
            <p:spPr bwMode="auto">
              <a:xfrm>
                <a:off x="2023" y="2452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5" name="Rectangle 79"/>
              <p:cNvSpPr>
                <a:spLocks noChangeArrowheads="1"/>
              </p:cNvSpPr>
              <p:nvPr/>
            </p:nvSpPr>
            <p:spPr bwMode="auto">
              <a:xfrm>
                <a:off x="1892" y="2452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6" name="Oval 80"/>
              <p:cNvSpPr>
                <a:spLocks noChangeArrowheads="1"/>
              </p:cNvSpPr>
              <p:nvPr/>
            </p:nvSpPr>
            <p:spPr bwMode="auto">
              <a:xfrm>
                <a:off x="1952" y="2277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17" name="Freeform 81"/>
              <p:cNvSpPr>
                <a:spLocks/>
              </p:cNvSpPr>
              <p:nvPr/>
            </p:nvSpPr>
            <p:spPr bwMode="auto">
              <a:xfrm>
                <a:off x="1891" y="2321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18" name="Freeform 82"/>
            <p:cNvSpPr>
              <a:spLocks/>
            </p:cNvSpPr>
            <p:nvPr/>
          </p:nvSpPr>
          <p:spPr bwMode="auto">
            <a:xfrm>
              <a:off x="2148" y="2246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83"/>
            <p:cNvGrpSpPr>
              <a:grpSpLocks/>
            </p:cNvGrpSpPr>
            <p:nvPr/>
          </p:nvGrpSpPr>
          <p:grpSpPr bwMode="auto">
            <a:xfrm>
              <a:off x="1585" y="2236"/>
              <a:ext cx="259" cy="310"/>
              <a:chOff x="1585" y="2236"/>
              <a:chExt cx="259" cy="310"/>
            </a:xfrm>
          </p:grpSpPr>
          <p:grpSp>
            <p:nvGrpSpPr>
              <p:cNvPr id="18" name="Group 84"/>
              <p:cNvGrpSpPr>
                <a:grpSpLocks/>
              </p:cNvGrpSpPr>
              <p:nvPr/>
            </p:nvGrpSpPr>
            <p:grpSpPr bwMode="auto">
              <a:xfrm>
                <a:off x="1585" y="2236"/>
                <a:ext cx="259" cy="310"/>
                <a:chOff x="1585" y="2236"/>
                <a:chExt cx="259" cy="310"/>
              </a:xfrm>
            </p:grpSpPr>
            <p:sp>
              <p:nvSpPr>
                <p:cNvPr id="2804821" name="AutoShape 85"/>
                <p:cNvSpPr>
                  <a:spLocks noChangeArrowheads="1"/>
                </p:cNvSpPr>
                <p:nvPr/>
              </p:nvSpPr>
              <p:spPr bwMode="auto">
                <a:xfrm>
                  <a:off x="1585" y="2286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22" name="AutoShape 86"/>
                <p:cNvSpPr>
                  <a:spLocks noChangeArrowheads="1"/>
                </p:cNvSpPr>
                <p:nvPr/>
              </p:nvSpPr>
              <p:spPr bwMode="auto">
                <a:xfrm>
                  <a:off x="1648" y="2236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23" name="Oval 87"/>
              <p:cNvSpPr>
                <a:spLocks noChangeArrowheads="1"/>
              </p:cNvSpPr>
              <p:nvPr/>
            </p:nvSpPr>
            <p:spPr bwMode="auto">
              <a:xfrm>
                <a:off x="1667" y="2262"/>
                <a:ext cx="27" cy="8"/>
              </a:xfrm>
              <a:prstGeom prst="ellipse">
                <a:avLst/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24" name="AutoShape 88"/>
              <p:cNvSpPr>
                <a:spLocks noChangeArrowheads="1"/>
              </p:cNvSpPr>
              <p:nvPr/>
            </p:nvSpPr>
            <p:spPr bwMode="auto">
              <a:xfrm>
                <a:off x="1616" y="2410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2225675" y="4140200"/>
            <a:ext cx="1392238" cy="1539875"/>
            <a:chOff x="1577" y="2608"/>
            <a:chExt cx="987" cy="970"/>
          </a:xfrm>
        </p:grpSpPr>
        <p:grpSp>
          <p:nvGrpSpPr>
            <p:cNvPr id="20" name="Group 90"/>
            <p:cNvGrpSpPr>
              <a:grpSpLocks/>
            </p:cNvGrpSpPr>
            <p:nvPr/>
          </p:nvGrpSpPr>
          <p:grpSpPr bwMode="auto">
            <a:xfrm>
              <a:off x="1589" y="2608"/>
              <a:ext cx="975" cy="310"/>
              <a:chOff x="1589" y="2608"/>
              <a:chExt cx="975" cy="310"/>
            </a:xfrm>
          </p:grpSpPr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1589" y="2608"/>
                <a:ext cx="206" cy="310"/>
                <a:chOff x="1589" y="2608"/>
                <a:chExt cx="206" cy="310"/>
              </a:xfrm>
            </p:grpSpPr>
            <p:sp>
              <p:nvSpPr>
                <p:cNvPr id="2804828" name="AutoShape 92"/>
                <p:cNvSpPr>
                  <a:spLocks noChangeArrowheads="1"/>
                </p:cNvSpPr>
                <p:nvPr/>
              </p:nvSpPr>
              <p:spPr bwMode="auto">
                <a:xfrm>
                  <a:off x="1589" y="2658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29" name="AutoShape 93"/>
                <p:cNvSpPr>
                  <a:spLocks noChangeArrowheads="1"/>
                </p:cNvSpPr>
                <p:nvPr/>
              </p:nvSpPr>
              <p:spPr bwMode="auto">
                <a:xfrm>
                  <a:off x="1637" y="2608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0" name="AutoShape 94"/>
                <p:cNvSpPr>
                  <a:spLocks noChangeArrowheads="1"/>
                </p:cNvSpPr>
                <p:nvPr/>
              </p:nvSpPr>
              <p:spPr bwMode="auto">
                <a:xfrm>
                  <a:off x="1628" y="2679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5"/>
              <p:cNvGrpSpPr>
                <a:grpSpLocks/>
              </p:cNvGrpSpPr>
              <p:nvPr/>
            </p:nvGrpSpPr>
            <p:grpSpPr bwMode="auto">
              <a:xfrm>
                <a:off x="2107" y="2649"/>
                <a:ext cx="203" cy="257"/>
                <a:chOff x="2107" y="2649"/>
                <a:chExt cx="203" cy="257"/>
              </a:xfrm>
            </p:grpSpPr>
            <p:sp>
              <p:nvSpPr>
                <p:cNvPr id="2804832" name="Freeform 96"/>
                <p:cNvSpPr>
                  <a:spLocks/>
                </p:cNvSpPr>
                <p:nvPr/>
              </p:nvSpPr>
              <p:spPr bwMode="auto">
                <a:xfrm>
                  <a:off x="2236" y="2766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3" name="Rectangle 97"/>
                <p:cNvSpPr>
                  <a:spLocks noChangeArrowheads="1"/>
                </p:cNvSpPr>
                <p:nvPr/>
              </p:nvSpPr>
              <p:spPr bwMode="auto">
                <a:xfrm>
                  <a:off x="2233" y="276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4" name="Rectangle 98"/>
                <p:cNvSpPr>
                  <a:spLocks noChangeArrowheads="1"/>
                </p:cNvSpPr>
                <p:nvPr/>
              </p:nvSpPr>
              <p:spPr bwMode="auto">
                <a:xfrm>
                  <a:off x="2239" y="2824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5" name="Rectangle 99"/>
                <p:cNvSpPr>
                  <a:spLocks noChangeArrowheads="1"/>
                </p:cNvSpPr>
                <p:nvPr/>
              </p:nvSpPr>
              <p:spPr bwMode="auto">
                <a:xfrm>
                  <a:off x="2108" y="2824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6" name="Oval 100"/>
                <p:cNvSpPr>
                  <a:spLocks noChangeArrowheads="1"/>
                </p:cNvSpPr>
                <p:nvPr/>
              </p:nvSpPr>
              <p:spPr bwMode="auto">
                <a:xfrm>
                  <a:off x="2168" y="2649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37" name="Freeform 101"/>
                <p:cNvSpPr>
                  <a:spLocks/>
                </p:cNvSpPr>
                <p:nvPr/>
              </p:nvSpPr>
              <p:spPr bwMode="auto">
                <a:xfrm>
                  <a:off x="2107" y="2693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38" name="Freeform 102"/>
              <p:cNvSpPr>
                <a:spLocks/>
              </p:cNvSpPr>
              <p:nvPr/>
            </p:nvSpPr>
            <p:spPr bwMode="auto">
              <a:xfrm>
                <a:off x="2364" y="2618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03"/>
              <p:cNvGrpSpPr>
                <a:grpSpLocks/>
              </p:cNvGrpSpPr>
              <p:nvPr/>
            </p:nvGrpSpPr>
            <p:grpSpPr bwMode="auto">
              <a:xfrm>
                <a:off x="1801" y="2608"/>
                <a:ext cx="259" cy="310"/>
                <a:chOff x="1801" y="2608"/>
                <a:chExt cx="259" cy="310"/>
              </a:xfrm>
            </p:grpSpPr>
            <p:grpSp>
              <p:nvGrpSpPr>
                <p:cNvPr id="24" name="Group 104"/>
                <p:cNvGrpSpPr>
                  <a:grpSpLocks/>
                </p:cNvGrpSpPr>
                <p:nvPr/>
              </p:nvGrpSpPr>
              <p:grpSpPr bwMode="auto">
                <a:xfrm>
                  <a:off x="1801" y="2608"/>
                  <a:ext cx="259" cy="310"/>
                  <a:chOff x="1801" y="2608"/>
                  <a:chExt cx="259" cy="310"/>
                </a:xfrm>
              </p:grpSpPr>
              <p:sp>
                <p:nvSpPr>
                  <p:cNvPr id="2804841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2658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04842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2608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4843" name="Oval 107"/>
                <p:cNvSpPr>
                  <a:spLocks noChangeArrowheads="1"/>
                </p:cNvSpPr>
                <p:nvPr/>
              </p:nvSpPr>
              <p:spPr bwMode="auto">
                <a:xfrm>
                  <a:off x="1883" y="2634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44" name="AutoShape 108"/>
                <p:cNvSpPr>
                  <a:spLocks noChangeArrowheads="1"/>
                </p:cNvSpPr>
                <p:nvPr/>
              </p:nvSpPr>
              <p:spPr bwMode="auto">
                <a:xfrm>
                  <a:off x="1832" y="2782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09"/>
            <p:cNvGrpSpPr>
              <a:grpSpLocks/>
            </p:cNvGrpSpPr>
            <p:nvPr/>
          </p:nvGrpSpPr>
          <p:grpSpPr bwMode="auto">
            <a:xfrm>
              <a:off x="1577" y="2932"/>
              <a:ext cx="206" cy="310"/>
              <a:chOff x="1577" y="2932"/>
              <a:chExt cx="206" cy="310"/>
            </a:xfrm>
          </p:grpSpPr>
          <p:sp>
            <p:nvSpPr>
              <p:cNvPr id="2804846" name="AutoShape 110"/>
              <p:cNvSpPr>
                <a:spLocks noChangeArrowheads="1"/>
              </p:cNvSpPr>
              <p:nvPr/>
            </p:nvSpPr>
            <p:spPr bwMode="auto">
              <a:xfrm>
                <a:off x="1577" y="2982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47" name="AutoShape 111"/>
              <p:cNvSpPr>
                <a:spLocks noChangeArrowheads="1"/>
              </p:cNvSpPr>
              <p:nvPr/>
            </p:nvSpPr>
            <p:spPr bwMode="auto">
              <a:xfrm>
                <a:off x="1625" y="2932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48" name="AutoShape 112"/>
              <p:cNvSpPr>
                <a:spLocks noChangeArrowheads="1"/>
              </p:cNvSpPr>
              <p:nvPr/>
            </p:nvSpPr>
            <p:spPr bwMode="auto">
              <a:xfrm>
                <a:off x="1616" y="3003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13"/>
            <p:cNvGrpSpPr>
              <a:grpSpLocks/>
            </p:cNvGrpSpPr>
            <p:nvPr/>
          </p:nvGrpSpPr>
          <p:grpSpPr bwMode="auto">
            <a:xfrm>
              <a:off x="2095" y="2973"/>
              <a:ext cx="203" cy="257"/>
              <a:chOff x="2095" y="2973"/>
              <a:chExt cx="203" cy="257"/>
            </a:xfrm>
          </p:grpSpPr>
          <p:sp>
            <p:nvSpPr>
              <p:cNvPr id="2804850" name="Freeform 114"/>
              <p:cNvSpPr>
                <a:spLocks/>
              </p:cNvSpPr>
              <p:nvPr/>
            </p:nvSpPr>
            <p:spPr bwMode="auto">
              <a:xfrm>
                <a:off x="2224" y="3090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1" name="Rectangle 115"/>
              <p:cNvSpPr>
                <a:spLocks noChangeArrowheads="1"/>
              </p:cNvSpPr>
              <p:nvPr/>
            </p:nvSpPr>
            <p:spPr bwMode="auto">
              <a:xfrm>
                <a:off x="2221" y="3090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2" name="Rectangle 116"/>
              <p:cNvSpPr>
                <a:spLocks noChangeArrowheads="1"/>
              </p:cNvSpPr>
              <p:nvPr/>
            </p:nvSpPr>
            <p:spPr bwMode="auto">
              <a:xfrm>
                <a:off x="2227" y="3148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3" name="Rectangle 117"/>
              <p:cNvSpPr>
                <a:spLocks noChangeArrowheads="1"/>
              </p:cNvSpPr>
              <p:nvPr/>
            </p:nvSpPr>
            <p:spPr bwMode="auto">
              <a:xfrm>
                <a:off x="2096" y="3148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4" name="Oval 118"/>
              <p:cNvSpPr>
                <a:spLocks noChangeArrowheads="1"/>
              </p:cNvSpPr>
              <p:nvPr/>
            </p:nvSpPr>
            <p:spPr bwMode="auto">
              <a:xfrm>
                <a:off x="2156" y="2973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55" name="Freeform 119"/>
              <p:cNvSpPr>
                <a:spLocks/>
              </p:cNvSpPr>
              <p:nvPr/>
            </p:nvSpPr>
            <p:spPr bwMode="auto">
              <a:xfrm>
                <a:off x="2095" y="3017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56" name="Freeform 120"/>
            <p:cNvSpPr>
              <a:spLocks/>
            </p:cNvSpPr>
            <p:nvPr/>
          </p:nvSpPr>
          <p:spPr bwMode="auto">
            <a:xfrm>
              <a:off x="2352" y="2942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121"/>
            <p:cNvGrpSpPr>
              <a:grpSpLocks/>
            </p:cNvGrpSpPr>
            <p:nvPr/>
          </p:nvGrpSpPr>
          <p:grpSpPr bwMode="auto">
            <a:xfrm>
              <a:off x="1789" y="2932"/>
              <a:ext cx="259" cy="310"/>
              <a:chOff x="1789" y="2932"/>
              <a:chExt cx="259" cy="310"/>
            </a:xfrm>
          </p:grpSpPr>
          <p:grpSp>
            <p:nvGrpSpPr>
              <p:cNvPr id="28" name="Group 122"/>
              <p:cNvGrpSpPr>
                <a:grpSpLocks/>
              </p:cNvGrpSpPr>
              <p:nvPr/>
            </p:nvGrpSpPr>
            <p:grpSpPr bwMode="auto">
              <a:xfrm>
                <a:off x="1789" y="2932"/>
                <a:ext cx="259" cy="310"/>
                <a:chOff x="1789" y="2932"/>
                <a:chExt cx="259" cy="310"/>
              </a:xfrm>
            </p:grpSpPr>
            <p:sp>
              <p:nvSpPr>
                <p:cNvPr id="2804859" name="AutoShape 123"/>
                <p:cNvSpPr>
                  <a:spLocks noChangeArrowheads="1"/>
                </p:cNvSpPr>
                <p:nvPr/>
              </p:nvSpPr>
              <p:spPr bwMode="auto">
                <a:xfrm>
                  <a:off x="1789" y="2982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60" name="AutoShape 124"/>
                <p:cNvSpPr>
                  <a:spLocks noChangeArrowheads="1"/>
                </p:cNvSpPr>
                <p:nvPr/>
              </p:nvSpPr>
              <p:spPr bwMode="auto">
                <a:xfrm>
                  <a:off x="1852" y="2932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C0128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61" name="Oval 125"/>
              <p:cNvSpPr>
                <a:spLocks noChangeArrowheads="1"/>
              </p:cNvSpPr>
              <p:nvPr/>
            </p:nvSpPr>
            <p:spPr bwMode="auto">
              <a:xfrm>
                <a:off x="1871" y="2958"/>
                <a:ext cx="27" cy="8"/>
              </a:xfrm>
              <a:prstGeom prst="ellipse">
                <a:avLst/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2" name="AutoShape 126"/>
              <p:cNvSpPr>
                <a:spLocks noChangeArrowheads="1"/>
              </p:cNvSpPr>
              <p:nvPr/>
            </p:nvSpPr>
            <p:spPr bwMode="auto">
              <a:xfrm>
                <a:off x="1820" y="3106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C0128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27"/>
            <p:cNvGrpSpPr>
              <a:grpSpLocks/>
            </p:cNvGrpSpPr>
            <p:nvPr/>
          </p:nvGrpSpPr>
          <p:grpSpPr bwMode="auto">
            <a:xfrm>
              <a:off x="1589" y="3268"/>
              <a:ext cx="206" cy="310"/>
              <a:chOff x="1589" y="3268"/>
              <a:chExt cx="206" cy="310"/>
            </a:xfrm>
          </p:grpSpPr>
          <p:sp>
            <p:nvSpPr>
              <p:cNvPr id="2804864" name="AutoShape 128"/>
              <p:cNvSpPr>
                <a:spLocks noChangeArrowheads="1"/>
              </p:cNvSpPr>
              <p:nvPr/>
            </p:nvSpPr>
            <p:spPr bwMode="auto">
              <a:xfrm>
                <a:off x="1589" y="3318"/>
                <a:ext cx="206" cy="260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5" name="AutoShape 129"/>
              <p:cNvSpPr>
                <a:spLocks noChangeArrowheads="1"/>
              </p:cNvSpPr>
              <p:nvPr/>
            </p:nvSpPr>
            <p:spPr bwMode="auto">
              <a:xfrm>
                <a:off x="1637" y="3268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6" name="AutoShape 130"/>
              <p:cNvSpPr>
                <a:spLocks noChangeArrowheads="1"/>
              </p:cNvSpPr>
              <p:nvPr/>
            </p:nvSpPr>
            <p:spPr bwMode="auto">
              <a:xfrm>
                <a:off x="1628" y="3339"/>
                <a:ext cx="108" cy="15"/>
              </a:xfrm>
              <a:prstGeom prst="parallelogram">
                <a:avLst>
                  <a:gd name="adj" fmla="val 179967"/>
                </a:avLst>
              </a:prstGeom>
              <a:solidFill>
                <a:srgbClr val="00DFCA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31"/>
            <p:cNvGrpSpPr>
              <a:grpSpLocks/>
            </p:cNvGrpSpPr>
            <p:nvPr/>
          </p:nvGrpSpPr>
          <p:grpSpPr bwMode="auto">
            <a:xfrm>
              <a:off x="2107" y="3309"/>
              <a:ext cx="203" cy="257"/>
              <a:chOff x="2107" y="3309"/>
              <a:chExt cx="203" cy="257"/>
            </a:xfrm>
          </p:grpSpPr>
          <p:sp>
            <p:nvSpPr>
              <p:cNvPr id="2804868" name="Freeform 132"/>
              <p:cNvSpPr>
                <a:spLocks/>
              </p:cNvSpPr>
              <p:nvPr/>
            </p:nvSpPr>
            <p:spPr bwMode="auto">
              <a:xfrm>
                <a:off x="2236" y="3426"/>
                <a:ext cx="62" cy="1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1" y="0"/>
                  </a:cxn>
                  <a:cxn ang="0">
                    <a:pos x="17" y="139"/>
                  </a:cxn>
                  <a:cxn ang="0">
                    <a:pos x="0" y="139"/>
                  </a:cxn>
                  <a:cxn ang="0">
                    <a:pos x="44" y="0"/>
                  </a:cxn>
                </a:cxnLst>
                <a:rect l="0" t="0" r="r" b="b"/>
                <a:pathLst>
                  <a:path w="62" h="140">
                    <a:moveTo>
                      <a:pt x="44" y="0"/>
                    </a:moveTo>
                    <a:lnTo>
                      <a:pt x="61" y="0"/>
                    </a:lnTo>
                    <a:lnTo>
                      <a:pt x="17" y="139"/>
                    </a:lnTo>
                    <a:lnTo>
                      <a:pt x="0" y="139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69" name="Rectangle 133"/>
              <p:cNvSpPr>
                <a:spLocks noChangeArrowheads="1"/>
              </p:cNvSpPr>
              <p:nvPr/>
            </p:nvSpPr>
            <p:spPr bwMode="auto">
              <a:xfrm>
                <a:off x="2233" y="3426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0" name="Rectangle 134"/>
              <p:cNvSpPr>
                <a:spLocks noChangeArrowheads="1"/>
              </p:cNvSpPr>
              <p:nvPr/>
            </p:nvSpPr>
            <p:spPr bwMode="auto">
              <a:xfrm>
                <a:off x="2239" y="3484"/>
                <a:ext cx="58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1" name="Rectangle 135"/>
              <p:cNvSpPr>
                <a:spLocks noChangeArrowheads="1"/>
              </p:cNvSpPr>
              <p:nvPr/>
            </p:nvSpPr>
            <p:spPr bwMode="auto">
              <a:xfrm>
                <a:off x="2108" y="3484"/>
                <a:ext cx="74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2" name="Oval 136"/>
              <p:cNvSpPr>
                <a:spLocks noChangeArrowheads="1"/>
              </p:cNvSpPr>
              <p:nvPr/>
            </p:nvSpPr>
            <p:spPr bwMode="auto">
              <a:xfrm>
                <a:off x="2168" y="3309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73" name="Freeform 137"/>
              <p:cNvSpPr>
                <a:spLocks/>
              </p:cNvSpPr>
              <p:nvPr/>
            </p:nvSpPr>
            <p:spPr bwMode="auto">
              <a:xfrm>
                <a:off x="2107" y="3353"/>
                <a:ext cx="139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0" y="212"/>
                  </a:cxn>
                  <a:cxn ang="0">
                    <a:pos x="114" y="102"/>
                  </a:cxn>
                  <a:cxn ang="0">
                    <a:pos x="113" y="99"/>
                  </a:cxn>
                  <a:cxn ang="0">
                    <a:pos x="112" y="98"/>
                  </a:cxn>
                  <a:cxn ang="0">
                    <a:pos x="110" y="96"/>
                  </a:cxn>
                  <a:cxn ang="0">
                    <a:pos x="108" y="94"/>
                  </a:cxn>
                  <a:cxn ang="0">
                    <a:pos x="106" y="93"/>
                  </a:cxn>
                  <a:cxn ang="0">
                    <a:pos x="103" y="93"/>
                  </a:cxn>
                  <a:cxn ang="0">
                    <a:pos x="100" y="93"/>
                  </a:cxn>
                  <a:cxn ang="0">
                    <a:pos x="98" y="93"/>
                  </a:cxn>
                  <a:cxn ang="0">
                    <a:pos x="67" y="54"/>
                  </a:cxn>
                  <a:cxn ang="0">
                    <a:pos x="128" y="67"/>
                  </a:cxn>
                  <a:cxn ang="0">
                    <a:pos x="131" y="66"/>
                  </a:cxn>
                  <a:cxn ang="0">
                    <a:pos x="132" y="66"/>
                  </a:cxn>
                  <a:cxn ang="0">
                    <a:pos x="135" y="64"/>
                  </a:cxn>
                  <a:cxn ang="0">
                    <a:pos x="137" y="62"/>
                  </a:cxn>
                  <a:cxn ang="0">
                    <a:pos x="137" y="59"/>
                  </a:cxn>
                  <a:cxn ang="0">
                    <a:pos x="138" y="56"/>
                  </a:cxn>
                  <a:cxn ang="0">
                    <a:pos x="137" y="53"/>
                  </a:cxn>
                  <a:cxn ang="0">
                    <a:pos x="136" y="51"/>
                  </a:cxn>
                  <a:cxn ang="0">
                    <a:pos x="134" y="49"/>
                  </a:cxn>
                  <a:cxn ang="0">
                    <a:pos x="132" y="47"/>
                  </a:cxn>
                  <a:cxn ang="0">
                    <a:pos x="129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1" y="26"/>
                  </a:cxn>
                  <a:cxn ang="0">
                    <a:pos x="81" y="22"/>
                  </a:cxn>
                  <a:cxn ang="0">
                    <a:pos x="81" y="18"/>
                  </a:cxn>
                  <a:cxn ang="0">
                    <a:pos x="80" y="14"/>
                  </a:cxn>
                  <a:cxn ang="0">
                    <a:pos x="79" y="11"/>
                  </a:cxn>
                  <a:cxn ang="0">
                    <a:pos x="76" y="8"/>
                  </a:cxn>
                  <a:cxn ang="0">
                    <a:pos x="73" y="5"/>
                  </a:cxn>
                  <a:cxn ang="0">
                    <a:pos x="70" y="3"/>
                  </a:cxn>
                  <a:cxn ang="0">
                    <a:pos x="67" y="1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8" y="16"/>
                  </a:cxn>
                </a:cxnLst>
                <a:rect l="0" t="0" r="r" b="b"/>
                <a:pathLst>
                  <a:path w="139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0" y="119"/>
                    </a:lnTo>
                    <a:lnTo>
                      <a:pt x="90" y="212"/>
                    </a:lnTo>
                    <a:lnTo>
                      <a:pt x="114" y="212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3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2" y="97"/>
                    </a:lnTo>
                    <a:lnTo>
                      <a:pt x="110" y="96"/>
                    </a:lnTo>
                    <a:lnTo>
                      <a:pt x="110" y="95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54" y="90"/>
                    </a:lnTo>
                    <a:lnTo>
                      <a:pt x="67" y="54"/>
                    </a:lnTo>
                    <a:lnTo>
                      <a:pt x="75" y="67"/>
                    </a:lnTo>
                    <a:lnTo>
                      <a:pt x="128" y="67"/>
                    </a:lnTo>
                    <a:lnTo>
                      <a:pt x="129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2" y="66"/>
                    </a:lnTo>
                    <a:lnTo>
                      <a:pt x="134" y="64"/>
                    </a:lnTo>
                    <a:lnTo>
                      <a:pt x="135" y="64"/>
                    </a:lnTo>
                    <a:lnTo>
                      <a:pt x="136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7" y="59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4"/>
                    </a:lnTo>
                    <a:lnTo>
                      <a:pt x="137" y="53"/>
                    </a:lnTo>
                    <a:lnTo>
                      <a:pt x="137" y="52"/>
                    </a:lnTo>
                    <a:lnTo>
                      <a:pt x="136" y="51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2" y="47"/>
                    </a:lnTo>
                    <a:lnTo>
                      <a:pt x="131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87" y="46"/>
                    </a:lnTo>
                    <a:lnTo>
                      <a:pt x="79" y="31"/>
                    </a:lnTo>
                    <a:lnTo>
                      <a:pt x="80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8"/>
                    </a:lnTo>
                    <a:lnTo>
                      <a:pt x="81" y="16"/>
                    </a:lnTo>
                    <a:lnTo>
                      <a:pt x="80" y="14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4874" name="Freeform 138"/>
            <p:cNvSpPr>
              <a:spLocks/>
            </p:cNvSpPr>
            <p:nvPr/>
          </p:nvSpPr>
          <p:spPr bwMode="auto">
            <a:xfrm>
              <a:off x="2364" y="3278"/>
              <a:ext cx="200" cy="291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29"/>
                </a:cxn>
                <a:cxn ang="0">
                  <a:pos x="121" y="169"/>
                </a:cxn>
                <a:cxn ang="0">
                  <a:pos x="111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1"/>
                </a:cxn>
                <a:cxn ang="0">
                  <a:pos x="40" y="145"/>
                </a:cxn>
                <a:cxn ang="0">
                  <a:pos x="41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1" y="223"/>
                </a:cxn>
                <a:cxn ang="0">
                  <a:pos x="84" y="196"/>
                </a:cxn>
                <a:cxn ang="0">
                  <a:pos x="95" y="190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0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1">
                  <a:moveTo>
                    <a:pt x="198" y="268"/>
                  </a:moveTo>
                  <a:lnTo>
                    <a:pt x="199" y="263"/>
                  </a:lnTo>
                  <a:lnTo>
                    <a:pt x="191" y="264"/>
                  </a:lnTo>
                  <a:lnTo>
                    <a:pt x="184" y="263"/>
                  </a:lnTo>
                  <a:lnTo>
                    <a:pt x="174" y="255"/>
                  </a:lnTo>
                  <a:lnTo>
                    <a:pt x="158" y="229"/>
                  </a:lnTo>
                  <a:lnTo>
                    <a:pt x="134" y="190"/>
                  </a:lnTo>
                  <a:lnTo>
                    <a:pt x="121" y="169"/>
                  </a:lnTo>
                  <a:lnTo>
                    <a:pt x="113" y="151"/>
                  </a:lnTo>
                  <a:lnTo>
                    <a:pt x="111" y="141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6" y="129"/>
                  </a:lnTo>
                  <a:lnTo>
                    <a:pt x="148" y="136"/>
                  </a:lnTo>
                  <a:lnTo>
                    <a:pt x="155" y="140"/>
                  </a:lnTo>
                  <a:lnTo>
                    <a:pt x="160" y="141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6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1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5" y="190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19"/>
                  </a:lnTo>
                  <a:lnTo>
                    <a:pt x="141" y="243"/>
                  </a:lnTo>
                  <a:lnTo>
                    <a:pt x="158" y="266"/>
                  </a:lnTo>
                  <a:lnTo>
                    <a:pt x="168" y="280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39"/>
            <p:cNvGrpSpPr>
              <a:grpSpLocks/>
            </p:cNvGrpSpPr>
            <p:nvPr/>
          </p:nvGrpSpPr>
          <p:grpSpPr bwMode="auto">
            <a:xfrm>
              <a:off x="1801" y="3268"/>
              <a:ext cx="259" cy="310"/>
              <a:chOff x="1801" y="3268"/>
              <a:chExt cx="259" cy="310"/>
            </a:xfrm>
          </p:grpSpPr>
          <p:grpSp>
            <p:nvGrpSpPr>
              <p:cNvPr id="2804736" name="Group 140"/>
              <p:cNvGrpSpPr>
                <a:grpSpLocks/>
              </p:cNvGrpSpPr>
              <p:nvPr/>
            </p:nvGrpSpPr>
            <p:grpSpPr bwMode="auto">
              <a:xfrm>
                <a:off x="1801" y="3268"/>
                <a:ext cx="259" cy="310"/>
                <a:chOff x="1801" y="3268"/>
                <a:chExt cx="259" cy="310"/>
              </a:xfrm>
            </p:grpSpPr>
            <p:sp>
              <p:nvSpPr>
                <p:cNvPr id="2804877" name="AutoShape 141"/>
                <p:cNvSpPr>
                  <a:spLocks noChangeArrowheads="1"/>
                </p:cNvSpPr>
                <p:nvPr/>
              </p:nvSpPr>
              <p:spPr bwMode="auto">
                <a:xfrm>
                  <a:off x="1801" y="3318"/>
                  <a:ext cx="259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4878" name="AutoShape 142"/>
                <p:cNvSpPr>
                  <a:spLocks noChangeArrowheads="1"/>
                </p:cNvSpPr>
                <p:nvPr/>
              </p:nvSpPr>
              <p:spPr bwMode="auto">
                <a:xfrm>
                  <a:off x="1864" y="3268"/>
                  <a:ext cx="196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FAFD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4879" name="Oval 143"/>
              <p:cNvSpPr>
                <a:spLocks noChangeArrowheads="1"/>
              </p:cNvSpPr>
              <p:nvPr/>
            </p:nvSpPr>
            <p:spPr bwMode="auto">
              <a:xfrm>
                <a:off x="1883" y="3294"/>
                <a:ext cx="27" cy="8"/>
              </a:xfrm>
              <a:prstGeom prst="ellipse">
                <a:avLst/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880" name="AutoShape 144"/>
              <p:cNvSpPr>
                <a:spLocks noChangeArrowheads="1"/>
              </p:cNvSpPr>
              <p:nvPr/>
            </p:nvSpPr>
            <p:spPr bwMode="auto">
              <a:xfrm>
                <a:off x="1832" y="3442"/>
                <a:ext cx="137" cy="55"/>
              </a:xfrm>
              <a:prstGeom prst="octagon">
                <a:avLst>
                  <a:gd name="adj" fmla="val 29282"/>
                </a:avLst>
              </a:prstGeom>
              <a:solidFill>
                <a:srgbClr val="FAFD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04737" name="Group 145"/>
          <p:cNvGrpSpPr>
            <a:grpSpLocks/>
          </p:cNvGrpSpPr>
          <p:nvPr/>
        </p:nvGrpSpPr>
        <p:grpSpPr bwMode="auto">
          <a:xfrm>
            <a:off x="3470275" y="2422525"/>
            <a:ext cx="3760788" cy="1547813"/>
            <a:chOff x="2459" y="1526"/>
            <a:chExt cx="2664" cy="975"/>
          </a:xfrm>
        </p:grpSpPr>
        <p:sp>
          <p:nvSpPr>
            <p:cNvPr id="2804882" name="Rectangle 146"/>
            <p:cNvSpPr>
              <a:spLocks noChangeArrowheads="1"/>
            </p:cNvSpPr>
            <p:nvPr/>
          </p:nvSpPr>
          <p:spPr bwMode="auto">
            <a:xfrm>
              <a:off x="2459" y="1526"/>
              <a:ext cx="200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(light clothing)</a:t>
              </a:r>
            </a:p>
          </p:txBody>
        </p:sp>
        <p:sp>
          <p:nvSpPr>
            <p:cNvPr id="2804883" name="Rectangle 147"/>
            <p:cNvSpPr>
              <a:spLocks noChangeArrowheads="1"/>
            </p:cNvSpPr>
            <p:nvPr/>
          </p:nvSpPr>
          <p:spPr bwMode="auto">
            <a:xfrm>
              <a:off x="2483" y="1814"/>
              <a:ext cx="203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(dark clothing)</a:t>
              </a:r>
            </a:p>
          </p:txBody>
        </p:sp>
        <p:sp>
          <p:nvSpPr>
            <p:cNvPr id="2804884" name="Rectangle 148"/>
            <p:cNvSpPr>
              <a:spLocks noChangeArrowheads="1"/>
            </p:cNvSpPr>
            <p:nvPr/>
          </p:nvSpPr>
          <p:spPr bwMode="auto">
            <a:xfrm>
              <a:off x="2483" y="2138"/>
              <a:ext cx="264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(very dirty clothing)</a:t>
              </a:r>
            </a:p>
          </p:txBody>
        </p:sp>
      </p:grpSp>
      <p:grpSp>
        <p:nvGrpSpPr>
          <p:cNvPr id="2804754" name="Group 149"/>
          <p:cNvGrpSpPr>
            <a:grpSpLocks/>
          </p:cNvGrpSpPr>
          <p:nvPr/>
        </p:nvGrpSpPr>
        <p:grpSpPr bwMode="auto">
          <a:xfrm>
            <a:off x="4029075" y="4060825"/>
            <a:ext cx="3760788" cy="1547813"/>
            <a:chOff x="2855" y="2558"/>
            <a:chExt cx="2664" cy="975"/>
          </a:xfrm>
        </p:grpSpPr>
        <p:sp>
          <p:nvSpPr>
            <p:cNvPr id="2804886" name="Rectangle 150"/>
            <p:cNvSpPr>
              <a:spLocks noChangeArrowheads="1"/>
            </p:cNvSpPr>
            <p:nvPr/>
          </p:nvSpPr>
          <p:spPr bwMode="auto">
            <a:xfrm>
              <a:off x="2855" y="2558"/>
              <a:ext cx="200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(light clothing)</a:t>
              </a:r>
            </a:p>
          </p:txBody>
        </p:sp>
        <p:sp>
          <p:nvSpPr>
            <p:cNvPr id="2804887" name="Rectangle 151"/>
            <p:cNvSpPr>
              <a:spLocks noChangeArrowheads="1"/>
            </p:cNvSpPr>
            <p:nvPr/>
          </p:nvSpPr>
          <p:spPr bwMode="auto">
            <a:xfrm>
              <a:off x="2879" y="2846"/>
              <a:ext cx="203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(dark clothing)</a:t>
              </a:r>
            </a:p>
          </p:txBody>
        </p:sp>
        <p:sp>
          <p:nvSpPr>
            <p:cNvPr id="2804888" name="Rectangle 152"/>
            <p:cNvSpPr>
              <a:spLocks noChangeArrowheads="1"/>
            </p:cNvSpPr>
            <p:nvPr/>
          </p:nvSpPr>
          <p:spPr bwMode="auto">
            <a:xfrm>
              <a:off x="2879" y="3170"/>
              <a:ext cx="264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Arial" pitchFamily="-65" charset="0"/>
                </a:rPr>
                <a:t> (very dirty clothing)</a:t>
              </a:r>
            </a:p>
          </p:txBody>
        </p:sp>
      </p:grpSp>
      <p:grpSp>
        <p:nvGrpSpPr>
          <p:cNvPr id="2804757" name="Group 153"/>
          <p:cNvGrpSpPr>
            <a:grpSpLocks/>
          </p:cNvGrpSpPr>
          <p:nvPr/>
        </p:nvGrpSpPr>
        <p:grpSpPr bwMode="auto">
          <a:xfrm>
            <a:off x="1852613" y="1752600"/>
            <a:ext cx="2105025" cy="623888"/>
            <a:chOff x="1304" y="1181"/>
            <a:chExt cx="1493" cy="393"/>
          </a:xfrm>
        </p:grpSpPr>
        <p:sp>
          <p:nvSpPr>
            <p:cNvPr id="2804890" name="Line 154"/>
            <p:cNvSpPr>
              <a:spLocks noChangeShapeType="1"/>
            </p:cNvSpPr>
            <p:nvPr/>
          </p:nvSpPr>
          <p:spPr bwMode="auto">
            <a:xfrm flipH="1">
              <a:off x="1884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1" name="Line 155"/>
            <p:cNvSpPr>
              <a:spLocks noChangeShapeType="1"/>
            </p:cNvSpPr>
            <p:nvPr/>
          </p:nvSpPr>
          <p:spPr bwMode="auto">
            <a:xfrm flipH="1">
              <a:off x="2169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2" name="Line 156"/>
            <p:cNvSpPr>
              <a:spLocks noChangeShapeType="1"/>
            </p:cNvSpPr>
            <p:nvPr/>
          </p:nvSpPr>
          <p:spPr bwMode="auto">
            <a:xfrm flipH="1">
              <a:off x="2453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3" name="Line 157"/>
            <p:cNvSpPr>
              <a:spLocks noChangeShapeType="1"/>
            </p:cNvSpPr>
            <p:nvPr/>
          </p:nvSpPr>
          <p:spPr bwMode="auto">
            <a:xfrm>
              <a:off x="1902" y="1253"/>
              <a:ext cx="2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4" name="Line 158"/>
            <p:cNvSpPr>
              <a:spLocks noChangeShapeType="1"/>
            </p:cNvSpPr>
            <p:nvPr/>
          </p:nvSpPr>
          <p:spPr bwMode="auto">
            <a:xfrm flipH="1">
              <a:off x="2169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5" name="Line 159"/>
            <p:cNvSpPr>
              <a:spLocks noChangeShapeType="1"/>
            </p:cNvSpPr>
            <p:nvPr/>
          </p:nvSpPr>
          <p:spPr bwMode="auto">
            <a:xfrm flipH="1">
              <a:off x="2453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6" name="Rectangle 160"/>
            <p:cNvSpPr>
              <a:spLocks noChangeArrowheads="1"/>
            </p:cNvSpPr>
            <p:nvPr/>
          </p:nvSpPr>
          <p:spPr bwMode="auto">
            <a:xfrm>
              <a:off x="2428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897" name="Line 161"/>
            <p:cNvSpPr>
              <a:spLocks noChangeShapeType="1"/>
            </p:cNvSpPr>
            <p:nvPr/>
          </p:nvSpPr>
          <p:spPr bwMode="auto">
            <a:xfrm flipH="1">
              <a:off x="2736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8" name="Line 162"/>
            <p:cNvSpPr>
              <a:spLocks noChangeShapeType="1"/>
            </p:cNvSpPr>
            <p:nvPr/>
          </p:nvSpPr>
          <p:spPr bwMode="auto">
            <a:xfrm>
              <a:off x="2185" y="1253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899" name="Line 163"/>
            <p:cNvSpPr>
              <a:spLocks noChangeShapeType="1"/>
            </p:cNvSpPr>
            <p:nvPr/>
          </p:nvSpPr>
          <p:spPr bwMode="auto">
            <a:xfrm flipH="1">
              <a:off x="2453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0" name="Line 164"/>
            <p:cNvSpPr>
              <a:spLocks noChangeShapeType="1"/>
            </p:cNvSpPr>
            <p:nvPr/>
          </p:nvSpPr>
          <p:spPr bwMode="auto">
            <a:xfrm flipH="1">
              <a:off x="2736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1" name="Line 165"/>
            <p:cNvSpPr>
              <a:spLocks noChangeShapeType="1"/>
            </p:cNvSpPr>
            <p:nvPr/>
          </p:nvSpPr>
          <p:spPr bwMode="auto">
            <a:xfrm>
              <a:off x="2469" y="1253"/>
              <a:ext cx="2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2" name="Line 166"/>
            <p:cNvSpPr>
              <a:spLocks noChangeShapeType="1"/>
            </p:cNvSpPr>
            <p:nvPr/>
          </p:nvSpPr>
          <p:spPr bwMode="auto">
            <a:xfrm>
              <a:off x="1906" y="1208"/>
              <a:ext cx="252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3" name="Line 167"/>
            <p:cNvSpPr>
              <a:spLocks noChangeShapeType="1"/>
            </p:cNvSpPr>
            <p:nvPr/>
          </p:nvSpPr>
          <p:spPr bwMode="auto">
            <a:xfrm>
              <a:off x="2191" y="1208"/>
              <a:ext cx="252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4" name="Line 168"/>
            <p:cNvSpPr>
              <a:spLocks noChangeShapeType="1"/>
            </p:cNvSpPr>
            <p:nvPr/>
          </p:nvSpPr>
          <p:spPr bwMode="auto">
            <a:xfrm>
              <a:off x="1337" y="1208"/>
              <a:ext cx="25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5" name="Rectangle 169"/>
            <p:cNvSpPr>
              <a:spLocks noChangeArrowheads="1"/>
            </p:cNvSpPr>
            <p:nvPr/>
          </p:nvSpPr>
          <p:spPr bwMode="auto">
            <a:xfrm>
              <a:off x="1304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06" name="Rectangle 170"/>
            <p:cNvSpPr>
              <a:spLocks noChangeArrowheads="1"/>
            </p:cNvSpPr>
            <p:nvPr/>
          </p:nvSpPr>
          <p:spPr bwMode="auto">
            <a:xfrm>
              <a:off x="1561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07" name="Line 171"/>
            <p:cNvSpPr>
              <a:spLocks noChangeShapeType="1"/>
            </p:cNvSpPr>
            <p:nvPr/>
          </p:nvSpPr>
          <p:spPr bwMode="auto">
            <a:xfrm>
              <a:off x="1617" y="1253"/>
              <a:ext cx="2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08" name="Rectangle 172"/>
            <p:cNvSpPr>
              <a:spLocks noChangeArrowheads="1"/>
            </p:cNvSpPr>
            <p:nvPr/>
          </p:nvSpPr>
          <p:spPr bwMode="auto">
            <a:xfrm>
              <a:off x="2145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09" name="Rectangle 173"/>
            <p:cNvSpPr>
              <a:spLocks noChangeArrowheads="1"/>
            </p:cNvSpPr>
            <p:nvPr/>
          </p:nvSpPr>
          <p:spPr bwMode="auto">
            <a:xfrm>
              <a:off x="1856" y="1288"/>
              <a:ext cx="36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804910" name="Line 174"/>
            <p:cNvSpPr>
              <a:spLocks noChangeShapeType="1"/>
            </p:cNvSpPr>
            <p:nvPr/>
          </p:nvSpPr>
          <p:spPr bwMode="auto">
            <a:xfrm>
              <a:off x="1909" y="1303"/>
              <a:ext cx="248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1" name="Line 175"/>
            <p:cNvSpPr>
              <a:spLocks noChangeShapeType="1"/>
            </p:cNvSpPr>
            <p:nvPr/>
          </p:nvSpPr>
          <p:spPr bwMode="auto">
            <a:xfrm>
              <a:off x="2191" y="1347"/>
              <a:ext cx="250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2" name="Line 176"/>
            <p:cNvSpPr>
              <a:spLocks noChangeShapeType="1"/>
            </p:cNvSpPr>
            <p:nvPr/>
          </p:nvSpPr>
          <p:spPr bwMode="auto">
            <a:xfrm>
              <a:off x="2191" y="1304"/>
              <a:ext cx="25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3" name="Line 177"/>
            <p:cNvSpPr>
              <a:spLocks noChangeShapeType="1"/>
            </p:cNvSpPr>
            <p:nvPr/>
          </p:nvSpPr>
          <p:spPr bwMode="auto">
            <a:xfrm>
              <a:off x="2476" y="1303"/>
              <a:ext cx="25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4" name="Line 178"/>
            <p:cNvSpPr>
              <a:spLocks noChangeShapeType="1"/>
            </p:cNvSpPr>
            <p:nvPr/>
          </p:nvSpPr>
          <p:spPr bwMode="auto">
            <a:xfrm>
              <a:off x="2475" y="1347"/>
              <a:ext cx="251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5" name="Line 179"/>
            <p:cNvSpPr>
              <a:spLocks noChangeShapeType="1"/>
            </p:cNvSpPr>
            <p:nvPr/>
          </p:nvSpPr>
          <p:spPr bwMode="auto">
            <a:xfrm>
              <a:off x="1622" y="1208"/>
              <a:ext cx="253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6" name="Line 180"/>
            <p:cNvSpPr>
              <a:spLocks noChangeShapeType="1"/>
            </p:cNvSpPr>
            <p:nvPr/>
          </p:nvSpPr>
          <p:spPr bwMode="auto">
            <a:xfrm flipH="1">
              <a:off x="2736" y="1181"/>
              <a:ext cx="19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7" name="Line 181"/>
            <p:cNvSpPr>
              <a:spLocks noChangeShapeType="1"/>
            </p:cNvSpPr>
            <p:nvPr/>
          </p:nvSpPr>
          <p:spPr bwMode="auto">
            <a:xfrm>
              <a:off x="1609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8" name="Line 182"/>
            <p:cNvSpPr>
              <a:spLocks noChangeShapeType="1"/>
            </p:cNvSpPr>
            <p:nvPr/>
          </p:nvSpPr>
          <p:spPr bwMode="auto">
            <a:xfrm>
              <a:off x="1894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19" name="Line 183"/>
            <p:cNvSpPr>
              <a:spLocks noChangeShapeType="1"/>
            </p:cNvSpPr>
            <p:nvPr/>
          </p:nvSpPr>
          <p:spPr bwMode="auto">
            <a:xfrm>
              <a:off x="2178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4920" name="Line 184"/>
            <p:cNvSpPr>
              <a:spLocks noChangeShapeType="1"/>
            </p:cNvSpPr>
            <p:nvPr/>
          </p:nvSpPr>
          <p:spPr bwMode="auto">
            <a:xfrm>
              <a:off x="2462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" name="Date Placeholder 1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E7EA-E46E-C54F-BC43-BDE2C09822A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7" name="Footer Placeholder 1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F979-C0A4-8849-ABDF-EBA01654B7B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6738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Pipeline Depth and Issue Width</a:t>
            </a:r>
            <a:endParaRPr lang="en-AU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r>
              <a:rPr lang="en-AU" dirty="0" smtClean="0"/>
              <a:t>Intel Processors over Time</a:t>
            </a:r>
          </a:p>
        </p:txBody>
      </p:sp>
      <p:graphicFrame>
        <p:nvGraphicFramePr>
          <p:cNvPr id="522391" name="Group 151"/>
          <p:cNvGraphicFramePr>
            <a:graphicFrameLocks noGrp="1"/>
          </p:cNvGraphicFramePr>
          <p:nvPr/>
        </p:nvGraphicFramePr>
        <p:xfrm>
          <a:off x="237067" y="2246841"/>
          <a:ext cx="8635998" cy="3566160"/>
        </p:xfrm>
        <a:graphic>
          <a:graphicData uri="http://schemas.openxmlformats.org/drawingml/2006/table">
            <a:tbl>
              <a:tblPr/>
              <a:tblGrid>
                <a:gridCol w="1896533"/>
                <a:gridCol w="945570"/>
                <a:gridCol w="1306467"/>
                <a:gridCol w="1194820"/>
                <a:gridCol w="1065544"/>
                <a:gridCol w="1030286"/>
                <a:gridCol w="1196778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 Conroe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Yorkfield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Gulftown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3460 MHz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Pipeline Depth and Issue 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AF79-ECAE-4E4E-AE8B-AA2375DC2F0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E517-4A86-4046-8ED3-33D6612FB8B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23671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Multiple Issue</a:t>
            </a:r>
            <a:endParaRPr lang="en-AU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Compiler groups instructions into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issue packets</a:t>
            </a:r>
          </a:p>
          <a:p>
            <a:pPr lvl="1"/>
            <a:r>
              <a:rPr lang="en-US" dirty="0"/>
              <a:t>Group of instructions that can be issued on a single cycle</a:t>
            </a:r>
          </a:p>
          <a:p>
            <a:pPr lvl="1"/>
            <a:r>
              <a:rPr lang="en-US" dirty="0"/>
              <a:t>Determined by pipeline resources required</a:t>
            </a:r>
          </a:p>
          <a:p>
            <a:r>
              <a:rPr lang="en-US" dirty="0"/>
              <a:t>Think of an issue packet as a very long instruction</a:t>
            </a:r>
          </a:p>
          <a:p>
            <a:pPr lvl="1"/>
            <a:r>
              <a:rPr lang="en-US" dirty="0"/>
              <a:t>Specifies multiple concurrent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A589-73D6-FB45-B4CE-E16AFE033384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6738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Scheduling Static Multiple Issue</a:t>
            </a:r>
            <a:endParaRPr lang="en-AU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Compiler must remove some/all hazards</a:t>
            </a:r>
          </a:p>
          <a:p>
            <a:pPr lvl="1"/>
            <a:r>
              <a:rPr lang="en-US" dirty="0"/>
              <a:t>Reorder instructions into issue packets</a:t>
            </a:r>
          </a:p>
          <a:p>
            <a:pPr lvl="1"/>
            <a:r>
              <a:rPr lang="en-US" i="1" dirty="0"/>
              <a:t>No </a:t>
            </a:r>
            <a:r>
              <a:rPr lang="en-US" dirty="0"/>
              <a:t>dependencies with a packet</a:t>
            </a:r>
          </a:p>
          <a:p>
            <a:pPr lvl="1"/>
            <a:r>
              <a:rPr lang="en-US" dirty="0"/>
              <a:t>Possibly some dependencies between packets</a:t>
            </a:r>
          </a:p>
          <a:p>
            <a:pPr lvl="2"/>
            <a:r>
              <a:rPr lang="en-US" dirty="0"/>
              <a:t>Varies between </a:t>
            </a:r>
            <a:r>
              <a:rPr lang="en-US" dirty="0" err="1"/>
              <a:t>ISAs</a:t>
            </a:r>
            <a:r>
              <a:rPr lang="en-US" dirty="0"/>
              <a:t>; compiler must know!</a:t>
            </a:r>
          </a:p>
          <a:p>
            <a:pPr lvl="1"/>
            <a:r>
              <a:rPr lang="en-US" dirty="0"/>
              <a:t>Pad with </a:t>
            </a:r>
            <a:r>
              <a:rPr lang="en-US" dirty="0" err="1"/>
              <a:t>nop</a:t>
            </a:r>
            <a:r>
              <a:rPr lang="en-US" dirty="0"/>
              <a:t> if necessary</a:t>
            </a:r>
            <a:endParaRPr lang="en-AU" dirty="0"/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A53C-11FB-B74C-84A4-C8A6609249DD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89805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28734"/>
            <a:ext cx="8270875" cy="2765425"/>
          </a:xfrm>
        </p:spPr>
        <p:txBody>
          <a:bodyPr/>
          <a:lstStyle/>
          <a:p>
            <a:r>
              <a:rPr lang="en-US" sz="2800" dirty="0" smtClean="0"/>
              <a:t>Dual-</a:t>
            </a:r>
            <a:r>
              <a:rPr lang="en-US" sz="2800" dirty="0"/>
              <a:t>issue packets</a:t>
            </a:r>
          </a:p>
          <a:p>
            <a:pPr lvl="1"/>
            <a:r>
              <a:rPr lang="en-US" sz="2400" dirty="0"/>
              <a:t>One ALU/branch instruction</a:t>
            </a:r>
          </a:p>
          <a:p>
            <a:pPr lvl="1"/>
            <a:r>
              <a:rPr lang="en-US" sz="2400" dirty="0"/>
              <a:t>One load/store instruction</a:t>
            </a:r>
          </a:p>
          <a:p>
            <a:pPr lvl="1"/>
            <a:r>
              <a:rPr lang="en-US" sz="2400" dirty="0"/>
              <a:t>64-bit aligned</a:t>
            </a:r>
          </a:p>
          <a:p>
            <a:pPr lvl="2"/>
            <a:r>
              <a:rPr lang="en-US" sz="2000" dirty="0"/>
              <a:t>ALU/branch, then load/store</a:t>
            </a:r>
          </a:p>
          <a:p>
            <a:pPr lvl="2"/>
            <a:r>
              <a:rPr lang="en-US" sz="2000" dirty="0"/>
              <a:t>Pad an unused instruction with </a:t>
            </a:r>
            <a:r>
              <a:rPr lang="en-US" sz="2000" dirty="0" err="1"/>
              <a:t>nop</a:t>
            </a:r>
            <a:endParaRPr lang="en-AU" sz="2000" dirty="0"/>
          </a:p>
        </p:txBody>
      </p:sp>
      <p:graphicFrame>
        <p:nvGraphicFramePr>
          <p:cNvPr id="493656" name="Group 88"/>
          <p:cNvGraphicFramePr>
            <a:graphicFrameLocks noGrp="1"/>
          </p:cNvGraphicFramePr>
          <p:nvPr/>
        </p:nvGraphicFramePr>
        <p:xfrm>
          <a:off x="1258888" y="4005263"/>
          <a:ext cx="7231062" cy="2133599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type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+ 4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+ 20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You Are Here!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1994-62A5-964F-9DDC-805D307F0E7A}" type="datetime1">
              <a:rPr lang="en-US" smtClean="0"/>
              <a:t>4/6/11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80898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Core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Core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78" name="TextBox 77"/>
          <p:cNvSpPr txBox="1"/>
          <p:nvPr/>
        </p:nvSpPr>
        <p:spPr>
          <a:xfrm>
            <a:off x="3488267" y="4724400"/>
            <a:ext cx="88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Today’s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Lecture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DBC6-FD4A-F940-B7D6-3319C550CBDF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6738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Hazards in the Dual-Issue MIPS</a:t>
            </a:r>
            <a:endParaRPr lang="en-AU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More instructions executing in parallel</a:t>
            </a:r>
          </a:p>
          <a:p>
            <a:r>
              <a:rPr lang="en-US" sz="2800" dirty="0"/>
              <a:t>EX data hazard</a:t>
            </a:r>
          </a:p>
          <a:p>
            <a:pPr lvl="1"/>
            <a:r>
              <a:rPr lang="en-US" sz="2400" dirty="0"/>
              <a:t>Forwarding avoided stalls with single-issue</a:t>
            </a:r>
          </a:p>
          <a:p>
            <a:pPr lvl="1"/>
            <a:r>
              <a:rPr lang="en-US" sz="2400" dirty="0"/>
              <a:t>Now can’t use ALU result in load/store in same packet</a:t>
            </a:r>
          </a:p>
          <a:p>
            <a:pPr lvl="2"/>
            <a:r>
              <a:rPr lang="en-US" sz="2000" dirty="0">
                <a:latin typeface="Courier New"/>
                <a:cs typeface="Courier New"/>
              </a:rPr>
              <a:t>add  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US" sz="2000" dirty="0">
                <a:latin typeface="Courier New"/>
                <a:cs typeface="Courier New"/>
              </a:rPr>
              <a:t>, $s0, $s1</a:t>
            </a:r>
            <a:br>
              <a:rPr lang="en-US" sz="2000" dirty="0">
                <a:latin typeface="Courier New"/>
                <a:cs typeface="Courier New"/>
              </a:rPr>
            </a:br>
            <a:r>
              <a:rPr lang="en-US" sz="2000" dirty="0">
                <a:latin typeface="Courier New"/>
                <a:cs typeface="Courier New"/>
              </a:rPr>
              <a:t>load $s2, 0(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US" sz="2000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sz="2000" dirty="0"/>
              <a:t>Split into two packets, effectively a stall</a:t>
            </a:r>
          </a:p>
          <a:p>
            <a:r>
              <a:rPr lang="en-US" sz="2800" dirty="0"/>
              <a:t>Load-use hazard</a:t>
            </a:r>
          </a:p>
          <a:p>
            <a:pPr lvl="1"/>
            <a:r>
              <a:rPr lang="en-US" sz="2400" dirty="0"/>
              <a:t>Still one cycle use latency, but now two instructions</a:t>
            </a:r>
          </a:p>
          <a:p>
            <a:r>
              <a:rPr lang="en-US" sz="2800" dirty="0"/>
              <a:t>More aggressive scheduling required</a:t>
            </a:r>
            <a:endParaRPr lang="en-AU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AC2-5ABE-D543-96BB-701A7E3D0EA0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23671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94868"/>
            <a:ext cx="8270875" cy="690562"/>
          </a:xfrm>
        </p:spPr>
        <p:txBody>
          <a:bodyPr/>
          <a:lstStyle/>
          <a:p>
            <a:r>
              <a:rPr lang="en-US" dirty="0"/>
              <a:t>Schedule this for dual-issue MIPS</a:t>
            </a:r>
            <a:endParaRPr lang="en-AU" sz="2400" dirty="0">
              <a:latin typeface="Lucida Console" charset="0"/>
            </a:endParaRP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1258888" y="1989138"/>
            <a:ext cx="74480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AU" sz="2000" dirty="0">
                <a:latin typeface="Courier New"/>
                <a:cs typeface="Courier New"/>
              </a:rPr>
              <a:t>Loop: </a:t>
            </a:r>
            <a:r>
              <a:rPr lang="en-AU" sz="2000" dirty="0" err="1">
                <a:latin typeface="Courier New"/>
                <a:cs typeface="Courier New"/>
              </a:rPr>
              <a:t>lw</a:t>
            </a:r>
            <a:r>
              <a:rPr lang="en-AU" sz="2000" dirty="0">
                <a:latin typeface="Courier New"/>
                <a:cs typeface="Courier New"/>
              </a:rPr>
              <a:t>   </a:t>
            </a:r>
            <a:r>
              <a:rPr lang="en-AU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0($s1)      # $t0=array element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addu</a:t>
            </a:r>
            <a:r>
              <a:rPr lang="en-AU" sz="2000" dirty="0">
                <a:latin typeface="Courier New"/>
                <a:cs typeface="Courier New"/>
              </a:rPr>
              <a:t> </a:t>
            </a:r>
            <a:r>
              <a:rPr lang="en-AU" sz="2000" dirty="0">
                <a:solidFill>
                  <a:srgbClr val="0099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</a:t>
            </a:r>
            <a:r>
              <a:rPr lang="en-AU" sz="2000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$s2    # add scalar in $s2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sw</a:t>
            </a:r>
            <a:r>
              <a:rPr lang="en-AU" sz="2000" dirty="0">
                <a:latin typeface="Courier New"/>
                <a:cs typeface="Courier New"/>
              </a:rPr>
              <a:t>   </a:t>
            </a:r>
            <a:r>
              <a:rPr lang="en-AU" sz="2000" dirty="0">
                <a:solidFill>
                  <a:srgbClr val="009900"/>
                </a:solidFill>
                <a:latin typeface="Courier New"/>
                <a:cs typeface="Courier New"/>
              </a:rPr>
              <a:t>$t0</a:t>
            </a:r>
            <a:r>
              <a:rPr lang="en-AU" sz="2000" dirty="0">
                <a:latin typeface="Courier New"/>
                <a:cs typeface="Courier New"/>
              </a:rPr>
              <a:t>, 0($s1)      # store result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addi</a:t>
            </a:r>
            <a:r>
              <a:rPr lang="en-AU" sz="2000" dirty="0">
                <a:latin typeface="Courier New"/>
                <a:cs typeface="Courier New"/>
              </a:rPr>
              <a:t> </a:t>
            </a:r>
            <a:r>
              <a:rPr lang="en-AU" sz="2000" dirty="0">
                <a:solidFill>
                  <a:srgbClr val="0000FF"/>
                </a:solidFill>
                <a:latin typeface="Courier New"/>
                <a:cs typeface="Courier New"/>
              </a:rPr>
              <a:t>$s1</a:t>
            </a:r>
            <a:r>
              <a:rPr lang="en-AU" sz="2000" dirty="0">
                <a:latin typeface="Courier New"/>
                <a:cs typeface="Courier New"/>
              </a:rPr>
              <a:t>, $s1,–4      # decrement pointer</a:t>
            </a:r>
            <a:br>
              <a:rPr lang="en-AU" sz="2000" dirty="0">
                <a:latin typeface="Courier New"/>
                <a:cs typeface="Courier New"/>
              </a:rPr>
            </a:br>
            <a:r>
              <a:rPr lang="en-AU" sz="2000" dirty="0">
                <a:latin typeface="Courier New"/>
                <a:cs typeface="Courier New"/>
              </a:rPr>
              <a:t>      </a:t>
            </a:r>
            <a:r>
              <a:rPr lang="en-AU" sz="2000" dirty="0" err="1">
                <a:latin typeface="Courier New"/>
                <a:cs typeface="Courier New"/>
              </a:rPr>
              <a:t>bne</a:t>
            </a:r>
            <a:r>
              <a:rPr lang="en-AU" sz="2000" dirty="0">
                <a:latin typeface="Courier New"/>
                <a:cs typeface="Courier New"/>
              </a:rPr>
              <a:t>  </a:t>
            </a:r>
            <a:r>
              <a:rPr lang="en-AU" sz="2000" dirty="0">
                <a:solidFill>
                  <a:srgbClr val="0000FF"/>
                </a:solidFill>
                <a:latin typeface="Courier New"/>
                <a:cs typeface="Courier New"/>
              </a:rPr>
              <a:t>$s1</a:t>
            </a:r>
            <a:r>
              <a:rPr lang="en-AU" sz="2000" dirty="0">
                <a:latin typeface="Courier New"/>
                <a:cs typeface="Courier New"/>
              </a:rPr>
              <a:t>, $zero, Loop # branch $s1!=0</a:t>
            </a:r>
          </a:p>
        </p:txBody>
      </p:sp>
      <p:graphicFrame>
        <p:nvGraphicFramePr>
          <p:cNvPr id="499754" name="Group 42"/>
          <p:cNvGraphicFramePr>
            <a:graphicFrameLocks noGrp="1"/>
          </p:cNvGraphicFramePr>
          <p:nvPr/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Loop: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2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3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4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9749" name="Rectangle 37"/>
          <p:cNvSpPr>
            <a:spLocks noChangeArrowheads="1"/>
          </p:cNvSpPr>
          <p:nvPr/>
        </p:nvSpPr>
        <p:spPr bwMode="auto">
          <a:xfrm>
            <a:off x="1182688" y="566102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</a:pPr>
            <a:r>
              <a:rPr lang="en-US" sz="2800">
                <a:ea typeface="ＭＳ Ｐゴシック" charset="-128"/>
              </a:rPr>
              <a:t>IPC = 5/4 = 1.25 (c.f. peak IPC = 2)</a:t>
            </a:r>
            <a:endParaRPr lang="en-AU" sz="2000">
              <a:latin typeface="Lucida Console" charset="0"/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7EF2-E929-8D40-B935-EDCFCB199FFD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6738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Unrolling</a:t>
            </a:r>
            <a:endParaRPr lang="en-AU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Replicate loop body to expose more parallelism</a:t>
            </a:r>
          </a:p>
          <a:p>
            <a:pPr lvl="1"/>
            <a:r>
              <a:rPr lang="en-US" dirty="0"/>
              <a:t>Reduces loop-control overhead</a:t>
            </a:r>
          </a:p>
          <a:p>
            <a:r>
              <a:rPr lang="en-US" dirty="0"/>
              <a:t>Use different registers per replication</a:t>
            </a:r>
          </a:p>
          <a:p>
            <a:pPr lvl="1"/>
            <a:r>
              <a:rPr lang="en-US" dirty="0"/>
              <a:t>Called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register renaming</a:t>
            </a:r>
            <a:endParaRPr lang="en-AU" i="1" dirty="0" smtClean="0"/>
          </a:p>
          <a:p>
            <a:pPr lvl="1"/>
            <a:r>
              <a:rPr lang="en-US" dirty="0"/>
              <a:t>Avoid loop-carried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anti</a:t>
            </a:r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i="1" dirty="0" smtClean="0">
                <a:solidFill>
                  <a:srgbClr val="FF0000"/>
                </a:solidFill>
              </a:rPr>
              <a:t>dependencies</a:t>
            </a:r>
          </a:p>
          <a:p>
            <a:pPr lvl="2"/>
            <a:r>
              <a:rPr lang="en-US" dirty="0"/>
              <a:t>Store followed by a load of the same register</a:t>
            </a:r>
          </a:p>
          <a:p>
            <a:pPr lvl="2"/>
            <a:r>
              <a:rPr lang="en-US" dirty="0"/>
              <a:t>Aka “name dependence”</a:t>
            </a:r>
            <a:r>
              <a:rPr lang="en-US" dirty="0">
                <a:ea typeface="Arial" charset="0"/>
                <a:cs typeface="Arial" charset="0"/>
              </a:rPr>
              <a:t> </a:t>
            </a:r>
          </a:p>
          <a:p>
            <a:pPr lvl="3"/>
            <a:r>
              <a:rPr lang="en-US" dirty="0"/>
              <a:t>Reuse of a register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DBB9-9037-5D4D-A8AC-F12E5E0EBB0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06738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Unrolling Example</a:t>
            </a:r>
            <a:endParaRPr lang="en-AU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889500"/>
            <a:ext cx="8270875" cy="1347788"/>
          </a:xfrm>
        </p:spPr>
        <p:txBody>
          <a:bodyPr/>
          <a:lstStyle/>
          <a:p>
            <a:r>
              <a:rPr lang="en-US" sz="2800"/>
              <a:t>IPC = 14/8 = 1.75</a:t>
            </a:r>
          </a:p>
          <a:p>
            <a:pPr lvl="1"/>
            <a:r>
              <a:rPr lang="en-US" sz="2400"/>
              <a:t>Closer to 2, but at cost of registers and code size</a:t>
            </a:r>
            <a:endParaRPr lang="en-AU" sz="2400"/>
          </a:p>
        </p:txBody>
      </p:sp>
      <p:graphicFrame>
        <p:nvGraphicFramePr>
          <p:cNvPr id="503867" name="Group 59"/>
          <p:cNvGraphicFramePr>
            <a:graphicFrameLocks noGrp="1"/>
          </p:cNvGraphicFramePr>
          <p:nvPr/>
        </p:nvGraphicFramePr>
        <p:xfrm>
          <a:off x="1187450" y="1557338"/>
          <a:ext cx="7272338" cy="301752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Loop: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$s1,–16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12($s1)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2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8($s1)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3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4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16($s1)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5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charset="0"/>
                        </a:rPr>
                        <a:t>$t4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12($s1)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6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charset="0"/>
                        </a:rPr>
                        <a:t>nop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8($s1)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7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charset="0"/>
                        </a:rPr>
                        <a:t>8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Control Hazards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Higher Level ILP</a:t>
            </a:r>
          </a:p>
          <a:p>
            <a:r>
              <a:rPr lang="en-US" dirty="0" smtClean="0"/>
              <a:t>Dynamic </a:t>
            </a:r>
            <a:r>
              <a:rPr lang="en-US" dirty="0" smtClean="0"/>
              <a:t>Scheduling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Technology </a:t>
            </a:r>
            <a:r>
              <a:rPr lang="en-US" dirty="0" smtClean="0">
                <a:solidFill>
                  <a:srgbClr val="BFBFBF"/>
                </a:solidFill>
              </a:rPr>
              <a:t>Break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Example AMD Barcelona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Big </a:t>
            </a:r>
            <a:r>
              <a:rPr lang="en-US" dirty="0" smtClean="0">
                <a:solidFill>
                  <a:srgbClr val="BFBFBF"/>
                </a:solidFill>
              </a:rPr>
              <a:t>Picture: Types of Parallelism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8CC0-2AE7-4148-8396-1D1DE8C4940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AU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Multiple Issue</a:t>
            </a:r>
            <a:endParaRPr lang="en-AU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“Superscalar” processors</a:t>
            </a:r>
          </a:p>
          <a:p>
            <a:r>
              <a:rPr lang="en-US" dirty="0"/>
              <a:t>CPU decides whether to issue 0, 1, 2, …</a:t>
            </a:r>
            <a:r>
              <a:rPr lang="en-US" dirty="0" smtClean="0"/>
              <a:t> instructions each </a:t>
            </a:r>
            <a:r>
              <a:rPr lang="en-US" dirty="0"/>
              <a:t>cycle</a:t>
            </a:r>
          </a:p>
          <a:p>
            <a:pPr lvl="1"/>
            <a:r>
              <a:rPr lang="en-US" dirty="0"/>
              <a:t>Avoiding structural and data hazards</a:t>
            </a:r>
          </a:p>
          <a:p>
            <a:r>
              <a:rPr lang="en-US" dirty="0"/>
              <a:t>Avoids</a:t>
            </a:r>
            <a:r>
              <a:rPr lang="en-US" dirty="0" smtClean="0"/>
              <a:t> need </a:t>
            </a:r>
            <a:r>
              <a:rPr lang="en-US" dirty="0"/>
              <a:t>for compiler scheduling</a:t>
            </a:r>
          </a:p>
          <a:p>
            <a:pPr lvl="1"/>
            <a:r>
              <a:rPr lang="en-US" dirty="0"/>
              <a:t>Though it may still help</a:t>
            </a:r>
          </a:p>
          <a:p>
            <a:pPr lvl="1"/>
            <a:r>
              <a:rPr lang="en-US" dirty="0"/>
              <a:t>Code semantics ensured by the CPU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2AB8-BC2D-654B-9EC0-37F6783F794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AU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Pipeline Scheduling</a:t>
            </a:r>
            <a:endParaRPr lang="en-AU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the CPU to execute instructions </a:t>
            </a:r>
            <a:r>
              <a:rPr lang="en-US" i="1" dirty="0">
                <a:solidFill>
                  <a:srgbClr val="FF0000"/>
                </a:solidFill>
              </a:rPr>
              <a:t>out of order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avoid stalls</a:t>
            </a:r>
          </a:p>
          <a:p>
            <a:pPr lvl="1"/>
            <a:r>
              <a:rPr lang="en-US" dirty="0"/>
              <a:t>But commit result to registers in order</a:t>
            </a:r>
          </a:p>
          <a:p>
            <a:r>
              <a:rPr lang="en-US" dirty="0"/>
              <a:t>Example</a:t>
            </a:r>
          </a:p>
          <a:p>
            <a:pPr lvl="1">
              <a:buFont typeface="Wingdings" charset="2"/>
              <a:buNone/>
            </a:pPr>
            <a:r>
              <a:rPr lang="en-US" dirty="0"/>
              <a:t>	</a:t>
            </a:r>
            <a:r>
              <a:rPr lang="fr-FR" dirty="0" err="1">
                <a:latin typeface="Courier New"/>
                <a:cs typeface="Courier New"/>
              </a:rPr>
              <a:t>lw</a:t>
            </a:r>
            <a:r>
              <a:rPr lang="fr-FR" dirty="0">
                <a:latin typeface="Courier New"/>
                <a:cs typeface="Courier New"/>
              </a:rPr>
              <a:t>    </a:t>
            </a:r>
            <a:r>
              <a:rPr lang="fr-FR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fr-FR" dirty="0">
                <a:latin typeface="Courier New"/>
                <a:cs typeface="Courier New"/>
              </a:rPr>
              <a:t>, 20($s2)</a:t>
            </a:r>
            <a:br>
              <a:rPr lang="fr-FR" dirty="0">
                <a:latin typeface="Courier New"/>
                <a:cs typeface="Courier New"/>
              </a:rPr>
            </a:br>
            <a:r>
              <a:rPr lang="fr-FR" dirty="0" err="1">
                <a:latin typeface="Courier New"/>
                <a:cs typeface="Courier New"/>
              </a:rPr>
              <a:t>addu</a:t>
            </a:r>
            <a:r>
              <a:rPr lang="fr-FR" dirty="0">
                <a:latin typeface="Courier New"/>
                <a:cs typeface="Courier New"/>
              </a:rPr>
              <a:t>  $t1, </a:t>
            </a:r>
            <a:r>
              <a:rPr lang="fr-FR" dirty="0">
                <a:solidFill>
                  <a:srgbClr val="FF0000"/>
                </a:solidFill>
                <a:latin typeface="Courier New"/>
                <a:cs typeface="Courier New"/>
              </a:rPr>
              <a:t>$t0</a:t>
            </a:r>
            <a:r>
              <a:rPr lang="fr-FR" dirty="0">
                <a:latin typeface="Courier New"/>
                <a:cs typeface="Courier New"/>
              </a:rPr>
              <a:t>, $t2</a:t>
            </a:r>
            <a:br>
              <a:rPr lang="fr-FR" dirty="0">
                <a:latin typeface="Courier New"/>
                <a:cs typeface="Courier New"/>
              </a:rPr>
            </a:br>
            <a:r>
              <a:rPr lang="fr-FR" dirty="0" err="1" smtClean="0">
                <a:latin typeface="Courier New"/>
                <a:cs typeface="Courier New"/>
              </a:rPr>
              <a:t>subu</a:t>
            </a:r>
            <a:r>
              <a:rPr lang="fr-FR" dirty="0" smtClean="0">
                <a:latin typeface="Courier New"/>
                <a:cs typeface="Courier New"/>
              </a:rPr>
              <a:t>  $</a:t>
            </a:r>
            <a:r>
              <a:rPr lang="fr-FR" dirty="0">
                <a:latin typeface="Courier New"/>
                <a:cs typeface="Courier New"/>
              </a:rPr>
              <a:t>s4, $s4, $t3</a:t>
            </a:r>
            <a:br>
              <a:rPr lang="fr-FR" dirty="0">
                <a:latin typeface="Courier New"/>
                <a:cs typeface="Courier New"/>
              </a:rPr>
            </a:br>
            <a:r>
              <a:rPr lang="fr-FR" dirty="0" err="1">
                <a:latin typeface="Courier New"/>
                <a:cs typeface="Courier New"/>
              </a:rPr>
              <a:t>slti</a:t>
            </a:r>
            <a:r>
              <a:rPr lang="fr-FR" dirty="0">
                <a:latin typeface="Courier New"/>
                <a:cs typeface="Courier New"/>
              </a:rPr>
              <a:t>  $t5, $s4, 20</a:t>
            </a:r>
          </a:p>
          <a:p>
            <a:pPr lvl="1"/>
            <a:r>
              <a:rPr lang="en-US" dirty="0"/>
              <a:t>Can start </a:t>
            </a:r>
            <a:r>
              <a:rPr lang="en-US" dirty="0" err="1" smtClean="0">
                <a:latin typeface="Lucida Console" charset="0"/>
              </a:rPr>
              <a:t>subu</a:t>
            </a:r>
            <a:r>
              <a:rPr lang="en-US" dirty="0" smtClean="0"/>
              <a:t> </a:t>
            </a:r>
            <a:r>
              <a:rPr lang="en-US" dirty="0"/>
              <a:t>while </a:t>
            </a:r>
            <a:r>
              <a:rPr lang="en-US" dirty="0" err="1">
                <a:latin typeface="Lucida Console" charset="0"/>
              </a:rPr>
              <a:t>addu</a:t>
            </a:r>
            <a:r>
              <a:rPr lang="en-US" dirty="0"/>
              <a:t> is waiting for </a:t>
            </a:r>
            <a:r>
              <a:rPr lang="en-US" dirty="0" err="1"/>
              <a:t>lw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498-CBE8-CA43-89A8-DEC09E9AC7A0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AU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Dynamic Scheduling?</a:t>
            </a:r>
            <a:endParaRPr lang="en-AU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not just let the compiler schedule code?</a:t>
            </a:r>
          </a:p>
          <a:p>
            <a:r>
              <a:rPr lang="en-US"/>
              <a:t>Not all stalls are predicable</a:t>
            </a:r>
          </a:p>
          <a:p>
            <a:pPr lvl="1"/>
            <a:r>
              <a:rPr lang="en-US"/>
              <a:t>e.g., cache misses</a:t>
            </a:r>
          </a:p>
          <a:p>
            <a:r>
              <a:rPr lang="en-US"/>
              <a:t>Can’t always schedule around branches</a:t>
            </a:r>
          </a:p>
          <a:p>
            <a:pPr lvl="1"/>
            <a:r>
              <a:rPr lang="en-US"/>
              <a:t>Branch outcome is dynamically determined</a:t>
            </a:r>
          </a:p>
          <a:p>
            <a:r>
              <a:rPr lang="en-US"/>
              <a:t>Different implementations of an ISA have different latencies and hazards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D499-F55A-9B44-9DDF-F3535FF30051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AU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Speculation</a:t>
            </a:r>
            <a:endParaRPr lang="en-AU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“Guess” what to do with an instruction</a:t>
            </a:r>
          </a:p>
          <a:p>
            <a:pPr lvl="1"/>
            <a:r>
              <a:rPr lang="en-US" sz="2400" dirty="0"/>
              <a:t>Start operation as soon as possible</a:t>
            </a:r>
          </a:p>
          <a:p>
            <a:pPr lvl="1"/>
            <a:r>
              <a:rPr lang="en-US" sz="2400" dirty="0"/>
              <a:t>Check whether guess was right</a:t>
            </a:r>
          </a:p>
          <a:p>
            <a:pPr lvl="2"/>
            <a:r>
              <a:rPr lang="en-US" sz="2000" dirty="0"/>
              <a:t>If so, complete the operation</a:t>
            </a:r>
          </a:p>
          <a:p>
            <a:pPr lvl="2"/>
            <a:r>
              <a:rPr lang="en-US" sz="2000" dirty="0"/>
              <a:t>If not, roll-back and do the right thing</a:t>
            </a:r>
          </a:p>
          <a:p>
            <a:r>
              <a:rPr lang="en-US" sz="2800" dirty="0"/>
              <a:t>Common to static and dynamic multiple issue</a:t>
            </a:r>
          </a:p>
          <a:p>
            <a:r>
              <a:rPr lang="en-US" sz="2800" dirty="0"/>
              <a:t>Examples</a:t>
            </a:r>
          </a:p>
          <a:p>
            <a:pPr lvl="1"/>
            <a:r>
              <a:rPr lang="en-US" sz="2400" dirty="0"/>
              <a:t>Speculate on branch </a:t>
            </a:r>
            <a:r>
              <a:rPr lang="en-US" sz="2400" dirty="0" smtClean="0"/>
              <a:t>outcome (Branch Prediction)</a:t>
            </a:r>
          </a:p>
          <a:p>
            <a:pPr lvl="2"/>
            <a:r>
              <a:rPr lang="en-US" sz="2000" dirty="0"/>
              <a:t>Roll back if path taken is different</a:t>
            </a:r>
          </a:p>
          <a:p>
            <a:pPr lvl="1"/>
            <a:r>
              <a:rPr lang="en-US" sz="2400" dirty="0"/>
              <a:t>Speculate on load</a:t>
            </a:r>
          </a:p>
          <a:p>
            <a:pPr lvl="2"/>
            <a:r>
              <a:rPr lang="en-US" sz="2000" dirty="0"/>
              <a:t>Roll back if location is updated</a:t>
            </a:r>
            <a:endParaRPr lang="en-AU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18-C8DF-0D4E-AB05-F426A9A14004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9"/>
            <a:ext cx="94488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Pipeline Hazard:</a:t>
            </a:r>
            <a:br>
              <a:rPr lang="en-US" dirty="0" smtClean="0"/>
            </a:br>
            <a:r>
              <a:rPr lang="en-US" dirty="0" smtClean="0"/>
              <a:t>Matching socks in later load</a:t>
            </a:r>
            <a:endParaRPr lang="en-US" dirty="0"/>
          </a:p>
        </p:txBody>
      </p:sp>
      <p:sp>
        <p:nvSpPr>
          <p:cNvPr id="280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A depends on D; stall since folder tied up; </a:t>
            </a: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1863" y="2170107"/>
            <a:ext cx="930275" cy="3740150"/>
            <a:chOff x="587" y="1175"/>
            <a:chExt cx="586" cy="2356"/>
          </a:xfrm>
        </p:grpSpPr>
        <p:sp>
          <p:nvSpPr>
            <p:cNvPr id="2800645" name="Rectangle 5"/>
            <p:cNvSpPr>
              <a:spLocks noChangeArrowheads="1"/>
            </p:cNvSpPr>
            <p:nvPr/>
          </p:nvSpPr>
          <p:spPr bwMode="auto">
            <a:xfrm>
              <a:off x="587" y="1175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800646" name="Line 6"/>
            <p:cNvSpPr>
              <a:spLocks noChangeShapeType="1"/>
            </p:cNvSpPr>
            <p:nvPr/>
          </p:nvSpPr>
          <p:spPr bwMode="auto">
            <a:xfrm flipH="1">
              <a:off x="827" y="1366"/>
              <a:ext cx="24" cy="20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47" name="Freeform 7"/>
            <p:cNvSpPr>
              <a:spLocks/>
            </p:cNvSpPr>
            <p:nvPr/>
          </p:nvSpPr>
          <p:spPr bwMode="auto">
            <a:xfrm>
              <a:off x="926" y="1854"/>
              <a:ext cx="211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48" name="Rectangle 8"/>
            <p:cNvSpPr>
              <a:spLocks noChangeArrowheads="1"/>
            </p:cNvSpPr>
            <p:nvPr/>
          </p:nvSpPr>
          <p:spPr bwMode="auto">
            <a:xfrm>
              <a:off x="915" y="181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800649" name="Freeform 9"/>
            <p:cNvSpPr>
              <a:spLocks/>
            </p:cNvSpPr>
            <p:nvPr/>
          </p:nvSpPr>
          <p:spPr bwMode="auto">
            <a:xfrm>
              <a:off x="932" y="2165"/>
              <a:ext cx="210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0" name="Rectangle 10"/>
            <p:cNvSpPr>
              <a:spLocks noChangeArrowheads="1"/>
            </p:cNvSpPr>
            <p:nvPr/>
          </p:nvSpPr>
          <p:spPr bwMode="auto">
            <a:xfrm>
              <a:off x="919" y="2121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920" y="2445"/>
              <a:ext cx="253" cy="286"/>
              <a:chOff x="1034" y="2602"/>
              <a:chExt cx="286" cy="286"/>
            </a:xfrm>
          </p:grpSpPr>
          <p:sp>
            <p:nvSpPr>
              <p:cNvPr id="2800652" name="Freeform 12"/>
              <p:cNvSpPr>
                <a:spLocks/>
              </p:cNvSpPr>
              <p:nvPr/>
            </p:nvSpPr>
            <p:spPr bwMode="auto">
              <a:xfrm>
                <a:off x="1048" y="2646"/>
                <a:ext cx="237" cy="212"/>
              </a:xfrm>
              <a:custGeom>
                <a:avLst/>
                <a:gdLst/>
                <a:ahLst/>
                <a:cxnLst>
                  <a:cxn ang="0">
                    <a:pos x="67" y="10"/>
                  </a:cxn>
                  <a:cxn ang="0">
                    <a:pos x="112" y="11"/>
                  </a:cxn>
                  <a:cxn ang="0">
                    <a:pos x="161" y="0"/>
                  </a:cxn>
                  <a:cxn ang="0">
                    <a:pos x="219" y="0"/>
                  </a:cxn>
                  <a:cxn ang="0">
                    <a:pos x="155" y="60"/>
                  </a:cxn>
                  <a:cxn ang="0">
                    <a:pos x="172" y="64"/>
                  </a:cxn>
                  <a:cxn ang="0">
                    <a:pos x="189" y="71"/>
                  </a:cxn>
                  <a:cxn ang="0">
                    <a:pos x="205" y="80"/>
                  </a:cxn>
                  <a:cxn ang="0">
                    <a:pos x="217" y="90"/>
                  </a:cxn>
                  <a:cxn ang="0">
                    <a:pos x="227" y="103"/>
                  </a:cxn>
                  <a:cxn ang="0">
                    <a:pos x="234" y="118"/>
                  </a:cxn>
                  <a:cxn ang="0">
                    <a:pos x="236" y="134"/>
                  </a:cxn>
                  <a:cxn ang="0">
                    <a:pos x="233" y="151"/>
                  </a:cxn>
                  <a:cxn ang="0">
                    <a:pos x="228" y="164"/>
                  </a:cxn>
                  <a:cxn ang="0">
                    <a:pos x="218" y="177"/>
                  </a:cxn>
                  <a:cxn ang="0">
                    <a:pos x="201" y="192"/>
                  </a:cxn>
                  <a:cxn ang="0">
                    <a:pos x="185" y="200"/>
                  </a:cxn>
                  <a:cxn ang="0">
                    <a:pos x="170" y="206"/>
                  </a:cxn>
                  <a:cxn ang="0">
                    <a:pos x="155" y="210"/>
                  </a:cxn>
                  <a:cxn ang="0">
                    <a:pos x="136" y="211"/>
                  </a:cxn>
                  <a:cxn ang="0">
                    <a:pos x="88" y="210"/>
                  </a:cxn>
                  <a:cxn ang="0">
                    <a:pos x="65" y="206"/>
                  </a:cxn>
                  <a:cxn ang="0">
                    <a:pos x="40" y="195"/>
                  </a:cxn>
                  <a:cxn ang="0">
                    <a:pos x="22" y="182"/>
                  </a:cxn>
                  <a:cxn ang="0">
                    <a:pos x="9" y="167"/>
                  </a:cxn>
                  <a:cxn ang="0">
                    <a:pos x="3" y="151"/>
                  </a:cxn>
                  <a:cxn ang="0">
                    <a:pos x="0" y="137"/>
                  </a:cxn>
                  <a:cxn ang="0">
                    <a:pos x="2" y="121"/>
                  </a:cxn>
                  <a:cxn ang="0">
                    <a:pos x="10" y="101"/>
                  </a:cxn>
                  <a:cxn ang="0">
                    <a:pos x="25" y="85"/>
                  </a:cxn>
                  <a:cxn ang="0">
                    <a:pos x="45" y="71"/>
                  </a:cxn>
                  <a:cxn ang="0">
                    <a:pos x="73" y="62"/>
                  </a:cxn>
                  <a:cxn ang="0">
                    <a:pos x="29" y="3"/>
                  </a:cxn>
                </a:cxnLst>
                <a:rect l="0" t="0" r="r" b="b"/>
                <a:pathLst>
                  <a:path w="237" h="212">
                    <a:moveTo>
                      <a:pt x="29" y="3"/>
                    </a:moveTo>
                    <a:lnTo>
                      <a:pt x="67" y="10"/>
                    </a:lnTo>
                    <a:lnTo>
                      <a:pt x="66" y="0"/>
                    </a:lnTo>
                    <a:lnTo>
                      <a:pt x="112" y="11"/>
                    </a:lnTo>
                    <a:lnTo>
                      <a:pt x="112" y="0"/>
                    </a:lnTo>
                    <a:lnTo>
                      <a:pt x="161" y="0"/>
                    </a:lnTo>
                    <a:lnTo>
                      <a:pt x="160" y="11"/>
                    </a:lnTo>
                    <a:lnTo>
                      <a:pt x="219" y="0"/>
                    </a:lnTo>
                    <a:lnTo>
                      <a:pt x="148" y="60"/>
                    </a:lnTo>
                    <a:lnTo>
                      <a:pt x="155" y="60"/>
                    </a:lnTo>
                    <a:lnTo>
                      <a:pt x="163" y="62"/>
                    </a:lnTo>
                    <a:lnTo>
                      <a:pt x="172" y="64"/>
                    </a:lnTo>
                    <a:lnTo>
                      <a:pt x="180" y="67"/>
                    </a:lnTo>
                    <a:lnTo>
                      <a:pt x="189" y="71"/>
                    </a:lnTo>
                    <a:lnTo>
                      <a:pt x="197" y="75"/>
                    </a:lnTo>
                    <a:lnTo>
                      <a:pt x="205" y="80"/>
                    </a:lnTo>
                    <a:lnTo>
                      <a:pt x="212" y="85"/>
                    </a:lnTo>
                    <a:lnTo>
                      <a:pt x="217" y="90"/>
                    </a:lnTo>
                    <a:lnTo>
                      <a:pt x="222" y="97"/>
                    </a:lnTo>
                    <a:lnTo>
                      <a:pt x="227" y="103"/>
                    </a:lnTo>
                    <a:lnTo>
                      <a:pt x="231" y="111"/>
                    </a:lnTo>
                    <a:lnTo>
                      <a:pt x="234" y="118"/>
                    </a:lnTo>
                    <a:lnTo>
                      <a:pt x="235" y="125"/>
                    </a:lnTo>
                    <a:lnTo>
                      <a:pt x="236" y="134"/>
                    </a:lnTo>
                    <a:lnTo>
                      <a:pt x="235" y="144"/>
                    </a:lnTo>
                    <a:lnTo>
                      <a:pt x="233" y="151"/>
                    </a:lnTo>
                    <a:lnTo>
                      <a:pt x="231" y="158"/>
                    </a:lnTo>
                    <a:lnTo>
                      <a:pt x="228" y="164"/>
                    </a:lnTo>
                    <a:lnTo>
                      <a:pt x="224" y="170"/>
                    </a:lnTo>
                    <a:lnTo>
                      <a:pt x="218" y="177"/>
                    </a:lnTo>
                    <a:lnTo>
                      <a:pt x="210" y="185"/>
                    </a:lnTo>
                    <a:lnTo>
                      <a:pt x="201" y="192"/>
                    </a:lnTo>
                    <a:lnTo>
                      <a:pt x="193" y="197"/>
                    </a:lnTo>
                    <a:lnTo>
                      <a:pt x="185" y="200"/>
                    </a:lnTo>
                    <a:lnTo>
                      <a:pt x="177" y="204"/>
                    </a:lnTo>
                    <a:lnTo>
                      <a:pt x="170" y="206"/>
                    </a:lnTo>
                    <a:lnTo>
                      <a:pt x="161" y="208"/>
                    </a:lnTo>
                    <a:lnTo>
                      <a:pt x="155" y="210"/>
                    </a:lnTo>
                    <a:lnTo>
                      <a:pt x="145" y="210"/>
                    </a:lnTo>
                    <a:lnTo>
                      <a:pt x="136" y="211"/>
                    </a:lnTo>
                    <a:lnTo>
                      <a:pt x="96" y="211"/>
                    </a:lnTo>
                    <a:lnTo>
                      <a:pt x="88" y="210"/>
                    </a:lnTo>
                    <a:lnTo>
                      <a:pt x="78" y="209"/>
                    </a:lnTo>
                    <a:lnTo>
                      <a:pt x="65" y="206"/>
                    </a:lnTo>
                    <a:lnTo>
                      <a:pt x="53" y="201"/>
                    </a:lnTo>
                    <a:lnTo>
                      <a:pt x="40" y="195"/>
                    </a:lnTo>
                    <a:lnTo>
                      <a:pt x="30" y="188"/>
                    </a:lnTo>
                    <a:lnTo>
                      <a:pt x="22" y="182"/>
                    </a:lnTo>
                    <a:lnTo>
                      <a:pt x="15" y="175"/>
                    </a:lnTo>
                    <a:lnTo>
                      <a:pt x="9" y="167"/>
                    </a:lnTo>
                    <a:lnTo>
                      <a:pt x="5" y="157"/>
                    </a:lnTo>
                    <a:lnTo>
                      <a:pt x="3" y="151"/>
                    </a:lnTo>
                    <a:lnTo>
                      <a:pt x="1" y="144"/>
                    </a:lnTo>
                    <a:lnTo>
                      <a:pt x="0" y="137"/>
                    </a:lnTo>
                    <a:lnTo>
                      <a:pt x="1" y="131"/>
                    </a:lnTo>
                    <a:lnTo>
                      <a:pt x="2" y="121"/>
                    </a:lnTo>
                    <a:lnTo>
                      <a:pt x="5" y="112"/>
                    </a:lnTo>
                    <a:lnTo>
                      <a:pt x="10" y="101"/>
                    </a:lnTo>
                    <a:lnTo>
                      <a:pt x="17" y="93"/>
                    </a:lnTo>
                    <a:lnTo>
                      <a:pt x="25" y="85"/>
                    </a:lnTo>
                    <a:lnTo>
                      <a:pt x="35" y="77"/>
                    </a:lnTo>
                    <a:lnTo>
                      <a:pt x="45" y="71"/>
                    </a:lnTo>
                    <a:lnTo>
                      <a:pt x="59" y="65"/>
                    </a:lnTo>
                    <a:lnTo>
                      <a:pt x="73" y="62"/>
                    </a:lnTo>
                    <a:lnTo>
                      <a:pt x="83" y="60"/>
                    </a:lnTo>
                    <a:lnTo>
                      <a:pt x="29" y="3"/>
                    </a:lnTo>
                  </a:path>
                </a:pathLst>
              </a:custGeom>
              <a:solidFill>
                <a:schemeClr val="hlink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653" name="Rectangle 13"/>
              <p:cNvSpPr>
                <a:spLocks noChangeArrowheads="1"/>
              </p:cNvSpPr>
              <p:nvPr/>
            </p:nvSpPr>
            <p:spPr bwMode="auto">
              <a:xfrm>
                <a:off x="1034" y="2602"/>
                <a:ext cx="28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FranklinGothic" charset="0"/>
                  </a:rPr>
                  <a:t>D</a:t>
                </a:r>
              </a:p>
            </p:txBody>
          </p:sp>
        </p:grpSp>
        <p:sp>
          <p:nvSpPr>
            <p:cNvPr id="2800654" name="Freeform 14"/>
            <p:cNvSpPr>
              <a:spLocks/>
            </p:cNvSpPr>
            <p:nvPr/>
          </p:nvSpPr>
          <p:spPr bwMode="auto">
            <a:xfrm>
              <a:off x="926" y="1460"/>
              <a:ext cx="211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5" name="Rectangle 15"/>
            <p:cNvSpPr>
              <a:spLocks noChangeArrowheads="1"/>
            </p:cNvSpPr>
            <p:nvPr/>
          </p:nvSpPr>
          <p:spPr bwMode="auto">
            <a:xfrm>
              <a:off x="914" y="1416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  <p:sp>
          <p:nvSpPr>
            <p:cNvPr id="2800656" name="Freeform 16"/>
            <p:cNvSpPr>
              <a:spLocks/>
            </p:cNvSpPr>
            <p:nvPr/>
          </p:nvSpPr>
          <p:spPr bwMode="auto">
            <a:xfrm>
              <a:off x="932" y="2849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7" name="Rectangle 17"/>
            <p:cNvSpPr>
              <a:spLocks noChangeArrowheads="1"/>
            </p:cNvSpPr>
            <p:nvPr/>
          </p:nvSpPr>
          <p:spPr bwMode="auto">
            <a:xfrm>
              <a:off x="926" y="2805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E</a:t>
              </a:r>
            </a:p>
          </p:txBody>
        </p:sp>
        <p:sp>
          <p:nvSpPr>
            <p:cNvPr id="2800658" name="Freeform 18"/>
            <p:cNvSpPr>
              <a:spLocks/>
            </p:cNvSpPr>
            <p:nvPr/>
          </p:nvSpPr>
          <p:spPr bwMode="auto">
            <a:xfrm>
              <a:off x="932" y="3209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59" name="Rectangle 19"/>
            <p:cNvSpPr>
              <a:spLocks noChangeArrowheads="1"/>
            </p:cNvSpPr>
            <p:nvPr/>
          </p:nvSpPr>
          <p:spPr bwMode="auto">
            <a:xfrm>
              <a:off x="930" y="3165"/>
              <a:ext cx="23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F</a:t>
              </a:r>
            </a:p>
          </p:txBody>
        </p:sp>
      </p:grpSp>
      <p:sp>
        <p:nvSpPr>
          <p:cNvPr id="2800660" name="AutoShape 20"/>
          <p:cNvSpPr>
            <a:spLocks noChangeArrowheads="1"/>
          </p:cNvSpPr>
          <p:nvPr/>
        </p:nvSpPr>
        <p:spPr bwMode="auto">
          <a:xfrm>
            <a:off x="2352675" y="3159119"/>
            <a:ext cx="293688" cy="411163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61" name="AutoShape 21"/>
          <p:cNvSpPr>
            <a:spLocks noChangeArrowheads="1"/>
          </p:cNvSpPr>
          <p:nvPr/>
        </p:nvSpPr>
        <p:spPr bwMode="auto">
          <a:xfrm>
            <a:off x="2424113" y="3076569"/>
            <a:ext cx="222250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62" name="AutoShape 22"/>
          <p:cNvSpPr>
            <a:spLocks noChangeArrowheads="1"/>
          </p:cNvSpPr>
          <p:nvPr/>
        </p:nvSpPr>
        <p:spPr bwMode="auto">
          <a:xfrm>
            <a:off x="2411413" y="3190869"/>
            <a:ext cx="150812" cy="23813"/>
          </a:xfrm>
          <a:prstGeom prst="parallelogram">
            <a:avLst>
              <a:gd name="adj" fmla="val 158300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367213" y="3132132"/>
            <a:ext cx="284162" cy="407987"/>
            <a:chOff x="3095" y="1938"/>
            <a:chExt cx="201" cy="257"/>
          </a:xfrm>
        </p:grpSpPr>
        <p:sp>
          <p:nvSpPr>
            <p:cNvPr id="2800664" name="Freeform 24"/>
            <p:cNvSpPr>
              <a:spLocks/>
            </p:cNvSpPr>
            <p:nvPr/>
          </p:nvSpPr>
          <p:spPr bwMode="auto">
            <a:xfrm>
              <a:off x="3224" y="2057"/>
              <a:ext cx="60" cy="1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3" y="0"/>
                </a:cxn>
              </a:cxnLst>
              <a:rect l="0" t="0" r="r" b="b"/>
              <a:pathLst>
                <a:path w="60" h="138">
                  <a:moveTo>
                    <a:pt x="43" y="0"/>
                  </a:moveTo>
                  <a:lnTo>
                    <a:pt x="59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3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5" name="Rectangle 25"/>
            <p:cNvSpPr>
              <a:spLocks noChangeArrowheads="1"/>
            </p:cNvSpPr>
            <p:nvPr/>
          </p:nvSpPr>
          <p:spPr bwMode="auto">
            <a:xfrm>
              <a:off x="3220" y="2057"/>
              <a:ext cx="76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6" name="Rectangle 26"/>
            <p:cNvSpPr>
              <a:spLocks noChangeArrowheads="1"/>
            </p:cNvSpPr>
            <p:nvPr/>
          </p:nvSpPr>
          <p:spPr bwMode="auto">
            <a:xfrm>
              <a:off x="3226" y="2115"/>
              <a:ext cx="57" cy="11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7" name="Rectangle 27"/>
            <p:cNvSpPr>
              <a:spLocks noChangeArrowheads="1"/>
            </p:cNvSpPr>
            <p:nvPr/>
          </p:nvSpPr>
          <p:spPr bwMode="auto">
            <a:xfrm>
              <a:off x="3095" y="2115"/>
              <a:ext cx="75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8" name="Oval 28"/>
            <p:cNvSpPr>
              <a:spLocks noChangeArrowheads="1"/>
            </p:cNvSpPr>
            <p:nvPr/>
          </p:nvSpPr>
          <p:spPr bwMode="auto">
            <a:xfrm>
              <a:off x="3154" y="1938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69" name="Freeform 29"/>
            <p:cNvSpPr>
              <a:spLocks/>
            </p:cNvSpPr>
            <p:nvPr/>
          </p:nvSpPr>
          <p:spPr bwMode="auto">
            <a:xfrm>
              <a:off x="3095" y="1983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70" name="Freeform 30"/>
          <p:cNvSpPr>
            <a:spLocks/>
          </p:cNvSpPr>
          <p:nvPr/>
        </p:nvSpPr>
        <p:spPr bwMode="auto">
          <a:xfrm>
            <a:off x="4737100" y="3092444"/>
            <a:ext cx="282575" cy="463550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30"/>
              </a:cxn>
              <a:cxn ang="0">
                <a:pos x="121" y="169"/>
              </a:cxn>
              <a:cxn ang="0">
                <a:pos x="111" y="142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7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2"/>
              </a:cxn>
              <a:cxn ang="0">
                <a:pos x="40" y="146"/>
              </a:cxn>
              <a:cxn ang="0">
                <a:pos x="41" y="158"/>
              </a:cxn>
              <a:cxn ang="0">
                <a:pos x="49" y="162"/>
              </a:cxn>
              <a:cxn ang="0">
                <a:pos x="53" y="158"/>
              </a:cxn>
              <a:cxn ang="0">
                <a:pos x="53" y="133"/>
              </a:cxn>
              <a:cxn ang="0">
                <a:pos x="55" y="117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7"/>
              </a:cxn>
              <a:cxn ang="0">
                <a:pos x="53" y="197"/>
              </a:cxn>
              <a:cxn ang="0">
                <a:pos x="33" y="226"/>
              </a:cxn>
              <a:cxn ang="0">
                <a:pos x="8" y="256"/>
              </a:cxn>
              <a:cxn ang="0">
                <a:pos x="0" y="272"/>
              </a:cxn>
              <a:cxn ang="0">
                <a:pos x="19" y="291"/>
              </a:cxn>
              <a:cxn ang="0">
                <a:pos x="33" y="288"/>
              </a:cxn>
              <a:cxn ang="0">
                <a:pos x="23" y="276"/>
              </a:cxn>
              <a:cxn ang="0">
                <a:pos x="30" y="260"/>
              </a:cxn>
              <a:cxn ang="0">
                <a:pos x="61" y="223"/>
              </a:cxn>
              <a:cxn ang="0">
                <a:pos x="84" y="197"/>
              </a:cxn>
              <a:cxn ang="0">
                <a:pos x="95" y="191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1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2">
                <a:moveTo>
                  <a:pt x="198" y="268"/>
                </a:moveTo>
                <a:lnTo>
                  <a:pt x="199" y="263"/>
                </a:lnTo>
                <a:lnTo>
                  <a:pt x="191" y="265"/>
                </a:lnTo>
                <a:lnTo>
                  <a:pt x="184" y="263"/>
                </a:lnTo>
                <a:lnTo>
                  <a:pt x="174" y="256"/>
                </a:lnTo>
                <a:lnTo>
                  <a:pt x="158" y="230"/>
                </a:lnTo>
                <a:lnTo>
                  <a:pt x="134" y="191"/>
                </a:lnTo>
                <a:lnTo>
                  <a:pt x="121" y="169"/>
                </a:lnTo>
                <a:lnTo>
                  <a:pt x="113" y="152"/>
                </a:lnTo>
                <a:lnTo>
                  <a:pt x="111" y="142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2"/>
                </a:lnTo>
                <a:lnTo>
                  <a:pt x="136" y="129"/>
                </a:lnTo>
                <a:lnTo>
                  <a:pt x="148" y="137"/>
                </a:lnTo>
                <a:lnTo>
                  <a:pt x="155" y="140"/>
                </a:lnTo>
                <a:lnTo>
                  <a:pt x="160" y="142"/>
                </a:lnTo>
                <a:lnTo>
                  <a:pt x="164" y="140"/>
                </a:lnTo>
                <a:lnTo>
                  <a:pt x="166" y="137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7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7"/>
                </a:lnTo>
                <a:lnTo>
                  <a:pt x="46" y="99"/>
                </a:lnTo>
                <a:lnTo>
                  <a:pt x="43" y="109"/>
                </a:lnTo>
                <a:lnTo>
                  <a:pt x="41" y="122"/>
                </a:lnTo>
                <a:lnTo>
                  <a:pt x="40" y="137"/>
                </a:lnTo>
                <a:lnTo>
                  <a:pt x="40" y="146"/>
                </a:lnTo>
                <a:lnTo>
                  <a:pt x="40" y="153"/>
                </a:lnTo>
                <a:lnTo>
                  <a:pt x="41" y="158"/>
                </a:lnTo>
                <a:lnTo>
                  <a:pt x="44" y="161"/>
                </a:lnTo>
                <a:lnTo>
                  <a:pt x="49" y="162"/>
                </a:lnTo>
                <a:lnTo>
                  <a:pt x="51" y="161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7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7"/>
                </a:lnTo>
                <a:lnTo>
                  <a:pt x="58" y="183"/>
                </a:lnTo>
                <a:lnTo>
                  <a:pt x="53" y="197"/>
                </a:lnTo>
                <a:lnTo>
                  <a:pt x="41" y="214"/>
                </a:lnTo>
                <a:lnTo>
                  <a:pt x="33" y="226"/>
                </a:lnTo>
                <a:lnTo>
                  <a:pt x="18" y="243"/>
                </a:lnTo>
                <a:lnTo>
                  <a:pt x="8" y="256"/>
                </a:lnTo>
                <a:lnTo>
                  <a:pt x="0" y="267"/>
                </a:lnTo>
                <a:lnTo>
                  <a:pt x="0" y="272"/>
                </a:lnTo>
                <a:lnTo>
                  <a:pt x="8" y="281"/>
                </a:lnTo>
                <a:lnTo>
                  <a:pt x="19" y="291"/>
                </a:lnTo>
                <a:lnTo>
                  <a:pt x="30" y="291"/>
                </a:lnTo>
                <a:lnTo>
                  <a:pt x="33" y="288"/>
                </a:lnTo>
                <a:lnTo>
                  <a:pt x="28" y="282"/>
                </a:lnTo>
                <a:lnTo>
                  <a:pt x="23" y="276"/>
                </a:lnTo>
                <a:lnTo>
                  <a:pt x="23" y="271"/>
                </a:lnTo>
                <a:lnTo>
                  <a:pt x="30" y="260"/>
                </a:lnTo>
                <a:lnTo>
                  <a:pt x="43" y="247"/>
                </a:lnTo>
                <a:lnTo>
                  <a:pt x="61" y="223"/>
                </a:lnTo>
                <a:lnTo>
                  <a:pt x="78" y="203"/>
                </a:lnTo>
                <a:lnTo>
                  <a:pt x="84" y="197"/>
                </a:lnTo>
                <a:lnTo>
                  <a:pt x="88" y="192"/>
                </a:lnTo>
                <a:lnTo>
                  <a:pt x="95" y="191"/>
                </a:lnTo>
                <a:lnTo>
                  <a:pt x="101" y="194"/>
                </a:lnTo>
                <a:lnTo>
                  <a:pt x="109" y="199"/>
                </a:lnTo>
                <a:lnTo>
                  <a:pt x="124" y="220"/>
                </a:lnTo>
                <a:lnTo>
                  <a:pt x="141" y="243"/>
                </a:lnTo>
                <a:lnTo>
                  <a:pt x="158" y="267"/>
                </a:lnTo>
                <a:lnTo>
                  <a:pt x="168" y="281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654300" y="3076569"/>
            <a:ext cx="366713" cy="493713"/>
            <a:chOff x="1881" y="1903"/>
            <a:chExt cx="260" cy="311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881" y="1903"/>
              <a:ext cx="260" cy="311"/>
              <a:chOff x="1881" y="1903"/>
              <a:chExt cx="260" cy="311"/>
            </a:xfrm>
          </p:grpSpPr>
          <p:sp>
            <p:nvSpPr>
              <p:cNvPr id="2800673" name="AutoShape 33"/>
              <p:cNvSpPr>
                <a:spLocks noChangeArrowheads="1"/>
              </p:cNvSpPr>
              <p:nvPr/>
            </p:nvSpPr>
            <p:spPr bwMode="auto">
              <a:xfrm>
                <a:off x="1881" y="1955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674" name="AutoShape 34"/>
              <p:cNvSpPr>
                <a:spLocks noChangeArrowheads="1"/>
              </p:cNvSpPr>
              <p:nvPr/>
            </p:nvSpPr>
            <p:spPr bwMode="auto">
              <a:xfrm>
                <a:off x="1944" y="1903"/>
                <a:ext cx="197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675" name="Oval 35"/>
            <p:cNvSpPr>
              <a:spLocks noChangeArrowheads="1"/>
            </p:cNvSpPr>
            <p:nvPr/>
          </p:nvSpPr>
          <p:spPr bwMode="auto">
            <a:xfrm>
              <a:off x="1964" y="1930"/>
              <a:ext cx="25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76" name="AutoShape 36"/>
            <p:cNvSpPr>
              <a:spLocks noChangeArrowheads="1"/>
            </p:cNvSpPr>
            <p:nvPr/>
          </p:nvSpPr>
          <p:spPr bwMode="auto">
            <a:xfrm>
              <a:off x="1912" y="2077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77" name="AutoShape 37"/>
          <p:cNvSpPr>
            <a:spLocks noChangeArrowheads="1"/>
          </p:cNvSpPr>
          <p:nvPr/>
        </p:nvSpPr>
        <p:spPr bwMode="auto">
          <a:xfrm>
            <a:off x="2754313" y="3687757"/>
            <a:ext cx="290512" cy="411162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78" name="AutoShape 38"/>
          <p:cNvSpPr>
            <a:spLocks noChangeArrowheads="1"/>
          </p:cNvSpPr>
          <p:nvPr/>
        </p:nvSpPr>
        <p:spPr bwMode="auto">
          <a:xfrm>
            <a:off x="2825750" y="3606794"/>
            <a:ext cx="219075" cy="71438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79" name="AutoShape 39"/>
          <p:cNvSpPr>
            <a:spLocks noChangeArrowheads="1"/>
          </p:cNvSpPr>
          <p:nvPr/>
        </p:nvSpPr>
        <p:spPr bwMode="auto">
          <a:xfrm>
            <a:off x="2813050" y="3719507"/>
            <a:ext cx="149225" cy="23812"/>
          </a:xfrm>
          <a:prstGeom prst="parallelogram">
            <a:avLst>
              <a:gd name="adj" fmla="val 156641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4816475" y="3670294"/>
            <a:ext cx="284163" cy="407988"/>
            <a:chOff x="3413" y="2277"/>
            <a:chExt cx="202" cy="257"/>
          </a:xfrm>
        </p:grpSpPr>
        <p:sp>
          <p:nvSpPr>
            <p:cNvPr id="2800681" name="Freeform 41"/>
            <p:cNvSpPr>
              <a:spLocks/>
            </p:cNvSpPr>
            <p:nvPr/>
          </p:nvSpPr>
          <p:spPr bwMode="auto">
            <a:xfrm>
              <a:off x="3543" y="2396"/>
              <a:ext cx="61" cy="1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4" y="0"/>
                </a:cxn>
              </a:cxnLst>
              <a:rect l="0" t="0" r="r" b="b"/>
              <a:pathLst>
                <a:path w="61" h="138">
                  <a:moveTo>
                    <a:pt x="44" y="0"/>
                  </a:moveTo>
                  <a:lnTo>
                    <a:pt x="60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2" name="Rectangle 42"/>
            <p:cNvSpPr>
              <a:spLocks noChangeArrowheads="1"/>
            </p:cNvSpPr>
            <p:nvPr/>
          </p:nvSpPr>
          <p:spPr bwMode="auto">
            <a:xfrm>
              <a:off x="3538" y="2396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3" name="Rectangle 43"/>
            <p:cNvSpPr>
              <a:spLocks noChangeArrowheads="1"/>
            </p:cNvSpPr>
            <p:nvPr/>
          </p:nvSpPr>
          <p:spPr bwMode="auto">
            <a:xfrm>
              <a:off x="3546" y="2453"/>
              <a:ext cx="5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4" name="Rectangle 44"/>
            <p:cNvSpPr>
              <a:spLocks noChangeArrowheads="1"/>
            </p:cNvSpPr>
            <p:nvPr/>
          </p:nvSpPr>
          <p:spPr bwMode="auto">
            <a:xfrm>
              <a:off x="3415" y="2453"/>
              <a:ext cx="73" cy="8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5" name="Oval 45"/>
            <p:cNvSpPr>
              <a:spLocks noChangeArrowheads="1"/>
            </p:cNvSpPr>
            <p:nvPr/>
          </p:nvSpPr>
          <p:spPr bwMode="auto">
            <a:xfrm>
              <a:off x="3473" y="2277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86" name="Freeform 46"/>
            <p:cNvSpPr>
              <a:spLocks/>
            </p:cNvSpPr>
            <p:nvPr/>
          </p:nvSpPr>
          <p:spPr bwMode="auto">
            <a:xfrm>
              <a:off x="3413" y="2322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87" name="Freeform 47"/>
          <p:cNvSpPr>
            <a:spLocks/>
          </p:cNvSpPr>
          <p:nvPr/>
        </p:nvSpPr>
        <p:spPr bwMode="auto">
          <a:xfrm>
            <a:off x="5170488" y="3622669"/>
            <a:ext cx="284162" cy="461963"/>
          </a:xfrm>
          <a:custGeom>
            <a:avLst/>
            <a:gdLst/>
            <a:ahLst/>
            <a:cxnLst>
              <a:cxn ang="0">
                <a:pos x="200" y="263"/>
              </a:cxn>
              <a:cxn ang="0">
                <a:pos x="185" y="263"/>
              </a:cxn>
              <a:cxn ang="0">
                <a:pos x="158" y="229"/>
              </a:cxn>
              <a:cxn ang="0">
                <a:pos x="122" y="169"/>
              </a:cxn>
              <a:cxn ang="0">
                <a:pos x="112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7" y="129"/>
              </a:cxn>
              <a:cxn ang="0">
                <a:pos x="156" y="140"/>
              </a:cxn>
              <a:cxn ang="0">
                <a:pos x="165" y="140"/>
              </a:cxn>
              <a:cxn ang="0">
                <a:pos x="166" y="134"/>
              </a:cxn>
              <a:cxn ang="0">
                <a:pos x="157" y="123"/>
              </a:cxn>
              <a:cxn ang="0">
                <a:pos x="136" y="108"/>
              </a:cxn>
              <a:cxn ang="0">
                <a:pos x="127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6" y="9"/>
              </a:cxn>
              <a:cxn ang="0">
                <a:pos x="106" y="1"/>
              </a:cxn>
              <a:cxn ang="0">
                <a:pos x="91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7" y="99"/>
              </a:cxn>
              <a:cxn ang="0">
                <a:pos x="42" y="121"/>
              </a:cxn>
              <a:cxn ang="0">
                <a:pos x="40" y="145"/>
              </a:cxn>
              <a:cxn ang="0">
                <a:pos x="42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2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2" y="223"/>
              </a:cxn>
              <a:cxn ang="0">
                <a:pos x="84" y="196"/>
              </a:cxn>
              <a:cxn ang="0">
                <a:pos x="96" y="190"/>
              </a:cxn>
              <a:cxn ang="0">
                <a:pos x="109" y="199"/>
              </a:cxn>
              <a:cxn ang="0">
                <a:pos x="142" y="243"/>
              </a:cxn>
              <a:cxn ang="0">
                <a:pos x="169" y="280"/>
              </a:cxn>
              <a:cxn ang="0">
                <a:pos x="179" y="283"/>
              </a:cxn>
              <a:cxn ang="0">
                <a:pos x="192" y="273"/>
              </a:cxn>
            </a:cxnLst>
            <a:rect l="0" t="0" r="r" b="b"/>
            <a:pathLst>
              <a:path w="201" h="291">
                <a:moveTo>
                  <a:pt x="199" y="268"/>
                </a:moveTo>
                <a:lnTo>
                  <a:pt x="200" y="263"/>
                </a:lnTo>
                <a:lnTo>
                  <a:pt x="192" y="264"/>
                </a:lnTo>
                <a:lnTo>
                  <a:pt x="185" y="263"/>
                </a:lnTo>
                <a:lnTo>
                  <a:pt x="175" y="255"/>
                </a:lnTo>
                <a:lnTo>
                  <a:pt x="158" y="229"/>
                </a:lnTo>
                <a:lnTo>
                  <a:pt x="135" y="190"/>
                </a:lnTo>
                <a:lnTo>
                  <a:pt x="122" y="169"/>
                </a:lnTo>
                <a:lnTo>
                  <a:pt x="113" y="151"/>
                </a:lnTo>
                <a:lnTo>
                  <a:pt x="112" y="141"/>
                </a:lnTo>
                <a:lnTo>
                  <a:pt x="112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7" y="129"/>
                </a:lnTo>
                <a:lnTo>
                  <a:pt x="148" y="136"/>
                </a:lnTo>
                <a:lnTo>
                  <a:pt x="156" y="140"/>
                </a:lnTo>
                <a:lnTo>
                  <a:pt x="161" y="141"/>
                </a:lnTo>
                <a:lnTo>
                  <a:pt x="165" y="140"/>
                </a:lnTo>
                <a:lnTo>
                  <a:pt x="167" y="136"/>
                </a:lnTo>
                <a:lnTo>
                  <a:pt x="166" y="134"/>
                </a:lnTo>
                <a:lnTo>
                  <a:pt x="165" y="130"/>
                </a:lnTo>
                <a:lnTo>
                  <a:pt x="157" y="123"/>
                </a:lnTo>
                <a:lnTo>
                  <a:pt x="143" y="114"/>
                </a:lnTo>
                <a:lnTo>
                  <a:pt x="136" y="108"/>
                </a:lnTo>
                <a:lnTo>
                  <a:pt x="131" y="99"/>
                </a:lnTo>
                <a:lnTo>
                  <a:pt x="127" y="86"/>
                </a:lnTo>
                <a:lnTo>
                  <a:pt x="126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2" y="40"/>
                </a:lnTo>
                <a:lnTo>
                  <a:pt x="114" y="36"/>
                </a:lnTo>
                <a:lnTo>
                  <a:pt x="117" y="31"/>
                </a:lnTo>
                <a:lnTo>
                  <a:pt x="119" y="24"/>
                </a:lnTo>
                <a:lnTo>
                  <a:pt x="117" y="15"/>
                </a:lnTo>
                <a:lnTo>
                  <a:pt x="116" y="9"/>
                </a:lnTo>
                <a:lnTo>
                  <a:pt x="112" y="4"/>
                </a:lnTo>
                <a:lnTo>
                  <a:pt x="106" y="1"/>
                </a:lnTo>
                <a:lnTo>
                  <a:pt x="97" y="0"/>
                </a:lnTo>
                <a:lnTo>
                  <a:pt x="91" y="3"/>
                </a:lnTo>
                <a:lnTo>
                  <a:pt x="87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7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7" y="99"/>
                </a:lnTo>
                <a:lnTo>
                  <a:pt x="43" y="109"/>
                </a:lnTo>
                <a:lnTo>
                  <a:pt x="42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2" y="158"/>
                </a:lnTo>
                <a:lnTo>
                  <a:pt x="44" y="160"/>
                </a:lnTo>
                <a:lnTo>
                  <a:pt x="49" y="161"/>
                </a:lnTo>
                <a:lnTo>
                  <a:pt x="52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2" y="166"/>
                </a:lnTo>
                <a:lnTo>
                  <a:pt x="58" y="183"/>
                </a:lnTo>
                <a:lnTo>
                  <a:pt x="53" y="196"/>
                </a:lnTo>
                <a:lnTo>
                  <a:pt x="42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2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6" y="190"/>
                </a:lnTo>
                <a:lnTo>
                  <a:pt x="102" y="194"/>
                </a:lnTo>
                <a:lnTo>
                  <a:pt x="109" y="199"/>
                </a:lnTo>
                <a:lnTo>
                  <a:pt x="125" y="219"/>
                </a:lnTo>
                <a:lnTo>
                  <a:pt x="142" y="243"/>
                </a:lnTo>
                <a:lnTo>
                  <a:pt x="158" y="266"/>
                </a:lnTo>
                <a:lnTo>
                  <a:pt x="169" y="280"/>
                </a:lnTo>
                <a:lnTo>
                  <a:pt x="172" y="283"/>
                </a:lnTo>
                <a:lnTo>
                  <a:pt x="179" y="283"/>
                </a:lnTo>
                <a:lnTo>
                  <a:pt x="185" y="278"/>
                </a:lnTo>
                <a:lnTo>
                  <a:pt x="192" y="273"/>
                </a:lnTo>
                <a:lnTo>
                  <a:pt x="199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054350" y="3606794"/>
            <a:ext cx="368300" cy="492125"/>
            <a:chOff x="2165" y="2237"/>
            <a:chExt cx="260" cy="310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165" y="2237"/>
              <a:ext cx="260" cy="310"/>
              <a:chOff x="2165" y="2237"/>
              <a:chExt cx="260" cy="310"/>
            </a:xfrm>
          </p:grpSpPr>
          <p:sp>
            <p:nvSpPr>
              <p:cNvPr id="2800690" name="AutoShape 50"/>
              <p:cNvSpPr>
                <a:spLocks noChangeArrowheads="1"/>
              </p:cNvSpPr>
              <p:nvPr/>
            </p:nvSpPr>
            <p:spPr bwMode="auto">
              <a:xfrm>
                <a:off x="2165" y="2288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691" name="AutoShape 51"/>
              <p:cNvSpPr>
                <a:spLocks noChangeArrowheads="1"/>
              </p:cNvSpPr>
              <p:nvPr/>
            </p:nvSpPr>
            <p:spPr bwMode="auto">
              <a:xfrm>
                <a:off x="2227" y="2237"/>
                <a:ext cx="198" cy="45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692" name="Oval 52"/>
            <p:cNvSpPr>
              <a:spLocks noChangeArrowheads="1"/>
            </p:cNvSpPr>
            <p:nvPr/>
          </p:nvSpPr>
          <p:spPr bwMode="auto">
            <a:xfrm>
              <a:off x="2246" y="2263"/>
              <a:ext cx="27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93" name="AutoShape 53"/>
            <p:cNvSpPr>
              <a:spLocks noChangeArrowheads="1"/>
            </p:cNvSpPr>
            <p:nvPr/>
          </p:nvSpPr>
          <p:spPr bwMode="auto">
            <a:xfrm>
              <a:off x="2196" y="2410"/>
              <a:ext cx="138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694" name="AutoShape 54"/>
          <p:cNvSpPr>
            <a:spLocks noChangeArrowheads="1"/>
          </p:cNvSpPr>
          <p:nvPr/>
        </p:nvSpPr>
        <p:spPr bwMode="auto">
          <a:xfrm>
            <a:off x="3232150" y="4143369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95" name="AutoShape 55"/>
          <p:cNvSpPr>
            <a:spLocks noChangeArrowheads="1"/>
          </p:cNvSpPr>
          <p:nvPr/>
        </p:nvSpPr>
        <p:spPr bwMode="auto">
          <a:xfrm>
            <a:off x="3221038" y="4257669"/>
            <a:ext cx="150812" cy="23813"/>
          </a:xfrm>
          <a:prstGeom prst="parallelogram">
            <a:avLst>
              <a:gd name="adj" fmla="val 158300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696" name="AutoShape 56"/>
          <p:cNvSpPr>
            <a:spLocks noChangeArrowheads="1"/>
          </p:cNvSpPr>
          <p:nvPr/>
        </p:nvSpPr>
        <p:spPr bwMode="auto">
          <a:xfrm>
            <a:off x="3163888" y="4224332"/>
            <a:ext cx="292100" cy="412750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254625" y="4208457"/>
            <a:ext cx="285750" cy="407987"/>
            <a:chOff x="3724" y="2616"/>
            <a:chExt cx="202" cy="257"/>
          </a:xfrm>
        </p:grpSpPr>
        <p:sp>
          <p:nvSpPr>
            <p:cNvPr id="2800698" name="Freeform 58"/>
            <p:cNvSpPr>
              <a:spLocks/>
            </p:cNvSpPr>
            <p:nvPr/>
          </p:nvSpPr>
          <p:spPr bwMode="auto">
            <a:xfrm>
              <a:off x="3854" y="2735"/>
              <a:ext cx="61" cy="1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4" y="0"/>
                </a:cxn>
              </a:cxnLst>
              <a:rect l="0" t="0" r="r" b="b"/>
              <a:pathLst>
                <a:path w="61" h="138">
                  <a:moveTo>
                    <a:pt x="44" y="0"/>
                  </a:moveTo>
                  <a:lnTo>
                    <a:pt x="60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699" name="Rectangle 59"/>
            <p:cNvSpPr>
              <a:spLocks noChangeArrowheads="1"/>
            </p:cNvSpPr>
            <p:nvPr/>
          </p:nvSpPr>
          <p:spPr bwMode="auto">
            <a:xfrm>
              <a:off x="3849" y="2735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0" name="Rectangle 60"/>
            <p:cNvSpPr>
              <a:spLocks noChangeArrowheads="1"/>
            </p:cNvSpPr>
            <p:nvPr/>
          </p:nvSpPr>
          <p:spPr bwMode="auto">
            <a:xfrm>
              <a:off x="3857" y="2791"/>
              <a:ext cx="57" cy="13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1" name="Rectangle 61"/>
            <p:cNvSpPr>
              <a:spLocks noChangeArrowheads="1"/>
            </p:cNvSpPr>
            <p:nvPr/>
          </p:nvSpPr>
          <p:spPr bwMode="auto">
            <a:xfrm>
              <a:off x="3726" y="2791"/>
              <a:ext cx="73" cy="9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2" name="Oval 62"/>
            <p:cNvSpPr>
              <a:spLocks noChangeArrowheads="1"/>
            </p:cNvSpPr>
            <p:nvPr/>
          </p:nvSpPr>
          <p:spPr bwMode="auto">
            <a:xfrm>
              <a:off x="3784" y="2616"/>
              <a:ext cx="22" cy="25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03" name="Freeform 63"/>
            <p:cNvSpPr>
              <a:spLocks/>
            </p:cNvSpPr>
            <p:nvPr/>
          </p:nvSpPr>
          <p:spPr bwMode="auto">
            <a:xfrm>
              <a:off x="3724" y="2660"/>
              <a:ext cx="140" cy="2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1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7"/>
                </a:cxn>
                <a:cxn ang="0">
                  <a:pos x="9" y="119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91" y="212"/>
                </a:cxn>
                <a:cxn ang="0">
                  <a:pos x="115" y="102"/>
                </a:cxn>
                <a:cxn ang="0">
                  <a:pos x="114" y="99"/>
                </a:cxn>
                <a:cxn ang="0">
                  <a:pos x="113" y="98"/>
                </a:cxn>
                <a:cxn ang="0">
                  <a:pos x="111" y="96"/>
                </a:cxn>
                <a:cxn ang="0">
                  <a:pos x="109" y="94"/>
                </a:cxn>
                <a:cxn ang="0">
                  <a:pos x="107" y="93"/>
                </a:cxn>
                <a:cxn ang="0">
                  <a:pos x="104" y="93"/>
                </a:cxn>
                <a:cxn ang="0">
                  <a:pos x="101" y="93"/>
                </a:cxn>
                <a:cxn ang="0">
                  <a:pos x="99" y="93"/>
                </a:cxn>
                <a:cxn ang="0">
                  <a:pos x="67" y="54"/>
                </a:cxn>
                <a:cxn ang="0">
                  <a:pos x="129" y="67"/>
                </a:cxn>
                <a:cxn ang="0">
                  <a:pos x="132" y="66"/>
                </a:cxn>
                <a:cxn ang="0">
                  <a:pos x="133" y="66"/>
                </a:cxn>
                <a:cxn ang="0">
                  <a:pos x="136" y="64"/>
                </a:cxn>
                <a:cxn ang="0">
                  <a:pos x="138" y="62"/>
                </a:cxn>
                <a:cxn ang="0">
                  <a:pos x="138" y="59"/>
                </a:cxn>
                <a:cxn ang="0">
                  <a:pos x="139" y="56"/>
                </a:cxn>
                <a:cxn ang="0">
                  <a:pos x="138" y="53"/>
                </a:cxn>
                <a:cxn ang="0">
                  <a:pos x="137" y="51"/>
                </a:cxn>
                <a:cxn ang="0">
                  <a:pos x="135" y="49"/>
                </a:cxn>
                <a:cxn ang="0">
                  <a:pos x="133" y="47"/>
                </a:cxn>
                <a:cxn ang="0">
                  <a:pos x="130" y="46"/>
                </a:cxn>
                <a:cxn ang="0">
                  <a:pos x="88" y="46"/>
                </a:cxn>
                <a:cxn ang="0">
                  <a:pos x="81" y="30"/>
                </a:cxn>
                <a:cxn ang="0">
                  <a:pos x="81" y="26"/>
                </a:cxn>
                <a:cxn ang="0">
                  <a:pos x="82" y="22"/>
                </a:cxn>
                <a:cxn ang="0">
                  <a:pos x="82" y="18"/>
                </a:cxn>
                <a:cxn ang="0">
                  <a:pos x="81" y="14"/>
                </a:cxn>
                <a:cxn ang="0">
                  <a:pos x="79" y="11"/>
                </a:cxn>
                <a:cxn ang="0">
                  <a:pos x="77" y="8"/>
                </a:cxn>
                <a:cxn ang="0">
                  <a:pos x="74" y="5"/>
                </a:cxn>
                <a:cxn ang="0">
                  <a:pos x="71" y="3"/>
                </a:cxn>
                <a:cxn ang="0">
                  <a:pos x="67" y="1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50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40" y="12"/>
                </a:cxn>
                <a:cxn ang="0">
                  <a:pos x="38" y="16"/>
                </a:cxn>
              </a:cxnLst>
              <a:rect l="0" t="0" r="r" b="b"/>
              <a:pathLst>
                <a:path w="140" h="213">
                  <a:moveTo>
                    <a:pt x="38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91" y="119"/>
                  </a:lnTo>
                  <a:lnTo>
                    <a:pt x="91" y="212"/>
                  </a:lnTo>
                  <a:lnTo>
                    <a:pt x="115" y="212"/>
                  </a:lnTo>
                  <a:lnTo>
                    <a:pt x="115" y="102"/>
                  </a:lnTo>
                  <a:lnTo>
                    <a:pt x="115" y="101"/>
                  </a:lnTo>
                  <a:lnTo>
                    <a:pt x="114" y="99"/>
                  </a:lnTo>
                  <a:lnTo>
                    <a:pt x="114" y="98"/>
                  </a:lnTo>
                  <a:lnTo>
                    <a:pt x="113" y="98"/>
                  </a:lnTo>
                  <a:lnTo>
                    <a:pt x="112" y="97"/>
                  </a:lnTo>
                  <a:lnTo>
                    <a:pt x="111" y="96"/>
                  </a:lnTo>
                  <a:lnTo>
                    <a:pt x="110" y="95"/>
                  </a:lnTo>
                  <a:lnTo>
                    <a:pt x="109" y="94"/>
                  </a:lnTo>
                  <a:lnTo>
                    <a:pt x="108" y="94"/>
                  </a:lnTo>
                  <a:lnTo>
                    <a:pt x="107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55" y="90"/>
                  </a:lnTo>
                  <a:lnTo>
                    <a:pt x="67" y="54"/>
                  </a:lnTo>
                  <a:lnTo>
                    <a:pt x="76" y="67"/>
                  </a:lnTo>
                  <a:lnTo>
                    <a:pt x="129" y="67"/>
                  </a:lnTo>
                  <a:lnTo>
                    <a:pt x="130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3" y="66"/>
                  </a:lnTo>
                  <a:lnTo>
                    <a:pt x="135" y="64"/>
                  </a:lnTo>
                  <a:lnTo>
                    <a:pt x="136" y="64"/>
                  </a:lnTo>
                  <a:lnTo>
                    <a:pt x="137" y="63"/>
                  </a:lnTo>
                  <a:lnTo>
                    <a:pt x="138" y="62"/>
                  </a:lnTo>
                  <a:lnTo>
                    <a:pt x="138" y="61"/>
                  </a:lnTo>
                  <a:lnTo>
                    <a:pt x="138" y="59"/>
                  </a:lnTo>
                  <a:lnTo>
                    <a:pt x="139" y="58"/>
                  </a:lnTo>
                  <a:lnTo>
                    <a:pt x="139" y="56"/>
                  </a:lnTo>
                  <a:lnTo>
                    <a:pt x="139" y="54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7" y="51"/>
                  </a:lnTo>
                  <a:lnTo>
                    <a:pt x="136" y="49"/>
                  </a:lnTo>
                  <a:lnTo>
                    <a:pt x="135" y="49"/>
                  </a:lnTo>
                  <a:lnTo>
                    <a:pt x="134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0" y="46"/>
                  </a:lnTo>
                  <a:lnTo>
                    <a:pt x="129" y="46"/>
                  </a:lnTo>
                  <a:lnTo>
                    <a:pt x="88" y="46"/>
                  </a:lnTo>
                  <a:lnTo>
                    <a:pt x="79" y="31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0" y="13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4" y="5"/>
                  </a:lnTo>
                  <a:lnTo>
                    <a:pt x="73" y="4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7" y="1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38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704" name="Freeform 64"/>
          <p:cNvSpPr>
            <a:spLocks/>
          </p:cNvSpPr>
          <p:nvPr/>
        </p:nvSpPr>
        <p:spPr bwMode="auto">
          <a:xfrm>
            <a:off x="5594350" y="4141782"/>
            <a:ext cx="284163" cy="465137"/>
          </a:xfrm>
          <a:custGeom>
            <a:avLst/>
            <a:gdLst/>
            <a:ahLst/>
            <a:cxnLst>
              <a:cxn ang="0">
                <a:pos x="201" y="264"/>
              </a:cxn>
              <a:cxn ang="0">
                <a:pos x="186" y="264"/>
              </a:cxn>
              <a:cxn ang="0">
                <a:pos x="159" y="230"/>
              </a:cxn>
              <a:cxn ang="0">
                <a:pos x="123" y="170"/>
              </a:cxn>
              <a:cxn ang="0">
                <a:pos x="113" y="142"/>
              </a:cxn>
              <a:cxn ang="0">
                <a:pos x="115" y="123"/>
              </a:cxn>
              <a:cxn ang="0">
                <a:pos x="124" y="120"/>
              </a:cxn>
              <a:cxn ang="0">
                <a:pos x="138" y="130"/>
              </a:cxn>
              <a:cxn ang="0">
                <a:pos x="157" y="141"/>
              </a:cxn>
              <a:cxn ang="0">
                <a:pos x="166" y="141"/>
              </a:cxn>
              <a:cxn ang="0">
                <a:pos x="167" y="135"/>
              </a:cxn>
              <a:cxn ang="0">
                <a:pos x="158" y="123"/>
              </a:cxn>
              <a:cxn ang="0">
                <a:pos x="137" y="108"/>
              </a:cxn>
              <a:cxn ang="0">
                <a:pos x="128" y="87"/>
              </a:cxn>
              <a:cxn ang="0">
                <a:pos x="124" y="69"/>
              </a:cxn>
              <a:cxn ang="0">
                <a:pos x="114" y="57"/>
              </a:cxn>
              <a:cxn ang="0">
                <a:pos x="110" y="48"/>
              </a:cxn>
              <a:cxn ang="0">
                <a:pos x="115" y="37"/>
              </a:cxn>
              <a:cxn ang="0">
                <a:pos x="120" y="24"/>
              </a:cxn>
              <a:cxn ang="0">
                <a:pos x="116" y="9"/>
              </a:cxn>
              <a:cxn ang="0">
                <a:pos x="106" y="1"/>
              </a:cxn>
              <a:cxn ang="0">
                <a:pos x="91" y="3"/>
              </a:cxn>
              <a:cxn ang="0">
                <a:pos x="85" y="13"/>
              </a:cxn>
              <a:cxn ang="0">
                <a:pos x="85" y="23"/>
              </a:cxn>
              <a:cxn ang="0">
                <a:pos x="88" y="35"/>
              </a:cxn>
              <a:cxn ang="0">
                <a:pos x="88" y="47"/>
              </a:cxn>
              <a:cxn ang="0">
                <a:pos x="78" y="57"/>
              </a:cxn>
              <a:cxn ang="0">
                <a:pos x="66" y="64"/>
              </a:cxn>
              <a:cxn ang="0">
                <a:pos x="56" y="76"/>
              </a:cxn>
              <a:cxn ang="0">
                <a:pos x="47" y="99"/>
              </a:cxn>
              <a:cxn ang="0">
                <a:pos x="42" y="122"/>
              </a:cxn>
              <a:cxn ang="0">
                <a:pos x="40" y="146"/>
              </a:cxn>
              <a:cxn ang="0">
                <a:pos x="42" y="159"/>
              </a:cxn>
              <a:cxn ang="0">
                <a:pos x="49" y="162"/>
              </a:cxn>
              <a:cxn ang="0">
                <a:pos x="53" y="159"/>
              </a:cxn>
              <a:cxn ang="0">
                <a:pos x="53" y="133"/>
              </a:cxn>
              <a:cxn ang="0">
                <a:pos x="56" y="117"/>
              </a:cxn>
              <a:cxn ang="0">
                <a:pos x="64" y="110"/>
              </a:cxn>
              <a:cxn ang="0">
                <a:pos x="71" y="115"/>
              </a:cxn>
              <a:cxn ang="0">
                <a:pos x="68" y="141"/>
              </a:cxn>
              <a:cxn ang="0">
                <a:pos x="62" y="167"/>
              </a:cxn>
              <a:cxn ang="0">
                <a:pos x="53" y="198"/>
              </a:cxn>
              <a:cxn ang="0">
                <a:pos x="33" y="227"/>
              </a:cxn>
              <a:cxn ang="0">
                <a:pos x="8" y="257"/>
              </a:cxn>
              <a:cxn ang="0">
                <a:pos x="0" y="273"/>
              </a:cxn>
              <a:cxn ang="0">
                <a:pos x="19" y="292"/>
              </a:cxn>
              <a:cxn ang="0">
                <a:pos x="33" y="289"/>
              </a:cxn>
              <a:cxn ang="0">
                <a:pos x="23" y="277"/>
              </a:cxn>
              <a:cxn ang="0">
                <a:pos x="30" y="261"/>
              </a:cxn>
              <a:cxn ang="0">
                <a:pos x="62" y="224"/>
              </a:cxn>
              <a:cxn ang="0">
                <a:pos x="85" y="198"/>
              </a:cxn>
              <a:cxn ang="0">
                <a:pos x="96" y="191"/>
              </a:cxn>
              <a:cxn ang="0">
                <a:pos x="110" y="200"/>
              </a:cxn>
              <a:cxn ang="0">
                <a:pos x="143" y="244"/>
              </a:cxn>
              <a:cxn ang="0">
                <a:pos x="169" y="282"/>
              </a:cxn>
              <a:cxn ang="0">
                <a:pos x="180" y="284"/>
              </a:cxn>
              <a:cxn ang="0">
                <a:pos x="193" y="274"/>
              </a:cxn>
            </a:cxnLst>
            <a:rect l="0" t="0" r="r" b="b"/>
            <a:pathLst>
              <a:path w="202" h="293">
                <a:moveTo>
                  <a:pt x="200" y="269"/>
                </a:moveTo>
                <a:lnTo>
                  <a:pt x="201" y="264"/>
                </a:lnTo>
                <a:lnTo>
                  <a:pt x="193" y="266"/>
                </a:lnTo>
                <a:lnTo>
                  <a:pt x="186" y="264"/>
                </a:lnTo>
                <a:lnTo>
                  <a:pt x="176" y="257"/>
                </a:lnTo>
                <a:lnTo>
                  <a:pt x="159" y="230"/>
                </a:lnTo>
                <a:lnTo>
                  <a:pt x="135" y="191"/>
                </a:lnTo>
                <a:lnTo>
                  <a:pt x="123" y="170"/>
                </a:lnTo>
                <a:lnTo>
                  <a:pt x="114" y="152"/>
                </a:lnTo>
                <a:lnTo>
                  <a:pt x="113" y="142"/>
                </a:lnTo>
                <a:lnTo>
                  <a:pt x="113" y="131"/>
                </a:lnTo>
                <a:lnTo>
                  <a:pt x="115" y="123"/>
                </a:lnTo>
                <a:lnTo>
                  <a:pt x="120" y="120"/>
                </a:lnTo>
                <a:lnTo>
                  <a:pt x="124" y="120"/>
                </a:lnTo>
                <a:lnTo>
                  <a:pt x="129" y="122"/>
                </a:lnTo>
                <a:lnTo>
                  <a:pt x="138" y="130"/>
                </a:lnTo>
                <a:lnTo>
                  <a:pt x="149" y="137"/>
                </a:lnTo>
                <a:lnTo>
                  <a:pt x="157" y="141"/>
                </a:lnTo>
                <a:lnTo>
                  <a:pt x="162" y="142"/>
                </a:lnTo>
                <a:lnTo>
                  <a:pt x="166" y="141"/>
                </a:lnTo>
                <a:lnTo>
                  <a:pt x="168" y="137"/>
                </a:lnTo>
                <a:lnTo>
                  <a:pt x="167" y="135"/>
                </a:lnTo>
                <a:lnTo>
                  <a:pt x="166" y="131"/>
                </a:lnTo>
                <a:lnTo>
                  <a:pt x="158" y="123"/>
                </a:lnTo>
                <a:lnTo>
                  <a:pt x="144" y="115"/>
                </a:lnTo>
                <a:lnTo>
                  <a:pt x="137" y="108"/>
                </a:lnTo>
                <a:lnTo>
                  <a:pt x="131" y="99"/>
                </a:lnTo>
                <a:lnTo>
                  <a:pt x="128" y="87"/>
                </a:lnTo>
                <a:lnTo>
                  <a:pt x="126" y="74"/>
                </a:lnTo>
                <a:lnTo>
                  <a:pt x="124" y="69"/>
                </a:lnTo>
                <a:lnTo>
                  <a:pt x="120" y="63"/>
                </a:lnTo>
                <a:lnTo>
                  <a:pt x="114" y="57"/>
                </a:lnTo>
                <a:lnTo>
                  <a:pt x="110" y="53"/>
                </a:lnTo>
                <a:lnTo>
                  <a:pt x="110" y="48"/>
                </a:lnTo>
                <a:lnTo>
                  <a:pt x="113" y="40"/>
                </a:lnTo>
                <a:lnTo>
                  <a:pt x="115" y="37"/>
                </a:lnTo>
                <a:lnTo>
                  <a:pt x="118" y="31"/>
                </a:lnTo>
                <a:lnTo>
                  <a:pt x="120" y="24"/>
                </a:lnTo>
                <a:lnTo>
                  <a:pt x="118" y="15"/>
                </a:lnTo>
                <a:lnTo>
                  <a:pt x="116" y="9"/>
                </a:lnTo>
                <a:lnTo>
                  <a:pt x="113" y="4"/>
                </a:lnTo>
                <a:lnTo>
                  <a:pt x="106" y="1"/>
                </a:lnTo>
                <a:lnTo>
                  <a:pt x="97" y="0"/>
                </a:lnTo>
                <a:lnTo>
                  <a:pt x="91" y="3"/>
                </a:lnTo>
                <a:lnTo>
                  <a:pt x="87" y="6"/>
                </a:lnTo>
                <a:lnTo>
                  <a:pt x="85" y="13"/>
                </a:lnTo>
                <a:lnTo>
                  <a:pt x="83" y="18"/>
                </a:lnTo>
                <a:lnTo>
                  <a:pt x="85" y="23"/>
                </a:lnTo>
                <a:lnTo>
                  <a:pt x="87" y="30"/>
                </a:lnTo>
                <a:lnTo>
                  <a:pt x="88" y="35"/>
                </a:lnTo>
                <a:lnTo>
                  <a:pt x="90" y="40"/>
                </a:lnTo>
                <a:lnTo>
                  <a:pt x="88" y="47"/>
                </a:lnTo>
                <a:lnTo>
                  <a:pt x="85" y="52"/>
                </a:lnTo>
                <a:lnTo>
                  <a:pt x="78" y="57"/>
                </a:lnTo>
                <a:lnTo>
                  <a:pt x="71" y="60"/>
                </a:lnTo>
                <a:lnTo>
                  <a:pt x="66" y="64"/>
                </a:lnTo>
                <a:lnTo>
                  <a:pt x="61" y="69"/>
                </a:lnTo>
                <a:lnTo>
                  <a:pt x="56" y="76"/>
                </a:lnTo>
                <a:lnTo>
                  <a:pt x="51" y="87"/>
                </a:lnTo>
                <a:lnTo>
                  <a:pt x="47" y="99"/>
                </a:lnTo>
                <a:lnTo>
                  <a:pt x="43" y="110"/>
                </a:lnTo>
                <a:lnTo>
                  <a:pt x="42" y="122"/>
                </a:lnTo>
                <a:lnTo>
                  <a:pt x="40" y="137"/>
                </a:lnTo>
                <a:lnTo>
                  <a:pt x="40" y="146"/>
                </a:lnTo>
                <a:lnTo>
                  <a:pt x="40" y="154"/>
                </a:lnTo>
                <a:lnTo>
                  <a:pt x="42" y="159"/>
                </a:lnTo>
                <a:lnTo>
                  <a:pt x="44" y="161"/>
                </a:lnTo>
                <a:lnTo>
                  <a:pt x="49" y="162"/>
                </a:lnTo>
                <a:lnTo>
                  <a:pt x="52" y="161"/>
                </a:lnTo>
                <a:lnTo>
                  <a:pt x="53" y="159"/>
                </a:lnTo>
                <a:lnTo>
                  <a:pt x="53" y="149"/>
                </a:lnTo>
                <a:lnTo>
                  <a:pt x="53" y="133"/>
                </a:lnTo>
                <a:lnTo>
                  <a:pt x="54" y="123"/>
                </a:lnTo>
                <a:lnTo>
                  <a:pt x="56" y="117"/>
                </a:lnTo>
                <a:lnTo>
                  <a:pt x="59" y="111"/>
                </a:lnTo>
                <a:lnTo>
                  <a:pt x="64" y="110"/>
                </a:lnTo>
                <a:lnTo>
                  <a:pt x="70" y="111"/>
                </a:lnTo>
                <a:lnTo>
                  <a:pt x="71" y="115"/>
                </a:lnTo>
                <a:lnTo>
                  <a:pt x="70" y="126"/>
                </a:lnTo>
                <a:lnTo>
                  <a:pt x="68" y="141"/>
                </a:lnTo>
                <a:lnTo>
                  <a:pt x="66" y="155"/>
                </a:lnTo>
                <a:lnTo>
                  <a:pt x="62" y="167"/>
                </a:lnTo>
                <a:lnTo>
                  <a:pt x="58" y="184"/>
                </a:lnTo>
                <a:lnTo>
                  <a:pt x="53" y="198"/>
                </a:lnTo>
                <a:lnTo>
                  <a:pt x="42" y="215"/>
                </a:lnTo>
                <a:lnTo>
                  <a:pt x="33" y="227"/>
                </a:lnTo>
                <a:lnTo>
                  <a:pt x="18" y="244"/>
                </a:lnTo>
                <a:lnTo>
                  <a:pt x="8" y="257"/>
                </a:lnTo>
                <a:lnTo>
                  <a:pt x="0" y="268"/>
                </a:lnTo>
                <a:lnTo>
                  <a:pt x="0" y="273"/>
                </a:lnTo>
                <a:lnTo>
                  <a:pt x="8" y="282"/>
                </a:lnTo>
                <a:lnTo>
                  <a:pt x="19" y="292"/>
                </a:lnTo>
                <a:lnTo>
                  <a:pt x="30" y="292"/>
                </a:lnTo>
                <a:lnTo>
                  <a:pt x="33" y="289"/>
                </a:lnTo>
                <a:lnTo>
                  <a:pt x="28" y="283"/>
                </a:lnTo>
                <a:lnTo>
                  <a:pt x="23" y="277"/>
                </a:lnTo>
                <a:lnTo>
                  <a:pt x="23" y="272"/>
                </a:lnTo>
                <a:lnTo>
                  <a:pt x="30" y="261"/>
                </a:lnTo>
                <a:lnTo>
                  <a:pt x="43" y="248"/>
                </a:lnTo>
                <a:lnTo>
                  <a:pt x="62" y="224"/>
                </a:lnTo>
                <a:lnTo>
                  <a:pt x="78" y="204"/>
                </a:lnTo>
                <a:lnTo>
                  <a:pt x="85" y="198"/>
                </a:lnTo>
                <a:lnTo>
                  <a:pt x="88" y="193"/>
                </a:lnTo>
                <a:lnTo>
                  <a:pt x="96" y="191"/>
                </a:lnTo>
                <a:lnTo>
                  <a:pt x="102" y="195"/>
                </a:lnTo>
                <a:lnTo>
                  <a:pt x="110" y="200"/>
                </a:lnTo>
                <a:lnTo>
                  <a:pt x="125" y="220"/>
                </a:lnTo>
                <a:lnTo>
                  <a:pt x="143" y="244"/>
                </a:lnTo>
                <a:lnTo>
                  <a:pt x="159" y="268"/>
                </a:lnTo>
                <a:lnTo>
                  <a:pt x="169" y="282"/>
                </a:lnTo>
                <a:lnTo>
                  <a:pt x="173" y="284"/>
                </a:lnTo>
                <a:lnTo>
                  <a:pt x="180" y="284"/>
                </a:lnTo>
                <a:lnTo>
                  <a:pt x="186" y="279"/>
                </a:lnTo>
                <a:lnTo>
                  <a:pt x="193" y="274"/>
                </a:lnTo>
                <a:lnTo>
                  <a:pt x="200" y="269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3462338" y="4143369"/>
            <a:ext cx="368300" cy="493713"/>
            <a:chOff x="2454" y="2575"/>
            <a:chExt cx="261" cy="311"/>
          </a:xfrm>
        </p:grpSpPr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2454" y="2575"/>
              <a:ext cx="261" cy="311"/>
              <a:chOff x="2454" y="2575"/>
              <a:chExt cx="261" cy="311"/>
            </a:xfrm>
          </p:grpSpPr>
          <p:sp>
            <p:nvSpPr>
              <p:cNvPr id="2800707" name="AutoShape 67"/>
              <p:cNvSpPr>
                <a:spLocks noChangeArrowheads="1"/>
              </p:cNvSpPr>
              <p:nvPr/>
            </p:nvSpPr>
            <p:spPr bwMode="auto">
              <a:xfrm>
                <a:off x="2454" y="2626"/>
                <a:ext cx="261" cy="260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08" name="AutoShape 68"/>
              <p:cNvSpPr>
                <a:spLocks noChangeArrowheads="1"/>
              </p:cNvSpPr>
              <p:nvPr/>
            </p:nvSpPr>
            <p:spPr bwMode="auto">
              <a:xfrm>
                <a:off x="2518" y="2575"/>
                <a:ext cx="197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09" name="Oval 69"/>
            <p:cNvSpPr>
              <a:spLocks noChangeArrowheads="1"/>
            </p:cNvSpPr>
            <p:nvPr/>
          </p:nvSpPr>
          <p:spPr bwMode="auto">
            <a:xfrm>
              <a:off x="2537" y="2601"/>
              <a:ext cx="26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0" name="AutoShape 70"/>
            <p:cNvSpPr>
              <a:spLocks noChangeArrowheads="1"/>
            </p:cNvSpPr>
            <p:nvPr/>
          </p:nvSpPr>
          <p:spPr bwMode="auto">
            <a:xfrm>
              <a:off x="2487" y="2749"/>
              <a:ext cx="137" cy="54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1954213" y="2557457"/>
            <a:ext cx="290512" cy="492125"/>
            <a:chOff x="1385" y="1576"/>
            <a:chExt cx="206" cy="310"/>
          </a:xfrm>
        </p:grpSpPr>
        <p:sp>
          <p:nvSpPr>
            <p:cNvPr id="2800712" name="AutoShape 72"/>
            <p:cNvSpPr>
              <a:spLocks noChangeArrowheads="1"/>
            </p:cNvSpPr>
            <p:nvPr/>
          </p:nvSpPr>
          <p:spPr bwMode="auto">
            <a:xfrm>
              <a:off x="1385" y="1626"/>
              <a:ext cx="206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3" name="AutoShape 73"/>
            <p:cNvSpPr>
              <a:spLocks noChangeArrowheads="1"/>
            </p:cNvSpPr>
            <p:nvPr/>
          </p:nvSpPr>
          <p:spPr bwMode="auto">
            <a:xfrm>
              <a:off x="1433" y="1576"/>
              <a:ext cx="158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4" name="AutoShape 74"/>
            <p:cNvSpPr>
              <a:spLocks noChangeArrowheads="1"/>
            </p:cNvSpPr>
            <p:nvPr/>
          </p:nvSpPr>
          <p:spPr bwMode="auto">
            <a:xfrm>
              <a:off x="1424" y="1647"/>
              <a:ext cx="108" cy="15"/>
            </a:xfrm>
            <a:prstGeom prst="parallelogram">
              <a:avLst>
                <a:gd name="adj" fmla="val 179967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3956050" y="2622544"/>
            <a:ext cx="285750" cy="407988"/>
            <a:chOff x="2803" y="1617"/>
            <a:chExt cx="203" cy="257"/>
          </a:xfrm>
        </p:grpSpPr>
        <p:sp>
          <p:nvSpPr>
            <p:cNvPr id="2800716" name="Freeform 76"/>
            <p:cNvSpPr>
              <a:spLocks/>
            </p:cNvSpPr>
            <p:nvPr/>
          </p:nvSpPr>
          <p:spPr bwMode="auto">
            <a:xfrm>
              <a:off x="2932" y="1734"/>
              <a:ext cx="62" cy="14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1" y="0"/>
                </a:cxn>
                <a:cxn ang="0">
                  <a:pos x="17" y="139"/>
                </a:cxn>
                <a:cxn ang="0">
                  <a:pos x="0" y="139"/>
                </a:cxn>
                <a:cxn ang="0">
                  <a:pos x="44" y="0"/>
                </a:cxn>
              </a:cxnLst>
              <a:rect l="0" t="0" r="r" b="b"/>
              <a:pathLst>
                <a:path w="62" h="140">
                  <a:moveTo>
                    <a:pt x="44" y="0"/>
                  </a:moveTo>
                  <a:lnTo>
                    <a:pt x="61" y="0"/>
                  </a:lnTo>
                  <a:lnTo>
                    <a:pt x="17" y="139"/>
                  </a:lnTo>
                  <a:lnTo>
                    <a:pt x="0" y="139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7" name="Rectangle 77"/>
            <p:cNvSpPr>
              <a:spLocks noChangeArrowheads="1"/>
            </p:cNvSpPr>
            <p:nvPr/>
          </p:nvSpPr>
          <p:spPr bwMode="auto">
            <a:xfrm>
              <a:off x="2929" y="1734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8" name="Rectangle 78"/>
            <p:cNvSpPr>
              <a:spLocks noChangeArrowheads="1"/>
            </p:cNvSpPr>
            <p:nvPr/>
          </p:nvSpPr>
          <p:spPr bwMode="auto">
            <a:xfrm>
              <a:off x="2935" y="1792"/>
              <a:ext cx="58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19" name="Rectangle 79"/>
            <p:cNvSpPr>
              <a:spLocks noChangeArrowheads="1"/>
            </p:cNvSpPr>
            <p:nvPr/>
          </p:nvSpPr>
          <p:spPr bwMode="auto">
            <a:xfrm>
              <a:off x="2804" y="1792"/>
              <a:ext cx="74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20" name="Oval 80"/>
            <p:cNvSpPr>
              <a:spLocks noChangeArrowheads="1"/>
            </p:cNvSpPr>
            <p:nvPr/>
          </p:nvSpPr>
          <p:spPr bwMode="auto">
            <a:xfrm>
              <a:off x="2864" y="1617"/>
              <a:ext cx="22" cy="25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21" name="Freeform 81"/>
            <p:cNvSpPr>
              <a:spLocks/>
            </p:cNvSpPr>
            <p:nvPr/>
          </p:nvSpPr>
          <p:spPr bwMode="auto">
            <a:xfrm>
              <a:off x="2803" y="1661"/>
              <a:ext cx="139" cy="2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1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7"/>
                </a:cxn>
                <a:cxn ang="0">
                  <a:pos x="9" y="119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90" y="212"/>
                </a:cxn>
                <a:cxn ang="0">
                  <a:pos x="114" y="102"/>
                </a:cxn>
                <a:cxn ang="0">
                  <a:pos x="113" y="99"/>
                </a:cxn>
                <a:cxn ang="0">
                  <a:pos x="112" y="98"/>
                </a:cxn>
                <a:cxn ang="0">
                  <a:pos x="110" y="96"/>
                </a:cxn>
                <a:cxn ang="0">
                  <a:pos x="108" y="94"/>
                </a:cxn>
                <a:cxn ang="0">
                  <a:pos x="106" y="93"/>
                </a:cxn>
                <a:cxn ang="0">
                  <a:pos x="103" y="93"/>
                </a:cxn>
                <a:cxn ang="0">
                  <a:pos x="100" y="93"/>
                </a:cxn>
                <a:cxn ang="0">
                  <a:pos x="98" y="93"/>
                </a:cxn>
                <a:cxn ang="0">
                  <a:pos x="67" y="54"/>
                </a:cxn>
                <a:cxn ang="0">
                  <a:pos x="128" y="67"/>
                </a:cxn>
                <a:cxn ang="0">
                  <a:pos x="131" y="66"/>
                </a:cxn>
                <a:cxn ang="0">
                  <a:pos x="132" y="66"/>
                </a:cxn>
                <a:cxn ang="0">
                  <a:pos x="135" y="64"/>
                </a:cxn>
                <a:cxn ang="0">
                  <a:pos x="137" y="62"/>
                </a:cxn>
                <a:cxn ang="0">
                  <a:pos x="137" y="59"/>
                </a:cxn>
                <a:cxn ang="0">
                  <a:pos x="138" y="56"/>
                </a:cxn>
                <a:cxn ang="0">
                  <a:pos x="137" y="53"/>
                </a:cxn>
                <a:cxn ang="0">
                  <a:pos x="136" y="51"/>
                </a:cxn>
                <a:cxn ang="0">
                  <a:pos x="134" y="49"/>
                </a:cxn>
                <a:cxn ang="0">
                  <a:pos x="132" y="47"/>
                </a:cxn>
                <a:cxn ang="0">
                  <a:pos x="129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1" y="26"/>
                </a:cxn>
                <a:cxn ang="0">
                  <a:pos x="81" y="22"/>
                </a:cxn>
                <a:cxn ang="0">
                  <a:pos x="81" y="18"/>
                </a:cxn>
                <a:cxn ang="0">
                  <a:pos x="80" y="14"/>
                </a:cxn>
                <a:cxn ang="0">
                  <a:pos x="79" y="11"/>
                </a:cxn>
                <a:cxn ang="0">
                  <a:pos x="76" y="8"/>
                </a:cxn>
                <a:cxn ang="0">
                  <a:pos x="73" y="5"/>
                </a:cxn>
                <a:cxn ang="0">
                  <a:pos x="70" y="3"/>
                </a:cxn>
                <a:cxn ang="0">
                  <a:pos x="67" y="1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8" y="16"/>
                </a:cxn>
              </a:cxnLst>
              <a:rect l="0" t="0" r="r" b="b"/>
              <a:pathLst>
                <a:path w="139" h="213">
                  <a:moveTo>
                    <a:pt x="38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90" y="119"/>
                  </a:lnTo>
                  <a:lnTo>
                    <a:pt x="90" y="212"/>
                  </a:lnTo>
                  <a:lnTo>
                    <a:pt x="114" y="212"/>
                  </a:lnTo>
                  <a:lnTo>
                    <a:pt x="114" y="102"/>
                  </a:lnTo>
                  <a:lnTo>
                    <a:pt x="114" y="101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2" y="98"/>
                  </a:lnTo>
                  <a:lnTo>
                    <a:pt x="112" y="97"/>
                  </a:lnTo>
                  <a:lnTo>
                    <a:pt x="110" y="96"/>
                  </a:lnTo>
                  <a:lnTo>
                    <a:pt x="110" y="95"/>
                  </a:lnTo>
                  <a:lnTo>
                    <a:pt x="108" y="94"/>
                  </a:lnTo>
                  <a:lnTo>
                    <a:pt x="107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3" y="93"/>
                  </a:lnTo>
                  <a:lnTo>
                    <a:pt x="102" y="93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98" y="93"/>
                  </a:lnTo>
                  <a:lnTo>
                    <a:pt x="54" y="90"/>
                  </a:lnTo>
                  <a:lnTo>
                    <a:pt x="67" y="54"/>
                  </a:lnTo>
                  <a:lnTo>
                    <a:pt x="75" y="67"/>
                  </a:lnTo>
                  <a:lnTo>
                    <a:pt x="128" y="67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7" y="59"/>
                  </a:lnTo>
                  <a:lnTo>
                    <a:pt x="138" y="58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7" y="53"/>
                  </a:lnTo>
                  <a:lnTo>
                    <a:pt x="137" y="52"/>
                  </a:lnTo>
                  <a:lnTo>
                    <a:pt x="136" y="51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2" y="47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8" y="46"/>
                  </a:lnTo>
                  <a:lnTo>
                    <a:pt x="87" y="46"/>
                  </a:lnTo>
                  <a:lnTo>
                    <a:pt x="79" y="31"/>
                  </a:lnTo>
                  <a:lnTo>
                    <a:pt x="80" y="30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8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0722" name="Freeform 82"/>
          <p:cNvSpPr>
            <a:spLocks/>
          </p:cNvSpPr>
          <p:nvPr/>
        </p:nvSpPr>
        <p:spPr bwMode="auto">
          <a:xfrm>
            <a:off x="4318000" y="2573332"/>
            <a:ext cx="282575" cy="461962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29"/>
              </a:cxn>
              <a:cxn ang="0">
                <a:pos x="121" y="169"/>
              </a:cxn>
              <a:cxn ang="0">
                <a:pos x="111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1"/>
              </a:cxn>
              <a:cxn ang="0">
                <a:pos x="40" y="145"/>
              </a:cxn>
              <a:cxn ang="0">
                <a:pos x="41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1" y="223"/>
              </a:cxn>
              <a:cxn ang="0">
                <a:pos x="84" y="196"/>
              </a:cxn>
              <a:cxn ang="0">
                <a:pos x="95" y="190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0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1">
                <a:moveTo>
                  <a:pt x="198" y="268"/>
                </a:moveTo>
                <a:lnTo>
                  <a:pt x="199" y="263"/>
                </a:lnTo>
                <a:lnTo>
                  <a:pt x="191" y="264"/>
                </a:lnTo>
                <a:lnTo>
                  <a:pt x="184" y="263"/>
                </a:lnTo>
                <a:lnTo>
                  <a:pt x="174" y="255"/>
                </a:lnTo>
                <a:lnTo>
                  <a:pt x="158" y="229"/>
                </a:lnTo>
                <a:lnTo>
                  <a:pt x="134" y="190"/>
                </a:lnTo>
                <a:lnTo>
                  <a:pt x="121" y="169"/>
                </a:lnTo>
                <a:lnTo>
                  <a:pt x="113" y="151"/>
                </a:lnTo>
                <a:lnTo>
                  <a:pt x="111" y="141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6" y="129"/>
                </a:lnTo>
                <a:lnTo>
                  <a:pt x="148" y="136"/>
                </a:lnTo>
                <a:lnTo>
                  <a:pt x="155" y="140"/>
                </a:lnTo>
                <a:lnTo>
                  <a:pt x="160" y="141"/>
                </a:lnTo>
                <a:lnTo>
                  <a:pt x="164" y="140"/>
                </a:lnTo>
                <a:lnTo>
                  <a:pt x="166" y="136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6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6" y="99"/>
                </a:lnTo>
                <a:lnTo>
                  <a:pt x="43" y="109"/>
                </a:lnTo>
                <a:lnTo>
                  <a:pt x="41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1" y="158"/>
                </a:lnTo>
                <a:lnTo>
                  <a:pt x="44" y="160"/>
                </a:lnTo>
                <a:lnTo>
                  <a:pt x="49" y="161"/>
                </a:lnTo>
                <a:lnTo>
                  <a:pt x="51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6"/>
                </a:lnTo>
                <a:lnTo>
                  <a:pt x="58" y="183"/>
                </a:lnTo>
                <a:lnTo>
                  <a:pt x="53" y="196"/>
                </a:lnTo>
                <a:lnTo>
                  <a:pt x="41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1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5" y="190"/>
                </a:lnTo>
                <a:lnTo>
                  <a:pt x="101" y="194"/>
                </a:lnTo>
                <a:lnTo>
                  <a:pt x="109" y="199"/>
                </a:lnTo>
                <a:lnTo>
                  <a:pt x="124" y="219"/>
                </a:lnTo>
                <a:lnTo>
                  <a:pt x="141" y="243"/>
                </a:lnTo>
                <a:lnTo>
                  <a:pt x="158" y="266"/>
                </a:lnTo>
                <a:lnTo>
                  <a:pt x="168" y="280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83"/>
          <p:cNvGrpSpPr>
            <a:grpSpLocks/>
          </p:cNvGrpSpPr>
          <p:nvPr/>
        </p:nvGrpSpPr>
        <p:grpSpPr bwMode="auto">
          <a:xfrm>
            <a:off x="2254250" y="2557457"/>
            <a:ext cx="365125" cy="492125"/>
            <a:chOff x="1597" y="1576"/>
            <a:chExt cx="259" cy="310"/>
          </a:xfrm>
        </p:grpSpPr>
        <p:grpSp>
          <p:nvGrpSpPr>
            <p:cNvPr id="16" name="Group 84"/>
            <p:cNvGrpSpPr>
              <a:grpSpLocks/>
            </p:cNvGrpSpPr>
            <p:nvPr/>
          </p:nvGrpSpPr>
          <p:grpSpPr bwMode="auto">
            <a:xfrm>
              <a:off x="1597" y="1576"/>
              <a:ext cx="259" cy="310"/>
              <a:chOff x="1597" y="1576"/>
              <a:chExt cx="259" cy="310"/>
            </a:xfrm>
          </p:grpSpPr>
          <p:sp>
            <p:nvSpPr>
              <p:cNvPr id="2800725" name="AutoShape 85"/>
              <p:cNvSpPr>
                <a:spLocks noChangeArrowheads="1"/>
              </p:cNvSpPr>
              <p:nvPr/>
            </p:nvSpPr>
            <p:spPr bwMode="auto">
              <a:xfrm>
                <a:off x="1597" y="1626"/>
                <a:ext cx="259" cy="260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26" name="AutoShape 86"/>
              <p:cNvSpPr>
                <a:spLocks noChangeArrowheads="1"/>
              </p:cNvSpPr>
              <p:nvPr/>
            </p:nvSpPr>
            <p:spPr bwMode="auto">
              <a:xfrm>
                <a:off x="1660" y="1576"/>
                <a:ext cx="196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27" name="Oval 87"/>
            <p:cNvSpPr>
              <a:spLocks noChangeArrowheads="1"/>
            </p:cNvSpPr>
            <p:nvPr/>
          </p:nvSpPr>
          <p:spPr bwMode="auto">
            <a:xfrm>
              <a:off x="1679" y="1602"/>
              <a:ext cx="27" cy="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28" name="AutoShape 88"/>
            <p:cNvSpPr>
              <a:spLocks noChangeArrowheads="1"/>
            </p:cNvSpPr>
            <p:nvPr/>
          </p:nvSpPr>
          <p:spPr bwMode="auto">
            <a:xfrm>
              <a:off x="1628" y="1750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4840288" y="4618032"/>
            <a:ext cx="1393825" cy="495300"/>
            <a:chOff x="3430" y="2874"/>
            <a:chExt cx="988" cy="312"/>
          </a:xfrm>
        </p:grpSpPr>
        <p:sp>
          <p:nvSpPr>
            <p:cNvPr id="2800730" name="AutoShape 90"/>
            <p:cNvSpPr>
              <a:spLocks noChangeArrowheads="1"/>
            </p:cNvSpPr>
            <p:nvPr/>
          </p:nvSpPr>
          <p:spPr bwMode="auto">
            <a:xfrm>
              <a:off x="3430" y="29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>
              <a:off x="3976" y="2916"/>
              <a:ext cx="202" cy="257"/>
              <a:chOff x="3976" y="2916"/>
              <a:chExt cx="202" cy="257"/>
            </a:xfrm>
          </p:grpSpPr>
          <p:sp>
            <p:nvSpPr>
              <p:cNvPr id="2800732" name="Freeform 92"/>
              <p:cNvSpPr>
                <a:spLocks/>
              </p:cNvSpPr>
              <p:nvPr/>
            </p:nvSpPr>
            <p:spPr bwMode="auto">
              <a:xfrm>
                <a:off x="4106" y="30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3" name="Rectangle 93"/>
              <p:cNvSpPr>
                <a:spLocks noChangeArrowheads="1"/>
              </p:cNvSpPr>
              <p:nvPr/>
            </p:nvSpPr>
            <p:spPr bwMode="auto">
              <a:xfrm>
                <a:off x="4101" y="30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4" name="Rectangle 94"/>
              <p:cNvSpPr>
                <a:spLocks noChangeArrowheads="1"/>
              </p:cNvSpPr>
              <p:nvPr/>
            </p:nvSpPr>
            <p:spPr bwMode="auto">
              <a:xfrm>
                <a:off x="4109" y="30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5" name="Rectangle 95"/>
              <p:cNvSpPr>
                <a:spLocks noChangeArrowheads="1"/>
              </p:cNvSpPr>
              <p:nvPr/>
            </p:nvSpPr>
            <p:spPr bwMode="auto">
              <a:xfrm>
                <a:off x="3978" y="30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6" name="Oval 96"/>
              <p:cNvSpPr>
                <a:spLocks noChangeArrowheads="1"/>
              </p:cNvSpPr>
              <p:nvPr/>
            </p:nvSpPr>
            <p:spPr bwMode="auto">
              <a:xfrm>
                <a:off x="4036" y="29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37" name="Freeform 97"/>
              <p:cNvSpPr>
                <a:spLocks/>
              </p:cNvSpPr>
              <p:nvPr/>
            </p:nvSpPr>
            <p:spPr bwMode="auto">
              <a:xfrm>
                <a:off x="3976" y="29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38" name="Freeform 98"/>
            <p:cNvSpPr>
              <a:spLocks/>
            </p:cNvSpPr>
            <p:nvPr/>
          </p:nvSpPr>
          <p:spPr bwMode="auto">
            <a:xfrm>
              <a:off x="4216" y="28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3642" y="2875"/>
              <a:ext cx="261" cy="311"/>
              <a:chOff x="3642" y="2875"/>
              <a:chExt cx="261" cy="311"/>
            </a:xfrm>
          </p:grpSpPr>
          <p:grpSp>
            <p:nvGrpSpPr>
              <p:cNvPr id="20" name="Group 100"/>
              <p:cNvGrpSpPr>
                <a:grpSpLocks/>
              </p:cNvGrpSpPr>
              <p:nvPr/>
            </p:nvGrpSpPr>
            <p:grpSpPr bwMode="auto">
              <a:xfrm>
                <a:off x="3642" y="2875"/>
                <a:ext cx="261" cy="311"/>
                <a:chOff x="3642" y="2875"/>
                <a:chExt cx="261" cy="311"/>
              </a:xfrm>
            </p:grpSpPr>
            <p:sp>
              <p:nvSpPr>
                <p:cNvPr id="2800741" name="AutoShape 101"/>
                <p:cNvSpPr>
                  <a:spLocks noChangeArrowheads="1"/>
                </p:cNvSpPr>
                <p:nvPr/>
              </p:nvSpPr>
              <p:spPr bwMode="auto">
                <a:xfrm>
                  <a:off x="3642" y="29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0742" name="AutoShape 102"/>
                <p:cNvSpPr>
                  <a:spLocks noChangeArrowheads="1"/>
                </p:cNvSpPr>
                <p:nvPr/>
              </p:nvSpPr>
              <p:spPr bwMode="auto">
                <a:xfrm>
                  <a:off x="3706" y="28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0743" name="Oval 103"/>
              <p:cNvSpPr>
                <a:spLocks noChangeArrowheads="1"/>
              </p:cNvSpPr>
              <p:nvPr/>
            </p:nvSpPr>
            <p:spPr bwMode="auto">
              <a:xfrm>
                <a:off x="3725" y="29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44" name="AutoShape 104"/>
              <p:cNvSpPr>
                <a:spLocks noChangeArrowheads="1"/>
              </p:cNvSpPr>
              <p:nvPr/>
            </p:nvSpPr>
            <p:spPr bwMode="auto">
              <a:xfrm>
                <a:off x="3675" y="30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5145088" y="5094282"/>
            <a:ext cx="1393825" cy="495300"/>
            <a:chOff x="3646" y="3174"/>
            <a:chExt cx="988" cy="312"/>
          </a:xfrm>
        </p:grpSpPr>
        <p:sp>
          <p:nvSpPr>
            <p:cNvPr id="2800746" name="AutoShape 106"/>
            <p:cNvSpPr>
              <a:spLocks noChangeArrowheads="1"/>
            </p:cNvSpPr>
            <p:nvPr/>
          </p:nvSpPr>
          <p:spPr bwMode="auto">
            <a:xfrm>
              <a:off x="3646" y="32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4192" y="3216"/>
              <a:ext cx="202" cy="257"/>
              <a:chOff x="4192" y="3216"/>
              <a:chExt cx="202" cy="257"/>
            </a:xfrm>
          </p:grpSpPr>
          <p:sp>
            <p:nvSpPr>
              <p:cNvPr id="2800748" name="Freeform 108"/>
              <p:cNvSpPr>
                <a:spLocks/>
              </p:cNvSpPr>
              <p:nvPr/>
            </p:nvSpPr>
            <p:spPr bwMode="auto">
              <a:xfrm>
                <a:off x="4322" y="33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49" name="Rectangle 109"/>
              <p:cNvSpPr>
                <a:spLocks noChangeArrowheads="1"/>
              </p:cNvSpPr>
              <p:nvPr/>
            </p:nvSpPr>
            <p:spPr bwMode="auto">
              <a:xfrm>
                <a:off x="4317" y="33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0" name="Rectangle 110"/>
              <p:cNvSpPr>
                <a:spLocks noChangeArrowheads="1"/>
              </p:cNvSpPr>
              <p:nvPr/>
            </p:nvSpPr>
            <p:spPr bwMode="auto">
              <a:xfrm>
                <a:off x="4325" y="33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1" name="Rectangle 111"/>
              <p:cNvSpPr>
                <a:spLocks noChangeArrowheads="1"/>
              </p:cNvSpPr>
              <p:nvPr/>
            </p:nvSpPr>
            <p:spPr bwMode="auto">
              <a:xfrm>
                <a:off x="4194" y="33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2" name="Oval 112"/>
              <p:cNvSpPr>
                <a:spLocks noChangeArrowheads="1"/>
              </p:cNvSpPr>
              <p:nvPr/>
            </p:nvSpPr>
            <p:spPr bwMode="auto">
              <a:xfrm>
                <a:off x="4252" y="32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53" name="Freeform 113"/>
              <p:cNvSpPr>
                <a:spLocks/>
              </p:cNvSpPr>
              <p:nvPr/>
            </p:nvSpPr>
            <p:spPr bwMode="auto">
              <a:xfrm>
                <a:off x="4192" y="32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0754" name="Freeform 114"/>
            <p:cNvSpPr>
              <a:spLocks/>
            </p:cNvSpPr>
            <p:nvPr/>
          </p:nvSpPr>
          <p:spPr bwMode="auto">
            <a:xfrm>
              <a:off x="4432" y="31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115"/>
            <p:cNvGrpSpPr>
              <a:grpSpLocks/>
            </p:cNvGrpSpPr>
            <p:nvPr/>
          </p:nvGrpSpPr>
          <p:grpSpPr bwMode="auto">
            <a:xfrm>
              <a:off x="3858" y="3175"/>
              <a:ext cx="261" cy="311"/>
              <a:chOff x="3858" y="3175"/>
              <a:chExt cx="261" cy="311"/>
            </a:xfrm>
          </p:grpSpPr>
          <p:grpSp>
            <p:nvGrpSpPr>
              <p:cNvPr id="24" name="Group 116"/>
              <p:cNvGrpSpPr>
                <a:grpSpLocks/>
              </p:cNvGrpSpPr>
              <p:nvPr/>
            </p:nvGrpSpPr>
            <p:grpSpPr bwMode="auto">
              <a:xfrm>
                <a:off x="3858" y="3175"/>
                <a:ext cx="261" cy="311"/>
                <a:chOff x="3858" y="3175"/>
                <a:chExt cx="261" cy="311"/>
              </a:xfrm>
            </p:grpSpPr>
            <p:sp>
              <p:nvSpPr>
                <p:cNvPr id="2800757" name="AutoShape 117"/>
                <p:cNvSpPr>
                  <a:spLocks noChangeArrowheads="1"/>
                </p:cNvSpPr>
                <p:nvPr/>
              </p:nvSpPr>
              <p:spPr bwMode="auto">
                <a:xfrm>
                  <a:off x="3858" y="32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0758" name="AutoShape 118"/>
                <p:cNvSpPr>
                  <a:spLocks noChangeArrowheads="1"/>
                </p:cNvSpPr>
                <p:nvPr/>
              </p:nvSpPr>
              <p:spPr bwMode="auto">
                <a:xfrm>
                  <a:off x="3922" y="31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0759" name="Oval 119"/>
              <p:cNvSpPr>
                <a:spLocks noChangeArrowheads="1"/>
              </p:cNvSpPr>
              <p:nvPr/>
            </p:nvSpPr>
            <p:spPr bwMode="auto">
              <a:xfrm>
                <a:off x="3941" y="32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60" name="AutoShape 120"/>
              <p:cNvSpPr>
                <a:spLocks noChangeArrowheads="1"/>
              </p:cNvSpPr>
              <p:nvPr/>
            </p:nvSpPr>
            <p:spPr bwMode="auto">
              <a:xfrm>
                <a:off x="3891" y="33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00761" name="Arc 121"/>
          <p:cNvSpPr>
            <a:spLocks/>
          </p:cNvSpPr>
          <p:nvPr/>
        </p:nvSpPr>
        <p:spPr bwMode="auto">
          <a:xfrm>
            <a:off x="3944938" y="3046407"/>
            <a:ext cx="90487" cy="1244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rgbClr val="00DFCA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0762" name="Line 122"/>
          <p:cNvSpPr>
            <a:spLocks noChangeShapeType="1"/>
          </p:cNvSpPr>
          <p:nvPr/>
        </p:nvSpPr>
        <p:spPr bwMode="auto">
          <a:xfrm>
            <a:off x="3956050" y="4437057"/>
            <a:ext cx="1231900" cy="0"/>
          </a:xfrm>
          <a:prstGeom prst="line">
            <a:avLst/>
          </a:prstGeom>
          <a:noFill/>
          <a:ln w="38100">
            <a:solidFill>
              <a:srgbClr val="00DFCA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2709863" y="2493957"/>
            <a:ext cx="1331912" cy="457200"/>
            <a:chOff x="1920" y="1536"/>
            <a:chExt cx="864" cy="288"/>
          </a:xfrm>
        </p:grpSpPr>
        <p:sp>
          <p:nvSpPr>
            <p:cNvPr id="2800764" name="AutoShape 124"/>
            <p:cNvSpPr>
              <a:spLocks noChangeArrowheads="1"/>
            </p:cNvSpPr>
            <p:nvPr/>
          </p:nvSpPr>
          <p:spPr bwMode="auto">
            <a:xfrm>
              <a:off x="1920" y="1536"/>
              <a:ext cx="864" cy="288"/>
            </a:xfrm>
            <a:prstGeom prst="cloudCallout">
              <a:avLst>
                <a:gd name="adj1" fmla="val -28472"/>
                <a:gd name="adj2" fmla="val 8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800765" name="Text Box 125"/>
            <p:cNvSpPr txBox="1">
              <a:spLocks noChangeArrowheads="1"/>
            </p:cNvSpPr>
            <p:nvPr/>
          </p:nvSpPr>
          <p:spPr bwMode="auto">
            <a:xfrm>
              <a:off x="2064" y="1584"/>
              <a:ext cx="6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-65" charset="0"/>
                </a:rPr>
                <a:t>bubble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1581150" y="1295394"/>
            <a:ext cx="7113588" cy="1268413"/>
            <a:chOff x="996" y="624"/>
            <a:chExt cx="4481" cy="799"/>
          </a:xfrm>
        </p:grpSpPr>
        <p:sp>
          <p:nvSpPr>
            <p:cNvPr id="2800767" name="Rectangle 127"/>
            <p:cNvSpPr>
              <a:spLocks noChangeArrowheads="1"/>
            </p:cNvSpPr>
            <p:nvPr/>
          </p:nvSpPr>
          <p:spPr bwMode="auto">
            <a:xfrm>
              <a:off x="4026" y="630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800768" name="Rectangle 128"/>
            <p:cNvSpPr>
              <a:spLocks noChangeArrowheads="1"/>
            </p:cNvSpPr>
            <p:nvPr/>
          </p:nvSpPr>
          <p:spPr bwMode="auto">
            <a:xfrm>
              <a:off x="4904" y="624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800769" name="Rectangle 129"/>
            <p:cNvSpPr>
              <a:spLocks noChangeArrowheads="1"/>
            </p:cNvSpPr>
            <p:nvPr/>
          </p:nvSpPr>
          <p:spPr bwMode="auto">
            <a:xfrm>
              <a:off x="996" y="634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800770" name="Line 130"/>
            <p:cNvSpPr>
              <a:spLocks noChangeShapeType="1"/>
            </p:cNvSpPr>
            <p:nvPr/>
          </p:nvSpPr>
          <p:spPr bwMode="auto">
            <a:xfrm>
              <a:off x="1181" y="858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71" name="Rectangle 131"/>
            <p:cNvSpPr>
              <a:spLocks noChangeArrowheads="1"/>
            </p:cNvSpPr>
            <p:nvPr/>
          </p:nvSpPr>
          <p:spPr bwMode="auto">
            <a:xfrm>
              <a:off x="1604" y="647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800772" name="Rectangle 132"/>
            <p:cNvSpPr>
              <a:spLocks noChangeArrowheads="1"/>
            </p:cNvSpPr>
            <p:nvPr/>
          </p:nvSpPr>
          <p:spPr bwMode="auto">
            <a:xfrm>
              <a:off x="2092" y="641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800773" name="Rectangle 133"/>
            <p:cNvSpPr>
              <a:spLocks noChangeArrowheads="1"/>
            </p:cNvSpPr>
            <p:nvPr/>
          </p:nvSpPr>
          <p:spPr bwMode="auto">
            <a:xfrm>
              <a:off x="2604" y="65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800774" name="Rectangle 134"/>
            <p:cNvSpPr>
              <a:spLocks noChangeArrowheads="1"/>
            </p:cNvSpPr>
            <p:nvPr/>
          </p:nvSpPr>
          <p:spPr bwMode="auto">
            <a:xfrm>
              <a:off x="3065" y="649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800775" name="Rectangle 135"/>
            <p:cNvSpPr>
              <a:spLocks noChangeArrowheads="1"/>
            </p:cNvSpPr>
            <p:nvPr/>
          </p:nvSpPr>
          <p:spPr bwMode="auto">
            <a:xfrm>
              <a:off x="3570" y="647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800776" name="Rectangle 136"/>
            <p:cNvSpPr>
              <a:spLocks noChangeArrowheads="1"/>
            </p:cNvSpPr>
            <p:nvPr/>
          </p:nvSpPr>
          <p:spPr bwMode="auto">
            <a:xfrm>
              <a:off x="4592" y="640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800777" name="Line 137"/>
            <p:cNvSpPr>
              <a:spLocks noChangeShapeType="1"/>
            </p:cNvSpPr>
            <p:nvPr/>
          </p:nvSpPr>
          <p:spPr bwMode="auto">
            <a:xfrm>
              <a:off x="1188" y="951"/>
              <a:ext cx="40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0778" name="Rectangle 138"/>
            <p:cNvSpPr>
              <a:spLocks noChangeArrowheads="1"/>
            </p:cNvSpPr>
            <p:nvPr/>
          </p:nvSpPr>
          <p:spPr bwMode="auto">
            <a:xfrm>
              <a:off x="3512" y="1045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grpSp>
          <p:nvGrpSpPr>
            <p:cNvPr id="27" name="Group 139"/>
            <p:cNvGrpSpPr>
              <a:grpSpLocks/>
            </p:cNvGrpSpPr>
            <p:nvPr/>
          </p:nvGrpSpPr>
          <p:grpSpPr bwMode="auto">
            <a:xfrm>
              <a:off x="1160" y="1024"/>
              <a:ext cx="1823" cy="399"/>
              <a:chOff x="1305" y="1181"/>
              <a:chExt cx="2050" cy="399"/>
            </a:xfrm>
          </p:grpSpPr>
          <p:sp>
            <p:nvSpPr>
              <p:cNvPr id="2800780" name="Line 140"/>
              <p:cNvSpPr>
                <a:spLocks noChangeShapeType="1"/>
              </p:cNvSpPr>
              <p:nvPr/>
            </p:nvSpPr>
            <p:spPr bwMode="auto">
              <a:xfrm flipH="1">
                <a:off x="1884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1" name="Line 141"/>
              <p:cNvSpPr>
                <a:spLocks noChangeShapeType="1"/>
              </p:cNvSpPr>
              <p:nvPr/>
            </p:nvSpPr>
            <p:spPr bwMode="auto">
              <a:xfrm flipH="1">
                <a:off x="2169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2" name="Line 142"/>
              <p:cNvSpPr>
                <a:spLocks noChangeShapeType="1"/>
              </p:cNvSpPr>
              <p:nvPr/>
            </p:nvSpPr>
            <p:spPr bwMode="auto">
              <a:xfrm flipH="1">
                <a:off x="2453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3" name="Line 143"/>
              <p:cNvSpPr>
                <a:spLocks noChangeShapeType="1"/>
              </p:cNvSpPr>
              <p:nvPr/>
            </p:nvSpPr>
            <p:spPr bwMode="auto">
              <a:xfrm>
                <a:off x="1902" y="125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4" name="Line 144"/>
              <p:cNvSpPr>
                <a:spLocks noChangeShapeType="1"/>
              </p:cNvSpPr>
              <p:nvPr/>
            </p:nvSpPr>
            <p:spPr bwMode="auto">
              <a:xfrm flipH="1">
                <a:off x="2169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5" name="Line 145"/>
              <p:cNvSpPr>
                <a:spLocks noChangeShapeType="1"/>
              </p:cNvSpPr>
              <p:nvPr/>
            </p:nvSpPr>
            <p:spPr bwMode="auto">
              <a:xfrm flipH="1">
                <a:off x="2453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6" name="Rectangle 146"/>
              <p:cNvSpPr>
                <a:spLocks noChangeArrowheads="1"/>
              </p:cNvSpPr>
              <p:nvPr/>
            </p:nvSpPr>
            <p:spPr bwMode="auto">
              <a:xfrm>
                <a:off x="2428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87" name="Line 147"/>
              <p:cNvSpPr>
                <a:spLocks noChangeShapeType="1"/>
              </p:cNvSpPr>
              <p:nvPr/>
            </p:nvSpPr>
            <p:spPr bwMode="auto">
              <a:xfrm flipH="1">
                <a:off x="2736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8" name="Line 148"/>
              <p:cNvSpPr>
                <a:spLocks noChangeShapeType="1"/>
              </p:cNvSpPr>
              <p:nvPr/>
            </p:nvSpPr>
            <p:spPr bwMode="auto">
              <a:xfrm>
                <a:off x="2185" y="125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89" name="Line 149"/>
              <p:cNvSpPr>
                <a:spLocks noChangeShapeType="1"/>
              </p:cNvSpPr>
              <p:nvPr/>
            </p:nvSpPr>
            <p:spPr bwMode="auto">
              <a:xfrm flipH="1">
                <a:off x="2453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0" name="Line 150"/>
              <p:cNvSpPr>
                <a:spLocks noChangeShapeType="1"/>
              </p:cNvSpPr>
              <p:nvPr/>
            </p:nvSpPr>
            <p:spPr bwMode="auto">
              <a:xfrm flipH="1">
                <a:off x="2736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1" name="Line 151"/>
              <p:cNvSpPr>
                <a:spLocks noChangeShapeType="1"/>
              </p:cNvSpPr>
              <p:nvPr/>
            </p:nvSpPr>
            <p:spPr bwMode="auto">
              <a:xfrm>
                <a:off x="2469" y="125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2" name="Line 152"/>
              <p:cNvSpPr>
                <a:spLocks noChangeShapeType="1"/>
              </p:cNvSpPr>
              <p:nvPr/>
            </p:nvSpPr>
            <p:spPr bwMode="auto">
              <a:xfrm>
                <a:off x="1906" y="120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3" name="Line 153"/>
              <p:cNvSpPr>
                <a:spLocks noChangeShapeType="1"/>
              </p:cNvSpPr>
              <p:nvPr/>
            </p:nvSpPr>
            <p:spPr bwMode="auto">
              <a:xfrm>
                <a:off x="2191" y="120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4" name="Line 154"/>
              <p:cNvSpPr>
                <a:spLocks noChangeShapeType="1"/>
              </p:cNvSpPr>
              <p:nvPr/>
            </p:nvSpPr>
            <p:spPr bwMode="auto">
              <a:xfrm>
                <a:off x="1337" y="120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5" name="Rectangle 155"/>
              <p:cNvSpPr>
                <a:spLocks noChangeArrowheads="1"/>
              </p:cNvSpPr>
              <p:nvPr/>
            </p:nvSpPr>
            <p:spPr bwMode="auto">
              <a:xfrm>
                <a:off x="1305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96" name="Rectangle 156"/>
              <p:cNvSpPr>
                <a:spLocks noChangeArrowheads="1"/>
              </p:cNvSpPr>
              <p:nvPr/>
            </p:nvSpPr>
            <p:spPr bwMode="auto">
              <a:xfrm>
                <a:off x="1561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97" name="Line 157"/>
              <p:cNvSpPr>
                <a:spLocks noChangeShapeType="1"/>
              </p:cNvSpPr>
              <p:nvPr/>
            </p:nvSpPr>
            <p:spPr bwMode="auto">
              <a:xfrm>
                <a:off x="1617" y="125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798" name="Rectangle 158"/>
              <p:cNvSpPr>
                <a:spLocks noChangeArrowheads="1"/>
              </p:cNvSpPr>
              <p:nvPr/>
            </p:nvSpPr>
            <p:spPr bwMode="auto">
              <a:xfrm>
                <a:off x="2146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799" name="Rectangle 159"/>
              <p:cNvSpPr>
                <a:spLocks noChangeArrowheads="1"/>
              </p:cNvSpPr>
              <p:nvPr/>
            </p:nvSpPr>
            <p:spPr bwMode="auto">
              <a:xfrm>
                <a:off x="1856" y="1288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800" name="Line 160"/>
              <p:cNvSpPr>
                <a:spLocks noChangeShapeType="1"/>
              </p:cNvSpPr>
              <p:nvPr/>
            </p:nvSpPr>
            <p:spPr bwMode="auto">
              <a:xfrm>
                <a:off x="1909" y="130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1" name="Line 161"/>
              <p:cNvSpPr>
                <a:spLocks noChangeShapeType="1"/>
              </p:cNvSpPr>
              <p:nvPr/>
            </p:nvSpPr>
            <p:spPr bwMode="auto">
              <a:xfrm>
                <a:off x="2191" y="134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2" name="Line 162"/>
              <p:cNvSpPr>
                <a:spLocks noChangeShapeType="1"/>
              </p:cNvSpPr>
              <p:nvPr/>
            </p:nvSpPr>
            <p:spPr bwMode="auto">
              <a:xfrm>
                <a:off x="2191" y="130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3" name="Line 163"/>
              <p:cNvSpPr>
                <a:spLocks noChangeShapeType="1"/>
              </p:cNvSpPr>
              <p:nvPr/>
            </p:nvSpPr>
            <p:spPr bwMode="auto">
              <a:xfrm>
                <a:off x="2476" y="130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4" name="Line 164"/>
              <p:cNvSpPr>
                <a:spLocks noChangeShapeType="1"/>
              </p:cNvSpPr>
              <p:nvPr/>
            </p:nvSpPr>
            <p:spPr bwMode="auto">
              <a:xfrm>
                <a:off x="2475" y="134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5" name="Line 165"/>
              <p:cNvSpPr>
                <a:spLocks noChangeShapeType="1"/>
              </p:cNvSpPr>
              <p:nvPr/>
            </p:nvSpPr>
            <p:spPr bwMode="auto">
              <a:xfrm>
                <a:off x="2761" y="130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6" name="Line 166"/>
              <p:cNvSpPr>
                <a:spLocks noChangeShapeType="1"/>
              </p:cNvSpPr>
              <p:nvPr/>
            </p:nvSpPr>
            <p:spPr bwMode="auto">
              <a:xfrm>
                <a:off x="2759" y="134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7" name="Line 167"/>
              <p:cNvSpPr>
                <a:spLocks noChangeShapeType="1"/>
              </p:cNvSpPr>
              <p:nvPr/>
            </p:nvSpPr>
            <p:spPr bwMode="auto">
              <a:xfrm>
                <a:off x="3044" y="134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8" name="Line 168"/>
              <p:cNvSpPr>
                <a:spLocks noChangeShapeType="1"/>
              </p:cNvSpPr>
              <p:nvPr/>
            </p:nvSpPr>
            <p:spPr bwMode="auto">
              <a:xfrm>
                <a:off x="1622" y="120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09" name="Rectangle 169"/>
              <p:cNvSpPr>
                <a:spLocks noChangeArrowheads="1"/>
              </p:cNvSpPr>
              <p:nvPr/>
            </p:nvSpPr>
            <p:spPr bwMode="auto">
              <a:xfrm>
                <a:off x="2703" y="1294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810" name="Rectangle 170"/>
              <p:cNvSpPr>
                <a:spLocks noChangeArrowheads="1"/>
              </p:cNvSpPr>
              <p:nvPr/>
            </p:nvSpPr>
            <p:spPr bwMode="auto">
              <a:xfrm>
                <a:off x="2986" y="1294"/>
                <a:ext cx="369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800811" name="Line 171"/>
              <p:cNvSpPr>
                <a:spLocks noChangeShapeType="1"/>
              </p:cNvSpPr>
              <p:nvPr/>
            </p:nvSpPr>
            <p:spPr bwMode="auto">
              <a:xfrm flipH="1">
                <a:off x="2736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2" name="Line 172"/>
              <p:cNvSpPr>
                <a:spLocks noChangeShapeType="1"/>
              </p:cNvSpPr>
              <p:nvPr/>
            </p:nvSpPr>
            <p:spPr bwMode="auto">
              <a:xfrm>
                <a:off x="1609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3" name="Line 173"/>
              <p:cNvSpPr>
                <a:spLocks noChangeShapeType="1"/>
              </p:cNvSpPr>
              <p:nvPr/>
            </p:nvSpPr>
            <p:spPr bwMode="auto">
              <a:xfrm>
                <a:off x="1894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4" name="Line 174"/>
              <p:cNvSpPr>
                <a:spLocks noChangeShapeType="1"/>
              </p:cNvSpPr>
              <p:nvPr/>
            </p:nvSpPr>
            <p:spPr bwMode="auto">
              <a:xfrm>
                <a:off x="2178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5" name="Line 175"/>
              <p:cNvSpPr>
                <a:spLocks noChangeShapeType="1"/>
              </p:cNvSpPr>
              <p:nvPr/>
            </p:nvSpPr>
            <p:spPr bwMode="auto">
              <a:xfrm>
                <a:off x="2462" y="118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6" name="Line 176"/>
              <p:cNvSpPr>
                <a:spLocks noChangeShapeType="1"/>
              </p:cNvSpPr>
              <p:nvPr/>
            </p:nvSpPr>
            <p:spPr bwMode="auto">
              <a:xfrm flipH="1">
                <a:off x="3020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817" name="Line 177"/>
              <p:cNvSpPr>
                <a:spLocks noChangeShapeType="1"/>
              </p:cNvSpPr>
              <p:nvPr/>
            </p:nvSpPr>
            <p:spPr bwMode="auto">
              <a:xfrm flipH="1">
                <a:off x="3305" y="1181"/>
                <a:ext cx="19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8" name="Date Placeholder 1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B7B7-186D-BA4E-B48E-ABCD5676135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0" name="Footer Placeholder 1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AA8-AFD0-F24E-BD36-9D3FD5A3F3C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23272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Hazards</a:t>
            </a:r>
            <a:endParaRPr lang="en-AU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Situations that prevent starting the </a:t>
            </a:r>
            <a:r>
              <a:rPr lang="en-US" dirty="0" smtClean="0"/>
              <a:t>next logical </a:t>
            </a:r>
            <a:r>
              <a:rPr lang="en-US" dirty="0"/>
              <a:t>instruction in the next</a:t>
            </a:r>
            <a:r>
              <a:rPr lang="en-US" dirty="0" smtClean="0"/>
              <a:t> clock cycle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Structural </a:t>
            </a:r>
            <a:r>
              <a:rPr lang="en-US" dirty="0"/>
              <a:t>hazards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Required </a:t>
            </a:r>
            <a:r>
              <a:rPr lang="en-US" dirty="0"/>
              <a:t>resource is </a:t>
            </a:r>
            <a:r>
              <a:rPr lang="en-US" dirty="0" smtClean="0"/>
              <a:t>busy (e.g., roommate studying)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Data hazard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wait for previous instruction to complete its data read/</a:t>
            </a:r>
            <a:r>
              <a:rPr lang="en-US" dirty="0" smtClean="0"/>
              <a:t>write (e.g., pair of socks in different loads)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i="1" dirty="0"/>
              <a:t>Control hazard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Deciding on control action depends on previous </a:t>
            </a:r>
            <a:r>
              <a:rPr lang="en-US" dirty="0" smtClean="0"/>
              <a:t>instruction (e.g., how much detergent based on how clean prior load turns out)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690" name="Arc 2"/>
          <p:cNvSpPr>
            <a:spLocks/>
          </p:cNvSpPr>
          <p:nvPr/>
        </p:nvSpPr>
        <p:spPr bwMode="auto">
          <a:xfrm>
            <a:off x="3944938" y="2990850"/>
            <a:ext cx="90487" cy="1244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rgbClr val="00DFCA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Out-of-Order Laundry: Don’t Wait</a:t>
            </a:r>
            <a:endParaRPr lang="en-US"/>
          </a:p>
        </p:txBody>
      </p:sp>
      <p:sp>
        <p:nvSpPr>
          <p:cNvPr id="280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 depends on D; rest continue; need more resources to allow out-of-order</a:t>
            </a:r>
            <a:endParaRPr lang="en-US" sz="2800" dirty="0"/>
          </a:p>
        </p:txBody>
      </p:sp>
      <p:sp>
        <p:nvSpPr>
          <p:cNvPr id="2802693" name="Rectangle 5"/>
          <p:cNvSpPr>
            <a:spLocks noChangeArrowheads="1"/>
          </p:cNvSpPr>
          <p:nvPr/>
        </p:nvSpPr>
        <p:spPr bwMode="auto">
          <a:xfrm>
            <a:off x="931863" y="2114550"/>
            <a:ext cx="417512" cy="374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a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s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k</a:t>
            </a:r>
          </a:p>
          <a:p>
            <a:pPr algn="ctr"/>
            <a:endParaRPr lang="en-US" sz="2400" i="1">
              <a:solidFill>
                <a:schemeClr val="tx1"/>
              </a:solidFill>
              <a:latin typeface="FranklinGothic" charset="0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O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r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d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e</a:t>
            </a:r>
          </a:p>
          <a:p>
            <a:pPr algn="ctr"/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r</a:t>
            </a:r>
          </a:p>
        </p:txBody>
      </p:sp>
      <p:sp>
        <p:nvSpPr>
          <p:cNvPr id="2802694" name="Rectangle 6"/>
          <p:cNvSpPr>
            <a:spLocks noChangeArrowheads="1"/>
          </p:cNvSpPr>
          <p:nvPr/>
        </p:nvSpPr>
        <p:spPr bwMode="auto">
          <a:xfrm>
            <a:off x="6391275" y="1249363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12</a:t>
            </a:r>
          </a:p>
        </p:txBody>
      </p:sp>
      <p:sp>
        <p:nvSpPr>
          <p:cNvPr id="2802695" name="Rectangle 7"/>
          <p:cNvSpPr>
            <a:spLocks noChangeArrowheads="1"/>
          </p:cNvSpPr>
          <p:nvPr/>
        </p:nvSpPr>
        <p:spPr bwMode="auto">
          <a:xfrm>
            <a:off x="7786688" y="1239838"/>
            <a:ext cx="909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2 AM</a:t>
            </a:r>
          </a:p>
        </p:txBody>
      </p:sp>
      <p:sp>
        <p:nvSpPr>
          <p:cNvPr id="2802696" name="Rectangle 8"/>
          <p:cNvSpPr>
            <a:spLocks noChangeArrowheads="1"/>
          </p:cNvSpPr>
          <p:nvPr/>
        </p:nvSpPr>
        <p:spPr bwMode="auto">
          <a:xfrm>
            <a:off x="1581150" y="1255713"/>
            <a:ext cx="892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6 PM</a:t>
            </a:r>
          </a:p>
        </p:txBody>
      </p:sp>
      <p:sp>
        <p:nvSpPr>
          <p:cNvPr id="2802697" name="Line 9"/>
          <p:cNvSpPr>
            <a:spLocks noChangeShapeType="1"/>
          </p:cNvSpPr>
          <p:nvPr/>
        </p:nvSpPr>
        <p:spPr bwMode="auto">
          <a:xfrm>
            <a:off x="1874838" y="1611313"/>
            <a:ext cx="0" cy="252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698" name="Rectangle 10"/>
          <p:cNvSpPr>
            <a:spLocks noChangeArrowheads="1"/>
          </p:cNvSpPr>
          <p:nvPr/>
        </p:nvSpPr>
        <p:spPr bwMode="auto">
          <a:xfrm>
            <a:off x="2546350" y="1276350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7</a:t>
            </a:r>
          </a:p>
        </p:txBody>
      </p:sp>
      <p:sp>
        <p:nvSpPr>
          <p:cNvPr id="2802699" name="Rectangle 11"/>
          <p:cNvSpPr>
            <a:spLocks noChangeArrowheads="1"/>
          </p:cNvSpPr>
          <p:nvPr/>
        </p:nvSpPr>
        <p:spPr bwMode="auto">
          <a:xfrm>
            <a:off x="3321050" y="1266825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8</a:t>
            </a:r>
          </a:p>
        </p:txBody>
      </p:sp>
      <p:sp>
        <p:nvSpPr>
          <p:cNvPr id="2802700" name="Rectangle 12"/>
          <p:cNvSpPr>
            <a:spLocks noChangeArrowheads="1"/>
          </p:cNvSpPr>
          <p:nvPr/>
        </p:nvSpPr>
        <p:spPr bwMode="auto">
          <a:xfrm>
            <a:off x="4133850" y="1293813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9</a:t>
            </a:r>
          </a:p>
        </p:txBody>
      </p:sp>
      <p:sp>
        <p:nvSpPr>
          <p:cNvPr id="2802701" name="Rectangle 13"/>
          <p:cNvSpPr>
            <a:spLocks noChangeArrowheads="1"/>
          </p:cNvSpPr>
          <p:nvPr/>
        </p:nvSpPr>
        <p:spPr bwMode="auto">
          <a:xfrm>
            <a:off x="4865688" y="12795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10</a:t>
            </a:r>
          </a:p>
        </p:txBody>
      </p:sp>
      <p:sp>
        <p:nvSpPr>
          <p:cNvPr id="2802702" name="Rectangle 14"/>
          <p:cNvSpPr>
            <a:spLocks noChangeArrowheads="1"/>
          </p:cNvSpPr>
          <p:nvPr/>
        </p:nvSpPr>
        <p:spPr bwMode="auto">
          <a:xfrm>
            <a:off x="5667375" y="127635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11</a:t>
            </a:r>
          </a:p>
        </p:txBody>
      </p:sp>
      <p:sp>
        <p:nvSpPr>
          <p:cNvPr id="2802703" name="Rectangle 15"/>
          <p:cNvSpPr>
            <a:spLocks noChangeArrowheads="1"/>
          </p:cNvSpPr>
          <p:nvPr/>
        </p:nvSpPr>
        <p:spPr bwMode="auto">
          <a:xfrm>
            <a:off x="7288213" y="126523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1</a:t>
            </a:r>
          </a:p>
        </p:txBody>
      </p:sp>
      <p:sp>
        <p:nvSpPr>
          <p:cNvPr id="2802704" name="Line 16"/>
          <p:cNvSpPr>
            <a:spLocks noChangeShapeType="1"/>
          </p:cNvSpPr>
          <p:nvPr/>
        </p:nvSpPr>
        <p:spPr bwMode="auto">
          <a:xfrm>
            <a:off x="1885950" y="1758950"/>
            <a:ext cx="6370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05" name="Line 17"/>
          <p:cNvSpPr>
            <a:spLocks noChangeShapeType="1"/>
          </p:cNvSpPr>
          <p:nvPr/>
        </p:nvSpPr>
        <p:spPr bwMode="auto">
          <a:xfrm flipH="1">
            <a:off x="1312863" y="2417763"/>
            <a:ext cx="38100" cy="328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06" name="Rectangle 18"/>
          <p:cNvSpPr>
            <a:spLocks noChangeArrowheads="1"/>
          </p:cNvSpPr>
          <p:nvPr/>
        </p:nvSpPr>
        <p:spPr bwMode="auto">
          <a:xfrm>
            <a:off x="5575300" y="1908175"/>
            <a:ext cx="858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chemeClr val="tx1"/>
                </a:solidFill>
                <a:latin typeface="FranklinGothic" charset="0"/>
              </a:rPr>
              <a:t>Time</a:t>
            </a:r>
          </a:p>
        </p:txBody>
      </p:sp>
      <p:sp>
        <p:nvSpPr>
          <p:cNvPr id="2802707" name="Freeform 19"/>
          <p:cNvSpPr>
            <a:spLocks/>
          </p:cNvSpPr>
          <p:nvPr/>
        </p:nvSpPr>
        <p:spPr bwMode="auto">
          <a:xfrm>
            <a:off x="1470025" y="3192463"/>
            <a:ext cx="334963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08" name="Rectangle 20"/>
          <p:cNvSpPr>
            <a:spLocks noChangeArrowheads="1"/>
          </p:cNvSpPr>
          <p:nvPr/>
        </p:nvSpPr>
        <p:spPr bwMode="auto">
          <a:xfrm>
            <a:off x="1450975" y="3124200"/>
            <a:ext cx="401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B</a:t>
            </a:r>
          </a:p>
        </p:txBody>
      </p:sp>
      <p:sp>
        <p:nvSpPr>
          <p:cNvPr id="2802709" name="Freeform 21"/>
          <p:cNvSpPr>
            <a:spLocks/>
          </p:cNvSpPr>
          <p:nvPr/>
        </p:nvSpPr>
        <p:spPr bwMode="auto">
          <a:xfrm>
            <a:off x="1479550" y="3686175"/>
            <a:ext cx="333375" cy="334963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79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0"/>
              </a:cxn>
              <a:cxn ang="0">
                <a:pos x="228" y="163"/>
              </a:cxn>
              <a:cxn ang="0">
                <a:pos x="218" y="176"/>
              </a:cxn>
              <a:cxn ang="0">
                <a:pos x="201" y="191"/>
              </a:cxn>
              <a:cxn ang="0">
                <a:pos x="185" y="199"/>
              </a:cxn>
              <a:cxn ang="0">
                <a:pos x="170" y="205"/>
              </a:cxn>
              <a:cxn ang="0">
                <a:pos x="155" y="209"/>
              </a:cxn>
              <a:cxn ang="0">
                <a:pos x="136" y="210"/>
              </a:cxn>
              <a:cxn ang="0">
                <a:pos x="88" y="209"/>
              </a:cxn>
              <a:cxn ang="0">
                <a:pos x="65" y="205"/>
              </a:cxn>
              <a:cxn ang="0">
                <a:pos x="40" y="194"/>
              </a:cxn>
              <a:cxn ang="0">
                <a:pos x="22" y="181"/>
              </a:cxn>
              <a:cxn ang="0">
                <a:pos x="9" y="166"/>
              </a:cxn>
              <a:cxn ang="0">
                <a:pos x="3" y="150"/>
              </a:cxn>
              <a:cxn ang="0">
                <a:pos x="0" y="136"/>
              </a:cxn>
              <a:cxn ang="0">
                <a:pos x="2" y="121"/>
              </a:cxn>
              <a:cxn ang="0">
                <a:pos x="10" y="101"/>
              </a:cxn>
              <a:cxn ang="0">
                <a:pos x="25" y="84"/>
              </a:cxn>
              <a:cxn ang="0">
                <a:pos x="45" y="71"/>
              </a:cxn>
              <a:cxn ang="0">
                <a:pos x="73" y="61"/>
              </a:cxn>
              <a:cxn ang="0">
                <a:pos x="29" y="3"/>
              </a:cxn>
            </a:cxnLst>
            <a:rect l="0" t="0" r="r" b="b"/>
            <a:pathLst>
              <a:path w="237" h="211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59"/>
                </a:lnTo>
                <a:lnTo>
                  <a:pt x="155" y="60"/>
                </a:lnTo>
                <a:lnTo>
                  <a:pt x="163" y="61"/>
                </a:lnTo>
                <a:lnTo>
                  <a:pt x="172" y="64"/>
                </a:lnTo>
                <a:lnTo>
                  <a:pt x="180" y="66"/>
                </a:lnTo>
                <a:lnTo>
                  <a:pt x="189" y="71"/>
                </a:lnTo>
                <a:lnTo>
                  <a:pt x="197" y="74"/>
                </a:lnTo>
                <a:lnTo>
                  <a:pt x="205" y="79"/>
                </a:lnTo>
                <a:lnTo>
                  <a:pt x="212" y="85"/>
                </a:lnTo>
                <a:lnTo>
                  <a:pt x="217" y="90"/>
                </a:lnTo>
                <a:lnTo>
                  <a:pt x="222" y="96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4"/>
                </a:lnTo>
                <a:lnTo>
                  <a:pt x="236" y="134"/>
                </a:lnTo>
                <a:lnTo>
                  <a:pt x="235" y="143"/>
                </a:lnTo>
                <a:lnTo>
                  <a:pt x="233" y="150"/>
                </a:lnTo>
                <a:lnTo>
                  <a:pt x="231" y="157"/>
                </a:lnTo>
                <a:lnTo>
                  <a:pt x="228" y="163"/>
                </a:lnTo>
                <a:lnTo>
                  <a:pt x="224" y="169"/>
                </a:lnTo>
                <a:lnTo>
                  <a:pt x="218" y="176"/>
                </a:lnTo>
                <a:lnTo>
                  <a:pt x="210" y="184"/>
                </a:lnTo>
                <a:lnTo>
                  <a:pt x="201" y="191"/>
                </a:lnTo>
                <a:lnTo>
                  <a:pt x="193" y="196"/>
                </a:lnTo>
                <a:lnTo>
                  <a:pt x="185" y="199"/>
                </a:lnTo>
                <a:lnTo>
                  <a:pt x="177" y="203"/>
                </a:lnTo>
                <a:lnTo>
                  <a:pt x="170" y="205"/>
                </a:lnTo>
                <a:lnTo>
                  <a:pt x="161" y="207"/>
                </a:lnTo>
                <a:lnTo>
                  <a:pt x="155" y="209"/>
                </a:lnTo>
                <a:lnTo>
                  <a:pt x="145" y="209"/>
                </a:lnTo>
                <a:lnTo>
                  <a:pt x="136" y="210"/>
                </a:lnTo>
                <a:lnTo>
                  <a:pt x="96" y="210"/>
                </a:lnTo>
                <a:lnTo>
                  <a:pt x="88" y="209"/>
                </a:lnTo>
                <a:lnTo>
                  <a:pt x="78" y="208"/>
                </a:lnTo>
                <a:lnTo>
                  <a:pt x="65" y="205"/>
                </a:lnTo>
                <a:lnTo>
                  <a:pt x="53" y="200"/>
                </a:lnTo>
                <a:lnTo>
                  <a:pt x="40" y="194"/>
                </a:lnTo>
                <a:lnTo>
                  <a:pt x="30" y="187"/>
                </a:lnTo>
                <a:lnTo>
                  <a:pt x="22" y="181"/>
                </a:lnTo>
                <a:lnTo>
                  <a:pt x="15" y="174"/>
                </a:lnTo>
                <a:lnTo>
                  <a:pt x="9" y="166"/>
                </a:lnTo>
                <a:lnTo>
                  <a:pt x="5" y="156"/>
                </a:lnTo>
                <a:lnTo>
                  <a:pt x="3" y="150"/>
                </a:lnTo>
                <a:lnTo>
                  <a:pt x="1" y="144"/>
                </a:lnTo>
                <a:lnTo>
                  <a:pt x="0" y="136"/>
                </a:lnTo>
                <a:lnTo>
                  <a:pt x="1" y="131"/>
                </a:lnTo>
                <a:lnTo>
                  <a:pt x="2" y="121"/>
                </a:lnTo>
                <a:lnTo>
                  <a:pt x="5" y="111"/>
                </a:lnTo>
                <a:lnTo>
                  <a:pt x="10" y="101"/>
                </a:lnTo>
                <a:lnTo>
                  <a:pt x="17" y="92"/>
                </a:lnTo>
                <a:lnTo>
                  <a:pt x="25" y="84"/>
                </a:lnTo>
                <a:lnTo>
                  <a:pt x="35" y="76"/>
                </a:lnTo>
                <a:lnTo>
                  <a:pt x="45" y="71"/>
                </a:lnTo>
                <a:lnTo>
                  <a:pt x="59" y="65"/>
                </a:lnTo>
                <a:lnTo>
                  <a:pt x="73" y="61"/>
                </a:lnTo>
                <a:lnTo>
                  <a:pt x="83" y="59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0" name="Rectangle 22"/>
          <p:cNvSpPr>
            <a:spLocks noChangeArrowheads="1"/>
          </p:cNvSpPr>
          <p:nvPr/>
        </p:nvSpPr>
        <p:spPr bwMode="auto">
          <a:xfrm>
            <a:off x="1458913" y="361632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C</a:t>
            </a:r>
          </a:p>
        </p:txBody>
      </p:sp>
      <p:sp>
        <p:nvSpPr>
          <p:cNvPr id="2802711" name="Freeform 23"/>
          <p:cNvSpPr>
            <a:spLocks/>
          </p:cNvSpPr>
          <p:nvPr/>
        </p:nvSpPr>
        <p:spPr bwMode="auto">
          <a:xfrm>
            <a:off x="1479550" y="4200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2" name="Rectangle 24"/>
          <p:cNvSpPr>
            <a:spLocks noChangeArrowheads="1"/>
          </p:cNvSpPr>
          <p:nvPr/>
        </p:nvSpPr>
        <p:spPr bwMode="auto">
          <a:xfrm>
            <a:off x="1458913" y="413067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D</a:t>
            </a:r>
          </a:p>
        </p:txBody>
      </p:sp>
      <p:sp>
        <p:nvSpPr>
          <p:cNvPr id="2802713" name="Freeform 25"/>
          <p:cNvSpPr>
            <a:spLocks/>
          </p:cNvSpPr>
          <p:nvPr/>
        </p:nvSpPr>
        <p:spPr bwMode="auto">
          <a:xfrm>
            <a:off x="1470025" y="2566988"/>
            <a:ext cx="334963" cy="334962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79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0"/>
              </a:cxn>
              <a:cxn ang="0">
                <a:pos x="228" y="163"/>
              </a:cxn>
              <a:cxn ang="0">
                <a:pos x="218" y="176"/>
              </a:cxn>
              <a:cxn ang="0">
                <a:pos x="201" y="191"/>
              </a:cxn>
              <a:cxn ang="0">
                <a:pos x="185" y="199"/>
              </a:cxn>
              <a:cxn ang="0">
                <a:pos x="170" y="205"/>
              </a:cxn>
              <a:cxn ang="0">
                <a:pos x="155" y="209"/>
              </a:cxn>
              <a:cxn ang="0">
                <a:pos x="136" y="210"/>
              </a:cxn>
              <a:cxn ang="0">
                <a:pos x="88" y="209"/>
              </a:cxn>
              <a:cxn ang="0">
                <a:pos x="65" y="205"/>
              </a:cxn>
              <a:cxn ang="0">
                <a:pos x="40" y="194"/>
              </a:cxn>
              <a:cxn ang="0">
                <a:pos x="22" y="181"/>
              </a:cxn>
              <a:cxn ang="0">
                <a:pos x="9" y="166"/>
              </a:cxn>
              <a:cxn ang="0">
                <a:pos x="3" y="150"/>
              </a:cxn>
              <a:cxn ang="0">
                <a:pos x="0" y="136"/>
              </a:cxn>
              <a:cxn ang="0">
                <a:pos x="2" y="121"/>
              </a:cxn>
              <a:cxn ang="0">
                <a:pos x="10" y="101"/>
              </a:cxn>
              <a:cxn ang="0">
                <a:pos x="25" y="84"/>
              </a:cxn>
              <a:cxn ang="0">
                <a:pos x="45" y="71"/>
              </a:cxn>
              <a:cxn ang="0">
                <a:pos x="73" y="61"/>
              </a:cxn>
              <a:cxn ang="0">
                <a:pos x="29" y="3"/>
              </a:cxn>
            </a:cxnLst>
            <a:rect l="0" t="0" r="r" b="b"/>
            <a:pathLst>
              <a:path w="237" h="211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59"/>
                </a:lnTo>
                <a:lnTo>
                  <a:pt x="155" y="60"/>
                </a:lnTo>
                <a:lnTo>
                  <a:pt x="163" y="61"/>
                </a:lnTo>
                <a:lnTo>
                  <a:pt x="172" y="64"/>
                </a:lnTo>
                <a:lnTo>
                  <a:pt x="180" y="66"/>
                </a:lnTo>
                <a:lnTo>
                  <a:pt x="189" y="71"/>
                </a:lnTo>
                <a:lnTo>
                  <a:pt x="197" y="74"/>
                </a:lnTo>
                <a:lnTo>
                  <a:pt x="205" y="79"/>
                </a:lnTo>
                <a:lnTo>
                  <a:pt x="212" y="85"/>
                </a:lnTo>
                <a:lnTo>
                  <a:pt x="217" y="90"/>
                </a:lnTo>
                <a:lnTo>
                  <a:pt x="222" y="96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4"/>
                </a:lnTo>
                <a:lnTo>
                  <a:pt x="236" y="134"/>
                </a:lnTo>
                <a:lnTo>
                  <a:pt x="235" y="143"/>
                </a:lnTo>
                <a:lnTo>
                  <a:pt x="233" y="150"/>
                </a:lnTo>
                <a:lnTo>
                  <a:pt x="231" y="157"/>
                </a:lnTo>
                <a:lnTo>
                  <a:pt x="228" y="163"/>
                </a:lnTo>
                <a:lnTo>
                  <a:pt x="224" y="169"/>
                </a:lnTo>
                <a:lnTo>
                  <a:pt x="218" y="176"/>
                </a:lnTo>
                <a:lnTo>
                  <a:pt x="210" y="184"/>
                </a:lnTo>
                <a:lnTo>
                  <a:pt x="201" y="191"/>
                </a:lnTo>
                <a:lnTo>
                  <a:pt x="193" y="196"/>
                </a:lnTo>
                <a:lnTo>
                  <a:pt x="185" y="199"/>
                </a:lnTo>
                <a:lnTo>
                  <a:pt x="177" y="203"/>
                </a:lnTo>
                <a:lnTo>
                  <a:pt x="170" y="205"/>
                </a:lnTo>
                <a:lnTo>
                  <a:pt x="161" y="207"/>
                </a:lnTo>
                <a:lnTo>
                  <a:pt x="155" y="209"/>
                </a:lnTo>
                <a:lnTo>
                  <a:pt x="145" y="209"/>
                </a:lnTo>
                <a:lnTo>
                  <a:pt x="136" y="210"/>
                </a:lnTo>
                <a:lnTo>
                  <a:pt x="96" y="210"/>
                </a:lnTo>
                <a:lnTo>
                  <a:pt x="88" y="209"/>
                </a:lnTo>
                <a:lnTo>
                  <a:pt x="78" y="208"/>
                </a:lnTo>
                <a:lnTo>
                  <a:pt x="65" y="205"/>
                </a:lnTo>
                <a:lnTo>
                  <a:pt x="53" y="200"/>
                </a:lnTo>
                <a:lnTo>
                  <a:pt x="40" y="194"/>
                </a:lnTo>
                <a:lnTo>
                  <a:pt x="30" y="187"/>
                </a:lnTo>
                <a:lnTo>
                  <a:pt x="22" y="181"/>
                </a:lnTo>
                <a:lnTo>
                  <a:pt x="15" y="174"/>
                </a:lnTo>
                <a:lnTo>
                  <a:pt x="9" y="166"/>
                </a:lnTo>
                <a:lnTo>
                  <a:pt x="5" y="156"/>
                </a:lnTo>
                <a:lnTo>
                  <a:pt x="3" y="150"/>
                </a:lnTo>
                <a:lnTo>
                  <a:pt x="1" y="144"/>
                </a:lnTo>
                <a:lnTo>
                  <a:pt x="0" y="136"/>
                </a:lnTo>
                <a:lnTo>
                  <a:pt x="1" y="131"/>
                </a:lnTo>
                <a:lnTo>
                  <a:pt x="2" y="121"/>
                </a:lnTo>
                <a:lnTo>
                  <a:pt x="5" y="111"/>
                </a:lnTo>
                <a:lnTo>
                  <a:pt x="10" y="101"/>
                </a:lnTo>
                <a:lnTo>
                  <a:pt x="17" y="92"/>
                </a:lnTo>
                <a:lnTo>
                  <a:pt x="25" y="84"/>
                </a:lnTo>
                <a:lnTo>
                  <a:pt x="35" y="76"/>
                </a:lnTo>
                <a:lnTo>
                  <a:pt x="45" y="71"/>
                </a:lnTo>
                <a:lnTo>
                  <a:pt x="59" y="65"/>
                </a:lnTo>
                <a:lnTo>
                  <a:pt x="73" y="61"/>
                </a:lnTo>
                <a:lnTo>
                  <a:pt x="83" y="59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4" name="Rectangle 26"/>
          <p:cNvSpPr>
            <a:spLocks noChangeArrowheads="1"/>
          </p:cNvSpPr>
          <p:nvPr/>
        </p:nvSpPr>
        <p:spPr bwMode="auto">
          <a:xfrm>
            <a:off x="1450975" y="2497138"/>
            <a:ext cx="401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A</a:t>
            </a:r>
          </a:p>
        </p:txBody>
      </p:sp>
      <p:sp>
        <p:nvSpPr>
          <p:cNvPr id="2802715" name="Line 27"/>
          <p:cNvSpPr>
            <a:spLocks noChangeShapeType="1"/>
          </p:cNvSpPr>
          <p:nvPr/>
        </p:nvSpPr>
        <p:spPr bwMode="auto">
          <a:xfrm flipH="1">
            <a:off x="2659063" y="1874838"/>
            <a:ext cx="26987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6" name="Line 28"/>
          <p:cNvSpPr>
            <a:spLocks noChangeShapeType="1"/>
          </p:cNvSpPr>
          <p:nvPr/>
        </p:nvSpPr>
        <p:spPr bwMode="auto">
          <a:xfrm flipH="1">
            <a:off x="30607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7" name="Line 29"/>
          <p:cNvSpPr>
            <a:spLocks noChangeShapeType="1"/>
          </p:cNvSpPr>
          <p:nvPr/>
        </p:nvSpPr>
        <p:spPr bwMode="auto">
          <a:xfrm flipH="1">
            <a:off x="34607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8" name="AutoShape 30"/>
          <p:cNvSpPr>
            <a:spLocks noChangeArrowheads="1"/>
          </p:cNvSpPr>
          <p:nvPr/>
        </p:nvSpPr>
        <p:spPr bwMode="auto">
          <a:xfrm>
            <a:off x="2352675" y="3103563"/>
            <a:ext cx="293688" cy="411162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19" name="AutoShape 31"/>
          <p:cNvSpPr>
            <a:spLocks noChangeArrowheads="1"/>
          </p:cNvSpPr>
          <p:nvPr/>
        </p:nvSpPr>
        <p:spPr bwMode="auto">
          <a:xfrm>
            <a:off x="2424113" y="3021013"/>
            <a:ext cx="222250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20" name="AutoShape 32"/>
          <p:cNvSpPr>
            <a:spLocks noChangeArrowheads="1"/>
          </p:cNvSpPr>
          <p:nvPr/>
        </p:nvSpPr>
        <p:spPr bwMode="auto">
          <a:xfrm>
            <a:off x="2411413" y="3135313"/>
            <a:ext cx="150812" cy="23812"/>
          </a:xfrm>
          <a:prstGeom prst="parallelogram">
            <a:avLst>
              <a:gd name="adj" fmla="val 158307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097213" y="3076575"/>
            <a:ext cx="284162" cy="407988"/>
            <a:chOff x="2195" y="1938"/>
            <a:chExt cx="201" cy="257"/>
          </a:xfrm>
        </p:grpSpPr>
        <p:sp>
          <p:nvSpPr>
            <p:cNvPr id="2802722" name="Freeform 34"/>
            <p:cNvSpPr>
              <a:spLocks/>
            </p:cNvSpPr>
            <p:nvPr/>
          </p:nvSpPr>
          <p:spPr bwMode="auto">
            <a:xfrm>
              <a:off x="2324" y="2057"/>
              <a:ext cx="60" cy="1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9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3" y="0"/>
                </a:cxn>
              </a:cxnLst>
              <a:rect l="0" t="0" r="r" b="b"/>
              <a:pathLst>
                <a:path w="60" h="138">
                  <a:moveTo>
                    <a:pt x="43" y="0"/>
                  </a:moveTo>
                  <a:lnTo>
                    <a:pt x="59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3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3" name="Rectangle 35"/>
            <p:cNvSpPr>
              <a:spLocks noChangeArrowheads="1"/>
            </p:cNvSpPr>
            <p:nvPr/>
          </p:nvSpPr>
          <p:spPr bwMode="auto">
            <a:xfrm>
              <a:off x="2320" y="2057"/>
              <a:ext cx="76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4" name="Rectangle 36"/>
            <p:cNvSpPr>
              <a:spLocks noChangeArrowheads="1"/>
            </p:cNvSpPr>
            <p:nvPr/>
          </p:nvSpPr>
          <p:spPr bwMode="auto">
            <a:xfrm>
              <a:off x="2326" y="2115"/>
              <a:ext cx="57" cy="11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5" name="Rectangle 37"/>
            <p:cNvSpPr>
              <a:spLocks noChangeArrowheads="1"/>
            </p:cNvSpPr>
            <p:nvPr/>
          </p:nvSpPr>
          <p:spPr bwMode="auto">
            <a:xfrm>
              <a:off x="2195" y="2115"/>
              <a:ext cx="75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6" name="Oval 38"/>
            <p:cNvSpPr>
              <a:spLocks noChangeArrowheads="1"/>
            </p:cNvSpPr>
            <p:nvPr/>
          </p:nvSpPr>
          <p:spPr bwMode="auto">
            <a:xfrm>
              <a:off x="2254" y="1938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27" name="Freeform 39"/>
            <p:cNvSpPr>
              <a:spLocks/>
            </p:cNvSpPr>
            <p:nvPr/>
          </p:nvSpPr>
          <p:spPr bwMode="auto">
            <a:xfrm>
              <a:off x="2195" y="1983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28" name="Freeform 40"/>
          <p:cNvSpPr>
            <a:spLocks/>
          </p:cNvSpPr>
          <p:nvPr/>
        </p:nvSpPr>
        <p:spPr bwMode="auto">
          <a:xfrm>
            <a:off x="3467100" y="3036888"/>
            <a:ext cx="282575" cy="463550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30"/>
              </a:cxn>
              <a:cxn ang="0">
                <a:pos x="121" y="169"/>
              </a:cxn>
              <a:cxn ang="0">
                <a:pos x="111" y="142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7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2"/>
              </a:cxn>
              <a:cxn ang="0">
                <a:pos x="40" y="146"/>
              </a:cxn>
              <a:cxn ang="0">
                <a:pos x="41" y="158"/>
              </a:cxn>
              <a:cxn ang="0">
                <a:pos x="49" y="162"/>
              </a:cxn>
              <a:cxn ang="0">
                <a:pos x="53" y="158"/>
              </a:cxn>
              <a:cxn ang="0">
                <a:pos x="53" y="133"/>
              </a:cxn>
              <a:cxn ang="0">
                <a:pos x="55" y="117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7"/>
              </a:cxn>
              <a:cxn ang="0">
                <a:pos x="53" y="197"/>
              </a:cxn>
              <a:cxn ang="0">
                <a:pos x="33" y="226"/>
              </a:cxn>
              <a:cxn ang="0">
                <a:pos x="8" y="256"/>
              </a:cxn>
              <a:cxn ang="0">
                <a:pos x="0" y="272"/>
              </a:cxn>
              <a:cxn ang="0">
                <a:pos x="19" y="291"/>
              </a:cxn>
              <a:cxn ang="0">
                <a:pos x="33" y="288"/>
              </a:cxn>
              <a:cxn ang="0">
                <a:pos x="23" y="276"/>
              </a:cxn>
              <a:cxn ang="0">
                <a:pos x="30" y="260"/>
              </a:cxn>
              <a:cxn ang="0">
                <a:pos x="61" y="223"/>
              </a:cxn>
              <a:cxn ang="0">
                <a:pos x="84" y="197"/>
              </a:cxn>
              <a:cxn ang="0">
                <a:pos x="95" y="191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1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2">
                <a:moveTo>
                  <a:pt x="198" y="268"/>
                </a:moveTo>
                <a:lnTo>
                  <a:pt x="199" y="263"/>
                </a:lnTo>
                <a:lnTo>
                  <a:pt x="191" y="265"/>
                </a:lnTo>
                <a:lnTo>
                  <a:pt x="184" y="263"/>
                </a:lnTo>
                <a:lnTo>
                  <a:pt x="174" y="256"/>
                </a:lnTo>
                <a:lnTo>
                  <a:pt x="158" y="230"/>
                </a:lnTo>
                <a:lnTo>
                  <a:pt x="134" y="191"/>
                </a:lnTo>
                <a:lnTo>
                  <a:pt x="121" y="169"/>
                </a:lnTo>
                <a:lnTo>
                  <a:pt x="113" y="152"/>
                </a:lnTo>
                <a:lnTo>
                  <a:pt x="111" y="142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2"/>
                </a:lnTo>
                <a:lnTo>
                  <a:pt x="136" y="129"/>
                </a:lnTo>
                <a:lnTo>
                  <a:pt x="148" y="137"/>
                </a:lnTo>
                <a:lnTo>
                  <a:pt x="155" y="140"/>
                </a:lnTo>
                <a:lnTo>
                  <a:pt x="160" y="142"/>
                </a:lnTo>
                <a:lnTo>
                  <a:pt x="164" y="140"/>
                </a:lnTo>
                <a:lnTo>
                  <a:pt x="166" y="137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7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7"/>
                </a:lnTo>
                <a:lnTo>
                  <a:pt x="46" y="99"/>
                </a:lnTo>
                <a:lnTo>
                  <a:pt x="43" y="109"/>
                </a:lnTo>
                <a:lnTo>
                  <a:pt x="41" y="122"/>
                </a:lnTo>
                <a:lnTo>
                  <a:pt x="40" y="137"/>
                </a:lnTo>
                <a:lnTo>
                  <a:pt x="40" y="146"/>
                </a:lnTo>
                <a:lnTo>
                  <a:pt x="40" y="153"/>
                </a:lnTo>
                <a:lnTo>
                  <a:pt x="41" y="158"/>
                </a:lnTo>
                <a:lnTo>
                  <a:pt x="44" y="161"/>
                </a:lnTo>
                <a:lnTo>
                  <a:pt x="49" y="162"/>
                </a:lnTo>
                <a:lnTo>
                  <a:pt x="51" y="161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7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7"/>
                </a:lnTo>
                <a:lnTo>
                  <a:pt x="58" y="183"/>
                </a:lnTo>
                <a:lnTo>
                  <a:pt x="53" y="197"/>
                </a:lnTo>
                <a:lnTo>
                  <a:pt x="41" y="214"/>
                </a:lnTo>
                <a:lnTo>
                  <a:pt x="33" y="226"/>
                </a:lnTo>
                <a:lnTo>
                  <a:pt x="18" y="243"/>
                </a:lnTo>
                <a:lnTo>
                  <a:pt x="8" y="256"/>
                </a:lnTo>
                <a:lnTo>
                  <a:pt x="0" y="267"/>
                </a:lnTo>
                <a:lnTo>
                  <a:pt x="0" y="272"/>
                </a:lnTo>
                <a:lnTo>
                  <a:pt x="8" y="281"/>
                </a:lnTo>
                <a:lnTo>
                  <a:pt x="19" y="291"/>
                </a:lnTo>
                <a:lnTo>
                  <a:pt x="30" y="291"/>
                </a:lnTo>
                <a:lnTo>
                  <a:pt x="33" y="288"/>
                </a:lnTo>
                <a:lnTo>
                  <a:pt x="28" y="282"/>
                </a:lnTo>
                <a:lnTo>
                  <a:pt x="23" y="276"/>
                </a:lnTo>
                <a:lnTo>
                  <a:pt x="23" y="271"/>
                </a:lnTo>
                <a:lnTo>
                  <a:pt x="30" y="260"/>
                </a:lnTo>
                <a:lnTo>
                  <a:pt x="43" y="247"/>
                </a:lnTo>
                <a:lnTo>
                  <a:pt x="61" y="223"/>
                </a:lnTo>
                <a:lnTo>
                  <a:pt x="78" y="203"/>
                </a:lnTo>
                <a:lnTo>
                  <a:pt x="84" y="197"/>
                </a:lnTo>
                <a:lnTo>
                  <a:pt x="88" y="192"/>
                </a:lnTo>
                <a:lnTo>
                  <a:pt x="95" y="191"/>
                </a:lnTo>
                <a:lnTo>
                  <a:pt x="101" y="194"/>
                </a:lnTo>
                <a:lnTo>
                  <a:pt x="109" y="199"/>
                </a:lnTo>
                <a:lnTo>
                  <a:pt x="124" y="220"/>
                </a:lnTo>
                <a:lnTo>
                  <a:pt x="141" y="243"/>
                </a:lnTo>
                <a:lnTo>
                  <a:pt x="158" y="267"/>
                </a:lnTo>
                <a:lnTo>
                  <a:pt x="168" y="281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654300" y="3021013"/>
            <a:ext cx="366713" cy="493712"/>
            <a:chOff x="1881" y="1903"/>
            <a:chExt cx="260" cy="311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1881" y="1903"/>
              <a:ext cx="260" cy="311"/>
              <a:chOff x="1881" y="1903"/>
              <a:chExt cx="260" cy="311"/>
            </a:xfrm>
          </p:grpSpPr>
          <p:sp>
            <p:nvSpPr>
              <p:cNvPr id="2802731" name="AutoShape 43"/>
              <p:cNvSpPr>
                <a:spLocks noChangeArrowheads="1"/>
              </p:cNvSpPr>
              <p:nvPr/>
            </p:nvSpPr>
            <p:spPr bwMode="auto">
              <a:xfrm>
                <a:off x="1881" y="1955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32" name="AutoShape 44"/>
              <p:cNvSpPr>
                <a:spLocks noChangeArrowheads="1"/>
              </p:cNvSpPr>
              <p:nvPr/>
            </p:nvSpPr>
            <p:spPr bwMode="auto">
              <a:xfrm>
                <a:off x="1944" y="1903"/>
                <a:ext cx="197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33" name="Oval 45"/>
            <p:cNvSpPr>
              <a:spLocks noChangeArrowheads="1"/>
            </p:cNvSpPr>
            <p:nvPr/>
          </p:nvSpPr>
          <p:spPr bwMode="auto">
            <a:xfrm>
              <a:off x="1964" y="1930"/>
              <a:ext cx="25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34" name="AutoShape 46"/>
            <p:cNvSpPr>
              <a:spLocks noChangeArrowheads="1"/>
            </p:cNvSpPr>
            <p:nvPr/>
          </p:nvSpPr>
          <p:spPr bwMode="auto">
            <a:xfrm>
              <a:off x="1912" y="2077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35" name="Line 47"/>
          <p:cNvSpPr>
            <a:spLocks noChangeShapeType="1"/>
          </p:cNvSpPr>
          <p:nvPr/>
        </p:nvSpPr>
        <p:spPr bwMode="auto">
          <a:xfrm>
            <a:off x="2684463" y="1989138"/>
            <a:ext cx="369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36" name="Line 48"/>
          <p:cNvSpPr>
            <a:spLocks noChangeShapeType="1"/>
          </p:cNvSpPr>
          <p:nvPr/>
        </p:nvSpPr>
        <p:spPr bwMode="auto">
          <a:xfrm flipH="1">
            <a:off x="30607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37" name="Line 49"/>
          <p:cNvSpPr>
            <a:spLocks noChangeShapeType="1"/>
          </p:cNvSpPr>
          <p:nvPr/>
        </p:nvSpPr>
        <p:spPr bwMode="auto">
          <a:xfrm flipH="1">
            <a:off x="34607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38" name="Rectangle 50"/>
          <p:cNvSpPr>
            <a:spLocks noChangeArrowheads="1"/>
          </p:cNvSpPr>
          <p:nvPr/>
        </p:nvSpPr>
        <p:spPr bwMode="auto">
          <a:xfrm>
            <a:off x="3427413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739" name="Line 51"/>
          <p:cNvSpPr>
            <a:spLocks noChangeShapeType="1"/>
          </p:cNvSpPr>
          <p:nvPr/>
        </p:nvSpPr>
        <p:spPr bwMode="auto">
          <a:xfrm flipH="1">
            <a:off x="38608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40" name="AutoShape 52"/>
          <p:cNvSpPr>
            <a:spLocks noChangeArrowheads="1"/>
          </p:cNvSpPr>
          <p:nvPr/>
        </p:nvSpPr>
        <p:spPr bwMode="auto">
          <a:xfrm>
            <a:off x="2754313" y="3632200"/>
            <a:ext cx="290512" cy="411163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41" name="AutoShape 53"/>
          <p:cNvSpPr>
            <a:spLocks noChangeArrowheads="1"/>
          </p:cNvSpPr>
          <p:nvPr/>
        </p:nvSpPr>
        <p:spPr bwMode="auto">
          <a:xfrm>
            <a:off x="2825750" y="3551238"/>
            <a:ext cx="219075" cy="71437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42" name="AutoShape 54"/>
          <p:cNvSpPr>
            <a:spLocks noChangeArrowheads="1"/>
          </p:cNvSpPr>
          <p:nvPr/>
        </p:nvSpPr>
        <p:spPr bwMode="auto">
          <a:xfrm>
            <a:off x="2813050" y="3663950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495675" y="3614738"/>
            <a:ext cx="284163" cy="407987"/>
            <a:chOff x="2477" y="2277"/>
            <a:chExt cx="202" cy="257"/>
          </a:xfrm>
        </p:grpSpPr>
        <p:sp>
          <p:nvSpPr>
            <p:cNvPr id="2802744" name="Freeform 56"/>
            <p:cNvSpPr>
              <a:spLocks/>
            </p:cNvSpPr>
            <p:nvPr/>
          </p:nvSpPr>
          <p:spPr bwMode="auto">
            <a:xfrm>
              <a:off x="2607" y="2396"/>
              <a:ext cx="61" cy="1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16" y="137"/>
                </a:cxn>
                <a:cxn ang="0">
                  <a:pos x="0" y="137"/>
                </a:cxn>
                <a:cxn ang="0">
                  <a:pos x="44" y="0"/>
                </a:cxn>
              </a:cxnLst>
              <a:rect l="0" t="0" r="r" b="b"/>
              <a:pathLst>
                <a:path w="61" h="138">
                  <a:moveTo>
                    <a:pt x="44" y="0"/>
                  </a:moveTo>
                  <a:lnTo>
                    <a:pt x="60" y="0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5" name="Rectangle 57"/>
            <p:cNvSpPr>
              <a:spLocks noChangeArrowheads="1"/>
            </p:cNvSpPr>
            <p:nvPr/>
          </p:nvSpPr>
          <p:spPr bwMode="auto">
            <a:xfrm>
              <a:off x="2602" y="2396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6" name="Rectangle 58"/>
            <p:cNvSpPr>
              <a:spLocks noChangeArrowheads="1"/>
            </p:cNvSpPr>
            <p:nvPr/>
          </p:nvSpPr>
          <p:spPr bwMode="auto">
            <a:xfrm>
              <a:off x="2610" y="2453"/>
              <a:ext cx="5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7" name="Rectangle 59"/>
            <p:cNvSpPr>
              <a:spLocks noChangeArrowheads="1"/>
            </p:cNvSpPr>
            <p:nvPr/>
          </p:nvSpPr>
          <p:spPr bwMode="auto">
            <a:xfrm>
              <a:off x="2479" y="2453"/>
              <a:ext cx="73" cy="8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8" name="Oval 60"/>
            <p:cNvSpPr>
              <a:spLocks noChangeArrowheads="1"/>
            </p:cNvSpPr>
            <p:nvPr/>
          </p:nvSpPr>
          <p:spPr bwMode="auto">
            <a:xfrm>
              <a:off x="2537" y="2277"/>
              <a:ext cx="22" cy="26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49" name="Freeform 61"/>
            <p:cNvSpPr>
              <a:spLocks/>
            </p:cNvSpPr>
            <p:nvPr/>
          </p:nvSpPr>
          <p:spPr bwMode="auto">
            <a:xfrm>
              <a:off x="2477" y="2322"/>
              <a:ext cx="138" cy="21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6"/>
                </a:cxn>
                <a:cxn ang="0">
                  <a:pos x="9" y="118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89" y="211"/>
                </a:cxn>
                <a:cxn ang="0">
                  <a:pos x="113" y="101"/>
                </a:cxn>
                <a:cxn ang="0">
                  <a:pos x="113" y="99"/>
                </a:cxn>
                <a:cxn ang="0">
                  <a:pos x="111" y="97"/>
                </a:cxn>
                <a:cxn ang="0">
                  <a:pos x="109" y="95"/>
                </a:cxn>
                <a:cxn ang="0">
                  <a:pos x="108" y="94"/>
                </a:cxn>
                <a:cxn ang="0">
                  <a:pos x="105" y="93"/>
                </a:cxn>
                <a:cxn ang="0">
                  <a:pos x="102" y="92"/>
                </a:cxn>
                <a:cxn ang="0">
                  <a:pos x="100" y="92"/>
                </a:cxn>
                <a:cxn ang="0">
                  <a:pos x="97" y="92"/>
                </a:cxn>
                <a:cxn ang="0">
                  <a:pos x="66" y="54"/>
                </a:cxn>
                <a:cxn ang="0">
                  <a:pos x="127" y="67"/>
                </a:cxn>
                <a:cxn ang="0">
                  <a:pos x="130" y="66"/>
                </a:cxn>
                <a:cxn ang="0">
                  <a:pos x="131" y="65"/>
                </a:cxn>
                <a:cxn ang="0">
                  <a:pos x="134" y="63"/>
                </a:cxn>
                <a:cxn ang="0">
                  <a:pos x="136" y="62"/>
                </a:cxn>
                <a:cxn ang="0">
                  <a:pos x="136" y="59"/>
                </a:cxn>
                <a:cxn ang="0">
                  <a:pos x="137" y="56"/>
                </a:cxn>
                <a:cxn ang="0">
                  <a:pos x="136" y="53"/>
                </a:cxn>
                <a:cxn ang="0">
                  <a:pos x="135" y="50"/>
                </a:cxn>
                <a:cxn ang="0">
                  <a:pos x="133" y="49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0" y="26"/>
                </a:cxn>
                <a:cxn ang="0">
                  <a:pos x="81" y="22"/>
                </a:cxn>
                <a:cxn ang="0">
                  <a:pos x="81" y="17"/>
                </a:cxn>
                <a:cxn ang="0">
                  <a:pos x="80" y="14"/>
                </a:cxn>
                <a:cxn ang="0">
                  <a:pos x="78" y="11"/>
                </a:cxn>
                <a:cxn ang="0">
                  <a:pos x="76" y="7"/>
                </a:cxn>
                <a:cxn ang="0">
                  <a:pos x="73" y="5"/>
                </a:cxn>
                <a:cxn ang="0">
                  <a:pos x="70" y="2"/>
                </a:cxn>
                <a:cxn ang="0">
                  <a:pos x="66" y="1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7" y="16"/>
                </a:cxn>
              </a:cxnLst>
              <a:rect l="0" t="0" r="r" b="b"/>
              <a:pathLst>
                <a:path w="138" h="212">
                  <a:moveTo>
                    <a:pt x="37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2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0" y="118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89" y="119"/>
                  </a:lnTo>
                  <a:lnTo>
                    <a:pt x="89" y="211"/>
                  </a:lnTo>
                  <a:lnTo>
                    <a:pt x="113" y="211"/>
                  </a:lnTo>
                  <a:lnTo>
                    <a:pt x="113" y="101"/>
                  </a:lnTo>
                  <a:lnTo>
                    <a:pt x="113" y="100"/>
                  </a:lnTo>
                  <a:lnTo>
                    <a:pt x="113" y="99"/>
                  </a:lnTo>
                  <a:lnTo>
                    <a:pt x="112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4" y="93"/>
                  </a:lnTo>
                  <a:lnTo>
                    <a:pt x="102" y="92"/>
                  </a:lnTo>
                  <a:lnTo>
                    <a:pt x="101" y="92"/>
                  </a:lnTo>
                  <a:lnTo>
                    <a:pt x="100" y="92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54" y="90"/>
                  </a:lnTo>
                  <a:lnTo>
                    <a:pt x="66" y="54"/>
                  </a:lnTo>
                  <a:lnTo>
                    <a:pt x="75" y="67"/>
                  </a:lnTo>
                  <a:lnTo>
                    <a:pt x="127" y="67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3" y="64"/>
                  </a:lnTo>
                  <a:lnTo>
                    <a:pt x="134" y="63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7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0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7" y="46"/>
                  </a:lnTo>
                  <a:lnTo>
                    <a:pt x="87" y="46"/>
                  </a:lnTo>
                  <a:lnTo>
                    <a:pt x="78" y="31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8" y="11"/>
                  </a:lnTo>
                  <a:lnTo>
                    <a:pt x="77" y="9"/>
                  </a:lnTo>
                  <a:lnTo>
                    <a:pt x="76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7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50" name="Freeform 62"/>
          <p:cNvSpPr>
            <a:spLocks/>
          </p:cNvSpPr>
          <p:nvPr/>
        </p:nvSpPr>
        <p:spPr bwMode="auto">
          <a:xfrm>
            <a:off x="3849688" y="3567113"/>
            <a:ext cx="284162" cy="461962"/>
          </a:xfrm>
          <a:custGeom>
            <a:avLst/>
            <a:gdLst/>
            <a:ahLst/>
            <a:cxnLst>
              <a:cxn ang="0">
                <a:pos x="200" y="263"/>
              </a:cxn>
              <a:cxn ang="0">
                <a:pos x="185" y="263"/>
              </a:cxn>
              <a:cxn ang="0">
                <a:pos x="158" y="229"/>
              </a:cxn>
              <a:cxn ang="0">
                <a:pos x="122" y="169"/>
              </a:cxn>
              <a:cxn ang="0">
                <a:pos x="112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7" y="129"/>
              </a:cxn>
              <a:cxn ang="0">
                <a:pos x="156" y="140"/>
              </a:cxn>
              <a:cxn ang="0">
                <a:pos x="165" y="140"/>
              </a:cxn>
              <a:cxn ang="0">
                <a:pos x="166" y="134"/>
              </a:cxn>
              <a:cxn ang="0">
                <a:pos x="157" y="123"/>
              </a:cxn>
              <a:cxn ang="0">
                <a:pos x="136" y="108"/>
              </a:cxn>
              <a:cxn ang="0">
                <a:pos x="127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6" y="9"/>
              </a:cxn>
              <a:cxn ang="0">
                <a:pos x="106" y="1"/>
              </a:cxn>
              <a:cxn ang="0">
                <a:pos x="91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7" y="99"/>
              </a:cxn>
              <a:cxn ang="0">
                <a:pos x="42" y="121"/>
              </a:cxn>
              <a:cxn ang="0">
                <a:pos x="40" y="145"/>
              </a:cxn>
              <a:cxn ang="0">
                <a:pos x="42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2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2" y="223"/>
              </a:cxn>
              <a:cxn ang="0">
                <a:pos x="84" y="196"/>
              </a:cxn>
              <a:cxn ang="0">
                <a:pos x="96" y="190"/>
              </a:cxn>
              <a:cxn ang="0">
                <a:pos x="109" y="199"/>
              </a:cxn>
              <a:cxn ang="0">
                <a:pos x="142" y="243"/>
              </a:cxn>
              <a:cxn ang="0">
                <a:pos x="169" y="280"/>
              </a:cxn>
              <a:cxn ang="0">
                <a:pos x="179" y="283"/>
              </a:cxn>
              <a:cxn ang="0">
                <a:pos x="192" y="273"/>
              </a:cxn>
            </a:cxnLst>
            <a:rect l="0" t="0" r="r" b="b"/>
            <a:pathLst>
              <a:path w="201" h="291">
                <a:moveTo>
                  <a:pt x="199" y="268"/>
                </a:moveTo>
                <a:lnTo>
                  <a:pt x="200" y="263"/>
                </a:lnTo>
                <a:lnTo>
                  <a:pt x="192" y="264"/>
                </a:lnTo>
                <a:lnTo>
                  <a:pt x="185" y="263"/>
                </a:lnTo>
                <a:lnTo>
                  <a:pt x="175" y="255"/>
                </a:lnTo>
                <a:lnTo>
                  <a:pt x="158" y="229"/>
                </a:lnTo>
                <a:lnTo>
                  <a:pt x="135" y="190"/>
                </a:lnTo>
                <a:lnTo>
                  <a:pt x="122" y="169"/>
                </a:lnTo>
                <a:lnTo>
                  <a:pt x="113" y="151"/>
                </a:lnTo>
                <a:lnTo>
                  <a:pt x="112" y="141"/>
                </a:lnTo>
                <a:lnTo>
                  <a:pt x="112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7" y="129"/>
                </a:lnTo>
                <a:lnTo>
                  <a:pt x="148" y="136"/>
                </a:lnTo>
                <a:lnTo>
                  <a:pt x="156" y="140"/>
                </a:lnTo>
                <a:lnTo>
                  <a:pt x="161" y="141"/>
                </a:lnTo>
                <a:lnTo>
                  <a:pt x="165" y="140"/>
                </a:lnTo>
                <a:lnTo>
                  <a:pt x="167" y="136"/>
                </a:lnTo>
                <a:lnTo>
                  <a:pt x="166" y="134"/>
                </a:lnTo>
                <a:lnTo>
                  <a:pt x="165" y="130"/>
                </a:lnTo>
                <a:lnTo>
                  <a:pt x="157" y="123"/>
                </a:lnTo>
                <a:lnTo>
                  <a:pt x="143" y="114"/>
                </a:lnTo>
                <a:lnTo>
                  <a:pt x="136" y="108"/>
                </a:lnTo>
                <a:lnTo>
                  <a:pt x="131" y="99"/>
                </a:lnTo>
                <a:lnTo>
                  <a:pt x="127" y="86"/>
                </a:lnTo>
                <a:lnTo>
                  <a:pt x="126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2" y="40"/>
                </a:lnTo>
                <a:lnTo>
                  <a:pt x="114" y="36"/>
                </a:lnTo>
                <a:lnTo>
                  <a:pt x="117" y="31"/>
                </a:lnTo>
                <a:lnTo>
                  <a:pt x="119" y="24"/>
                </a:lnTo>
                <a:lnTo>
                  <a:pt x="117" y="15"/>
                </a:lnTo>
                <a:lnTo>
                  <a:pt x="116" y="9"/>
                </a:lnTo>
                <a:lnTo>
                  <a:pt x="112" y="4"/>
                </a:lnTo>
                <a:lnTo>
                  <a:pt x="106" y="1"/>
                </a:lnTo>
                <a:lnTo>
                  <a:pt x="97" y="0"/>
                </a:lnTo>
                <a:lnTo>
                  <a:pt x="91" y="3"/>
                </a:lnTo>
                <a:lnTo>
                  <a:pt x="87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7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7" y="99"/>
                </a:lnTo>
                <a:lnTo>
                  <a:pt x="43" y="109"/>
                </a:lnTo>
                <a:lnTo>
                  <a:pt x="42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2" y="158"/>
                </a:lnTo>
                <a:lnTo>
                  <a:pt x="44" y="160"/>
                </a:lnTo>
                <a:lnTo>
                  <a:pt x="49" y="161"/>
                </a:lnTo>
                <a:lnTo>
                  <a:pt x="52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2" y="166"/>
                </a:lnTo>
                <a:lnTo>
                  <a:pt x="58" y="183"/>
                </a:lnTo>
                <a:lnTo>
                  <a:pt x="53" y="196"/>
                </a:lnTo>
                <a:lnTo>
                  <a:pt x="42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2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6" y="190"/>
                </a:lnTo>
                <a:lnTo>
                  <a:pt x="102" y="194"/>
                </a:lnTo>
                <a:lnTo>
                  <a:pt x="109" y="199"/>
                </a:lnTo>
                <a:lnTo>
                  <a:pt x="125" y="219"/>
                </a:lnTo>
                <a:lnTo>
                  <a:pt x="142" y="243"/>
                </a:lnTo>
                <a:lnTo>
                  <a:pt x="158" y="266"/>
                </a:lnTo>
                <a:lnTo>
                  <a:pt x="169" y="280"/>
                </a:lnTo>
                <a:lnTo>
                  <a:pt x="172" y="283"/>
                </a:lnTo>
                <a:lnTo>
                  <a:pt x="179" y="283"/>
                </a:lnTo>
                <a:lnTo>
                  <a:pt x="185" y="278"/>
                </a:lnTo>
                <a:lnTo>
                  <a:pt x="192" y="273"/>
                </a:lnTo>
                <a:lnTo>
                  <a:pt x="199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054350" y="3551238"/>
            <a:ext cx="368300" cy="492125"/>
            <a:chOff x="2165" y="2237"/>
            <a:chExt cx="260" cy="310"/>
          </a:xfrm>
        </p:grpSpPr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2165" y="2237"/>
              <a:ext cx="260" cy="310"/>
              <a:chOff x="2165" y="2237"/>
              <a:chExt cx="260" cy="310"/>
            </a:xfrm>
          </p:grpSpPr>
          <p:sp>
            <p:nvSpPr>
              <p:cNvPr id="2802753" name="AutoShape 65"/>
              <p:cNvSpPr>
                <a:spLocks noChangeArrowheads="1"/>
              </p:cNvSpPr>
              <p:nvPr/>
            </p:nvSpPr>
            <p:spPr bwMode="auto">
              <a:xfrm>
                <a:off x="2165" y="2288"/>
                <a:ext cx="260" cy="259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54" name="AutoShape 66"/>
              <p:cNvSpPr>
                <a:spLocks noChangeArrowheads="1"/>
              </p:cNvSpPr>
              <p:nvPr/>
            </p:nvSpPr>
            <p:spPr bwMode="auto">
              <a:xfrm>
                <a:off x="2227" y="2237"/>
                <a:ext cx="198" cy="45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55" name="Oval 67"/>
            <p:cNvSpPr>
              <a:spLocks noChangeArrowheads="1"/>
            </p:cNvSpPr>
            <p:nvPr/>
          </p:nvSpPr>
          <p:spPr bwMode="auto">
            <a:xfrm>
              <a:off x="2246" y="2263"/>
              <a:ext cx="27" cy="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56" name="AutoShape 68"/>
            <p:cNvSpPr>
              <a:spLocks noChangeArrowheads="1"/>
            </p:cNvSpPr>
            <p:nvPr/>
          </p:nvSpPr>
          <p:spPr bwMode="auto">
            <a:xfrm>
              <a:off x="2196" y="2410"/>
              <a:ext cx="138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57" name="Line 69"/>
          <p:cNvSpPr>
            <a:spLocks noChangeShapeType="1"/>
          </p:cNvSpPr>
          <p:nvPr/>
        </p:nvSpPr>
        <p:spPr bwMode="auto">
          <a:xfrm>
            <a:off x="3082925" y="1989138"/>
            <a:ext cx="373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58" name="Line 70"/>
          <p:cNvSpPr>
            <a:spLocks noChangeShapeType="1"/>
          </p:cNvSpPr>
          <p:nvPr/>
        </p:nvSpPr>
        <p:spPr bwMode="auto">
          <a:xfrm flipH="1">
            <a:off x="34607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59" name="Line 71"/>
          <p:cNvSpPr>
            <a:spLocks noChangeShapeType="1"/>
          </p:cNvSpPr>
          <p:nvPr/>
        </p:nvSpPr>
        <p:spPr bwMode="auto">
          <a:xfrm flipH="1">
            <a:off x="38608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60" name="AutoShape 72"/>
          <p:cNvSpPr>
            <a:spLocks noChangeArrowheads="1"/>
          </p:cNvSpPr>
          <p:nvPr/>
        </p:nvSpPr>
        <p:spPr bwMode="auto">
          <a:xfrm>
            <a:off x="3232150" y="4087813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61" name="AutoShape 73"/>
          <p:cNvSpPr>
            <a:spLocks noChangeArrowheads="1"/>
          </p:cNvSpPr>
          <p:nvPr/>
        </p:nvSpPr>
        <p:spPr bwMode="auto">
          <a:xfrm>
            <a:off x="3221038" y="4202113"/>
            <a:ext cx="150812" cy="23812"/>
          </a:xfrm>
          <a:prstGeom prst="parallelogram">
            <a:avLst>
              <a:gd name="adj" fmla="val 158307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3163888" y="4086225"/>
            <a:ext cx="1393825" cy="495300"/>
            <a:chOff x="2242" y="2574"/>
            <a:chExt cx="988" cy="312"/>
          </a:xfrm>
        </p:grpSpPr>
        <p:sp>
          <p:nvSpPr>
            <p:cNvPr id="2802763" name="AutoShape 75"/>
            <p:cNvSpPr>
              <a:spLocks noChangeArrowheads="1"/>
            </p:cNvSpPr>
            <p:nvPr/>
          </p:nvSpPr>
          <p:spPr bwMode="auto">
            <a:xfrm>
              <a:off x="2242" y="26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2788" y="2616"/>
              <a:ext cx="202" cy="257"/>
              <a:chOff x="2788" y="2616"/>
              <a:chExt cx="202" cy="257"/>
            </a:xfrm>
          </p:grpSpPr>
          <p:sp>
            <p:nvSpPr>
              <p:cNvPr id="2802765" name="Freeform 77"/>
              <p:cNvSpPr>
                <a:spLocks/>
              </p:cNvSpPr>
              <p:nvPr/>
            </p:nvSpPr>
            <p:spPr bwMode="auto">
              <a:xfrm>
                <a:off x="2918" y="27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6" name="Rectangle 78"/>
              <p:cNvSpPr>
                <a:spLocks noChangeArrowheads="1"/>
              </p:cNvSpPr>
              <p:nvPr/>
            </p:nvSpPr>
            <p:spPr bwMode="auto">
              <a:xfrm>
                <a:off x="2913" y="27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7" name="Rectangle 79"/>
              <p:cNvSpPr>
                <a:spLocks noChangeArrowheads="1"/>
              </p:cNvSpPr>
              <p:nvPr/>
            </p:nvSpPr>
            <p:spPr bwMode="auto">
              <a:xfrm>
                <a:off x="2921" y="27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8" name="Rectangle 80"/>
              <p:cNvSpPr>
                <a:spLocks noChangeArrowheads="1"/>
              </p:cNvSpPr>
              <p:nvPr/>
            </p:nvSpPr>
            <p:spPr bwMode="auto">
              <a:xfrm>
                <a:off x="2790" y="27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69" name="Oval 81"/>
              <p:cNvSpPr>
                <a:spLocks noChangeArrowheads="1"/>
              </p:cNvSpPr>
              <p:nvPr/>
            </p:nvSpPr>
            <p:spPr bwMode="auto">
              <a:xfrm>
                <a:off x="2848" y="26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70" name="Freeform 82"/>
              <p:cNvSpPr>
                <a:spLocks/>
              </p:cNvSpPr>
              <p:nvPr/>
            </p:nvSpPr>
            <p:spPr bwMode="auto">
              <a:xfrm>
                <a:off x="2788" y="26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71" name="Freeform 83"/>
            <p:cNvSpPr>
              <a:spLocks/>
            </p:cNvSpPr>
            <p:nvPr/>
          </p:nvSpPr>
          <p:spPr bwMode="auto">
            <a:xfrm>
              <a:off x="3028" y="25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2454" y="2575"/>
              <a:ext cx="261" cy="311"/>
              <a:chOff x="2454" y="2575"/>
              <a:chExt cx="261" cy="311"/>
            </a:xfrm>
          </p:grpSpPr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2454" y="2575"/>
                <a:ext cx="261" cy="311"/>
                <a:chOff x="2454" y="2575"/>
                <a:chExt cx="261" cy="311"/>
              </a:xfrm>
            </p:grpSpPr>
            <p:sp>
              <p:nvSpPr>
                <p:cNvPr id="2802774" name="AutoShape 86"/>
                <p:cNvSpPr>
                  <a:spLocks noChangeArrowheads="1"/>
                </p:cNvSpPr>
                <p:nvPr/>
              </p:nvSpPr>
              <p:spPr bwMode="auto">
                <a:xfrm>
                  <a:off x="2454" y="26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2775" name="AutoShape 87"/>
                <p:cNvSpPr>
                  <a:spLocks noChangeArrowheads="1"/>
                </p:cNvSpPr>
                <p:nvPr/>
              </p:nvSpPr>
              <p:spPr bwMode="auto">
                <a:xfrm>
                  <a:off x="2518" y="25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2776" name="Oval 88"/>
              <p:cNvSpPr>
                <a:spLocks noChangeArrowheads="1"/>
              </p:cNvSpPr>
              <p:nvPr/>
            </p:nvSpPr>
            <p:spPr bwMode="auto">
              <a:xfrm>
                <a:off x="2537" y="26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77" name="AutoShape 89"/>
              <p:cNvSpPr>
                <a:spLocks noChangeArrowheads="1"/>
              </p:cNvSpPr>
              <p:nvPr/>
            </p:nvSpPr>
            <p:spPr bwMode="auto">
              <a:xfrm>
                <a:off x="2487" y="27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802778" name="Line 90"/>
          <p:cNvSpPr>
            <a:spLocks noChangeShapeType="1"/>
          </p:cNvSpPr>
          <p:nvPr/>
        </p:nvSpPr>
        <p:spPr bwMode="auto">
          <a:xfrm>
            <a:off x="3484563" y="1989138"/>
            <a:ext cx="369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79" name="Line 91"/>
          <p:cNvSpPr>
            <a:spLocks noChangeShapeType="1"/>
          </p:cNvSpPr>
          <p:nvPr/>
        </p:nvSpPr>
        <p:spPr bwMode="auto">
          <a:xfrm>
            <a:off x="2689225" y="1917700"/>
            <a:ext cx="355600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780" name="Line 92"/>
          <p:cNvSpPr>
            <a:spLocks noChangeShapeType="1"/>
          </p:cNvSpPr>
          <p:nvPr/>
        </p:nvSpPr>
        <p:spPr bwMode="auto">
          <a:xfrm>
            <a:off x="3092450" y="1917700"/>
            <a:ext cx="355600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1954213" y="2501900"/>
            <a:ext cx="290512" cy="492125"/>
            <a:chOff x="1385" y="1576"/>
            <a:chExt cx="206" cy="310"/>
          </a:xfrm>
        </p:grpSpPr>
        <p:sp>
          <p:nvSpPr>
            <p:cNvPr id="2802782" name="AutoShape 94"/>
            <p:cNvSpPr>
              <a:spLocks noChangeArrowheads="1"/>
            </p:cNvSpPr>
            <p:nvPr/>
          </p:nvSpPr>
          <p:spPr bwMode="auto">
            <a:xfrm>
              <a:off x="1385" y="1626"/>
              <a:ext cx="206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3" name="AutoShape 95"/>
            <p:cNvSpPr>
              <a:spLocks noChangeArrowheads="1"/>
            </p:cNvSpPr>
            <p:nvPr/>
          </p:nvSpPr>
          <p:spPr bwMode="auto">
            <a:xfrm>
              <a:off x="1433" y="1576"/>
              <a:ext cx="158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4" name="AutoShape 96"/>
            <p:cNvSpPr>
              <a:spLocks noChangeArrowheads="1"/>
            </p:cNvSpPr>
            <p:nvPr/>
          </p:nvSpPr>
          <p:spPr bwMode="auto">
            <a:xfrm>
              <a:off x="1424" y="1647"/>
              <a:ext cx="108" cy="15"/>
            </a:xfrm>
            <a:prstGeom prst="parallelogram">
              <a:avLst>
                <a:gd name="adj" fmla="val 179967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3956050" y="2566988"/>
            <a:ext cx="285750" cy="407987"/>
            <a:chOff x="2803" y="1617"/>
            <a:chExt cx="203" cy="257"/>
          </a:xfrm>
        </p:grpSpPr>
        <p:sp>
          <p:nvSpPr>
            <p:cNvPr id="2802786" name="Freeform 98"/>
            <p:cNvSpPr>
              <a:spLocks/>
            </p:cNvSpPr>
            <p:nvPr/>
          </p:nvSpPr>
          <p:spPr bwMode="auto">
            <a:xfrm>
              <a:off x="2932" y="1734"/>
              <a:ext cx="62" cy="14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1" y="0"/>
                </a:cxn>
                <a:cxn ang="0">
                  <a:pos x="17" y="139"/>
                </a:cxn>
                <a:cxn ang="0">
                  <a:pos x="0" y="139"/>
                </a:cxn>
                <a:cxn ang="0">
                  <a:pos x="44" y="0"/>
                </a:cxn>
              </a:cxnLst>
              <a:rect l="0" t="0" r="r" b="b"/>
              <a:pathLst>
                <a:path w="62" h="140">
                  <a:moveTo>
                    <a:pt x="44" y="0"/>
                  </a:moveTo>
                  <a:lnTo>
                    <a:pt x="61" y="0"/>
                  </a:lnTo>
                  <a:lnTo>
                    <a:pt x="17" y="139"/>
                  </a:lnTo>
                  <a:lnTo>
                    <a:pt x="0" y="139"/>
                  </a:lnTo>
                  <a:lnTo>
                    <a:pt x="44" y="0"/>
                  </a:lnTo>
                </a:path>
              </a:pathLst>
            </a:custGeom>
            <a:solidFill>
              <a:srgbClr val="F39FD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7" name="Rectangle 99"/>
            <p:cNvSpPr>
              <a:spLocks noChangeArrowheads="1"/>
            </p:cNvSpPr>
            <p:nvPr/>
          </p:nvSpPr>
          <p:spPr bwMode="auto">
            <a:xfrm>
              <a:off x="2929" y="1734"/>
              <a:ext cx="77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8" name="Rectangle 100"/>
            <p:cNvSpPr>
              <a:spLocks noChangeArrowheads="1"/>
            </p:cNvSpPr>
            <p:nvPr/>
          </p:nvSpPr>
          <p:spPr bwMode="auto">
            <a:xfrm>
              <a:off x="2935" y="1792"/>
              <a:ext cx="58" cy="12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89" name="Rectangle 101"/>
            <p:cNvSpPr>
              <a:spLocks noChangeArrowheads="1"/>
            </p:cNvSpPr>
            <p:nvPr/>
          </p:nvSpPr>
          <p:spPr bwMode="auto">
            <a:xfrm>
              <a:off x="2804" y="1792"/>
              <a:ext cx="74" cy="7"/>
            </a:xfrm>
            <a:prstGeom prst="rect">
              <a:avLst/>
            </a:prstGeom>
            <a:solidFill>
              <a:srgbClr val="F39FD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90" name="Oval 102"/>
            <p:cNvSpPr>
              <a:spLocks noChangeArrowheads="1"/>
            </p:cNvSpPr>
            <p:nvPr/>
          </p:nvSpPr>
          <p:spPr bwMode="auto">
            <a:xfrm>
              <a:off x="2864" y="1617"/>
              <a:ext cx="22" cy="25"/>
            </a:xfrm>
            <a:prstGeom prst="ellipse">
              <a:avLst/>
            </a:prstGeom>
            <a:solidFill>
              <a:srgbClr val="F39FD1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91" name="Freeform 103"/>
            <p:cNvSpPr>
              <a:spLocks/>
            </p:cNvSpPr>
            <p:nvPr/>
          </p:nvSpPr>
          <p:spPr bwMode="auto">
            <a:xfrm>
              <a:off x="2803" y="1661"/>
              <a:ext cx="139" cy="213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101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6" y="117"/>
                </a:cxn>
                <a:cxn ang="0">
                  <a:pos x="9" y="119"/>
                </a:cxn>
                <a:cxn ang="0">
                  <a:pos x="11" y="119"/>
                </a:cxn>
                <a:cxn ang="0">
                  <a:pos x="15" y="119"/>
                </a:cxn>
                <a:cxn ang="0">
                  <a:pos x="90" y="212"/>
                </a:cxn>
                <a:cxn ang="0">
                  <a:pos x="114" y="102"/>
                </a:cxn>
                <a:cxn ang="0">
                  <a:pos x="113" y="99"/>
                </a:cxn>
                <a:cxn ang="0">
                  <a:pos x="112" y="98"/>
                </a:cxn>
                <a:cxn ang="0">
                  <a:pos x="110" y="96"/>
                </a:cxn>
                <a:cxn ang="0">
                  <a:pos x="108" y="94"/>
                </a:cxn>
                <a:cxn ang="0">
                  <a:pos x="106" y="93"/>
                </a:cxn>
                <a:cxn ang="0">
                  <a:pos x="103" y="93"/>
                </a:cxn>
                <a:cxn ang="0">
                  <a:pos x="100" y="93"/>
                </a:cxn>
                <a:cxn ang="0">
                  <a:pos x="98" y="93"/>
                </a:cxn>
                <a:cxn ang="0">
                  <a:pos x="67" y="54"/>
                </a:cxn>
                <a:cxn ang="0">
                  <a:pos x="128" y="67"/>
                </a:cxn>
                <a:cxn ang="0">
                  <a:pos x="131" y="66"/>
                </a:cxn>
                <a:cxn ang="0">
                  <a:pos x="132" y="66"/>
                </a:cxn>
                <a:cxn ang="0">
                  <a:pos x="135" y="64"/>
                </a:cxn>
                <a:cxn ang="0">
                  <a:pos x="137" y="62"/>
                </a:cxn>
                <a:cxn ang="0">
                  <a:pos x="137" y="59"/>
                </a:cxn>
                <a:cxn ang="0">
                  <a:pos x="138" y="56"/>
                </a:cxn>
                <a:cxn ang="0">
                  <a:pos x="137" y="53"/>
                </a:cxn>
                <a:cxn ang="0">
                  <a:pos x="136" y="51"/>
                </a:cxn>
                <a:cxn ang="0">
                  <a:pos x="134" y="49"/>
                </a:cxn>
                <a:cxn ang="0">
                  <a:pos x="132" y="47"/>
                </a:cxn>
                <a:cxn ang="0">
                  <a:pos x="129" y="46"/>
                </a:cxn>
                <a:cxn ang="0">
                  <a:pos x="87" y="46"/>
                </a:cxn>
                <a:cxn ang="0">
                  <a:pos x="80" y="30"/>
                </a:cxn>
                <a:cxn ang="0">
                  <a:pos x="81" y="26"/>
                </a:cxn>
                <a:cxn ang="0">
                  <a:pos x="81" y="22"/>
                </a:cxn>
                <a:cxn ang="0">
                  <a:pos x="81" y="18"/>
                </a:cxn>
                <a:cxn ang="0">
                  <a:pos x="80" y="14"/>
                </a:cxn>
                <a:cxn ang="0">
                  <a:pos x="79" y="11"/>
                </a:cxn>
                <a:cxn ang="0">
                  <a:pos x="76" y="8"/>
                </a:cxn>
                <a:cxn ang="0">
                  <a:pos x="73" y="5"/>
                </a:cxn>
                <a:cxn ang="0">
                  <a:pos x="70" y="3"/>
                </a:cxn>
                <a:cxn ang="0">
                  <a:pos x="67" y="1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4" y="1"/>
                </a:cxn>
                <a:cxn ang="0">
                  <a:pos x="49" y="2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39" y="12"/>
                </a:cxn>
                <a:cxn ang="0">
                  <a:pos x="38" y="16"/>
                </a:cxn>
              </a:cxnLst>
              <a:rect l="0" t="0" r="r" b="b"/>
              <a:pathLst>
                <a:path w="139" h="213">
                  <a:moveTo>
                    <a:pt x="38" y="16"/>
                  </a:moveTo>
                  <a:lnTo>
                    <a:pt x="1" y="98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1" y="111"/>
                  </a:lnTo>
                  <a:lnTo>
                    <a:pt x="2" y="113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7" y="118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5" y="119"/>
                  </a:lnTo>
                  <a:lnTo>
                    <a:pt x="90" y="119"/>
                  </a:lnTo>
                  <a:lnTo>
                    <a:pt x="90" y="212"/>
                  </a:lnTo>
                  <a:lnTo>
                    <a:pt x="114" y="212"/>
                  </a:lnTo>
                  <a:lnTo>
                    <a:pt x="114" y="102"/>
                  </a:lnTo>
                  <a:lnTo>
                    <a:pt x="114" y="101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2" y="98"/>
                  </a:lnTo>
                  <a:lnTo>
                    <a:pt x="112" y="97"/>
                  </a:lnTo>
                  <a:lnTo>
                    <a:pt x="110" y="96"/>
                  </a:lnTo>
                  <a:lnTo>
                    <a:pt x="110" y="95"/>
                  </a:lnTo>
                  <a:lnTo>
                    <a:pt x="108" y="94"/>
                  </a:lnTo>
                  <a:lnTo>
                    <a:pt x="107" y="94"/>
                  </a:lnTo>
                  <a:lnTo>
                    <a:pt x="106" y="93"/>
                  </a:lnTo>
                  <a:lnTo>
                    <a:pt x="105" y="93"/>
                  </a:lnTo>
                  <a:lnTo>
                    <a:pt x="103" y="93"/>
                  </a:lnTo>
                  <a:lnTo>
                    <a:pt x="102" y="93"/>
                  </a:lnTo>
                  <a:lnTo>
                    <a:pt x="100" y="93"/>
                  </a:lnTo>
                  <a:lnTo>
                    <a:pt x="99" y="93"/>
                  </a:lnTo>
                  <a:lnTo>
                    <a:pt x="98" y="93"/>
                  </a:lnTo>
                  <a:lnTo>
                    <a:pt x="54" y="90"/>
                  </a:lnTo>
                  <a:lnTo>
                    <a:pt x="67" y="54"/>
                  </a:lnTo>
                  <a:lnTo>
                    <a:pt x="75" y="67"/>
                  </a:lnTo>
                  <a:lnTo>
                    <a:pt x="128" y="67"/>
                  </a:lnTo>
                  <a:lnTo>
                    <a:pt x="129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7" y="59"/>
                  </a:lnTo>
                  <a:lnTo>
                    <a:pt x="138" y="58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7" y="53"/>
                  </a:lnTo>
                  <a:lnTo>
                    <a:pt x="137" y="52"/>
                  </a:lnTo>
                  <a:lnTo>
                    <a:pt x="136" y="51"/>
                  </a:lnTo>
                  <a:lnTo>
                    <a:pt x="135" y="49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2" y="47"/>
                  </a:lnTo>
                  <a:lnTo>
                    <a:pt x="131" y="46"/>
                  </a:lnTo>
                  <a:lnTo>
                    <a:pt x="129" y="46"/>
                  </a:lnTo>
                  <a:lnTo>
                    <a:pt x="128" y="46"/>
                  </a:lnTo>
                  <a:lnTo>
                    <a:pt x="87" y="46"/>
                  </a:lnTo>
                  <a:lnTo>
                    <a:pt x="79" y="31"/>
                  </a:lnTo>
                  <a:lnTo>
                    <a:pt x="80" y="30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0" y="14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8" y="16"/>
                  </a:lnTo>
                </a:path>
              </a:pathLst>
            </a:custGeom>
            <a:solidFill>
              <a:srgbClr val="F39FD1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92" name="Freeform 104"/>
          <p:cNvSpPr>
            <a:spLocks/>
          </p:cNvSpPr>
          <p:nvPr/>
        </p:nvSpPr>
        <p:spPr bwMode="auto">
          <a:xfrm>
            <a:off x="4318000" y="2517775"/>
            <a:ext cx="282575" cy="461963"/>
          </a:xfrm>
          <a:custGeom>
            <a:avLst/>
            <a:gdLst/>
            <a:ahLst/>
            <a:cxnLst>
              <a:cxn ang="0">
                <a:pos x="199" y="263"/>
              </a:cxn>
              <a:cxn ang="0">
                <a:pos x="184" y="263"/>
              </a:cxn>
              <a:cxn ang="0">
                <a:pos x="158" y="229"/>
              </a:cxn>
              <a:cxn ang="0">
                <a:pos x="121" y="169"/>
              </a:cxn>
              <a:cxn ang="0">
                <a:pos x="111" y="141"/>
              </a:cxn>
              <a:cxn ang="0">
                <a:pos x="114" y="123"/>
              </a:cxn>
              <a:cxn ang="0">
                <a:pos x="123" y="119"/>
              </a:cxn>
              <a:cxn ang="0">
                <a:pos x="136" y="129"/>
              </a:cxn>
              <a:cxn ang="0">
                <a:pos x="155" y="140"/>
              </a:cxn>
              <a:cxn ang="0">
                <a:pos x="164" y="140"/>
              </a:cxn>
              <a:cxn ang="0">
                <a:pos x="165" y="134"/>
              </a:cxn>
              <a:cxn ang="0">
                <a:pos x="156" y="123"/>
              </a:cxn>
              <a:cxn ang="0">
                <a:pos x="135" y="108"/>
              </a:cxn>
              <a:cxn ang="0">
                <a:pos x="126" y="86"/>
              </a:cxn>
              <a:cxn ang="0">
                <a:pos x="123" y="69"/>
              </a:cxn>
              <a:cxn ang="0">
                <a:pos x="113" y="56"/>
              </a:cxn>
              <a:cxn ang="0">
                <a:pos x="109" y="48"/>
              </a:cxn>
              <a:cxn ang="0">
                <a:pos x="114" y="36"/>
              </a:cxn>
              <a:cxn ang="0">
                <a:pos x="119" y="24"/>
              </a:cxn>
              <a:cxn ang="0">
                <a:pos x="115" y="9"/>
              </a:cxn>
              <a:cxn ang="0">
                <a:pos x="105" y="1"/>
              </a:cxn>
              <a:cxn ang="0">
                <a:pos x="90" y="3"/>
              </a:cxn>
              <a:cxn ang="0">
                <a:pos x="84" y="13"/>
              </a:cxn>
              <a:cxn ang="0">
                <a:pos x="84" y="23"/>
              </a:cxn>
              <a:cxn ang="0">
                <a:pos x="88" y="35"/>
              </a:cxn>
              <a:cxn ang="0">
                <a:pos x="88" y="46"/>
              </a:cxn>
              <a:cxn ang="0">
                <a:pos x="78" y="56"/>
              </a:cxn>
              <a:cxn ang="0">
                <a:pos x="65" y="64"/>
              </a:cxn>
              <a:cxn ang="0">
                <a:pos x="55" y="75"/>
              </a:cxn>
              <a:cxn ang="0">
                <a:pos x="46" y="99"/>
              </a:cxn>
              <a:cxn ang="0">
                <a:pos x="41" y="121"/>
              </a:cxn>
              <a:cxn ang="0">
                <a:pos x="40" y="145"/>
              </a:cxn>
              <a:cxn ang="0">
                <a:pos x="41" y="158"/>
              </a:cxn>
              <a:cxn ang="0">
                <a:pos x="49" y="161"/>
              </a:cxn>
              <a:cxn ang="0">
                <a:pos x="53" y="158"/>
              </a:cxn>
              <a:cxn ang="0">
                <a:pos x="53" y="133"/>
              </a:cxn>
              <a:cxn ang="0">
                <a:pos x="55" y="116"/>
              </a:cxn>
              <a:cxn ang="0">
                <a:pos x="64" y="109"/>
              </a:cxn>
              <a:cxn ang="0">
                <a:pos x="70" y="114"/>
              </a:cxn>
              <a:cxn ang="0">
                <a:pos x="68" y="140"/>
              </a:cxn>
              <a:cxn ang="0">
                <a:pos x="61" y="166"/>
              </a:cxn>
              <a:cxn ang="0">
                <a:pos x="53" y="196"/>
              </a:cxn>
              <a:cxn ang="0">
                <a:pos x="33" y="225"/>
              </a:cxn>
              <a:cxn ang="0">
                <a:pos x="8" y="255"/>
              </a:cxn>
              <a:cxn ang="0">
                <a:pos x="0" y="271"/>
              </a:cxn>
              <a:cxn ang="0">
                <a:pos x="19" y="290"/>
              </a:cxn>
              <a:cxn ang="0">
                <a:pos x="33" y="288"/>
              </a:cxn>
              <a:cxn ang="0">
                <a:pos x="23" y="275"/>
              </a:cxn>
              <a:cxn ang="0">
                <a:pos x="30" y="259"/>
              </a:cxn>
              <a:cxn ang="0">
                <a:pos x="61" y="223"/>
              </a:cxn>
              <a:cxn ang="0">
                <a:pos x="84" y="196"/>
              </a:cxn>
              <a:cxn ang="0">
                <a:pos x="95" y="190"/>
              </a:cxn>
              <a:cxn ang="0">
                <a:pos x="109" y="199"/>
              </a:cxn>
              <a:cxn ang="0">
                <a:pos x="141" y="243"/>
              </a:cxn>
              <a:cxn ang="0">
                <a:pos x="168" y="280"/>
              </a:cxn>
              <a:cxn ang="0">
                <a:pos x="178" y="283"/>
              </a:cxn>
              <a:cxn ang="0">
                <a:pos x="191" y="273"/>
              </a:cxn>
            </a:cxnLst>
            <a:rect l="0" t="0" r="r" b="b"/>
            <a:pathLst>
              <a:path w="200" h="291">
                <a:moveTo>
                  <a:pt x="198" y="268"/>
                </a:moveTo>
                <a:lnTo>
                  <a:pt x="199" y="263"/>
                </a:lnTo>
                <a:lnTo>
                  <a:pt x="191" y="264"/>
                </a:lnTo>
                <a:lnTo>
                  <a:pt x="184" y="263"/>
                </a:lnTo>
                <a:lnTo>
                  <a:pt x="174" y="255"/>
                </a:lnTo>
                <a:lnTo>
                  <a:pt x="158" y="229"/>
                </a:lnTo>
                <a:lnTo>
                  <a:pt x="134" y="190"/>
                </a:lnTo>
                <a:lnTo>
                  <a:pt x="121" y="169"/>
                </a:lnTo>
                <a:lnTo>
                  <a:pt x="113" y="151"/>
                </a:lnTo>
                <a:lnTo>
                  <a:pt x="111" y="141"/>
                </a:lnTo>
                <a:lnTo>
                  <a:pt x="111" y="130"/>
                </a:lnTo>
                <a:lnTo>
                  <a:pt x="114" y="123"/>
                </a:lnTo>
                <a:lnTo>
                  <a:pt x="119" y="119"/>
                </a:lnTo>
                <a:lnTo>
                  <a:pt x="123" y="119"/>
                </a:lnTo>
                <a:lnTo>
                  <a:pt x="128" y="121"/>
                </a:lnTo>
                <a:lnTo>
                  <a:pt x="136" y="129"/>
                </a:lnTo>
                <a:lnTo>
                  <a:pt x="148" y="136"/>
                </a:lnTo>
                <a:lnTo>
                  <a:pt x="155" y="140"/>
                </a:lnTo>
                <a:lnTo>
                  <a:pt x="160" y="141"/>
                </a:lnTo>
                <a:lnTo>
                  <a:pt x="164" y="140"/>
                </a:lnTo>
                <a:lnTo>
                  <a:pt x="166" y="136"/>
                </a:lnTo>
                <a:lnTo>
                  <a:pt x="165" y="134"/>
                </a:lnTo>
                <a:lnTo>
                  <a:pt x="164" y="130"/>
                </a:lnTo>
                <a:lnTo>
                  <a:pt x="156" y="123"/>
                </a:lnTo>
                <a:lnTo>
                  <a:pt x="143" y="114"/>
                </a:lnTo>
                <a:lnTo>
                  <a:pt x="135" y="108"/>
                </a:lnTo>
                <a:lnTo>
                  <a:pt x="130" y="99"/>
                </a:lnTo>
                <a:lnTo>
                  <a:pt x="126" y="86"/>
                </a:lnTo>
                <a:lnTo>
                  <a:pt x="125" y="74"/>
                </a:lnTo>
                <a:lnTo>
                  <a:pt x="123" y="69"/>
                </a:lnTo>
                <a:lnTo>
                  <a:pt x="119" y="63"/>
                </a:lnTo>
                <a:lnTo>
                  <a:pt x="113" y="56"/>
                </a:lnTo>
                <a:lnTo>
                  <a:pt x="109" y="53"/>
                </a:lnTo>
                <a:lnTo>
                  <a:pt x="109" y="48"/>
                </a:lnTo>
                <a:lnTo>
                  <a:pt x="111" y="40"/>
                </a:lnTo>
                <a:lnTo>
                  <a:pt x="114" y="36"/>
                </a:lnTo>
                <a:lnTo>
                  <a:pt x="116" y="31"/>
                </a:lnTo>
                <a:lnTo>
                  <a:pt x="119" y="24"/>
                </a:lnTo>
                <a:lnTo>
                  <a:pt x="116" y="15"/>
                </a:lnTo>
                <a:lnTo>
                  <a:pt x="115" y="9"/>
                </a:lnTo>
                <a:lnTo>
                  <a:pt x="111" y="4"/>
                </a:lnTo>
                <a:lnTo>
                  <a:pt x="105" y="1"/>
                </a:lnTo>
                <a:lnTo>
                  <a:pt x="96" y="0"/>
                </a:lnTo>
                <a:lnTo>
                  <a:pt x="90" y="3"/>
                </a:lnTo>
                <a:lnTo>
                  <a:pt x="86" y="6"/>
                </a:lnTo>
                <a:lnTo>
                  <a:pt x="84" y="13"/>
                </a:lnTo>
                <a:lnTo>
                  <a:pt x="83" y="18"/>
                </a:lnTo>
                <a:lnTo>
                  <a:pt x="84" y="23"/>
                </a:lnTo>
                <a:lnTo>
                  <a:pt x="86" y="30"/>
                </a:lnTo>
                <a:lnTo>
                  <a:pt x="88" y="35"/>
                </a:lnTo>
                <a:lnTo>
                  <a:pt x="89" y="40"/>
                </a:lnTo>
                <a:lnTo>
                  <a:pt x="88" y="46"/>
                </a:lnTo>
                <a:lnTo>
                  <a:pt x="84" y="51"/>
                </a:lnTo>
                <a:lnTo>
                  <a:pt x="78" y="56"/>
                </a:lnTo>
                <a:lnTo>
                  <a:pt x="70" y="60"/>
                </a:lnTo>
                <a:lnTo>
                  <a:pt x="65" y="64"/>
                </a:lnTo>
                <a:lnTo>
                  <a:pt x="60" y="69"/>
                </a:lnTo>
                <a:lnTo>
                  <a:pt x="55" y="75"/>
                </a:lnTo>
                <a:lnTo>
                  <a:pt x="50" y="86"/>
                </a:lnTo>
                <a:lnTo>
                  <a:pt x="46" y="99"/>
                </a:lnTo>
                <a:lnTo>
                  <a:pt x="43" y="109"/>
                </a:lnTo>
                <a:lnTo>
                  <a:pt x="41" y="121"/>
                </a:lnTo>
                <a:lnTo>
                  <a:pt x="40" y="136"/>
                </a:lnTo>
                <a:lnTo>
                  <a:pt x="40" y="145"/>
                </a:lnTo>
                <a:lnTo>
                  <a:pt x="40" y="153"/>
                </a:lnTo>
                <a:lnTo>
                  <a:pt x="41" y="158"/>
                </a:lnTo>
                <a:lnTo>
                  <a:pt x="44" y="160"/>
                </a:lnTo>
                <a:lnTo>
                  <a:pt x="49" y="161"/>
                </a:lnTo>
                <a:lnTo>
                  <a:pt x="51" y="160"/>
                </a:lnTo>
                <a:lnTo>
                  <a:pt x="53" y="158"/>
                </a:lnTo>
                <a:lnTo>
                  <a:pt x="53" y="148"/>
                </a:lnTo>
                <a:lnTo>
                  <a:pt x="53" y="133"/>
                </a:lnTo>
                <a:lnTo>
                  <a:pt x="54" y="123"/>
                </a:lnTo>
                <a:lnTo>
                  <a:pt x="55" y="116"/>
                </a:lnTo>
                <a:lnTo>
                  <a:pt x="59" y="110"/>
                </a:lnTo>
                <a:lnTo>
                  <a:pt x="64" y="109"/>
                </a:lnTo>
                <a:lnTo>
                  <a:pt x="69" y="110"/>
                </a:lnTo>
                <a:lnTo>
                  <a:pt x="70" y="114"/>
                </a:lnTo>
                <a:lnTo>
                  <a:pt x="69" y="125"/>
                </a:lnTo>
                <a:lnTo>
                  <a:pt x="68" y="140"/>
                </a:lnTo>
                <a:lnTo>
                  <a:pt x="65" y="154"/>
                </a:lnTo>
                <a:lnTo>
                  <a:pt x="61" y="166"/>
                </a:lnTo>
                <a:lnTo>
                  <a:pt x="58" y="183"/>
                </a:lnTo>
                <a:lnTo>
                  <a:pt x="53" y="196"/>
                </a:lnTo>
                <a:lnTo>
                  <a:pt x="41" y="214"/>
                </a:lnTo>
                <a:lnTo>
                  <a:pt x="33" y="225"/>
                </a:lnTo>
                <a:lnTo>
                  <a:pt x="18" y="243"/>
                </a:lnTo>
                <a:lnTo>
                  <a:pt x="8" y="255"/>
                </a:lnTo>
                <a:lnTo>
                  <a:pt x="0" y="266"/>
                </a:lnTo>
                <a:lnTo>
                  <a:pt x="0" y="271"/>
                </a:lnTo>
                <a:lnTo>
                  <a:pt x="8" y="280"/>
                </a:lnTo>
                <a:lnTo>
                  <a:pt x="19" y="290"/>
                </a:lnTo>
                <a:lnTo>
                  <a:pt x="30" y="290"/>
                </a:lnTo>
                <a:lnTo>
                  <a:pt x="33" y="288"/>
                </a:lnTo>
                <a:lnTo>
                  <a:pt x="28" y="281"/>
                </a:lnTo>
                <a:lnTo>
                  <a:pt x="23" y="275"/>
                </a:lnTo>
                <a:lnTo>
                  <a:pt x="23" y="270"/>
                </a:lnTo>
                <a:lnTo>
                  <a:pt x="30" y="259"/>
                </a:lnTo>
                <a:lnTo>
                  <a:pt x="43" y="246"/>
                </a:lnTo>
                <a:lnTo>
                  <a:pt x="61" y="223"/>
                </a:lnTo>
                <a:lnTo>
                  <a:pt x="78" y="203"/>
                </a:lnTo>
                <a:lnTo>
                  <a:pt x="84" y="196"/>
                </a:lnTo>
                <a:lnTo>
                  <a:pt x="88" y="191"/>
                </a:lnTo>
                <a:lnTo>
                  <a:pt x="95" y="190"/>
                </a:lnTo>
                <a:lnTo>
                  <a:pt x="101" y="194"/>
                </a:lnTo>
                <a:lnTo>
                  <a:pt x="109" y="199"/>
                </a:lnTo>
                <a:lnTo>
                  <a:pt x="124" y="219"/>
                </a:lnTo>
                <a:lnTo>
                  <a:pt x="141" y="243"/>
                </a:lnTo>
                <a:lnTo>
                  <a:pt x="158" y="266"/>
                </a:lnTo>
                <a:lnTo>
                  <a:pt x="168" y="280"/>
                </a:lnTo>
                <a:lnTo>
                  <a:pt x="171" y="283"/>
                </a:lnTo>
                <a:lnTo>
                  <a:pt x="178" y="283"/>
                </a:lnTo>
                <a:lnTo>
                  <a:pt x="184" y="278"/>
                </a:lnTo>
                <a:lnTo>
                  <a:pt x="191" y="273"/>
                </a:lnTo>
                <a:lnTo>
                  <a:pt x="198" y="268"/>
                </a:lnTo>
              </a:path>
            </a:pathLst>
          </a:custGeom>
          <a:solidFill>
            <a:srgbClr val="CECECE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2254250" y="2501900"/>
            <a:ext cx="365125" cy="492125"/>
            <a:chOff x="1597" y="1576"/>
            <a:chExt cx="259" cy="310"/>
          </a:xfrm>
        </p:grpSpPr>
        <p:grpSp>
          <p:nvGrpSpPr>
            <p:cNvPr id="15" name="Group 106"/>
            <p:cNvGrpSpPr>
              <a:grpSpLocks/>
            </p:cNvGrpSpPr>
            <p:nvPr/>
          </p:nvGrpSpPr>
          <p:grpSpPr bwMode="auto">
            <a:xfrm>
              <a:off x="1597" y="1576"/>
              <a:ext cx="259" cy="310"/>
              <a:chOff x="1597" y="1576"/>
              <a:chExt cx="259" cy="310"/>
            </a:xfrm>
          </p:grpSpPr>
          <p:sp>
            <p:nvSpPr>
              <p:cNvPr id="2802795" name="AutoShape 107"/>
              <p:cNvSpPr>
                <a:spLocks noChangeArrowheads="1"/>
              </p:cNvSpPr>
              <p:nvPr/>
            </p:nvSpPr>
            <p:spPr bwMode="auto">
              <a:xfrm>
                <a:off x="1597" y="1626"/>
                <a:ext cx="259" cy="260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796" name="AutoShape 108"/>
              <p:cNvSpPr>
                <a:spLocks noChangeArrowheads="1"/>
              </p:cNvSpPr>
              <p:nvPr/>
            </p:nvSpPr>
            <p:spPr bwMode="auto">
              <a:xfrm>
                <a:off x="1660" y="1576"/>
                <a:ext cx="196" cy="46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797" name="Oval 109"/>
            <p:cNvSpPr>
              <a:spLocks noChangeArrowheads="1"/>
            </p:cNvSpPr>
            <p:nvPr/>
          </p:nvSpPr>
          <p:spPr bwMode="auto">
            <a:xfrm>
              <a:off x="1679" y="1602"/>
              <a:ext cx="27" cy="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2798" name="AutoShape 110"/>
            <p:cNvSpPr>
              <a:spLocks noChangeArrowheads="1"/>
            </p:cNvSpPr>
            <p:nvPr/>
          </p:nvSpPr>
          <p:spPr bwMode="auto">
            <a:xfrm>
              <a:off x="1628" y="1750"/>
              <a:ext cx="137" cy="55"/>
            </a:xfrm>
            <a:prstGeom prst="octagon">
              <a:avLst>
                <a:gd name="adj" fmla="val 2928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2799" name="Line 111"/>
          <p:cNvSpPr>
            <a:spLocks noChangeShapeType="1"/>
          </p:cNvSpPr>
          <p:nvPr/>
        </p:nvSpPr>
        <p:spPr bwMode="auto">
          <a:xfrm>
            <a:off x="1885950" y="1917700"/>
            <a:ext cx="358775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0" name="Rectangle 112"/>
          <p:cNvSpPr>
            <a:spLocks noChangeArrowheads="1"/>
          </p:cNvSpPr>
          <p:nvPr/>
        </p:nvSpPr>
        <p:spPr bwMode="auto">
          <a:xfrm>
            <a:off x="1841500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1" name="Rectangle 113"/>
          <p:cNvSpPr>
            <a:spLocks noChangeArrowheads="1"/>
          </p:cNvSpPr>
          <p:nvPr/>
        </p:nvSpPr>
        <p:spPr bwMode="auto">
          <a:xfrm>
            <a:off x="2201863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2" name="Line 114"/>
          <p:cNvSpPr>
            <a:spLocks noChangeShapeType="1"/>
          </p:cNvSpPr>
          <p:nvPr/>
        </p:nvSpPr>
        <p:spPr bwMode="auto">
          <a:xfrm>
            <a:off x="2281238" y="1989138"/>
            <a:ext cx="371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3" name="Rectangle 115"/>
          <p:cNvSpPr>
            <a:spLocks noChangeArrowheads="1"/>
          </p:cNvSpPr>
          <p:nvPr/>
        </p:nvSpPr>
        <p:spPr bwMode="auto">
          <a:xfrm>
            <a:off x="3027363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4" name="Rectangle 116"/>
          <p:cNvSpPr>
            <a:spLocks noChangeArrowheads="1"/>
          </p:cNvSpPr>
          <p:nvPr/>
        </p:nvSpPr>
        <p:spPr bwMode="auto">
          <a:xfrm>
            <a:off x="2617788" y="2044700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05" name="Line 117"/>
          <p:cNvSpPr>
            <a:spLocks noChangeShapeType="1"/>
          </p:cNvSpPr>
          <p:nvPr/>
        </p:nvSpPr>
        <p:spPr bwMode="auto">
          <a:xfrm>
            <a:off x="2693988" y="2068513"/>
            <a:ext cx="349250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6" name="Line 118"/>
          <p:cNvSpPr>
            <a:spLocks noChangeShapeType="1"/>
          </p:cNvSpPr>
          <p:nvPr/>
        </p:nvSpPr>
        <p:spPr bwMode="auto">
          <a:xfrm>
            <a:off x="3092450" y="2138363"/>
            <a:ext cx="352425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7" name="Line 119"/>
          <p:cNvSpPr>
            <a:spLocks noChangeShapeType="1"/>
          </p:cNvSpPr>
          <p:nvPr/>
        </p:nvSpPr>
        <p:spPr bwMode="auto">
          <a:xfrm>
            <a:off x="3092450" y="2070100"/>
            <a:ext cx="352425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8" name="Line 120"/>
          <p:cNvSpPr>
            <a:spLocks noChangeShapeType="1"/>
          </p:cNvSpPr>
          <p:nvPr/>
        </p:nvSpPr>
        <p:spPr bwMode="auto">
          <a:xfrm>
            <a:off x="3494088" y="2068513"/>
            <a:ext cx="352425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09" name="Line 121"/>
          <p:cNvSpPr>
            <a:spLocks noChangeShapeType="1"/>
          </p:cNvSpPr>
          <p:nvPr/>
        </p:nvSpPr>
        <p:spPr bwMode="auto">
          <a:xfrm>
            <a:off x="3492500" y="2138363"/>
            <a:ext cx="354013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0" name="Line 122"/>
          <p:cNvSpPr>
            <a:spLocks noChangeShapeType="1"/>
          </p:cNvSpPr>
          <p:nvPr/>
        </p:nvSpPr>
        <p:spPr bwMode="auto">
          <a:xfrm>
            <a:off x="3895725" y="2068513"/>
            <a:ext cx="352425" cy="0"/>
          </a:xfrm>
          <a:prstGeom prst="line">
            <a:avLst/>
          </a:prstGeom>
          <a:noFill/>
          <a:ln w="25400">
            <a:solidFill>
              <a:srgbClr val="F39FD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1" name="Line 123"/>
          <p:cNvSpPr>
            <a:spLocks noChangeShapeType="1"/>
          </p:cNvSpPr>
          <p:nvPr/>
        </p:nvSpPr>
        <p:spPr bwMode="auto">
          <a:xfrm>
            <a:off x="3892550" y="2138363"/>
            <a:ext cx="355600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2" name="Line 124"/>
          <p:cNvSpPr>
            <a:spLocks noChangeShapeType="1"/>
          </p:cNvSpPr>
          <p:nvPr/>
        </p:nvSpPr>
        <p:spPr bwMode="auto">
          <a:xfrm>
            <a:off x="4295775" y="2138363"/>
            <a:ext cx="352425" cy="1587"/>
          </a:xfrm>
          <a:prstGeom prst="line">
            <a:avLst/>
          </a:prstGeom>
          <a:noFill/>
          <a:ln w="25400">
            <a:solidFill>
              <a:srgbClr val="91919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3" name="Line 125"/>
          <p:cNvSpPr>
            <a:spLocks noChangeShapeType="1"/>
          </p:cNvSpPr>
          <p:nvPr/>
        </p:nvSpPr>
        <p:spPr bwMode="auto">
          <a:xfrm>
            <a:off x="2289175" y="1917700"/>
            <a:ext cx="357188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4" name="Rectangle 126"/>
          <p:cNvSpPr>
            <a:spLocks noChangeArrowheads="1"/>
          </p:cNvSpPr>
          <p:nvPr/>
        </p:nvSpPr>
        <p:spPr bwMode="auto">
          <a:xfrm>
            <a:off x="3813175" y="20542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15" name="Rectangle 127"/>
          <p:cNvSpPr>
            <a:spLocks noChangeArrowheads="1"/>
          </p:cNvSpPr>
          <p:nvPr/>
        </p:nvSpPr>
        <p:spPr bwMode="auto">
          <a:xfrm>
            <a:off x="4214813" y="2054225"/>
            <a:ext cx="52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FranklinGothic" charset="0"/>
              </a:rPr>
              <a:t>30</a:t>
            </a:r>
          </a:p>
        </p:txBody>
      </p:sp>
      <p:sp>
        <p:nvSpPr>
          <p:cNvPr id="2802816" name="Line 128"/>
          <p:cNvSpPr>
            <a:spLocks noChangeShapeType="1"/>
          </p:cNvSpPr>
          <p:nvPr/>
        </p:nvSpPr>
        <p:spPr bwMode="auto">
          <a:xfrm flipH="1">
            <a:off x="386080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7" name="Line 129"/>
          <p:cNvSpPr>
            <a:spLocks noChangeShapeType="1"/>
          </p:cNvSpPr>
          <p:nvPr/>
        </p:nvSpPr>
        <p:spPr bwMode="auto">
          <a:xfrm>
            <a:off x="2270125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8" name="Line 130"/>
          <p:cNvSpPr>
            <a:spLocks noChangeShapeType="1"/>
          </p:cNvSpPr>
          <p:nvPr/>
        </p:nvSpPr>
        <p:spPr bwMode="auto">
          <a:xfrm>
            <a:off x="2673350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19" name="Line 131"/>
          <p:cNvSpPr>
            <a:spLocks noChangeShapeType="1"/>
          </p:cNvSpPr>
          <p:nvPr/>
        </p:nvSpPr>
        <p:spPr bwMode="auto">
          <a:xfrm>
            <a:off x="3073400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0" name="Line 132"/>
          <p:cNvSpPr>
            <a:spLocks noChangeShapeType="1"/>
          </p:cNvSpPr>
          <p:nvPr/>
        </p:nvSpPr>
        <p:spPr bwMode="auto">
          <a:xfrm>
            <a:off x="3473450" y="1874838"/>
            <a:ext cx="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1" name="Line 133"/>
          <p:cNvSpPr>
            <a:spLocks noChangeShapeType="1"/>
          </p:cNvSpPr>
          <p:nvPr/>
        </p:nvSpPr>
        <p:spPr bwMode="auto">
          <a:xfrm flipH="1">
            <a:off x="4260850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2" name="Line 134"/>
          <p:cNvSpPr>
            <a:spLocks noChangeShapeType="1"/>
          </p:cNvSpPr>
          <p:nvPr/>
        </p:nvSpPr>
        <p:spPr bwMode="auto">
          <a:xfrm flipH="1">
            <a:off x="4664075" y="1874838"/>
            <a:ext cx="26988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3" name="Freeform 135"/>
          <p:cNvSpPr>
            <a:spLocks/>
          </p:cNvSpPr>
          <p:nvPr/>
        </p:nvSpPr>
        <p:spPr bwMode="auto">
          <a:xfrm>
            <a:off x="1479550" y="47720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4" name="Rectangle 136"/>
          <p:cNvSpPr>
            <a:spLocks noChangeArrowheads="1"/>
          </p:cNvSpPr>
          <p:nvPr/>
        </p:nvSpPr>
        <p:spPr bwMode="auto">
          <a:xfrm>
            <a:off x="1470025" y="4702175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E</a:t>
            </a:r>
          </a:p>
        </p:txBody>
      </p:sp>
      <p:sp>
        <p:nvSpPr>
          <p:cNvPr id="2802825" name="Freeform 137"/>
          <p:cNvSpPr>
            <a:spLocks/>
          </p:cNvSpPr>
          <p:nvPr/>
        </p:nvSpPr>
        <p:spPr bwMode="auto">
          <a:xfrm>
            <a:off x="1479550" y="5343525"/>
            <a:ext cx="333375" cy="336550"/>
          </a:xfrm>
          <a:custGeom>
            <a:avLst/>
            <a:gdLst/>
            <a:ahLst/>
            <a:cxnLst>
              <a:cxn ang="0">
                <a:pos x="67" y="10"/>
              </a:cxn>
              <a:cxn ang="0">
                <a:pos x="112" y="11"/>
              </a:cxn>
              <a:cxn ang="0">
                <a:pos x="161" y="0"/>
              </a:cxn>
              <a:cxn ang="0">
                <a:pos x="219" y="0"/>
              </a:cxn>
              <a:cxn ang="0">
                <a:pos x="155" y="60"/>
              </a:cxn>
              <a:cxn ang="0">
                <a:pos x="172" y="64"/>
              </a:cxn>
              <a:cxn ang="0">
                <a:pos x="189" y="71"/>
              </a:cxn>
              <a:cxn ang="0">
                <a:pos x="205" y="80"/>
              </a:cxn>
              <a:cxn ang="0">
                <a:pos x="217" y="90"/>
              </a:cxn>
              <a:cxn ang="0">
                <a:pos x="227" y="103"/>
              </a:cxn>
              <a:cxn ang="0">
                <a:pos x="234" y="118"/>
              </a:cxn>
              <a:cxn ang="0">
                <a:pos x="236" y="134"/>
              </a:cxn>
              <a:cxn ang="0">
                <a:pos x="233" y="151"/>
              </a:cxn>
              <a:cxn ang="0">
                <a:pos x="228" y="164"/>
              </a:cxn>
              <a:cxn ang="0">
                <a:pos x="218" y="177"/>
              </a:cxn>
              <a:cxn ang="0">
                <a:pos x="201" y="192"/>
              </a:cxn>
              <a:cxn ang="0">
                <a:pos x="185" y="200"/>
              </a:cxn>
              <a:cxn ang="0">
                <a:pos x="170" y="206"/>
              </a:cxn>
              <a:cxn ang="0">
                <a:pos x="155" y="210"/>
              </a:cxn>
              <a:cxn ang="0">
                <a:pos x="136" y="211"/>
              </a:cxn>
              <a:cxn ang="0">
                <a:pos x="88" y="210"/>
              </a:cxn>
              <a:cxn ang="0">
                <a:pos x="65" y="206"/>
              </a:cxn>
              <a:cxn ang="0">
                <a:pos x="40" y="195"/>
              </a:cxn>
              <a:cxn ang="0">
                <a:pos x="22" y="182"/>
              </a:cxn>
              <a:cxn ang="0">
                <a:pos x="9" y="167"/>
              </a:cxn>
              <a:cxn ang="0">
                <a:pos x="3" y="151"/>
              </a:cxn>
              <a:cxn ang="0">
                <a:pos x="0" y="137"/>
              </a:cxn>
              <a:cxn ang="0">
                <a:pos x="2" y="121"/>
              </a:cxn>
              <a:cxn ang="0">
                <a:pos x="10" y="101"/>
              </a:cxn>
              <a:cxn ang="0">
                <a:pos x="25" y="85"/>
              </a:cxn>
              <a:cxn ang="0">
                <a:pos x="45" y="71"/>
              </a:cxn>
              <a:cxn ang="0">
                <a:pos x="73" y="62"/>
              </a:cxn>
              <a:cxn ang="0">
                <a:pos x="29" y="3"/>
              </a:cxn>
            </a:cxnLst>
            <a:rect l="0" t="0" r="r" b="b"/>
            <a:pathLst>
              <a:path w="237" h="212">
                <a:moveTo>
                  <a:pt x="29" y="3"/>
                </a:moveTo>
                <a:lnTo>
                  <a:pt x="67" y="10"/>
                </a:lnTo>
                <a:lnTo>
                  <a:pt x="66" y="0"/>
                </a:lnTo>
                <a:lnTo>
                  <a:pt x="112" y="11"/>
                </a:lnTo>
                <a:lnTo>
                  <a:pt x="112" y="0"/>
                </a:lnTo>
                <a:lnTo>
                  <a:pt x="161" y="0"/>
                </a:lnTo>
                <a:lnTo>
                  <a:pt x="160" y="11"/>
                </a:lnTo>
                <a:lnTo>
                  <a:pt x="219" y="0"/>
                </a:lnTo>
                <a:lnTo>
                  <a:pt x="148" y="60"/>
                </a:lnTo>
                <a:lnTo>
                  <a:pt x="155" y="60"/>
                </a:lnTo>
                <a:lnTo>
                  <a:pt x="163" y="62"/>
                </a:lnTo>
                <a:lnTo>
                  <a:pt x="172" y="64"/>
                </a:lnTo>
                <a:lnTo>
                  <a:pt x="180" y="67"/>
                </a:lnTo>
                <a:lnTo>
                  <a:pt x="189" y="71"/>
                </a:lnTo>
                <a:lnTo>
                  <a:pt x="197" y="75"/>
                </a:lnTo>
                <a:lnTo>
                  <a:pt x="205" y="80"/>
                </a:lnTo>
                <a:lnTo>
                  <a:pt x="212" y="85"/>
                </a:lnTo>
                <a:lnTo>
                  <a:pt x="217" y="90"/>
                </a:lnTo>
                <a:lnTo>
                  <a:pt x="222" y="97"/>
                </a:lnTo>
                <a:lnTo>
                  <a:pt x="227" y="103"/>
                </a:lnTo>
                <a:lnTo>
                  <a:pt x="231" y="111"/>
                </a:lnTo>
                <a:lnTo>
                  <a:pt x="234" y="118"/>
                </a:lnTo>
                <a:lnTo>
                  <a:pt x="235" y="125"/>
                </a:lnTo>
                <a:lnTo>
                  <a:pt x="236" y="134"/>
                </a:lnTo>
                <a:lnTo>
                  <a:pt x="235" y="144"/>
                </a:lnTo>
                <a:lnTo>
                  <a:pt x="233" y="151"/>
                </a:lnTo>
                <a:lnTo>
                  <a:pt x="231" y="158"/>
                </a:lnTo>
                <a:lnTo>
                  <a:pt x="228" y="164"/>
                </a:lnTo>
                <a:lnTo>
                  <a:pt x="224" y="170"/>
                </a:lnTo>
                <a:lnTo>
                  <a:pt x="218" y="177"/>
                </a:lnTo>
                <a:lnTo>
                  <a:pt x="210" y="185"/>
                </a:lnTo>
                <a:lnTo>
                  <a:pt x="201" y="192"/>
                </a:lnTo>
                <a:lnTo>
                  <a:pt x="193" y="197"/>
                </a:lnTo>
                <a:lnTo>
                  <a:pt x="185" y="200"/>
                </a:lnTo>
                <a:lnTo>
                  <a:pt x="177" y="204"/>
                </a:lnTo>
                <a:lnTo>
                  <a:pt x="170" y="206"/>
                </a:lnTo>
                <a:lnTo>
                  <a:pt x="161" y="208"/>
                </a:lnTo>
                <a:lnTo>
                  <a:pt x="155" y="210"/>
                </a:lnTo>
                <a:lnTo>
                  <a:pt x="145" y="210"/>
                </a:lnTo>
                <a:lnTo>
                  <a:pt x="136" y="211"/>
                </a:lnTo>
                <a:lnTo>
                  <a:pt x="96" y="211"/>
                </a:lnTo>
                <a:lnTo>
                  <a:pt x="88" y="210"/>
                </a:lnTo>
                <a:lnTo>
                  <a:pt x="78" y="209"/>
                </a:lnTo>
                <a:lnTo>
                  <a:pt x="65" y="206"/>
                </a:lnTo>
                <a:lnTo>
                  <a:pt x="53" y="201"/>
                </a:lnTo>
                <a:lnTo>
                  <a:pt x="40" y="195"/>
                </a:lnTo>
                <a:lnTo>
                  <a:pt x="30" y="188"/>
                </a:lnTo>
                <a:lnTo>
                  <a:pt x="22" y="182"/>
                </a:lnTo>
                <a:lnTo>
                  <a:pt x="15" y="175"/>
                </a:lnTo>
                <a:lnTo>
                  <a:pt x="9" y="167"/>
                </a:lnTo>
                <a:lnTo>
                  <a:pt x="5" y="157"/>
                </a:lnTo>
                <a:lnTo>
                  <a:pt x="3" y="151"/>
                </a:lnTo>
                <a:lnTo>
                  <a:pt x="1" y="144"/>
                </a:lnTo>
                <a:lnTo>
                  <a:pt x="0" y="137"/>
                </a:lnTo>
                <a:lnTo>
                  <a:pt x="1" y="131"/>
                </a:lnTo>
                <a:lnTo>
                  <a:pt x="2" y="121"/>
                </a:lnTo>
                <a:lnTo>
                  <a:pt x="5" y="112"/>
                </a:lnTo>
                <a:lnTo>
                  <a:pt x="10" y="101"/>
                </a:lnTo>
                <a:lnTo>
                  <a:pt x="17" y="93"/>
                </a:lnTo>
                <a:lnTo>
                  <a:pt x="25" y="85"/>
                </a:lnTo>
                <a:lnTo>
                  <a:pt x="35" y="77"/>
                </a:lnTo>
                <a:lnTo>
                  <a:pt x="45" y="71"/>
                </a:lnTo>
                <a:lnTo>
                  <a:pt x="59" y="65"/>
                </a:lnTo>
                <a:lnTo>
                  <a:pt x="73" y="62"/>
                </a:lnTo>
                <a:lnTo>
                  <a:pt x="83" y="60"/>
                </a:lnTo>
                <a:lnTo>
                  <a:pt x="29" y="3"/>
                </a:lnTo>
              </a:path>
            </a:pathLst>
          </a:custGeom>
          <a:solidFill>
            <a:schemeClr val="hlink"/>
          </a:solidFill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26" name="Rectangle 138"/>
          <p:cNvSpPr>
            <a:spLocks noChangeArrowheads="1"/>
          </p:cNvSpPr>
          <p:nvPr/>
        </p:nvSpPr>
        <p:spPr bwMode="auto">
          <a:xfrm>
            <a:off x="1476375" y="5273675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FranklinGothic" charset="0"/>
              </a:rPr>
              <a:t>F</a:t>
            </a:r>
          </a:p>
        </p:txBody>
      </p:sp>
      <p:grpSp>
        <p:nvGrpSpPr>
          <p:cNvPr id="16" name="Group 139"/>
          <p:cNvGrpSpPr>
            <a:grpSpLocks/>
          </p:cNvGrpSpPr>
          <p:nvPr/>
        </p:nvGrpSpPr>
        <p:grpSpPr bwMode="auto">
          <a:xfrm>
            <a:off x="3468688" y="4562475"/>
            <a:ext cx="1393825" cy="495300"/>
            <a:chOff x="2458" y="2874"/>
            <a:chExt cx="988" cy="312"/>
          </a:xfrm>
        </p:grpSpPr>
        <p:sp>
          <p:nvSpPr>
            <p:cNvPr id="2802828" name="AutoShape 140"/>
            <p:cNvSpPr>
              <a:spLocks noChangeArrowheads="1"/>
            </p:cNvSpPr>
            <p:nvPr/>
          </p:nvSpPr>
          <p:spPr bwMode="auto">
            <a:xfrm>
              <a:off x="2458" y="29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41"/>
            <p:cNvGrpSpPr>
              <a:grpSpLocks/>
            </p:cNvGrpSpPr>
            <p:nvPr/>
          </p:nvGrpSpPr>
          <p:grpSpPr bwMode="auto">
            <a:xfrm>
              <a:off x="3004" y="2916"/>
              <a:ext cx="202" cy="257"/>
              <a:chOff x="3004" y="2916"/>
              <a:chExt cx="202" cy="257"/>
            </a:xfrm>
          </p:grpSpPr>
          <p:sp>
            <p:nvSpPr>
              <p:cNvPr id="2802830" name="Freeform 142"/>
              <p:cNvSpPr>
                <a:spLocks/>
              </p:cNvSpPr>
              <p:nvPr/>
            </p:nvSpPr>
            <p:spPr bwMode="auto">
              <a:xfrm>
                <a:off x="3134" y="30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1" name="Rectangle 143"/>
              <p:cNvSpPr>
                <a:spLocks noChangeArrowheads="1"/>
              </p:cNvSpPr>
              <p:nvPr/>
            </p:nvSpPr>
            <p:spPr bwMode="auto">
              <a:xfrm>
                <a:off x="3129" y="30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2" name="Rectangle 144"/>
              <p:cNvSpPr>
                <a:spLocks noChangeArrowheads="1"/>
              </p:cNvSpPr>
              <p:nvPr/>
            </p:nvSpPr>
            <p:spPr bwMode="auto">
              <a:xfrm>
                <a:off x="3137" y="30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3" name="Rectangle 145"/>
              <p:cNvSpPr>
                <a:spLocks noChangeArrowheads="1"/>
              </p:cNvSpPr>
              <p:nvPr/>
            </p:nvSpPr>
            <p:spPr bwMode="auto">
              <a:xfrm>
                <a:off x="3006" y="30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4" name="Oval 146"/>
              <p:cNvSpPr>
                <a:spLocks noChangeArrowheads="1"/>
              </p:cNvSpPr>
              <p:nvPr/>
            </p:nvSpPr>
            <p:spPr bwMode="auto">
              <a:xfrm>
                <a:off x="3064" y="29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35" name="Freeform 147"/>
              <p:cNvSpPr>
                <a:spLocks/>
              </p:cNvSpPr>
              <p:nvPr/>
            </p:nvSpPr>
            <p:spPr bwMode="auto">
              <a:xfrm>
                <a:off x="3004" y="29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836" name="Freeform 148"/>
            <p:cNvSpPr>
              <a:spLocks/>
            </p:cNvSpPr>
            <p:nvPr/>
          </p:nvSpPr>
          <p:spPr bwMode="auto">
            <a:xfrm>
              <a:off x="3244" y="28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149"/>
            <p:cNvGrpSpPr>
              <a:grpSpLocks/>
            </p:cNvGrpSpPr>
            <p:nvPr/>
          </p:nvGrpSpPr>
          <p:grpSpPr bwMode="auto">
            <a:xfrm>
              <a:off x="2670" y="2875"/>
              <a:ext cx="261" cy="311"/>
              <a:chOff x="2670" y="2875"/>
              <a:chExt cx="261" cy="311"/>
            </a:xfrm>
          </p:grpSpPr>
          <p:grpSp>
            <p:nvGrpSpPr>
              <p:cNvPr id="19" name="Group 150"/>
              <p:cNvGrpSpPr>
                <a:grpSpLocks/>
              </p:cNvGrpSpPr>
              <p:nvPr/>
            </p:nvGrpSpPr>
            <p:grpSpPr bwMode="auto">
              <a:xfrm>
                <a:off x="2670" y="2875"/>
                <a:ext cx="261" cy="311"/>
                <a:chOff x="2670" y="2875"/>
                <a:chExt cx="261" cy="311"/>
              </a:xfrm>
            </p:grpSpPr>
            <p:sp>
              <p:nvSpPr>
                <p:cNvPr id="2802839" name="AutoShape 151"/>
                <p:cNvSpPr>
                  <a:spLocks noChangeArrowheads="1"/>
                </p:cNvSpPr>
                <p:nvPr/>
              </p:nvSpPr>
              <p:spPr bwMode="auto">
                <a:xfrm>
                  <a:off x="2670" y="29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2840" name="AutoShape 152"/>
                <p:cNvSpPr>
                  <a:spLocks noChangeArrowheads="1"/>
                </p:cNvSpPr>
                <p:nvPr/>
              </p:nvSpPr>
              <p:spPr bwMode="auto">
                <a:xfrm>
                  <a:off x="2734" y="28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2841" name="Oval 153"/>
              <p:cNvSpPr>
                <a:spLocks noChangeArrowheads="1"/>
              </p:cNvSpPr>
              <p:nvPr/>
            </p:nvSpPr>
            <p:spPr bwMode="auto">
              <a:xfrm>
                <a:off x="2753" y="29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42" name="AutoShape 154"/>
              <p:cNvSpPr>
                <a:spLocks noChangeArrowheads="1"/>
              </p:cNvSpPr>
              <p:nvPr/>
            </p:nvSpPr>
            <p:spPr bwMode="auto">
              <a:xfrm>
                <a:off x="2703" y="30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55"/>
          <p:cNvGrpSpPr>
            <a:grpSpLocks/>
          </p:cNvGrpSpPr>
          <p:nvPr/>
        </p:nvGrpSpPr>
        <p:grpSpPr bwMode="auto">
          <a:xfrm>
            <a:off x="3773488" y="5038725"/>
            <a:ext cx="1393825" cy="495300"/>
            <a:chOff x="2674" y="3174"/>
            <a:chExt cx="988" cy="312"/>
          </a:xfrm>
        </p:grpSpPr>
        <p:sp>
          <p:nvSpPr>
            <p:cNvPr id="2802844" name="AutoShape 156"/>
            <p:cNvSpPr>
              <a:spLocks noChangeArrowheads="1"/>
            </p:cNvSpPr>
            <p:nvPr/>
          </p:nvSpPr>
          <p:spPr bwMode="auto">
            <a:xfrm>
              <a:off x="2674" y="3226"/>
              <a:ext cx="207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157"/>
            <p:cNvGrpSpPr>
              <a:grpSpLocks/>
            </p:cNvGrpSpPr>
            <p:nvPr/>
          </p:nvGrpSpPr>
          <p:grpSpPr bwMode="auto">
            <a:xfrm>
              <a:off x="3220" y="3216"/>
              <a:ext cx="202" cy="257"/>
              <a:chOff x="3220" y="3216"/>
              <a:chExt cx="202" cy="257"/>
            </a:xfrm>
          </p:grpSpPr>
          <p:sp>
            <p:nvSpPr>
              <p:cNvPr id="2802846" name="Freeform 158"/>
              <p:cNvSpPr>
                <a:spLocks/>
              </p:cNvSpPr>
              <p:nvPr/>
            </p:nvSpPr>
            <p:spPr bwMode="auto">
              <a:xfrm>
                <a:off x="3350" y="33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47" name="Rectangle 159"/>
              <p:cNvSpPr>
                <a:spLocks noChangeArrowheads="1"/>
              </p:cNvSpPr>
              <p:nvPr/>
            </p:nvSpPr>
            <p:spPr bwMode="auto">
              <a:xfrm>
                <a:off x="3345" y="33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48" name="Rectangle 160"/>
              <p:cNvSpPr>
                <a:spLocks noChangeArrowheads="1"/>
              </p:cNvSpPr>
              <p:nvPr/>
            </p:nvSpPr>
            <p:spPr bwMode="auto">
              <a:xfrm>
                <a:off x="3353" y="33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49" name="Rectangle 161"/>
              <p:cNvSpPr>
                <a:spLocks noChangeArrowheads="1"/>
              </p:cNvSpPr>
              <p:nvPr/>
            </p:nvSpPr>
            <p:spPr bwMode="auto">
              <a:xfrm>
                <a:off x="3222" y="33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50" name="Oval 162"/>
              <p:cNvSpPr>
                <a:spLocks noChangeArrowheads="1"/>
              </p:cNvSpPr>
              <p:nvPr/>
            </p:nvSpPr>
            <p:spPr bwMode="auto">
              <a:xfrm>
                <a:off x="3280" y="32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51" name="Freeform 163"/>
              <p:cNvSpPr>
                <a:spLocks/>
              </p:cNvSpPr>
              <p:nvPr/>
            </p:nvSpPr>
            <p:spPr bwMode="auto">
              <a:xfrm>
                <a:off x="3220" y="32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02852" name="Freeform 164"/>
            <p:cNvSpPr>
              <a:spLocks/>
            </p:cNvSpPr>
            <p:nvPr/>
          </p:nvSpPr>
          <p:spPr bwMode="auto">
            <a:xfrm>
              <a:off x="3460" y="3174"/>
              <a:ext cx="202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165"/>
            <p:cNvGrpSpPr>
              <a:grpSpLocks/>
            </p:cNvGrpSpPr>
            <p:nvPr/>
          </p:nvGrpSpPr>
          <p:grpSpPr bwMode="auto">
            <a:xfrm>
              <a:off x="2886" y="3175"/>
              <a:ext cx="261" cy="311"/>
              <a:chOff x="2886" y="3175"/>
              <a:chExt cx="261" cy="311"/>
            </a:xfrm>
          </p:grpSpPr>
          <p:grpSp>
            <p:nvGrpSpPr>
              <p:cNvPr id="23" name="Group 166"/>
              <p:cNvGrpSpPr>
                <a:grpSpLocks/>
              </p:cNvGrpSpPr>
              <p:nvPr/>
            </p:nvGrpSpPr>
            <p:grpSpPr bwMode="auto">
              <a:xfrm>
                <a:off x="2886" y="3175"/>
                <a:ext cx="261" cy="311"/>
                <a:chOff x="2886" y="3175"/>
                <a:chExt cx="261" cy="311"/>
              </a:xfrm>
            </p:grpSpPr>
            <p:sp>
              <p:nvSpPr>
                <p:cNvPr id="2802855" name="AutoShape 167"/>
                <p:cNvSpPr>
                  <a:spLocks noChangeArrowheads="1"/>
                </p:cNvSpPr>
                <p:nvPr/>
              </p:nvSpPr>
              <p:spPr bwMode="auto">
                <a:xfrm>
                  <a:off x="2886" y="32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2856" name="AutoShape 168"/>
                <p:cNvSpPr>
                  <a:spLocks noChangeArrowheads="1"/>
                </p:cNvSpPr>
                <p:nvPr/>
              </p:nvSpPr>
              <p:spPr bwMode="auto">
                <a:xfrm>
                  <a:off x="2950" y="31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02857" name="Oval 169"/>
              <p:cNvSpPr>
                <a:spLocks noChangeArrowheads="1"/>
              </p:cNvSpPr>
              <p:nvPr/>
            </p:nvSpPr>
            <p:spPr bwMode="auto">
              <a:xfrm>
                <a:off x="2969" y="32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858" name="AutoShape 170"/>
              <p:cNvSpPr>
                <a:spLocks noChangeArrowheads="1"/>
              </p:cNvSpPr>
              <p:nvPr/>
            </p:nvSpPr>
            <p:spPr bwMode="auto">
              <a:xfrm>
                <a:off x="2919" y="33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" name="Group 171"/>
          <p:cNvGrpSpPr>
            <a:grpSpLocks/>
          </p:cNvGrpSpPr>
          <p:nvPr/>
        </p:nvGrpSpPr>
        <p:grpSpPr bwMode="auto">
          <a:xfrm>
            <a:off x="2709863" y="2438400"/>
            <a:ext cx="1296987" cy="457200"/>
            <a:chOff x="1920" y="1536"/>
            <a:chExt cx="864" cy="288"/>
          </a:xfrm>
        </p:grpSpPr>
        <p:sp>
          <p:nvSpPr>
            <p:cNvPr id="2802860" name="AutoShape 172"/>
            <p:cNvSpPr>
              <a:spLocks noChangeArrowheads="1"/>
            </p:cNvSpPr>
            <p:nvPr/>
          </p:nvSpPr>
          <p:spPr bwMode="auto">
            <a:xfrm>
              <a:off x="1920" y="1536"/>
              <a:ext cx="864" cy="288"/>
            </a:xfrm>
            <a:prstGeom prst="cloudCallout">
              <a:avLst>
                <a:gd name="adj1" fmla="val -28472"/>
                <a:gd name="adj2" fmla="val 8333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320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802861" name="Text Box 173"/>
            <p:cNvSpPr txBox="1">
              <a:spLocks noChangeArrowheads="1"/>
            </p:cNvSpPr>
            <p:nvPr/>
          </p:nvSpPr>
          <p:spPr bwMode="auto">
            <a:xfrm>
              <a:off x="2064" y="1584"/>
              <a:ext cx="6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-65" charset="0"/>
                </a:rPr>
                <a:t>bubble</a:t>
              </a:r>
            </a:p>
          </p:txBody>
        </p:sp>
      </p:grpSp>
      <p:sp>
        <p:nvSpPr>
          <p:cNvPr id="2802862" name="AutoShape 174"/>
          <p:cNvSpPr>
            <a:spLocks noChangeArrowheads="1"/>
          </p:cNvSpPr>
          <p:nvPr/>
        </p:nvSpPr>
        <p:spPr bwMode="auto">
          <a:xfrm>
            <a:off x="3222625" y="4200525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63" name="AutoShape 175"/>
          <p:cNvSpPr>
            <a:spLocks noChangeArrowheads="1"/>
          </p:cNvSpPr>
          <p:nvPr/>
        </p:nvSpPr>
        <p:spPr bwMode="auto">
          <a:xfrm>
            <a:off x="3530600" y="4670425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64" name="AutoShape 176"/>
          <p:cNvSpPr>
            <a:spLocks noChangeArrowheads="1"/>
          </p:cNvSpPr>
          <p:nvPr/>
        </p:nvSpPr>
        <p:spPr bwMode="auto">
          <a:xfrm>
            <a:off x="3838575" y="5149850"/>
            <a:ext cx="149225" cy="23813"/>
          </a:xfrm>
          <a:prstGeom prst="parallelogram">
            <a:avLst>
              <a:gd name="adj" fmla="val 156634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65" name="AutoShape 177"/>
          <p:cNvSpPr>
            <a:spLocks noChangeArrowheads="1"/>
          </p:cNvSpPr>
          <p:nvPr/>
        </p:nvSpPr>
        <p:spPr bwMode="auto">
          <a:xfrm>
            <a:off x="3533775" y="4570413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2866" name="AutoShape 178"/>
          <p:cNvSpPr>
            <a:spLocks noChangeArrowheads="1"/>
          </p:cNvSpPr>
          <p:nvPr/>
        </p:nvSpPr>
        <p:spPr bwMode="auto">
          <a:xfrm>
            <a:off x="3841750" y="5053013"/>
            <a:ext cx="223838" cy="73025"/>
          </a:xfrm>
          <a:prstGeom prst="cube">
            <a:avLst>
              <a:gd name="adj" fmla="val 24995"/>
            </a:avLst>
          </a:prstGeom>
          <a:solidFill>
            <a:srgbClr val="DC008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Date Placeholder 17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278F-5EC1-914F-933E-05BCCED426EF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80" name="Slide Number Placeholder 1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1" name="Footer Placeholder 1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2" y="1312334"/>
            <a:ext cx="8449733" cy="5173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Basically, unroll loops in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Fetch instructions in program order (≤4/clock)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 branches as taken/untaken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avoid hazards on registers, </a:t>
            </a:r>
            <a:r>
              <a:rPr lang="en-US" i="1" dirty="0" smtClean="0">
                <a:solidFill>
                  <a:srgbClr val="FF0000"/>
                </a:solidFill>
              </a:rPr>
              <a:t>rename registers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using a set of internal registers (~80 registers)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Collection of renamed  instructions might execute in a </a:t>
            </a:r>
            <a:r>
              <a:rPr lang="en-US" i="1" dirty="0" smtClean="0">
                <a:solidFill>
                  <a:srgbClr val="FF0000"/>
                </a:solidFill>
              </a:rPr>
              <a:t>window </a:t>
            </a:r>
            <a:r>
              <a:rPr lang="en-US" dirty="0" smtClean="0"/>
              <a:t>(~60 instructions)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Execute instructions with ready operands in 1 of multiple </a:t>
            </a:r>
            <a:r>
              <a:rPr lang="en-US" i="1" dirty="0" smtClean="0">
                <a:solidFill>
                  <a:srgbClr val="FF0000"/>
                </a:solidFill>
              </a:rPr>
              <a:t>functional units </a:t>
            </a:r>
            <a:r>
              <a:rPr lang="en-US" dirty="0" smtClean="0"/>
              <a:t>(ALUs, </a:t>
            </a:r>
            <a:r>
              <a:rPr lang="en-US" dirty="0" err="1" smtClean="0"/>
              <a:t>FPUs</a:t>
            </a:r>
            <a:r>
              <a:rPr lang="en-US" dirty="0" smtClean="0"/>
              <a:t>, Ld/St)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0D1B-558B-DA44-9969-89327C2A4BA3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2" y="1312334"/>
            <a:ext cx="8449733" cy="5173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Basically, unroll loops in hardware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Buffer results of executed instructions until predicted branches are resolved in </a:t>
            </a:r>
            <a:r>
              <a:rPr lang="en-US" i="1" dirty="0" smtClean="0">
                <a:solidFill>
                  <a:srgbClr val="FF0000"/>
                </a:solidFill>
              </a:rPr>
              <a:t>reorder buffer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If predicted branch correctly, </a:t>
            </a:r>
            <a:r>
              <a:rPr lang="en-US" i="1" dirty="0" smtClean="0">
                <a:solidFill>
                  <a:srgbClr val="FF0000"/>
                </a:solidFill>
              </a:rPr>
              <a:t>commit </a:t>
            </a:r>
            <a:r>
              <a:rPr lang="en-US" dirty="0" smtClean="0"/>
              <a:t>results in program order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If predicted branch incorrectly, discard all dependent results  and start with correct PC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6766-2E5B-074C-A00A-3DCD289837C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C1BB-DBE6-0F48-8C09-8BDC1B6F5881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06738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09961" name="Freeform 9"/>
          <p:cNvSpPr>
            <a:spLocks/>
          </p:cNvSpPr>
          <p:nvPr/>
        </p:nvSpPr>
        <p:spPr bwMode="auto">
          <a:xfrm>
            <a:off x="5295900" y="3194050"/>
            <a:ext cx="1065213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570" y="738"/>
              </a:cxn>
              <a:cxn ang="0">
                <a:pos x="606" y="186"/>
              </a:cxn>
              <a:cxn ang="0">
                <a:pos x="294" y="0"/>
              </a:cxn>
            </a:cxnLst>
            <a:rect l="0" t="0" r="r" b="b"/>
            <a:pathLst>
              <a:path w="671" h="858">
                <a:moveTo>
                  <a:pt x="0" y="858"/>
                </a:moveTo>
                <a:cubicBezTo>
                  <a:pt x="95" y="838"/>
                  <a:pt x="469" y="850"/>
                  <a:pt x="570" y="738"/>
                </a:cubicBezTo>
                <a:cubicBezTo>
                  <a:pt x="671" y="626"/>
                  <a:pt x="652" y="309"/>
                  <a:pt x="606" y="186"/>
                </a:cubicBezTo>
                <a:cubicBezTo>
                  <a:pt x="560" y="63"/>
                  <a:pt x="359" y="39"/>
                  <a:pt x="29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65" name="Freeform 13"/>
          <p:cNvSpPr>
            <a:spLocks/>
          </p:cNvSpPr>
          <p:nvPr/>
        </p:nvSpPr>
        <p:spPr bwMode="auto">
          <a:xfrm>
            <a:off x="4257675" y="3041650"/>
            <a:ext cx="2459038" cy="2152650"/>
          </a:xfrm>
          <a:custGeom>
            <a:avLst/>
            <a:gdLst/>
            <a:ahLst/>
            <a:cxnLst>
              <a:cxn ang="0">
                <a:pos x="0" y="1356"/>
              </a:cxn>
              <a:cxn ang="0">
                <a:pos x="1314" y="1008"/>
              </a:cxn>
              <a:cxn ang="0">
                <a:pos x="1410" y="216"/>
              </a:cxn>
              <a:cxn ang="0">
                <a:pos x="978" y="0"/>
              </a:cxn>
            </a:cxnLst>
            <a:rect l="0" t="0" r="r" b="b"/>
            <a:pathLst>
              <a:path w="1549" h="1356">
                <a:moveTo>
                  <a:pt x="0" y="1356"/>
                </a:moveTo>
                <a:cubicBezTo>
                  <a:pt x="219" y="1298"/>
                  <a:pt x="1079" y="1198"/>
                  <a:pt x="1314" y="1008"/>
                </a:cubicBezTo>
                <a:cubicBezTo>
                  <a:pt x="1549" y="818"/>
                  <a:pt x="1466" y="384"/>
                  <a:pt x="1410" y="216"/>
                </a:cubicBezTo>
                <a:cubicBezTo>
                  <a:pt x="1354" y="48"/>
                  <a:pt x="1068" y="45"/>
                  <a:pt x="978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5580063" y="3717925"/>
            <a:ext cx="151288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Dynamically Scheduled CPU</a:t>
            </a:r>
            <a:endParaRPr lang="en-AU"/>
          </a:p>
        </p:txBody>
      </p:sp>
      <p:pic>
        <p:nvPicPr>
          <p:cNvPr id="509956" name="Picture 4" descr="f04-7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2875"/>
            <a:ext cx="6550025" cy="4268788"/>
          </a:xfrm>
          <a:prstGeom prst="rect">
            <a:avLst/>
          </a:prstGeom>
          <a:noFill/>
        </p:spPr>
      </p:pic>
      <p:sp>
        <p:nvSpPr>
          <p:cNvPr id="509963" name="AutoShape 11"/>
          <p:cNvSpPr>
            <a:spLocks/>
          </p:cNvSpPr>
          <p:nvPr/>
        </p:nvSpPr>
        <p:spPr bwMode="auto">
          <a:xfrm>
            <a:off x="7235825" y="4292600"/>
            <a:ext cx="1727200" cy="936625"/>
          </a:xfrm>
          <a:prstGeom prst="borderCallout1">
            <a:avLst>
              <a:gd name="adj1" fmla="val 12204"/>
              <a:gd name="adj2" fmla="val -4412"/>
              <a:gd name="adj3" fmla="val 6273"/>
              <a:gd name="adj4" fmla="val -55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sz="1400"/>
              <a:t>Results also sent to any waiting reservation stations</a:t>
            </a:r>
          </a:p>
        </p:txBody>
      </p:sp>
      <p:sp>
        <p:nvSpPr>
          <p:cNvPr id="509964" name="AutoShape 12"/>
          <p:cNvSpPr>
            <a:spLocks/>
          </p:cNvSpPr>
          <p:nvPr/>
        </p:nvSpPr>
        <p:spPr bwMode="auto">
          <a:xfrm>
            <a:off x="323850" y="5229225"/>
            <a:ext cx="1692275" cy="649288"/>
          </a:xfrm>
          <a:prstGeom prst="borderCallout1">
            <a:avLst>
              <a:gd name="adj1" fmla="val 17602"/>
              <a:gd name="adj2" fmla="val 104505"/>
              <a:gd name="adj3" fmla="val 12958"/>
              <a:gd name="adj4" fmla="val 131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sz="1400"/>
              <a:t>Reorders buffer for register writes</a:t>
            </a:r>
          </a:p>
        </p:txBody>
      </p:sp>
      <p:sp>
        <p:nvSpPr>
          <p:cNvPr id="509967" name="AutoShape 15"/>
          <p:cNvSpPr>
            <a:spLocks/>
          </p:cNvSpPr>
          <p:nvPr/>
        </p:nvSpPr>
        <p:spPr bwMode="auto">
          <a:xfrm>
            <a:off x="5003800" y="5589588"/>
            <a:ext cx="1692275" cy="792162"/>
          </a:xfrm>
          <a:prstGeom prst="borderCallout1">
            <a:avLst>
              <a:gd name="adj1" fmla="val 14431"/>
              <a:gd name="adj2" fmla="val -4505"/>
              <a:gd name="adj3" fmla="val -45292"/>
              <a:gd name="adj4" fmla="val -36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sz="1400"/>
              <a:t>Can supply operands for issued instructions</a:t>
            </a:r>
          </a:p>
        </p:txBody>
      </p:sp>
      <p:sp>
        <p:nvSpPr>
          <p:cNvPr id="509968" name="AutoShape 16"/>
          <p:cNvSpPr>
            <a:spLocks/>
          </p:cNvSpPr>
          <p:nvPr/>
        </p:nvSpPr>
        <p:spPr bwMode="auto">
          <a:xfrm>
            <a:off x="7235825" y="1268413"/>
            <a:ext cx="1404938" cy="649287"/>
          </a:xfrm>
          <a:prstGeom prst="borderCallout1">
            <a:avLst>
              <a:gd name="adj1" fmla="val 17602"/>
              <a:gd name="adj2" fmla="val -5426"/>
              <a:gd name="adj3" fmla="val 65769"/>
              <a:gd name="adj4" fmla="val -45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sz="1400"/>
              <a:t>Preserves dependencies</a:t>
            </a:r>
          </a:p>
        </p:txBody>
      </p:sp>
      <p:sp>
        <p:nvSpPr>
          <p:cNvPr id="509969" name="AutoShape 17"/>
          <p:cNvSpPr>
            <a:spLocks/>
          </p:cNvSpPr>
          <p:nvPr/>
        </p:nvSpPr>
        <p:spPr bwMode="auto">
          <a:xfrm>
            <a:off x="7235825" y="2565400"/>
            <a:ext cx="1404938" cy="649288"/>
          </a:xfrm>
          <a:prstGeom prst="borderCallout1">
            <a:avLst>
              <a:gd name="adj1" fmla="val 17602"/>
              <a:gd name="adj2" fmla="val -5426"/>
              <a:gd name="adj3" fmla="val 22736"/>
              <a:gd name="adj4" fmla="val -100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 sz="1400"/>
              <a:t>Hold pending operands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E710-3251-BF43-86ED-B3FEF4EFDDC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40604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 Of Order Intel</a:t>
            </a:r>
            <a:endParaRPr lang="en-AU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r>
              <a:rPr lang="en-AU" dirty="0" smtClean="0"/>
              <a:t>All use OOO since 2001</a:t>
            </a:r>
            <a:endParaRPr lang="en-AU" dirty="0"/>
          </a:p>
        </p:txBody>
      </p:sp>
      <p:graphicFrame>
        <p:nvGraphicFramePr>
          <p:cNvPr id="522391" name="Group 151"/>
          <p:cNvGraphicFramePr>
            <a:graphicFrameLocks noGrp="1"/>
          </p:cNvGraphicFramePr>
          <p:nvPr/>
        </p:nvGraphicFramePr>
        <p:xfrm>
          <a:off x="135465" y="2924175"/>
          <a:ext cx="8893174" cy="3110548"/>
        </p:xfrm>
        <a:graphic>
          <a:graphicData uri="http://schemas.openxmlformats.org/drawingml/2006/table">
            <a:tbl>
              <a:tblPr/>
              <a:tblGrid>
                <a:gridCol w="1540956"/>
                <a:gridCol w="954498"/>
                <a:gridCol w="1147118"/>
                <a:gridCol w="1049088"/>
                <a:gridCol w="935581"/>
                <a:gridCol w="1310501"/>
                <a:gridCol w="904624"/>
                <a:gridCol w="1050808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 </a:t>
                      </a:r>
                      <a:r>
                        <a:rPr kumimoji="0" lang="en-A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Yorkfield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</a:t>
                      </a:r>
                      <a:r>
                        <a:rPr kumimoji="0" lang="en-A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Gulftown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3460 MHz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Control Hazards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Higher Level ILP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Dynamic </a:t>
            </a:r>
            <a:r>
              <a:rPr lang="en-US" dirty="0" smtClean="0">
                <a:solidFill>
                  <a:srgbClr val="BFBFBF"/>
                </a:solidFill>
              </a:rPr>
              <a:t>Scheduling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Technology </a:t>
            </a:r>
            <a:r>
              <a:rPr lang="en-US" dirty="0" smtClean="0"/>
              <a:t>Break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Example AMD Barcelona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Big </a:t>
            </a:r>
            <a:r>
              <a:rPr lang="en-US" dirty="0" smtClean="0">
                <a:solidFill>
                  <a:srgbClr val="BFBFBF"/>
                </a:solidFill>
              </a:rPr>
              <a:t>Picture: Types of Parallelism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73CD-6421-3348-8713-AFF1F013C48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3A7-B9ED-AB47-A3AE-6AF4A921F6A7}" type="datetime1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04" y="286278"/>
            <a:ext cx="8585728" cy="60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Control Hazards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Higher Level ILP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Dynamic </a:t>
            </a:r>
            <a:r>
              <a:rPr lang="en-US" dirty="0" smtClean="0">
                <a:solidFill>
                  <a:srgbClr val="BFBFBF"/>
                </a:solidFill>
              </a:rPr>
              <a:t>Scheduling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Technology </a:t>
            </a:r>
            <a:r>
              <a:rPr lang="en-US" dirty="0" smtClean="0">
                <a:solidFill>
                  <a:srgbClr val="BFBFBF"/>
                </a:solidFill>
              </a:rPr>
              <a:t>Break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Example AMD Barcelona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Big </a:t>
            </a:r>
            <a:r>
              <a:rPr lang="en-US" dirty="0" smtClean="0">
                <a:solidFill>
                  <a:srgbClr val="BFBFBF"/>
                </a:solidFill>
              </a:rPr>
              <a:t>Picture: Types of Parallelism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514-88B7-7648-AEE6-E93BE82A1780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F14E-D263-1A4F-A484-0EEF3C20E11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40604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r>
              <a:rPr lang="en-US" sz="3600" dirty="0" smtClean="0"/>
              <a:t>AMD </a:t>
            </a:r>
            <a:r>
              <a:rPr lang="en-US" sz="3600" dirty="0" err="1" smtClean="0"/>
              <a:t>Opteron</a:t>
            </a:r>
            <a:r>
              <a:rPr lang="en-US" sz="3600" dirty="0" smtClean="0"/>
              <a:t> </a:t>
            </a:r>
            <a:r>
              <a:rPr lang="en-US" sz="3600" dirty="0"/>
              <a:t>X4 </a:t>
            </a:r>
            <a:r>
              <a:rPr lang="en-US" sz="3600" dirty="0" err="1"/>
              <a:t>Microarchitecture</a:t>
            </a:r>
            <a:endParaRPr lang="en-AU" sz="3600" dirty="0"/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 rot="5400000">
            <a:off x="5826919" y="2950369"/>
            <a:ext cx="62674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</a:t>
            </a:r>
            <a:r>
              <a:rPr lang="en-US" sz="1800" smtClean="0">
                <a:solidFill>
                  <a:schemeClr val="folHlink"/>
                </a:solidFill>
              </a:rPr>
              <a:t>4.11 </a:t>
            </a:r>
            <a:r>
              <a:rPr lang="en-US" sz="1800" dirty="0">
                <a:solidFill>
                  <a:schemeClr val="folHlink"/>
                </a:solidFill>
              </a:rPr>
              <a:t>Real Stuff: The AMD </a:t>
            </a:r>
            <a:r>
              <a:rPr lang="en-US" sz="1800" dirty="0" err="1">
                <a:solidFill>
                  <a:schemeClr val="folHlink"/>
                </a:solidFill>
              </a:rPr>
              <a:t>Opteron</a:t>
            </a:r>
            <a:r>
              <a:rPr lang="en-US" sz="1800" dirty="0">
                <a:solidFill>
                  <a:schemeClr val="folHlink"/>
                </a:solidFill>
              </a:rPr>
              <a:t> X4 (Barcelona) Pipeline</a:t>
            </a:r>
          </a:p>
        </p:txBody>
      </p:sp>
      <p:pic>
        <p:nvPicPr>
          <p:cNvPr id="524293" name="Picture 5" descr="f04-74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96975"/>
            <a:ext cx="5102225" cy="5256213"/>
          </a:xfrm>
          <a:prstGeom prst="rect">
            <a:avLst/>
          </a:prstGeom>
          <a:noFill/>
        </p:spPr>
      </p:pic>
      <p:sp>
        <p:nvSpPr>
          <p:cNvPr id="524294" name="AutoShape 6"/>
          <p:cNvSpPr>
            <a:spLocks/>
          </p:cNvSpPr>
          <p:nvPr/>
        </p:nvSpPr>
        <p:spPr bwMode="auto">
          <a:xfrm>
            <a:off x="7019925" y="1700213"/>
            <a:ext cx="1295400" cy="609600"/>
          </a:xfrm>
          <a:prstGeom prst="borderCallout1">
            <a:avLst>
              <a:gd name="adj1" fmla="val 18750"/>
              <a:gd name="adj2" fmla="val -5884"/>
              <a:gd name="adj3" fmla="val 136199"/>
              <a:gd name="adj4" fmla="val -41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AU"/>
              <a:t>72 physical registers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E641-8EDE-B94C-A1AB-E836F82B3B21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57537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26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 </a:t>
            </a:r>
            <a:r>
              <a:rPr lang="en-US" dirty="0" err="1" smtClean="0"/>
              <a:t>Opteron</a:t>
            </a:r>
            <a:r>
              <a:rPr lang="en-US" dirty="0" smtClean="0"/>
              <a:t> </a:t>
            </a:r>
            <a:r>
              <a:rPr lang="en-US" dirty="0"/>
              <a:t>X4 Pipeline Flow</a:t>
            </a:r>
            <a:endParaRPr lang="en-AU" dirty="0"/>
          </a:p>
        </p:txBody>
      </p:sp>
      <p:sp>
        <p:nvSpPr>
          <p:cNvPr id="526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47700"/>
          </a:xfrm>
        </p:spPr>
        <p:txBody>
          <a:bodyPr/>
          <a:lstStyle/>
          <a:p>
            <a:r>
              <a:rPr lang="en-US" sz="2800"/>
              <a:t>For integer operations</a:t>
            </a:r>
          </a:p>
        </p:txBody>
      </p:sp>
      <p:pic>
        <p:nvPicPr>
          <p:cNvPr id="526341" name="Picture 5" descr="f04-75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16113"/>
            <a:ext cx="8280400" cy="1295400"/>
          </a:xfrm>
          <a:prstGeom prst="rect">
            <a:avLst/>
          </a:prstGeom>
          <a:noFill/>
        </p:spPr>
      </p:pic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684213" y="3429000"/>
            <a:ext cx="82708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 eaLnBrk="1" hangingPunct="1">
              <a:spcBef>
                <a:spcPct val="20000"/>
              </a:spcBef>
              <a:buSzPct val="100000"/>
              <a:buFont typeface="Wingdings" charset="2"/>
              <a:buChar char="−"/>
            </a:pPr>
            <a:r>
              <a:rPr lang="en-US" sz="2400" dirty="0" smtClean="0">
                <a:ea typeface="ＭＳ Ｐゴシック" charset="-128"/>
              </a:rPr>
              <a:t>12 stages (Floating Point </a:t>
            </a:r>
            <a:r>
              <a:rPr lang="en-US" sz="2400" dirty="0">
                <a:ea typeface="ＭＳ Ｐゴシック" charset="-128"/>
              </a:rPr>
              <a:t>is</a:t>
            </a:r>
            <a:r>
              <a:rPr lang="en-US" sz="2400" dirty="0" smtClean="0">
                <a:ea typeface="ＭＳ Ｐゴシック" charset="-128"/>
              </a:rPr>
              <a:t> 17 stages)</a:t>
            </a:r>
          </a:p>
          <a:p>
            <a:pPr marL="742950" lvl="1" indent="-285750" algn="l" eaLnBrk="1" hangingPunct="1">
              <a:spcBef>
                <a:spcPct val="20000"/>
              </a:spcBef>
              <a:buSzPct val="100000"/>
              <a:buFont typeface="Wingdings" charset="2"/>
              <a:buChar char="−"/>
            </a:pPr>
            <a:r>
              <a:rPr lang="en-US" sz="2400" dirty="0">
                <a:ea typeface="ＭＳ Ｐゴシック" charset="-128"/>
              </a:rPr>
              <a:t>Up to 106 RISC-ops in progress</a:t>
            </a:r>
            <a:endParaRPr lang="en-US" sz="2400" dirty="0" smtClean="0">
              <a:ea typeface="ＭＳ Ｐゴシック" charset="-128"/>
            </a:endParaRPr>
          </a:p>
          <a:p>
            <a:pPr marL="342900" indent="-342900" algn="l" eaLnBrk="1" hangingPunct="1">
              <a:spcBef>
                <a:spcPct val="20000"/>
              </a:spcBef>
              <a:buSzPct val="100000"/>
              <a:buFont typeface="Arial"/>
              <a:buChar char="•"/>
            </a:pPr>
            <a:r>
              <a:rPr lang="en-US" sz="2800" dirty="0" smtClean="0"/>
              <a:t>Intel Nehalem is 16 stages for integer operations, details not revealed, but likely similar to above+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Wingdings" charset="2"/>
              <a:buChar char="−"/>
            </a:pPr>
            <a:r>
              <a:rPr lang="en-US" sz="2400" dirty="0" smtClean="0">
                <a:ea typeface="ＭＳ Ｐゴシック" charset="-128"/>
              </a:rPr>
              <a:t>Intel calls RISC operations “Micro operations” or “</a:t>
            </a:r>
            <a:r>
              <a:rPr lang="en-US" sz="2400" dirty="0" err="1" smtClean="0">
                <a:ea typeface="ＭＳ Ｐゴシック" charset="-128"/>
              </a:rPr>
              <a:t>μops</a:t>
            </a:r>
            <a:r>
              <a:rPr lang="en-US" sz="2400" dirty="0" smtClean="0">
                <a:ea typeface="ＭＳ Ｐゴシック" charset="-128"/>
              </a:rPr>
              <a:t>”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 Hazards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Higher Level ILP</a:t>
            </a:r>
          </a:p>
          <a:p>
            <a:r>
              <a:rPr lang="en-US" dirty="0" smtClean="0"/>
              <a:t>Dynamic </a:t>
            </a:r>
            <a:r>
              <a:rPr lang="en-US" dirty="0" smtClean="0"/>
              <a:t>Scheduling</a:t>
            </a:r>
            <a:endParaRPr lang="en-US" dirty="0" smtClean="0"/>
          </a:p>
          <a:p>
            <a:r>
              <a:rPr lang="en-US" dirty="0" smtClean="0"/>
              <a:t>Technology </a:t>
            </a:r>
            <a:r>
              <a:rPr lang="en-US" dirty="0" smtClean="0"/>
              <a:t>Break</a:t>
            </a:r>
            <a:endParaRPr lang="en-US" dirty="0" smtClean="0"/>
          </a:p>
          <a:p>
            <a:r>
              <a:rPr lang="en-US" dirty="0" smtClean="0"/>
              <a:t>Example AMD Barcelona</a:t>
            </a:r>
          </a:p>
          <a:p>
            <a:r>
              <a:rPr lang="en-US" dirty="0" smtClean="0"/>
              <a:t>Big </a:t>
            </a:r>
            <a:r>
              <a:rPr lang="en-US" dirty="0" smtClean="0"/>
              <a:t>Picture: Types of Parallelism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419-097A-5948-8B38-DDC3335B5DCE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9996-B878-234A-8F0C-A678431E4BC2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57537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Multiple Issue Work?</a:t>
            </a:r>
            <a:endParaRPr lang="en-AU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Yes, but not as much as we’d like</a:t>
            </a:r>
          </a:p>
          <a:p>
            <a:r>
              <a:rPr lang="en-US" sz="2800" dirty="0"/>
              <a:t>Programs have real dependencies that limit ILP</a:t>
            </a:r>
          </a:p>
          <a:p>
            <a:r>
              <a:rPr lang="en-US" sz="2800" dirty="0"/>
              <a:t>Some dependencies are hard to eliminate</a:t>
            </a:r>
          </a:p>
          <a:p>
            <a:pPr lvl="1"/>
            <a:r>
              <a:rPr lang="en-US" sz="2400" smtClean="0"/>
              <a:t>e.g., </a:t>
            </a:r>
            <a:r>
              <a:rPr lang="en-US" sz="2400" dirty="0"/>
              <a:t>pointer aliasing</a:t>
            </a:r>
          </a:p>
          <a:p>
            <a:r>
              <a:rPr lang="en-US" sz="2800" dirty="0"/>
              <a:t>Some parallelism is hard to expose</a:t>
            </a:r>
          </a:p>
          <a:p>
            <a:pPr lvl="1"/>
            <a:r>
              <a:rPr lang="en-US" sz="2400" dirty="0"/>
              <a:t>Limited window size during instruction issue</a:t>
            </a:r>
          </a:p>
          <a:p>
            <a:r>
              <a:rPr lang="en-US" sz="2800" dirty="0"/>
              <a:t>Memory delays and limited bandwidth</a:t>
            </a:r>
          </a:p>
          <a:p>
            <a:pPr lvl="1"/>
            <a:r>
              <a:rPr lang="en-US" sz="2400" dirty="0"/>
              <a:t>Hard to keep pipelines full</a:t>
            </a:r>
          </a:p>
          <a:p>
            <a:r>
              <a:rPr lang="en-AU" sz="2800" dirty="0"/>
              <a:t>Speculation can help if done well</a:t>
            </a:r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Arial Black" charset="0"/>
              </a:rPr>
              <a:t>The BIG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Higher Level ILP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Dynamic Scheduling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Example AMD Barcelona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/>
              <a:t>Big Picture: Types of Parallelism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3094-BE0B-0445-A451-0AE53946C2F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2B2A-6828-2C4A-ACFA-0E4DB2A8C506}" type="datetime1">
              <a:rPr lang="en-US" smtClean="0"/>
              <a:t>4/6/11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33122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0"/>
          <p:cNvGrpSpPr/>
          <p:nvPr/>
        </p:nvGrpSpPr>
        <p:grpSpPr>
          <a:xfrm>
            <a:off x="4876800" y="2929464"/>
            <a:ext cx="1741094" cy="1659467"/>
            <a:chOff x="4284133" y="1250175"/>
            <a:chExt cx="3826933" cy="1780891"/>
          </a:xfrm>
        </p:grpSpPr>
        <p:sp>
          <p:nvSpPr>
            <p:cNvPr id="62" name="Rectangle 61"/>
            <p:cNvSpPr/>
            <p:nvPr/>
          </p:nvSpPr>
          <p:spPr>
            <a:xfrm>
              <a:off x="4284133" y="1595451"/>
              <a:ext cx="3826933" cy="14356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81890" y="1250175"/>
              <a:ext cx="3202168" cy="39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Project 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74"/>
          <p:cNvGrpSpPr/>
          <p:nvPr/>
        </p:nvGrpSpPr>
        <p:grpSpPr>
          <a:xfrm>
            <a:off x="0" y="795867"/>
            <a:ext cx="8788986" cy="4622800"/>
            <a:chOff x="0" y="795867"/>
            <a:chExt cx="8788986" cy="4622800"/>
          </a:xfrm>
        </p:grpSpPr>
        <p:grpSp>
          <p:nvGrpSpPr>
            <p:cNvPr id="17" name="Group 59"/>
            <p:cNvGrpSpPr/>
            <p:nvPr/>
          </p:nvGrpSpPr>
          <p:grpSpPr>
            <a:xfrm>
              <a:off x="3894667" y="795867"/>
              <a:ext cx="4894319" cy="2235200"/>
              <a:chOff x="4284133" y="795867"/>
              <a:chExt cx="4504853" cy="22352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284133" y="1134533"/>
                <a:ext cx="3826934" cy="18965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772399" y="795867"/>
                <a:ext cx="1016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0" y="4368800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91"/>
          <p:cNvGrpSpPr/>
          <p:nvPr/>
        </p:nvGrpSpPr>
        <p:grpSpPr>
          <a:xfrm>
            <a:off x="0" y="2404534"/>
            <a:ext cx="9550986" cy="3064933"/>
            <a:chOff x="0" y="2404534"/>
            <a:chExt cx="9550986" cy="3064933"/>
          </a:xfrm>
        </p:grpSpPr>
        <p:grpSp>
          <p:nvGrpSpPr>
            <p:cNvPr id="19" name="Group 64"/>
            <p:cNvGrpSpPr/>
            <p:nvPr/>
          </p:nvGrpSpPr>
          <p:grpSpPr>
            <a:xfrm>
              <a:off x="5232400" y="3151501"/>
              <a:ext cx="4318586" cy="2317966"/>
              <a:chOff x="1678763" y="1325247"/>
              <a:chExt cx="9492273" cy="168125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968868" y="1802865"/>
                <a:ext cx="3202168" cy="26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0" y="4368800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0" y="3471333"/>
            <a:ext cx="9313330" cy="3386667"/>
            <a:chOff x="0" y="3471333"/>
            <a:chExt cx="9313330" cy="3386667"/>
          </a:xfrm>
        </p:grpSpPr>
        <p:grpSp>
          <p:nvGrpSpPr>
            <p:cNvPr id="21" name="Group 67"/>
            <p:cNvGrpSpPr/>
            <p:nvPr/>
          </p:nvGrpSpPr>
          <p:grpSpPr>
            <a:xfrm>
              <a:off x="6062133" y="6028267"/>
              <a:ext cx="3251197" cy="829733"/>
              <a:chOff x="4284133" y="2140621"/>
              <a:chExt cx="7146148" cy="89044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4284133" y="2140621"/>
                <a:ext cx="3826933" cy="8904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228113" y="2449545"/>
                <a:ext cx="3202168" cy="39635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0" y="5520266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0" y="3471333"/>
              <a:ext cx="3200400" cy="8974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1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on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types of parallelism in </a:t>
            </a:r>
            <a:r>
              <a:rPr lang="en-US" i="1" dirty="0" smtClean="0">
                <a:solidFill>
                  <a:srgbClr val="FF0000"/>
                </a:solidFill>
              </a:rPr>
              <a:t>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Data-Level Parallelism (DLP)</a:t>
            </a:r>
            <a:r>
              <a:rPr lang="en-US" dirty="0" smtClean="0"/>
              <a:t>: arises because there are many data items that can be operated on at the same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Task-Level Parallelism (TLP)</a:t>
            </a:r>
            <a:r>
              <a:rPr lang="en-US" dirty="0" smtClean="0"/>
              <a:t>: arises because tasks of work are created that can operate largely in parallel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E11A-0E8A-D94B-9E7E-02A3E450DE4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on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Hardware can exploit app Data LP and Task LP in 4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Instruction-Level Parallelism</a:t>
            </a:r>
            <a:r>
              <a:rPr lang="en-US" dirty="0" smtClean="0"/>
              <a:t>: Hardware exploits application DLP using ideas like pipelining and speculative execution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SIMD architectures</a:t>
            </a:r>
            <a:r>
              <a:rPr lang="en-US" dirty="0" smtClean="0"/>
              <a:t>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exploit app DLP by applying a single instruction to a collection of data in parallel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Thread-Level Parallelism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exploits either app DLP or TLP in a tightly-coupled hardware model that allows for interaction among parallel threads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Request-Level Parallelism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exploits parallelism among largely decoupled tasks and is specified by the programmer of the operating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0C4-CC4D-B745-9988-8471CEBF2805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355601" y="908757"/>
            <a:ext cx="8263466" cy="2036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tabLst>
                <a:tab pos="738188" algn="l"/>
              </a:tabLst>
            </a:pPr>
            <a:r>
              <a:rPr lang="en-US" sz="2400" dirty="0" err="1" smtClean="0">
                <a:latin typeface="+mj-lt"/>
              </a:rPr>
              <a:t>Instr</a:t>
            </a:r>
            <a:r>
              <a:rPr lang="en-US" sz="2400" dirty="0" smtClean="0">
                <a:latin typeface="+mj-lt"/>
              </a:rPr>
              <a:t> LP, SIMD, Thread LP, Request LP are examples of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Arial"/>
              <a:buChar char="•"/>
              <a:tabLst>
                <a:tab pos="738188" algn="l"/>
              </a:tabLst>
            </a:pPr>
            <a:r>
              <a:rPr lang="en-US" sz="2400" dirty="0" smtClean="0">
                <a:latin typeface="+mj-lt"/>
              </a:rPr>
              <a:t>Parallelism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above </a:t>
            </a:r>
            <a:r>
              <a:rPr lang="en-US" sz="2400" dirty="0" smtClean="0">
                <a:latin typeface="+mj-lt"/>
              </a:rPr>
              <a:t>the Instruction Set Architecture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Arial"/>
              <a:buChar char="•"/>
              <a:tabLst>
                <a:tab pos="738188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Parallelism explicitly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at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 level of the ISA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Arial"/>
              <a:buChar char="•"/>
              <a:tabLst>
                <a:tab pos="738188" algn="l"/>
              </a:tabLst>
            </a:pPr>
            <a:r>
              <a:rPr lang="en-US" sz="2400" dirty="0" smtClean="0">
                <a:latin typeface="+mj-lt"/>
              </a:rPr>
              <a:t>Parallelism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below </a:t>
            </a:r>
            <a:r>
              <a:rPr lang="en-US" sz="2400" dirty="0" smtClean="0">
                <a:latin typeface="+mj-lt"/>
              </a:rPr>
              <a:t>the level of the ISA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8802" y="2921002"/>
          <a:ext cx="7484535" cy="3627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398"/>
                <a:gridCol w="1236133"/>
                <a:gridCol w="1253067"/>
                <a:gridCol w="1354667"/>
                <a:gridCol w="14562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Inst. LP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SIMD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Thr</a:t>
                      </a:r>
                      <a:r>
                        <a:rPr lang="en-US" sz="2800" dirty="0" smtClean="0"/>
                        <a:t>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LP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Req. LP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Red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Orange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∨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Green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</a:rPr>
                        <a:t>Yellow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∨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Pink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Blue	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8C1-F739-A84E-986D-BEBCDAF22388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355601" y="908757"/>
            <a:ext cx="8263466" cy="2036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tabLst>
                <a:tab pos="738188" algn="l"/>
              </a:tabLst>
            </a:pPr>
            <a:r>
              <a:rPr lang="en-US" sz="2400" dirty="0" err="1" smtClean="0">
                <a:latin typeface="+mj-lt"/>
              </a:rPr>
              <a:t>Instr</a:t>
            </a:r>
            <a:r>
              <a:rPr lang="en-US" sz="2400" dirty="0" smtClean="0">
                <a:latin typeface="+mj-lt"/>
              </a:rPr>
              <a:t> LP, SIMD, Thread LP, Request LP are examples of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Arial"/>
              <a:buChar char="•"/>
              <a:tabLst>
                <a:tab pos="738188" algn="l"/>
              </a:tabLst>
            </a:pPr>
            <a:r>
              <a:rPr lang="en-US" sz="2400" dirty="0" smtClean="0">
                <a:latin typeface="+mj-lt"/>
              </a:rPr>
              <a:t>Parallelism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above </a:t>
            </a:r>
            <a:r>
              <a:rPr lang="en-US" sz="2400" dirty="0" smtClean="0">
                <a:latin typeface="+mj-lt"/>
              </a:rPr>
              <a:t>the Instruction Set Architecture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Arial"/>
              <a:buChar char="•"/>
              <a:tabLst>
                <a:tab pos="738188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Parallelism explicitly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at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 level of the ISA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Arial"/>
              <a:buChar char="•"/>
              <a:tabLst>
                <a:tab pos="738188" algn="l"/>
              </a:tabLst>
            </a:pPr>
            <a:r>
              <a:rPr lang="en-US" sz="2400" dirty="0" smtClean="0">
                <a:latin typeface="+mj-lt"/>
              </a:rPr>
              <a:t>Parallelism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below </a:t>
            </a:r>
            <a:r>
              <a:rPr lang="en-US" sz="2400" dirty="0" smtClean="0">
                <a:latin typeface="+mj-lt"/>
              </a:rPr>
              <a:t>the level of the ISA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Peer Answer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8802" y="2921002"/>
          <a:ext cx="7484535" cy="3627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398"/>
                <a:gridCol w="1236133"/>
                <a:gridCol w="1253067"/>
                <a:gridCol w="1354667"/>
                <a:gridCol w="145627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Inst. LP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SIMD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Thr</a:t>
                      </a:r>
                      <a:r>
                        <a:rPr lang="en-US" sz="2800" dirty="0" smtClean="0"/>
                        <a:t>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LP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Req. LP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Red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Orange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∨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Green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</a:rPr>
                        <a:t>Yellow 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∨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Pink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=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Blue	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3287-8A06-0E49-B38E-F2215FE7B757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304800" y="5012271"/>
            <a:ext cx="7874000" cy="55880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729190"/>
            <a:ext cx="8712200" cy="2555875"/>
          </a:xfrm>
        </p:spPr>
        <p:txBody>
          <a:bodyPr>
            <a:normAutofit/>
          </a:bodyPr>
          <a:lstStyle/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r>
              <a:rPr lang="en-US" dirty="0" smtClean="0">
                <a:latin typeface="+mj-lt"/>
                <a:cs typeface="Courier New"/>
              </a:rPr>
              <a:t>For each code sequence, chose whether 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dirty="0" smtClean="0">
                <a:latin typeface="+mj-lt"/>
                <a:cs typeface="Courier New"/>
              </a:rPr>
              <a:t>I. It must stall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dirty="0" smtClean="0">
                <a:latin typeface="+mj-lt"/>
                <a:cs typeface="Courier New"/>
              </a:rPr>
              <a:t>II. It can avoid stalls using only forwarding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dirty="0" smtClean="0">
                <a:latin typeface="+mj-lt"/>
                <a:cs typeface="Courier New"/>
              </a:rPr>
              <a:t>III. It can execute without stalling or forwarding</a:t>
            </a:r>
          </a:p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endParaRPr lang="en-US" sz="800" dirty="0" smtClean="0">
              <a:latin typeface="+mj-lt"/>
              <a:cs typeface="Courier New"/>
            </a:endParaRPr>
          </a:p>
          <a:p>
            <a:pPr>
              <a:lnSpc>
                <a:spcPct val="65000"/>
              </a:lnSpc>
              <a:buFont typeface="Times" charset="0"/>
              <a:buNone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958667" cy="474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Question: Stall, Forward, OK?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45067" y="4241806"/>
          <a:ext cx="7823199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022"/>
                <a:gridCol w="43441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Red: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All I (stall)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Pink: 1 I, 2 II, 3 II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Orange: 1 I, 2 I, 3</a:t>
                      </a:r>
                      <a:r>
                        <a:rPr lang="en-US" sz="2800" b="1" baseline="0" dirty="0" smtClean="0">
                          <a:solidFill>
                            <a:schemeClr val="accent6"/>
                          </a:solidFill>
                        </a:rPr>
                        <a:t> II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3366FF"/>
                          </a:solidFill>
                        </a:rPr>
                        <a:t>Blue: 1</a:t>
                      </a:r>
                      <a:r>
                        <a:rPr lang="en-US" sz="2800" b="1" baseline="0" dirty="0" smtClean="0">
                          <a:solidFill>
                            <a:srgbClr val="3366FF"/>
                          </a:solidFill>
                        </a:rPr>
                        <a:t> II, 2 II, 3 III</a:t>
                      </a:r>
                      <a:endParaRPr lang="en-US" sz="28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Green: 1 I, 2 I, 3 III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4"/>
                          </a:solidFill>
                        </a:rPr>
                        <a:t>Purple: All II (must forward)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Yellow: 1 I, 2 II, 3 III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rgbClr val="CCFFCC"/>
                          </a:solidFill>
                        </a:rPr>
                        <a:t>Teal: </a:t>
                      </a:r>
                      <a:r>
                        <a:rPr lang="en-US" sz="2800" b="1" dirty="0" smtClean="0">
                          <a:solidFill>
                            <a:srgbClr val="CCFFCC"/>
                          </a:solidFill>
                        </a:rPr>
                        <a:t>All</a:t>
                      </a:r>
                      <a:r>
                        <a:rPr lang="en-US" sz="2800" b="1" baseline="0" dirty="0" smtClean="0">
                          <a:solidFill>
                            <a:srgbClr val="CCFFCC"/>
                          </a:solidFill>
                        </a:rPr>
                        <a:t> III (no stall, no fwd)</a:t>
                      </a:r>
                      <a:endParaRPr lang="en-US" sz="2800" dirty="0" smtClean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416-B646-834E-8543-A40DA41A35E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6535" y="2446866"/>
          <a:ext cx="804333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1265"/>
                <a:gridCol w="2517933"/>
                <a:gridCol w="3014134"/>
              </a:tblGrid>
              <a:tr h="440009">
                <a:tc>
                  <a:txBody>
                    <a:bodyPr/>
                    <a:lstStyle/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800" baseline="0" dirty="0" smtClean="0">
                          <a:latin typeface="+mn-lt"/>
                        </a:rPr>
                        <a:t>1: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err="1" smtClean="0">
                          <a:latin typeface="Courier New"/>
                          <a:cs typeface="Courier New"/>
                        </a:rPr>
                        <a:t>lw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$t0,0($t0)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add $t1,$t0,$t0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2: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 $t1,$t0,$t0</a:t>
                      </a:r>
                    </a:p>
                    <a:p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$t2,$t0,#5</a:t>
                      </a:r>
                    </a:p>
                    <a:p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$t4,$t1,#5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$t1,$t0,#1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$t2,$t0,#2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$t3,$t0,#2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$t3,$t0,#4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$t5,$t1,#5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1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79513"/>
            <a:ext cx="7797800" cy="5302250"/>
            <a:chOff x="216" y="551"/>
            <a:chExt cx="4912" cy="33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39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Courier" pitchFamily="-65" charset="0"/>
                </a:rPr>
                <a:t>lw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Courier" pitchFamily="-65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9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79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9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6" y="876"/>
              <a:ext cx="288" cy="3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r.</a:t>
              </a:r>
            </a:p>
            <a:p>
              <a:pPr algn="ctr"/>
              <a:endParaRPr lang="en-US" sz="2800" b="1">
                <a:solidFill>
                  <a:schemeClr val="tx1"/>
                </a:solidFill>
                <a:latin typeface="Arial" pitchFamily="-65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 flipH="1">
            <a:off x="4250268" y="2336800"/>
            <a:ext cx="436032" cy="8466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Date Placeholder 1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F27-2DCE-D441-B962-92F24359BA77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6" name="Footer Placeholder 1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2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79513"/>
            <a:ext cx="7797800" cy="5302250"/>
            <a:chOff x="216" y="551"/>
            <a:chExt cx="4912" cy="33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Courier" pitchFamily="-65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79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9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6" y="876"/>
              <a:ext cx="288" cy="3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r.</a:t>
              </a:r>
            </a:p>
            <a:p>
              <a:pPr algn="ctr"/>
              <a:endParaRPr lang="en-US" sz="2800" b="1">
                <a:solidFill>
                  <a:schemeClr val="tx1"/>
                </a:solidFill>
                <a:latin typeface="Arial" pitchFamily="-65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296833" y="2489200"/>
            <a:ext cx="698500" cy="162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Date Placeholder 1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69D0-E107-F24E-BE3E-68331C3BBF7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6" name="Footer Placeholder 1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 Hazards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Higher Level ILP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Dynamic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Scheduling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Technology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Example AMD Barcelona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Big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Picture: Types of Parallelism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FB26-AECC-2541-982B-3FCE04F9D77E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3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179513"/>
            <a:ext cx="7797800" cy="5302250"/>
            <a:chOff x="216" y="551"/>
            <a:chExt cx="4912" cy="33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5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Courier" pitchFamily="-65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6" y="876"/>
              <a:ext cx="288" cy="3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r.</a:t>
              </a:r>
            </a:p>
            <a:p>
              <a:pPr algn="ctr"/>
              <a:endParaRPr lang="en-US" sz="2800" b="1">
                <a:solidFill>
                  <a:schemeClr val="tx1"/>
                </a:solidFill>
                <a:latin typeface="Arial" pitchFamily="-65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5346699" y="2641600"/>
            <a:ext cx="410633" cy="248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Date Placeholder 1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D283-3373-9A44-86A4-D6102B5392A6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6" name="Footer Placeholder 1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729190"/>
            <a:ext cx="8712200" cy="2555875"/>
          </a:xfrm>
        </p:spPr>
        <p:txBody>
          <a:bodyPr>
            <a:normAutofit/>
          </a:bodyPr>
          <a:lstStyle/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r>
              <a:rPr lang="en-US" dirty="0" smtClean="0">
                <a:latin typeface="+mj-lt"/>
                <a:cs typeface="Courier New"/>
              </a:rPr>
              <a:t>For each code sequence, chose whether 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dirty="0" smtClean="0">
                <a:latin typeface="+mj-lt"/>
                <a:cs typeface="Courier New"/>
              </a:rPr>
              <a:t>I. It must stall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dirty="0" smtClean="0">
                <a:latin typeface="+mj-lt"/>
                <a:cs typeface="Courier New"/>
              </a:rPr>
              <a:t>II. It can avoid stalls using only forwarding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dirty="0" smtClean="0">
                <a:latin typeface="+mj-lt"/>
                <a:cs typeface="Courier New"/>
              </a:rPr>
              <a:t>III. It can execute without stalling or forwarding</a:t>
            </a:r>
          </a:p>
          <a:p>
            <a:pPr marL="457200" lvl="1" indent="0">
              <a:buNone/>
              <a:tabLst>
                <a:tab pos="2116138" algn="l"/>
                <a:tab pos="5486400" algn="l"/>
              </a:tabLst>
            </a:pPr>
            <a:endParaRPr lang="en-US" sz="800" dirty="0" smtClean="0">
              <a:latin typeface="+mj-lt"/>
              <a:cs typeface="Courier New"/>
            </a:endParaRPr>
          </a:p>
          <a:p>
            <a:pPr>
              <a:lnSpc>
                <a:spcPct val="65000"/>
              </a:lnSpc>
              <a:buFont typeface="Times" charset="0"/>
              <a:buNone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599" y="211138"/>
            <a:ext cx="7958667" cy="474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Peer Question: Stall, Forward, OK?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45067" y="4241806"/>
          <a:ext cx="7823199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022"/>
                <a:gridCol w="43441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Red: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All I (stall)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Pink: 1 I, 2 II, 3 II</a:t>
                      </a:r>
                      <a:endParaRPr lang="en-US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Orange: 1 I, 2 I, 3</a:t>
                      </a:r>
                      <a:r>
                        <a:rPr lang="en-US" sz="2800" b="1" baseline="0" dirty="0" smtClean="0">
                          <a:solidFill>
                            <a:schemeClr val="accent6"/>
                          </a:solidFill>
                        </a:rPr>
                        <a:t> II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3366FF"/>
                          </a:solidFill>
                        </a:rPr>
                        <a:t>Blue: 1</a:t>
                      </a:r>
                      <a:r>
                        <a:rPr lang="en-US" sz="2800" b="1" baseline="0" dirty="0" smtClean="0">
                          <a:solidFill>
                            <a:srgbClr val="3366FF"/>
                          </a:solidFill>
                        </a:rPr>
                        <a:t> II, 2 II, 3 III</a:t>
                      </a:r>
                      <a:endParaRPr lang="en-US" sz="28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Green: 1 I, 2 I, 3 III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4"/>
                          </a:solidFill>
                        </a:rPr>
                        <a:t>Purple: All II (must forward)</a:t>
                      </a:r>
                      <a:endParaRPr lang="en-US" sz="28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Yellow: 1 I, 2 II, 3 III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rgbClr val="CCFFCC"/>
                          </a:solidFill>
                        </a:rPr>
                        <a:t>Teal: </a:t>
                      </a:r>
                      <a:r>
                        <a:rPr lang="en-US" sz="2800" b="1" dirty="0" smtClean="0">
                          <a:solidFill>
                            <a:srgbClr val="CCFFCC"/>
                          </a:solidFill>
                        </a:rPr>
                        <a:t>All</a:t>
                      </a:r>
                      <a:r>
                        <a:rPr lang="en-US" sz="2800" b="1" baseline="0" dirty="0" smtClean="0">
                          <a:solidFill>
                            <a:srgbClr val="CCFFCC"/>
                          </a:solidFill>
                        </a:rPr>
                        <a:t> III (no stall, no fwd)</a:t>
                      </a:r>
                      <a:endParaRPr lang="en-US" sz="2800" dirty="0" smtClean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89C-F3C2-DD4D-BB93-32101298D54F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6535" y="2446866"/>
          <a:ext cx="804333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1265"/>
                <a:gridCol w="2517933"/>
                <a:gridCol w="3014134"/>
              </a:tblGrid>
              <a:tr h="440009">
                <a:tc>
                  <a:txBody>
                    <a:bodyPr/>
                    <a:lstStyle/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800" baseline="0" dirty="0" smtClean="0">
                          <a:latin typeface="+mn-lt"/>
                        </a:rPr>
                        <a:t>1: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err="1" smtClean="0">
                          <a:latin typeface="Courier New"/>
                          <a:cs typeface="Courier New"/>
                        </a:rPr>
                        <a:t>lw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$t0,0($t0)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add $t1,$t0,$t0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2: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 $t1,$t0,$t0</a:t>
                      </a:r>
                    </a:p>
                    <a:p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$t2,$t0,#5</a:t>
                      </a:r>
                    </a:p>
                    <a:p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$t4,$t1,#5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$t1,$t0,#1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$t2,$t0,#2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$t3,$t0,#2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$t3,$t0,#4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$t5,$t1,#5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558800" y="5791204"/>
            <a:ext cx="3369733" cy="55880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5934"/>
            <a:ext cx="8229600" cy="4157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Not all instructions are active in every stage of the 5-</a:t>
            </a:r>
            <a:r>
              <a:rPr lang="en-US" smtClean="0"/>
              <a:t>stage pipeline. </a:t>
            </a:r>
            <a:r>
              <a:rPr lang="en-US" dirty="0" smtClean="0"/>
              <a:t>Ignoring the effects of hazards, which of the following are true?</a:t>
            </a:r>
          </a:p>
          <a:p>
            <a:pPr>
              <a:buNone/>
            </a:pPr>
            <a:r>
              <a:rPr lang="en-US" smtClean="0"/>
              <a:t>1. </a:t>
            </a:r>
            <a:r>
              <a:rPr lang="en-US" dirty="0" smtClean="0"/>
              <a:t>Allowing jumps, branches, and ALU instructions to take fewer stages than the 5 required by the load instruction will increase pipeline performance for </a:t>
            </a:r>
            <a:r>
              <a:rPr lang="en-US" smtClean="0"/>
              <a:t>most programs.</a:t>
            </a:r>
          </a:p>
          <a:p>
            <a:pPr>
              <a:buNone/>
            </a:pPr>
            <a:r>
              <a:rPr lang="en-US" smtClean="0"/>
              <a:t>2. </a:t>
            </a:r>
            <a:r>
              <a:rPr lang="en-US" dirty="0" smtClean="0"/>
              <a:t>Trying to allow some instructions to take fewer cycles does not help, since the throughput is determined by the clock cycle; the number of pipe stages per instruction affects latency, </a:t>
            </a:r>
            <a:r>
              <a:rPr lang="en-US" smtClean="0"/>
              <a:t>not throughput.</a:t>
            </a:r>
          </a:p>
          <a:p>
            <a:pPr>
              <a:buNone/>
            </a:pPr>
            <a:r>
              <a:rPr lang="en-US" smtClean="0"/>
              <a:t>3. </a:t>
            </a:r>
            <a:r>
              <a:rPr lang="en-US" dirty="0" smtClean="0"/>
              <a:t>You cannot make ALU instructions take fewer cycles because of the write back of the result, but branches and jumps can take fewer cycles, so there is some opportunity </a:t>
            </a:r>
            <a:r>
              <a:rPr lang="en-US" smtClean="0"/>
              <a:t>for improvement.</a:t>
            </a:r>
          </a:p>
          <a:p>
            <a:pPr>
              <a:buNone/>
            </a:pPr>
            <a:r>
              <a:rPr lang="en-US" smtClean="0"/>
              <a:t>4. </a:t>
            </a:r>
            <a:r>
              <a:rPr lang="en-US" dirty="0" smtClean="0"/>
              <a:t>Instead of trying to make instructions take fewer cycles, we should explore making the pipeline longer, so that instructions take more cycles, but the cycles </a:t>
            </a:r>
            <a:r>
              <a:rPr lang="en-US" smtClean="0"/>
              <a:t>are shorter. </a:t>
            </a:r>
            <a:r>
              <a:rPr lang="en-US" dirty="0" smtClean="0"/>
              <a:t>This could </a:t>
            </a:r>
            <a:r>
              <a:rPr lang="en-US" smtClean="0"/>
              <a:t>improve performance.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15B6-2FE1-5843-854D-3D28826A2445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8136" y="5029200"/>
          <a:ext cx="74845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15"/>
                <a:gridCol w="4156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Red: All false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Pink: 1 T, 2 F, 3 F, 4</a:t>
                      </a:r>
                      <a:r>
                        <a:rPr lang="en-US" sz="2400" b="1" baseline="0" dirty="0" smtClean="0">
                          <a:solidFill>
                            <a:schemeClr val="accent6"/>
                          </a:solidFill>
                        </a:rPr>
                        <a:t> F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Orange: 1 F, 2 F, 3 F, 4 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66FF"/>
                          </a:solidFill>
                        </a:rPr>
                        <a:t>Blue: 1 F, 2 T, 3 F, 4 T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Green: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F, 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F, 3 T, 4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Purple: 1 F, 2 T, 3 T, 4 T</a:t>
                      </a:r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Yellow: 1 F,</a:t>
                      </a:r>
                      <a:r>
                        <a:rPr lang="en-US" sz="24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 2 T, 3 F, 4 F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C9FFFF"/>
                          </a:solidFill>
                        </a:rPr>
                        <a:t>Teal: All true</a:t>
                      </a:r>
                      <a:endParaRPr lang="en-US" sz="2400" dirty="0" smtClean="0">
                        <a:solidFill>
                          <a:srgbClr val="C9FF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8229600" cy="1143000"/>
          </a:xfrm>
        </p:spPr>
        <p:txBody>
          <a:bodyPr/>
          <a:lstStyle/>
          <a:p>
            <a:r>
              <a:rPr lang="en-US" dirty="0" smtClean="0"/>
              <a:t>Peer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05934"/>
            <a:ext cx="8229600" cy="4157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Not all instructions are active in every stage of the 5-</a:t>
            </a:r>
            <a:r>
              <a:rPr lang="en-US" smtClean="0"/>
              <a:t>stage pipeline. </a:t>
            </a:r>
            <a:r>
              <a:rPr lang="en-US" dirty="0" smtClean="0"/>
              <a:t>Ignoring the effects of hazards, which of the following are true?</a:t>
            </a:r>
          </a:p>
          <a:p>
            <a:pPr>
              <a:buNone/>
            </a:pPr>
            <a:r>
              <a:rPr lang="en-US" smtClean="0"/>
              <a:t>1. </a:t>
            </a:r>
            <a:r>
              <a:rPr lang="en-US" dirty="0" smtClean="0"/>
              <a:t>Allowing jumps, branches, and ALU instructions to take fewer stages than the 5 required by the load instruction will increase pipeline performance for </a:t>
            </a:r>
            <a:r>
              <a:rPr lang="en-US" smtClean="0"/>
              <a:t>most programs.</a:t>
            </a:r>
          </a:p>
          <a:p>
            <a:pPr>
              <a:buNone/>
            </a:pPr>
            <a:r>
              <a:rPr lang="en-US" smtClean="0"/>
              <a:t>2. </a:t>
            </a:r>
            <a:r>
              <a:rPr lang="en-US" dirty="0" smtClean="0"/>
              <a:t>Trying to allow some instructions to take fewer cycles does not help, since the throughput is determined by the clock cycle; the number of pipe stages per instruction affects latency, </a:t>
            </a:r>
            <a:r>
              <a:rPr lang="en-US" smtClean="0"/>
              <a:t>not throughput.</a:t>
            </a:r>
          </a:p>
          <a:p>
            <a:pPr>
              <a:buNone/>
            </a:pPr>
            <a:r>
              <a:rPr lang="en-US" smtClean="0"/>
              <a:t>3. </a:t>
            </a:r>
            <a:r>
              <a:rPr lang="en-US" dirty="0" smtClean="0"/>
              <a:t>You cannot make ALU instructions take fewer cycles because of the write back of the result, but branches and jumps can take fewer cycles, so there is some opportunity </a:t>
            </a:r>
            <a:r>
              <a:rPr lang="en-US" smtClean="0"/>
              <a:t>for improvement.</a:t>
            </a:r>
          </a:p>
          <a:p>
            <a:pPr>
              <a:buNone/>
            </a:pPr>
            <a:r>
              <a:rPr lang="en-US" smtClean="0"/>
              <a:t>4. </a:t>
            </a:r>
            <a:r>
              <a:rPr lang="en-US" dirty="0" smtClean="0"/>
              <a:t>Instead of trying to make instructions take fewer cycles, we should explore making the pipeline longer, so that instructions take more cycles, but the cycles </a:t>
            </a:r>
            <a:r>
              <a:rPr lang="en-US" smtClean="0"/>
              <a:t>are shorter. </a:t>
            </a:r>
            <a:r>
              <a:rPr lang="en-US" dirty="0" smtClean="0"/>
              <a:t>This could </a:t>
            </a:r>
            <a:r>
              <a:rPr lang="en-US" smtClean="0"/>
              <a:t>improve performance.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5EBA-4579-224D-A66B-1673BAEAC07F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8136" y="5029200"/>
          <a:ext cx="74845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415"/>
                <a:gridCol w="4156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Red: All false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Pink: 1 T, 2 F, 3 F, 4</a:t>
                      </a:r>
                      <a:r>
                        <a:rPr lang="en-US" sz="2400" b="1" baseline="0" dirty="0" smtClean="0">
                          <a:solidFill>
                            <a:schemeClr val="accent6"/>
                          </a:solidFill>
                        </a:rPr>
                        <a:t> F</a:t>
                      </a:r>
                      <a:endParaRPr lang="en-US" sz="2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Orange: 1 F, 2 F, 3 F, 4 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66FF"/>
                          </a:solidFill>
                        </a:rPr>
                        <a:t>Blue: 1 F, 2 T, 3 F, 4 T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Green: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</a:rPr>
                        <a:t>1 F, 2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</a:rPr>
                        <a:t> F, 3 T, 4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Purple: 1 F, 2 T, 3 T, 4 T</a:t>
                      </a:r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Yellow: 1 F,</a:t>
                      </a:r>
                      <a:r>
                        <a:rPr lang="en-US" sz="2400" b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 2 T, 3 F, 4 F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C9FFFF"/>
                          </a:solidFill>
                        </a:rPr>
                        <a:t>Teal: All true</a:t>
                      </a:r>
                      <a:endParaRPr lang="en-US" sz="2400" dirty="0" smtClean="0">
                        <a:solidFill>
                          <a:srgbClr val="C9FF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3979333" y="5469471"/>
            <a:ext cx="2912533" cy="55880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220133" y="908757"/>
            <a:ext cx="8398934" cy="1316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50800" indent="-50800">
              <a:lnSpc>
                <a:spcPct val="85000"/>
              </a:lnSpc>
              <a:spcBef>
                <a:spcPct val="65000"/>
              </a:spcBef>
              <a:buSzPct val="100000"/>
              <a:tabLst>
                <a:tab pos="738188" algn="l"/>
              </a:tabLst>
            </a:pPr>
            <a:r>
              <a:rPr lang="en-US" sz="2400" dirty="0" smtClean="0">
                <a:latin typeface="18 VAG Rounded Bold   07390"/>
              </a:rPr>
              <a:t>State if following techniques are associated primarily with a software- or hardware-based approach to exploiting ILP (in some cases, the answer may be both): Superscalar, Out-of-Order execution, Speculation, Register Renaming</a:t>
            </a:r>
            <a:endParaRPr lang="en-US" sz="2400" dirty="0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2133"/>
          </a:xfrm>
        </p:spPr>
        <p:txBody>
          <a:bodyPr/>
          <a:lstStyle/>
          <a:p>
            <a:r>
              <a:rPr lang="en-US" dirty="0" smtClean="0"/>
              <a:t>Peer Question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5736" y="2296167"/>
          <a:ext cx="7890932" cy="405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007"/>
                <a:gridCol w="1303253"/>
                <a:gridCol w="1321106"/>
                <a:gridCol w="1253298"/>
                <a:gridCol w="17102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Super-scalar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</a:t>
                      </a:r>
                      <a:r>
                        <a:rPr lang="en-US" sz="2800" baseline="0" dirty="0" smtClean="0"/>
                        <a:t> of Order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Specu-lation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Register Renaming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Orange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Pink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3366FF"/>
                          </a:solidFill>
                        </a:rPr>
                        <a:t>Blue</a:t>
                      </a:r>
                      <a:endParaRPr lang="en-US" sz="280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FE42-470B-1C42-AF51-3C7955CCC7A9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220133" y="908757"/>
            <a:ext cx="8398934" cy="1316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50800" indent="-50800">
              <a:lnSpc>
                <a:spcPct val="85000"/>
              </a:lnSpc>
              <a:spcBef>
                <a:spcPct val="65000"/>
              </a:spcBef>
              <a:buSzPct val="100000"/>
              <a:tabLst>
                <a:tab pos="738188" algn="l"/>
              </a:tabLst>
            </a:pPr>
            <a:r>
              <a:rPr lang="en-US" sz="2400" dirty="0" smtClean="0">
                <a:latin typeface="18 VAG Rounded Bold   07390"/>
              </a:rPr>
              <a:t>State if following techniques are associated primarily with a software- or hardware-based approach to exploiting ILP (in some cases, the answer may be both): Superscalar, Out-of-Order execution, Speculation, Register Renaming</a:t>
            </a:r>
            <a:endParaRPr lang="en-US" sz="2400" dirty="0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2133"/>
          </a:xfrm>
        </p:spPr>
        <p:txBody>
          <a:bodyPr/>
          <a:lstStyle/>
          <a:p>
            <a:r>
              <a:rPr lang="en-US" dirty="0" smtClean="0"/>
              <a:t>Peer Answer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5736" y="2296167"/>
          <a:ext cx="7890932" cy="405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3007"/>
                <a:gridCol w="1303253"/>
                <a:gridCol w="1321106"/>
                <a:gridCol w="1253298"/>
                <a:gridCol w="17102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Super-scalar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</a:t>
                      </a:r>
                      <a:r>
                        <a:rPr lang="en-US" sz="2800" baseline="0" dirty="0" smtClean="0"/>
                        <a:t> of Order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Specu-lation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Register Renaming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Orange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Pink</a:t>
                      </a:r>
                      <a:r>
                        <a:rPr lang="en-US" sz="2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Both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3366FF"/>
                          </a:solidFill>
                        </a:rPr>
                        <a:t>Blue</a:t>
                      </a:r>
                      <a:endParaRPr lang="en-US" sz="2800" dirty="0" smtClean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HW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</a:rPr>
                        <a:t>SW</a:t>
                      </a:r>
                      <a:endParaRPr lang="en-US" sz="2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2E18B-64FF-2D47-829B-158AC90A3DE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507999" y="4826004"/>
            <a:ext cx="7772401" cy="55880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0" y="1992489"/>
            <a:ext cx="7467600" cy="155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romanUcPeriod"/>
              <a:tabLst>
                <a:tab pos="738188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Thanks to pipelining, I have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reduced the time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it took me to wash my one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shirt.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romanUcPeriod"/>
              <a:tabLst>
                <a:tab pos="738188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Longer pipelines are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always a win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(since less work per stage &amp; a faster clock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Question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1" y="4243494"/>
          <a:ext cx="8043332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3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Red  		      I is True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and II is True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Orange 	      I is False and II is True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Green 	      I is True and II is False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 	      I is False and II is False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AC00-27EB-824A-A9EB-74396C265814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491" name="Rectangle 3"/>
          <p:cNvSpPr>
            <a:spLocks noChangeArrowheads="1"/>
          </p:cNvSpPr>
          <p:nvPr/>
        </p:nvSpPr>
        <p:spPr bwMode="auto">
          <a:xfrm>
            <a:off x="0" y="1992489"/>
            <a:ext cx="7467600" cy="155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romanUcPeriod"/>
              <a:tabLst>
                <a:tab pos="738188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Thanks to pipelining, I have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reduced the time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it took me to wash my one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shirt.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romanUcPeriod"/>
              <a:tabLst>
                <a:tab pos="738188" algn="l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Longer pipelines are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always a win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(since less work per stage &amp; a faster clock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Answer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1" y="4243494"/>
          <a:ext cx="8043332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33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Red  		      I is True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and II is True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6"/>
                          </a:solidFill>
                        </a:rPr>
                        <a:t>Orange 	      I is False and II is True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Green 	      I is True and II is False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</a:rPr>
                        <a:t>Yellow 	      I is False and II is False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9CDA-5D5E-C740-AD49-BEF04EF0DFFA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575732" y="5791185"/>
            <a:ext cx="5655735" cy="55880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4704" y="4600222"/>
            <a:ext cx="7467600" cy="155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Thanks to pipelining, I have </a:t>
            </a:r>
            <a:r>
              <a:rPr lang="en-US" sz="2400" b="1" dirty="0">
                <a:solidFill>
                  <a:srgbClr val="FF0000"/>
                </a:solidFill>
                <a:latin typeface="18 VAG Rounded Bold   07390"/>
              </a:rPr>
              <a:t>reduced the time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it took me to wash my one 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shirt.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Longer pipelines are </a:t>
            </a:r>
            <a:r>
              <a:rPr lang="en-US" sz="2400" b="1" dirty="0">
                <a:solidFill>
                  <a:srgbClr val="FF0000"/>
                </a:solidFill>
                <a:latin typeface="18 VAG Rounded Bold   07390"/>
              </a:rPr>
              <a:t>always a win 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(since less work per stage &amp; a faster clock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).</a:t>
            </a:r>
            <a:endParaRPr lang="en-US" sz="2400" b="1" dirty="0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753541" name="Text Box 5"/>
          <p:cNvSpPr txBox="1">
            <a:spLocks noChangeArrowheads="1"/>
          </p:cNvSpPr>
          <p:nvPr/>
        </p:nvSpPr>
        <p:spPr bwMode="auto">
          <a:xfrm>
            <a:off x="990600" y="5149850"/>
            <a:ext cx="3862388" cy="109855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/>
              <a:t>F A L S E</a:t>
            </a:r>
          </a:p>
        </p:txBody>
      </p:sp>
      <p:sp>
        <p:nvSpPr>
          <p:cNvPr id="2753542" name="Text Box 6"/>
          <p:cNvSpPr txBox="1">
            <a:spLocks noChangeArrowheads="1"/>
          </p:cNvSpPr>
          <p:nvPr/>
        </p:nvSpPr>
        <p:spPr bwMode="auto">
          <a:xfrm>
            <a:off x="990600" y="4267200"/>
            <a:ext cx="3862388" cy="109855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 b="1"/>
              <a:t>F A L S E</a:t>
            </a:r>
          </a:p>
        </p:txBody>
      </p:sp>
      <p:sp>
        <p:nvSpPr>
          <p:cNvPr id="2753543" name="Text Box 7"/>
          <p:cNvSpPr txBox="1">
            <a:spLocks noChangeArrowheads="1"/>
          </p:cNvSpPr>
          <p:nvPr/>
        </p:nvSpPr>
        <p:spPr bwMode="auto">
          <a:xfrm>
            <a:off x="757238" y="2374851"/>
            <a:ext cx="7929562" cy="451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arenR"/>
            </a:pPr>
            <a:r>
              <a:rPr lang="en-US" sz="2800" b="1" u="sng" dirty="0">
                <a:solidFill>
                  <a:srgbClr val="FF0000"/>
                </a:solidFill>
                <a:latin typeface="18 VAG Rounded Bold   07390"/>
              </a:rPr>
              <a:t>Throughput</a:t>
            </a:r>
            <a:r>
              <a:rPr lang="en-US" sz="2800" b="1" dirty="0">
                <a:solidFill>
                  <a:srgbClr val="FF0000"/>
                </a:solidFill>
                <a:latin typeface="18 VAG Rounded Bold   07390"/>
              </a:rPr>
              <a:t> better, not</a:t>
            </a:r>
            <a:r>
              <a:rPr lang="en-US" sz="2800" b="1" dirty="0" smtClean="0">
                <a:solidFill>
                  <a:srgbClr val="FF0000"/>
                </a:solidFill>
                <a:latin typeface="18 VAG Rounded Bold   07390"/>
              </a:rPr>
              <a:t> latency!</a:t>
            </a:r>
            <a:endParaRPr lang="en-US" sz="2800" b="1" dirty="0">
              <a:solidFill>
                <a:srgbClr val="FF0000"/>
              </a:solidFill>
              <a:latin typeface="18 VAG Rounded Bold   07390"/>
            </a:endParaRPr>
          </a:p>
        </p:txBody>
      </p:sp>
      <p:sp>
        <p:nvSpPr>
          <p:cNvPr id="2753544" name="Rectangle 8"/>
          <p:cNvSpPr>
            <a:spLocks noChangeArrowheads="1"/>
          </p:cNvSpPr>
          <p:nvPr/>
        </p:nvSpPr>
        <p:spPr bwMode="auto">
          <a:xfrm>
            <a:off x="762000" y="2990801"/>
            <a:ext cx="7870825" cy="81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 startAt="2"/>
            </a:pPr>
            <a:r>
              <a:rPr lang="en-US" sz="2600" b="1" dirty="0">
                <a:solidFill>
                  <a:srgbClr val="FF0000"/>
                </a:solidFill>
                <a:latin typeface="18 VAG Rounded Bold   07390"/>
              </a:rPr>
              <a:t>“…longer pipelines do usually mean faster </a:t>
            </a:r>
            <a:r>
              <a:rPr lang="en-US" sz="2600" b="1" dirty="0" smtClean="0">
                <a:solidFill>
                  <a:srgbClr val="FF0000"/>
                </a:solidFill>
                <a:latin typeface="18 VAG Rounded Bold   07390"/>
              </a:rPr>
              <a:t>clock rate, </a:t>
            </a:r>
            <a:r>
              <a:rPr lang="en-US" sz="2600" b="1" dirty="0">
                <a:solidFill>
                  <a:srgbClr val="FF0000"/>
                </a:solidFill>
                <a:latin typeface="18 VAG Rounded Bold   07390"/>
              </a:rPr>
              <a:t>but</a:t>
            </a:r>
            <a:r>
              <a:rPr lang="en-US" sz="2600" b="1" dirty="0" smtClean="0">
                <a:solidFill>
                  <a:srgbClr val="FF0000"/>
                </a:solidFill>
                <a:latin typeface="18 VAG Rounded Bold   07390"/>
              </a:rPr>
              <a:t> hazards can cause </a:t>
            </a:r>
            <a:r>
              <a:rPr lang="en-US" sz="2600" b="1" dirty="0">
                <a:solidFill>
                  <a:srgbClr val="FF0000"/>
                </a:solidFill>
                <a:latin typeface="18 VAG Rounded Bold   07390"/>
              </a:rPr>
              <a:t>problems!”</a:t>
            </a:r>
            <a:endParaRPr lang="en-US" sz="2800" b="1" dirty="0">
              <a:solidFill>
                <a:srgbClr val="FF0000"/>
              </a:solidFill>
              <a:latin typeface="18 VAG Rounded Bold   0739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Answer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FB2E-C35C-A143-A74C-954A8558DE4E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3541" grpId="0" autoUpdateAnimBg="0"/>
      <p:bldP spid="2753542" grpId="0" autoUpdateAnimBg="0"/>
      <p:bldP spid="2753543" grpId="0" autoUpdateAnimBg="0"/>
      <p:bldP spid="275354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“And in Conclusion,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175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Big Ideas of Instruction Level Parallelism</a:t>
            </a:r>
          </a:p>
          <a:p>
            <a:r>
              <a:rPr lang="en-US" dirty="0" smtClean="0"/>
              <a:t>Pipelining, Hazards, and Stalls</a:t>
            </a:r>
          </a:p>
          <a:p>
            <a:r>
              <a:rPr lang="en-US" dirty="0" smtClean="0"/>
              <a:t>Forwarding, Speculation to overcome Hazards</a:t>
            </a:r>
          </a:p>
          <a:p>
            <a:r>
              <a:rPr lang="en-US" dirty="0" smtClean="0"/>
              <a:t>Multiple issue to increase performance </a:t>
            </a:r>
          </a:p>
          <a:p>
            <a:pPr lvl="1"/>
            <a:r>
              <a:rPr lang="en-US" dirty="0" smtClean="0"/>
              <a:t>IPC instead of CPI</a:t>
            </a:r>
          </a:p>
          <a:p>
            <a:r>
              <a:rPr lang="en-US" dirty="0" smtClean="0"/>
              <a:t>Dynamic Execution: Superscalar in-order issue, branch prediction, register </a:t>
            </a:r>
            <a:r>
              <a:rPr lang="en-US" smtClean="0"/>
              <a:t>renaming, out</a:t>
            </a:r>
            <a:r>
              <a:rPr lang="en-US" dirty="0" smtClean="0"/>
              <a:t>-of-order execution, in-order commit </a:t>
            </a:r>
          </a:p>
          <a:p>
            <a:pPr lvl="1"/>
            <a:r>
              <a:rPr lang="en-US" dirty="0" smtClean="0"/>
              <a:t>“unroll loops in HW”, hide cache misses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4E49-944D-3A4F-9EC4-84CC80BDDE0F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447B-AF79-FF4B-B314-47609E21315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95770" y="6356350"/>
            <a:ext cx="2133600" cy="365125"/>
          </a:xfrm>
        </p:spPr>
        <p:txBody>
          <a:bodyPr/>
          <a:lstStyle/>
          <a:p>
            <a:r>
              <a:rPr lang="en-US" smtClean="0"/>
              <a:t>Spring 2011 -- Lecture #21</a:t>
            </a:r>
            <a:endParaRPr lang="en-AU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Control </a:t>
            </a:r>
            <a:r>
              <a:rPr lang="en-US" dirty="0"/>
              <a:t>Hazards</a:t>
            </a:r>
            <a:endParaRPr lang="en-AU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17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Branch determines flow of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Fetching next instruction depends on branch outcome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Pipeline can’t always fetch correct instruction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Still working on ID stage of branch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BEQ, BNE in MIPS pipeline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Simple solution Option 1: </a:t>
            </a:r>
            <a:r>
              <a:rPr lang="en-US" i="1" dirty="0" smtClean="0">
                <a:solidFill>
                  <a:srgbClr val="FF0000"/>
                </a:solidFill>
              </a:rPr>
              <a:t>Stall </a:t>
            </a:r>
            <a:r>
              <a:rPr lang="en-US" dirty="0" smtClean="0"/>
              <a:t>on every branch until have new PC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Would add 2 bubbles/clock cycles for every Branch! (~ 20% of instructions executed)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Stall =&gt; 2 Bubbles/Clocks</a:t>
            </a:r>
            <a:endParaRPr lang="en-US" dirty="0"/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647832" y="6068719"/>
            <a:ext cx="790368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18 VAG Rounded Bold   07390"/>
              </a:rPr>
              <a:t>Where do we do the compare for the branch?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1179513"/>
            <a:ext cx="7800975" cy="5056188"/>
            <a:chOff x="214" y="551"/>
            <a:chExt cx="4914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55" y="1226"/>
              <a:ext cx="51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Courier" pitchFamily="-65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55" y="164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06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55" y="2536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55" y="2991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86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.</a:t>
              </a: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229100" y="2590800"/>
            <a:ext cx="7620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Date Placeholder 1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23C5-FF4D-BD4F-9D47-6D0DAD939227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166" name="Slide Number Placeholder 1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7" name="Footer Placeholder 1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731" grpId="0" autoUpdateAnimBg="0"/>
      <p:bldP spid="27618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Control Hazard: Branching</a:t>
            </a:r>
            <a:endParaRPr lang="en-US" dirty="0"/>
          </a:p>
        </p:txBody>
      </p:sp>
      <p:sp>
        <p:nvSpPr>
          <p:cNvPr id="276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Optimization #1:</a:t>
            </a:r>
          </a:p>
          <a:p>
            <a:pPr lvl="1"/>
            <a:r>
              <a:rPr lang="en-US" dirty="0" smtClean="0"/>
              <a:t>Insert </a:t>
            </a:r>
            <a:r>
              <a:rPr lang="en-US" dirty="0" smtClean="0">
                <a:solidFill>
                  <a:srgbClr val="FF0000"/>
                </a:solidFill>
              </a:rPr>
              <a:t>special branch comparator </a:t>
            </a:r>
            <a:r>
              <a:rPr lang="en-US" dirty="0" smtClean="0"/>
              <a:t>in Stage 2</a:t>
            </a:r>
          </a:p>
          <a:p>
            <a:pPr lvl="1"/>
            <a:r>
              <a:rPr lang="en-US" dirty="0" smtClean="0"/>
              <a:t>As soon as instruction is decoded (</a:t>
            </a:r>
            <a:r>
              <a:rPr lang="en-US" dirty="0" err="1" smtClean="0"/>
              <a:t>Opcode</a:t>
            </a:r>
            <a:r>
              <a:rPr lang="en-US" dirty="0" smtClean="0"/>
              <a:t> identifies it as a branch), immediately make a decision and set the new value of the PC</a:t>
            </a:r>
          </a:p>
          <a:p>
            <a:pPr lvl="1"/>
            <a:r>
              <a:rPr lang="en-US" dirty="0" smtClean="0"/>
              <a:t>Benefit: since branch is complete in Stage 2, only one unnecessary instruction is fetched, so only one no-op is needed</a:t>
            </a:r>
          </a:p>
          <a:p>
            <a:pPr lvl="1"/>
            <a:r>
              <a:rPr lang="en-US" dirty="0" smtClean="0"/>
              <a:t>Side Note: means that branches are idle in Stages 3, 4 and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489A-F6C4-0641-A089-7B6C6000403B}" type="datetime1">
              <a:rPr lang="en-US" smtClean="0"/>
              <a:t>4/6/11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#21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25002</TotalTime>
  <Words>5942</Words>
  <Application>Microsoft Macintosh PowerPoint</Application>
  <PresentationFormat>On-screen Show (4:3)</PresentationFormat>
  <Paragraphs>1513</Paragraphs>
  <Slides>69</Slides>
  <Notes>48</Notes>
  <HiddenSlides>18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Image</vt:lpstr>
      <vt:lpstr>CS 61C: Great Ideas in Computer Architecture (Machine Structures) Instruction Level Parallelism: Multiple Instruction Issue</vt:lpstr>
      <vt:lpstr>Slide 2</vt:lpstr>
      <vt:lpstr>You Are Here!</vt:lpstr>
      <vt:lpstr>Review: Hazards</vt:lpstr>
      <vt:lpstr>Agenda</vt:lpstr>
      <vt:lpstr>Agenda</vt:lpstr>
      <vt:lpstr>3. Control Hazards</vt:lpstr>
      <vt:lpstr>Stall =&gt; 2 Bubbles/Clocks</vt:lpstr>
      <vt:lpstr>3. Control Hazard: Branching</vt:lpstr>
      <vt:lpstr>Corrected Datapath for BEQ/BNE?</vt:lpstr>
      <vt:lpstr>One Clock Cycle Stall</vt:lpstr>
      <vt:lpstr>3. Control Hazards</vt:lpstr>
      <vt:lpstr>3. Control Hazard: Branching</vt:lpstr>
      <vt:lpstr>3. Control Hazard: Branching</vt:lpstr>
      <vt:lpstr>Example: Nondelayed vs. Delayed Branch</vt:lpstr>
      <vt:lpstr>Delayed Branch/Jump and MIPS ISA?</vt:lpstr>
      <vt:lpstr>Delayed Branch/Jump and MIPS ISA?</vt:lpstr>
      <vt:lpstr>Agenda</vt:lpstr>
      <vt:lpstr>Administrivia</vt:lpstr>
      <vt:lpstr>SF Giants!</vt:lpstr>
      <vt:lpstr>Agenda</vt:lpstr>
      <vt:lpstr>Greater Instruction-Level Parallelism (ILP)</vt:lpstr>
      <vt:lpstr>Multiple Issue</vt:lpstr>
      <vt:lpstr>Superscalar Laundry: Parallel per stage</vt:lpstr>
      <vt:lpstr>Pipeline Depth and Issue Width</vt:lpstr>
      <vt:lpstr>Pipeline Depth and Issue Width</vt:lpstr>
      <vt:lpstr>Static Multiple Issue</vt:lpstr>
      <vt:lpstr>Scheduling Static Multiple Issue</vt:lpstr>
      <vt:lpstr>MIPS with Static Dual Issue</vt:lpstr>
      <vt:lpstr>Hazards in the Dual-Issue MIPS</vt:lpstr>
      <vt:lpstr>Scheduling Example</vt:lpstr>
      <vt:lpstr>Loop Unrolling</vt:lpstr>
      <vt:lpstr>Loop Unrolling Example</vt:lpstr>
      <vt:lpstr>Agenda</vt:lpstr>
      <vt:lpstr>Dynamic Multiple Issue</vt:lpstr>
      <vt:lpstr>Dynamic Pipeline Scheduling</vt:lpstr>
      <vt:lpstr>Why Do Dynamic Scheduling?</vt:lpstr>
      <vt:lpstr>Speculation</vt:lpstr>
      <vt:lpstr>Pipeline Hazard: Matching socks in later load</vt:lpstr>
      <vt:lpstr>Out-of-Order Laundry: Don’t Wait</vt:lpstr>
      <vt:lpstr>Out-of-Order Execution (1/2)</vt:lpstr>
      <vt:lpstr>Out-of-Order Execution (2/2)</vt:lpstr>
      <vt:lpstr>Dynamically Scheduled CPU</vt:lpstr>
      <vt:lpstr>Out Of Order Intel</vt:lpstr>
      <vt:lpstr>Agenda</vt:lpstr>
      <vt:lpstr>Slide 46</vt:lpstr>
      <vt:lpstr>Agenda</vt:lpstr>
      <vt:lpstr>AMD Opteron X4 Microarchitecture</vt:lpstr>
      <vt:lpstr>AMD Opteron X4 Pipeline Flow</vt:lpstr>
      <vt:lpstr>Does Multiple Issue Work?</vt:lpstr>
      <vt:lpstr>Agenda</vt:lpstr>
      <vt:lpstr>New-School Machine Structures (It’s a bit more complicated!)</vt:lpstr>
      <vt:lpstr>Big Picture on Parallelism</vt:lpstr>
      <vt:lpstr>Big Picture on Parallelism</vt:lpstr>
      <vt:lpstr>Peer Instruction</vt:lpstr>
      <vt:lpstr>Peer Answer</vt:lpstr>
      <vt:lpstr>Peer Question: Stall, Forward, OK? </vt:lpstr>
      <vt:lpstr>Sequence 1</vt:lpstr>
      <vt:lpstr>Sequence 2</vt:lpstr>
      <vt:lpstr>Sequence 3</vt:lpstr>
      <vt:lpstr>Peer Question: Stall, Forward, OK? </vt:lpstr>
      <vt:lpstr>Peer Question</vt:lpstr>
      <vt:lpstr>Peer Answer</vt:lpstr>
      <vt:lpstr>Peer Question</vt:lpstr>
      <vt:lpstr>Peer Answer</vt:lpstr>
      <vt:lpstr>Peer Question</vt:lpstr>
      <vt:lpstr>Peer Answer</vt:lpstr>
      <vt:lpstr>Peer Answer</vt:lpstr>
      <vt:lpstr>“And in Conclusion, …”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243</cp:revision>
  <cp:lastPrinted>2011-03-29T23:06:08Z</cp:lastPrinted>
  <dcterms:created xsi:type="dcterms:W3CDTF">2011-04-07T02:58:59Z</dcterms:created>
  <dcterms:modified xsi:type="dcterms:W3CDTF">2011-04-07T03:29:06Z</dcterms:modified>
</cp:coreProperties>
</file>