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6"/>
  </p:notesMasterIdLst>
  <p:handoutMasterIdLst>
    <p:handoutMasterId r:id="rId47"/>
  </p:handoutMasterIdLst>
  <p:sldIdLst>
    <p:sldId id="257" r:id="rId2"/>
    <p:sldId id="584" r:id="rId3"/>
    <p:sldId id="586" r:id="rId4"/>
    <p:sldId id="573" r:id="rId5"/>
    <p:sldId id="587" r:id="rId6"/>
    <p:sldId id="589" r:id="rId7"/>
    <p:sldId id="590" r:id="rId8"/>
    <p:sldId id="591" r:id="rId9"/>
    <p:sldId id="592" r:id="rId10"/>
    <p:sldId id="593" r:id="rId11"/>
    <p:sldId id="594" r:id="rId12"/>
    <p:sldId id="595" r:id="rId13"/>
    <p:sldId id="632" r:id="rId14"/>
    <p:sldId id="631" r:id="rId15"/>
    <p:sldId id="635" r:id="rId16"/>
    <p:sldId id="634" r:id="rId17"/>
    <p:sldId id="602" r:id="rId18"/>
    <p:sldId id="603" r:id="rId19"/>
    <p:sldId id="604" r:id="rId20"/>
    <p:sldId id="605" r:id="rId21"/>
    <p:sldId id="606" r:id="rId22"/>
    <p:sldId id="607" r:id="rId23"/>
    <p:sldId id="608" r:id="rId24"/>
    <p:sldId id="609" r:id="rId25"/>
    <p:sldId id="610" r:id="rId26"/>
    <p:sldId id="611" r:id="rId27"/>
    <p:sldId id="612" r:id="rId28"/>
    <p:sldId id="613" r:id="rId29"/>
    <p:sldId id="617" r:id="rId30"/>
    <p:sldId id="614" r:id="rId31"/>
    <p:sldId id="618" r:id="rId32"/>
    <p:sldId id="619" r:id="rId33"/>
    <p:sldId id="620" r:id="rId34"/>
    <p:sldId id="621" r:id="rId35"/>
    <p:sldId id="622" r:id="rId36"/>
    <p:sldId id="623" r:id="rId37"/>
    <p:sldId id="624" r:id="rId38"/>
    <p:sldId id="625" r:id="rId39"/>
    <p:sldId id="626" r:id="rId40"/>
    <p:sldId id="627" r:id="rId41"/>
    <p:sldId id="615" r:id="rId42"/>
    <p:sldId id="629" r:id="rId43"/>
    <p:sldId id="628" r:id="rId44"/>
    <p:sldId id="61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showPr showNarration="1">
    <p:present/>
    <p:sldAll/>
    <p:penClr>
      <a:schemeClr val="tx1"/>
    </p:penClr>
  </p:showPr>
  <p:clrMru>
    <a:srgbClr val="C9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4975" autoAdjust="0"/>
    <p:restoredTop sz="84825" autoAdjust="0"/>
  </p:normalViewPr>
  <p:slideViewPr>
    <p:cSldViewPr snapToGrid="0">
      <p:cViewPr varScale="1">
        <p:scale>
          <a:sx n="89" d="100"/>
          <a:sy n="89" d="100"/>
        </p:scale>
        <p:origin x="-760"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264"/>
    </p:cViewPr>
  </p:sorterViewPr>
  <p:notesViewPr>
    <p:cSldViewPr snapToGrid="0" snapToObjects="1">
      <p:cViewPr varScale="1">
        <p:scale>
          <a:sx n="85" d="100"/>
          <a:sy n="85" d="100"/>
        </p:scale>
        <p:origin x="-3128"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4/12/11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4/12/11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4035"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6083"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dirty="0"/>
              <a:t>For lecture</a:t>
            </a:r>
          </a:p>
          <a:p>
            <a:pPr eaLnBrk="1" hangingPunct="1">
              <a:spcBef>
                <a:spcPct val="0"/>
              </a:spcBef>
            </a:pPr>
            <a:endParaRPr lang="en-US" dirty="0"/>
          </a:p>
          <a:p>
            <a:pPr eaLnBrk="1" hangingPunct="1">
              <a:spcBef>
                <a:spcPct val="0"/>
              </a:spcBef>
            </a:pPr>
            <a:r>
              <a:rPr lang="en-US" dirty="0"/>
              <a:t>This picture is as opposed to </a:t>
            </a:r>
          </a:p>
          <a:p>
            <a:pPr eaLnBrk="1" hangingPunct="1">
              <a:spcBef>
                <a:spcPct val="0"/>
              </a:spcBef>
            </a:pPr>
            <a:endParaRPr lang="en-US" dirty="0"/>
          </a:p>
          <a:p>
            <a:pPr eaLnBrk="1" hangingPunct="1">
              <a:spcBef>
                <a:spcPct val="0"/>
              </a:spcBef>
            </a:pPr>
            <a:r>
              <a:rPr lang="en-US" dirty="0"/>
              <a:t>Way 0</a:t>
            </a:r>
          </a:p>
          <a:p>
            <a:pPr eaLnBrk="1" hangingPunct="1">
              <a:spcBef>
                <a:spcPct val="0"/>
              </a:spcBef>
            </a:pPr>
            <a:r>
              <a:rPr lang="en-US" dirty="0"/>
              <a:t>              both red                 Set 0</a:t>
            </a:r>
          </a:p>
          <a:p>
            <a:pPr eaLnBrk="1" hangingPunct="1">
              <a:spcBef>
                <a:spcPct val="0"/>
              </a:spcBef>
            </a:pPr>
            <a:r>
              <a:rPr lang="en-US" dirty="0"/>
              <a:t>Way 1</a:t>
            </a:r>
          </a:p>
          <a:p>
            <a:pPr eaLnBrk="1" hangingPunct="1">
              <a:spcBef>
                <a:spcPct val="0"/>
              </a:spcBef>
            </a:pPr>
            <a:r>
              <a:rPr lang="en-US" dirty="0"/>
              <a:t>------------------------------------</a:t>
            </a:r>
          </a:p>
          <a:p>
            <a:pPr eaLnBrk="1" hangingPunct="1">
              <a:spcBef>
                <a:spcPct val="0"/>
              </a:spcBef>
            </a:pPr>
            <a:r>
              <a:rPr lang="en-US" dirty="0"/>
              <a:t>Way 0</a:t>
            </a:r>
          </a:p>
          <a:p>
            <a:pPr eaLnBrk="1" hangingPunct="1">
              <a:spcBef>
                <a:spcPct val="0"/>
              </a:spcBef>
            </a:pPr>
            <a:r>
              <a:rPr lang="en-US" dirty="0"/>
              <a:t>               both green             Set 1</a:t>
            </a:r>
          </a:p>
          <a:p>
            <a:pPr eaLnBrk="1" hangingPunct="1">
              <a:spcBef>
                <a:spcPct val="0"/>
              </a:spcBef>
            </a:pPr>
            <a:r>
              <a:rPr lang="en-US" dirty="0"/>
              <a:t>Way 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8131"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50179"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lecture</a:t>
            </a:r>
          </a:p>
          <a:p>
            <a:pPr eaLnBrk="1" hangingPunct="1">
              <a:spcBef>
                <a:spcPct val="0"/>
              </a:spcBef>
            </a:pPr>
            <a:endParaRPr lang="en-US"/>
          </a:p>
          <a:p>
            <a:pPr eaLnBrk="1" hangingPunct="1">
              <a:spcBef>
                <a:spcPct val="0"/>
              </a:spcBef>
            </a:pPr>
            <a:r>
              <a:rPr lang="en-US"/>
              <a:t>Another sample string to try 0 1 2 3 0 8 11 0 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p:txBody>
          <a:bodyPr/>
          <a:lstStyle/>
          <a:p>
            <a:pPr>
              <a:defRPr/>
            </a:pPr>
            <a:r>
              <a:rPr lang="en-AU"/>
              <a:t>Morgan Kaufmann Publishers</a:t>
            </a:r>
          </a:p>
        </p:txBody>
      </p:sp>
      <p:sp>
        <p:nvSpPr>
          <p:cNvPr id="45059" name="Rectangle 3"/>
          <p:cNvSpPr>
            <a:spLocks noGrp="1" noChangeArrowheads="1"/>
          </p:cNvSpPr>
          <p:nvPr>
            <p:ph type="dt" sz="quarter" idx="1"/>
          </p:nvPr>
        </p:nvSpPr>
        <p:spPr/>
        <p:txBody>
          <a:bodyPr/>
          <a:lstStyle/>
          <a:p>
            <a:pPr>
              <a:defRPr/>
            </a:pPr>
            <a:fld id="{05F688A9-AAC3-8C4D-BE02-C84054AA464D}" type="datetime3">
              <a:rPr lang="en-AU"/>
              <a:pPr>
                <a:defRPr/>
              </a:pPr>
              <a:t>April 12, 11</a:t>
            </a:fld>
            <a:endParaRPr lang="en-AU"/>
          </a:p>
        </p:txBody>
      </p:sp>
      <p:sp>
        <p:nvSpPr>
          <p:cNvPr id="45060"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45061" name="Rectangle 7"/>
          <p:cNvSpPr>
            <a:spLocks noGrp="1" noChangeArrowheads="1"/>
          </p:cNvSpPr>
          <p:nvPr>
            <p:ph type="sldNum" sz="quarter" idx="5"/>
          </p:nvPr>
        </p:nvSpPr>
        <p:spPr/>
        <p:txBody>
          <a:bodyPr/>
          <a:lstStyle/>
          <a:p>
            <a:pPr>
              <a:defRPr/>
            </a:pPr>
            <a:fld id="{02F9F773-EB27-664D-AF58-7373D027B7B6}" type="slidenum">
              <a:rPr lang="en-AU"/>
              <a:pPr>
                <a:defRPr/>
              </a:pPr>
              <a:t>22</a:t>
            </a:fld>
            <a:endParaRPr lang="en-AU"/>
          </a:p>
        </p:txBody>
      </p:sp>
      <p:sp>
        <p:nvSpPr>
          <p:cNvPr id="522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called a 4-way set associative cache because there are four cache entries for each cache index.  Essentially, you have four direct mapped cache working in parallel.</a:t>
            </a:r>
          </a:p>
          <a:p>
            <a:pPr eaLnBrk="1" hangingPunct="1">
              <a:spcBef>
                <a:spcPct val="0"/>
              </a:spcBef>
            </a:pPr>
            <a:r>
              <a:rPr lang="en-US"/>
              <a:t>This is how it works: the cache index selects a set from the cache. The four tags in the set are compared in parallel with the upper bits of the memory address.</a:t>
            </a:r>
          </a:p>
          <a:p>
            <a:pPr eaLnBrk="1" hangingPunct="1">
              <a:spcBef>
                <a:spcPct val="0"/>
              </a:spcBef>
            </a:pPr>
            <a:r>
              <a:rPr lang="en-US"/>
              <a:t>If no tags match the incoming address tag, we have a cache miss.</a:t>
            </a:r>
          </a:p>
          <a:p>
            <a:pPr eaLnBrk="1" hangingPunct="1">
              <a:spcBef>
                <a:spcPct val="0"/>
              </a:spcBef>
            </a:pPr>
            <a:r>
              <a:rPr lang="en-US"/>
              <a:t>Otherwise, we have a cache hit and we will select the data from the way where the tag matches occur.</a:t>
            </a:r>
          </a:p>
          <a:p>
            <a:pPr eaLnBrk="1" hangingPunct="1">
              <a:spcBef>
                <a:spcPct val="0"/>
              </a:spcBef>
            </a:pPr>
            <a:r>
              <a:rPr lang="en-US"/>
              <a:t>This is simple enough.  What is its disadvantages?</a:t>
            </a:r>
          </a:p>
          <a:p>
            <a:pPr eaLnBrk="1" hangingPunct="1">
              <a:spcBef>
                <a:spcPct val="0"/>
              </a:spcBef>
            </a:pPr>
            <a:endParaRPr lang="en-US"/>
          </a:p>
          <a:p>
            <a:pPr eaLnBrk="1" hangingPunct="1">
              <a:spcBef>
                <a:spcPct val="0"/>
              </a:spcBef>
            </a:pPr>
            <a:r>
              <a:rPr lang="en-US"/>
              <a:t>+1 = 36 min. (Y:16)</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lecture</a:t>
            </a:r>
          </a:p>
          <a:p>
            <a:pPr eaLnBrk="1" hangingPunct="1">
              <a:spcBef>
                <a:spcPct val="0"/>
              </a:spcBef>
            </a:pPr>
            <a:r>
              <a:rPr lang="en-US"/>
              <a:t>In 2008, the greater size and power consumption of CAMs generally leads to 2-way and 4-way set associativity being built from standard SRAMs with comparators with 8-way and above being built using CAMs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First of all, a N-way set associative cache will need N comparators instead of just one comparator (use the right side of the diagram for direct mapped cache).</a:t>
            </a:r>
          </a:p>
          <a:p>
            <a:pPr eaLnBrk="1" hangingPunct="1">
              <a:spcBef>
                <a:spcPct val="0"/>
              </a:spcBef>
            </a:pPr>
            <a:r>
              <a:rPr lang="en-US"/>
              <a:t>A N-way set associative cache will also be slower than a direct mapped cache because of this extra multiplexer delay.</a:t>
            </a:r>
          </a:p>
          <a:p>
            <a:pPr eaLnBrk="1" hangingPunct="1">
              <a:spcBef>
                <a:spcPct val="0"/>
              </a:spcBef>
            </a:pPr>
            <a:r>
              <a:rPr lang="en-US"/>
              <a:t>Finally, for a N-way set associative cache, the data will be available AFTER the hit/miss signal becomes valid because the hit/mis is needed to control the data MUX.</a:t>
            </a:r>
          </a:p>
          <a:p>
            <a:pPr eaLnBrk="1" hangingPunct="1">
              <a:spcBef>
                <a:spcPct val="0"/>
              </a:spcBef>
            </a:pPr>
            <a:r>
              <a:rPr lang="en-US"/>
              <a:t>For a direct mapped cache, that is everything before the MUX on the right or left side, the cache block will be available BEFORE the hit/miss signal (AND gate output) because the data does not have to go through the comparator.</a:t>
            </a:r>
          </a:p>
          <a:p>
            <a:pPr eaLnBrk="1" hangingPunct="1">
              <a:spcBef>
                <a:spcPct val="0"/>
              </a:spcBef>
            </a:pPr>
            <a:r>
              <a:rPr lang="en-US"/>
              <a:t>This can be an important consideration because the processor can now go ahead and use the data  without  knowing if it is a Hit or Miss.  Just assume it is a hit.</a:t>
            </a:r>
          </a:p>
          <a:p>
            <a:pPr eaLnBrk="1" hangingPunct="1">
              <a:spcBef>
                <a:spcPct val="0"/>
              </a:spcBef>
            </a:pPr>
            <a:r>
              <a:rPr lang="en-US"/>
              <a:t>Since cache hit rate is in the upper 90% range, you will be ahead of the game 90% of the time and for those 10% of the time that you  are wrong,  just make sure you can recover.</a:t>
            </a:r>
          </a:p>
          <a:p>
            <a:pPr eaLnBrk="1" hangingPunct="1">
              <a:spcBef>
                <a:spcPct val="0"/>
              </a:spcBef>
            </a:pPr>
            <a:r>
              <a:rPr lang="en-US"/>
              <a:t>You cannot play this speculation game with a N-way set-associative cache because as I said earlier, the data will not be available to you until the hit/miss signal is valid.</a:t>
            </a:r>
          </a:p>
          <a:p>
            <a:pPr eaLnBrk="1" hangingPunct="1">
              <a:spcBef>
                <a:spcPct val="0"/>
              </a:spcBef>
            </a:pPr>
            <a:endParaRPr lang="en-US"/>
          </a:p>
          <a:p>
            <a:pPr eaLnBrk="1" hangingPunct="1">
              <a:spcBef>
                <a:spcPct val="0"/>
              </a:spcBef>
            </a:pPr>
            <a:r>
              <a:rPr lang="en-US"/>
              <a:t>+2 = 38 min. (Y:18)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5A70A7-E578-1540-8263-E3B3842894D8}" type="slidenum">
              <a:rPr lang="en-US"/>
              <a:pPr>
                <a:defRPr/>
              </a:pPr>
              <a:t>27</a:t>
            </a:fld>
            <a:endParaRPr lang="en-US"/>
          </a:p>
        </p:txBody>
      </p:sp>
      <p:sp>
        <p:nvSpPr>
          <p:cNvPr id="62467" name="Rectangle 2"/>
          <p:cNvSpPr>
            <a:spLocks noGrp="1" noChangeArrowheads="1"/>
          </p:cNvSpPr>
          <p:nvPr>
            <p:ph type="body" idx="1"/>
          </p:nvPr>
        </p:nvSpPr>
        <p:spPr bwMode="auto">
          <a:xfrm>
            <a:off x="914400" y="4343400"/>
            <a:ext cx="5029200" cy="4114800"/>
          </a:xfrm>
          <a:noFill/>
        </p:spPr>
        <p:txBody>
          <a:bodyPr wrap="square" lIns="90462" tIns="44438" rIns="90462" bIns="44438" numCol="1" anchor="t" anchorCtr="0" compatLnSpc="1">
            <a:prstTxWarp prst="textNoShape">
              <a:avLst/>
            </a:prstTxWarp>
          </a:bodyPr>
          <a:lstStyle/>
          <a:p>
            <a:endParaRPr lang="en-US"/>
          </a:p>
        </p:txBody>
      </p:sp>
      <p:sp>
        <p:nvSpPr>
          <p:cNvPr id="62468" name="Rectangle 3"/>
          <p:cNvSpPr>
            <a:spLocks noGrp="1" noRot="1" noChangeAspect="1" noChangeArrowheads="1" noTextEdit="1"/>
          </p:cNvSpPr>
          <p:nvPr>
            <p:ph type="sldImg"/>
          </p:nvPr>
        </p:nvSpPr>
        <p:spPr bwMode="auto">
          <a:noFill/>
          <a:ln w="9525">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515938" y="4343400"/>
            <a:ext cx="5910262" cy="4113213"/>
          </a:xfrm>
          <a:noFill/>
        </p:spPr>
        <p:txBody>
          <a:bodyPr wrap="square" lIns="92000" tIns="45192" rIns="92000" bIns="45192" numCol="1" anchor="t" anchorCtr="0" compatLnSpc="1">
            <a:prstTxWarp prst="textNoShape">
              <a:avLst/>
            </a:prstTxWarp>
          </a:bodyPr>
          <a:lstStyle/>
          <a:p>
            <a:pPr eaLnBrk="1" hangingPunct="1"/>
            <a:endParaRPr lang="en-US"/>
          </a:p>
        </p:txBody>
      </p:sp>
      <p:sp>
        <p:nvSpPr>
          <p:cNvPr id="22531" name="Rectangle 3"/>
          <p:cNvSpPr>
            <a:spLocks noGrp="1" noRot="1" noChangeAspect="1" noChangeArrowheads="1" noTextEdit="1"/>
          </p:cNvSpPr>
          <p:nvPr>
            <p:ph type="sldImg"/>
          </p:nvPr>
        </p:nvSpPr>
        <p:spPr bwMode="auto">
          <a:xfrm>
            <a:off x="1160463" y="587375"/>
            <a:ext cx="4554537" cy="3416300"/>
          </a:xfrm>
          <a:noFill/>
          <a:ln>
            <a:solidFill>
              <a:srgbClr val="000000"/>
            </a:solidFill>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As cache sizes grow, the relative improvement from associativity increases only slightly; since the overall miss rate of a larger cache is lower, the opportunity for improving the miss rate decreases and the absolute improvement in miss rate from associativity shrinks significantly.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p:txBody>
          <a:bodyPr/>
          <a:lstStyle/>
          <a:p>
            <a:pPr>
              <a:defRPr/>
            </a:pPr>
            <a:r>
              <a:rPr lang="en-AU"/>
              <a:t>Morgan Kaufmann Publishers</a:t>
            </a:r>
          </a:p>
        </p:txBody>
      </p:sp>
      <p:sp>
        <p:nvSpPr>
          <p:cNvPr id="79875" name="Rectangle 3"/>
          <p:cNvSpPr>
            <a:spLocks noGrp="1" noChangeArrowheads="1"/>
          </p:cNvSpPr>
          <p:nvPr>
            <p:ph type="dt" sz="quarter" idx="1"/>
          </p:nvPr>
        </p:nvSpPr>
        <p:spPr/>
        <p:txBody>
          <a:bodyPr/>
          <a:lstStyle/>
          <a:p>
            <a:pPr>
              <a:defRPr/>
            </a:pPr>
            <a:fld id="{61FB6044-2705-714E-931F-05D32290EA68}" type="datetime3">
              <a:rPr lang="en-AU"/>
              <a:pPr>
                <a:defRPr/>
              </a:pPr>
              <a:t>April 12, 11</a:t>
            </a:fld>
            <a:endParaRPr lang="en-AU"/>
          </a:p>
        </p:txBody>
      </p:sp>
      <p:sp>
        <p:nvSpPr>
          <p:cNvPr id="79876"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79877" name="Rectangle 7"/>
          <p:cNvSpPr>
            <a:spLocks noGrp="1" noChangeArrowheads="1"/>
          </p:cNvSpPr>
          <p:nvPr>
            <p:ph type="sldNum" sz="quarter" idx="5"/>
          </p:nvPr>
        </p:nvSpPr>
        <p:spPr/>
        <p:txBody>
          <a:bodyPr/>
          <a:lstStyle/>
          <a:p>
            <a:pPr>
              <a:defRPr/>
            </a:pPr>
            <a:fld id="{7E85529A-4414-EB42-B8DF-3F843B25EFFD}" type="slidenum">
              <a:rPr lang="en-AU"/>
              <a:pPr>
                <a:defRPr/>
              </a:pPr>
              <a:t>30</a:t>
            </a:fld>
            <a:endParaRPr lang="en-AU"/>
          </a:p>
        </p:txBody>
      </p:sp>
      <p:sp>
        <p:nvSpPr>
          <p:cNvPr id="665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Also reduces cache miss penalty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Also reduces cache miss penalty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p:txBody>
          <a:bodyPr/>
          <a:lstStyle/>
          <a:p>
            <a:pPr>
              <a:defRPr/>
            </a:pPr>
            <a:r>
              <a:rPr lang="en-AU"/>
              <a:t>Morgan Kaufmann Publishers</a:t>
            </a:r>
          </a:p>
        </p:txBody>
      </p:sp>
      <p:sp>
        <p:nvSpPr>
          <p:cNvPr id="98307" name="Rectangle 3"/>
          <p:cNvSpPr>
            <a:spLocks noGrp="1" noChangeArrowheads="1"/>
          </p:cNvSpPr>
          <p:nvPr>
            <p:ph type="dt" sz="quarter" idx="1"/>
          </p:nvPr>
        </p:nvSpPr>
        <p:spPr/>
        <p:txBody>
          <a:bodyPr/>
          <a:lstStyle/>
          <a:p>
            <a:pPr>
              <a:defRPr/>
            </a:pPr>
            <a:fld id="{6E03FA73-3DC1-7D44-8893-C01ACF859D6D}" type="datetime3">
              <a:rPr lang="en-AU"/>
              <a:pPr>
                <a:defRPr/>
              </a:pPr>
              <a:t>April 12, 11</a:t>
            </a:fld>
            <a:endParaRPr lang="en-AU"/>
          </a:p>
        </p:txBody>
      </p:sp>
      <p:sp>
        <p:nvSpPr>
          <p:cNvPr id="98308"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98309" name="Rectangle 7"/>
          <p:cNvSpPr>
            <a:spLocks noGrp="1" noChangeArrowheads="1"/>
          </p:cNvSpPr>
          <p:nvPr>
            <p:ph type="sldNum" sz="quarter" idx="5"/>
          </p:nvPr>
        </p:nvSpPr>
        <p:spPr/>
        <p:txBody>
          <a:bodyPr/>
          <a:lstStyle/>
          <a:p>
            <a:pPr>
              <a:defRPr/>
            </a:pPr>
            <a:fld id="{30915334-C250-B24A-803F-982ADEF8C9D0}" type="slidenum">
              <a:rPr lang="en-AU"/>
              <a:pPr>
                <a:defRPr/>
              </a:pPr>
              <a:t>37</a:t>
            </a:fld>
            <a:endParaRPr lang="en-AU"/>
          </a:p>
        </p:txBody>
      </p:sp>
      <p:sp>
        <p:nvSpPr>
          <p:cNvPr id="327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Global miss rate – the fraction of references that miss in all levels of a multilevel cache.  The global miss rate dictates how often we must access the main memory.</a:t>
            </a:r>
          </a:p>
          <a:p>
            <a:pPr eaLnBrk="1" hangingPunct="1"/>
            <a:r>
              <a:rPr lang="en-US"/>
              <a:t>Local miss rate – the fraction of references to one level of a cache that miss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xfrm>
            <a:off x="515938" y="4344988"/>
            <a:ext cx="5910262" cy="4114800"/>
          </a:xfrm>
          <a:noFill/>
        </p:spPr>
        <p:txBody>
          <a:bodyPr wrap="square" lIns="92910" tIns="45640" rIns="92910" bIns="45640" numCol="1" anchor="t" anchorCtr="0" compatLnSpc="1">
            <a:prstTxWarp prst="textNoShape">
              <a:avLst/>
            </a:prstTxWarp>
          </a:bodyPr>
          <a:lstStyle/>
          <a:p>
            <a:r>
              <a:rPr lang="en-US"/>
              <a:t>(Capacity miss) That is the cache misses are due to the fact that the cache is simply not large enough to contain all the blocks that are accessed by the program.</a:t>
            </a:r>
          </a:p>
          <a:p>
            <a:r>
              <a:rPr lang="en-US"/>
              <a:t>The solution to reduce the Capacity miss rate is simple: increase the cache size.</a:t>
            </a:r>
          </a:p>
          <a:p>
            <a:r>
              <a:rPr lang="en-US"/>
              <a:t>Here is a summary of other types of cache miss we talked about.</a:t>
            </a:r>
          </a:p>
          <a:p>
            <a:r>
              <a:rPr lang="en-US"/>
              <a:t>First is the Compulsory misses. These are the misses that we cannot avoid.  They are caused when we first start the program.</a:t>
            </a:r>
          </a:p>
          <a:p>
            <a:r>
              <a:rPr lang="en-US"/>
              <a:t>Then we talked about the conflict misses.  They are the misses that caused by multiple memory locations being mapped to the same cache location.</a:t>
            </a:r>
          </a:p>
          <a:p>
            <a:r>
              <a:rPr lang="en-US"/>
              <a:t>There are two solutions to reduce conflict misses.  The first one is, once again, increase the cache size.  The second one is to increase the associativity.</a:t>
            </a:r>
          </a:p>
          <a:p>
            <a:r>
              <a:rPr lang="en-US"/>
              <a:t>For example, say using a 2-way set associative cache instead of directed mapped cache.</a:t>
            </a:r>
          </a:p>
          <a:p>
            <a:r>
              <a:rPr lang="en-US"/>
              <a:t>But keep in mind that cache miss rate is only one part of the equation.  You also have to worry about cache access time and miss penalty.  Do NOT optimize miss rate alone.</a:t>
            </a:r>
          </a:p>
          <a:p>
            <a:r>
              <a:rPr lang="en-US"/>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a:p>
          <a:p>
            <a:r>
              <a:rPr lang="en-US"/>
              <a:t>+2 = 43 min. (Y:23)</a:t>
            </a:r>
          </a:p>
        </p:txBody>
      </p:sp>
      <p:sp>
        <p:nvSpPr>
          <p:cNvPr id="37891" name="Rectangle 3"/>
          <p:cNvSpPr>
            <a:spLocks noGrp="1" noRot="1" noChangeAspect="1" noChangeArrowheads="1" noTextEdit="1"/>
          </p:cNvSpPr>
          <p:nvPr>
            <p:ph type="sldImg"/>
          </p:nvPr>
        </p:nvSpPr>
        <p:spPr bwMode="auto">
          <a:xfrm>
            <a:off x="1165225" y="588963"/>
            <a:ext cx="4548188" cy="3413125"/>
          </a:xfrm>
          <a:noFill/>
          <a:ln>
            <a:solidFill>
              <a:srgbClr val="000000"/>
            </a:solidFill>
            <a:miter lim="800000"/>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AU">
                <a:ea typeface="ＭＳ Ｐゴシック" charset="-128"/>
                <a:cs typeface="ＭＳ Ｐゴシック" charset="-128"/>
              </a:rPr>
              <a:t>Morgan Kaufmann Publishers</a:t>
            </a:r>
          </a:p>
        </p:txBody>
      </p:sp>
      <p:sp>
        <p:nvSpPr>
          <p:cNvPr id="5222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444DBC4-7DF1-EB40-9673-89CFA0F5C8FE}" type="datetime3">
              <a:rPr lang="en-AU">
                <a:ea typeface="ＭＳ Ｐゴシック" charset="-128"/>
                <a:cs typeface="ＭＳ Ｐゴシック" charset="-128"/>
              </a:rPr>
              <a:pPr fontAlgn="base">
                <a:spcBef>
                  <a:spcPct val="0"/>
                </a:spcBef>
                <a:spcAft>
                  <a:spcPct val="0"/>
                </a:spcAft>
                <a:defRPr/>
              </a:pPr>
              <a:t>April 12, 11</a:t>
            </a:fld>
            <a:endParaRPr lang="en-AU">
              <a:ea typeface="ＭＳ Ｐゴシック" charset="-128"/>
              <a:cs typeface="ＭＳ Ｐゴシック" charset="-128"/>
            </a:endParaRPr>
          </a:p>
        </p:txBody>
      </p:sp>
      <p:sp>
        <p:nvSpPr>
          <p:cNvPr id="5222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ea typeface="ＭＳ Ｐゴシック" charset="-128"/>
                <a:cs typeface="ＭＳ Ｐゴシック" charset="-128"/>
              </a:rPr>
              <a:t>Chapter 5 — Large and Fast: Exploiting Memory Hierarchy</a:t>
            </a:r>
          </a:p>
        </p:txBody>
      </p:sp>
      <p:sp>
        <p:nvSpPr>
          <p:cNvPr id="522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218950-FA54-5543-94E3-CB306EA56668}" type="slidenum">
              <a:rPr lang="en-AU">
                <a:ea typeface="ＭＳ Ｐゴシック" charset="-128"/>
                <a:cs typeface="ＭＳ Ｐゴシック" charset="-128"/>
              </a:rPr>
              <a:pPr fontAlgn="base">
                <a:spcBef>
                  <a:spcPct val="0"/>
                </a:spcBef>
                <a:spcAft>
                  <a:spcPct val="0"/>
                </a:spcAft>
                <a:defRPr/>
              </a:pPr>
              <a:t>42</a:t>
            </a:fld>
            <a:endParaRPr lang="en-AU">
              <a:ea typeface="ＭＳ Ｐゴシック" charset="-128"/>
              <a:cs typeface="ＭＳ Ｐゴシック" charset="-128"/>
            </a:endParaRPr>
          </a:p>
        </p:txBody>
      </p:sp>
      <p:sp>
        <p:nvSpPr>
          <p:cNvPr id="593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515938" y="4343400"/>
            <a:ext cx="5910262" cy="4114800"/>
          </a:xfrm>
          <a:noFill/>
        </p:spPr>
        <p:txBody>
          <a:bodyPr wrap="square" lIns="90480" tIns="44446" rIns="90480" bIns="44446" numCol="1" anchor="t" anchorCtr="0" compatLnSpc="1">
            <a:prstTxWarp prst="textNoShape">
              <a:avLst/>
            </a:prstTxWarp>
          </a:bodyPr>
          <a:lstStyle/>
          <a:p>
            <a:pPr eaLnBrk="1" hangingPunct="1"/>
            <a:endParaRPr lang="en-US"/>
          </a:p>
          <a:p>
            <a:pPr eaLnBrk="1" hangingPunct="1"/>
            <a:r>
              <a:rPr lang="en-US"/>
              <a:t>No fancy replacement policy is needed for the direct mapped cache. </a:t>
            </a:r>
          </a:p>
          <a:p>
            <a:pPr eaLnBrk="1" hangingPunct="1"/>
            <a:r>
              <a:rPr lang="en-US"/>
              <a:t>As a matter of fact, that is what cause direct mapped trouble to begin with: only one place to go in the cache--causes conflict misses.</a:t>
            </a:r>
          </a:p>
          <a:p>
            <a:pPr eaLnBrk="1" hangingPunct="1"/>
            <a:endParaRPr lang="en-US"/>
          </a:p>
          <a:p>
            <a:pPr eaLnBrk="1" hangingPunct="1"/>
            <a:r>
              <a:rPr lang="en-US"/>
              <a:t>No fancy replacement policy is needed for the direct mapped cache. </a:t>
            </a:r>
          </a:p>
          <a:p>
            <a:pPr eaLnBrk="1" hangingPunct="1"/>
            <a:r>
              <a:rPr lang="en-US"/>
              <a:t>As a matter of fact, that is what cause direct mapped trouble to begin with: only one place to go in the cache--causes conflict misses.</a:t>
            </a:r>
          </a:p>
          <a:p>
            <a:pPr eaLnBrk="1" hangingPunct="1"/>
            <a:endParaRPr lang="en-US"/>
          </a:p>
          <a:p>
            <a:pPr eaLnBrk="1" hangingPunct="1"/>
            <a:r>
              <a:rPr lang="en-US"/>
              <a:t>Besides working at Sun, I also teach people how to fly whenever I have time.</a:t>
            </a:r>
          </a:p>
          <a:p>
            <a:pPr eaLnBrk="1" hangingPunct="1"/>
            <a:r>
              <a:rPr lang="en-US"/>
              <a:t>Statistic have shown that if a pilot crashed after an engine failure, he or she is more likely to get killed in a multi-engine light airplane than a single engine airplane.</a:t>
            </a:r>
          </a:p>
          <a:p>
            <a:pPr eaLnBrk="1" hangingPunct="1"/>
            <a:r>
              <a:rPr lang="en-US"/>
              <a:t>The joke among us flight instructors is that: sure, when the engine quit in a single engine stops, you have one option: sooner or later, you land.  Probably sooner.</a:t>
            </a:r>
          </a:p>
          <a:p>
            <a:pPr eaLnBrk="1" hangingPunct="1"/>
            <a:r>
              <a:rPr lang="en-US"/>
              <a:t>But in a multi-engine airplane with one engine stops, you have a lot of options.  It is the need to make a decision that kills those people.</a:t>
            </a:r>
          </a:p>
          <a:p>
            <a:pPr eaLnBrk="1" hangingPunct="1"/>
            <a:endParaRPr lang="en-US"/>
          </a:p>
        </p:txBody>
      </p:sp>
      <p:sp>
        <p:nvSpPr>
          <p:cNvPr id="57347" name="Rectangle 3"/>
          <p:cNvSpPr>
            <a:spLocks noGrp="1" noRot="1" noChangeAspect="1" noChangeArrowheads="1" noTextEdit="1"/>
          </p:cNvSpPr>
          <p:nvPr>
            <p:ph type="sldImg"/>
          </p:nvPr>
        </p:nvSpPr>
        <p:spPr bwMode="auto">
          <a:xfrm>
            <a:off x="1163638" y="590550"/>
            <a:ext cx="4546600" cy="3411538"/>
          </a:xfrm>
          <a:noFill/>
          <a:ln>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60463" y="587375"/>
            <a:ext cx="4552950" cy="3416300"/>
          </a:xfrm>
          <a:noFill/>
          <a:ln>
            <a:solidFill>
              <a:srgbClr val="000000"/>
            </a:solidFill>
            <a:miter lim="800000"/>
            <a:headEnd/>
            <a:tailEnd/>
          </a:ln>
        </p:spPr>
      </p:sp>
      <p:sp>
        <p:nvSpPr>
          <p:cNvPr id="24579" name="Rectangle 3"/>
          <p:cNvSpPr>
            <a:spLocks noGrp="1" noChangeArrowheads="1"/>
          </p:cNvSpPr>
          <p:nvPr>
            <p:ph type="body" idx="1"/>
          </p:nvPr>
        </p:nvSpPr>
        <p:spPr bwMode="auto">
          <a:xfrm>
            <a:off x="515938" y="4343400"/>
            <a:ext cx="5910262" cy="4113213"/>
          </a:xfrm>
          <a:noFill/>
        </p:spPr>
        <p:txBody>
          <a:bodyPr wrap="square" lIns="91422" tIns="45711" rIns="91422" bIns="45711" numCol="1" anchor="t" anchorCtr="0" compatLnSpc="1">
            <a:prstTxWarp prst="textNoShape">
              <a:avLst/>
            </a:prstTxWarp>
          </a:bodyPr>
          <a:lstStyle/>
          <a:p>
            <a:pPr eaLnBrk="1" hangingPunct="1"/>
            <a:r>
              <a:rPr lang="en-US"/>
              <a:t>Instead, the memory system of a modern computer consists of a series of black boxes ranging from the fastest to the slowest.</a:t>
            </a:r>
          </a:p>
          <a:p>
            <a:pPr eaLnBrk="1" hangingPunct="1"/>
            <a:r>
              <a:rPr lang="en-US"/>
              <a:t>Besides variation in speed, these boxes also varies in size (smallest to biggest) and cost.</a:t>
            </a:r>
          </a:p>
          <a:p>
            <a:pPr eaLnBrk="1" hangingPunct="1"/>
            <a:r>
              <a:rPr lang="en-US"/>
              <a:t>What makes this kind of arrangement work is one of the most important  principle in computer design.  The principle of locality. </a:t>
            </a:r>
            <a:r>
              <a:rPr lang="en-US">
                <a:ea typeface="Arial" charset="0"/>
                <a:cs typeface="Arial" charset="0"/>
              </a:rPr>
              <a:t>The principle of locality states that programs access a relatively small portion of the address space at  any instant of time.</a:t>
            </a:r>
            <a:endParaRPr lang="en-US"/>
          </a:p>
          <a:p>
            <a:pPr eaLnBrk="1" hangingPunct="1"/>
            <a:endParaRPr lang="en-US"/>
          </a:p>
          <a:p>
            <a:pPr eaLnBrk="1" hangingPunct="1"/>
            <a:r>
              <a:rPr lang="en-US"/>
              <a:t>The design goal is to present the user with as much memory as is available in the cheapest technology (points to the disk).</a:t>
            </a:r>
          </a:p>
          <a:p>
            <a:pPr eaLnBrk="1" hangingPunct="1"/>
            <a:r>
              <a:rPr lang="en-US"/>
              <a:t>While by taking advantage of the principle of locality, we like to provide the user an average access speed that is very close to the speed that is offered by the fastest technology.</a:t>
            </a:r>
          </a:p>
          <a:p>
            <a:pPr eaLnBrk="1" hangingPunct="1"/>
            <a:r>
              <a:rPr lang="en-US"/>
              <a:t>(We will go over this slide in detail in the next lectures on caches).</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Reasonable write buffer depth (e.g., four or more words) and a memory capable of accepting writes at a rate that significantly exceeds the average write frequency means write buffer stalls are small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515938" y="4344988"/>
            <a:ext cx="5910262" cy="4114800"/>
          </a:xfrm>
          <a:noFill/>
        </p:spPr>
        <p:txBody>
          <a:bodyPr wrap="square" lIns="92910" tIns="45640" rIns="92910" bIns="45640" numCol="1" anchor="t" anchorCtr="0" compatLnSpc="1">
            <a:prstTxWarp prst="textNoShape">
              <a:avLst/>
            </a:prstTxWarp>
          </a:bodyPr>
          <a:lstStyle/>
          <a:p>
            <a:r>
              <a:rPr lang="en-US"/>
              <a:t>(Capacity miss) That is the cache misses are due to the fact that the cache is simply not large enough to contain all the blocks that are accessed by the program.</a:t>
            </a:r>
          </a:p>
          <a:p>
            <a:r>
              <a:rPr lang="en-US"/>
              <a:t>The solution to reduce the Capacity miss rate is simple: increase the cache size.</a:t>
            </a:r>
          </a:p>
          <a:p>
            <a:r>
              <a:rPr lang="en-US"/>
              <a:t>Here is a summary of other types of cache miss we talked about.</a:t>
            </a:r>
          </a:p>
          <a:p>
            <a:r>
              <a:rPr lang="en-US"/>
              <a:t>First is the Compulsory misses. These are the misses that we cannot avoid.  They are caused when we first start the program.</a:t>
            </a:r>
          </a:p>
          <a:p>
            <a:r>
              <a:rPr lang="en-US"/>
              <a:t>Then we talked about the conflict misses.  They are the misses that caused by multiple memory locations being mapped to the same cache location.</a:t>
            </a:r>
          </a:p>
          <a:p>
            <a:r>
              <a:rPr lang="en-US"/>
              <a:t>There are two solutions to reduce conflict misses.  The first one is, once again, increase the cache size.  The second one is to increase the associativity.</a:t>
            </a:r>
          </a:p>
          <a:p>
            <a:r>
              <a:rPr lang="en-US"/>
              <a:t>For example, say using a 2-way set associative cache instead of directed mapped cache.</a:t>
            </a:r>
          </a:p>
          <a:p>
            <a:r>
              <a:rPr lang="en-US"/>
              <a:t>But keep in mind that cache miss rate is only one part of the equation.  You also have to worry about cache access time and miss penalty.  Do NOT optimize miss rate alone.</a:t>
            </a:r>
          </a:p>
          <a:p>
            <a:r>
              <a:rPr lang="en-US"/>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a:p>
          <a:p>
            <a:r>
              <a:rPr lang="en-US"/>
              <a:t>+2 = 43 min. (Y:23)</a:t>
            </a:r>
          </a:p>
        </p:txBody>
      </p:sp>
      <p:sp>
        <p:nvSpPr>
          <p:cNvPr id="29699" name="Rectangle 3"/>
          <p:cNvSpPr>
            <a:spLocks noGrp="1" noRot="1" noChangeAspect="1" noChangeArrowheads="1" noTextEdit="1"/>
          </p:cNvSpPr>
          <p:nvPr>
            <p:ph type="sldImg"/>
          </p:nvPr>
        </p:nvSpPr>
        <p:spPr bwMode="auto">
          <a:xfrm>
            <a:off x="1165225" y="588963"/>
            <a:ext cx="4548188" cy="3413125"/>
          </a:xfrm>
          <a:noFill/>
          <a:ln>
            <a:solidFill>
              <a:srgbClr val="000000"/>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All of the tags of all of the elements of the set must be searched for a match.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p:txBody>
          <a:bodyPr/>
          <a:lstStyle/>
          <a:p>
            <a:pPr>
              <a:defRPr/>
            </a:pPr>
            <a:r>
              <a:rPr lang="en-AU"/>
              <a:t>Morgan Kaufmann Publishers</a:t>
            </a:r>
          </a:p>
        </p:txBody>
      </p:sp>
      <p:sp>
        <p:nvSpPr>
          <p:cNvPr id="43011" name="Rectangle 3"/>
          <p:cNvSpPr>
            <a:spLocks noGrp="1" noChangeArrowheads="1"/>
          </p:cNvSpPr>
          <p:nvPr>
            <p:ph type="dt" sz="quarter" idx="1"/>
          </p:nvPr>
        </p:nvSpPr>
        <p:spPr/>
        <p:txBody>
          <a:bodyPr/>
          <a:lstStyle/>
          <a:p>
            <a:pPr>
              <a:defRPr/>
            </a:pPr>
            <a:fld id="{1F4A1706-4754-1844-8A36-15CD7D165832}" type="datetime3">
              <a:rPr lang="en-AU"/>
              <a:pPr>
                <a:defRPr/>
              </a:pPr>
              <a:t>April 12, 11</a:t>
            </a:fld>
            <a:endParaRPr lang="en-AU"/>
          </a:p>
        </p:txBody>
      </p:sp>
      <p:sp>
        <p:nvSpPr>
          <p:cNvPr id="43012"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43013" name="Rectangle 7"/>
          <p:cNvSpPr>
            <a:spLocks noGrp="1" noChangeArrowheads="1"/>
          </p:cNvSpPr>
          <p:nvPr>
            <p:ph type="sldNum" sz="quarter" idx="5"/>
          </p:nvPr>
        </p:nvSpPr>
        <p:spPr/>
        <p:txBody>
          <a:bodyPr/>
          <a:lstStyle/>
          <a:p>
            <a:pPr>
              <a:defRPr/>
            </a:pPr>
            <a:fld id="{EF0C9FEC-62B8-9346-BDB3-49ED12D41593}" type="slidenum">
              <a:rPr lang="en-AU"/>
              <a:pPr>
                <a:defRPr/>
              </a:pPr>
              <a:t>12</a:t>
            </a:fld>
            <a:endParaRPr lang="en-AU"/>
          </a:p>
        </p:txBody>
      </p:sp>
      <p:sp>
        <p:nvSpPr>
          <p:cNvPr id="337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1987"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4/12/11</a:t>
            </a:r>
            <a:endParaRPr lang="en-US" dirty="0"/>
          </a:p>
        </p:txBody>
      </p:sp>
      <p:sp>
        <p:nvSpPr>
          <p:cNvPr id="5" name="Footer Placeholder 4"/>
          <p:cNvSpPr>
            <a:spLocks noGrp="1"/>
          </p:cNvSpPr>
          <p:nvPr>
            <p:ph type="ftr" sz="quarter" idx="11"/>
          </p:nvPr>
        </p:nvSpPr>
        <p:spPr/>
        <p:txBody>
          <a:bodyPr/>
          <a:lstStyle/>
          <a:p>
            <a:r>
              <a:rPr lang="en-US" smtClean="0"/>
              <a:t>Spring 2011 --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4/12/11</a:t>
            </a:r>
            <a:endParaRPr lang="en-US" dirty="0"/>
          </a:p>
        </p:txBody>
      </p:sp>
      <p:sp>
        <p:nvSpPr>
          <p:cNvPr id="5" name="Footer Placeholder 4"/>
          <p:cNvSpPr>
            <a:spLocks noGrp="1"/>
          </p:cNvSpPr>
          <p:nvPr>
            <p:ph type="ftr" sz="quarter" idx="11"/>
          </p:nvPr>
        </p:nvSpPr>
        <p:spPr/>
        <p:txBody>
          <a:bodyPr/>
          <a:lstStyle/>
          <a:p>
            <a:r>
              <a:rPr lang="en-US" smtClean="0"/>
              <a:t>Spring 2011 --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4/12/11</a:t>
            </a:r>
            <a:endParaRPr lang="en-US" dirty="0"/>
          </a:p>
        </p:txBody>
      </p:sp>
      <p:sp>
        <p:nvSpPr>
          <p:cNvPr id="5" name="Footer Placeholder 4"/>
          <p:cNvSpPr>
            <a:spLocks noGrp="1"/>
          </p:cNvSpPr>
          <p:nvPr>
            <p:ph type="ftr" sz="quarter" idx="11"/>
          </p:nvPr>
        </p:nvSpPr>
        <p:spPr/>
        <p:txBody>
          <a:bodyPr/>
          <a:lstStyle/>
          <a:p>
            <a:r>
              <a:rPr lang="en-US" smtClean="0"/>
              <a:t>Spring 2011 --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4/12/11</a:t>
            </a:r>
            <a:endParaRPr lang="en-US" dirty="0"/>
          </a:p>
        </p:txBody>
      </p:sp>
      <p:sp>
        <p:nvSpPr>
          <p:cNvPr id="5" name="Footer Placeholder 4"/>
          <p:cNvSpPr>
            <a:spLocks noGrp="1"/>
          </p:cNvSpPr>
          <p:nvPr>
            <p:ph type="ftr" sz="quarter" idx="11"/>
          </p:nvPr>
        </p:nvSpPr>
        <p:spPr/>
        <p:txBody>
          <a:bodyPr/>
          <a:lstStyle/>
          <a:p>
            <a:r>
              <a:rPr lang="en-US" smtClean="0"/>
              <a:t>Spring 2011 --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4/12/11</a:t>
            </a:r>
            <a:endParaRPr lang="en-US" dirty="0"/>
          </a:p>
        </p:txBody>
      </p:sp>
      <p:sp>
        <p:nvSpPr>
          <p:cNvPr id="5" name="Footer Placeholder 4"/>
          <p:cNvSpPr>
            <a:spLocks noGrp="1"/>
          </p:cNvSpPr>
          <p:nvPr>
            <p:ph type="ftr" sz="quarter" idx="11"/>
          </p:nvPr>
        </p:nvSpPr>
        <p:spPr/>
        <p:txBody>
          <a:bodyPr/>
          <a:lstStyle/>
          <a:p>
            <a:r>
              <a:rPr lang="en-US" smtClean="0"/>
              <a:t>Spring 2011 --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4/12/11</a:t>
            </a:r>
            <a:endParaRPr lang="en-US" dirty="0"/>
          </a:p>
        </p:txBody>
      </p:sp>
      <p:sp>
        <p:nvSpPr>
          <p:cNvPr id="6" name="Footer Placeholder 5"/>
          <p:cNvSpPr>
            <a:spLocks noGrp="1"/>
          </p:cNvSpPr>
          <p:nvPr>
            <p:ph type="ftr" sz="quarter" idx="11"/>
          </p:nvPr>
        </p:nvSpPr>
        <p:spPr/>
        <p:txBody>
          <a:bodyPr/>
          <a:lstStyle/>
          <a:p>
            <a:r>
              <a:rPr lang="en-US" smtClean="0"/>
              <a:t>Spring 2011 --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4/12/11</a:t>
            </a:r>
            <a:endParaRPr lang="en-US" dirty="0"/>
          </a:p>
        </p:txBody>
      </p:sp>
      <p:sp>
        <p:nvSpPr>
          <p:cNvPr id="8" name="Footer Placeholder 7"/>
          <p:cNvSpPr>
            <a:spLocks noGrp="1"/>
          </p:cNvSpPr>
          <p:nvPr>
            <p:ph type="ftr" sz="quarter" idx="11"/>
          </p:nvPr>
        </p:nvSpPr>
        <p:spPr/>
        <p:txBody>
          <a:bodyPr/>
          <a:lstStyle/>
          <a:p>
            <a:r>
              <a:rPr lang="en-US" smtClean="0"/>
              <a:t>Spring 2011 -- Lecture #22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4/12/11</a:t>
            </a:r>
            <a:endParaRPr lang="en-US" dirty="0"/>
          </a:p>
        </p:txBody>
      </p:sp>
      <p:sp>
        <p:nvSpPr>
          <p:cNvPr id="4" name="Footer Placeholder 3"/>
          <p:cNvSpPr>
            <a:spLocks noGrp="1"/>
          </p:cNvSpPr>
          <p:nvPr>
            <p:ph type="ftr" sz="quarter" idx="11"/>
          </p:nvPr>
        </p:nvSpPr>
        <p:spPr/>
        <p:txBody>
          <a:bodyPr/>
          <a:lstStyle/>
          <a:p>
            <a:r>
              <a:rPr lang="en-US" smtClean="0"/>
              <a:t>Spring 2011 -- Lecture #22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4/12/11</a:t>
            </a:r>
            <a:endParaRPr lang="en-US" dirty="0"/>
          </a:p>
        </p:txBody>
      </p:sp>
      <p:sp>
        <p:nvSpPr>
          <p:cNvPr id="3" name="Footer Placeholder 2"/>
          <p:cNvSpPr>
            <a:spLocks noGrp="1"/>
          </p:cNvSpPr>
          <p:nvPr>
            <p:ph type="ftr" sz="quarter" idx="11"/>
          </p:nvPr>
        </p:nvSpPr>
        <p:spPr/>
        <p:txBody>
          <a:bodyPr/>
          <a:lstStyle/>
          <a:p>
            <a:r>
              <a:rPr lang="en-US" smtClean="0"/>
              <a:t>Spring 2011 -- Lecture #22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4/12/11</a:t>
            </a:r>
            <a:endParaRPr lang="en-US" dirty="0"/>
          </a:p>
        </p:txBody>
      </p:sp>
      <p:sp>
        <p:nvSpPr>
          <p:cNvPr id="6" name="Footer Placeholder 5"/>
          <p:cNvSpPr>
            <a:spLocks noGrp="1"/>
          </p:cNvSpPr>
          <p:nvPr>
            <p:ph type="ftr" sz="quarter" idx="11"/>
          </p:nvPr>
        </p:nvSpPr>
        <p:spPr/>
        <p:txBody>
          <a:bodyPr/>
          <a:lstStyle/>
          <a:p>
            <a:r>
              <a:rPr lang="en-US" smtClean="0"/>
              <a:t>Spring 2011 --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4/12/11</a:t>
            </a:r>
            <a:endParaRPr lang="en-US" dirty="0"/>
          </a:p>
        </p:txBody>
      </p:sp>
      <p:sp>
        <p:nvSpPr>
          <p:cNvPr id="6" name="Footer Placeholder 5"/>
          <p:cNvSpPr>
            <a:spLocks noGrp="1"/>
          </p:cNvSpPr>
          <p:nvPr>
            <p:ph type="ftr" sz="quarter" idx="11"/>
          </p:nvPr>
        </p:nvSpPr>
        <p:spPr/>
        <p:txBody>
          <a:bodyPr/>
          <a:lstStyle/>
          <a:p>
            <a:r>
              <a:rPr lang="en-US" smtClean="0"/>
              <a:t>Spring 2011 --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4/12/11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2011 -- Lecture #22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png"/><Relationship Id="rId5" Type="http://schemas.openxmlformats.org/officeDocument/2006/relationships/oleObject" Target="../embeddings/oleObject1.bin"/><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0167"/>
            <a:ext cx="7772400" cy="1470025"/>
          </a:xfrm>
        </p:spPr>
        <p:txBody>
          <a:bodyPr>
            <a:normAutofit fontScale="90000"/>
          </a:bodyPr>
          <a:lstStyle/>
          <a:p>
            <a:r>
              <a:rPr lang="en-US" dirty="0" smtClean="0"/>
              <a:t>CS 61C: Great Ideas in Computer Architecture (Machine Structures)</a:t>
            </a:r>
            <a:br>
              <a:rPr lang="en-US" dirty="0" smtClean="0"/>
            </a:br>
            <a:r>
              <a:rPr lang="en-US" i="1" dirty="0" smtClean="0"/>
              <a:t>More Cache: Set Associativity</a:t>
            </a:r>
            <a:endParaRPr lang="en-US" i="1" dirty="0"/>
          </a:p>
        </p:txBody>
      </p:sp>
      <p:sp>
        <p:nvSpPr>
          <p:cNvPr id="3" name="Subtitle 2"/>
          <p:cNvSpPr>
            <a:spLocks noGrp="1"/>
          </p:cNvSpPr>
          <p:nvPr>
            <p:ph type="subTitle" idx="1"/>
          </p:nvPr>
        </p:nvSpPr>
        <p:spPr>
          <a:xfrm>
            <a:off x="1371600" y="3886199"/>
            <a:ext cx="6400800" cy="2277533"/>
          </a:xfrm>
        </p:spPr>
        <p:txBody>
          <a:bodyPr>
            <a:normAutofit fontScale="85000" lnSpcReduction="10000"/>
          </a:bodyPr>
          <a:lstStyle/>
          <a:p>
            <a:r>
              <a:rPr lang="en-US" dirty="0" smtClean="0"/>
              <a:t>Instructors:</a:t>
            </a:r>
            <a:br>
              <a:rPr lang="en-US" dirty="0" smtClean="0"/>
            </a:br>
            <a:r>
              <a:rPr lang="en-US" dirty="0" smtClean="0"/>
              <a:t>Randy H. Katz</a:t>
            </a:r>
            <a:br>
              <a:rPr lang="en-US" dirty="0" smtClean="0"/>
            </a:br>
            <a:r>
              <a:rPr lang="en-US" dirty="0" smtClean="0"/>
              <a:t>David A. Patterson</a:t>
            </a:r>
          </a:p>
          <a:p>
            <a:r>
              <a:rPr lang="en-US" dirty="0" smtClean="0"/>
              <a:t>Guest Lecture: Krste Asanovic</a:t>
            </a:r>
          </a:p>
          <a:p>
            <a:r>
              <a:rPr lang="en-US" dirty="0" smtClean="0"/>
              <a:t>http://inst.eecs.Berkeley.edu/~cs61c/fa10</a:t>
            </a:r>
          </a:p>
        </p:txBody>
      </p:sp>
      <p:sp>
        <p:nvSpPr>
          <p:cNvPr id="8" name="Date Placeholder 7"/>
          <p:cNvSpPr>
            <a:spLocks noGrp="1"/>
          </p:cNvSpPr>
          <p:nvPr>
            <p:ph type="dt" sz="half" idx="10"/>
          </p:nvPr>
        </p:nvSpPr>
        <p:spPr/>
        <p:txBody>
          <a:bodyPr/>
          <a:lstStyle/>
          <a:p>
            <a:r>
              <a:rPr lang="en-US" smtClean="0"/>
              <a:t>4/12/11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1</a:t>
            </a:fld>
            <a:endParaRPr lang="en-US" dirty="0"/>
          </a:p>
        </p:txBody>
      </p:sp>
      <p:sp>
        <p:nvSpPr>
          <p:cNvPr id="12" name="Footer Placeholder 11"/>
          <p:cNvSpPr>
            <a:spLocks noGrp="1"/>
          </p:cNvSpPr>
          <p:nvPr>
            <p:ph type="ftr" sz="quarter" idx="11"/>
          </p:nvPr>
        </p:nvSpPr>
        <p:spPr/>
        <p:txBody>
          <a:bodyPr/>
          <a:lstStyle/>
          <a:p>
            <a:r>
              <a:rPr lang="en-US" smtClean="0"/>
              <a:t>Spring 2011 -- Lecture #22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lnSpc>
                <a:spcPct val="85000"/>
              </a:lnSpc>
            </a:pPr>
            <a:r>
              <a:rPr lang="en-US" smtClean="0"/>
              <a:t>Sources of Cache Misses:</a:t>
            </a:r>
            <a:br>
              <a:rPr lang="en-US" smtClean="0"/>
            </a:br>
            <a:r>
              <a:rPr lang="en-US" smtClean="0"/>
              <a:t>The 3Cs</a:t>
            </a:r>
          </a:p>
        </p:txBody>
      </p:sp>
      <p:sp>
        <p:nvSpPr>
          <p:cNvPr id="1602563" name="Rectangle 3"/>
          <p:cNvSpPr>
            <a:spLocks noGrp="1" noChangeArrowheads="1"/>
          </p:cNvSpPr>
          <p:nvPr>
            <p:ph type="body" idx="1"/>
          </p:nvPr>
        </p:nvSpPr>
        <p:spPr/>
        <p:txBody>
          <a:bodyPr>
            <a:normAutofit fontScale="77500" lnSpcReduction="20000"/>
          </a:bodyPr>
          <a:lstStyle/>
          <a:p>
            <a:pPr>
              <a:buClr>
                <a:schemeClr val="tx1"/>
              </a:buClr>
              <a:defRPr/>
            </a:pPr>
            <a:r>
              <a:rPr lang="en-US" dirty="0" smtClean="0">
                <a:solidFill>
                  <a:srgbClr val="FF0000"/>
                </a:solidFill>
              </a:rPr>
              <a:t>Compulsory </a:t>
            </a:r>
            <a:r>
              <a:rPr lang="en-US" dirty="0" smtClean="0"/>
              <a:t>(cold start or process migration, 1</a:t>
            </a:r>
            <a:r>
              <a:rPr lang="en-US" baseline="30000" dirty="0" smtClean="0"/>
              <a:t>st</a:t>
            </a:r>
            <a:r>
              <a:rPr lang="en-US" dirty="0" smtClean="0"/>
              <a:t> reference):</a:t>
            </a:r>
          </a:p>
          <a:p>
            <a:pPr lvl="1">
              <a:defRPr/>
            </a:pPr>
            <a:r>
              <a:rPr lang="en-US" dirty="0" smtClean="0"/>
              <a:t>First access to block impossible to avoid; small effect for long running programs</a:t>
            </a:r>
          </a:p>
          <a:p>
            <a:pPr lvl="1">
              <a:defRPr/>
            </a:pPr>
            <a:r>
              <a:rPr lang="en-US" dirty="0" smtClean="0"/>
              <a:t>Solution: increase block size (increases miss penalty; very large blocks could increase miss rate)</a:t>
            </a:r>
          </a:p>
          <a:p>
            <a:pPr>
              <a:buClr>
                <a:schemeClr val="tx1"/>
              </a:buClr>
              <a:defRPr/>
            </a:pPr>
            <a:r>
              <a:rPr lang="en-US" dirty="0" smtClean="0">
                <a:solidFill>
                  <a:srgbClr val="FF0000"/>
                </a:solidFill>
              </a:rPr>
              <a:t>Capacity</a:t>
            </a:r>
            <a:r>
              <a:rPr lang="en-US" dirty="0" smtClean="0"/>
              <a:t>:</a:t>
            </a:r>
          </a:p>
          <a:p>
            <a:pPr lvl="1">
              <a:defRPr/>
            </a:pPr>
            <a:r>
              <a:rPr lang="en-US" dirty="0" smtClean="0"/>
              <a:t>Cache cannot contain all blocks accessed by the program</a:t>
            </a:r>
          </a:p>
          <a:p>
            <a:pPr lvl="1">
              <a:defRPr/>
            </a:pPr>
            <a:r>
              <a:rPr lang="en-US" dirty="0" smtClean="0"/>
              <a:t>Solution: increase cache size (may increase access time)</a:t>
            </a:r>
          </a:p>
          <a:p>
            <a:pPr>
              <a:buClr>
                <a:schemeClr val="tx1"/>
              </a:buClr>
              <a:defRPr/>
            </a:pPr>
            <a:r>
              <a:rPr lang="en-US" dirty="0" smtClean="0">
                <a:solidFill>
                  <a:srgbClr val="FF0000"/>
                </a:solidFill>
              </a:rPr>
              <a:t>Conflict </a:t>
            </a:r>
            <a:r>
              <a:rPr lang="en-US" dirty="0" smtClean="0"/>
              <a:t>(collision):</a:t>
            </a:r>
          </a:p>
          <a:p>
            <a:pPr lvl="1">
              <a:defRPr/>
            </a:pPr>
            <a:r>
              <a:rPr lang="en-US" dirty="0" smtClean="0"/>
              <a:t>Multiple memory locations mapped to the same cache location</a:t>
            </a:r>
          </a:p>
          <a:p>
            <a:pPr lvl="1">
              <a:defRPr/>
            </a:pPr>
            <a:r>
              <a:rPr lang="en-US" dirty="0" smtClean="0"/>
              <a:t>Solution 1: increase cache size</a:t>
            </a:r>
          </a:p>
          <a:p>
            <a:pPr lvl="1">
              <a:defRPr/>
            </a:pPr>
            <a:r>
              <a:rPr lang="en-US" dirty="0" smtClean="0"/>
              <a:t>Solution 2: increase </a:t>
            </a:r>
            <a:r>
              <a:rPr lang="en-US" dirty="0" err="1" smtClean="0"/>
              <a:t>associativity</a:t>
            </a:r>
            <a:r>
              <a:rPr lang="en-US" dirty="0" smtClean="0"/>
              <a:t> (may increase access time)</a:t>
            </a:r>
            <a:endParaRPr lang="en-US" dirty="0"/>
          </a:p>
        </p:txBody>
      </p:sp>
      <p:sp>
        <p:nvSpPr>
          <p:cNvPr id="9" name="Date Placeholder 8"/>
          <p:cNvSpPr>
            <a:spLocks noGrp="1"/>
          </p:cNvSpPr>
          <p:nvPr>
            <p:ph type="dt" sz="half" idx="10"/>
          </p:nvPr>
        </p:nvSpPr>
        <p:spPr/>
        <p:txBody>
          <a:bodyPr/>
          <a:lstStyle/>
          <a:p>
            <a:r>
              <a:rPr lang="en-US" smtClean="0"/>
              <a:t>4/12/11</a:t>
            </a:r>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10</a:t>
            </a:fld>
            <a:endParaRPr lang="en-US" dirty="0"/>
          </a:p>
        </p:txBody>
      </p:sp>
      <p:sp>
        <p:nvSpPr>
          <p:cNvPr id="11" name="Footer Placeholder 10"/>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2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25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25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25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25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025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Reducing Cache Misses</a:t>
            </a:r>
          </a:p>
        </p:txBody>
      </p:sp>
      <p:sp>
        <p:nvSpPr>
          <p:cNvPr id="1678339" name="Rectangle 3"/>
          <p:cNvSpPr>
            <a:spLocks noGrp="1" noChangeArrowheads="1"/>
          </p:cNvSpPr>
          <p:nvPr>
            <p:ph type="body" idx="1"/>
          </p:nvPr>
        </p:nvSpPr>
        <p:spPr/>
        <p:txBody>
          <a:bodyPr rtlCol="0">
            <a:normAutofit fontScale="85000" lnSpcReduction="10000"/>
          </a:bodyPr>
          <a:lstStyle/>
          <a:p>
            <a:pPr eaLnBrk="1" fontAlgn="auto" hangingPunct="1">
              <a:spcAft>
                <a:spcPts val="0"/>
              </a:spcAft>
              <a:buFont typeface="Arial"/>
              <a:buChar char="•"/>
              <a:defRPr/>
            </a:pPr>
            <a:r>
              <a:rPr lang="en-US" dirty="0" smtClean="0">
                <a:ea typeface="+mn-ea"/>
                <a:cs typeface="+mn-cs"/>
              </a:rPr>
              <a:t>Allow more flexible block placement</a:t>
            </a:r>
          </a:p>
          <a:p>
            <a:pPr eaLnBrk="1" fontAlgn="auto" hangingPunct="1">
              <a:spcAft>
                <a:spcPts val="0"/>
              </a:spcAft>
              <a:buFont typeface="Arial"/>
              <a:buChar char="•"/>
              <a:defRPr/>
            </a:pPr>
            <a:r>
              <a:rPr lang="en-US" i="1" dirty="0" smtClean="0">
                <a:ea typeface="+mn-ea"/>
                <a:cs typeface="+mn-cs"/>
              </a:rPr>
              <a:t>Direct mapped $</a:t>
            </a:r>
            <a:r>
              <a:rPr lang="en-US" dirty="0" smtClean="0">
                <a:ea typeface="+mn-ea"/>
                <a:cs typeface="+mn-cs"/>
              </a:rPr>
              <a:t>: memory block maps to exactly one cache block</a:t>
            </a:r>
          </a:p>
          <a:p>
            <a:pPr eaLnBrk="1" fontAlgn="auto" hangingPunct="1">
              <a:spcAft>
                <a:spcPts val="0"/>
              </a:spcAft>
              <a:buClr>
                <a:schemeClr val="tx1"/>
              </a:buClr>
              <a:buFont typeface="Arial"/>
              <a:buChar char="•"/>
              <a:defRPr/>
            </a:pPr>
            <a:r>
              <a:rPr lang="en-US" i="1" dirty="0" smtClean="0">
                <a:solidFill>
                  <a:srgbClr val="FF0000"/>
                </a:solidFill>
                <a:ea typeface="+mn-ea"/>
                <a:cs typeface="+mn-cs"/>
              </a:rPr>
              <a:t>Fully associative $</a:t>
            </a:r>
            <a:r>
              <a:rPr lang="en-US" dirty="0" smtClean="0">
                <a:ea typeface="+mn-ea"/>
                <a:cs typeface="+mn-cs"/>
              </a:rPr>
              <a:t>: allow a memory block to be mapped to any cache block  </a:t>
            </a:r>
          </a:p>
          <a:p>
            <a:pPr eaLnBrk="1" fontAlgn="auto" hangingPunct="1">
              <a:spcAft>
                <a:spcPts val="0"/>
              </a:spcAft>
              <a:buFont typeface="Arial"/>
              <a:buChar char="•"/>
              <a:defRPr/>
            </a:pPr>
            <a:r>
              <a:rPr lang="en-US" dirty="0" smtClean="0">
                <a:ea typeface="+mn-ea"/>
                <a:cs typeface="+mn-cs"/>
              </a:rPr>
              <a:t>Compromise: divide $ into sets, each of which consists of </a:t>
            </a:r>
            <a:r>
              <a:rPr lang="en-US" dirty="0" err="1" smtClean="0">
                <a:ea typeface="+mn-ea"/>
                <a:cs typeface="+mn-cs"/>
              </a:rPr>
              <a:t>n</a:t>
            </a:r>
            <a:r>
              <a:rPr lang="en-US" dirty="0" smtClean="0">
                <a:ea typeface="+mn-ea"/>
                <a:cs typeface="+mn-cs"/>
              </a:rPr>
              <a:t> “ways” (</a:t>
            </a:r>
            <a:r>
              <a:rPr lang="en-US" i="1" dirty="0" err="1" smtClean="0">
                <a:solidFill>
                  <a:srgbClr val="FF0000"/>
                </a:solidFill>
                <a:ea typeface="+mn-ea"/>
                <a:cs typeface="+mn-cs"/>
              </a:rPr>
              <a:t>n</a:t>
            </a:r>
            <a:r>
              <a:rPr lang="en-US" i="1" dirty="0" smtClean="0">
                <a:solidFill>
                  <a:srgbClr val="FF0000"/>
                </a:solidFill>
                <a:ea typeface="+mn-ea"/>
                <a:cs typeface="+mn-cs"/>
              </a:rPr>
              <a:t>-way set associative</a:t>
            </a:r>
            <a:r>
              <a:rPr lang="en-US" dirty="0" smtClean="0">
                <a:ea typeface="+mn-ea"/>
                <a:cs typeface="+mn-cs"/>
              </a:rPr>
              <a:t>) to place memory block</a:t>
            </a:r>
          </a:p>
          <a:p>
            <a:pPr lvl="1" eaLnBrk="1" fontAlgn="auto" hangingPunct="1">
              <a:spcAft>
                <a:spcPts val="0"/>
              </a:spcAft>
              <a:buFont typeface="Lucida Grande"/>
              <a:buChar char="−"/>
              <a:defRPr/>
            </a:pPr>
            <a:r>
              <a:rPr lang="en-US" dirty="0" smtClean="0">
                <a:ea typeface="+mn-ea"/>
              </a:rPr>
              <a:t>Memory block maps to unique set determined by index field and is placed in any of the </a:t>
            </a:r>
            <a:r>
              <a:rPr lang="en-US" dirty="0" err="1" smtClean="0">
                <a:ea typeface="+mn-ea"/>
              </a:rPr>
              <a:t>n</a:t>
            </a:r>
            <a:r>
              <a:rPr lang="en-US" dirty="0" smtClean="0">
                <a:ea typeface="+mn-ea"/>
              </a:rPr>
              <a:t>-ways of that set</a:t>
            </a:r>
          </a:p>
          <a:p>
            <a:pPr lvl="1" eaLnBrk="1" fontAlgn="auto" hangingPunct="1">
              <a:spcAft>
                <a:spcPts val="0"/>
              </a:spcAft>
              <a:buFont typeface="Arial"/>
              <a:buChar char="–"/>
              <a:defRPr/>
            </a:pPr>
            <a:r>
              <a:rPr lang="en-US" dirty="0" smtClean="0">
                <a:ea typeface="+mn-ea"/>
              </a:rPr>
              <a:t>Calculation: (block address) modulo (# sets in the cache)</a:t>
            </a:r>
            <a:endParaRPr lang="en-US" dirty="0">
              <a:ea typeface="+mn-ea"/>
            </a:endParaRPr>
          </a:p>
        </p:txBody>
      </p:sp>
      <p:sp>
        <p:nvSpPr>
          <p:cNvPr id="7" name="Date Placeholder 6"/>
          <p:cNvSpPr>
            <a:spLocks noGrp="1"/>
          </p:cNvSpPr>
          <p:nvPr>
            <p:ph type="dt" sz="half" idx="10"/>
          </p:nvPr>
        </p:nvSpPr>
        <p:spPr/>
        <p:txBody>
          <a:bodyPr/>
          <a:lstStyle/>
          <a:p>
            <a:r>
              <a:rPr lang="en-US" smtClean="0"/>
              <a:t>4/12/11</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11</a:t>
            </a:fld>
            <a:endParaRPr lang="en-US" dirty="0"/>
          </a:p>
        </p:txBody>
      </p:sp>
      <p:sp>
        <p:nvSpPr>
          <p:cNvPr id="9" name="Footer Placeholder 8"/>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78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8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8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833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7833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78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8339"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4"/>
          <p:cNvSpPr>
            <a:spLocks noGrp="1"/>
          </p:cNvSpPr>
          <p:nvPr>
            <p:ph type="title"/>
          </p:nvPr>
        </p:nvSpPr>
        <p:spPr>
          <a:xfrm>
            <a:off x="279400" y="274638"/>
            <a:ext cx="8686800" cy="1143000"/>
          </a:xfrm>
        </p:spPr>
        <p:txBody>
          <a:bodyPr/>
          <a:lstStyle/>
          <a:p>
            <a:pPr>
              <a:lnSpc>
                <a:spcPct val="85000"/>
              </a:lnSpc>
            </a:pPr>
            <a:r>
              <a:rPr lang="en-US" smtClean="0"/>
              <a:t>Alternative Block Placement Schemes</a:t>
            </a:r>
          </a:p>
        </p:txBody>
      </p:sp>
      <p:sp>
        <p:nvSpPr>
          <p:cNvPr id="6" name="Content Placeholder 5"/>
          <p:cNvSpPr>
            <a:spLocks noGrp="1"/>
          </p:cNvSpPr>
          <p:nvPr>
            <p:ph idx="1"/>
          </p:nvPr>
        </p:nvSpPr>
        <p:spPr>
          <a:xfrm>
            <a:off x="457200" y="4802188"/>
            <a:ext cx="8229600" cy="2090737"/>
          </a:xfrm>
        </p:spPr>
        <p:txBody>
          <a:bodyPr>
            <a:normAutofit fontScale="70000" lnSpcReduction="20000"/>
          </a:bodyPr>
          <a:lstStyle/>
          <a:p>
            <a:pPr>
              <a:defRPr/>
            </a:pPr>
            <a:r>
              <a:rPr lang="en-US" dirty="0" smtClean="0"/>
              <a:t>DM placement: </a:t>
            </a:r>
            <a:r>
              <a:rPr lang="en-US" dirty="0" err="1" smtClean="0"/>
              <a:t>mem</a:t>
            </a:r>
            <a:r>
              <a:rPr lang="en-US" dirty="0" smtClean="0"/>
              <a:t> block 12 in 8 block cache: only one cache block where </a:t>
            </a:r>
            <a:r>
              <a:rPr lang="en-US" dirty="0" err="1" smtClean="0"/>
              <a:t>mem</a:t>
            </a:r>
            <a:r>
              <a:rPr lang="en-US" dirty="0" smtClean="0"/>
              <a:t> block 12 can be found—(12 modulo 8) = 4</a:t>
            </a:r>
          </a:p>
          <a:p>
            <a:pPr>
              <a:defRPr/>
            </a:pPr>
            <a:r>
              <a:rPr lang="en-US" dirty="0" smtClean="0"/>
              <a:t>SA placement: four sets </a:t>
            </a:r>
            <a:r>
              <a:rPr lang="en-US" dirty="0" err="1" smtClean="0"/>
              <a:t>x</a:t>
            </a:r>
            <a:r>
              <a:rPr lang="en-US" dirty="0" smtClean="0"/>
              <a:t> 2-ways (8 cache blocks), memory block 12 in set (12 mod 4) = 0; either element of the set</a:t>
            </a:r>
          </a:p>
          <a:p>
            <a:pPr>
              <a:defRPr/>
            </a:pPr>
            <a:r>
              <a:rPr lang="en-US" dirty="0" smtClean="0"/>
              <a:t>FA placement: </a:t>
            </a:r>
            <a:r>
              <a:rPr lang="en-US" dirty="0" err="1" smtClean="0"/>
              <a:t>mem</a:t>
            </a:r>
            <a:r>
              <a:rPr lang="en-US" dirty="0" smtClean="0"/>
              <a:t> block 12 can appear in any cache blocks</a:t>
            </a:r>
            <a:endParaRPr lang="en-US" dirty="0"/>
          </a:p>
        </p:txBody>
      </p:sp>
      <p:pic>
        <p:nvPicPr>
          <p:cNvPr id="32773" name="Picture 4" descr="f05-13-P374493"/>
          <p:cNvPicPr>
            <a:picLocks noChangeAspect="1" noChangeArrowheads="1"/>
          </p:cNvPicPr>
          <p:nvPr/>
        </p:nvPicPr>
        <p:blipFill>
          <a:blip r:embed="rId3"/>
          <a:srcRect/>
          <a:stretch>
            <a:fillRect/>
          </a:stretch>
        </p:blipFill>
        <p:spPr bwMode="auto">
          <a:xfrm>
            <a:off x="173038" y="1243013"/>
            <a:ext cx="8670925" cy="35941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r>
              <a:rPr lang="en-US" smtClean="0"/>
              <a:t>4/12/11</a:t>
            </a:r>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12</a:t>
            </a:fld>
            <a:endParaRPr lang="en-US" dirty="0"/>
          </a:p>
        </p:txBody>
      </p:sp>
      <p:sp>
        <p:nvSpPr>
          <p:cNvPr id="11" name="Footer Placeholder 10"/>
          <p:cNvSpPr>
            <a:spLocks noGrp="1"/>
          </p:cNvSpPr>
          <p:nvPr>
            <p:ph type="ftr" sz="quarter" idx="11"/>
          </p:nvPr>
        </p:nvSpPr>
        <p:spPr/>
        <p:txBody>
          <a:bodyPr/>
          <a:lstStyle/>
          <a:p>
            <a:r>
              <a:rPr lang="en-US" smtClean="0"/>
              <a:t>Spring 2011 -- Lecture #22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Agenda</a:t>
            </a:r>
          </a:p>
        </p:txBody>
      </p:sp>
      <p:sp>
        <p:nvSpPr>
          <p:cNvPr id="19459" name="Content Placeholder 2"/>
          <p:cNvSpPr>
            <a:spLocks noGrp="1"/>
          </p:cNvSpPr>
          <p:nvPr>
            <p:ph idx="1"/>
          </p:nvPr>
        </p:nvSpPr>
        <p:spPr/>
        <p:txBody>
          <a:bodyPr/>
          <a:lstStyle/>
          <a:p>
            <a:pPr eaLnBrk="1" hangingPunct="1"/>
            <a:r>
              <a:rPr lang="en-US" dirty="0" smtClean="0"/>
              <a:t>Cache Memory Recap</a:t>
            </a:r>
          </a:p>
          <a:p>
            <a:pPr eaLnBrk="1" hangingPunct="1"/>
            <a:r>
              <a:rPr lang="en-US" dirty="0" err="1" smtClean="0"/>
              <a:t>Administrivia</a:t>
            </a:r>
            <a:endParaRPr lang="en-US" dirty="0" smtClean="0"/>
          </a:p>
          <a:p>
            <a:pPr eaLnBrk="1" hangingPunct="1"/>
            <a:r>
              <a:rPr lang="en-US" dirty="0" smtClean="0"/>
              <a:t>Set-Associative Caches</a:t>
            </a:r>
          </a:p>
          <a:p>
            <a:pPr eaLnBrk="1" hangingPunct="1"/>
            <a:r>
              <a:rPr lang="en-US" dirty="0" smtClean="0"/>
              <a:t>Technology Break</a:t>
            </a:r>
          </a:p>
          <a:p>
            <a:pPr eaLnBrk="1" hangingPunct="1"/>
            <a:r>
              <a:rPr lang="en-US" dirty="0" smtClean="0"/>
              <a:t>AMAT and Multilevel Cache Review</a:t>
            </a:r>
          </a:p>
        </p:txBody>
      </p:sp>
      <p:sp>
        <p:nvSpPr>
          <p:cNvPr id="10" name="Date Placeholder 9"/>
          <p:cNvSpPr>
            <a:spLocks noGrp="1"/>
          </p:cNvSpPr>
          <p:nvPr>
            <p:ph type="dt" sz="half" idx="10"/>
          </p:nvPr>
        </p:nvSpPr>
        <p:spPr/>
        <p:txBody>
          <a:bodyPr/>
          <a:lstStyle/>
          <a:p>
            <a:r>
              <a:rPr lang="en-US" smtClean="0"/>
              <a:t>4/12/11</a:t>
            </a:r>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13</a:t>
            </a:fld>
            <a:endParaRPr lang="en-US" dirty="0"/>
          </a:p>
        </p:txBody>
      </p:sp>
      <p:sp>
        <p:nvSpPr>
          <p:cNvPr id="12" name="Footer Placeholder 11"/>
          <p:cNvSpPr>
            <a:spLocks noGrp="1"/>
          </p:cNvSpPr>
          <p:nvPr>
            <p:ph type="ftr" sz="quarter" idx="11"/>
          </p:nvPr>
        </p:nvSpPr>
        <p:spPr/>
        <p:txBody>
          <a:bodyPr/>
          <a:lstStyle/>
          <a:p>
            <a:r>
              <a:rPr lang="en-US" smtClean="0"/>
              <a:t>Spring 2011 -- Lecture #22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Project 4, Part 2 due Sunday 4/17</a:t>
            </a:r>
          </a:p>
          <a:p>
            <a:pPr lvl="1"/>
            <a:r>
              <a:rPr lang="en-US" dirty="0" smtClean="0"/>
              <a:t>Design a 16-bit pipelined computer in </a:t>
            </a:r>
            <a:r>
              <a:rPr lang="en-US" dirty="0" err="1" smtClean="0"/>
              <a:t>Logisim</a:t>
            </a:r>
            <a:endParaRPr lang="en-US" dirty="0" smtClean="0"/>
          </a:p>
          <a:p>
            <a:r>
              <a:rPr lang="en-US" dirty="0" smtClean="0"/>
              <a:t>Extra Credit due 4/24 – Fastest Matrix Multiply</a:t>
            </a:r>
          </a:p>
          <a:p>
            <a:r>
              <a:rPr lang="en-US" dirty="0" smtClean="0"/>
              <a:t>Final Review: Mon 5/2 5 – 8PM, 2050 VLSB</a:t>
            </a:r>
          </a:p>
          <a:p>
            <a:r>
              <a:rPr lang="en-US" dirty="0" smtClean="0"/>
              <a:t>Final Exam: Mon 5/9 11:30-2:30PM </a:t>
            </a:r>
            <a:br>
              <a:rPr lang="en-US" dirty="0" smtClean="0"/>
            </a:br>
            <a:r>
              <a:rPr lang="en-US" dirty="0" smtClean="0"/>
              <a:t>100 Haas Pavilion</a:t>
            </a:r>
          </a:p>
          <a:p>
            <a:endParaRPr lang="en-US" dirty="0" smtClean="0"/>
          </a:p>
          <a:p>
            <a:pPr lvl="1"/>
            <a:endParaRPr lang="en-US" dirty="0"/>
          </a:p>
        </p:txBody>
      </p:sp>
      <p:sp>
        <p:nvSpPr>
          <p:cNvPr id="7" name="Date Placeholder 6"/>
          <p:cNvSpPr>
            <a:spLocks noGrp="1"/>
          </p:cNvSpPr>
          <p:nvPr>
            <p:ph type="dt" sz="half" idx="10"/>
          </p:nvPr>
        </p:nvSpPr>
        <p:spPr/>
        <p:txBody>
          <a:bodyPr/>
          <a:lstStyle/>
          <a:p>
            <a:r>
              <a:rPr lang="en-US" smtClean="0"/>
              <a:t>4/12/11</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14</a:t>
            </a:fld>
            <a:endParaRPr lang="en-US" dirty="0"/>
          </a:p>
        </p:txBody>
      </p:sp>
      <p:sp>
        <p:nvSpPr>
          <p:cNvPr id="9" name="Footer Placeholder 8"/>
          <p:cNvSpPr>
            <a:spLocks noGrp="1"/>
          </p:cNvSpPr>
          <p:nvPr>
            <p:ph type="ftr" sz="quarter" idx="11"/>
          </p:nvPr>
        </p:nvSpPr>
        <p:spPr/>
        <p:txBody>
          <a:bodyPr/>
          <a:lstStyle/>
          <a:p>
            <a:r>
              <a:rPr lang="en-US" smtClean="0"/>
              <a:t>Spring 2011 -- Lecture #22</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07467" y="712040"/>
            <a:ext cx="4436533" cy="1143000"/>
          </a:xfrm>
        </p:spPr>
        <p:txBody>
          <a:bodyPr>
            <a:noAutofit/>
          </a:bodyPr>
          <a:lstStyle/>
          <a:p>
            <a:r>
              <a:rPr lang="en-US" sz="3200" dirty="0" smtClean="0"/>
              <a:t>61c in the News:</a:t>
            </a:r>
            <a:br>
              <a:rPr lang="en-US" sz="3200" dirty="0" smtClean="0"/>
            </a:br>
            <a:r>
              <a:rPr lang="en-US" sz="3200" dirty="0" smtClean="0"/>
              <a:t>Jean </a:t>
            </a:r>
            <a:r>
              <a:rPr lang="en-US" sz="3200" dirty="0" err="1" smtClean="0"/>
              <a:t>Bartik</a:t>
            </a:r>
            <a:r>
              <a:rPr lang="en-US" sz="3200" dirty="0" smtClean="0"/>
              <a:t>, dies age 86</a:t>
            </a:r>
            <a:br>
              <a:rPr lang="en-US" sz="3200" dirty="0" smtClean="0"/>
            </a:br>
            <a:r>
              <a:rPr lang="en-US" sz="3200" dirty="0" smtClean="0"/>
              <a:t>A Pioneer Programmer</a:t>
            </a:r>
            <a:br>
              <a:rPr lang="en-US" sz="3200" dirty="0" smtClean="0"/>
            </a:br>
            <a:endParaRPr lang="en-US" sz="3200" dirty="0"/>
          </a:p>
        </p:txBody>
      </p:sp>
      <p:sp>
        <p:nvSpPr>
          <p:cNvPr id="3" name="Content Placeholder 2"/>
          <p:cNvSpPr>
            <a:spLocks noGrp="1"/>
          </p:cNvSpPr>
          <p:nvPr>
            <p:ph sz="half" idx="1"/>
          </p:nvPr>
        </p:nvSpPr>
        <p:spPr>
          <a:xfrm>
            <a:off x="1" y="3141125"/>
            <a:ext cx="4597400" cy="3547532"/>
          </a:xfrm>
        </p:spPr>
        <p:txBody>
          <a:bodyPr>
            <a:normAutofit fontScale="92500" lnSpcReduction="10000"/>
          </a:bodyPr>
          <a:lstStyle/>
          <a:p>
            <a:endParaRPr lang="en-US" dirty="0" smtClean="0"/>
          </a:p>
          <a:p>
            <a:r>
              <a:rPr lang="en-US" dirty="0" smtClean="0"/>
              <a:t>Last survivor of group of women programmers of ENIAC, the first all-electronic digital calculator</a:t>
            </a:r>
          </a:p>
          <a:p>
            <a:r>
              <a:rPr lang="en-US" dirty="0" smtClean="0"/>
              <a:t>Used for calculating artillery tables, but completed in 1946 too late for WWII</a:t>
            </a:r>
            <a:endParaRPr lang="en-US" dirty="0"/>
          </a:p>
        </p:txBody>
      </p:sp>
      <p:sp>
        <p:nvSpPr>
          <p:cNvPr id="15" name="Content Placeholder 14"/>
          <p:cNvSpPr>
            <a:spLocks noGrp="1"/>
          </p:cNvSpPr>
          <p:nvPr>
            <p:ph sz="half" idx="2"/>
          </p:nvPr>
        </p:nvSpPr>
        <p:spPr>
          <a:xfrm>
            <a:off x="4699001" y="1989662"/>
            <a:ext cx="4038600" cy="4525963"/>
          </a:xfrm>
        </p:spPr>
        <p:txBody>
          <a:bodyPr>
            <a:normAutofit fontScale="92500" lnSpcReduction="10000"/>
          </a:bodyPr>
          <a:lstStyle/>
          <a:p>
            <a:r>
              <a:rPr lang="en-US" dirty="0" smtClean="0"/>
              <a:t>“When the </a:t>
            </a:r>
            <a:r>
              <a:rPr lang="en-US" dirty="0" err="1" smtClean="0"/>
              <a:t>Eniac</a:t>
            </a:r>
            <a:r>
              <a:rPr lang="en-US" dirty="0" smtClean="0"/>
              <a:t> was shown off at the University of Pennsylvania in February 1946, it generated headlines in newspapers across the country. But the attention was all on the men and the machine. The women were not even introduced at the event.”</a:t>
            </a:r>
            <a:endParaRPr lang="en-US" i="1" dirty="0" smtClean="0"/>
          </a:p>
          <a:p>
            <a:pPr algn="r">
              <a:buNone/>
            </a:pPr>
            <a:r>
              <a:rPr lang="en-US" i="1" dirty="0" smtClean="0"/>
              <a:t>[NY Times, 4/7/2011]</a:t>
            </a:r>
            <a:endParaRPr lang="en-US" dirty="0"/>
          </a:p>
        </p:txBody>
      </p:sp>
      <p:sp>
        <p:nvSpPr>
          <p:cNvPr id="9" name="Date Placeholder 8"/>
          <p:cNvSpPr>
            <a:spLocks noGrp="1"/>
          </p:cNvSpPr>
          <p:nvPr>
            <p:ph type="dt" sz="half" idx="10"/>
          </p:nvPr>
        </p:nvSpPr>
        <p:spPr/>
        <p:txBody>
          <a:bodyPr/>
          <a:lstStyle/>
          <a:p>
            <a:r>
              <a:rPr lang="en-US" smtClean="0"/>
              <a:t>4/12/11</a:t>
            </a:r>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15</a:t>
            </a:fld>
            <a:endParaRPr lang="en-US" dirty="0"/>
          </a:p>
        </p:txBody>
      </p:sp>
      <p:sp>
        <p:nvSpPr>
          <p:cNvPr id="11" name="Footer Placeholder 10"/>
          <p:cNvSpPr>
            <a:spLocks noGrp="1"/>
          </p:cNvSpPr>
          <p:nvPr>
            <p:ph type="ftr" sz="quarter" idx="11"/>
          </p:nvPr>
        </p:nvSpPr>
        <p:spPr/>
        <p:txBody>
          <a:bodyPr/>
          <a:lstStyle/>
          <a:p>
            <a:r>
              <a:rPr lang="en-US" smtClean="0"/>
              <a:t>Spring 2011 -- Lecture #22</a:t>
            </a:r>
            <a:endParaRPr lang="en-US" dirty="0"/>
          </a:p>
        </p:txBody>
      </p:sp>
      <p:pic>
        <p:nvPicPr>
          <p:cNvPr id="12" name="Picture 11"/>
          <p:cNvPicPr>
            <a:picLocks noChangeAspect="1"/>
          </p:cNvPicPr>
          <p:nvPr/>
        </p:nvPicPr>
        <p:blipFill>
          <a:blip r:embed="rId2"/>
          <a:stretch>
            <a:fillRect/>
          </a:stretch>
        </p:blipFill>
        <p:spPr>
          <a:xfrm>
            <a:off x="-8944" y="-8944"/>
            <a:ext cx="4969378" cy="3210983"/>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9" name="Group 28"/>
          <p:cNvGrpSpPr/>
          <p:nvPr/>
        </p:nvGrpSpPr>
        <p:grpSpPr>
          <a:xfrm>
            <a:off x="0" y="3735293"/>
            <a:ext cx="4227287" cy="3122707"/>
            <a:chOff x="0" y="3735293"/>
            <a:chExt cx="4227287" cy="3122707"/>
          </a:xfrm>
        </p:grpSpPr>
        <p:pic>
          <p:nvPicPr>
            <p:cNvPr id="8" name="Picture 7" descr="IMG_7823.jpg"/>
            <p:cNvPicPr>
              <a:picLocks noChangeAspect="1"/>
            </p:cNvPicPr>
            <p:nvPr/>
          </p:nvPicPr>
          <p:blipFill>
            <a:blip r:embed="rId3"/>
            <a:stretch>
              <a:fillRect/>
            </a:stretch>
          </p:blipFill>
          <p:spPr>
            <a:xfrm>
              <a:off x="0" y="3735293"/>
              <a:ext cx="4227287" cy="3122707"/>
            </a:xfrm>
            <a:prstGeom prst="rect">
              <a:avLst/>
            </a:prstGeom>
          </p:spPr>
        </p:pic>
        <p:sp>
          <p:nvSpPr>
            <p:cNvPr id="11" name="TextBox 10"/>
            <p:cNvSpPr txBox="1"/>
            <p:nvPr/>
          </p:nvSpPr>
          <p:spPr>
            <a:xfrm>
              <a:off x="152047" y="3944001"/>
              <a:ext cx="3640158" cy="646331"/>
            </a:xfrm>
            <a:prstGeom prst="rect">
              <a:avLst/>
            </a:prstGeom>
            <a:noFill/>
          </p:spPr>
          <p:txBody>
            <a:bodyPr wrap="square" rtlCol="0">
              <a:spAutoFit/>
            </a:bodyPr>
            <a:lstStyle/>
            <a:p>
              <a:r>
                <a:rPr lang="en-US" dirty="0" smtClean="0">
                  <a:solidFill>
                    <a:schemeClr val="bg1"/>
                  </a:solidFill>
                </a:rPr>
                <a:t>Boil extracted “</a:t>
              </a:r>
              <a:r>
                <a:rPr lang="en-US" dirty="0" err="1" smtClean="0">
                  <a:solidFill>
                    <a:schemeClr val="bg1"/>
                  </a:solidFill>
                </a:rPr>
                <a:t>wort</a:t>
              </a:r>
              <a:r>
                <a:rPr lang="en-US" dirty="0" smtClean="0">
                  <a:solidFill>
                    <a:schemeClr val="bg1"/>
                  </a:solidFill>
                </a:rPr>
                <a:t>” for 90 minutes, add hops,  then cool to add yeast</a:t>
              </a:r>
              <a:endParaRPr lang="en-US" dirty="0">
                <a:solidFill>
                  <a:schemeClr val="bg1"/>
                </a:solidFill>
              </a:endParaRPr>
            </a:p>
          </p:txBody>
        </p:sp>
        <p:sp>
          <p:nvSpPr>
            <p:cNvPr id="26" name="TextBox 25"/>
            <p:cNvSpPr txBox="1"/>
            <p:nvPr/>
          </p:nvSpPr>
          <p:spPr>
            <a:xfrm>
              <a:off x="0" y="6211669"/>
              <a:ext cx="3640158" cy="646331"/>
            </a:xfrm>
            <a:prstGeom prst="rect">
              <a:avLst/>
            </a:prstGeom>
            <a:noFill/>
          </p:spPr>
          <p:txBody>
            <a:bodyPr wrap="square" rtlCol="0">
              <a:spAutoFit/>
            </a:bodyPr>
            <a:lstStyle/>
            <a:p>
              <a:r>
                <a:rPr lang="en-US" dirty="0" smtClean="0">
                  <a:solidFill>
                    <a:schemeClr val="bg1"/>
                  </a:solidFill>
                </a:rPr>
                <a:t>Ferments for 5-7 days</a:t>
              </a:r>
            </a:p>
            <a:p>
              <a:r>
                <a:rPr lang="en-US" dirty="0" smtClean="0">
                  <a:solidFill>
                    <a:schemeClr val="bg1"/>
                  </a:solidFill>
                </a:rPr>
                <a:t>Condition for 1 week to 2 years</a:t>
              </a:r>
              <a:endParaRPr lang="en-US" dirty="0">
                <a:solidFill>
                  <a:schemeClr val="bg1"/>
                </a:solidFill>
              </a:endParaRPr>
            </a:p>
          </p:txBody>
        </p:sp>
      </p:grpSp>
      <p:sp>
        <p:nvSpPr>
          <p:cNvPr id="2" name="Title 1"/>
          <p:cNvSpPr>
            <a:spLocks noGrp="1"/>
          </p:cNvSpPr>
          <p:nvPr>
            <p:ph type="title" idx="4294967295"/>
          </p:nvPr>
        </p:nvSpPr>
        <p:spPr>
          <a:xfrm>
            <a:off x="268316" y="131530"/>
            <a:ext cx="8229600" cy="1143000"/>
          </a:xfrm>
        </p:spPr>
        <p:txBody>
          <a:bodyPr/>
          <a:lstStyle/>
          <a:p>
            <a:r>
              <a:rPr lang="en-US" dirty="0" smtClean="0"/>
              <a:t>Getting to Know Your Prof </a:t>
            </a:r>
            <a:endParaRPr lang="en-US" dirty="0"/>
          </a:p>
        </p:txBody>
      </p:sp>
      <p:sp>
        <p:nvSpPr>
          <p:cNvPr id="12" name="Content Placeholder 2"/>
          <p:cNvSpPr txBox="1">
            <a:spLocks/>
          </p:cNvSpPr>
          <p:nvPr/>
        </p:nvSpPr>
        <p:spPr>
          <a:xfrm>
            <a:off x="3836925" y="867590"/>
            <a:ext cx="5196394" cy="1844768"/>
          </a:xfrm>
          <a:prstGeom prst="rect">
            <a:avLst/>
          </a:prstGeom>
        </p:spPr>
        <p:txBody>
          <a:bodyPr vert="horz" lIns="91440" tIns="45720" rIns="91440" bIns="45720" rtlCol="0">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Missing the ales I grew up with in England, I learnt how to make beer.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Start</a:t>
            </a:r>
            <a:r>
              <a:rPr kumimoji="0" lang="en-US" sz="2800" b="0" i="0" u="none" strike="noStrike" kern="1200" cap="none" spc="0" normalizeH="0" noProof="0" dirty="0" smtClean="0">
                <a:ln>
                  <a:noFill/>
                </a:ln>
                <a:solidFill>
                  <a:schemeClr val="tx1"/>
                </a:solidFill>
                <a:effectLst/>
                <a:uLnTx/>
                <a:uFillTx/>
                <a:latin typeface="+mn-lt"/>
                <a:ea typeface="+mn-ea"/>
                <a:cs typeface="+mn-cs"/>
              </a:rPr>
              <a:t> from grains, </a:t>
            </a:r>
            <a:r>
              <a:rPr lang="en-US" sz="2800" dirty="0" smtClean="0"/>
              <a:t>about 5-10 gallons/batch</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800" noProof="0" dirty="0" smtClean="0"/>
              <a:t>Brewed over 50 batches so far</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Date Placeholder 13"/>
          <p:cNvSpPr>
            <a:spLocks noGrp="1"/>
          </p:cNvSpPr>
          <p:nvPr>
            <p:ph type="dt" sz="half" idx="10"/>
          </p:nvPr>
        </p:nvSpPr>
        <p:spPr/>
        <p:txBody>
          <a:bodyPr/>
          <a:lstStyle/>
          <a:p>
            <a:r>
              <a:rPr lang="en-US" dirty="0" smtClean="0"/>
              <a:t>4/12/11</a:t>
            </a:r>
            <a:endParaRPr lang="en-US" dirty="0"/>
          </a:p>
        </p:txBody>
      </p:sp>
      <p:sp>
        <p:nvSpPr>
          <p:cNvPr id="15" name="Slide Number Placeholder 14"/>
          <p:cNvSpPr>
            <a:spLocks noGrp="1"/>
          </p:cNvSpPr>
          <p:nvPr>
            <p:ph type="sldNum" sz="quarter" idx="12"/>
          </p:nvPr>
        </p:nvSpPr>
        <p:spPr/>
        <p:txBody>
          <a:bodyPr/>
          <a:lstStyle/>
          <a:p>
            <a:fld id="{3CC63E4C-4642-794D-A2FD-70F6B81535F5}" type="slidenum">
              <a:rPr lang="en-US" smtClean="0"/>
              <a:pPr/>
              <a:t>16</a:t>
            </a:fld>
            <a:endParaRPr lang="en-US" dirty="0"/>
          </a:p>
        </p:txBody>
      </p:sp>
      <p:sp>
        <p:nvSpPr>
          <p:cNvPr id="17" name="Footer Placeholder 16"/>
          <p:cNvSpPr>
            <a:spLocks noGrp="1"/>
          </p:cNvSpPr>
          <p:nvPr>
            <p:ph type="ftr" sz="quarter" idx="11"/>
          </p:nvPr>
        </p:nvSpPr>
        <p:spPr/>
        <p:txBody>
          <a:bodyPr/>
          <a:lstStyle/>
          <a:p>
            <a:r>
              <a:rPr lang="en-US" smtClean="0"/>
              <a:t>Spring 2011 -- Lecture #22</a:t>
            </a:r>
            <a:endParaRPr lang="en-US" dirty="0"/>
          </a:p>
        </p:txBody>
      </p:sp>
      <p:grpSp>
        <p:nvGrpSpPr>
          <p:cNvPr id="28" name="Group 27"/>
          <p:cNvGrpSpPr/>
          <p:nvPr/>
        </p:nvGrpSpPr>
        <p:grpSpPr>
          <a:xfrm>
            <a:off x="0" y="1272479"/>
            <a:ext cx="3834291" cy="2558191"/>
            <a:chOff x="0" y="1272479"/>
            <a:chExt cx="3834291" cy="2558191"/>
          </a:xfrm>
        </p:grpSpPr>
        <p:pic>
          <p:nvPicPr>
            <p:cNvPr id="7" name="Picture 6" descr="IMG_7756.jpg"/>
            <p:cNvPicPr>
              <a:picLocks noChangeAspect="1"/>
            </p:cNvPicPr>
            <p:nvPr/>
          </p:nvPicPr>
          <p:blipFill>
            <a:blip r:embed="rId4"/>
            <a:stretch>
              <a:fillRect/>
            </a:stretch>
          </p:blipFill>
          <p:spPr>
            <a:xfrm>
              <a:off x="0" y="1272479"/>
              <a:ext cx="3834291" cy="2558191"/>
            </a:xfrm>
            <a:prstGeom prst="rect">
              <a:avLst/>
            </a:prstGeom>
          </p:spPr>
        </p:pic>
        <p:sp>
          <p:nvSpPr>
            <p:cNvPr id="10" name="TextBox 9"/>
            <p:cNvSpPr txBox="1"/>
            <p:nvPr/>
          </p:nvSpPr>
          <p:spPr>
            <a:xfrm>
              <a:off x="719959" y="1281359"/>
              <a:ext cx="2449285" cy="923330"/>
            </a:xfrm>
            <a:prstGeom prst="rect">
              <a:avLst/>
            </a:prstGeom>
            <a:noFill/>
          </p:spPr>
          <p:txBody>
            <a:bodyPr wrap="square" rtlCol="0">
              <a:spAutoFit/>
            </a:bodyPr>
            <a:lstStyle/>
            <a:p>
              <a:r>
                <a:rPr lang="en-US" dirty="0" smtClean="0"/>
                <a:t>Grains are mashed ~45-60 minutes to convert starch to sugar</a:t>
              </a:r>
              <a:endParaRPr lang="en-US" dirty="0"/>
            </a:p>
          </p:txBody>
        </p:sp>
      </p:grpSp>
      <p:grpSp>
        <p:nvGrpSpPr>
          <p:cNvPr id="30" name="Group 29"/>
          <p:cNvGrpSpPr/>
          <p:nvPr/>
        </p:nvGrpSpPr>
        <p:grpSpPr>
          <a:xfrm>
            <a:off x="3890588" y="3060383"/>
            <a:ext cx="5253412" cy="3797617"/>
            <a:chOff x="3890588" y="3060383"/>
            <a:chExt cx="5253412" cy="3797617"/>
          </a:xfrm>
        </p:grpSpPr>
        <p:pic>
          <p:nvPicPr>
            <p:cNvPr id="9" name="Picture 8" descr="IMG_0731.jpg"/>
            <p:cNvPicPr>
              <a:picLocks noChangeAspect="1"/>
            </p:cNvPicPr>
            <p:nvPr/>
          </p:nvPicPr>
          <p:blipFill>
            <a:blip r:embed="rId5"/>
            <a:srcRect t="7500"/>
            <a:stretch>
              <a:fillRect/>
            </a:stretch>
          </p:blipFill>
          <p:spPr>
            <a:xfrm>
              <a:off x="3890588" y="3428149"/>
              <a:ext cx="5253412" cy="3429851"/>
            </a:xfrm>
            <a:prstGeom prst="rect">
              <a:avLst/>
            </a:prstGeom>
          </p:spPr>
        </p:pic>
        <p:sp>
          <p:nvSpPr>
            <p:cNvPr id="13" name="TextBox 12"/>
            <p:cNvSpPr txBox="1"/>
            <p:nvPr/>
          </p:nvSpPr>
          <p:spPr>
            <a:xfrm>
              <a:off x="4069466" y="3060383"/>
              <a:ext cx="5074534" cy="369332"/>
            </a:xfrm>
            <a:prstGeom prst="rect">
              <a:avLst/>
            </a:prstGeom>
            <a:noFill/>
          </p:spPr>
          <p:txBody>
            <a:bodyPr wrap="square" rtlCol="0">
              <a:spAutoFit/>
            </a:bodyPr>
            <a:lstStyle/>
            <a:p>
              <a:r>
                <a:rPr lang="en-US" dirty="0" smtClean="0"/>
                <a:t>Need thirsty friends to help consume experiments!</a:t>
              </a:r>
              <a:endParaRPr lang="en-US" dirty="0"/>
            </a:p>
          </p:txBody>
        </p:sp>
      </p:grpSp>
      <p:grpSp>
        <p:nvGrpSpPr>
          <p:cNvPr id="32" name="Group 31"/>
          <p:cNvGrpSpPr/>
          <p:nvPr/>
        </p:nvGrpSpPr>
        <p:grpSpPr>
          <a:xfrm>
            <a:off x="6509748" y="5880459"/>
            <a:ext cx="2722132" cy="986485"/>
            <a:chOff x="6509748" y="5880459"/>
            <a:chExt cx="2722132" cy="986485"/>
          </a:xfrm>
        </p:grpSpPr>
        <p:sp>
          <p:nvSpPr>
            <p:cNvPr id="24" name="TextBox 23"/>
            <p:cNvSpPr txBox="1"/>
            <p:nvPr/>
          </p:nvSpPr>
          <p:spPr>
            <a:xfrm>
              <a:off x="6638287" y="6497612"/>
              <a:ext cx="2559377" cy="369332"/>
            </a:xfrm>
            <a:prstGeom prst="rect">
              <a:avLst/>
            </a:prstGeom>
            <a:solidFill>
              <a:schemeClr val="tx1"/>
            </a:solidFill>
          </p:spPr>
          <p:txBody>
            <a:bodyPr wrap="none" rtlCol="0">
              <a:spAutoFit/>
            </a:bodyPr>
            <a:lstStyle/>
            <a:p>
              <a:r>
                <a:rPr lang="en-US" dirty="0" smtClean="0">
                  <a:solidFill>
                    <a:srgbClr val="FFFFFF"/>
                  </a:solidFill>
                </a:rPr>
                <a:t>Belgian </a:t>
              </a:r>
              <a:r>
                <a:rPr lang="en-US" dirty="0" err="1" smtClean="0">
                  <a:solidFill>
                    <a:srgbClr val="FFFFFF"/>
                  </a:solidFill>
                </a:rPr>
                <a:t>Trappist</a:t>
              </a:r>
              <a:r>
                <a:rPr lang="en-US" dirty="0" smtClean="0">
                  <a:solidFill>
                    <a:srgbClr val="FFFFFF"/>
                  </a:solidFill>
                </a:rPr>
                <a:t> 12% ABV</a:t>
              </a:r>
              <a:endParaRPr lang="en-US" dirty="0">
                <a:solidFill>
                  <a:srgbClr val="FFFFFF"/>
                </a:solidFill>
              </a:endParaRPr>
            </a:p>
          </p:txBody>
        </p:sp>
        <p:sp>
          <p:nvSpPr>
            <p:cNvPr id="25" name="TextBox 24"/>
            <p:cNvSpPr txBox="1"/>
            <p:nvPr/>
          </p:nvSpPr>
          <p:spPr>
            <a:xfrm>
              <a:off x="6509748" y="6166756"/>
              <a:ext cx="2722132" cy="369332"/>
            </a:xfrm>
            <a:prstGeom prst="rect">
              <a:avLst/>
            </a:prstGeom>
            <a:solidFill>
              <a:schemeClr val="tx1"/>
            </a:solidFill>
          </p:spPr>
          <p:txBody>
            <a:bodyPr wrap="none" rtlCol="0">
              <a:spAutoFit/>
            </a:bodyPr>
            <a:lstStyle/>
            <a:p>
              <a:r>
                <a:rPr lang="en-US" dirty="0" smtClean="0">
                  <a:solidFill>
                    <a:srgbClr val="FFFFFF"/>
                  </a:solidFill>
                </a:rPr>
                <a:t>British </a:t>
              </a:r>
              <a:r>
                <a:rPr lang="en-US" dirty="0" err="1" smtClean="0">
                  <a:solidFill>
                    <a:srgbClr val="FFFFFF"/>
                  </a:solidFill>
                </a:rPr>
                <a:t>Barleywine</a:t>
              </a:r>
              <a:r>
                <a:rPr lang="en-US" dirty="0" smtClean="0">
                  <a:solidFill>
                    <a:srgbClr val="FFFFFF"/>
                  </a:solidFill>
                </a:rPr>
                <a:t> 8% ABV</a:t>
              </a:r>
              <a:endParaRPr lang="en-US" dirty="0">
                <a:solidFill>
                  <a:srgbClr val="FFFFFF"/>
                </a:solidFill>
              </a:endParaRPr>
            </a:p>
          </p:txBody>
        </p:sp>
        <p:sp>
          <p:nvSpPr>
            <p:cNvPr id="27" name="TextBox 26"/>
            <p:cNvSpPr txBox="1"/>
            <p:nvPr/>
          </p:nvSpPr>
          <p:spPr>
            <a:xfrm>
              <a:off x="8174381" y="5880459"/>
              <a:ext cx="987507" cy="369332"/>
            </a:xfrm>
            <a:prstGeom prst="rect">
              <a:avLst/>
            </a:prstGeom>
            <a:solidFill>
              <a:schemeClr val="tx1"/>
            </a:solidFill>
          </p:spPr>
          <p:txBody>
            <a:bodyPr wrap="none" rtlCol="0">
              <a:spAutoFit/>
            </a:bodyPr>
            <a:lstStyle/>
            <a:p>
              <a:r>
                <a:rPr lang="en-US" dirty="0" smtClean="0">
                  <a:solidFill>
                    <a:srgbClr val="FFFFFF"/>
                  </a:solidFill>
                </a:rPr>
                <a:t>In cellar:</a:t>
              </a:r>
              <a:endParaRPr lang="en-US" dirty="0">
                <a:solidFill>
                  <a:srgbClr val="FFFFFF"/>
                </a:solidFill>
              </a:endParaRPr>
            </a:p>
          </p:txBody>
        </p:sp>
      </p:grpSp>
      <p:grpSp>
        <p:nvGrpSpPr>
          <p:cNvPr id="31" name="Group 30"/>
          <p:cNvGrpSpPr/>
          <p:nvPr/>
        </p:nvGrpSpPr>
        <p:grpSpPr>
          <a:xfrm>
            <a:off x="3733303" y="4550977"/>
            <a:ext cx="5455417" cy="1985039"/>
            <a:chOff x="3733303" y="4550977"/>
            <a:chExt cx="5455417" cy="1985039"/>
          </a:xfrm>
        </p:grpSpPr>
        <p:sp>
          <p:nvSpPr>
            <p:cNvPr id="16" name="TextBox 15"/>
            <p:cNvSpPr txBox="1"/>
            <p:nvPr/>
          </p:nvSpPr>
          <p:spPr>
            <a:xfrm>
              <a:off x="3733303" y="6166684"/>
              <a:ext cx="2744111" cy="369332"/>
            </a:xfrm>
            <a:prstGeom prst="rect">
              <a:avLst/>
            </a:prstGeom>
            <a:solidFill>
              <a:schemeClr val="tx1"/>
            </a:solidFill>
          </p:spPr>
          <p:txBody>
            <a:bodyPr wrap="none" rtlCol="0">
              <a:spAutoFit/>
            </a:bodyPr>
            <a:lstStyle/>
            <a:p>
              <a:r>
                <a:rPr lang="en-US" dirty="0" err="1" smtClean="0">
                  <a:solidFill>
                    <a:srgbClr val="FFFFFF"/>
                  </a:solidFill>
                </a:rPr>
                <a:t>Gravenstein</a:t>
              </a:r>
              <a:r>
                <a:rPr lang="en-US" dirty="0" smtClean="0">
                  <a:solidFill>
                    <a:srgbClr val="FFFFFF"/>
                  </a:solidFill>
                </a:rPr>
                <a:t> Cider 7.1%ABV</a:t>
              </a:r>
              <a:endParaRPr lang="en-US" dirty="0">
                <a:solidFill>
                  <a:srgbClr val="FFFFFF"/>
                </a:solidFill>
              </a:endParaRPr>
            </a:p>
          </p:txBody>
        </p:sp>
        <p:sp>
          <p:nvSpPr>
            <p:cNvPr id="18" name="TextBox 17"/>
            <p:cNvSpPr txBox="1"/>
            <p:nvPr/>
          </p:nvSpPr>
          <p:spPr>
            <a:xfrm>
              <a:off x="4367507" y="5919941"/>
              <a:ext cx="2206591" cy="369332"/>
            </a:xfrm>
            <a:prstGeom prst="rect">
              <a:avLst/>
            </a:prstGeom>
            <a:solidFill>
              <a:schemeClr val="tx1"/>
            </a:solidFill>
          </p:spPr>
          <p:txBody>
            <a:bodyPr wrap="none" rtlCol="0">
              <a:spAutoFit/>
            </a:bodyPr>
            <a:lstStyle/>
            <a:p>
              <a:r>
                <a:rPr lang="en-US" dirty="0" smtClean="0">
                  <a:solidFill>
                    <a:srgbClr val="FFFFFF"/>
                  </a:solidFill>
                </a:rPr>
                <a:t>Mixed Cider 7.2%ABV</a:t>
              </a:r>
              <a:endParaRPr lang="en-US" dirty="0">
                <a:solidFill>
                  <a:srgbClr val="FFFFFF"/>
                </a:solidFill>
              </a:endParaRPr>
            </a:p>
          </p:txBody>
        </p:sp>
        <p:sp>
          <p:nvSpPr>
            <p:cNvPr id="19" name="TextBox 18"/>
            <p:cNvSpPr txBox="1"/>
            <p:nvPr/>
          </p:nvSpPr>
          <p:spPr>
            <a:xfrm>
              <a:off x="6453148" y="5099654"/>
              <a:ext cx="2476196" cy="369332"/>
            </a:xfrm>
            <a:prstGeom prst="rect">
              <a:avLst/>
            </a:prstGeom>
            <a:solidFill>
              <a:schemeClr val="tx1"/>
            </a:solidFill>
          </p:spPr>
          <p:txBody>
            <a:bodyPr wrap="none" rtlCol="0">
              <a:spAutoFit/>
            </a:bodyPr>
            <a:lstStyle/>
            <a:p>
              <a:r>
                <a:rPr lang="en-US" dirty="0" smtClean="0">
                  <a:solidFill>
                    <a:srgbClr val="FFFFFF"/>
                  </a:solidFill>
                </a:rPr>
                <a:t>Ordinary Bitter 4.1%ABV</a:t>
              </a:r>
              <a:endParaRPr lang="en-US" dirty="0">
                <a:solidFill>
                  <a:srgbClr val="FFFFFF"/>
                </a:solidFill>
              </a:endParaRPr>
            </a:p>
          </p:txBody>
        </p:sp>
        <p:sp>
          <p:nvSpPr>
            <p:cNvPr id="20" name="TextBox 19"/>
            <p:cNvSpPr txBox="1"/>
            <p:nvPr/>
          </p:nvSpPr>
          <p:spPr>
            <a:xfrm>
              <a:off x="5486196" y="5647836"/>
              <a:ext cx="2315357" cy="369332"/>
            </a:xfrm>
            <a:prstGeom prst="rect">
              <a:avLst/>
            </a:prstGeom>
            <a:solidFill>
              <a:schemeClr val="tx1"/>
            </a:solidFill>
          </p:spPr>
          <p:txBody>
            <a:bodyPr wrap="none" rtlCol="0">
              <a:spAutoFit/>
            </a:bodyPr>
            <a:lstStyle/>
            <a:p>
              <a:r>
                <a:rPr lang="en-US" dirty="0" smtClean="0">
                  <a:solidFill>
                    <a:srgbClr val="FFFFFF"/>
                  </a:solidFill>
                </a:rPr>
                <a:t>Belgian Pale I ~5% ABV</a:t>
              </a:r>
              <a:endParaRPr lang="en-US" dirty="0">
                <a:solidFill>
                  <a:srgbClr val="FFFFFF"/>
                </a:solidFill>
              </a:endParaRPr>
            </a:p>
          </p:txBody>
        </p:sp>
        <p:sp>
          <p:nvSpPr>
            <p:cNvPr id="21" name="TextBox 20"/>
            <p:cNvSpPr txBox="1"/>
            <p:nvPr/>
          </p:nvSpPr>
          <p:spPr>
            <a:xfrm>
              <a:off x="6125039" y="5391038"/>
              <a:ext cx="2373516" cy="369332"/>
            </a:xfrm>
            <a:prstGeom prst="rect">
              <a:avLst/>
            </a:prstGeom>
            <a:solidFill>
              <a:schemeClr val="tx1"/>
            </a:solidFill>
          </p:spPr>
          <p:txBody>
            <a:bodyPr wrap="none" rtlCol="0">
              <a:spAutoFit/>
            </a:bodyPr>
            <a:lstStyle/>
            <a:p>
              <a:r>
                <a:rPr lang="en-US" dirty="0" smtClean="0">
                  <a:solidFill>
                    <a:srgbClr val="FFFFFF"/>
                  </a:solidFill>
                </a:rPr>
                <a:t>Belgian Pale II ~5% ABV</a:t>
              </a:r>
              <a:endParaRPr lang="en-US" dirty="0">
                <a:solidFill>
                  <a:srgbClr val="FFFFFF"/>
                </a:solidFill>
              </a:endParaRPr>
            </a:p>
          </p:txBody>
        </p:sp>
        <p:sp>
          <p:nvSpPr>
            <p:cNvPr id="22" name="TextBox 21"/>
            <p:cNvSpPr txBox="1"/>
            <p:nvPr/>
          </p:nvSpPr>
          <p:spPr>
            <a:xfrm>
              <a:off x="7412964" y="4827899"/>
              <a:ext cx="1525703" cy="369332"/>
            </a:xfrm>
            <a:prstGeom prst="rect">
              <a:avLst/>
            </a:prstGeom>
            <a:solidFill>
              <a:schemeClr val="tx1"/>
            </a:solidFill>
          </p:spPr>
          <p:txBody>
            <a:bodyPr wrap="none" rtlCol="0">
              <a:spAutoFit/>
            </a:bodyPr>
            <a:lstStyle/>
            <a:p>
              <a:r>
                <a:rPr lang="en-US" dirty="0" smtClean="0">
                  <a:solidFill>
                    <a:srgbClr val="FFFFFF"/>
                  </a:solidFill>
                </a:rPr>
                <a:t>ESB I ~6% ABV</a:t>
              </a:r>
              <a:endParaRPr lang="en-US" dirty="0">
                <a:solidFill>
                  <a:srgbClr val="FFFFFF"/>
                </a:solidFill>
              </a:endParaRPr>
            </a:p>
          </p:txBody>
        </p:sp>
        <p:sp>
          <p:nvSpPr>
            <p:cNvPr id="23" name="TextBox 22"/>
            <p:cNvSpPr txBox="1"/>
            <p:nvPr/>
          </p:nvSpPr>
          <p:spPr>
            <a:xfrm>
              <a:off x="7604858" y="4550977"/>
              <a:ext cx="1583862" cy="369332"/>
            </a:xfrm>
            <a:prstGeom prst="rect">
              <a:avLst/>
            </a:prstGeom>
            <a:solidFill>
              <a:schemeClr val="tx1"/>
            </a:solidFill>
          </p:spPr>
          <p:txBody>
            <a:bodyPr wrap="none" rtlCol="0">
              <a:spAutoFit/>
            </a:bodyPr>
            <a:lstStyle/>
            <a:p>
              <a:r>
                <a:rPr lang="en-US" dirty="0" smtClean="0">
                  <a:solidFill>
                    <a:srgbClr val="FFFFFF"/>
                  </a:solidFill>
                </a:rPr>
                <a:t>ESB II ~6% ABV</a:t>
              </a:r>
              <a:endParaRPr lang="en-US" dirty="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96850"/>
            <a:ext cx="8229600" cy="1143000"/>
          </a:xfrm>
        </p:spPr>
        <p:txBody>
          <a:bodyPr>
            <a:normAutofit fontScale="90000"/>
          </a:bodyPr>
          <a:lstStyle/>
          <a:p>
            <a:pPr eaLnBrk="1" hangingPunct="1">
              <a:lnSpc>
                <a:spcPct val="85000"/>
              </a:lnSpc>
            </a:pPr>
            <a:r>
              <a:rPr lang="en-US" dirty="0" smtClean="0"/>
              <a:t>Example: 4-Word Direct-Mapped $</a:t>
            </a:r>
            <a:br>
              <a:rPr lang="en-US" dirty="0" smtClean="0"/>
            </a:br>
            <a:r>
              <a:rPr lang="en-US" dirty="0" smtClean="0"/>
              <a:t>Worst-Case Reference String</a:t>
            </a:r>
          </a:p>
        </p:txBody>
      </p:sp>
      <p:grpSp>
        <p:nvGrpSpPr>
          <p:cNvPr id="2" name="Group 3"/>
          <p:cNvGrpSpPr>
            <a:grpSpLocks/>
          </p:cNvGrpSpPr>
          <p:nvPr/>
        </p:nvGrpSpPr>
        <p:grpSpPr bwMode="auto">
          <a:xfrm>
            <a:off x="1295400" y="2630488"/>
            <a:ext cx="990600" cy="1219200"/>
            <a:chOff x="1344" y="1056"/>
            <a:chExt cx="624" cy="768"/>
          </a:xfrm>
        </p:grpSpPr>
        <p:sp>
          <p:nvSpPr>
            <p:cNvPr id="41052"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53"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4"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5"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8"/>
          <p:cNvGrpSpPr>
            <a:grpSpLocks/>
          </p:cNvGrpSpPr>
          <p:nvPr/>
        </p:nvGrpSpPr>
        <p:grpSpPr bwMode="auto">
          <a:xfrm>
            <a:off x="3276600" y="2630488"/>
            <a:ext cx="990600" cy="1219200"/>
            <a:chOff x="1344" y="1056"/>
            <a:chExt cx="624" cy="768"/>
          </a:xfrm>
        </p:grpSpPr>
        <p:sp>
          <p:nvSpPr>
            <p:cNvPr id="41048" name="Rectangle 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9" name="Line 1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0" name="Line 1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1" name="Line 1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5334000" y="2630488"/>
            <a:ext cx="990600" cy="1219200"/>
            <a:chOff x="1344" y="1056"/>
            <a:chExt cx="624" cy="768"/>
          </a:xfrm>
        </p:grpSpPr>
        <p:sp>
          <p:nvSpPr>
            <p:cNvPr id="41044" name="Rectangle 1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5" name="Line 1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6" name="Line 1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7" name="Line 1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5" name="Group 18"/>
          <p:cNvGrpSpPr>
            <a:grpSpLocks/>
          </p:cNvGrpSpPr>
          <p:nvPr/>
        </p:nvGrpSpPr>
        <p:grpSpPr bwMode="auto">
          <a:xfrm>
            <a:off x="7391400" y="2630488"/>
            <a:ext cx="990600" cy="1219200"/>
            <a:chOff x="1344" y="1056"/>
            <a:chExt cx="624" cy="768"/>
          </a:xfrm>
        </p:grpSpPr>
        <p:sp>
          <p:nvSpPr>
            <p:cNvPr id="41040" name="Rectangle 1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1" name="Line 2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2" name="Line 2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3" name="Line 2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6" name="Group 23"/>
          <p:cNvGrpSpPr>
            <a:grpSpLocks/>
          </p:cNvGrpSpPr>
          <p:nvPr/>
        </p:nvGrpSpPr>
        <p:grpSpPr bwMode="auto">
          <a:xfrm>
            <a:off x="7391400" y="4459288"/>
            <a:ext cx="990600" cy="1219200"/>
            <a:chOff x="1344" y="1056"/>
            <a:chExt cx="624" cy="768"/>
          </a:xfrm>
        </p:grpSpPr>
        <p:sp>
          <p:nvSpPr>
            <p:cNvPr id="41036" name="Rectangle 2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37" name="Line 2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8" name="Line 2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9" name="Line 2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28"/>
          <p:cNvGrpSpPr>
            <a:grpSpLocks/>
          </p:cNvGrpSpPr>
          <p:nvPr/>
        </p:nvGrpSpPr>
        <p:grpSpPr bwMode="auto">
          <a:xfrm>
            <a:off x="5334000" y="4459288"/>
            <a:ext cx="990600" cy="1219200"/>
            <a:chOff x="1344" y="1056"/>
            <a:chExt cx="624" cy="768"/>
          </a:xfrm>
        </p:grpSpPr>
        <p:sp>
          <p:nvSpPr>
            <p:cNvPr id="41032" name="Rectangle 2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33" name="Line 3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4" name="Line 3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5" name="Line 3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8" name="Group 33"/>
          <p:cNvGrpSpPr>
            <a:grpSpLocks/>
          </p:cNvGrpSpPr>
          <p:nvPr/>
        </p:nvGrpSpPr>
        <p:grpSpPr bwMode="auto">
          <a:xfrm>
            <a:off x="3352800" y="4459288"/>
            <a:ext cx="990600" cy="1219200"/>
            <a:chOff x="1344" y="1056"/>
            <a:chExt cx="624" cy="768"/>
          </a:xfrm>
        </p:grpSpPr>
        <p:sp>
          <p:nvSpPr>
            <p:cNvPr id="41028" name="Rectangle 3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9" name="Line 3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0" name="Line 3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1" name="Line 3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9" name="Group 38"/>
          <p:cNvGrpSpPr>
            <a:grpSpLocks/>
          </p:cNvGrpSpPr>
          <p:nvPr/>
        </p:nvGrpSpPr>
        <p:grpSpPr bwMode="auto">
          <a:xfrm>
            <a:off x="1295400" y="4459288"/>
            <a:ext cx="990600" cy="1219200"/>
            <a:chOff x="1344" y="1056"/>
            <a:chExt cx="624" cy="768"/>
          </a:xfrm>
        </p:grpSpPr>
        <p:sp>
          <p:nvSpPr>
            <p:cNvPr id="41024" name="Rectangle 3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5" name="Line 4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6" name="Line 4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7" name="Line 4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0971" name="Text Box 43"/>
          <p:cNvSpPr txBox="1">
            <a:spLocks noChangeArrowheads="1"/>
          </p:cNvSpPr>
          <p:nvPr/>
        </p:nvSpPr>
        <p:spPr bwMode="auto">
          <a:xfrm>
            <a:off x="1355725" y="22098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2" name="Text Box 44"/>
          <p:cNvSpPr txBox="1">
            <a:spLocks noChangeArrowheads="1"/>
          </p:cNvSpPr>
          <p:nvPr/>
        </p:nvSpPr>
        <p:spPr bwMode="auto">
          <a:xfrm>
            <a:off x="3260725" y="22098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3" name="Text Box 45"/>
          <p:cNvSpPr txBox="1">
            <a:spLocks noChangeArrowheads="1"/>
          </p:cNvSpPr>
          <p:nvPr/>
        </p:nvSpPr>
        <p:spPr bwMode="auto">
          <a:xfrm>
            <a:off x="5241925" y="22098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4" name="Text Box 46"/>
          <p:cNvSpPr txBox="1">
            <a:spLocks noChangeArrowheads="1"/>
          </p:cNvSpPr>
          <p:nvPr/>
        </p:nvSpPr>
        <p:spPr bwMode="auto">
          <a:xfrm>
            <a:off x="7375525" y="22098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5" name="Text Box 47"/>
          <p:cNvSpPr txBox="1">
            <a:spLocks noChangeArrowheads="1"/>
          </p:cNvSpPr>
          <p:nvPr/>
        </p:nvSpPr>
        <p:spPr bwMode="auto">
          <a:xfrm>
            <a:off x="1219200" y="4078288"/>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6" name="Text Box 48"/>
          <p:cNvSpPr txBox="1">
            <a:spLocks noChangeArrowheads="1"/>
          </p:cNvSpPr>
          <p:nvPr/>
        </p:nvSpPr>
        <p:spPr bwMode="auto">
          <a:xfrm>
            <a:off x="3260725" y="40386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7" name="Text Box 49"/>
          <p:cNvSpPr txBox="1">
            <a:spLocks noChangeArrowheads="1"/>
          </p:cNvSpPr>
          <p:nvPr/>
        </p:nvSpPr>
        <p:spPr bwMode="auto">
          <a:xfrm>
            <a:off x="5318125" y="40386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8" name="Text Box 50"/>
          <p:cNvSpPr txBox="1">
            <a:spLocks noChangeArrowheads="1"/>
          </p:cNvSpPr>
          <p:nvPr/>
        </p:nvSpPr>
        <p:spPr bwMode="auto">
          <a:xfrm>
            <a:off x="7299325" y="40386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grpSp>
        <p:nvGrpSpPr>
          <p:cNvPr id="10" name="Group 51"/>
          <p:cNvGrpSpPr>
            <a:grpSpLocks/>
          </p:cNvGrpSpPr>
          <p:nvPr/>
        </p:nvGrpSpPr>
        <p:grpSpPr bwMode="auto">
          <a:xfrm>
            <a:off x="762000" y="2630488"/>
            <a:ext cx="533400" cy="1219200"/>
            <a:chOff x="1344" y="1056"/>
            <a:chExt cx="624" cy="768"/>
          </a:xfrm>
        </p:grpSpPr>
        <p:sp>
          <p:nvSpPr>
            <p:cNvPr id="41020" name="Rectangle 5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1" name="Line 5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2" name="Line 5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3" name="Line 5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1" name="Group 56"/>
          <p:cNvGrpSpPr>
            <a:grpSpLocks/>
          </p:cNvGrpSpPr>
          <p:nvPr/>
        </p:nvGrpSpPr>
        <p:grpSpPr bwMode="auto">
          <a:xfrm>
            <a:off x="2743200" y="2630488"/>
            <a:ext cx="533400" cy="1219200"/>
            <a:chOff x="1344" y="1056"/>
            <a:chExt cx="624" cy="768"/>
          </a:xfrm>
        </p:grpSpPr>
        <p:sp>
          <p:nvSpPr>
            <p:cNvPr id="41016" name="Rectangle 5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17" name="Line 5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8" name="Line 5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9" name="Line 6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2" name="Group 61"/>
          <p:cNvGrpSpPr>
            <a:grpSpLocks/>
          </p:cNvGrpSpPr>
          <p:nvPr/>
        </p:nvGrpSpPr>
        <p:grpSpPr bwMode="auto">
          <a:xfrm>
            <a:off x="4800600" y="2630488"/>
            <a:ext cx="533400" cy="1219200"/>
            <a:chOff x="1344" y="1056"/>
            <a:chExt cx="624" cy="768"/>
          </a:xfrm>
        </p:grpSpPr>
        <p:sp>
          <p:nvSpPr>
            <p:cNvPr id="41012" name="Rectangle 6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13" name="Line 6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4" name="Line 6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5" name="Line 6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3" name="Group 66"/>
          <p:cNvGrpSpPr>
            <a:grpSpLocks/>
          </p:cNvGrpSpPr>
          <p:nvPr/>
        </p:nvGrpSpPr>
        <p:grpSpPr bwMode="auto">
          <a:xfrm>
            <a:off x="6858000" y="2630488"/>
            <a:ext cx="533400" cy="1219200"/>
            <a:chOff x="1344" y="1056"/>
            <a:chExt cx="624" cy="768"/>
          </a:xfrm>
        </p:grpSpPr>
        <p:sp>
          <p:nvSpPr>
            <p:cNvPr id="41008" name="Rectangle 6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9" name="Line 6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0" name="Line 6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1" name="Line 7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4" name="Group 71"/>
          <p:cNvGrpSpPr>
            <a:grpSpLocks/>
          </p:cNvGrpSpPr>
          <p:nvPr/>
        </p:nvGrpSpPr>
        <p:grpSpPr bwMode="auto">
          <a:xfrm>
            <a:off x="762000" y="4459288"/>
            <a:ext cx="533400" cy="1219200"/>
            <a:chOff x="1344" y="1056"/>
            <a:chExt cx="624" cy="768"/>
          </a:xfrm>
        </p:grpSpPr>
        <p:sp>
          <p:nvSpPr>
            <p:cNvPr id="41004" name="Rectangle 7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5" name="Line 7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6" name="Line 7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7" name="Line 7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5" name="Group 76"/>
          <p:cNvGrpSpPr>
            <a:grpSpLocks/>
          </p:cNvGrpSpPr>
          <p:nvPr/>
        </p:nvGrpSpPr>
        <p:grpSpPr bwMode="auto">
          <a:xfrm>
            <a:off x="2819400" y="4459288"/>
            <a:ext cx="533400" cy="1219200"/>
            <a:chOff x="1344" y="1056"/>
            <a:chExt cx="624" cy="768"/>
          </a:xfrm>
        </p:grpSpPr>
        <p:sp>
          <p:nvSpPr>
            <p:cNvPr id="41000" name="Rectangle 7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1" name="Line 7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2" name="Line 7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3" name="Line 8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6" name="Group 81"/>
          <p:cNvGrpSpPr>
            <a:grpSpLocks/>
          </p:cNvGrpSpPr>
          <p:nvPr/>
        </p:nvGrpSpPr>
        <p:grpSpPr bwMode="auto">
          <a:xfrm>
            <a:off x="4800600" y="4459288"/>
            <a:ext cx="533400" cy="1219200"/>
            <a:chOff x="1344" y="1056"/>
            <a:chExt cx="624" cy="768"/>
          </a:xfrm>
        </p:grpSpPr>
        <p:sp>
          <p:nvSpPr>
            <p:cNvPr id="40996" name="Rectangle 8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97" name="Line 8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8" name="Line 8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9" name="Line 8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7" name="Group 86"/>
          <p:cNvGrpSpPr>
            <a:grpSpLocks/>
          </p:cNvGrpSpPr>
          <p:nvPr/>
        </p:nvGrpSpPr>
        <p:grpSpPr bwMode="auto">
          <a:xfrm>
            <a:off x="6858000" y="4459288"/>
            <a:ext cx="533400" cy="1219200"/>
            <a:chOff x="1344" y="1056"/>
            <a:chExt cx="624" cy="768"/>
          </a:xfrm>
        </p:grpSpPr>
        <p:sp>
          <p:nvSpPr>
            <p:cNvPr id="40992" name="Rectangle 8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93" name="Line 8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4" name="Line 8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5" name="Line 9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598555" name="Rectangle 91"/>
          <p:cNvSpPr>
            <a:spLocks noGrp="1" noChangeArrowheads="1"/>
          </p:cNvSpPr>
          <p:nvPr>
            <p:ph type="body" idx="1"/>
          </p:nvPr>
        </p:nvSpPr>
        <p:spPr>
          <a:xfrm>
            <a:off x="533400" y="1303338"/>
            <a:ext cx="8153400" cy="812800"/>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Consider the main memory word reference string</a:t>
            </a:r>
          </a:p>
          <a:p>
            <a:pPr lvl="1" algn="ctr" eaLnBrk="1" fontAlgn="auto" hangingPunct="1">
              <a:spcAft>
                <a:spcPts val="0"/>
              </a:spcAft>
              <a:buFont typeface="Monotype Sorts" pitchFamily="2" charset="2"/>
              <a:buNone/>
              <a:defRPr/>
            </a:pPr>
            <a:r>
              <a:rPr lang="en-US" dirty="0">
                <a:ea typeface="+mn-ea"/>
              </a:rPr>
              <a:t>              0   4   0   4   0   4   0   4</a:t>
            </a:r>
          </a:p>
        </p:txBody>
      </p:sp>
      <p:sp>
        <p:nvSpPr>
          <p:cNvPr id="40988" name="Text Box 93"/>
          <p:cNvSpPr txBox="1">
            <a:spLocks noChangeArrowheads="1"/>
          </p:cNvSpPr>
          <p:nvPr/>
        </p:nvSpPr>
        <p:spPr bwMode="auto">
          <a:xfrm>
            <a:off x="457200" y="1684338"/>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96" name="Date Placeholder 95"/>
          <p:cNvSpPr>
            <a:spLocks noGrp="1"/>
          </p:cNvSpPr>
          <p:nvPr>
            <p:ph type="dt" sz="half" idx="10"/>
          </p:nvPr>
        </p:nvSpPr>
        <p:spPr/>
        <p:txBody>
          <a:bodyPr/>
          <a:lstStyle/>
          <a:p>
            <a:r>
              <a:rPr lang="en-US" smtClean="0"/>
              <a:t>4/12/11</a:t>
            </a:r>
            <a:endParaRPr lang="en-US" dirty="0"/>
          </a:p>
        </p:txBody>
      </p:sp>
      <p:sp>
        <p:nvSpPr>
          <p:cNvPr id="97" name="Slide Number Placeholder 96"/>
          <p:cNvSpPr>
            <a:spLocks noGrp="1"/>
          </p:cNvSpPr>
          <p:nvPr>
            <p:ph type="sldNum" sz="quarter" idx="12"/>
          </p:nvPr>
        </p:nvSpPr>
        <p:spPr/>
        <p:txBody>
          <a:bodyPr/>
          <a:lstStyle/>
          <a:p>
            <a:fld id="{3CC63E4C-4642-794D-A2FD-70F6B81535F5}" type="slidenum">
              <a:rPr lang="en-US" smtClean="0"/>
              <a:pPr/>
              <a:t>17</a:t>
            </a:fld>
            <a:endParaRPr lang="en-US" dirty="0"/>
          </a:p>
        </p:txBody>
      </p:sp>
      <p:sp>
        <p:nvSpPr>
          <p:cNvPr id="98" name="Footer Placeholder 97"/>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34938"/>
            <a:ext cx="8229600" cy="1143000"/>
          </a:xfrm>
        </p:spPr>
        <p:txBody>
          <a:bodyPr>
            <a:normAutofit fontScale="90000"/>
          </a:bodyPr>
          <a:lstStyle/>
          <a:p>
            <a:pPr eaLnBrk="1" hangingPunct="1">
              <a:lnSpc>
                <a:spcPct val="85000"/>
              </a:lnSpc>
            </a:pPr>
            <a:r>
              <a:rPr lang="en-US" dirty="0" smtClean="0"/>
              <a:t>Example: 4-Word Direct-Mapped $</a:t>
            </a:r>
            <a:br>
              <a:rPr lang="en-US" dirty="0" smtClean="0"/>
            </a:br>
            <a:r>
              <a:rPr lang="en-US" dirty="0" smtClean="0"/>
              <a:t>Worst-Case Reference String</a:t>
            </a:r>
          </a:p>
        </p:txBody>
      </p:sp>
      <p:sp>
        <p:nvSpPr>
          <p:cNvPr id="43011" name="Rectangle 3"/>
          <p:cNvSpPr>
            <a:spLocks noChangeArrowheads="1"/>
          </p:cNvSpPr>
          <p:nvPr/>
        </p:nvSpPr>
        <p:spPr bwMode="auto">
          <a:xfrm>
            <a:off x="1295400" y="24638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Line 4"/>
          <p:cNvSpPr>
            <a:spLocks noChangeShapeType="1"/>
          </p:cNvSpPr>
          <p:nvPr/>
        </p:nvSpPr>
        <p:spPr bwMode="auto">
          <a:xfrm>
            <a:off x="12954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3" name="Line 5"/>
          <p:cNvSpPr>
            <a:spLocks noChangeShapeType="1"/>
          </p:cNvSpPr>
          <p:nvPr/>
        </p:nvSpPr>
        <p:spPr bwMode="auto">
          <a:xfrm>
            <a:off x="12954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4" name="Line 6"/>
          <p:cNvSpPr>
            <a:spLocks noChangeShapeType="1"/>
          </p:cNvSpPr>
          <p:nvPr/>
        </p:nvSpPr>
        <p:spPr bwMode="auto">
          <a:xfrm>
            <a:off x="12954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5" name="Rectangle 7"/>
          <p:cNvSpPr>
            <a:spLocks noChangeArrowheads="1"/>
          </p:cNvSpPr>
          <p:nvPr/>
        </p:nvSpPr>
        <p:spPr bwMode="auto">
          <a:xfrm>
            <a:off x="3276600" y="24638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6" name="Line 8"/>
          <p:cNvSpPr>
            <a:spLocks noChangeShapeType="1"/>
          </p:cNvSpPr>
          <p:nvPr/>
        </p:nvSpPr>
        <p:spPr bwMode="auto">
          <a:xfrm>
            <a:off x="32766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7" name="Line 9"/>
          <p:cNvSpPr>
            <a:spLocks noChangeShapeType="1"/>
          </p:cNvSpPr>
          <p:nvPr/>
        </p:nvSpPr>
        <p:spPr bwMode="auto">
          <a:xfrm>
            <a:off x="32766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8" name="Line 10"/>
          <p:cNvSpPr>
            <a:spLocks noChangeShapeType="1"/>
          </p:cNvSpPr>
          <p:nvPr/>
        </p:nvSpPr>
        <p:spPr bwMode="auto">
          <a:xfrm>
            <a:off x="32766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9" name="Rectangle 11"/>
          <p:cNvSpPr>
            <a:spLocks noChangeArrowheads="1"/>
          </p:cNvSpPr>
          <p:nvPr/>
        </p:nvSpPr>
        <p:spPr bwMode="auto">
          <a:xfrm>
            <a:off x="5334000" y="24638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0" name="Line 12"/>
          <p:cNvSpPr>
            <a:spLocks noChangeShapeType="1"/>
          </p:cNvSpPr>
          <p:nvPr/>
        </p:nvSpPr>
        <p:spPr bwMode="auto">
          <a:xfrm>
            <a:off x="53340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1" name="Line 13"/>
          <p:cNvSpPr>
            <a:spLocks noChangeShapeType="1"/>
          </p:cNvSpPr>
          <p:nvPr/>
        </p:nvSpPr>
        <p:spPr bwMode="auto">
          <a:xfrm>
            <a:off x="53340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2" name="Line 14"/>
          <p:cNvSpPr>
            <a:spLocks noChangeShapeType="1"/>
          </p:cNvSpPr>
          <p:nvPr/>
        </p:nvSpPr>
        <p:spPr bwMode="auto">
          <a:xfrm>
            <a:off x="53340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3" name="Rectangle 15"/>
          <p:cNvSpPr>
            <a:spLocks noChangeArrowheads="1"/>
          </p:cNvSpPr>
          <p:nvPr/>
        </p:nvSpPr>
        <p:spPr bwMode="auto">
          <a:xfrm>
            <a:off x="7391400" y="24638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4" name="Line 16"/>
          <p:cNvSpPr>
            <a:spLocks noChangeShapeType="1"/>
          </p:cNvSpPr>
          <p:nvPr/>
        </p:nvSpPr>
        <p:spPr bwMode="auto">
          <a:xfrm>
            <a:off x="73914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5" name="Line 17"/>
          <p:cNvSpPr>
            <a:spLocks noChangeShapeType="1"/>
          </p:cNvSpPr>
          <p:nvPr/>
        </p:nvSpPr>
        <p:spPr bwMode="auto">
          <a:xfrm>
            <a:off x="73914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6" name="Line 18"/>
          <p:cNvSpPr>
            <a:spLocks noChangeShapeType="1"/>
          </p:cNvSpPr>
          <p:nvPr/>
        </p:nvSpPr>
        <p:spPr bwMode="auto">
          <a:xfrm>
            <a:off x="73914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7" name="Rectangle 19"/>
          <p:cNvSpPr>
            <a:spLocks noChangeArrowheads="1"/>
          </p:cNvSpPr>
          <p:nvPr/>
        </p:nvSpPr>
        <p:spPr bwMode="auto">
          <a:xfrm>
            <a:off x="7391400" y="42926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8" name="Line 20"/>
          <p:cNvSpPr>
            <a:spLocks noChangeShapeType="1"/>
          </p:cNvSpPr>
          <p:nvPr/>
        </p:nvSpPr>
        <p:spPr bwMode="auto">
          <a:xfrm>
            <a:off x="73914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9" name="Line 21"/>
          <p:cNvSpPr>
            <a:spLocks noChangeShapeType="1"/>
          </p:cNvSpPr>
          <p:nvPr/>
        </p:nvSpPr>
        <p:spPr bwMode="auto">
          <a:xfrm>
            <a:off x="73914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0" name="Line 22"/>
          <p:cNvSpPr>
            <a:spLocks noChangeShapeType="1"/>
          </p:cNvSpPr>
          <p:nvPr/>
        </p:nvSpPr>
        <p:spPr bwMode="auto">
          <a:xfrm>
            <a:off x="73914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1" name="Rectangle 23"/>
          <p:cNvSpPr>
            <a:spLocks noChangeArrowheads="1"/>
          </p:cNvSpPr>
          <p:nvPr/>
        </p:nvSpPr>
        <p:spPr bwMode="auto">
          <a:xfrm>
            <a:off x="5334000" y="42926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2" name="Line 24"/>
          <p:cNvSpPr>
            <a:spLocks noChangeShapeType="1"/>
          </p:cNvSpPr>
          <p:nvPr/>
        </p:nvSpPr>
        <p:spPr bwMode="auto">
          <a:xfrm>
            <a:off x="53340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3" name="Line 25"/>
          <p:cNvSpPr>
            <a:spLocks noChangeShapeType="1"/>
          </p:cNvSpPr>
          <p:nvPr/>
        </p:nvSpPr>
        <p:spPr bwMode="auto">
          <a:xfrm>
            <a:off x="53340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4" name="Line 26"/>
          <p:cNvSpPr>
            <a:spLocks noChangeShapeType="1"/>
          </p:cNvSpPr>
          <p:nvPr/>
        </p:nvSpPr>
        <p:spPr bwMode="auto">
          <a:xfrm>
            <a:off x="53340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5" name="Rectangle 27"/>
          <p:cNvSpPr>
            <a:spLocks noChangeArrowheads="1"/>
          </p:cNvSpPr>
          <p:nvPr/>
        </p:nvSpPr>
        <p:spPr bwMode="auto">
          <a:xfrm>
            <a:off x="3352800" y="42926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6" name="Line 28"/>
          <p:cNvSpPr>
            <a:spLocks noChangeShapeType="1"/>
          </p:cNvSpPr>
          <p:nvPr/>
        </p:nvSpPr>
        <p:spPr bwMode="auto">
          <a:xfrm>
            <a:off x="33528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7" name="Line 29"/>
          <p:cNvSpPr>
            <a:spLocks noChangeShapeType="1"/>
          </p:cNvSpPr>
          <p:nvPr/>
        </p:nvSpPr>
        <p:spPr bwMode="auto">
          <a:xfrm>
            <a:off x="33528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8" name="Line 30"/>
          <p:cNvSpPr>
            <a:spLocks noChangeShapeType="1"/>
          </p:cNvSpPr>
          <p:nvPr/>
        </p:nvSpPr>
        <p:spPr bwMode="auto">
          <a:xfrm>
            <a:off x="33528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9" name="Rectangle 31"/>
          <p:cNvSpPr>
            <a:spLocks noChangeArrowheads="1"/>
          </p:cNvSpPr>
          <p:nvPr/>
        </p:nvSpPr>
        <p:spPr bwMode="auto">
          <a:xfrm>
            <a:off x="1295400" y="42926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40" name="Line 32"/>
          <p:cNvSpPr>
            <a:spLocks noChangeShapeType="1"/>
          </p:cNvSpPr>
          <p:nvPr/>
        </p:nvSpPr>
        <p:spPr bwMode="auto">
          <a:xfrm>
            <a:off x="12954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1" name="Line 33"/>
          <p:cNvSpPr>
            <a:spLocks noChangeShapeType="1"/>
          </p:cNvSpPr>
          <p:nvPr/>
        </p:nvSpPr>
        <p:spPr bwMode="auto">
          <a:xfrm>
            <a:off x="12954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2" name="Line 34"/>
          <p:cNvSpPr>
            <a:spLocks noChangeShapeType="1"/>
          </p:cNvSpPr>
          <p:nvPr/>
        </p:nvSpPr>
        <p:spPr bwMode="auto">
          <a:xfrm>
            <a:off x="12954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3" name="Text Box 35"/>
          <p:cNvSpPr txBox="1">
            <a:spLocks noChangeArrowheads="1"/>
          </p:cNvSpPr>
          <p:nvPr/>
        </p:nvSpPr>
        <p:spPr bwMode="auto">
          <a:xfrm>
            <a:off x="1355725" y="20431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4" name="Text Box 36"/>
          <p:cNvSpPr txBox="1">
            <a:spLocks noChangeArrowheads="1"/>
          </p:cNvSpPr>
          <p:nvPr/>
        </p:nvSpPr>
        <p:spPr bwMode="auto">
          <a:xfrm>
            <a:off x="3260725" y="20431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5" name="Text Box 37"/>
          <p:cNvSpPr txBox="1">
            <a:spLocks noChangeArrowheads="1"/>
          </p:cNvSpPr>
          <p:nvPr/>
        </p:nvSpPr>
        <p:spPr bwMode="auto">
          <a:xfrm>
            <a:off x="5241925" y="20431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6" name="Text Box 38"/>
          <p:cNvSpPr txBox="1">
            <a:spLocks noChangeArrowheads="1"/>
          </p:cNvSpPr>
          <p:nvPr/>
        </p:nvSpPr>
        <p:spPr bwMode="auto">
          <a:xfrm>
            <a:off x="7375525" y="20431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7" name="Text Box 39"/>
          <p:cNvSpPr txBox="1">
            <a:spLocks noChangeArrowheads="1"/>
          </p:cNvSpPr>
          <p:nvPr/>
        </p:nvSpPr>
        <p:spPr bwMode="auto">
          <a:xfrm>
            <a:off x="1219200" y="39116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8" name="Text Box 40"/>
          <p:cNvSpPr txBox="1">
            <a:spLocks noChangeArrowheads="1"/>
          </p:cNvSpPr>
          <p:nvPr/>
        </p:nvSpPr>
        <p:spPr bwMode="auto">
          <a:xfrm>
            <a:off x="3260725" y="38719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9" name="Text Box 41"/>
          <p:cNvSpPr txBox="1">
            <a:spLocks noChangeArrowheads="1"/>
          </p:cNvSpPr>
          <p:nvPr/>
        </p:nvSpPr>
        <p:spPr bwMode="auto">
          <a:xfrm>
            <a:off x="5318125" y="38719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50" name="Text Box 42"/>
          <p:cNvSpPr txBox="1">
            <a:spLocks noChangeArrowheads="1"/>
          </p:cNvSpPr>
          <p:nvPr/>
        </p:nvSpPr>
        <p:spPr bwMode="auto">
          <a:xfrm>
            <a:off x="7299325" y="38719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51" name="Rectangle 43"/>
          <p:cNvSpPr>
            <a:spLocks noChangeArrowheads="1"/>
          </p:cNvSpPr>
          <p:nvPr/>
        </p:nvSpPr>
        <p:spPr bwMode="auto">
          <a:xfrm>
            <a:off x="762000" y="24638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2" name="Line 44"/>
          <p:cNvSpPr>
            <a:spLocks noChangeShapeType="1"/>
          </p:cNvSpPr>
          <p:nvPr/>
        </p:nvSpPr>
        <p:spPr bwMode="auto">
          <a:xfrm>
            <a:off x="762000" y="3073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3" name="Line 45"/>
          <p:cNvSpPr>
            <a:spLocks noChangeShapeType="1"/>
          </p:cNvSpPr>
          <p:nvPr/>
        </p:nvSpPr>
        <p:spPr bwMode="auto">
          <a:xfrm>
            <a:off x="762000" y="27686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4" name="Line 46"/>
          <p:cNvSpPr>
            <a:spLocks noChangeShapeType="1"/>
          </p:cNvSpPr>
          <p:nvPr/>
        </p:nvSpPr>
        <p:spPr bwMode="auto">
          <a:xfrm>
            <a:off x="762000" y="3378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5" name="Rectangle 47"/>
          <p:cNvSpPr>
            <a:spLocks noChangeArrowheads="1"/>
          </p:cNvSpPr>
          <p:nvPr/>
        </p:nvSpPr>
        <p:spPr bwMode="auto">
          <a:xfrm>
            <a:off x="2743200" y="24638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6" name="Line 48"/>
          <p:cNvSpPr>
            <a:spLocks noChangeShapeType="1"/>
          </p:cNvSpPr>
          <p:nvPr/>
        </p:nvSpPr>
        <p:spPr bwMode="auto">
          <a:xfrm>
            <a:off x="2743200" y="3073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7" name="Line 49"/>
          <p:cNvSpPr>
            <a:spLocks noChangeShapeType="1"/>
          </p:cNvSpPr>
          <p:nvPr/>
        </p:nvSpPr>
        <p:spPr bwMode="auto">
          <a:xfrm>
            <a:off x="2743200" y="27686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8" name="Line 50"/>
          <p:cNvSpPr>
            <a:spLocks noChangeShapeType="1"/>
          </p:cNvSpPr>
          <p:nvPr/>
        </p:nvSpPr>
        <p:spPr bwMode="auto">
          <a:xfrm>
            <a:off x="2743200" y="3378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9" name="Rectangle 51"/>
          <p:cNvSpPr>
            <a:spLocks noChangeArrowheads="1"/>
          </p:cNvSpPr>
          <p:nvPr/>
        </p:nvSpPr>
        <p:spPr bwMode="auto">
          <a:xfrm>
            <a:off x="4800600" y="24638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0" name="Line 52"/>
          <p:cNvSpPr>
            <a:spLocks noChangeShapeType="1"/>
          </p:cNvSpPr>
          <p:nvPr/>
        </p:nvSpPr>
        <p:spPr bwMode="auto">
          <a:xfrm>
            <a:off x="4800600" y="3073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1" name="Line 53"/>
          <p:cNvSpPr>
            <a:spLocks noChangeShapeType="1"/>
          </p:cNvSpPr>
          <p:nvPr/>
        </p:nvSpPr>
        <p:spPr bwMode="auto">
          <a:xfrm>
            <a:off x="4800600" y="27686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2" name="Line 54"/>
          <p:cNvSpPr>
            <a:spLocks noChangeShapeType="1"/>
          </p:cNvSpPr>
          <p:nvPr/>
        </p:nvSpPr>
        <p:spPr bwMode="auto">
          <a:xfrm>
            <a:off x="4800600" y="3378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3" name="Rectangle 55"/>
          <p:cNvSpPr>
            <a:spLocks noChangeArrowheads="1"/>
          </p:cNvSpPr>
          <p:nvPr/>
        </p:nvSpPr>
        <p:spPr bwMode="auto">
          <a:xfrm>
            <a:off x="6858000" y="24638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4" name="Line 56"/>
          <p:cNvSpPr>
            <a:spLocks noChangeShapeType="1"/>
          </p:cNvSpPr>
          <p:nvPr/>
        </p:nvSpPr>
        <p:spPr bwMode="auto">
          <a:xfrm>
            <a:off x="6858000" y="3073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5" name="Line 57"/>
          <p:cNvSpPr>
            <a:spLocks noChangeShapeType="1"/>
          </p:cNvSpPr>
          <p:nvPr/>
        </p:nvSpPr>
        <p:spPr bwMode="auto">
          <a:xfrm>
            <a:off x="6858000" y="27686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6" name="Line 58"/>
          <p:cNvSpPr>
            <a:spLocks noChangeShapeType="1"/>
          </p:cNvSpPr>
          <p:nvPr/>
        </p:nvSpPr>
        <p:spPr bwMode="auto">
          <a:xfrm>
            <a:off x="6858000" y="3378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7" name="Rectangle 59"/>
          <p:cNvSpPr>
            <a:spLocks noChangeArrowheads="1"/>
          </p:cNvSpPr>
          <p:nvPr/>
        </p:nvSpPr>
        <p:spPr bwMode="auto">
          <a:xfrm>
            <a:off x="762000" y="42926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8" name="Line 60"/>
          <p:cNvSpPr>
            <a:spLocks noChangeShapeType="1"/>
          </p:cNvSpPr>
          <p:nvPr/>
        </p:nvSpPr>
        <p:spPr bwMode="auto">
          <a:xfrm>
            <a:off x="762000" y="4902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9" name="Line 61"/>
          <p:cNvSpPr>
            <a:spLocks noChangeShapeType="1"/>
          </p:cNvSpPr>
          <p:nvPr/>
        </p:nvSpPr>
        <p:spPr bwMode="auto">
          <a:xfrm>
            <a:off x="762000" y="4597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0" name="Line 62"/>
          <p:cNvSpPr>
            <a:spLocks noChangeShapeType="1"/>
          </p:cNvSpPr>
          <p:nvPr/>
        </p:nvSpPr>
        <p:spPr bwMode="auto">
          <a:xfrm>
            <a:off x="762000" y="52070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1" name="Rectangle 63"/>
          <p:cNvSpPr>
            <a:spLocks noChangeArrowheads="1"/>
          </p:cNvSpPr>
          <p:nvPr/>
        </p:nvSpPr>
        <p:spPr bwMode="auto">
          <a:xfrm>
            <a:off x="2819400" y="42926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2" name="Line 64"/>
          <p:cNvSpPr>
            <a:spLocks noChangeShapeType="1"/>
          </p:cNvSpPr>
          <p:nvPr/>
        </p:nvSpPr>
        <p:spPr bwMode="auto">
          <a:xfrm>
            <a:off x="2819400" y="4902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3" name="Line 65"/>
          <p:cNvSpPr>
            <a:spLocks noChangeShapeType="1"/>
          </p:cNvSpPr>
          <p:nvPr/>
        </p:nvSpPr>
        <p:spPr bwMode="auto">
          <a:xfrm>
            <a:off x="2819400" y="4597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4" name="Line 66"/>
          <p:cNvSpPr>
            <a:spLocks noChangeShapeType="1"/>
          </p:cNvSpPr>
          <p:nvPr/>
        </p:nvSpPr>
        <p:spPr bwMode="auto">
          <a:xfrm>
            <a:off x="2819400" y="52070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5" name="Rectangle 67"/>
          <p:cNvSpPr>
            <a:spLocks noChangeArrowheads="1"/>
          </p:cNvSpPr>
          <p:nvPr/>
        </p:nvSpPr>
        <p:spPr bwMode="auto">
          <a:xfrm>
            <a:off x="4800600" y="42926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6" name="Line 68"/>
          <p:cNvSpPr>
            <a:spLocks noChangeShapeType="1"/>
          </p:cNvSpPr>
          <p:nvPr/>
        </p:nvSpPr>
        <p:spPr bwMode="auto">
          <a:xfrm>
            <a:off x="4800600" y="4902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7" name="Line 69"/>
          <p:cNvSpPr>
            <a:spLocks noChangeShapeType="1"/>
          </p:cNvSpPr>
          <p:nvPr/>
        </p:nvSpPr>
        <p:spPr bwMode="auto">
          <a:xfrm>
            <a:off x="4800600" y="4597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8" name="Line 70"/>
          <p:cNvSpPr>
            <a:spLocks noChangeShapeType="1"/>
          </p:cNvSpPr>
          <p:nvPr/>
        </p:nvSpPr>
        <p:spPr bwMode="auto">
          <a:xfrm>
            <a:off x="4800600" y="52070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9" name="Rectangle 71"/>
          <p:cNvSpPr>
            <a:spLocks noChangeArrowheads="1"/>
          </p:cNvSpPr>
          <p:nvPr/>
        </p:nvSpPr>
        <p:spPr bwMode="auto">
          <a:xfrm>
            <a:off x="6858000" y="42926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80" name="Line 72"/>
          <p:cNvSpPr>
            <a:spLocks noChangeShapeType="1"/>
          </p:cNvSpPr>
          <p:nvPr/>
        </p:nvSpPr>
        <p:spPr bwMode="auto">
          <a:xfrm>
            <a:off x="6858000" y="4902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1" name="Line 73"/>
          <p:cNvSpPr>
            <a:spLocks noChangeShapeType="1"/>
          </p:cNvSpPr>
          <p:nvPr/>
        </p:nvSpPr>
        <p:spPr bwMode="auto">
          <a:xfrm>
            <a:off x="6858000" y="4597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2" name="Line 74"/>
          <p:cNvSpPr>
            <a:spLocks noChangeShapeType="1"/>
          </p:cNvSpPr>
          <p:nvPr/>
        </p:nvSpPr>
        <p:spPr bwMode="auto">
          <a:xfrm>
            <a:off x="6858000" y="52070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00587" name="Rectangle 75"/>
          <p:cNvSpPr>
            <a:spLocks noGrp="1" noChangeArrowheads="1"/>
          </p:cNvSpPr>
          <p:nvPr>
            <p:ph type="body" idx="1"/>
          </p:nvPr>
        </p:nvSpPr>
        <p:spPr>
          <a:xfrm>
            <a:off x="533400" y="1168400"/>
            <a:ext cx="8153400" cy="812800"/>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Consider the main memory word reference string</a:t>
            </a:r>
          </a:p>
          <a:p>
            <a:pPr lvl="1" algn="ctr" eaLnBrk="1" fontAlgn="auto" hangingPunct="1">
              <a:spcAft>
                <a:spcPts val="0"/>
              </a:spcAft>
              <a:buFont typeface="Monotype Sorts" pitchFamily="2" charset="2"/>
              <a:buNone/>
              <a:defRPr/>
            </a:pPr>
            <a:r>
              <a:rPr lang="en-US" dirty="0">
                <a:ea typeface="+mn-ea"/>
              </a:rPr>
              <a:t>              0   4   0   4   0   4   0   4</a:t>
            </a:r>
          </a:p>
        </p:txBody>
      </p:sp>
      <p:sp>
        <p:nvSpPr>
          <p:cNvPr id="1600589" name="Text Box 77"/>
          <p:cNvSpPr txBox="1">
            <a:spLocks noChangeArrowheads="1"/>
          </p:cNvSpPr>
          <p:nvPr/>
        </p:nvSpPr>
        <p:spPr bwMode="auto">
          <a:xfrm>
            <a:off x="1600200" y="2006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0" name="Text Box 78"/>
          <p:cNvSpPr txBox="1">
            <a:spLocks noChangeArrowheads="1"/>
          </p:cNvSpPr>
          <p:nvPr/>
        </p:nvSpPr>
        <p:spPr bwMode="auto">
          <a:xfrm>
            <a:off x="3505200" y="2006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1" name="Text Box 79"/>
          <p:cNvSpPr txBox="1">
            <a:spLocks noChangeArrowheads="1"/>
          </p:cNvSpPr>
          <p:nvPr/>
        </p:nvSpPr>
        <p:spPr bwMode="auto">
          <a:xfrm>
            <a:off x="5486400" y="2006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2" name="Text Box 80"/>
          <p:cNvSpPr txBox="1">
            <a:spLocks noChangeArrowheads="1"/>
          </p:cNvSpPr>
          <p:nvPr/>
        </p:nvSpPr>
        <p:spPr bwMode="auto">
          <a:xfrm>
            <a:off x="7620000" y="2006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3" name="Text Box 81"/>
          <p:cNvSpPr txBox="1">
            <a:spLocks noChangeArrowheads="1"/>
          </p:cNvSpPr>
          <p:nvPr/>
        </p:nvSpPr>
        <p:spPr bwMode="auto">
          <a:xfrm>
            <a:off x="1447800" y="3911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4" name="Text Box 82"/>
          <p:cNvSpPr txBox="1">
            <a:spLocks noChangeArrowheads="1"/>
          </p:cNvSpPr>
          <p:nvPr/>
        </p:nvSpPr>
        <p:spPr bwMode="auto">
          <a:xfrm>
            <a:off x="3505200" y="3911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5" name="Text Box 83"/>
          <p:cNvSpPr txBox="1">
            <a:spLocks noChangeArrowheads="1"/>
          </p:cNvSpPr>
          <p:nvPr/>
        </p:nvSpPr>
        <p:spPr bwMode="auto">
          <a:xfrm>
            <a:off x="5638800" y="3911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6" name="Text Box 84"/>
          <p:cNvSpPr txBox="1">
            <a:spLocks noChangeArrowheads="1"/>
          </p:cNvSpPr>
          <p:nvPr/>
        </p:nvSpPr>
        <p:spPr bwMode="auto">
          <a:xfrm>
            <a:off x="7620000" y="3911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7" name="Text Box 85"/>
          <p:cNvSpPr txBox="1">
            <a:spLocks noChangeArrowheads="1"/>
          </p:cNvSpPr>
          <p:nvPr/>
        </p:nvSpPr>
        <p:spPr bwMode="auto">
          <a:xfrm>
            <a:off x="838200" y="2417763"/>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sp>
        <p:nvSpPr>
          <p:cNvPr id="1600598" name="Text Box 86"/>
          <p:cNvSpPr txBox="1">
            <a:spLocks noChangeArrowheads="1"/>
          </p:cNvSpPr>
          <p:nvPr/>
        </p:nvSpPr>
        <p:spPr bwMode="auto">
          <a:xfrm>
            <a:off x="2789238" y="2417763"/>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2" name="Group 87"/>
          <p:cNvGrpSpPr>
            <a:grpSpLocks/>
          </p:cNvGrpSpPr>
          <p:nvPr/>
        </p:nvGrpSpPr>
        <p:grpSpPr bwMode="auto">
          <a:xfrm>
            <a:off x="2514600" y="2141538"/>
            <a:ext cx="1928813" cy="611187"/>
            <a:chOff x="1584" y="901"/>
            <a:chExt cx="1215" cy="385"/>
          </a:xfrm>
        </p:grpSpPr>
        <p:sp>
          <p:nvSpPr>
            <p:cNvPr id="43137" name="Line 88"/>
            <p:cNvSpPr>
              <a:spLocks noChangeShapeType="1"/>
            </p:cNvSpPr>
            <p:nvPr/>
          </p:nvSpPr>
          <p:spPr bwMode="auto">
            <a:xfrm>
              <a:off x="1776" y="113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8" name="Text Box 89"/>
            <p:cNvSpPr txBox="1">
              <a:spLocks noChangeArrowheads="1"/>
            </p:cNvSpPr>
            <p:nvPr/>
          </p:nvSpPr>
          <p:spPr bwMode="auto">
            <a:xfrm>
              <a:off x="1584" y="901"/>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9" name="Text Box 90"/>
            <p:cNvSpPr txBox="1">
              <a:spLocks noChangeArrowheads="1"/>
            </p:cNvSpPr>
            <p:nvPr/>
          </p:nvSpPr>
          <p:spPr bwMode="auto">
            <a:xfrm>
              <a:off x="2603" y="910"/>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40" name="Line 91"/>
            <p:cNvSpPr>
              <a:spLocks noChangeShapeType="1"/>
            </p:cNvSpPr>
            <p:nvPr/>
          </p:nvSpPr>
          <p:spPr bwMode="auto">
            <a:xfrm>
              <a:off x="2419" y="1142"/>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04" name="Text Box 92"/>
          <p:cNvSpPr txBox="1">
            <a:spLocks noChangeArrowheads="1"/>
          </p:cNvSpPr>
          <p:nvPr/>
        </p:nvSpPr>
        <p:spPr bwMode="auto">
          <a:xfrm>
            <a:off x="4846638" y="2417763"/>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3" name="Group 93"/>
          <p:cNvGrpSpPr>
            <a:grpSpLocks/>
          </p:cNvGrpSpPr>
          <p:nvPr/>
        </p:nvGrpSpPr>
        <p:grpSpPr bwMode="auto">
          <a:xfrm>
            <a:off x="4572000" y="2141538"/>
            <a:ext cx="1943100" cy="627062"/>
            <a:chOff x="2880" y="949"/>
            <a:chExt cx="1224" cy="395"/>
          </a:xfrm>
        </p:grpSpPr>
        <p:sp>
          <p:nvSpPr>
            <p:cNvPr id="43133" name="Line 94"/>
            <p:cNvSpPr>
              <a:spLocks noChangeShapeType="1"/>
            </p:cNvSpPr>
            <p:nvPr/>
          </p:nvSpPr>
          <p:spPr bwMode="auto">
            <a:xfrm>
              <a:off x="3072"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4" name="Line 95"/>
            <p:cNvSpPr>
              <a:spLocks noChangeShapeType="1"/>
            </p:cNvSpPr>
            <p:nvPr/>
          </p:nvSpPr>
          <p:spPr bwMode="auto">
            <a:xfrm>
              <a:off x="3744"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5" name="Text Box 96"/>
            <p:cNvSpPr txBox="1">
              <a:spLocks noChangeArrowheads="1"/>
            </p:cNvSpPr>
            <p:nvPr/>
          </p:nvSpPr>
          <p:spPr bwMode="auto">
            <a:xfrm>
              <a:off x="3908" y="95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36" name="Text Box 97"/>
            <p:cNvSpPr txBox="1">
              <a:spLocks noChangeArrowheads="1"/>
            </p:cNvSpPr>
            <p:nvPr/>
          </p:nvSpPr>
          <p:spPr bwMode="auto">
            <a:xfrm>
              <a:off x="2880" y="949"/>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10" name="Text Box 98"/>
          <p:cNvSpPr txBox="1">
            <a:spLocks noChangeArrowheads="1"/>
          </p:cNvSpPr>
          <p:nvPr/>
        </p:nvSpPr>
        <p:spPr bwMode="auto">
          <a:xfrm>
            <a:off x="6904038" y="2432050"/>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4" name="Group 99"/>
          <p:cNvGrpSpPr>
            <a:grpSpLocks/>
          </p:cNvGrpSpPr>
          <p:nvPr/>
        </p:nvGrpSpPr>
        <p:grpSpPr bwMode="auto">
          <a:xfrm>
            <a:off x="6629400" y="2139950"/>
            <a:ext cx="1974850" cy="628650"/>
            <a:chOff x="4176" y="948"/>
            <a:chExt cx="1244" cy="396"/>
          </a:xfrm>
        </p:grpSpPr>
        <p:sp>
          <p:nvSpPr>
            <p:cNvPr id="43129" name="Line 100"/>
            <p:cNvSpPr>
              <a:spLocks noChangeShapeType="1"/>
            </p:cNvSpPr>
            <p:nvPr/>
          </p:nvSpPr>
          <p:spPr bwMode="auto">
            <a:xfrm>
              <a:off x="4368"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0" name="Text Box 101"/>
            <p:cNvSpPr txBox="1">
              <a:spLocks noChangeArrowheads="1"/>
            </p:cNvSpPr>
            <p:nvPr/>
          </p:nvSpPr>
          <p:spPr bwMode="auto">
            <a:xfrm>
              <a:off x="4176" y="949"/>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1" name="Text Box 102"/>
            <p:cNvSpPr txBox="1">
              <a:spLocks noChangeArrowheads="1"/>
            </p:cNvSpPr>
            <p:nvPr/>
          </p:nvSpPr>
          <p:spPr bwMode="auto">
            <a:xfrm>
              <a:off x="5224" y="9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32" name="Line 103"/>
            <p:cNvSpPr>
              <a:spLocks noChangeShapeType="1"/>
            </p:cNvSpPr>
            <p:nvPr/>
          </p:nvSpPr>
          <p:spPr bwMode="auto">
            <a:xfrm>
              <a:off x="5040"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16" name="Text Box 104"/>
          <p:cNvSpPr txBox="1">
            <a:spLocks noChangeArrowheads="1"/>
          </p:cNvSpPr>
          <p:nvPr/>
        </p:nvSpPr>
        <p:spPr bwMode="auto">
          <a:xfrm>
            <a:off x="2897188" y="4246563"/>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5" name="Group 105"/>
          <p:cNvGrpSpPr>
            <a:grpSpLocks/>
          </p:cNvGrpSpPr>
          <p:nvPr/>
        </p:nvGrpSpPr>
        <p:grpSpPr bwMode="auto">
          <a:xfrm>
            <a:off x="2590800" y="3925888"/>
            <a:ext cx="1943100" cy="657225"/>
            <a:chOff x="1632" y="3234"/>
            <a:chExt cx="1224" cy="414"/>
          </a:xfrm>
        </p:grpSpPr>
        <p:sp>
          <p:nvSpPr>
            <p:cNvPr id="43125" name="Line 106"/>
            <p:cNvSpPr>
              <a:spLocks noChangeShapeType="1"/>
            </p:cNvSpPr>
            <p:nvPr/>
          </p:nvSpPr>
          <p:spPr bwMode="auto">
            <a:xfrm>
              <a:off x="1824" y="3504"/>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6" name="Text Box 107"/>
            <p:cNvSpPr txBox="1">
              <a:spLocks noChangeArrowheads="1"/>
            </p:cNvSpPr>
            <p:nvPr/>
          </p:nvSpPr>
          <p:spPr bwMode="auto">
            <a:xfrm>
              <a:off x="1632" y="3234"/>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7" name="Text Box 108"/>
            <p:cNvSpPr txBox="1">
              <a:spLocks noChangeArrowheads="1"/>
            </p:cNvSpPr>
            <p:nvPr/>
          </p:nvSpPr>
          <p:spPr bwMode="auto">
            <a:xfrm>
              <a:off x="2660" y="3253"/>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8" name="Line 109"/>
            <p:cNvSpPr>
              <a:spLocks noChangeShapeType="1"/>
            </p:cNvSpPr>
            <p:nvPr/>
          </p:nvSpPr>
          <p:spPr bwMode="auto">
            <a:xfrm>
              <a:off x="2496" y="3504"/>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2" name="Text Box 110"/>
          <p:cNvSpPr txBox="1">
            <a:spLocks noChangeArrowheads="1"/>
          </p:cNvSpPr>
          <p:nvPr/>
        </p:nvSpPr>
        <p:spPr bwMode="auto">
          <a:xfrm>
            <a:off x="6951663" y="4260850"/>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6" name="Group 111"/>
          <p:cNvGrpSpPr>
            <a:grpSpLocks/>
          </p:cNvGrpSpPr>
          <p:nvPr/>
        </p:nvGrpSpPr>
        <p:grpSpPr bwMode="auto">
          <a:xfrm>
            <a:off x="6629400" y="3941763"/>
            <a:ext cx="1958975" cy="641350"/>
            <a:chOff x="4176" y="3340"/>
            <a:chExt cx="1234" cy="404"/>
          </a:xfrm>
        </p:grpSpPr>
        <p:sp>
          <p:nvSpPr>
            <p:cNvPr id="43121" name="Line 112"/>
            <p:cNvSpPr>
              <a:spLocks noChangeShapeType="1"/>
            </p:cNvSpPr>
            <p:nvPr/>
          </p:nvSpPr>
          <p:spPr bwMode="auto">
            <a:xfrm>
              <a:off x="4368" y="36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2" name="Text Box 113"/>
            <p:cNvSpPr txBox="1">
              <a:spLocks noChangeArrowheads="1"/>
            </p:cNvSpPr>
            <p:nvPr/>
          </p:nvSpPr>
          <p:spPr bwMode="auto">
            <a:xfrm>
              <a:off x="4176" y="3340"/>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3" name="Text Box 114"/>
            <p:cNvSpPr txBox="1">
              <a:spLocks noChangeArrowheads="1"/>
            </p:cNvSpPr>
            <p:nvPr/>
          </p:nvSpPr>
          <p:spPr bwMode="auto">
            <a:xfrm>
              <a:off x="5214" y="33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4" name="Line 115"/>
            <p:cNvSpPr>
              <a:spLocks noChangeShapeType="1"/>
            </p:cNvSpPr>
            <p:nvPr/>
          </p:nvSpPr>
          <p:spPr bwMode="auto">
            <a:xfrm>
              <a:off x="5040" y="36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8" name="Text Box 116"/>
          <p:cNvSpPr txBox="1">
            <a:spLocks noChangeArrowheads="1"/>
          </p:cNvSpPr>
          <p:nvPr/>
        </p:nvSpPr>
        <p:spPr bwMode="auto">
          <a:xfrm>
            <a:off x="855663" y="4260850"/>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7" name="Group 117"/>
          <p:cNvGrpSpPr>
            <a:grpSpLocks/>
          </p:cNvGrpSpPr>
          <p:nvPr/>
        </p:nvGrpSpPr>
        <p:grpSpPr bwMode="auto">
          <a:xfrm>
            <a:off x="533400" y="3956050"/>
            <a:ext cx="1943100" cy="641350"/>
            <a:chOff x="336" y="2428"/>
            <a:chExt cx="1224" cy="404"/>
          </a:xfrm>
        </p:grpSpPr>
        <p:sp>
          <p:nvSpPr>
            <p:cNvPr id="43117" name="Line 118"/>
            <p:cNvSpPr>
              <a:spLocks noChangeShapeType="1"/>
            </p:cNvSpPr>
            <p:nvPr/>
          </p:nvSpPr>
          <p:spPr bwMode="auto">
            <a:xfrm>
              <a:off x="528" y="2688"/>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8" name="Line 119"/>
            <p:cNvSpPr>
              <a:spLocks noChangeShapeType="1"/>
            </p:cNvSpPr>
            <p:nvPr/>
          </p:nvSpPr>
          <p:spPr bwMode="auto">
            <a:xfrm>
              <a:off x="1200" y="2688"/>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9" name="Text Box 120"/>
            <p:cNvSpPr txBox="1">
              <a:spLocks noChangeArrowheads="1"/>
            </p:cNvSpPr>
            <p:nvPr/>
          </p:nvSpPr>
          <p:spPr bwMode="auto">
            <a:xfrm>
              <a:off x="1364" y="2446"/>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20" name="Text Box 121"/>
            <p:cNvSpPr txBox="1">
              <a:spLocks noChangeArrowheads="1"/>
            </p:cNvSpPr>
            <p:nvPr/>
          </p:nvSpPr>
          <p:spPr bwMode="auto">
            <a:xfrm>
              <a:off x="336" y="2428"/>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34" name="Text Box 122"/>
          <p:cNvSpPr txBox="1">
            <a:spLocks noChangeArrowheads="1"/>
          </p:cNvSpPr>
          <p:nvPr/>
        </p:nvSpPr>
        <p:spPr bwMode="auto">
          <a:xfrm>
            <a:off x="4894263" y="4260850"/>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8" name="Group 123"/>
          <p:cNvGrpSpPr>
            <a:grpSpLocks/>
          </p:cNvGrpSpPr>
          <p:nvPr/>
        </p:nvGrpSpPr>
        <p:grpSpPr bwMode="auto">
          <a:xfrm>
            <a:off x="4572000" y="3940175"/>
            <a:ext cx="1958975" cy="642938"/>
            <a:chOff x="2880" y="3291"/>
            <a:chExt cx="1234" cy="405"/>
          </a:xfrm>
        </p:grpSpPr>
        <p:sp>
          <p:nvSpPr>
            <p:cNvPr id="43113" name="Line 124"/>
            <p:cNvSpPr>
              <a:spLocks noChangeShapeType="1"/>
            </p:cNvSpPr>
            <p:nvPr/>
          </p:nvSpPr>
          <p:spPr bwMode="auto">
            <a:xfrm>
              <a:off x="3072" y="355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4" name="Line 125"/>
            <p:cNvSpPr>
              <a:spLocks noChangeShapeType="1"/>
            </p:cNvSpPr>
            <p:nvPr/>
          </p:nvSpPr>
          <p:spPr bwMode="auto">
            <a:xfrm>
              <a:off x="3744" y="3552"/>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5" name="Text Box 126"/>
            <p:cNvSpPr txBox="1">
              <a:spLocks noChangeArrowheads="1"/>
            </p:cNvSpPr>
            <p:nvPr/>
          </p:nvSpPr>
          <p:spPr bwMode="auto">
            <a:xfrm>
              <a:off x="3918" y="3291"/>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16" name="Text Box 127"/>
            <p:cNvSpPr txBox="1">
              <a:spLocks noChangeArrowheads="1"/>
            </p:cNvSpPr>
            <p:nvPr/>
          </p:nvSpPr>
          <p:spPr bwMode="auto">
            <a:xfrm>
              <a:off x="2880" y="3292"/>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43107" name="Text Box 128"/>
          <p:cNvSpPr txBox="1">
            <a:spLocks noChangeArrowheads="1"/>
          </p:cNvSpPr>
          <p:nvPr/>
        </p:nvSpPr>
        <p:spPr bwMode="auto">
          <a:xfrm>
            <a:off x="457200" y="1549400"/>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1600641" name="Rectangle 129"/>
          <p:cNvSpPr>
            <a:spLocks noChangeArrowheads="1"/>
          </p:cNvSpPr>
          <p:nvPr/>
        </p:nvSpPr>
        <p:spPr bwMode="auto">
          <a:xfrm>
            <a:off x="304800" y="5842000"/>
            <a:ext cx="8153400" cy="654050"/>
          </a:xfrm>
          <a:prstGeom prst="rect">
            <a:avLst/>
          </a:prstGeom>
          <a:noFill/>
          <a:ln w="12700">
            <a:noFill/>
            <a:miter lim="800000"/>
            <a:headEnd/>
            <a:tailEnd/>
          </a:ln>
        </p:spPr>
        <p:txBody>
          <a:bodyPr lIns="63500" tIns="25400" rIns="63500" bIns="25400">
            <a:prstTxWarp prst="textNoShape">
              <a:avLst/>
            </a:prstTxWarp>
            <a:spAutoFit/>
          </a:bodyPr>
          <a:lstStyle/>
          <a:p>
            <a:pPr marL="287338" indent="-287338" algn="ctr">
              <a:lnSpc>
                <a:spcPct val="80000"/>
              </a:lnSpc>
              <a:spcBef>
                <a:spcPct val="30000"/>
              </a:spcBef>
              <a:buSzPct val="100000"/>
              <a:buFont typeface="Arial" charset="0"/>
              <a:buChar char="•"/>
            </a:pPr>
            <a:r>
              <a:rPr lang="en-US" sz="2400">
                <a:latin typeface="Calibri" charset="0"/>
              </a:rPr>
              <a:t>Ping pong effect due to conflict misses - two memory locations that map into the same cache block</a:t>
            </a:r>
          </a:p>
        </p:txBody>
      </p:sp>
      <p:sp>
        <p:nvSpPr>
          <p:cNvPr id="1600642" name="Rectangle 130"/>
          <p:cNvSpPr>
            <a:spLocks noChangeArrowheads="1"/>
          </p:cNvSpPr>
          <p:nvPr/>
        </p:nvSpPr>
        <p:spPr bwMode="auto">
          <a:xfrm>
            <a:off x="533400" y="5545138"/>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a:latin typeface="Calibri" charset="0"/>
              </a:rPr>
              <a:t>8 requests, 8 misses</a:t>
            </a:r>
          </a:p>
        </p:txBody>
      </p:sp>
      <p:sp>
        <p:nvSpPr>
          <p:cNvPr id="133" name="Date Placeholder 132"/>
          <p:cNvSpPr>
            <a:spLocks noGrp="1"/>
          </p:cNvSpPr>
          <p:nvPr>
            <p:ph type="dt" sz="half" idx="10"/>
          </p:nvPr>
        </p:nvSpPr>
        <p:spPr/>
        <p:txBody>
          <a:bodyPr/>
          <a:lstStyle/>
          <a:p>
            <a:r>
              <a:rPr lang="en-US" smtClean="0"/>
              <a:t>4/12/11</a:t>
            </a:r>
            <a:endParaRPr lang="en-US" dirty="0"/>
          </a:p>
        </p:txBody>
      </p:sp>
      <p:sp>
        <p:nvSpPr>
          <p:cNvPr id="134" name="Slide Number Placeholder 133"/>
          <p:cNvSpPr>
            <a:spLocks noGrp="1"/>
          </p:cNvSpPr>
          <p:nvPr>
            <p:ph type="sldNum" sz="quarter" idx="12"/>
          </p:nvPr>
        </p:nvSpPr>
        <p:spPr/>
        <p:txBody>
          <a:bodyPr/>
          <a:lstStyle/>
          <a:p>
            <a:fld id="{3CC63E4C-4642-794D-A2FD-70F6B81535F5}" type="slidenum">
              <a:rPr lang="en-US" smtClean="0"/>
              <a:pPr/>
              <a:t>18</a:t>
            </a:fld>
            <a:endParaRPr lang="en-US" dirty="0"/>
          </a:p>
        </p:txBody>
      </p:sp>
      <p:sp>
        <p:nvSpPr>
          <p:cNvPr id="135" name="Footer Placeholder 134"/>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005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005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05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005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006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005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006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005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006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60059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7"/>
                                        </p:tgtEl>
                                        <p:attrNameLst>
                                          <p:attrName>style.visibility</p:attrName>
                                        </p:attrNameLst>
                                      </p:cBhvr>
                                      <p:to>
                                        <p:strVal val="visible"/>
                                      </p:to>
                                    </p:se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600616"/>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499"/>
                                          </p:stCondLst>
                                        </p:cTn>
                                        <p:tgtEl>
                                          <p:spTgt spid="1600594"/>
                                        </p:tgtEl>
                                        <p:attrNameLst>
                                          <p:attrName>style.visibility</p:attrName>
                                        </p:attrNameLst>
                                      </p:cBhvr>
                                      <p:to>
                                        <p:strVal val="visible"/>
                                      </p:to>
                                    </p:se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499"/>
                                          </p:stCondLst>
                                        </p:cTn>
                                        <p:tgtEl>
                                          <p:spTgt spid="5"/>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0"/>
                                  </p:stCondLst>
                                  <p:childTnLst>
                                    <p:set>
                                      <p:cBhvr>
                                        <p:cTn id="70" dur="1" fill="hold">
                                          <p:stCondLst>
                                            <p:cond delay="0"/>
                                          </p:stCondLst>
                                        </p:cTn>
                                        <p:tgtEl>
                                          <p:spTgt spid="1600634"/>
                                        </p:tgtEl>
                                        <p:attrNameLst>
                                          <p:attrName>style.visibility</p:attrName>
                                        </p:attrNameLst>
                                      </p:cBhvr>
                                      <p:to>
                                        <p:strVal val="visible"/>
                                      </p:to>
                                    </p:set>
                                  </p:childTnLst>
                                </p:cTn>
                              </p:par>
                            </p:childTnLst>
                          </p:cTn>
                        </p:par>
                        <p:par>
                          <p:cTn id="71" fill="hold">
                            <p:stCondLst>
                              <p:cond delay="1500"/>
                            </p:stCondLst>
                            <p:childTnLst>
                              <p:par>
                                <p:cTn id="72" presetID="1" presetClass="entr" presetSubtype="0" fill="hold" grpId="0" nodeType="afterEffect">
                                  <p:stCondLst>
                                    <p:cond delay="0"/>
                                  </p:stCondLst>
                                  <p:childTnLst>
                                    <p:set>
                                      <p:cBhvr>
                                        <p:cTn id="73" dur="1" fill="hold">
                                          <p:stCondLst>
                                            <p:cond delay="499"/>
                                          </p:stCondLst>
                                        </p:cTn>
                                        <p:tgtEl>
                                          <p:spTgt spid="1600595"/>
                                        </p:tgtEl>
                                        <p:attrNameLst>
                                          <p:attrName>style.visibility</p:attrName>
                                        </p:attrNameLst>
                                      </p:cBhvr>
                                      <p:to>
                                        <p:strVal val="visible"/>
                                      </p:to>
                                    </p:set>
                                  </p:childTnLst>
                                </p:cTn>
                              </p:par>
                            </p:childTnLst>
                          </p:cTn>
                        </p:par>
                        <p:par>
                          <p:cTn id="74" fill="hold">
                            <p:stCondLst>
                              <p:cond delay="2000"/>
                            </p:stCondLst>
                            <p:childTnLst>
                              <p:par>
                                <p:cTn id="75" presetID="1" presetClass="entr" presetSubtype="0" fill="hold" nodeType="afterEffect">
                                  <p:stCondLst>
                                    <p:cond delay="0"/>
                                  </p:stCondLst>
                                  <p:childTnLst>
                                    <p:set>
                                      <p:cBhvr>
                                        <p:cTn id="76" dur="1" fill="hold">
                                          <p:stCondLst>
                                            <p:cond delay="499"/>
                                          </p:stCondLst>
                                        </p:cTn>
                                        <p:tgtEl>
                                          <p:spTgt spid="8"/>
                                        </p:tgtEl>
                                        <p:attrNameLst>
                                          <p:attrName>style.visibility</p:attrName>
                                        </p:attrNameLst>
                                      </p:cBhvr>
                                      <p:to>
                                        <p:strVal val="visible"/>
                                      </p:to>
                                    </p:set>
                                  </p:childTnLst>
                                </p:cTn>
                              </p:par>
                            </p:childTnLst>
                          </p:cTn>
                        </p:par>
                        <p:par>
                          <p:cTn id="77" fill="hold">
                            <p:stCondLst>
                              <p:cond delay="2500"/>
                            </p:stCondLst>
                            <p:childTnLst>
                              <p:par>
                                <p:cTn id="78" presetID="1" presetClass="entr" presetSubtype="0" fill="hold" grpId="0" nodeType="afterEffect">
                                  <p:stCondLst>
                                    <p:cond delay="0"/>
                                  </p:stCondLst>
                                  <p:childTnLst>
                                    <p:set>
                                      <p:cBhvr>
                                        <p:cTn id="79" dur="1" fill="hold">
                                          <p:stCondLst>
                                            <p:cond delay="0"/>
                                          </p:stCondLst>
                                        </p:cTn>
                                        <p:tgtEl>
                                          <p:spTgt spid="1600622"/>
                                        </p:tgtEl>
                                        <p:attrNameLst>
                                          <p:attrName>style.visibility</p:attrName>
                                        </p:attrNameLst>
                                      </p:cBhvr>
                                      <p:to>
                                        <p:strVal val="visible"/>
                                      </p:to>
                                    </p:set>
                                  </p:childTnLst>
                                </p:cTn>
                              </p:par>
                            </p:childTnLst>
                          </p:cTn>
                        </p:par>
                        <p:par>
                          <p:cTn id="80" fill="hold">
                            <p:stCondLst>
                              <p:cond delay="2500"/>
                            </p:stCondLst>
                            <p:childTnLst>
                              <p:par>
                                <p:cTn id="81" presetID="1" presetClass="entr" presetSubtype="0" fill="hold" grpId="0" nodeType="afterEffect">
                                  <p:stCondLst>
                                    <p:cond delay="0"/>
                                  </p:stCondLst>
                                  <p:childTnLst>
                                    <p:set>
                                      <p:cBhvr>
                                        <p:cTn id="82" dur="1" fill="hold">
                                          <p:stCondLst>
                                            <p:cond delay="499"/>
                                          </p:stCondLst>
                                        </p:cTn>
                                        <p:tgtEl>
                                          <p:spTgt spid="1600596"/>
                                        </p:tgtEl>
                                        <p:attrNameLst>
                                          <p:attrName>style.visibility</p:attrName>
                                        </p:attrNameLst>
                                      </p:cBhvr>
                                      <p:to>
                                        <p:strVal val="visible"/>
                                      </p:to>
                                    </p:set>
                                  </p:childTnLst>
                                </p:cTn>
                              </p:par>
                            </p:childTnLst>
                          </p:cTn>
                        </p:par>
                        <p:par>
                          <p:cTn id="83" fill="hold">
                            <p:stCondLst>
                              <p:cond delay="3000"/>
                            </p:stCondLst>
                            <p:childTnLst>
                              <p:par>
                                <p:cTn id="84" presetID="1" presetClass="entr" presetSubtype="0" fill="hold" nodeType="afterEffect">
                                  <p:stCondLst>
                                    <p:cond delay="0"/>
                                  </p:stCondLst>
                                  <p:childTnLst>
                                    <p:set>
                                      <p:cBhvr>
                                        <p:cTn id="85" dur="1" fill="hold">
                                          <p:stCondLst>
                                            <p:cond delay="499"/>
                                          </p:stCondLst>
                                        </p:cTn>
                                        <p:tgtEl>
                                          <p:spTgt spid="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60064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600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0589" grpId="0" autoUpdateAnimBg="0"/>
      <p:bldP spid="1600590" grpId="0" autoUpdateAnimBg="0"/>
      <p:bldP spid="1600591" grpId="0" autoUpdateAnimBg="0"/>
      <p:bldP spid="1600592" grpId="0" autoUpdateAnimBg="0"/>
      <p:bldP spid="1600593" grpId="0" autoUpdateAnimBg="0"/>
      <p:bldP spid="1600594" grpId="0" autoUpdateAnimBg="0"/>
      <p:bldP spid="1600595" grpId="0" autoUpdateAnimBg="0"/>
      <p:bldP spid="1600596" grpId="0" autoUpdateAnimBg="0"/>
      <p:bldP spid="1600597" grpId="0" autoUpdateAnimBg="0"/>
      <p:bldP spid="1600598" grpId="0"/>
      <p:bldP spid="1600604" grpId="0"/>
      <p:bldP spid="1600610" grpId="0"/>
      <p:bldP spid="1600616" grpId="0"/>
      <p:bldP spid="1600622" grpId="0"/>
      <p:bldP spid="1600628" grpId="0"/>
      <p:bldP spid="1600634" grpId="0"/>
      <p:bldP spid="1600641" grpId="0"/>
      <p:bldP spid="1600642"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lnSpc>
                <a:spcPct val="85000"/>
              </a:lnSpc>
            </a:pPr>
            <a:r>
              <a:rPr lang="en-US" smtClean="0"/>
              <a:t>Example: 2-Way Set Associative $</a:t>
            </a:r>
            <a:br>
              <a:rPr lang="en-US" smtClean="0"/>
            </a:br>
            <a:r>
              <a:rPr lang="en-US" sz="3600" smtClean="0"/>
              <a:t>(4 words = 2 sets x 2 ways per set)</a:t>
            </a:r>
          </a:p>
        </p:txBody>
      </p:sp>
      <p:grpSp>
        <p:nvGrpSpPr>
          <p:cNvPr id="2" name="Group 3"/>
          <p:cNvGrpSpPr>
            <a:grpSpLocks/>
          </p:cNvGrpSpPr>
          <p:nvPr/>
        </p:nvGrpSpPr>
        <p:grpSpPr bwMode="auto">
          <a:xfrm>
            <a:off x="2209800" y="2768600"/>
            <a:ext cx="990600" cy="1219200"/>
            <a:chOff x="1344" y="1056"/>
            <a:chExt cx="624" cy="768"/>
          </a:xfrm>
        </p:grpSpPr>
        <p:sp>
          <p:nvSpPr>
            <p:cNvPr id="45147"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8"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9"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50"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60" name="Line 8"/>
          <p:cNvSpPr>
            <a:spLocks noChangeShapeType="1"/>
          </p:cNvSpPr>
          <p:nvPr/>
        </p:nvSpPr>
        <p:spPr bwMode="auto">
          <a:xfrm>
            <a:off x="4267200" y="2159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1" name="Line 9"/>
          <p:cNvSpPr>
            <a:spLocks noChangeShapeType="1"/>
          </p:cNvSpPr>
          <p:nvPr/>
        </p:nvSpPr>
        <p:spPr bwMode="auto">
          <a:xfrm>
            <a:off x="4267200" y="1854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2" name="Line 10"/>
          <p:cNvSpPr>
            <a:spLocks noChangeShapeType="1"/>
          </p:cNvSpPr>
          <p:nvPr/>
        </p:nvSpPr>
        <p:spPr bwMode="auto">
          <a:xfrm>
            <a:off x="4267200" y="2463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3" name="Line 11"/>
          <p:cNvSpPr>
            <a:spLocks noChangeShapeType="1"/>
          </p:cNvSpPr>
          <p:nvPr/>
        </p:nvSpPr>
        <p:spPr bwMode="auto">
          <a:xfrm>
            <a:off x="4267200" y="1549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4" name="Line 12"/>
          <p:cNvSpPr>
            <a:spLocks noChangeShapeType="1"/>
          </p:cNvSpPr>
          <p:nvPr/>
        </p:nvSpPr>
        <p:spPr bwMode="auto">
          <a:xfrm>
            <a:off x="4267200" y="1549400"/>
            <a:ext cx="0" cy="3657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5" name="Line 13"/>
          <p:cNvSpPr>
            <a:spLocks noChangeShapeType="1"/>
          </p:cNvSpPr>
          <p:nvPr/>
        </p:nvSpPr>
        <p:spPr bwMode="auto">
          <a:xfrm>
            <a:off x="5257800" y="1549400"/>
            <a:ext cx="0" cy="3657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6" name="Line 14"/>
          <p:cNvSpPr>
            <a:spLocks noChangeShapeType="1"/>
          </p:cNvSpPr>
          <p:nvPr/>
        </p:nvSpPr>
        <p:spPr bwMode="auto">
          <a:xfrm flipH="1" flipV="1">
            <a:off x="4267200" y="5816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7" name="Line 15"/>
          <p:cNvSpPr>
            <a:spLocks noChangeShapeType="1"/>
          </p:cNvSpPr>
          <p:nvPr/>
        </p:nvSpPr>
        <p:spPr bwMode="auto">
          <a:xfrm flipH="1" flipV="1">
            <a:off x="4267200" y="6121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8" name="Line 16"/>
          <p:cNvSpPr>
            <a:spLocks noChangeShapeType="1"/>
          </p:cNvSpPr>
          <p:nvPr/>
        </p:nvSpPr>
        <p:spPr bwMode="auto">
          <a:xfrm flipH="1" flipV="1">
            <a:off x="4267200" y="5511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9" name="Line 17"/>
          <p:cNvSpPr>
            <a:spLocks noChangeShapeType="1"/>
          </p:cNvSpPr>
          <p:nvPr/>
        </p:nvSpPr>
        <p:spPr bwMode="auto">
          <a:xfrm flipH="1" flipV="1">
            <a:off x="4267200" y="6426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0" name="Line 18"/>
          <p:cNvSpPr>
            <a:spLocks noChangeShapeType="1"/>
          </p:cNvSpPr>
          <p:nvPr/>
        </p:nvSpPr>
        <p:spPr bwMode="auto">
          <a:xfrm flipH="1" flipV="1">
            <a:off x="5257800" y="5207000"/>
            <a:ext cx="0" cy="1219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1" name="Text Box 19"/>
          <p:cNvSpPr txBox="1">
            <a:spLocks noChangeArrowheads="1"/>
          </p:cNvSpPr>
          <p:nvPr/>
        </p:nvSpPr>
        <p:spPr bwMode="auto">
          <a:xfrm>
            <a:off x="892175" y="2728913"/>
            <a:ext cx="3111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072" name="Text Box 23"/>
          <p:cNvSpPr txBox="1">
            <a:spLocks noChangeArrowheads="1"/>
          </p:cNvSpPr>
          <p:nvPr/>
        </p:nvSpPr>
        <p:spPr bwMode="auto">
          <a:xfrm>
            <a:off x="457200" y="1854200"/>
            <a:ext cx="8699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Cache</a:t>
            </a:r>
          </a:p>
        </p:txBody>
      </p:sp>
      <p:sp>
        <p:nvSpPr>
          <p:cNvPr id="45073" name="Text Box 24"/>
          <p:cNvSpPr txBox="1">
            <a:spLocks noChangeArrowheads="1"/>
          </p:cNvSpPr>
          <p:nvPr/>
        </p:nvSpPr>
        <p:spPr bwMode="auto">
          <a:xfrm>
            <a:off x="5715000" y="1320800"/>
            <a:ext cx="16446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Main Memory</a:t>
            </a:r>
          </a:p>
        </p:txBody>
      </p:sp>
      <p:sp>
        <p:nvSpPr>
          <p:cNvPr id="1679385" name="Text Box 25"/>
          <p:cNvSpPr txBox="1">
            <a:spLocks noChangeArrowheads="1"/>
          </p:cNvSpPr>
          <p:nvPr/>
        </p:nvSpPr>
        <p:spPr bwMode="auto">
          <a:xfrm>
            <a:off x="6172200" y="3835400"/>
            <a:ext cx="2743200" cy="2530475"/>
          </a:xfrm>
          <a:prstGeom prst="rect">
            <a:avLst/>
          </a:prstGeom>
          <a:noFill/>
          <a:ln w="12700">
            <a:noFill/>
            <a:miter lim="800000"/>
            <a:headEnd/>
            <a:tailEnd/>
          </a:ln>
        </p:spPr>
        <p:txBody>
          <a:bodyPr>
            <a:prstTxWarp prst="textNoShape">
              <a:avLst/>
            </a:prstTxWarp>
            <a:spAutoFit/>
          </a:bodyPr>
          <a:lstStyle/>
          <a:p>
            <a:r>
              <a:rPr lang="en-US" sz="2000">
                <a:latin typeface="Calibri" charset="0"/>
              </a:rPr>
              <a:t>Q: How do we find it?</a:t>
            </a:r>
          </a:p>
          <a:p>
            <a:endParaRPr lang="en-US" sz="2000">
              <a:latin typeface="Calibri" charset="0"/>
            </a:endParaRPr>
          </a:p>
          <a:p>
            <a:r>
              <a:rPr lang="en-US" sz="2000">
                <a:latin typeface="Calibri" charset="0"/>
              </a:rPr>
              <a:t>Use next 1 low order memory address bit to determine which cache set (i.e., modulo the number of sets in the cache)</a:t>
            </a:r>
          </a:p>
        </p:txBody>
      </p:sp>
      <p:sp>
        <p:nvSpPr>
          <p:cNvPr id="45075" name="Line 26"/>
          <p:cNvSpPr>
            <a:spLocks noChangeShapeType="1"/>
          </p:cNvSpPr>
          <p:nvPr/>
        </p:nvSpPr>
        <p:spPr bwMode="auto">
          <a:xfrm>
            <a:off x="42672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6" name="Line 27"/>
          <p:cNvSpPr>
            <a:spLocks noChangeShapeType="1"/>
          </p:cNvSpPr>
          <p:nvPr/>
        </p:nvSpPr>
        <p:spPr bwMode="auto">
          <a:xfrm>
            <a:off x="42672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7" name="Line 28"/>
          <p:cNvSpPr>
            <a:spLocks noChangeShapeType="1"/>
          </p:cNvSpPr>
          <p:nvPr/>
        </p:nvSpPr>
        <p:spPr bwMode="auto">
          <a:xfrm>
            <a:off x="42672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8" name="Line 29"/>
          <p:cNvSpPr>
            <a:spLocks noChangeShapeType="1"/>
          </p:cNvSpPr>
          <p:nvPr/>
        </p:nvSpPr>
        <p:spPr bwMode="auto">
          <a:xfrm>
            <a:off x="4267200" y="3683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9" name="Line 30"/>
          <p:cNvSpPr>
            <a:spLocks noChangeShapeType="1"/>
          </p:cNvSpPr>
          <p:nvPr/>
        </p:nvSpPr>
        <p:spPr bwMode="auto">
          <a:xfrm>
            <a:off x="4267200" y="3987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0" name="Line 31"/>
          <p:cNvSpPr>
            <a:spLocks noChangeShapeType="1"/>
          </p:cNvSpPr>
          <p:nvPr/>
        </p:nvSpPr>
        <p:spPr bwMode="auto">
          <a:xfrm>
            <a:off x="4267200" y="4292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1" name="Line 32"/>
          <p:cNvSpPr>
            <a:spLocks noChangeShapeType="1"/>
          </p:cNvSpPr>
          <p:nvPr/>
        </p:nvSpPr>
        <p:spPr bwMode="auto">
          <a:xfrm>
            <a:off x="42672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2" name="Line 33"/>
          <p:cNvSpPr>
            <a:spLocks noChangeShapeType="1"/>
          </p:cNvSpPr>
          <p:nvPr/>
        </p:nvSpPr>
        <p:spPr bwMode="auto">
          <a:xfrm>
            <a:off x="42672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3" name="Line 34"/>
          <p:cNvSpPr>
            <a:spLocks noChangeShapeType="1"/>
          </p:cNvSpPr>
          <p:nvPr/>
        </p:nvSpPr>
        <p:spPr bwMode="auto">
          <a:xfrm>
            <a:off x="42672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3" name="Group 35"/>
          <p:cNvGrpSpPr>
            <a:grpSpLocks/>
          </p:cNvGrpSpPr>
          <p:nvPr/>
        </p:nvGrpSpPr>
        <p:grpSpPr bwMode="auto">
          <a:xfrm>
            <a:off x="1600200" y="2768600"/>
            <a:ext cx="609600" cy="1219200"/>
            <a:chOff x="1344" y="1056"/>
            <a:chExt cx="624" cy="768"/>
          </a:xfrm>
        </p:grpSpPr>
        <p:sp>
          <p:nvSpPr>
            <p:cNvPr id="45143" name="Rectangle 36"/>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4" name="Line 37"/>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5" name="Line 38"/>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6" name="Line 39"/>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85" name="Text Box 40"/>
          <p:cNvSpPr txBox="1">
            <a:spLocks noChangeArrowheads="1"/>
          </p:cNvSpPr>
          <p:nvPr/>
        </p:nvSpPr>
        <p:spPr bwMode="auto">
          <a:xfrm>
            <a:off x="1600200" y="2311400"/>
            <a:ext cx="498475" cy="369888"/>
          </a:xfrm>
          <a:prstGeom prst="rect">
            <a:avLst/>
          </a:prstGeom>
          <a:noFill/>
          <a:ln w="12700">
            <a:noFill/>
            <a:miter lim="800000"/>
            <a:headEnd/>
            <a:tailEnd/>
          </a:ln>
        </p:spPr>
        <p:txBody>
          <a:bodyPr wrap="none">
            <a:prstTxWarp prst="textNoShape">
              <a:avLst/>
            </a:prstTxWarp>
            <a:spAutoFit/>
          </a:bodyPr>
          <a:lstStyle/>
          <a:p>
            <a:r>
              <a:rPr lang="en-US">
                <a:solidFill>
                  <a:srgbClr val="FF0000"/>
                </a:solidFill>
                <a:latin typeface="Calibri" charset="0"/>
              </a:rPr>
              <a:t>Tag</a:t>
            </a:r>
          </a:p>
        </p:txBody>
      </p:sp>
      <p:sp>
        <p:nvSpPr>
          <p:cNvPr id="45086" name="Text Box 41"/>
          <p:cNvSpPr txBox="1">
            <a:spLocks noChangeArrowheads="1"/>
          </p:cNvSpPr>
          <p:nvPr/>
        </p:nvSpPr>
        <p:spPr bwMode="auto">
          <a:xfrm>
            <a:off x="2362200" y="2311400"/>
            <a:ext cx="6667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Data</a:t>
            </a:r>
          </a:p>
        </p:txBody>
      </p:sp>
      <p:sp>
        <p:nvSpPr>
          <p:cNvPr id="45087" name="Rectangle 42" descr="5%"/>
          <p:cNvSpPr>
            <a:spLocks noChangeArrowheads="1"/>
          </p:cNvSpPr>
          <p:nvPr/>
        </p:nvSpPr>
        <p:spPr bwMode="auto">
          <a:xfrm>
            <a:off x="4267200" y="15494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88" name="Rectangle 43" descr="10%"/>
          <p:cNvSpPr>
            <a:spLocks noChangeArrowheads="1"/>
          </p:cNvSpPr>
          <p:nvPr/>
        </p:nvSpPr>
        <p:spPr bwMode="auto">
          <a:xfrm>
            <a:off x="2209800" y="2768600"/>
            <a:ext cx="990600" cy="304800"/>
          </a:xfrm>
          <a:prstGeom prst="rect">
            <a:avLst/>
          </a:prstGeom>
          <a:pattFill prst="pct10">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89" name="Rectangle 44" descr="5%"/>
          <p:cNvSpPr>
            <a:spLocks noChangeArrowheads="1"/>
          </p:cNvSpPr>
          <p:nvPr/>
        </p:nvSpPr>
        <p:spPr bwMode="auto">
          <a:xfrm>
            <a:off x="4267200" y="27686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0" name="Rectangle 45" descr="5%"/>
          <p:cNvSpPr>
            <a:spLocks noChangeArrowheads="1"/>
          </p:cNvSpPr>
          <p:nvPr/>
        </p:nvSpPr>
        <p:spPr bwMode="auto">
          <a:xfrm>
            <a:off x="4267200" y="39878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1" name="Rectangle 46" descr="5%"/>
          <p:cNvSpPr>
            <a:spLocks noChangeArrowheads="1"/>
          </p:cNvSpPr>
          <p:nvPr/>
        </p:nvSpPr>
        <p:spPr bwMode="auto">
          <a:xfrm>
            <a:off x="4267200" y="52070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2" name="Rectangle 47" descr="5%"/>
          <p:cNvSpPr>
            <a:spLocks noChangeArrowheads="1"/>
          </p:cNvSpPr>
          <p:nvPr/>
        </p:nvSpPr>
        <p:spPr bwMode="auto">
          <a:xfrm>
            <a:off x="4267200" y="6121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3" name="Rectangle 48" descr="5%"/>
          <p:cNvSpPr>
            <a:spLocks noChangeArrowheads="1"/>
          </p:cNvSpPr>
          <p:nvPr/>
        </p:nvSpPr>
        <p:spPr bwMode="auto">
          <a:xfrm>
            <a:off x="4267200" y="49022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4" name="Rectangle 49" descr="5%"/>
          <p:cNvSpPr>
            <a:spLocks noChangeArrowheads="1"/>
          </p:cNvSpPr>
          <p:nvPr/>
        </p:nvSpPr>
        <p:spPr bwMode="auto">
          <a:xfrm>
            <a:off x="4267200" y="36830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5" name="Rectangle 50" descr="5%"/>
          <p:cNvSpPr>
            <a:spLocks noChangeArrowheads="1"/>
          </p:cNvSpPr>
          <p:nvPr/>
        </p:nvSpPr>
        <p:spPr bwMode="auto">
          <a:xfrm>
            <a:off x="4267200" y="24638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6" name="Rectangle 51" descr="5%"/>
          <p:cNvSpPr>
            <a:spLocks noChangeArrowheads="1"/>
          </p:cNvSpPr>
          <p:nvPr/>
        </p:nvSpPr>
        <p:spPr bwMode="auto">
          <a:xfrm>
            <a:off x="2209800" y="3073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1679422" name="Text Box 62"/>
          <p:cNvSpPr txBox="1">
            <a:spLocks noChangeArrowheads="1"/>
          </p:cNvSpPr>
          <p:nvPr/>
        </p:nvSpPr>
        <p:spPr bwMode="auto">
          <a:xfrm>
            <a:off x="533400" y="4259263"/>
            <a:ext cx="2819400" cy="2246312"/>
          </a:xfrm>
          <a:prstGeom prst="rect">
            <a:avLst/>
          </a:prstGeom>
          <a:noFill/>
          <a:ln w="12700">
            <a:noFill/>
            <a:miter lim="800000"/>
            <a:headEnd/>
            <a:tailEnd/>
          </a:ln>
        </p:spPr>
        <p:txBody>
          <a:bodyPr>
            <a:prstTxWarp prst="textNoShape">
              <a:avLst/>
            </a:prstTxWarp>
            <a:spAutoFit/>
          </a:bodyPr>
          <a:lstStyle/>
          <a:p>
            <a:r>
              <a:rPr lang="en-US" sz="2000">
                <a:latin typeface="Calibri" charset="0"/>
              </a:rPr>
              <a:t>Q: Is it there?</a:t>
            </a:r>
          </a:p>
          <a:p>
            <a:endParaRPr lang="en-US" sz="2000">
              <a:latin typeface="Calibri" charset="0"/>
            </a:endParaRPr>
          </a:p>
          <a:p>
            <a:r>
              <a:rPr lang="en-US" sz="2000">
                <a:latin typeface="Calibri" charset="0"/>
              </a:rPr>
              <a:t>Compare </a:t>
            </a:r>
            <a:r>
              <a:rPr lang="en-US" sz="2000" i="1">
                <a:latin typeface="Calibri" charset="0"/>
              </a:rPr>
              <a:t>all</a:t>
            </a:r>
            <a:r>
              <a:rPr lang="en-US" sz="2000">
                <a:latin typeface="Calibri" charset="0"/>
              </a:rPr>
              <a:t> the cache </a:t>
            </a:r>
            <a:r>
              <a:rPr lang="en-US" sz="2000">
                <a:solidFill>
                  <a:srgbClr val="FF0000"/>
                </a:solidFill>
                <a:latin typeface="Calibri" charset="0"/>
              </a:rPr>
              <a:t>tags </a:t>
            </a:r>
            <a:r>
              <a:rPr lang="en-US" sz="2000">
                <a:latin typeface="Calibri" charset="0"/>
              </a:rPr>
              <a:t>in the set to the </a:t>
            </a:r>
            <a:r>
              <a:rPr lang="en-US" sz="2000">
                <a:solidFill>
                  <a:srgbClr val="FF0000"/>
                </a:solidFill>
                <a:latin typeface="Calibri" charset="0"/>
              </a:rPr>
              <a:t>high order 3 memory address bits</a:t>
            </a:r>
            <a:r>
              <a:rPr lang="en-US" sz="2000">
                <a:latin typeface="Calibri" charset="0"/>
              </a:rPr>
              <a:t> to tell if the memory block is in the cache</a:t>
            </a:r>
          </a:p>
        </p:txBody>
      </p:sp>
      <p:grpSp>
        <p:nvGrpSpPr>
          <p:cNvPr id="4" name="Group 63"/>
          <p:cNvGrpSpPr>
            <a:grpSpLocks/>
          </p:cNvGrpSpPr>
          <p:nvPr/>
        </p:nvGrpSpPr>
        <p:grpSpPr bwMode="auto">
          <a:xfrm>
            <a:off x="1219200" y="2768600"/>
            <a:ext cx="381000" cy="1219200"/>
            <a:chOff x="1344" y="1056"/>
            <a:chExt cx="624" cy="768"/>
          </a:xfrm>
        </p:grpSpPr>
        <p:sp>
          <p:nvSpPr>
            <p:cNvPr id="45139" name="Rectangle 6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0" name="Line 6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1" name="Line 6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2" name="Line 6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99" name="Text Box 68"/>
          <p:cNvSpPr txBox="1">
            <a:spLocks noChangeArrowheads="1"/>
          </p:cNvSpPr>
          <p:nvPr/>
        </p:nvSpPr>
        <p:spPr bwMode="auto">
          <a:xfrm>
            <a:off x="1219200" y="2311400"/>
            <a:ext cx="33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V</a:t>
            </a:r>
          </a:p>
        </p:txBody>
      </p:sp>
      <p:grpSp>
        <p:nvGrpSpPr>
          <p:cNvPr id="5" name="Group 112"/>
          <p:cNvGrpSpPr>
            <a:grpSpLocks/>
          </p:cNvGrpSpPr>
          <p:nvPr/>
        </p:nvGrpSpPr>
        <p:grpSpPr bwMode="auto">
          <a:xfrm>
            <a:off x="3200400" y="1701800"/>
            <a:ext cx="1066800" cy="1905000"/>
            <a:chOff x="2016" y="624"/>
            <a:chExt cx="672" cy="1200"/>
          </a:xfrm>
        </p:grpSpPr>
        <p:sp>
          <p:nvSpPr>
            <p:cNvPr id="45137" name="Line 70"/>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sp>
          <p:nvSpPr>
            <p:cNvPr id="45138" name="Line 72"/>
            <p:cNvSpPr>
              <a:spLocks noChangeShapeType="1"/>
            </p:cNvSpPr>
            <p:nvPr/>
          </p:nvSpPr>
          <p:spPr bwMode="auto">
            <a:xfrm flipH="1">
              <a:off x="2016" y="624"/>
              <a:ext cx="672" cy="1200"/>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grpSp>
      <p:grpSp>
        <p:nvGrpSpPr>
          <p:cNvPr id="6" name="Group 113"/>
          <p:cNvGrpSpPr>
            <a:grpSpLocks/>
          </p:cNvGrpSpPr>
          <p:nvPr/>
        </p:nvGrpSpPr>
        <p:grpSpPr bwMode="auto">
          <a:xfrm>
            <a:off x="3200400" y="3225800"/>
            <a:ext cx="1066800" cy="3048000"/>
            <a:chOff x="2016" y="1584"/>
            <a:chExt cx="672" cy="1920"/>
          </a:xfrm>
        </p:grpSpPr>
        <p:sp>
          <p:nvSpPr>
            <p:cNvPr id="45135" name="Line 86"/>
            <p:cNvSpPr>
              <a:spLocks noChangeShapeType="1"/>
            </p:cNvSpPr>
            <p:nvPr/>
          </p:nvSpPr>
          <p:spPr bwMode="auto">
            <a:xfrm>
              <a:off x="2016" y="1968"/>
              <a:ext cx="672" cy="1536"/>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sp>
          <p:nvSpPr>
            <p:cNvPr id="45136" name="Line 87"/>
            <p:cNvSpPr>
              <a:spLocks noChangeShapeType="1"/>
            </p:cNvSpPr>
            <p:nvPr/>
          </p:nvSpPr>
          <p:spPr bwMode="auto">
            <a:xfrm>
              <a:off x="2016" y="1584"/>
              <a:ext cx="672" cy="1920"/>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grpSp>
      <p:sp>
        <p:nvSpPr>
          <p:cNvPr id="45102" name="Text Box 90"/>
          <p:cNvSpPr txBox="1">
            <a:spLocks noChangeArrowheads="1"/>
          </p:cNvSpPr>
          <p:nvPr/>
        </p:nvSpPr>
        <p:spPr bwMode="auto">
          <a:xfrm>
            <a:off x="5213350" y="1487488"/>
            <a:ext cx="990600" cy="4967287"/>
          </a:xfrm>
          <a:prstGeom prst="rect">
            <a:avLst/>
          </a:prstGeom>
          <a:noFill/>
          <a:ln w="12700">
            <a:noFill/>
            <a:miter lim="800000"/>
            <a:headEnd/>
            <a:tailEnd/>
          </a:ln>
        </p:spPr>
        <p:txBody>
          <a:bodyPr>
            <a:prstTxWarp prst="textNoShape">
              <a:avLst/>
            </a:prstTxWarp>
            <a:spAutoFit/>
          </a:bodyPr>
          <a:lstStyle/>
          <a:p>
            <a:pPr>
              <a:lnSpc>
                <a:spcPct val="110000"/>
              </a:lnSpc>
            </a:pPr>
            <a:r>
              <a:rPr lang="en-US">
                <a:solidFill>
                  <a:srgbClr val="FF0000"/>
                </a:solidFill>
                <a:latin typeface="Calibri" charset="0"/>
              </a:rPr>
              <a:t>000</a:t>
            </a:r>
            <a:r>
              <a:rPr lang="en-US">
                <a:latin typeface="Calibri" charset="0"/>
              </a:rPr>
              <a:t>0xx</a:t>
            </a:r>
          </a:p>
          <a:p>
            <a:pPr>
              <a:lnSpc>
                <a:spcPct val="110000"/>
              </a:lnSpc>
            </a:pPr>
            <a:r>
              <a:rPr lang="en-US">
                <a:solidFill>
                  <a:srgbClr val="FF0000"/>
                </a:solidFill>
                <a:latin typeface="Calibri" charset="0"/>
              </a:rPr>
              <a:t>000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001</a:t>
            </a:r>
            <a:r>
              <a:rPr lang="en-US">
                <a:latin typeface="Calibri" charset="0"/>
              </a:rPr>
              <a:t>0xx</a:t>
            </a:r>
          </a:p>
          <a:p>
            <a:pPr>
              <a:lnSpc>
                <a:spcPct val="110000"/>
              </a:lnSpc>
            </a:pPr>
            <a:r>
              <a:rPr lang="en-US">
                <a:solidFill>
                  <a:srgbClr val="FF0000"/>
                </a:solidFill>
                <a:latin typeface="Calibri" charset="0"/>
              </a:rPr>
              <a:t>001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010</a:t>
            </a:r>
            <a:r>
              <a:rPr lang="en-US">
                <a:latin typeface="Calibri" charset="0"/>
              </a:rPr>
              <a:t>0xx</a:t>
            </a:r>
          </a:p>
          <a:p>
            <a:pPr>
              <a:lnSpc>
                <a:spcPct val="110000"/>
              </a:lnSpc>
            </a:pPr>
            <a:r>
              <a:rPr lang="en-US">
                <a:solidFill>
                  <a:srgbClr val="FF0000"/>
                </a:solidFill>
                <a:latin typeface="Calibri" charset="0"/>
              </a:rPr>
              <a:t>010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011</a:t>
            </a:r>
            <a:r>
              <a:rPr lang="en-US">
                <a:latin typeface="Calibri" charset="0"/>
              </a:rPr>
              <a:t>0xx</a:t>
            </a:r>
          </a:p>
          <a:p>
            <a:pPr>
              <a:lnSpc>
                <a:spcPct val="110000"/>
              </a:lnSpc>
            </a:pPr>
            <a:r>
              <a:rPr lang="en-US">
                <a:solidFill>
                  <a:srgbClr val="FF0000"/>
                </a:solidFill>
                <a:latin typeface="Calibri" charset="0"/>
              </a:rPr>
              <a:t>011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100</a:t>
            </a:r>
            <a:r>
              <a:rPr lang="en-US">
                <a:latin typeface="Calibri" charset="0"/>
              </a:rPr>
              <a:t>0xx</a:t>
            </a:r>
          </a:p>
          <a:p>
            <a:pPr>
              <a:lnSpc>
                <a:spcPct val="110000"/>
              </a:lnSpc>
            </a:pPr>
            <a:r>
              <a:rPr lang="en-US">
                <a:solidFill>
                  <a:srgbClr val="FF0000"/>
                </a:solidFill>
                <a:latin typeface="Calibri" charset="0"/>
              </a:rPr>
              <a:t>100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101</a:t>
            </a:r>
            <a:r>
              <a:rPr lang="en-US">
                <a:latin typeface="Calibri" charset="0"/>
              </a:rPr>
              <a:t>0xx</a:t>
            </a:r>
          </a:p>
          <a:p>
            <a:pPr>
              <a:lnSpc>
                <a:spcPct val="110000"/>
              </a:lnSpc>
            </a:pPr>
            <a:r>
              <a:rPr lang="en-US">
                <a:solidFill>
                  <a:srgbClr val="FF0000"/>
                </a:solidFill>
                <a:latin typeface="Calibri" charset="0"/>
              </a:rPr>
              <a:t>101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110</a:t>
            </a:r>
            <a:r>
              <a:rPr lang="en-US">
                <a:latin typeface="Calibri" charset="0"/>
              </a:rPr>
              <a:t>0xx</a:t>
            </a:r>
          </a:p>
          <a:p>
            <a:pPr>
              <a:lnSpc>
                <a:spcPct val="110000"/>
              </a:lnSpc>
            </a:pPr>
            <a:r>
              <a:rPr lang="en-US">
                <a:solidFill>
                  <a:srgbClr val="FF0000"/>
                </a:solidFill>
                <a:latin typeface="Calibri" charset="0"/>
              </a:rPr>
              <a:t>110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111</a:t>
            </a:r>
            <a:r>
              <a:rPr lang="en-US">
                <a:latin typeface="Calibri" charset="0"/>
              </a:rPr>
              <a:t>0xx</a:t>
            </a:r>
          </a:p>
          <a:p>
            <a:pPr>
              <a:lnSpc>
                <a:spcPct val="110000"/>
              </a:lnSpc>
            </a:pPr>
            <a:r>
              <a:rPr lang="en-US">
                <a:solidFill>
                  <a:srgbClr val="FF0000"/>
                </a:solidFill>
                <a:latin typeface="Calibri" charset="0"/>
              </a:rPr>
              <a:t>111</a:t>
            </a:r>
            <a:r>
              <a:rPr lang="en-US">
                <a:solidFill>
                  <a:srgbClr val="009900"/>
                </a:solidFill>
                <a:latin typeface="Calibri" charset="0"/>
              </a:rPr>
              <a:t>1</a:t>
            </a:r>
            <a:r>
              <a:rPr lang="en-US">
                <a:latin typeface="Calibri" charset="0"/>
              </a:rPr>
              <a:t>xx</a:t>
            </a:r>
          </a:p>
        </p:txBody>
      </p:sp>
      <p:sp>
        <p:nvSpPr>
          <p:cNvPr id="45103" name="Rectangle 92" descr="10%"/>
          <p:cNvSpPr>
            <a:spLocks noChangeArrowheads="1"/>
          </p:cNvSpPr>
          <p:nvPr/>
        </p:nvSpPr>
        <p:spPr bwMode="auto">
          <a:xfrm>
            <a:off x="2209800" y="3378200"/>
            <a:ext cx="990600" cy="304800"/>
          </a:xfrm>
          <a:prstGeom prst="rect">
            <a:avLst/>
          </a:prstGeom>
          <a:pattFill prst="pct10">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04" name="Rectangle 93" descr="5%"/>
          <p:cNvSpPr>
            <a:spLocks noChangeArrowheads="1"/>
          </p:cNvSpPr>
          <p:nvPr/>
        </p:nvSpPr>
        <p:spPr bwMode="auto">
          <a:xfrm>
            <a:off x="2209800" y="36830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05" name="Line 94"/>
          <p:cNvSpPr>
            <a:spLocks noChangeShapeType="1"/>
          </p:cNvSpPr>
          <p:nvPr/>
        </p:nvSpPr>
        <p:spPr bwMode="auto">
          <a:xfrm>
            <a:off x="685800" y="3378200"/>
            <a:ext cx="2590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106" name="Text Box 95"/>
          <p:cNvSpPr txBox="1">
            <a:spLocks noChangeArrowheads="1"/>
          </p:cNvSpPr>
          <p:nvPr/>
        </p:nvSpPr>
        <p:spPr bwMode="auto">
          <a:xfrm>
            <a:off x="762000" y="2311400"/>
            <a:ext cx="527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Set</a:t>
            </a:r>
          </a:p>
        </p:txBody>
      </p:sp>
      <p:sp>
        <p:nvSpPr>
          <p:cNvPr id="45107" name="Rectangle 96" descr="5%"/>
          <p:cNvSpPr>
            <a:spLocks noChangeArrowheads="1"/>
          </p:cNvSpPr>
          <p:nvPr/>
        </p:nvSpPr>
        <p:spPr bwMode="auto">
          <a:xfrm>
            <a:off x="4267200" y="18542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08" name="Rectangle 97" descr="5%"/>
          <p:cNvSpPr>
            <a:spLocks noChangeArrowheads="1"/>
          </p:cNvSpPr>
          <p:nvPr/>
        </p:nvSpPr>
        <p:spPr bwMode="auto">
          <a:xfrm>
            <a:off x="4267200" y="21590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09" name="Rectangle 98" descr="5%"/>
          <p:cNvSpPr>
            <a:spLocks noChangeArrowheads="1"/>
          </p:cNvSpPr>
          <p:nvPr/>
        </p:nvSpPr>
        <p:spPr bwMode="auto">
          <a:xfrm>
            <a:off x="4267200" y="3073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0" name="Rectangle 99" descr="5%"/>
          <p:cNvSpPr>
            <a:spLocks noChangeArrowheads="1"/>
          </p:cNvSpPr>
          <p:nvPr/>
        </p:nvSpPr>
        <p:spPr bwMode="auto">
          <a:xfrm>
            <a:off x="4267200" y="33782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1" name="Rectangle 100" descr="5%"/>
          <p:cNvSpPr>
            <a:spLocks noChangeArrowheads="1"/>
          </p:cNvSpPr>
          <p:nvPr/>
        </p:nvSpPr>
        <p:spPr bwMode="auto">
          <a:xfrm>
            <a:off x="4267200" y="42926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2" name="Rectangle 101" descr="5%"/>
          <p:cNvSpPr>
            <a:spLocks noChangeArrowheads="1"/>
          </p:cNvSpPr>
          <p:nvPr/>
        </p:nvSpPr>
        <p:spPr bwMode="auto">
          <a:xfrm>
            <a:off x="4267200" y="45974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3" name="Rectangle 102" descr="5%"/>
          <p:cNvSpPr>
            <a:spLocks noChangeArrowheads="1"/>
          </p:cNvSpPr>
          <p:nvPr/>
        </p:nvSpPr>
        <p:spPr bwMode="auto">
          <a:xfrm>
            <a:off x="4267200" y="55118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4" name="Rectangle 103" descr="5%"/>
          <p:cNvSpPr>
            <a:spLocks noChangeArrowheads="1"/>
          </p:cNvSpPr>
          <p:nvPr/>
        </p:nvSpPr>
        <p:spPr bwMode="auto">
          <a:xfrm>
            <a:off x="4267200" y="58166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5" name="Text Box 106"/>
          <p:cNvSpPr txBox="1">
            <a:spLocks noChangeArrowheads="1"/>
          </p:cNvSpPr>
          <p:nvPr/>
        </p:nvSpPr>
        <p:spPr bwMode="auto">
          <a:xfrm>
            <a:off x="908050" y="2997200"/>
            <a:ext cx="311150" cy="366713"/>
          </a:xfrm>
          <a:prstGeom prst="rect">
            <a:avLst/>
          </a:prstGeom>
          <a:noFill/>
          <a:ln w="12700">
            <a:noFill/>
            <a:miter lim="800000"/>
            <a:headEnd/>
            <a:tailEnd/>
          </a:ln>
        </p:spPr>
        <p:txBody>
          <a:bodyPr wrap="none">
            <a:prstTxWarp prst="textNoShape">
              <a:avLst/>
            </a:prstTxWarp>
            <a:spAutoFit/>
          </a:bodyPr>
          <a:lstStyle/>
          <a:p>
            <a:r>
              <a:rPr lang="en-US">
                <a:solidFill>
                  <a:srgbClr val="009900"/>
                </a:solidFill>
                <a:latin typeface="Calibri" charset="0"/>
              </a:rPr>
              <a:t>1</a:t>
            </a:r>
          </a:p>
        </p:txBody>
      </p:sp>
      <p:sp>
        <p:nvSpPr>
          <p:cNvPr id="45116" name="Text Box 107"/>
          <p:cNvSpPr txBox="1">
            <a:spLocks noChangeArrowheads="1"/>
          </p:cNvSpPr>
          <p:nvPr/>
        </p:nvSpPr>
        <p:spPr bwMode="auto">
          <a:xfrm>
            <a:off x="898525" y="3378200"/>
            <a:ext cx="3111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117" name="Text Box 108"/>
          <p:cNvSpPr txBox="1">
            <a:spLocks noChangeArrowheads="1"/>
          </p:cNvSpPr>
          <p:nvPr/>
        </p:nvSpPr>
        <p:spPr bwMode="auto">
          <a:xfrm>
            <a:off x="914400" y="3646488"/>
            <a:ext cx="311150" cy="366712"/>
          </a:xfrm>
          <a:prstGeom prst="rect">
            <a:avLst/>
          </a:prstGeom>
          <a:noFill/>
          <a:ln w="12700">
            <a:noFill/>
            <a:miter lim="800000"/>
            <a:headEnd/>
            <a:tailEnd/>
          </a:ln>
        </p:spPr>
        <p:txBody>
          <a:bodyPr wrap="none">
            <a:prstTxWarp prst="textNoShape">
              <a:avLst/>
            </a:prstTxWarp>
            <a:spAutoFit/>
          </a:bodyPr>
          <a:lstStyle/>
          <a:p>
            <a:r>
              <a:rPr lang="en-US">
                <a:solidFill>
                  <a:srgbClr val="009900"/>
                </a:solidFill>
                <a:latin typeface="Calibri" charset="0"/>
              </a:rPr>
              <a:t>1</a:t>
            </a:r>
          </a:p>
        </p:txBody>
      </p:sp>
      <p:sp>
        <p:nvSpPr>
          <p:cNvPr id="45118" name="Text Box 109"/>
          <p:cNvSpPr txBox="1">
            <a:spLocks noChangeArrowheads="1"/>
          </p:cNvSpPr>
          <p:nvPr/>
        </p:nvSpPr>
        <p:spPr bwMode="auto">
          <a:xfrm>
            <a:off x="228600" y="2311400"/>
            <a:ext cx="6413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Way</a:t>
            </a:r>
          </a:p>
        </p:txBody>
      </p:sp>
      <p:sp>
        <p:nvSpPr>
          <p:cNvPr id="45119" name="Text Box 110"/>
          <p:cNvSpPr txBox="1">
            <a:spLocks noChangeArrowheads="1"/>
          </p:cNvSpPr>
          <p:nvPr/>
        </p:nvSpPr>
        <p:spPr bwMode="auto">
          <a:xfrm>
            <a:off x="457200" y="2844800"/>
            <a:ext cx="3111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120" name="Text Box 111"/>
          <p:cNvSpPr txBox="1">
            <a:spLocks noChangeArrowheads="1"/>
          </p:cNvSpPr>
          <p:nvPr/>
        </p:nvSpPr>
        <p:spPr bwMode="auto">
          <a:xfrm>
            <a:off x="457200" y="3530600"/>
            <a:ext cx="3111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1</a:t>
            </a:r>
          </a:p>
        </p:txBody>
      </p:sp>
      <p:sp>
        <p:nvSpPr>
          <p:cNvPr id="82" name="Rectangle 95"/>
          <p:cNvSpPr>
            <a:spLocks noChangeArrowheads="1"/>
          </p:cNvSpPr>
          <p:nvPr/>
        </p:nvSpPr>
        <p:spPr bwMode="auto">
          <a:xfrm>
            <a:off x="1752600" y="3454400"/>
            <a:ext cx="381000" cy="2286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3" name="Rectangle 95"/>
          <p:cNvSpPr>
            <a:spLocks noChangeArrowheads="1"/>
          </p:cNvSpPr>
          <p:nvPr/>
        </p:nvSpPr>
        <p:spPr bwMode="auto">
          <a:xfrm>
            <a:off x="5257800" y="52070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4" name="Rectangle 95"/>
          <p:cNvSpPr>
            <a:spLocks noChangeArrowheads="1"/>
          </p:cNvSpPr>
          <p:nvPr/>
        </p:nvSpPr>
        <p:spPr bwMode="auto">
          <a:xfrm>
            <a:off x="1752600" y="2844800"/>
            <a:ext cx="381000" cy="2286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45124" name="Rectangle 84"/>
          <p:cNvSpPr>
            <a:spLocks noChangeArrowheads="1"/>
          </p:cNvSpPr>
          <p:nvPr/>
        </p:nvSpPr>
        <p:spPr bwMode="auto">
          <a:xfrm>
            <a:off x="6324600" y="1701800"/>
            <a:ext cx="2438400" cy="1200150"/>
          </a:xfrm>
          <a:prstGeom prst="rect">
            <a:avLst/>
          </a:prstGeom>
          <a:noFill/>
          <a:ln w="9525">
            <a:noFill/>
            <a:miter lim="800000"/>
            <a:headEnd/>
            <a:tailEnd/>
          </a:ln>
        </p:spPr>
        <p:txBody>
          <a:bodyPr>
            <a:prstTxWarp prst="textNoShape">
              <a:avLst/>
            </a:prstTxWarp>
            <a:spAutoFit/>
          </a:bodyPr>
          <a:lstStyle/>
          <a:p>
            <a:r>
              <a:rPr lang="en-US">
                <a:latin typeface="Calibri" charset="0"/>
              </a:rPr>
              <a:t>One word blocks</a:t>
            </a:r>
          </a:p>
          <a:p>
            <a:r>
              <a:rPr lang="en-US">
                <a:latin typeface="Calibri" charset="0"/>
              </a:rPr>
              <a:t>Two low order bits define the byte in the word (32b words)</a:t>
            </a:r>
          </a:p>
        </p:txBody>
      </p:sp>
      <p:sp>
        <p:nvSpPr>
          <p:cNvPr id="86" name="Rectangle 95"/>
          <p:cNvSpPr>
            <a:spLocks noChangeArrowheads="1"/>
          </p:cNvSpPr>
          <p:nvPr/>
        </p:nvSpPr>
        <p:spPr bwMode="auto">
          <a:xfrm>
            <a:off x="5257800" y="58166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7" name="Rectangle 95"/>
          <p:cNvSpPr>
            <a:spLocks noChangeArrowheads="1"/>
          </p:cNvSpPr>
          <p:nvPr/>
        </p:nvSpPr>
        <p:spPr bwMode="auto">
          <a:xfrm>
            <a:off x="5257800" y="33782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8" name="Rectangle 95"/>
          <p:cNvSpPr>
            <a:spLocks noChangeArrowheads="1"/>
          </p:cNvSpPr>
          <p:nvPr/>
        </p:nvSpPr>
        <p:spPr bwMode="auto">
          <a:xfrm>
            <a:off x="5257800" y="39878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9" name="Rectangle 95"/>
          <p:cNvSpPr>
            <a:spLocks noChangeArrowheads="1"/>
          </p:cNvSpPr>
          <p:nvPr/>
        </p:nvSpPr>
        <p:spPr bwMode="auto">
          <a:xfrm>
            <a:off x="5257800" y="45974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0" name="Rectangle 95"/>
          <p:cNvSpPr>
            <a:spLocks noChangeArrowheads="1"/>
          </p:cNvSpPr>
          <p:nvPr/>
        </p:nvSpPr>
        <p:spPr bwMode="auto">
          <a:xfrm>
            <a:off x="5257800" y="27686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1" name="Rectangle 95"/>
          <p:cNvSpPr>
            <a:spLocks noChangeArrowheads="1"/>
          </p:cNvSpPr>
          <p:nvPr/>
        </p:nvSpPr>
        <p:spPr bwMode="auto">
          <a:xfrm>
            <a:off x="5257800" y="21590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2" name="Rectangle 95"/>
          <p:cNvSpPr>
            <a:spLocks noChangeArrowheads="1"/>
          </p:cNvSpPr>
          <p:nvPr/>
        </p:nvSpPr>
        <p:spPr bwMode="auto">
          <a:xfrm>
            <a:off x="5257800" y="15494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6" name="Date Placeholder 95"/>
          <p:cNvSpPr>
            <a:spLocks noGrp="1"/>
          </p:cNvSpPr>
          <p:nvPr>
            <p:ph type="dt" sz="half" idx="10"/>
          </p:nvPr>
        </p:nvSpPr>
        <p:spPr/>
        <p:txBody>
          <a:bodyPr/>
          <a:lstStyle/>
          <a:p>
            <a:r>
              <a:rPr lang="en-US" smtClean="0"/>
              <a:t>4/12/11</a:t>
            </a:r>
            <a:endParaRPr lang="en-US" dirty="0"/>
          </a:p>
        </p:txBody>
      </p:sp>
      <p:sp>
        <p:nvSpPr>
          <p:cNvPr id="97" name="Slide Number Placeholder 96"/>
          <p:cNvSpPr>
            <a:spLocks noGrp="1"/>
          </p:cNvSpPr>
          <p:nvPr>
            <p:ph type="sldNum" sz="quarter" idx="12"/>
          </p:nvPr>
        </p:nvSpPr>
        <p:spPr/>
        <p:txBody>
          <a:bodyPr/>
          <a:lstStyle/>
          <a:p>
            <a:fld id="{3CC63E4C-4642-794D-A2FD-70F6B81535F5}" type="slidenum">
              <a:rPr lang="en-US" smtClean="0"/>
              <a:pPr/>
              <a:t>19</a:t>
            </a:fld>
            <a:endParaRPr lang="en-US" dirty="0"/>
          </a:p>
        </p:txBody>
      </p:sp>
      <p:sp>
        <p:nvSpPr>
          <p:cNvPr id="98" name="Footer Placeholder 97"/>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79422"/>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200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grpId="0" nodeType="withEffect">
                                  <p:stCondLst>
                                    <p:cond delay="200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grpId="0" nodeType="withEffect">
                                  <p:stCondLst>
                                    <p:cond delay="200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5" grpId="0" autoUpdateAnimBg="0"/>
      <p:bldP spid="1679422" grpId="0" autoUpdateAnimBg="0"/>
      <p:bldP spid="82" grpId="0" animBg="1"/>
      <p:bldP spid="83" grpId="0" animBg="1"/>
      <p:bldP spid="84" grpId="0" animBg="1"/>
      <p:bldP spid="86" grpId="0" animBg="1"/>
      <p:bldP spid="87" grpId="0" animBg="1"/>
      <p:bldP spid="88" grpId="0" animBg="1"/>
      <p:bldP spid="89" grpId="0" animBg="1"/>
      <p:bldP spid="90" grpId="0" animBg="1"/>
      <p:bldP spid="91" grpId="0" animBg="1"/>
      <p:bldP spid="92"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a:srcRect/>
          <a:stretch>
            <a:fillRect/>
          </a:stretch>
        </p:blipFill>
        <p:spPr bwMode="auto">
          <a:xfrm>
            <a:off x="270404" y="286278"/>
            <a:ext cx="8585728" cy="6074403"/>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4/12/11</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a:t>
            </a:fld>
            <a:endParaRPr lang="en-US" dirty="0"/>
          </a:p>
        </p:txBody>
      </p:sp>
      <p:sp>
        <p:nvSpPr>
          <p:cNvPr id="9" name="Footer Placeholder 8"/>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11138"/>
            <a:ext cx="8229600" cy="1143000"/>
          </a:xfrm>
        </p:spPr>
        <p:txBody>
          <a:bodyPr>
            <a:normAutofit fontScale="90000"/>
          </a:bodyPr>
          <a:lstStyle/>
          <a:p>
            <a:pPr eaLnBrk="1" hangingPunct="1">
              <a:lnSpc>
                <a:spcPct val="85000"/>
              </a:lnSpc>
            </a:pPr>
            <a:r>
              <a:rPr lang="en-US" smtClean="0"/>
              <a:t>Example: 4 Word 2-Way SA $</a:t>
            </a:r>
            <a:br>
              <a:rPr lang="en-US" smtClean="0"/>
            </a:br>
            <a:r>
              <a:rPr lang="en-US" smtClean="0"/>
              <a:t>Same Reference String</a:t>
            </a:r>
          </a:p>
        </p:txBody>
      </p:sp>
      <p:grpSp>
        <p:nvGrpSpPr>
          <p:cNvPr id="2" name="Group 3"/>
          <p:cNvGrpSpPr>
            <a:grpSpLocks/>
          </p:cNvGrpSpPr>
          <p:nvPr/>
        </p:nvGrpSpPr>
        <p:grpSpPr bwMode="auto">
          <a:xfrm>
            <a:off x="1295400" y="2833688"/>
            <a:ext cx="990600" cy="1219200"/>
            <a:chOff x="1344" y="1056"/>
            <a:chExt cx="624" cy="768"/>
          </a:xfrm>
        </p:grpSpPr>
        <p:sp>
          <p:nvSpPr>
            <p:cNvPr id="47156"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57"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8"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9"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8"/>
          <p:cNvGrpSpPr>
            <a:grpSpLocks/>
          </p:cNvGrpSpPr>
          <p:nvPr/>
        </p:nvGrpSpPr>
        <p:grpSpPr bwMode="auto">
          <a:xfrm>
            <a:off x="3276600" y="2833688"/>
            <a:ext cx="990600" cy="1219200"/>
            <a:chOff x="1344" y="1056"/>
            <a:chExt cx="624" cy="768"/>
          </a:xfrm>
        </p:grpSpPr>
        <p:sp>
          <p:nvSpPr>
            <p:cNvPr id="47152" name="Rectangle 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53" name="Line 1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4" name="Line 1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5" name="Line 1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5334000" y="2833688"/>
            <a:ext cx="990600" cy="1219200"/>
            <a:chOff x="1344" y="1056"/>
            <a:chExt cx="624" cy="768"/>
          </a:xfrm>
        </p:grpSpPr>
        <p:sp>
          <p:nvSpPr>
            <p:cNvPr id="47148" name="Rectangle 1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9" name="Line 1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0" name="Line 1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1" name="Line 1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5" name="Group 18"/>
          <p:cNvGrpSpPr>
            <a:grpSpLocks/>
          </p:cNvGrpSpPr>
          <p:nvPr/>
        </p:nvGrpSpPr>
        <p:grpSpPr bwMode="auto">
          <a:xfrm>
            <a:off x="7391400" y="2833688"/>
            <a:ext cx="990600" cy="1219200"/>
            <a:chOff x="1344" y="1056"/>
            <a:chExt cx="624" cy="768"/>
          </a:xfrm>
        </p:grpSpPr>
        <p:sp>
          <p:nvSpPr>
            <p:cNvPr id="47144" name="Rectangle 1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5" name="Line 2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6" name="Line 2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7" name="Line 2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7111" name="Text Box 43"/>
          <p:cNvSpPr txBox="1">
            <a:spLocks noChangeArrowheads="1"/>
          </p:cNvSpPr>
          <p:nvPr/>
        </p:nvSpPr>
        <p:spPr bwMode="auto">
          <a:xfrm>
            <a:off x="13557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7112" name="Text Box 44"/>
          <p:cNvSpPr txBox="1">
            <a:spLocks noChangeArrowheads="1"/>
          </p:cNvSpPr>
          <p:nvPr/>
        </p:nvSpPr>
        <p:spPr bwMode="auto">
          <a:xfrm>
            <a:off x="32607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7113" name="Text Box 45"/>
          <p:cNvSpPr txBox="1">
            <a:spLocks noChangeArrowheads="1"/>
          </p:cNvSpPr>
          <p:nvPr/>
        </p:nvSpPr>
        <p:spPr bwMode="auto">
          <a:xfrm>
            <a:off x="52419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7114" name="Text Box 46"/>
          <p:cNvSpPr txBox="1">
            <a:spLocks noChangeArrowheads="1"/>
          </p:cNvSpPr>
          <p:nvPr/>
        </p:nvSpPr>
        <p:spPr bwMode="auto">
          <a:xfrm>
            <a:off x="73755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grpSp>
        <p:nvGrpSpPr>
          <p:cNvPr id="6" name="Group 51"/>
          <p:cNvGrpSpPr>
            <a:grpSpLocks/>
          </p:cNvGrpSpPr>
          <p:nvPr/>
        </p:nvGrpSpPr>
        <p:grpSpPr bwMode="auto">
          <a:xfrm>
            <a:off x="762000" y="2833688"/>
            <a:ext cx="533400" cy="1219200"/>
            <a:chOff x="1344" y="1056"/>
            <a:chExt cx="624" cy="768"/>
          </a:xfrm>
        </p:grpSpPr>
        <p:sp>
          <p:nvSpPr>
            <p:cNvPr id="47140" name="Rectangle 5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1" name="Line 5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2" name="Line 5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3" name="Line 5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56"/>
          <p:cNvGrpSpPr>
            <a:grpSpLocks/>
          </p:cNvGrpSpPr>
          <p:nvPr/>
        </p:nvGrpSpPr>
        <p:grpSpPr bwMode="auto">
          <a:xfrm>
            <a:off x="2743200" y="2833688"/>
            <a:ext cx="533400" cy="1219200"/>
            <a:chOff x="1344" y="1056"/>
            <a:chExt cx="624" cy="768"/>
          </a:xfrm>
        </p:grpSpPr>
        <p:sp>
          <p:nvSpPr>
            <p:cNvPr id="47136" name="Rectangle 5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37" name="Line 5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8" name="Line 5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9" name="Line 6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8" name="Group 61"/>
          <p:cNvGrpSpPr>
            <a:grpSpLocks/>
          </p:cNvGrpSpPr>
          <p:nvPr/>
        </p:nvGrpSpPr>
        <p:grpSpPr bwMode="auto">
          <a:xfrm>
            <a:off x="4800600" y="2833688"/>
            <a:ext cx="533400" cy="1219200"/>
            <a:chOff x="1344" y="1056"/>
            <a:chExt cx="624" cy="768"/>
          </a:xfrm>
        </p:grpSpPr>
        <p:sp>
          <p:nvSpPr>
            <p:cNvPr id="47132" name="Rectangle 6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33" name="Line 6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4" name="Line 6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5" name="Line 6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9" name="Group 66"/>
          <p:cNvGrpSpPr>
            <a:grpSpLocks/>
          </p:cNvGrpSpPr>
          <p:nvPr/>
        </p:nvGrpSpPr>
        <p:grpSpPr bwMode="auto">
          <a:xfrm>
            <a:off x="6858000" y="2833688"/>
            <a:ext cx="533400" cy="1219200"/>
            <a:chOff x="1344" y="1056"/>
            <a:chExt cx="624" cy="768"/>
          </a:xfrm>
        </p:grpSpPr>
        <p:sp>
          <p:nvSpPr>
            <p:cNvPr id="47128" name="Rectangle 6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29" name="Line 6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0" name="Line 6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1" name="Line 7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681499" name="Rectangle 91"/>
          <p:cNvSpPr>
            <a:spLocks noGrp="1" noChangeArrowheads="1"/>
          </p:cNvSpPr>
          <p:nvPr>
            <p:ph type="body" idx="1"/>
          </p:nvPr>
        </p:nvSpPr>
        <p:spPr>
          <a:xfrm>
            <a:off x="533400" y="1270000"/>
            <a:ext cx="8153400" cy="812800"/>
          </a:xfrm>
        </p:spPr>
        <p:txBody>
          <a:bodyPr rtlCol="0">
            <a:normAutofit fontScale="85000" lnSpcReduction="20000"/>
          </a:bodyPr>
          <a:lstStyle/>
          <a:p>
            <a:pPr eaLnBrk="1" fontAlgn="auto" hangingPunct="1">
              <a:spcAft>
                <a:spcPts val="0"/>
              </a:spcAft>
              <a:buFont typeface="Arial"/>
              <a:buChar char="•"/>
              <a:defRPr/>
            </a:pPr>
            <a:r>
              <a:rPr lang="en-US">
                <a:ea typeface="+mn-ea"/>
                <a:cs typeface="+mn-cs"/>
              </a:rPr>
              <a:t>Consider the main memory word reference string</a:t>
            </a:r>
          </a:p>
          <a:p>
            <a:pPr lvl="1" algn="ctr" eaLnBrk="1" fontAlgn="auto" hangingPunct="1">
              <a:spcAft>
                <a:spcPts val="0"/>
              </a:spcAft>
              <a:buFont typeface="Monotype Sorts" pitchFamily="2" charset="2"/>
              <a:buNone/>
              <a:defRPr/>
            </a:pPr>
            <a:r>
              <a:rPr lang="en-US">
                <a:ea typeface="+mn-ea"/>
              </a:rPr>
              <a:t>              0   4   0   4   0   4   0   4</a:t>
            </a:r>
          </a:p>
        </p:txBody>
      </p:sp>
      <p:sp>
        <p:nvSpPr>
          <p:cNvPr id="47120" name="Text Box 92"/>
          <p:cNvSpPr txBox="1">
            <a:spLocks noChangeArrowheads="1"/>
          </p:cNvSpPr>
          <p:nvPr/>
        </p:nvSpPr>
        <p:spPr bwMode="auto">
          <a:xfrm>
            <a:off x="457200" y="1651000"/>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47121" name="Line 93"/>
          <p:cNvSpPr>
            <a:spLocks noChangeShapeType="1"/>
          </p:cNvSpPr>
          <p:nvPr/>
        </p:nvSpPr>
        <p:spPr bwMode="auto">
          <a:xfrm>
            <a:off x="4572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2" name="Line 94"/>
          <p:cNvSpPr>
            <a:spLocks noChangeShapeType="1"/>
          </p:cNvSpPr>
          <p:nvPr/>
        </p:nvSpPr>
        <p:spPr bwMode="auto">
          <a:xfrm>
            <a:off x="24384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3" name="Line 95"/>
          <p:cNvSpPr>
            <a:spLocks noChangeShapeType="1"/>
          </p:cNvSpPr>
          <p:nvPr/>
        </p:nvSpPr>
        <p:spPr bwMode="auto">
          <a:xfrm>
            <a:off x="44958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4" name="Line 96"/>
          <p:cNvSpPr>
            <a:spLocks noChangeShapeType="1"/>
          </p:cNvSpPr>
          <p:nvPr/>
        </p:nvSpPr>
        <p:spPr bwMode="auto">
          <a:xfrm>
            <a:off x="65532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6" name="Date Placeholder 55"/>
          <p:cNvSpPr>
            <a:spLocks noGrp="1"/>
          </p:cNvSpPr>
          <p:nvPr>
            <p:ph type="dt" sz="half" idx="10"/>
          </p:nvPr>
        </p:nvSpPr>
        <p:spPr/>
        <p:txBody>
          <a:bodyPr/>
          <a:lstStyle/>
          <a:p>
            <a:r>
              <a:rPr lang="en-US" smtClean="0"/>
              <a:t>4/12/11</a:t>
            </a:r>
            <a:endParaRPr lang="en-US" dirty="0"/>
          </a:p>
        </p:txBody>
      </p:sp>
      <p:sp>
        <p:nvSpPr>
          <p:cNvPr id="57" name="Slide Number Placeholder 56"/>
          <p:cNvSpPr>
            <a:spLocks noGrp="1"/>
          </p:cNvSpPr>
          <p:nvPr>
            <p:ph type="sldNum" sz="quarter" idx="12"/>
          </p:nvPr>
        </p:nvSpPr>
        <p:spPr/>
        <p:txBody>
          <a:bodyPr/>
          <a:lstStyle/>
          <a:p>
            <a:fld id="{3CC63E4C-4642-794D-A2FD-70F6B81535F5}" type="slidenum">
              <a:rPr lang="en-US" smtClean="0"/>
              <a:pPr/>
              <a:t>20</a:t>
            </a:fld>
            <a:endParaRPr lang="en-US" dirty="0"/>
          </a:p>
        </p:txBody>
      </p:sp>
      <p:sp>
        <p:nvSpPr>
          <p:cNvPr id="58" name="Footer Placeholder 57"/>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73038"/>
            <a:ext cx="8229600" cy="1143000"/>
          </a:xfrm>
        </p:spPr>
        <p:txBody>
          <a:bodyPr>
            <a:normAutofit fontScale="90000"/>
          </a:bodyPr>
          <a:lstStyle/>
          <a:p>
            <a:pPr eaLnBrk="1" hangingPunct="1">
              <a:lnSpc>
                <a:spcPct val="85000"/>
              </a:lnSpc>
            </a:pPr>
            <a:r>
              <a:rPr lang="en-US" dirty="0" smtClean="0"/>
              <a:t>Example: 4-Word 2-Way SA $</a:t>
            </a:r>
            <a:br>
              <a:rPr lang="en-US" dirty="0" smtClean="0"/>
            </a:br>
            <a:r>
              <a:rPr lang="en-US" dirty="0" smtClean="0"/>
              <a:t>Same Reference String</a:t>
            </a:r>
          </a:p>
        </p:txBody>
      </p:sp>
      <p:sp>
        <p:nvSpPr>
          <p:cNvPr id="49155" name="Rectangle 3"/>
          <p:cNvSpPr>
            <a:spLocks noChangeArrowheads="1"/>
          </p:cNvSpPr>
          <p:nvPr/>
        </p:nvSpPr>
        <p:spPr bwMode="auto">
          <a:xfrm>
            <a:off x="1295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56" name="Line 4"/>
          <p:cNvSpPr>
            <a:spLocks noChangeShapeType="1"/>
          </p:cNvSpPr>
          <p:nvPr/>
        </p:nvSpPr>
        <p:spPr bwMode="auto">
          <a:xfrm>
            <a:off x="1295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7" name="Line 5"/>
          <p:cNvSpPr>
            <a:spLocks noChangeShapeType="1"/>
          </p:cNvSpPr>
          <p:nvPr/>
        </p:nvSpPr>
        <p:spPr bwMode="auto">
          <a:xfrm>
            <a:off x="1295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8" name="Line 6"/>
          <p:cNvSpPr>
            <a:spLocks noChangeShapeType="1"/>
          </p:cNvSpPr>
          <p:nvPr/>
        </p:nvSpPr>
        <p:spPr bwMode="auto">
          <a:xfrm>
            <a:off x="1295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9" name="Rectangle 7"/>
          <p:cNvSpPr>
            <a:spLocks noChangeArrowheads="1"/>
          </p:cNvSpPr>
          <p:nvPr/>
        </p:nvSpPr>
        <p:spPr bwMode="auto">
          <a:xfrm>
            <a:off x="32766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0" name="Line 8"/>
          <p:cNvSpPr>
            <a:spLocks noChangeShapeType="1"/>
          </p:cNvSpPr>
          <p:nvPr/>
        </p:nvSpPr>
        <p:spPr bwMode="auto">
          <a:xfrm>
            <a:off x="32766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1" name="Line 9"/>
          <p:cNvSpPr>
            <a:spLocks noChangeShapeType="1"/>
          </p:cNvSpPr>
          <p:nvPr/>
        </p:nvSpPr>
        <p:spPr bwMode="auto">
          <a:xfrm>
            <a:off x="32766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2" name="Line 10"/>
          <p:cNvSpPr>
            <a:spLocks noChangeShapeType="1"/>
          </p:cNvSpPr>
          <p:nvPr/>
        </p:nvSpPr>
        <p:spPr bwMode="auto">
          <a:xfrm>
            <a:off x="32766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3" name="Rectangle 11"/>
          <p:cNvSpPr>
            <a:spLocks noChangeArrowheads="1"/>
          </p:cNvSpPr>
          <p:nvPr/>
        </p:nvSpPr>
        <p:spPr bwMode="auto">
          <a:xfrm>
            <a:off x="53340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4" name="Line 12"/>
          <p:cNvSpPr>
            <a:spLocks noChangeShapeType="1"/>
          </p:cNvSpPr>
          <p:nvPr/>
        </p:nvSpPr>
        <p:spPr bwMode="auto">
          <a:xfrm>
            <a:off x="53340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5" name="Line 13"/>
          <p:cNvSpPr>
            <a:spLocks noChangeShapeType="1"/>
          </p:cNvSpPr>
          <p:nvPr/>
        </p:nvSpPr>
        <p:spPr bwMode="auto">
          <a:xfrm>
            <a:off x="53340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6" name="Line 14"/>
          <p:cNvSpPr>
            <a:spLocks noChangeShapeType="1"/>
          </p:cNvSpPr>
          <p:nvPr/>
        </p:nvSpPr>
        <p:spPr bwMode="auto">
          <a:xfrm>
            <a:off x="53340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7" name="Rectangle 15"/>
          <p:cNvSpPr>
            <a:spLocks noChangeArrowheads="1"/>
          </p:cNvSpPr>
          <p:nvPr/>
        </p:nvSpPr>
        <p:spPr bwMode="auto">
          <a:xfrm>
            <a:off x="7391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8" name="Line 16"/>
          <p:cNvSpPr>
            <a:spLocks noChangeShapeType="1"/>
          </p:cNvSpPr>
          <p:nvPr/>
        </p:nvSpPr>
        <p:spPr bwMode="auto">
          <a:xfrm>
            <a:off x="7391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9" name="Line 17"/>
          <p:cNvSpPr>
            <a:spLocks noChangeShapeType="1"/>
          </p:cNvSpPr>
          <p:nvPr/>
        </p:nvSpPr>
        <p:spPr bwMode="auto">
          <a:xfrm>
            <a:off x="7391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0" name="Line 18"/>
          <p:cNvSpPr>
            <a:spLocks noChangeShapeType="1"/>
          </p:cNvSpPr>
          <p:nvPr/>
        </p:nvSpPr>
        <p:spPr bwMode="auto">
          <a:xfrm>
            <a:off x="7391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1" name="Text Box 35"/>
          <p:cNvSpPr txBox="1">
            <a:spLocks noChangeArrowheads="1"/>
          </p:cNvSpPr>
          <p:nvPr/>
        </p:nvSpPr>
        <p:spPr bwMode="auto">
          <a:xfrm>
            <a:off x="13557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9172" name="Text Box 36"/>
          <p:cNvSpPr txBox="1">
            <a:spLocks noChangeArrowheads="1"/>
          </p:cNvSpPr>
          <p:nvPr/>
        </p:nvSpPr>
        <p:spPr bwMode="auto">
          <a:xfrm>
            <a:off x="32607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9173" name="Text Box 37"/>
          <p:cNvSpPr txBox="1">
            <a:spLocks noChangeArrowheads="1"/>
          </p:cNvSpPr>
          <p:nvPr/>
        </p:nvSpPr>
        <p:spPr bwMode="auto">
          <a:xfrm>
            <a:off x="52419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9174" name="Text Box 38"/>
          <p:cNvSpPr txBox="1">
            <a:spLocks noChangeArrowheads="1"/>
          </p:cNvSpPr>
          <p:nvPr/>
        </p:nvSpPr>
        <p:spPr bwMode="auto">
          <a:xfrm>
            <a:off x="73755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9175" name="Rectangle 43"/>
          <p:cNvSpPr>
            <a:spLocks noChangeArrowheads="1"/>
          </p:cNvSpPr>
          <p:nvPr/>
        </p:nvSpPr>
        <p:spPr bwMode="auto">
          <a:xfrm>
            <a:off x="762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76" name="Line 44"/>
          <p:cNvSpPr>
            <a:spLocks noChangeShapeType="1"/>
          </p:cNvSpPr>
          <p:nvPr/>
        </p:nvSpPr>
        <p:spPr bwMode="auto">
          <a:xfrm>
            <a:off x="762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7" name="Line 45"/>
          <p:cNvSpPr>
            <a:spLocks noChangeShapeType="1"/>
          </p:cNvSpPr>
          <p:nvPr/>
        </p:nvSpPr>
        <p:spPr bwMode="auto">
          <a:xfrm>
            <a:off x="762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8" name="Line 46"/>
          <p:cNvSpPr>
            <a:spLocks noChangeShapeType="1"/>
          </p:cNvSpPr>
          <p:nvPr/>
        </p:nvSpPr>
        <p:spPr bwMode="auto">
          <a:xfrm>
            <a:off x="762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9" name="Rectangle 47"/>
          <p:cNvSpPr>
            <a:spLocks noChangeArrowheads="1"/>
          </p:cNvSpPr>
          <p:nvPr/>
        </p:nvSpPr>
        <p:spPr bwMode="auto">
          <a:xfrm>
            <a:off x="27432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0" name="Line 48"/>
          <p:cNvSpPr>
            <a:spLocks noChangeShapeType="1"/>
          </p:cNvSpPr>
          <p:nvPr/>
        </p:nvSpPr>
        <p:spPr bwMode="auto">
          <a:xfrm>
            <a:off x="27432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1" name="Line 49"/>
          <p:cNvSpPr>
            <a:spLocks noChangeShapeType="1"/>
          </p:cNvSpPr>
          <p:nvPr/>
        </p:nvSpPr>
        <p:spPr bwMode="auto">
          <a:xfrm>
            <a:off x="27432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2" name="Line 50"/>
          <p:cNvSpPr>
            <a:spLocks noChangeShapeType="1"/>
          </p:cNvSpPr>
          <p:nvPr/>
        </p:nvSpPr>
        <p:spPr bwMode="auto">
          <a:xfrm>
            <a:off x="27432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3" name="Rectangle 51"/>
          <p:cNvSpPr>
            <a:spLocks noChangeArrowheads="1"/>
          </p:cNvSpPr>
          <p:nvPr/>
        </p:nvSpPr>
        <p:spPr bwMode="auto">
          <a:xfrm>
            <a:off x="48006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4" name="Line 52"/>
          <p:cNvSpPr>
            <a:spLocks noChangeShapeType="1"/>
          </p:cNvSpPr>
          <p:nvPr/>
        </p:nvSpPr>
        <p:spPr bwMode="auto">
          <a:xfrm>
            <a:off x="48006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5" name="Line 53"/>
          <p:cNvSpPr>
            <a:spLocks noChangeShapeType="1"/>
          </p:cNvSpPr>
          <p:nvPr/>
        </p:nvSpPr>
        <p:spPr bwMode="auto">
          <a:xfrm>
            <a:off x="48006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6" name="Line 54"/>
          <p:cNvSpPr>
            <a:spLocks noChangeShapeType="1"/>
          </p:cNvSpPr>
          <p:nvPr/>
        </p:nvSpPr>
        <p:spPr bwMode="auto">
          <a:xfrm>
            <a:off x="48006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7" name="Rectangle 55"/>
          <p:cNvSpPr>
            <a:spLocks noChangeArrowheads="1"/>
          </p:cNvSpPr>
          <p:nvPr/>
        </p:nvSpPr>
        <p:spPr bwMode="auto">
          <a:xfrm>
            <a:off x="6858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8" name="Line 56"/>
          <p:cNvSpPr>
            <a:spLocks noChangeShapeType="1"/>
          </p:cNvSpPr>
          <p:nvPr/>
        </p:nvSpPr>
        <p:spPr bwMode="auto">
          <a:xfrm>
            <a:off x="6858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9" name="Line 57"/>
          <p:cNvSpPr>
            <a:spLocks noChangeShapeType="1"/>
          </p:cNvSpPr>
          <p:nvPr/>
        </p:nvSpPr>
        <p:spPr bwMode="auto">
          <a:xfrm>
            <a:off x="6858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90" name="Line 58"/>
          <p:cNvSpPr>
            <a:spLocks noChangeShapeType="1"/>
          </p:cNvSpPr>
          <p:nvPr/>
        </p:nvSpPr>
        <p:spPr bwMode="auto">
          <a:xfrm>
            <a:off x="6858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83531" name="Rectangle 75"/>
          <p:cNvSpPr>
            <a:spLocks noGrp="1" noChangeArrowheads="1"/>
          </p:cNvSpPr>
          <p:nvPr>
            <p:ph type="body" idx="1"/>
          </p:nvPr>
        </p:nvSpPr>
        <p:spPr>
          <a:xfrm>
            <a:off x="533400" y="1287463"/>
            <a:ext cx="8153400" cy="812800"/>
          </a:xfrm>
        </p:spPr>
        <p:txBody>
          <a:bodyPr rtlCol="0">
            <a:normAutofit fontScale="85000" lnSpcReduction="20000"/>
          </a:bodyPr>
          <a:lstStyle/>
          <a:p>
            <a:pPr eaLnBrk="1" fontAlgn="auto" hangingPunct="1">
              <a:spcAft>
                <a:spcPts val="0"/>
              </a:spcAft>
              <a:buFont typeface="Arial"/>
              <a:buChar char="•"/>
              <a:defRPr/>
            </a:pPr>
            <a:r>
              <a:rPr lang="en-US">
                <a:ea typeface="+mn-ea"/>
                <a:cs typeface="+mn-cs"/>
              </a:rPr>
              <a:t>Consider the main memory word reference string</a:t>
            </a:r>
          </a:p>
          <a:p>
            <a:pPr lvl="1" algn="ctr" eaLnBrk="1" fontAlgn="auto" hangingPunct="1">
              <a:spcAft>
                <a:spcPts val="0"/>
              </a:spcAft>
              <a:buFont typeface="Monotype Sorts" pitchFamily="2" charset="2"/>
              <a:buNone/>
              <a:defRPr/>
            </a:pPr>
            <a:r>
              <a:rPr lang="en-US">
                <a:ea typeface="+mn-ea"/>
              </a:rPr>
              <a:t>              0   4   0   4   0   4   0   4</a:t>
            </a:r>
          </a:p>
        </p:txBody>
      </p:sp>
      <p:sp>
        <p:nvSpPr>
          <p:cNvPr id="1683532" name="Text Box 76"/>
          <p:cNvSpPr txBox="1">
            <a:spLocks noChangeArrowheads="1"/>
          </p:cNvSpPr>
          <p:nvPr/>
        </p:nvSpPr>
        <p:spPr bwMode="auto">
          <a:xfrm>
            <a:off x="1600200" y="2354263"/>
            <a:ext cx="6540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3" name="Text Box 77"/>
          <p:cNvSpPr txBox="1">
            <a:spLocks noChangeArrowheads="1"/>
          </p:cNvSpPr>
          <p:nvPr/>
        </p:nvSpPr>
        <p:spPr bwMode="auto">
          <a:xfrm>
            <a:off x="3505200" y="2354263"/>
            <a:ext cx="6540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4" name="Text Box 78"/>
          <p:cNvSpPr txBox="1">
            <a:spLocks noChangeArrowheads="1"/>
          </p:cNvSpPr>
          <p:nvPr/>
        </p:nvSpPr>
        <p:spPr bwMode="auto">
          <a:xfrm>
            <a:off x="5486400" y="2354263"/>
            <a:ext cx="4254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35" name="Text Box 79"/>
          <p:cNvSpPr txBox="1">
            <a:spLocks noChangeArrowheads="1"/>
          </p:cNvSpPr>
          <p:nvPr/>
        </p:nvSpPr>
        <p:spPr bwMode="auto">
          <a:xfrm>
            <a:off x="7620000" y="2354263"/>
            <a:ext cx="4254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40" name="Text Box 84"/>
          <p:cNvSpPr txBox="1">
            <a:spLocks noChangeArrowheads="1"/>
          </p:cNvSpPr>
          <p:nvPr/>
        </p:nvSpPr>
        <p:spPr bwMode="auto">
          <a:xfrm>
            <a:off x="76200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41" name="Text Box 85"/>
          <p:cNvSpPr txBox="1">
            <a:spLocks noChangeArrowheads="1"/>
          </p:cNvSpPr>
          <p:nvPr/>
        </p:nvSpPr>
        <p:spPr bwMode="auto">
          <a:xfrm>
            <a:off x="274320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49198" name="Text Box 127"/>
          <p:cNvSpPr txBox="1">
            <a:spLocks noChangeArrowheads="1"/>
          </p:cNvSpPr>
          <p:nvPr/>
        </p:nvSpPr>
        <p:spPr bwMode="auto">
          <a:xfrm>
            <a:off x="457200" y="1668463"/>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49199" name="Line 128"/>
          <p:cNvSpPr>
            <a:spLocks noChangeShapeType="1"/>
          </p:cNvSpPr>
          <p:nvPr/>
        </p:nvSpPr>
        <p:spPr bwMode="auto">
          <a:xfrm>
            <a:off x="4572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0" name="Line 129"/>
          <p:cNvSpPr>
            <a:spLocks noChangeShapeType="1"/>
          </p:cNvSpPr>
          <p:nvPr/>
        </p:nvSpPr>
        <p:spPr bwMode="auto">
          <a:xfrm>
            <a:off x="24384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1" name="Line 130"/>
          <p:cNvSpPr>
            <a:spLocks noChangeShapeType="1"/>
          </p:cNvSpPr>
          <p:nvPr/>
        </p:nvSpPr>
        <p:spPr bwMode="auto">
          <a:xfrm>
            <a:off x="44958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2" name="Line 131"/>
          <p:cNvSpPr>
            <a:spLocks noChangeShapeType="1"/>
          </p:cNvSpPr>
          <p:nvPr/>
        </p:nvSpPr>
        <p:spPr bwMode="auto">
          <a:xfrm>
            <a:off x="65532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1683592" name="Text Box 136"/>
          <p:cNvSpPr txBox="1">
            <a:spLocks noChangeArrowheads="1"/>
          </p:cNvSpPr>
          <p:nvPr/>
        </p:nvSpPr>
        <p:spPr bwMode="auto">
          <a:xfrm>
            <a:off x="2743200" y="33893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593" name="Text Box 137"/>
          <p:cNvSpPr txBox="1">
            <a:spLocks noChangeArrowheads="1"/>
          </p:cNvSpPr>
          <p:nvPr/>
        </p:nvSpPr>
        <p:spPr bwMode="auto">
          <a:xfrm>
            <a:off x="4794250" y="33893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594" name="Text Box 138"/>
          <p:cNvSpPr txBox="1">
            <a:spLocks noChangeArrowheads="1"/>
          </p:cNvSpPr>
          <p:nvPr/>
        </p:nvSpPr>
        <p:spPr bwMode="auto">
          <a:xfrm>
            <a:off x="479425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5" name="Text Box 139"/>
          <p:cNvSpPr txBox="1">
            <a:spLocks noChangeArrowheads="1"/>
          </p:cNvSpPr>
          <p:nvPr/>
        </p:nvSpPr>
        <p:spPr bwMode="auto">
          <a:xfrm>
            <a:off x="6851650" y="27797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6" name="Text Box 140"/>
          <p:cNvSpPr txBox="1">
            <a:spLocks noChangeArrowheads="1"/>
          </p:cNvSpPr>
          <p:nvPr/>
        </p:nvSpPr>
        <p:spPr bwMode="auto">
          <a:xfrm>
            <a:off x="6858000" y="33893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605" name="Rectangle 149"/>
          <p:cNvSpPr>
            <a:spLocks noChangeArrowheads="1"/>
          </p:cNvSpPr>
          <p:nvPr/>
        </p:nvSpPr>
        <p:spPr bwMode="auto">
          <a:xfrm>
            <a:off x="381000" y="4800600"/>
            <a:ext cx="8153400" cy="1158875"/>
          </a:xfrm>
          <a:prstGeom prst="rect">
            <a:avLst/>
          </a:prstGeom>
          <a:noFill/>
          <a:ln w="12700">
            <a:noFill/>
            <a:miter lim="800000"/>
            <a:headEnd/>
            <a:tailEnd/>
          </a:ln>
        </p:spPr>
        <p:txBody>
          <a:bodyPr lIns="63500" tIns="25400" rIns="63500" bIns="25400">
            <a:prstTxWarp prst="textNoShape">
              <a:avLst/>
            </a:prstTxWarp>
            <a:spAutoFit/>
          </a:bodyPr>
          <a:lstStyle/>
          <a:p>
            <a:pPr marL="287338" indent="-287338">
              <a:spcBef>
                <a:spcPct val="30000"/>
              </a:spcBef>
              <a:buSzPct val="100000"/>
              <a:buFont typeface="Arial" charset="0"/>
              <a:buChar char="•"/>
            </a:pPr>
            <a:r>
              <a:rPr lang="en-US" sz="2400">
                <a:latin typeface="Calibri" charset="0"/>
              </a:rPr>
              <a:t>Solves the ping pong effect in a direct mapped cache due to conflict misses since now two memory locations that map into the same cache set can co-exist!</a:t>
            </a:r>
          </a:p>
        </p:txBody>
      </p:sp>
      <p:sp>
        <p:nvSpPr>
          <p:cNvPr id="1683606" name="Rectangle 150"/>
          <p:cNvSpPr>
            <a:spLocks noChangeArrowheads="1"/>
          </p:cNvSpPr>
          <p:nvPr/>
        </p:nvSpPr>
        <p:spPr bwMode="auto">
          <a:xfrm>
            <a:off x="533400" y="4411663"/>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a:latin typeface="Calibri" charset="0"/>
              </a:rPr>
              <a:t>8 requests, 2 misses</a:t>
            </a:r>
          </a:p>
        </p:txBody>
      </p:sp>
      <p:sp>
        <p:nvSpPr>
          <p:cNvPr id="61" name="Date Placeholder 60"/>
          <p:cNvSpPr>
            <a:spLocks noGrp="1"/>
          </p:cNvSpPr>
          <p:nvPr>
            <p:ph type="dt" sz="half" idx="10"/>
          </p:nvPr>
        </p:nvSpPr>
        <p:spPr/>
        <p:txBody>
          <a:bodyPr/>
          <a:lstStyle/>
          <a:p>
            <a:r>
              <a:rPr lang="en-US" smtClean="0"/>
              <a:t>4/12/11</a:t>
            </a:r>
            <a:endParaRPr lang="en-US" dirty="0"/>
          </a:p>
        </p:txBody>
      </p:sp>
      <p:sp>
        <p:nvSpPr>
          <p:cNvPr id="62" name="Slide Number Placeholder 61"/>
          <p:cNvSpPr>
            <a:spLocks noGrp="1"/>
          </p:cNvSpPr>
          <p:nvPr>
            <p:ph type="sldNum" sz="quarter" idx="12"/>
          </p:nvPr>
        </p:nvSpPr>
        <p:spPr/>
        <p:txBody>
          <a:bodyPr/>
          <a:lstStyle/>
          <a:p>
            <a:fld id="{3CC63E4C-4642-794D-A2FD-70F6B81535F5}" type="slidenum">
              <a:rPr lang="en-US" smtClean="0"/>
              <a:pPr/>
              <a:t>21</a:t>
            </a:fld>
            <a:endParaRPr lang="en-US" dirty="0"/>
          </a:p>
        </p:txBody>
      </p:sp>
      <p:sp>
        <p:nvSpPr>
          <p:cNvPr id="63" name="Footer Placeholder 62"/>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3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35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3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835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35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35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835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6835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835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835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835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836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83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532" grpId="0" autoUpdateAnimBg="0"/>
      <p:bldP spid="1683533" grpId="0" autoUpdateAnimBg="0"/>
      <p:bldP spid="1683534" grpId="0" autoUpdateAnimBg="0"/>
      <p:bldP spid="1683535" grpId="0"/>
      <p:bldP spid="1683540" grpId="0" autoUpdateAnimBg="0"/>
      <p:bldP spid="1683541" grpId="0"/>
      <p:bldP spid="1683592" grpId="0"/>
      <p:bldP spid="1683593" grpId="0"/>
      <p:bldP spid="1683594" grpId="0"/>
      <p:bldP spid="1683595" grpId="0"/>
      <p:bldP spid="1683596" grpId="0"/>
      <p:bldP spid="1683605" grpId="0"/>
      <p:bldP spid="1683606"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5" name="Picture 4" descr="f05-14-P374493"/>
          <p:cNvPicPr>
            <a:picLocks noChangeAspect="1" noChangeArrowheads="1"/>
          </p:cNvPicPr>
          <p:nvPr/>
        </p:nvPicPr>
        <p:blipFill>
          <a:blip r:embed="rId3"/>
          <a:srcRect/>
          <a:stretch>
            <a:fillRect/>
          </a:stretch>
        </p:blipFill>
        <p:spPr bwMode="auto">
          <a:xfrm>
            <a:off x="1874838" y="1465263"/>
            <a:ext cx="5307012" cy="4087812"/>
          </a:xfrm>
          <a:prstGeom prst="rect">
            <a:avLst/>
          </a:prstGeom>
          <a:noFill/>
          <a:ln w="9525">
            <a:noFill/>
            <a:miter lim="800000"/>
            <a:headEnd/>
            <a:tailEnd/>
          </a:ln>
        </p:spPr>
      </p:pic>
      <p:sp>
        <p:nvSpPr>
          <p:cNvPr id="51206" name="Title 6"/>
          <p:cNvSpPr>
            <a:spLocks noGrp="1"/>
          </p:cNvSpPr>
          <p:nvPr>
            <p:ph type="title"/>
          </p:nvPr>
        </p:nvSpPr>
        <p:spPr/>
        <p:txBody>
          <a:bodyPr>
            <a:normAutofit fontScale="90000"/>
          </a:bodyPr>
          <a:lstStyle/>
          <a:p>
            <a:pPr>
              <a:lnSpc>
                <a:spcPct val="85000"/>
              </a:lnSpc>
            </a:pPr>
            <a:r>
              <a:rPr lang="en-US" dirty="0" smtClean="0"/>
              <a:t>Example: Eight-Block Cache with Different Organizations</a:t>
            </a:r>
          </a:p>
        </p:txBody>
      </p:sp>
      <p:sp>
        <p:nvSpPr>
          <p:cNvPr id="8" name="TextBox 7"/>
          <p:cNvSpPr txBox="1"/>
          <p:nvPr/>
        </p:nvSpPr>
        <p:spPr>
          <a:xfrm>
            <a:off x="246063" y="5621338"/>
            <a:ext cx="8666162" cy="844550"/>
          </a:xfrm>
          <a:prstGeom prst="rect">
            <a:avLst/>
          </a:prstGeom>
          <a:noFill/>
        </p:spPr>
        <p:txBody>
          <a:bodyPr wrap="none">
            <a:spAutoFit/>
          </a:bodyPr>
          <a:lstStyle/>
          <a:p>
            <a:pPr>
              <a:lnSpc>
                <a:spcPct val="90000"/>
              </a:lnSpc>
              <a:defRPr/>
            </a:pPr>
            <a:r>
              <a:rPr lang="en-US" dirty="0">
                <a:latin typeface="+mn-lt"/>
              </a:rPr>
              <a:t>Total size of $ in blocks is equal to </a:t>
            </a:r>
            <a:r>
              <a:rPr lang="en-US" i="1" dirty="0">
                <a:latin typeface="+mn-lt"/>
              </a:rPr>
              <a:t>number of sets </a:t>
            </a:r>
            <a:r>
              <a:rPr lang="en-US" dirty="0" err="1">
                <a:latin typeface="+mn-lt"/>
              </a:rPr>
              <a:t>x</a:t>
            </a:r>
            <a:r>
              <a:rPr lang="en-US" dirty="0">
                <a:latin typeface="+mn-lt"/>
              </a:rPr>
              <a:t> </a:t>
            </a:r>
            <a:r>
              <a:rPr lang="en-US" i="1" dirty="0" err="1">
                <a:latin typeface="+mn-lt"/>
              </a:rPr>
              <a:t>associativity</a:t>
            </a:r>
            <a:r>
              <a:rPr lang="en-US" dirty="0">
                <a:latin typeface="+mn-lt"/>
              </a:rPr>
              <a:t>. For fixed $ size, increasing</a:t>
            </a:r>
            <a:br>
              <a:rPr lang="en-US" dirty="0">
                <a:latin typeface="+mn-lt"/>
              </a:rPr>
            </a:br>
            <a:r>
              <a:rPr lang="en-US" dirty="0" err="1">
                <a:latin typeface="+mn-lt"/>
              </a:rPr>
              <a:t>associativity</a:t>
            </a:r>
            <a:r>
              <a:rPr lang="en-US" dirty="0">
                <a:latin typeface="+mn-lt"/>
              </a:rPr>
              <a:t> decreases number of sets while increasing number of elements per set. With </a:t>
            </a:r>
            <a:br>
              <a:rPr lang="en-US" dirty="0">
                <a:latin typeface="+mn-lt"/>
              </a:rPr>
            </a:br>
            <a:r>
              <a:rPr lang="en-US" dirty="0">
                <a:latin typeface="+mn-lt"/>
              </a:rPr>
              <a:t>eight blocks, an 8-way set-associative $ is same as a fully associative $. </a:t>
            </a:r>
          </a:p>
        </p:txBody>
      </p:sp>
      <p:sp>
        <p:nvSpPr>
          <p:cNvPr id="9" name="Date Placeholder 8"/>
          <p:cNvSpPr>
            <a:spLocks noGrp="1"/>
          </p:cNvSpPr>
          <p:nvPr>
            <p:ph type="dt" sz="half" idx="10"/>
          </p:nvPr>
        </p:nvSpPr>
        <p:spPr/>
        <p:txBody>
          <a:bodyPr/>
          <a:lstStyle/>
          <a:p>
            <a:r>
              <a:rPr lang="en-US" smtClean="0"/>
              <a:t>4/12/11</a:t>
            </a:r>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22</a:t>
            </a:fld>
            <a:endParaRPr lang="en-US" dirty="0"/>
          </a:p>
        </p:txBody>
      </p:sp>
      <p:sp>
        <p:nvSpPr>
          <p:cNvPr id="11" name="Footer Placeholder 10"/>
          <p:cNvSpPr>
            <a:spLocks noGrp="1"/>
          </p:cNvSpPr>
          <p:nvPr>
            <p:ph type="ftr" sz="quarter" idx="11"/>
          </p:nvPr>
        </p:nvSpPr>
        <p:spPr/>
        <p:txBody>
          <a:bodyPr/>
          <a:lstStyle/>
          <a:p>
            <a:r>
              <a:rPr lang="en-US" smtClean="0"/>
              <a:t>Spring 2011 -- Lecture #22</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8100"/>
            <a:ext cx="8229600" cy="1143000"/>
          </a:xfrm>
        </p:spPr>
        <p:txBody>
          <a:bodyPr/>
          <a:lstStyle/>
          <a:p>
            <a:pPr eaLnBrk="1" hangingPunct="1"/>
            <a:r>
              <a:rPr lang="en-US" dirty="0"/>
              <a:t>Four-Way </a:t>
            </a:r>
            <a:r>
              <a:rPr lang="en-US" dirty="0" smtClean="0"/>
              <a:t>Set-Associative </a:t>
            </a:r>
            <a:r>
              <a:rPr lang="en-US" dirty="0"/>
              <a:t>Cache</a:t>
            </a:r>
          </a:p>
        </p:txBody>
      </p:sp>
      <p:sp>
        <p:nvSpPr>
          <p:cNvPr id="1691651" name="Rectangle 3"/>
          <p:cNvSpPr>
            <a:spLocks noGrp="1" noChangeArrowheads="1"/>
          </p:cNvSpPr>
          <p:nvPr>
            <p:ph type="body" idx="1"/>
          </p:nvPr>
        </p:nvSpPr>
        <p:spPr>
          <a:xfrm>
            <a:off x="533400" y="962025"/>
            <a:ext cx="8153400" cy="415925"/>
          </a:xfrm>
        </p:spPr>
        <p:txBody>
          <a:bodyPr rtlCol="0">
            <a:normAutofit fontScale="77500" lnSpcReduction="20000"/>
          </a:bodyPr>
          <a:lstStyle/>
          <a:p>
            <a:pPr eaLnBrk="1" fontAlgn="auto" hangingPunct="1">
              <a:spcAft>
                <a:spcPts val="0"/>
              </a:spcAft>
              <a:buFont typeface="Arial"/>
              <a:buChar char="•"/>
              <a:defRPr/>
            </a:pPr>
            <a:r>
              <a:rPr lang="en-US" dirty="0">
                <a:ea typeface="+mn-ea"/>
                <a:cs typeface="+mn-cs"/>
              </a:rPr>
              <a:t>2</a:t>
            </a:r>
            <a:r>
              <a:rPr lang="en-US" baseline="30000" dirty="0">
                <a:ea typeface="+mn-ea"/>
                <a:cs typeface="+mn-cs"/>
              </a:rPr>
              <a:t>8</a:t>
            </a:r>
            <a:r>
              <a:rPr lang="en-US" dirty="0">
                <a:ea typeface="+mn-ea"/>
                <a:cs typeface="+mn-cs"/>
              </a:rPr>
              <a:t> = 256 sets each with four ways (each with one block)</a:t>
            </a:r>
          </a:p>
        </p:txBody>
      </p:sp>
      <p:grpSp>
        <p:nvGrpSpPr>
          <p:cNvPr id="2" name="Group 249"/>
          <p:cNvGrpSpPr>
            <a:grpSpLocks/>
          </p:cNvGrpSpPr>
          <p:nvPr/>
        </p:nvGrpSpPr>
        <p:grpSpPr bwMode="auto">
          <a:xfrm>
            <a:off x="3289300" y="1270000"/>
            <a:ext cx="2835275" cy="498475"/>
            <a:chOff x="2072" y="896"/>
            <a:chExt cx="1786" cy="314"/>
          </a:xfrm>
        </p:grpSpPr>
        <p:sp>
          <p:nvSpPr>
            <p:cNvPr id="53429" name="Line 44"/>
            <p:cNvSpPr>
              <a:spLocks noChangeShapeType="1"/>
            </p:cNvSpPr>
            <p:nvPr/>
          </p:nvSpPr>
          <p:spPr bwMode="auto">
            <a:xfrm flipV="1">
              <a:off x="3026" y="1061"/>
              <a:ext cx="3" cy="149"/>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0" name="Line 45"/>
            <p:cNvSpPr>
              <a:spLocks noChangeShapeType="1"/>
            </p:cNvSpPr>
            <p:nvPr/>
          </p:nvSpPr>
          <p:spPr bwMode="auto">
            <a:xfrm flipV="1">
              <a:off x="3570" y="1051"/>
              <a:ext cx="1" cy="14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1" name="Freeform 46"/>
            <p:cNvSpPr>
              <a:spLocks/>
            </p:cNvSpPr>
            <p:nvPr/>
          </p:nvSpPr>
          <p:spPr bwMode="auto">
            <a:xfrm>
              <a:off x="2158" y="1059"/>
              <a:ext cx="1570" cy="151"/>
            </a:xfrm>
            <a:custGeom>
              <a:avLst/>
              <a:gdLst>
                <a:gd name="T0" fmla="*/ 0 w 1570"/>
                <a:gd name="T1" fmla="*/ 149 h 151"/>
                <a:gd name="T2" fmla="*/ 3 w 1570"/>
                <a:gd name="T3" fmla="*/ 0 h 151"/>
                <a:gd name="T4" fmla="*/ 1570 w 1570"/>
                <a:gd name="T5" fmla="*/ 0 h 151"/>
                <a:gd name="T6" fmla="*/ 1570 w 1570"/>
                <a:gd name="T7" fmla="*/ 151 h 151"/>
                <a:gd name="T8" fmla="*/ 3 w 1570"/>
                <a:gd name="T9" fmla="*/ 151 h 151"/>
                <a:gd name="T10" fmla="*/ 3 w 1570"/>
                <a:gd name="T11" fmla="*/ 151 h 151"/>
                <a:gd name="T12" fmla="*/ 0 60000 65536"/>
                <a:gd name="T13" fmla="*/ 0 60000 65536"/>
                <a:gd name="T14" fmla="*/ 0 60000 65536"/>
                <a:gd name="T15" fmla="*/ 0 60000 65536"/>
                <a:gd name="T16" fmla="*/ 0 60000 65536"/>
                <a:gd name="T17" fmla="*/ 0 60000 65536"/>
                <a:gd name="T18" fmla="*/ 0 w 1570"/>
                <a:gd name="T19" fmla="*/ 0 h 151"/>
                <a:gd name="T20" fmla="*/ 1570 w 1570"/>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570" h="151">
                  <a:moveTo>
                    <a:pt x="0" y="149"/>
                  </a:moveTo>
                  <a:lnTo>
                    <a:pt x="3" y="0"/>
                  </a:lnTo>
                  <a:lnTo>
                    <a:pt x="1570" y="0"/>
                  </a:lnTo>
                  <a:lnTo>
                    <a:pt x="1570" y="151"/>
                  </a:lnTo>
                  <a:lnTo>
                    <a:pt x="3" y="151"/>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32" name="Text Box 47"/>
            <p:cNvSpPr txBox="1">
              <a:spLocks noChangeArrowheads="1"/>
            </p:cNvSpPr>
            <p:nvPr/>
          </p:nvSpPr>
          <p:spPr bwMode="auto">
            <a:xfrm>
              <a:off x="2072" y="896"/>
              <a:ext cx="1786" cy="154"/>
            </a:xfrm>
            <a:prstGeom prst="rect">
              <a:avLst/>
            </a:prstGeom>
            <a:noFill/>
            <a:ln w="12700">
              <a:noFill/>
              <a:miter lim="800000"/>
              <a:headEnd/>
              <a:tailEnd/>
            </a:ln>
          </p:spPr>
          <p:txBody>
            <a:bodyPr>
              <a:prstTxWarp prst="textNoShape">
                <a:avLst/>
              </a:prstTxWarp>
              <a:spAutoFit/>
            </a:bodyPr>
            <a:lstStyle/>
            <a:p>
              <a:r>
                <a:rPr lang="en-US" sz="1000">
                  <a:latin typeface="Calibri" charset="0"/>
                </a:rPr>
                <a:t>31 30       . . .                13 12  11     . . .           2  1  0</a:t>
              </a:r>
            </a:p>
          </p:txBody>
        </p:sp>
      </p:grpSp>
      <p:sp>
        <p:nvSpPr>
          <p:cNvPr id="53253" name="Text Box 48"/>
          <p:cNvSpPr txBox="1">
            <a:spLocks noChangeArrowheads="1"/>
          </p:cNvSpPr>
          <p:nvPr/>
        </p:nvSpPr>
        <p:spPr bwMode="auto">
          <a:xfrm>
            <a:off x="6096000" y="1193800"/>
            <a:ext cx="1419225" cy="336550"/>
          </a:xfrm>
          <a:prstGeom prst="rect">
            <a:avLst/>
          </a:prstGeom>
          <a:noFill/>
          <a:ln w="12700">
            <a:noFill/>
            <a:miter lim="800000"/>
            <a:headEnd/>
            <a:tailEnd/>
          </a:ln>
        </p:spPr>
        <p:txBody>
          <a:bodyPr>
            <a:prstTxWarp prst="textNoShape">
              <a:avLst/>
            </a:prstTxWarp>
            <a:spAutoFit/>
          </a:bodyPr>
          <a:lstStyle/>
          <a:p>
            <a:r>
              <a:rPr lang="en-US" sz="1600">
                <a:latin typeface="Calibri" charset="0"/>
              </a:rPr>
              <a:t>Byte offset</a:t>
            </a:r>
          </a:p>
        </p:txBody>
      </p:sp>
      <p:sp>
        <p:nvSpPr>
          <p:cNvPr id="53254" name="Line 49"/>
          <p:cNvSpPr>
            <a:spLocks noChangeShapeType="1"/>
          </p:cNvSpPr>
          <p:nvPr/>
        </p:nvSpPr>
        <p:spPr bwMode="auto">
          <a:xfrm flipH="1">
            <a:off x="5819775" y="1346200"/>
            <a:ext cx="304800" cy="3048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nvGrpSpPr>
          <p:cNvPr id="3" name="Group 162"/>
          <p:cNvGrpSpPr>
            <a:grpSpLocks/>
          </p:cNvGrpSpPr>
          <p:nvPr/>
        </p:nvGrpSpPr>
        <p:grpSpPr bwMode="auto">
          <a:xfrm>
            <a:off x="6477000" y="2411413"/>
            <a:ext cx="2057400" cy="2135187"/>
            <a:chOff x="4128" y="1632"/>
            <a:chExt cx="1296" cy="1345"/>
          </a:xfrm>
        </p:grpSpPr>
        <p:sp>
          <p:nvSpPr>
            <p:cNvPr id="53411" name="Freeform 6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4" name="Group 63"/>
            <p:cNvGrpSpPr>
              <a:grpSpLocks/>
            </p:cNvGrpSpPr>
            <p:nvPr/>
          </p:nvGrpSpPr>
          <p:grpSpPr bwMode="auto">
            <a:xfrm>
              <a:off x="4405" y="1925"/>
              <a:ext cx="1019" cy="894"/>
              <a:chOff x="2208" y="1920"/>
              <a:chExt cx="2130" cy="894"/>
            </a:xfrm>
          </p:grpSpPr>
          <p:sp>
            <p:nvSpPr>
              <p:cNvPr id="53419" name="Freeform 6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20" name="Freeform 6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21" name="Line 6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2" name="Line 6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3" name="Line 6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4" name="Line 6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5" name="Line 7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6" name="Line 7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7" name="Line 7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8" name="Line 7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413" name="Line 7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4" name="Line 7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5" name="Text Box 7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416" name="Text Box 7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417" name="Text Box 7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18" name="Text Box 8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5" name="Group 163"/>
          <p:cNvGrpSpPr>
            <a:grpSpLocks/>
          </p:cNvGrpSpPr>
          <p:nvPr/>
        </p:nvGrpSpPr>
        <p:grpSpPr bwMode="auto">
          <a:xfrm>
            <a:off x="4495800" y="2411413"/>
            <a:ext cx="2057400" cy="2135187"/>
            <a:chOff x="4128" y="1632"/>
            <a:chExt cx="1296" cy="1345"/>
          </a:xfrm>
        </p:grpSpPr>
        <p:sp>
          <p:nvSpPr>
            <p:cNvPr id="53393" name="Freeform 164"/>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6" name="Group 165"/>
            <p:cNvGrpSpPr>
              <a:grpSpLocks/>
            </p:cNvGrpSpPr>
            <p:nvPr/>
          </p:nvGrpSpPr>
          <p:grpSpPr bwMode="auto">
            <a:xfrm>
              <a:off x="4405" y="1925"/>
              <a:ext cx="1019" cy="894"/>
              <a:chOff x="2208" y="1920"/>
              <a:chExt cx="2130" cy="894"/>
            </a:xfrm>
          </p:grpSpPr>
          <p:sp>
            <p:nvSpPr>
              <p:cNvPr id="53401" name="Freeform 16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02" name="Freeform 167"/>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03" name="Line 168"/>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4" name="Line 169"/>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5" name="Line 170"/>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6" name="Line 171"/>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7" name="Line 172"/>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8" name="Line 173"/>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9" name="Line 174"/>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0" name="Line 175"/>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95" name="Line 176"/>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6" name="Line 177"/>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7" name="Text Box 178"/>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98" name="Text Box 179"/>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99" name="Text Box 180"/>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00" name="Text Box 181"/>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7" name="Group 182"/>
          <p:cNvGrpSpPr>
            <a:grpSpLocks/>
          </p:cNvGrpSpPr>
          <p:nvPr/>
        </p:nvGrpSpPr>
        <p:grpSpPr bwMode="auto">
          <a:xfrm>
            <a:off x="2514600" y="2411413"/>
            <a:ext cx="2057400" cy="2135187"/>
            <a:chOff x="4128" y="1632"/>
            <a:chExt cx="1296" cy="1345"/>
          </a:xfrm>
        </p:grpSpPr>
        <p:sp>
          <p:nvSpPr>
            <p:cNvPr id="53375" name="Freeform 183"/>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8" name="Group 184"/>
            <p:cNvGrpSpPr>
              <a:grpSpLocks/>
            </p:cNvGrpSpPr>
            <p:nvPr/>
          </p:nvGrpSpPr>
          <p:grpSpPr bwMode="auto">
            <a:xfrm>
              <a:off x="4405" y="1925"/>
              <a:ext cx="1019" cy="894"/>
              <a:chOff x="2208" y="1920"/>
              <a:chExt cx="2130" cy="894"/>
            </a:xfrm>
          </p:grpSpPr>
          <p:sp>
            <p:nvSpPr>
              <p:cNvPr id="53383" name="Freeform 18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84" name="Freeform 18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85" name="Line 187"/>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6" name="Line 188"/>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7" name="Line 189"/>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8" name="Line 190"/>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9" name="Line 191"/>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0" name="Line 192"/>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1" name="Line 193"/>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2" name="Line 194"/>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77" name="Line 195"/>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8" name="Line 196"/>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9" name="Text Box 197"/>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80" name="Text Box 19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81" name="Text Box 19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82" name="Text Box 20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9" name="Group 258"/>
          <p:cNvGrpSpPr>
            <a:grpSpLocks/>
          </p:cNvGrpSpPr>
          <p:nvPr/>
        </p:nvGrpSpPr>
        <p:grpSpPr bwMode="auto">
          <a:xfrm>
            <a:off x="304800" y="2411413"/>
            <a:ext cx="2286000" cy="2135187"/>
            <a:chOff x="192" y="1632"/>
            <a:chExt cx="1440" cy="1345"/>
          </a:xfrm>
        </p:grpSpPr>
        <p:sp>
          <p:nvSpPr>
            <p:cNvPr id="53355" name="Text Box 77"/>
            <p:cNvSpPr txBox="1">
              <a:spLocks noChangeArrowheads="1"/>
            </p:cNvSpPr>
            <p:nvPr/>
          </p:nvSpPr>
          <p:spPr bwMode="auto">
            <a:xfrm>
              <a:off x="192" y="1632"/>
              <a:ext cx="45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  Index</a:t>
              </a:r>
            </a:p>
          </p:txBody>
        </p:sp>
        <p:grpSp>
          <p:nvGrpSpPr>
            <p:cNvPr id="10" name="Group 201"/>
            <p:cNvGrpSpPr>
              <a:grpSpLocks/>
            </p:cNvGrpSpPr>
            <p:nvPr/>
          </p:nvGrpSpPr>
          <p:grpSpPr bwMode="auto">
            <a:xfrm>
              <a:off x="336" y="1632"/>
              <a:ext cx="1296" cy="1345"/>
              <a:chOff x="4128" y="1632"/>
              <a:chExt cx="1296" cy="1345"/>
            </a:xfrm>
          </p:grpSpPr>
          <p:sp>
            <p:nvSpPr>
              <p:cNvPr id="53357" name="Freeform 20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11" name="Group 203"/>
              <p:cNvGrpSpPr>
                <a:grpSpLocks/>
              </p:cNvGrpSpPr>
              <p:nvPr/>
            </p:nvGrpSpPr>
            <p:grpSpPr bwMode="auto">
              <a:xfrm>
                <a:off x="4405" y="1925"/>
                <a:ext cx="1019" cy="894"/>
                <a:chOff x="2208" y="1920"/>
                <a:chExt cx="2130" cy="894"/>
              </a:xfrm>
            </p:grpSpPr>
            <p:sp>
              <p:nvSpPr>
                <p:cNvPr id="53365" name="Freeform 20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66" name="Freeform 20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67" name="Line 20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8" name="Line 20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9" name="Line 20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0" name="Line 20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1" name="Line 21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2" name="Line 21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3" name="Line 21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4" name="Line 21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59" name="Line 21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0" name="Line 21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1" name="Text Box 21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62" name="Text Box 217"/>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63" name="Text Box 218"/>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64" name="Text Box 219"/>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grpSp>
        <p:nvGrpSpPr>
          <p:cNvPr id="12" name="Group 250"/>
          <p:cNvGrpSpPr>
            <a:grpSpLocks/>
          </p:cNvGrpSpPr>
          <p:nvPr/>
        </p:nvGrpSpPr>
        <p:grpSpPr bwMode="auto">
          <a:xfrm>
            <a:off x="533400" y="1752600"/>
            <a:ext cx="5006975" cy="1752600"/>
            <a:chOff x="384" y="1200"/>
            <a:chExt cx="3154" cy="1104"/>
          </a:xfrm>
        </p:grpSpPr>
        <p:sp>
          <p:nvSpPr>
            <p:cNvPr id="53348" name="Line 20"/>
            <p:cNvSpPr>
              <a:spLocks noChangeShapeType="1"/>
            </p:cNvSpPr>
            <p:nvPr/>
          </p:nvSpPr>
          <p:spPr bwMode="auto">
            <a:xfrm>
              <a:off x="3282" y="1291"/>
              <a:ext cx="148"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49" name="Text Box 22"/>
            <p:cNvSpPr txBox="1">
              <a:spLocks noChangeArrowheads="1"/>
            </p:cNvSpPr>
            <p:nvPr/>
          </p:nvSpPr>
          <p:spPr bwMode="auto">
            <a:xfrm>
              <a:off x="3360" y="1248"/>
              <a:ext cx="17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8</a:t>
              </a:r>
            </a:p>
          </p:txBody>
        </p:sp>
        <p:sp>
          <p:nvSpPr>
            <p:cNvPr id="53350" name="Text Box 23"/>
            <p:cNvSpPr txBox="1">
              <a:spLocks noChangeArrowheads="1"/>
            </p:cNvSpPr>
            <p:nvPr/>
          </p:nvSpPr>
          <p:spPr bwMode="auto">
            <a:xfrm>
              <a:off x="2754" y="1370"/>
              <a:ext cx="429"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3351" name="Line 244"/>
            <p:cNvSpPr>
              <a:spLocks noChangeShapeType="1"/>
            </p:cNvSpPr>
            <p:nvPr/>
          </p:nvSpPr>
          <p:spPr bwMode="auto">
            <a:xfrm>
              <a:off x="3360" y="1200"/>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2" name="Line 245"/>
            <p:cNvSpPr>
              <a:spLocks noChangeShapeType="1"/>
            </p:cNvSpPr>
            <p:nvPr/>
          </p:nvSpPr>
          <p:spPr bwMode="auto">
            <a:xfrm>
              <a:off x="384" y="1584"/>
              <a:ext cx="297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3" name="Line 246"/>
            <p:cNvSpPr>
              <a:spLocks noChangeShapeType="1"/>
            </p:cNvSpPr>
            <p:nvPr/>
          </p:nvSpPr>
          <p:spPr bwMode="auto">
            <a:xfrm>
              <a:off x="384" y="1584"/>
              <a:ext cx="0" cy="72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4" name="Line 247"/>
            <p:cNvSpPr>
              <a:spLocks noChangeShapeType="1"/>
            </p:cNvSpPr>
            <p:nvPr/>
          </p:nvSpPr>
          <p:spPr bwMode="auto">
            <a:xfrm>
              <a:off x="384" y="2304"/>
              <a:ext cx="240"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nvGrpSpPr>
          <p:cNvPr id="13" name="Group 284"/>
          <p:cNvGrpSpPr>
            <a:grpSpLocks/>
          </p:cNvGrpSpPr>
          <p:nvPr/>
        </p:nvGrpSpPr>
        <p:grpSpPr bwMode="auto">
          <a:xfrm>
            <a:off x="381000" y="1752600"/>
            <a:ext cx="7194550" cy="3657600"/>
            <a:chOff x="240" y="1056"/>
            <a:chExt cx="4532" cy="2304"/>
          </a:xfrm>
        </p:grpSpPr>
        <p:sp>
          <p:nvSpPr>
            <p:cNvPr id="53309" name="Text Box 14"/>
            <p:cNvSpPr txBox="1">
              <a:spLocks noChangeArrowheads="1"/>
            </p:cNvSpPr>
            <p:nvPr/>
          </p:nvSpPr>
          <p:spPr bwMode="auto">
            <a:xfrm>
              <a:off x="2592" y="1056"/>
              <a:ext cx="240"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22</a:t>
              </a:r>
            </a:p>
          </p:txBody>
        </p:sp>
        <p:sp>
          <p:nvSpPr>
            <p:cNvPr id="53310" name="Line 16"/>
            <p:cNvSpPr>
              <a:spLocks noChangeShapeType="1"/>
            </p:cNvSpPr>
            <p:nvPr/>
          </p:nvSpPr>
          <p:spPr bwMode="auto">
            <a:xfrm>
              <a:off x="2544" y="1152"/>
              <a:ext cx="145" cy="5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11" name="Text Box 18"/>
            <p:cNvSpPr txBox="1">
              <a:spLocks noChangeArrowheads="1"/>
            </p:cNvSpPr>
            <p:nvPr/>
          </p:nvSpPr>
          <p:spPr bwMode="auto">
            <a:xfrm>
              <a:off x="1296" y="1056"/>
              <a:ext cx="336"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14" name="Group 259"/>
            <p:cNvGrpSpPr>
              <a:grpSpLocks/>
            </p:cNvGrpSpPr>
            <p:nvPr/>
          </p:nvGrpSpPr>
          <p:grpSpPr bwMode="auto">
            <a:xfrm>
              <a:off x="240" y="1056"/>
              <a:ext cx="4532" cy="2304"/>
              <a:chOff x="240" y="1200"/>
              <a:chExt cx="4532" cy="2304"/>
            </a:xfrm>
          </p:grpSpPr>
          <p:grpSp>
            <p:nvGrpSpPr>
              <p:cNvPr id="15" name="Group 222"/>
              <p:cNvGrpSpPr>
                <a:grpSpLocks/>
              </p:cNvGrpSpPr>
              <p:nvPr/>
            </p:nvGrpSpPr>
            <p:grpSpPr bwMode="auto">
              <a:xfrm>
                <a:off x="624" y="2304"/>
                <a:ext cx="404" cy="1200"/>
                <a:chOff x="624" y="2304"/>
                <a:chExt cx="404" cy="1200"/>
              </a:xfrm>
            </p:grpSpPr>
            <p:sp>
              <p:nvSpPr>
                <p:cNvPr id="53342" name="Freeform 5"/>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3" name="Line 6"/>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44" name="Freeform 7"/>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5" name="Freeform 1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6" name="Freeform 1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7" name="Line 52"/>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6" name="Group 223"/>
              <p:cNvGrpSpPr>
                <a:grpSpLocks/>
              </p:cNvGrpSpPr>
              <p:nvPr/>
            </p:nvGrpSpPr>
            <p:grpSpPr bwMode="auto">
              <a:xfrm>
                <a:off x="1872" y="2304"/>
                <a:ext cx="404" cy="1200"/>
                <a:chOff x="624" y="2304"/>
                <a:chExt cx="404" cy="1200"/>
              </a:xfrm>
            </p:grpSpPr>
            <p:sp>
              <p:nvSpPr>
                <p:cNvPr id="53336" name="Freeform 224"/>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7" name="Line 225"/>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8" name="Freeform 226"/>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9" name="Freeform 227"/>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0" name="Freeform 228"/>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1" name="Line 229"/>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7" name="Group 230"/>
              <p:cNvGrpSpPr>
                <a:grpSpLocks/>
              </p:cNvGrpSpPr>
              <p:nvPr/>
            </p:nvGrpSpPr>
            <p:grpSpPr bwMode="auto">
              <a:xfrm>
                <a:off x="3120" y="2304"/>
                <a:ext cx="404" cy="1200"/>
                <a:chOff x="624" y="2304"/>
                <a:chExt cx="404" cy="1200"/>
              </a:xfrm>
            </p:grpSpPr>
            <p:sp>
              <p:nvSpPr>
                <p:cNvPr id="53330" name="Freeform 231"/>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1" name="Line 232"/>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2" name="Freeform 233"/>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3" name="Freeform 234"/>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4" name="Freeform 235"/>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35" name="Line 236"/>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8" name="Group 237"/>
              <p:cNvGrpSpPr>
                <a:grpSpLocks/>
              </p:cNvGrpSpPr>
              <p:nvPr/>
            </p:nvGrpSpPr>
            <p:grpSpPr bwMode="auto">
              <a:xfrm>
                <a:off x="4368" y="2304"/>
                <a:ext cx="404" cy="1200"/>
                <a:chOff x="624" y="2304"/>
                <a:chExt cx="404" cy="1200"/>
              </a:xfrm>
            </p:grpSpPr>
            <p:sp>
              <p:nvSpPr>
                <p:cNvPr id="53324" name="Freeform 238"/>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5" name="Line 239"/>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26" name="Freeform 240"/>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7" name="Freeform 24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8" name="Freeform 24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29" name="Line 243"/>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sp>
            <p:nvSpPr>
              <p:cNvPr id="53317" name="Line 251"/>
              <p:cNvSpPr>
                <a:spLocks noChangeShapeType="1"/>
              </p:cNvSpPr>
              <p:nvPr/>
            </p:nvSpPr>
            <p:spPr bwMode="auto">
              <a:xfrm>
                <a:off x="2592" y="1200"/>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8" name="Line 252"/>
              <p:cNvSpPr>
                <a:spLocks noChangeShapeType="1"/>
              </p:cNvSpPr>
              <p:nvPr/>
            </p:nvSpPr>
            <p:spPr bwMode="auto">
              <a:xfrm>
                <a:off x="240" y="1392"/>
                <a:ext cx="2352"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9" name="Line 253"/>
              <p:cNvSpPr>
                <a:spLocks noChangeShapeType="1"/>
              </p:cNvSpPr>
              <p:nvPr/>
            </p:nvSpPr>
            <p:spPr bwMode="auto">
              <a:xfrm>
                <a:off x="240" y="1392"/>
                <a:ext cx="0" cy="172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20" name="Line 254"/>
              <p:cNvSpPr>
                <a:spLocks noChangeShapeType="1"/>
              </p:cNvSpPr>
              <p:nvPr/>
            </p:nvSpPr>
            <p:spPr bwMode="auto">
              <a:xfrm>
                <a:off x="240" y="3120"/>
                <a:ext cx="57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1" name="Line 255"/>
              <p:cNvSpPr>
                <a:spLocks noChangeShapeType="1"/>
              </p:cNvSpPr>
              <p:nvPr/>
            </p:nvSpPr>
            <p:spPr bwMode="auto">
              <a:xfrm>
                <a:off x="1008"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2" name="Line 256"/>
              <p:cNvSpPr>
                <a:spLocks noChangeShapeType="1"/>
              </p:cNvSpPr>
              <p:nvPr/>
            </p:nvSpPr>
            <p:spPr bwMode="auto">
              <a:xfrm>
                <a:off x="2256"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3" name="Line 257"/>
              <p:cNvSpPr>
                <a:spLocks noChangeShapeType="1"/>
              </p:cNvSpPr>
              <p:nvPr/>
            </p:nvSpPr>
            <p:spPr bwMode="auto">
              <a:xfrm>
                <a:off x="3504"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grpSp>
        <p:nvGrpSpPr>
          <p:cNvPr id="19" name="Group 300"/>
          <p:cNvGrpSpPr>
            <a:grpSpLocks/>
          </p:cNvGrpSpPr>
          <p:nvPr/>
        </p:nvGrpSpPr>
        <p:grpSpPr bwMode="auto">
          <a:xfrm>
            <a:off x="1143000" y="3479800"/>
            <a:ext cx="7467600" cy="3392488"/>
            <a:chOff x="720" y="2017"/>
            <a:chExt cx="4704" cy="2184"/>
          </a:xfrm>
        </p:grpSpPr>
        <p:sp>
          <p:nvSpPr>
            <p:cNvPr id="53269" name="Line 263"/>
            <p:cNvSpPr>
              <a:spLocks noChangeShapeType="1"/>
            </p:cNvSpPr>
            <p:nvPr/>
          </p:nvSpPr>
          <p:spPr bwMode="auto">
            <a:xfrm>
              <a:off x="5136" y="2017"/>
              <a:ext cx="0" cy="1583"/>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0" name="Line 265"/>
            <p:cNvSpPr>
              <a:spLocks noChangeShapeType="1"/>
            </p:cNvSpPr>
            <p:nvPr/>
          </p:nvSpPr>
          <p:spPr bwMode="auto">
            <a:xfrm>
              <a:off x="3840" y="2017"/>
              <a:ext cx="0" cy="1679"/>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1" name="Line 266"/>
            <p:cNvSpPr>
              <a:spLocks noChangeShapeType="1"/>
            </p:cNvSpPr>
            <p:nvPr/>
          </p:nvSpPr>
          <p:spPr bwMode="auto">
            <a:xfrm>
              <a:off x="2592" y="2017"/>
              <a:ext cx="0" cy="1295"/>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2" name="Line 267"/>
            <p:cNvSpPr>
              <a:spLocks noChangeShapeType="1"/>
            </p:cNvSpPr>
            <p:nvPr/>
          </p:nvSpPr>
          <p:spPr bwMode="auto">
            <a:xfrm>
              <a:off x="1344" y="2017"/>
              <a:ext cx="0" cy="1391"/>
            </a:xfrm>
            <a:prstGeom prst="line">
              <a:avLst/>
            </a:prstGeom>
            <a:noFill/>
            <a:ln w="38100">
              <a:solidFill>
                <a:srgbClr val="000000"/>
              </a:solidFill>
              <a:round/>
              <a:headEnd type="oval" w="sm" len="sm"/>
              <a:tailEnd/>
            </a:ln>
          </p:spPr>
          <p:txBody>
            <a:bodyPr>
              <a:prstTxWarp prst="textNoShape">
                <a:avLst/>
              </a:prstTxWarp>
            </a:bodyPr>
            <a:lstStyle/>
            <a:p>
              <a:endParaRPr lang="en-US"/>
            </a:p>
          </p:txBody>
        </p:sp>
        <p:grpSp>
          <p:nvGrpSpPr>
            <p:cNvPr id="20" name="Group 299"/>
            <p:cNvGrpSpPr>
              <a:grpSpLocks/>
            </p:cNvGrpSpPr>
            <p:nvPr/>
          </p:nvGrpSpPr>
          <p:grpSpPr bwMode="auto">
            <a:xfrm>
              <a:off x="720" y="3229"/>
              <a:ext cx="4704" cy="972"/>
              <a:chOff x="720" y="3229"/>
              <a:chExt cx="4704" cy="972"/>
            </a:xfrm>
          </p:grpSpPr>
          <p:sp>
            <p:nvSpPr>
              <p:cNvPr id="53274" name="Text Box 9"/>
              <p:cNvSpPr txBox="1">
                <a:spLocks noChangeArrowheads="1"/>
              </p:cNvSpPr>
              <p:nvPr/>
            </p:nvSpPr>
            <p:spPr bwMode="auto">
              <a:xfrm>
                <a:off x="2064" y="3984"/>
                <a:ext cx="27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Hit</a:t>
                </a:r>
              </a:p>
            </p:txBody>
          </p:sp>
          <p:sp>
            <p:nvSpPr>
              <p:cNvPr id="53275" name="Line 56"/>
              <p:cNvSpPr>
                <a:spLocks noChangeShapeType="1"/>
              </p:cNvSpPr>
              <p:nvPr/>
            </p:nvSpPr>
            <p:spPr bwMode="auto">
              <a:xfrm>
                <a:off x="5040" y="3325"/>
                <a:ext cx="192"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276" name="Text Box 57"/>
              <p:cNvSpPr txBox="1">
                <a:spLocks noChangeArrowheads="1"/>
              </p:cNvSpPr>
              <p:nvPr/>
            </p:nvSpPr>
            <p:spPr bwMode="auto">
              <a:xfrm>
                <a:off x="3456" y="3984"/>
                <a:ext cx="386"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Data</a:t>
                </a:r>
              </a:p>
            </p:txBody>
          </p:sp>
          <p:sp>
            <p:nvSpPr>
              <p:cNvPr id="53277" name="Text Box 58"/>
              <p:cNvSpPr txBox="1">
                <a:spLocks noChangeArrowheads="1"/>
              </p:cNvSpPr>
              <p:nvPr/>
            </p:nvSpPr>
            <p:spPr bwMode="auto">
              <a:xfrm>
                <a:off x="5184" y="3229"/>
                <a:ext cx="240" cy="196"/>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32</a:t>
                </a:r>
              </a:p>
            </p:txBody>
          </p:sp>
          <p:sp>
            <p:nvSpPr>
              <p:cNvPr id="53278" name="AutoShape 260"/>
              <p:cNvSpPr>
                <a:spLocks noChangeArrowheads="1"/>
              </p:cNvSpPr>
              <p:nvPr/>
            </p:nvSpPr>
            <p:spPr bwMode="auto">
              <a:xfrm rot="-5400000">
                <a:off x="1872" y="3648"/>
                <a:ext cx="288" cy="384"/>
              </a:xfrm>
              <a:prstGeom prst="moon">
                <a:avLst>
                  <a:gd name="adj" fmla="val 81944"/>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79" name="AutoShape 261"/>
              <p:cNvSpPr>
                <a:spLocks noChangeArrowheads="1"/>
              </p:cNvSpPr>
              <p:nvPr/>
            </p:nvSpPr>
            <p:spPr bwMode="auto">
              <a:xfrm>
                <a:off x="3120" y="3709"/>
                <a:ext cx="1104"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80" name="Text Box 262"/>
              <p:cNvSpPr txBox="1">
                <a:spLocks noChangeArrowheads="1"/>
              </p:cNvSpPr>
              <p:nvPr/>
            </p:nvSpPr>
            <p:spPr bwMode="auto">
              <a:xfrm>
                <a:off x="3312" y="3709"/>
                <a:ext cx="69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4x1 select</a:t>
                </a:r>
              </a:p>
            </p:txBody>
          </p:sp>
          <p:sp>
            <p:nvSpPr>
              <p:cNvPr id="53281" name="Line 264"/>
              <p:cNvSpPr>
                <a:spLocks noChangeShapeType="1"/>
              </p:cNvSpPr>
              <p:nvPr/>
            </p:nvSpPr>
            <p:spPr bwMode="auto">
              <a:xfrm>
                <a:off x="4080" y="3613"/>
                <a:ext cx="105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82" name="Line 268"/>
              <p:cNvSpPr>
                <a:spLocks noChangeShapeType="1"/>
              </p:cNvSpPr>
              <p:nvPr/>
            </p:nvSpPr>
            <p:spPr bwMode="auto">
              <a:xfrm>
                <a:off x="720"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3" name="Line 269"/>
              <p:cNvSpPr>
                <a:spLocks noChangeShapeType="1"/>
              </p:cNvSpPr>
              <p:nvPr/>
            </p:nvSpPr>
            <p:spPr bwMode="auto">
              <a:xfrm>
                <a:off x="1968" y="3277"/>
                <a:ext cx="0" cy="46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4" name="Line 270"/>
              <p:cNvSpPr>
                <a:spLocks noChangeShapeType="1"/>
              </p:cNvSpPr>
              <p:nvPr/>
            </p:nvSpPr>
            <p:spPr bwMode="auto">
              <a:xfrm>
                <a:off x="3216" y="3277"/>
                <a:ext cx="0" cy="96"/>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5" name="Line 271"/>
              <p:cNvSpPr>
                <a:spLocks noChangeShapeType="1"/>
              </p:cNvSpPr>
              <p:nvPr/>
            </p:nvSpPr>
            <p:spPr bwMode="auto">
              <a:xfrm>
                <a:off x="4464"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6" name="Line 272"/>
              <p:cNvSpPr>
                <a:spLocks noChangeShapeType="1"/>
              </p:cNvSpPr>
              <p:nvPr/>
            </p:nvSpPr>
            <p:spPr bwMode="auto">
              <a:xfrm>
                <a:off x="720" y="3469"/>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7" name="Line 273"/>
              <p:cNvSpPr>
                <a:spLocks noChangeShapeType="1"/>
              </p:cNvSpPr>
              <p:nvPr/>
            </p:nvSpPr>
            <p:spPr bwMode="auto">
              <a:xfrm>
                <a:off x="1872"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8" name="Line 274"/>
              <p:cNvSpPr>
                <a:spLocks noChangeShapeType="1"/>
              </p:cNvSpPr>
              <p:nvPr/>
            </p:nvSpPr>
            <p:spPr bwMode="auto">
              <a:xfrm>
                <a:off x="2160"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9" name="Line 275"/>
              <p:cNvSpPr>
                <a:spLocks noChangeShapeType="1"/>
              </p:cNvSpPr>
              <p:nvPr/>
            </p:nvSpPr>
            <p:spPr bwMode="auto">
              <a:xfrm>
                <a:off x="2064" y="3373"/>
                <a:ext cx="0" cy="371"/>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0" name="Line 276"/>
              <p:cNvSpPr>
                <a:spLocks noChangeShapeType="1"/>
              </p:cNvSpPr>
              <p:nvPr/>
            </p:nvSpPr>
            <p:spPr bwMode="auto">
              <a:xfrm>
                <a:off x="2064" y="3373"/>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1" name="Line 277"/>
              <p:cNvSpPr>
                <a:spLocks noChangeShapeType="1"/>
              </p:cNvSpPr>
              <p:nvPr/>
            </p:nvSpPr>
            <p:spPr bwMode="auto">
              <a:xfrm>
                <a:off x="2160" y="3469"/>
                <a:ext cx="230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2" name="Line 278"/>
              <p:cNvSpPr>
                <a:spLocks noChangeShapeType="1"/>
              </p:cNvSpPr>
              <p:nvPr/>
            </p:nvSpPr>
            <p:spPr bwMode="auto">
              <a:xfrm>
                <a:off x="4080" y="3613"/>
                <a:ext cx="0" cy="96"/>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3" name="Line 279"/>
              <p:cNvSpPr>
                <a:spLocks noChangeShapeType="1"/>
              </p:cNvSpPr>
              <p:nvPr/>
            </p:nvSpPr>
            <p:spPr bwMode="auto">
              <a:xfrm>
                <a:off x="3600" y="3325"/>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4" name="Line 280"/>
              <p:cNvSpPr>
                <a:spLocks noChangeShapeType="1"/>
              </p:cNvSpPr>
              <p:nvPr/>
            </p:nvSpPr>
            <p:spPr bwMode="auto">
              <a:xfrm>
                <a:off x="3312" y="3421"/>
                <a:ext cx="0" cy="28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5" name="Line 281"/>
              <p:cNvSpPr>
                <a:spLocks noChangeShapeType="1"/>
              </p:cNvSpPr>
              <p:nvPr/>
            </p:nvSpPr>
            <p:spPr bwMode="auto">
              <a:xfrm>
                <a:off x="2592" y="3325"/>
                <a:ext cx="100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6" name="Line 282"/>
              <p:cNvSpPr>
                <a:spLocks noChangeShapeType="1"/>
              </p:cNvSpPr>
              <p:nvPr/>
            </p:nvSpPr>
            <p:spPr bwMode="auto">
              <a:xfrm>
                <a:off x="1344" y="3421"/>
                <a:ext cx="196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7" name="Line 283"/>
              <p:cNvSpPr>
                <a:spLocks noChangeShapeType="1"/>
              </p:cNvSpPr>
              <p:nvPr/>
            </p:nvSpPr>
            <p:spPr bwMode="auto">
              <a:xfrm>
                <a:off x="3648" y="3901"/>
                <a:ext cx="0" cy="144"/>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298" name="Line 285"/>
              <p:cNvSpPr>
                <a:spLocks noChangeShapeType="1"/>
              </p:cNvSpPr>
              <p:nvPr/>
            </p:nvSpPr>
            <p:spPr bwMode="auto">
              <a:xfrm>
                <a:off x="2016" y="3984"/>
                <a:ext cx="0" cy="204"/>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3299" name="Line 287"/>
              <p:cNvSpPr>
                <a:spLocks noChangeShapeType="1"/>
              </p:cNvSpPr>
              <p:nvPr/>
            </p:nvSpPr>
            <p:spPr bwMode="auto">
              <a:xfrm>
                <a:off x="3024" y="3741"/>
                <a:ext cx="14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0" name="Line 290"/>
              <p:cNvSpPr>
                <a:spLocks noChangeShapeType="1"/>
              </p:cNvSpPr>
              <p:nvPr/>
            </p:nvSpPr>
            <p:spPr bwMode="auto">
              <a:xfrm>
                <a:off x="3024" y="3453"/>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1" name="Line 291"/>
              <p:cNvSpPr>
                <a:spLocks noChangeShapeType="1"/>
              </p:cNvSpPr>
              <p:nvPr/>
            </p:nvSpPr>
            <p:spPr bwMode="auto">
              <a:xfrm>
                <a:off x="2928" y="3789"/>
                <a:ext cx="288"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2" name="Line 292"/>
              <p:cNvSpPr>
                <a:spLocks noChangeShapeType="1"/>
              </p:cNvSpPr>
              <p:nvPr/>
            </p:nvSpPr>
            <p:spPr bwMode="auto">
              <a:xfrm>
                <a:off x="2928" y="3357"/>
                <a:ext cx="0" cy="43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3" name="Line 293"/>
              <p:cNvSpPr>
                <a:spLocks noChangeShapeType="1"/>
              </p:cNvSpPr>
              <p:nvPr/>
            </p:nvSpPr>
            <p:spPr bwMode="auto">
              <a:xfrm flipV="1">
                <a:off x="2448" y="3837"/>
                <a:ext cx="864"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4" name="Line 294"/>
              <p:cNvSpPr>
                <a:spLocks noChangeShapeType="1"/>
              </p:cNvSpPr>
              <p:nvPr/>
            </p:nvSpPr>
            <p:spPr bwMode="auto">
              <a:xfrm flipV="1">
                <a:off x="2352" y="3885"/>
                <a:ext cx="1008"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5" name="Line 295"/>
              <p:cNvSpPr>
                <a:spLocks noChangeShapeType="1"/>
              </p:cNvSpPr>
              <p:nvPr/>
            </p:nvSpPr>
            <p:spPr bwMode="auto">
              <a:xfrm>
                <a:off x="1872" y="3648"/>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6" name="Line 296"/>
              <p:cNvSpPr>
                <a:spLocks noChangeShapeType="1"/>
              </p:cNvSpPr>
              <p:nvPr/>
            </p:nvSpPr>
            <p:spPr bwMode="auto">
              <a:xfrm>
                <a:off x="1968" y="3600"/>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7" name="Line 297"/>
              <p:cNvSpPr>
                <a:spLocks noChangeShapeType="1"/>
              </p:cNvSpPr>
              <p:nvPr/>
            </p:nvSpPr>
            <p:spPr bwMode="auto">
              <a:xfrm>
                <a:off x="2352" y="3648"/>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8" name="Line 298"/>
              <p:cNvSpPr>
                <a:spLocks noChangeShapeType="1"/>
              </p:cNvSpPr>
              <p:nvPr/>
            </p:nvSpPr>
            <p:spPr bwMode="auto">
              <a:xfrm>
                <a:off x="2448" y="3600"/>
                <a:ext cx="0" cy="240"/>
              </a:xfrm>
              <a:prstGeom prst="line">
                <a:avLst/>
              </a:prstGeom>
              <a:noFill/>
              <a:ln w="12700">
                <a:solidFill>
                  <a:schemeClr val="tx1"/>
                </a:solidFill>
                <a:round/>
                <a:headEnd/>
                <a:tailEnd/>
              </a:ln>
            </p:spPr>
            <p:txBody>
              <a:bodyPr>
                <a:prstTxWarp prst="textNoShape">
                  <a:avLst/>
                </a:prstTxWarp>
              </a:bodyPr>
              <a:lstStyle/>
              <a:p>
                <a:endParaRPr lang="en-US"/>
              </a:p>
            </p:txBody>
          </p:sp>
        </p:grpSp>
      </p:grpSp>
      <p:sp>
        <p:nvSpPr>
          <p:cNvPr id="53262" name="TextBox 177"/>
          <p:cNvSpPr txBox="1">
            <a:spLocks noChangeArrowheads="1"/>
          </p:cNvSpPr>
          <p:nvPr/>
        </p:nvSpPr>
        <p:spPr bwMode="auto">
          <a:xfrm>
            <a:off x="12954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0</a:t>
            </a:r>
          </a:p>
        </p:txBody>
      </p:sp>
      <p:sp>
        <p:nvSpPr>
          <p:cNvPr id="53263" name="TextBox 178"/>
          <p:cNvSpPr txBox="1">
            <a:spLocks noChangeArrowheads="1"/>
          </p:cNvSpPr>
          <p:nvPr/>
        </p:nvSpPr>
        <p:spPr bwMode="auto">
          <a:xfrm>
            <a:off x="33528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1</a:t>
            </a:r>
          </a:p>
        </p:txBody>
      </p:sp>
      <p:sp>
        <p:nvSpPr>
          <p:cNvPr id="53264" name="TextBox 179"/>
          <p:cNvSpPr txBox="1">
            <a:spLocks noChangeArrowheads="1"/>
          </p:cNvSpPr>
          <p:nvPr/>
        </p:nvSpPr>
        <p:spPr bwMode="auto">
          <a:xfrm>
            <a:off x="53340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2</a:t>
            </a:r>
          </a:p>
        </p:txBody>
      </p:sp>
      <p:sp>
        <p:nvSpPr>
          <p:cNvPr id="53265" name="TextBox 180"/>
          <p:cNvSpPr txBox="1">
            <a:spLocks noChangeArrowheads="1"/>
          </p:cNvSpPr>
          <p:nvPr/>
        </p:nvSpPr>
        <p:spPr bwMode="auto">
          <a:xfrm>
            <a:off x="73152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3</a:t>
            </a:r>
          </a:p>
        </p:txBody>
      </p:sp>
      <p:sp>
        <p:nvSpPr>
          <p:cNvPr id="185" name="Date Placeholder 184"/>
          <p:cNvSpPr>
            <a:spLocks noGrp="1"/>
          </p:cNvSpPr>
          <p:nvPr>
            <p:ph type="dt" sz="half" idx="10"/>
          </p:nvPr>
        </p:nvSpPr>
        <p:spPr/>
        <p:txBody>
          <a:bodyPr/>
          <a:lstStyle/>
          <a:p>
            <a:r>
              <a:rPr lang="en-US" smtClean="0"/>
              <a:t>4/12/11</a:t>
            </a:r>
            <a:endParaRPr lang="en-US" dirty="0"/>
          </a:p>
        </p:txBody>
      </p:sp>
      <p:sp>
        <p:nvSpPr>
          <p:cNvPr id="186" name="Slide Number Placeholder 185"/>
          <p:cNvSpPr>
            <a:spLocks noGrp="1"/>
          </p:cNvSpPr>
          <p:nvPr>
            <p:ph type="sldNum" sz="quarter" idx="12"/>
          </p:nvPr>
        </p:nvSpPr>
        <p:spPr/>
        <p:txBody>
          <a:bodyPr/>
          <a:lstStyle/>
          <a:p>
            <a:fld id="{3CC63E4C-4642-794D-A2FD-70F6B81535F5}" type="slidenum">
              <a:rPr lang="en-US" smtClean="0"/>
              <a:pPr/>
              <a:t>23</a:t>
            </a:fld>
            <a:endParaRPr lang="en-US" dirty="0"/>
          </a:p>
        </p:txBody>
      </p:sp>
      <p:sp>
        <p:nvSpPr>
          <p:cNvPr id="187" name="Footer Placeholder 186"/>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4723" name="Rectangle 3"/>
          <p:cNvSpPr>
            <a:spLocks noGrp="1" noChangeArrowheads="1"/>
          </p:cNvSpPr>
          <p:nvPr>
            <p:ph type="body" idx="1"/>
          </p:nvPr>
        </p:nvSpPr>
        <p:spPr>
          <a:xfrm>
            <a:off x="457200" y="1316038"/>
            <a:ext cx="8153400" cy="1876425"/>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For a </a:t>
            </a:r>
            <a:r>
              <a:rPr lang="en-US" dirty="0" smtClean="0">
                <a:ea typeface="+mn-ea"/>
                <a:cs typeface="+mn-cs"/>
              </a:rPr>
              <a:t>fixed-size </a:t>
            </a:r>
            <a:r>
              <a:rPr lang="en-US" dirty="0">
                <a:ea typeface="+mn-ea"/>
                <a:cs typeface="+mn-cs"/>
              </a:rPr>
              <a:t>cache, each increase by a factor of two in </a:t>
            </a:r>
            <a:r>
              <a:rPr lang="en-US" dirty="0" err="1">
                <a:ea typeface="+mn-ea"/>
                <a:cs typeface="+mn-cs"/>
              </a:rPr>
              <a:t>associativity</a:t>
            </a:r>
            <a:r>
              <a:rPr lang="en-US" dirty="0">
                <a:ea typeface="+mn-ea"/>
                <a:cs typeface="+mn-cs"/>
              </a:rPr>
              <a:t> doubles the number of blocks per set (i.e., the number or ways) and halves the number of sets – decreases the size of the index by 1 bit and increases the size of the tag by 1 bit</a:t>
            </a:r>
          </a:p>
        </p:txBody>
      </p:sp>
      <p:sp>
        <p:nvSpPr>
          <p:cNvPr id="55300" name="Rectangle 4"/>
          <p:cNvSpPr>
            <a:spLocks noChangeArrowheads="1"/>
          </p:cNvSpPr>
          <p:nvPr/>
        </p:nvSpPr>
        <p:spPr bwMode="auto">
          <a:xfrm>
            <a:off x="838200" y="3657600"/>
            <a:ext cx="6778625" cy="3048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5301" name="Line 5"/>
          <p:cNvSpPr>
            <a:spLocks noChangeShapeType="1"/>
          </p:cNvSpPr>
          <p:nvPr/>
        </p:nvSpPr>
        <p:spPr bwMode="auto">
          <a:xfrm>
            <a:off x="59404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2" name="Line 6"/>
          <p:cNvSpPr>
            <a:spLocks noChangeShapeType="1"/>
          </p:cNvSpPr>
          <p:nvPr/>
        </p:nvSpPr>
        <p:spPr bwMode="auto">
          <a:xfrm>
            <a:off x="38830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3" name="Line 7"/>
          <p:cNvSpPr>
            <a:spLocks noChangeShapeType="1"/>
          </p:cNvSpPr>
          <p:nvPr/>
        </p:nvSpPr>
        <p:spPr bwMode="auto">
          <a:xfrm>
            <a:off x="71596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4" name="Text Box 8"/>
          <p:cNvSpPr txBox="1">
            <a:spLocks noChangeArrowheads="1"/>
          </p:cNvSpPr>
          <p:nvPr/>
        </p:nvSpPr>
        <p:spPr bwMode="auto">
          <a:xfrm>
            <a:off x="5940425" y="3595688"/>
            <a:ext cx="12350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Block offset</a:t>
            </a:r>
          </a:p>
        </p:txBody>
      </p:sp>
      <p:sp>
        <p:nvSpPr>
          <p:cNvPr id="55305" name="Text Box 9"/>
          <p:cNvSpPr txBox="1">
            <a:spLocks noChangeArrowheads="1"/>
          </p:cNvSpPr>
          <p:nvPr/>
        </p:nvSpPr>
        <p:spPr bwMode="auto">
          <a:xfrm>
            <a:off x="7083425" y="3595688"/>
            <a:ext cx="11461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Byte offset</a:t>
            </a:r>
          </a:p>
        </p:txBody>
      </p:sp>
      <p:sp>
        <p:nvSpPr>
          <p:cNvPr id="55306" name="Text Box 10"/>
          <p:cNvSpPr txBox="1">
            <a:spLocks noChangeArrowheads="1"/>
          </p:cNvSpPr>
          <p:nvPr/>
        </p:nvSpPr>
        <p:spPr bwMode="auto">
          <a:xfrm>
            <a:off x="4573588" y="3595688"/>
            <a:ext cx="681037"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5307" name="Text Box 11"/>
          <p:cNvSpPr txBox="1">
            <a:spLocks noChangeArrowheads="1"/>
          </p:cNvSpPr>
          <p:nvPr/>
        </p:nvSpPr>
        <p:spPr bwMode="auto">
          <a:xfrm>
            <a:off x="2057400" y="3595688"/>
            <a:ext cx="533400"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sp>
        <p:nvSpPr>
          <p:cNvPr id="15" name="Date Placeholder 14"/>
          <p:cNvSpPr>
            <a:spLocks noGrp="1"/>
          </p:cNvSpPr>
          <p:nvPr>
            <p:ph type="dt" sz="half" idx="10"/>
          </p:nvPr>
        </p:nvSpPr>
        <p:spPr/>
        <p:txBody>
          <a:bodyPr/>
          <a:lstStyle/>
          <a:p>
            <a:r>
              <a:rPr lang="en-US" smtClean="0"/>
              <a:t>4/12/11</a:t>
            </a:r>
            <a:endParaRPr lang="en-US" dirty="0"/>
          </a:p>
        </p:txBody>
      </p:sp>
      <p:sp>
        <p:nvSpPr>
          <p:cNvPr id="16" name="Slide Number Placeholder 15"/>
          <p:cNvSpPr>
            <a:spLocks noGrp="1"/>
          </p:cNvSpPr>
          <p:nvPr>
            <p:ph type="sldNum" sz="quarter" idx="12"/>
          </p:nvPr>
        </p:nvSpPr>
        <p:spPr/>
        <p:txBody>
          <a:bodyPr/>
          <a:lstStyle/>
          <a:p>
            <a:fld id="{3CC63E4C-4642-794D-A2FD-70F6B81535F5}" type="slidenum">
              <a:rPr lang="en-US" smtClean="0"/>
              <a:pPr/>
              <a:t>24</a:t>
            </a:fld>
            <a:endParaRPr lang="en-US" dirty="0"/>
          </a:p>
        </p:txBody>
      </p:sp>
      <p:sp>
        <p:nvSpPr>
          <p:cNvPr id="17" name="Footer Placeholder 16"/>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6771" name="Rectangle 3"/>
          <p:cNvSpPr>
            <a:spLocks noGrp="1" noChangeArrowheads="1"/>
          </p:cNvSpPr>
          <p:nvPr>
            <p:ph type="body" idx="1"/>
          </p:nvPr>
        </p:nvSpPr>
        <p:spPr>
          <a:xfrm>
            <a:off x="457200" y="1196975"/>
            <a:ext cx="8153400" cy="1876425"/>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For a </a:t>
            </a:r>
            <a:r>
              <a:rPr lang="en-US" dirty="0" smtClean="0">
                <a:ea typeface="+mn-ea"/>
                <a:cs typeface="+mn-cs"/>
              </a:rPr>
              <a:t>fixed-size </a:t>
            </a:r>
            <a:r>
              <a:rPr lang="en-US" dirty="0">
                <a:ea typeface="+mn-ea"/>
                <a:cs typeface="+mn-cs"/>
              </a:rPr>
              <a:t>cache, each increase by a factor of two in </a:t>
            </a:r>
            <a:r>
              <a:rPr lang="en-US" dirty="0" err="1">
                <a:ea typeface="+mn-ea"/>
                <a:cs typeface="+mn-cs"/>
              </a:rPr>
              <a:t>associativity</a:t>
            </a:r>
            <a:r>
              <a:rPr lang="en-US" dirty="0">
                <a:ea typeface="+mn-ea"/>
                <a:cs typeface="+mn-cs"/>
              </a:rPr>
              <a:t> doubles the number of blocks per set (i.e., the number or ways) and halves the number of sets – decreases the size of the index by 1 bit and increases the size of the tag by 1 bit</a:t>
            </a:r>
          </a:p>
        </p:txBody>
      </p:sp>
      <p:sp>
        <p:nvSpPr>
          <p:cNvPr id="57348" name="Rectangle 4"/>
          <p:cNvSpPr>
            <a:spLocks noChangeArrowheads="1"/>
          </p:cNvSpPr>
          <p:nvPr/>
        </p:nvSpPr>
        <p:spPr bwMode="auto">
          <a:xfrm>
            <a:off x="762000" y="3657600"/>
            <a:ext cx="6831013" cy="3048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7349" name="Line 5"/>
          <p:cNvSpPr>
            <a:spLocks noChangeShapeType="1"/>
          </p:cNvSpPr>
          <p:nvPr/>
        </p:nvSpPr>
        <p:spPr bwMode="auto">
          <a:xfrm>
            <a:off x="59166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0" name="Line 6"/>
          <p:cNvSpPr>
            <a:spLocks noChangeShapeType="1"/>
          </p:cNvSpPr>
          <p:nvPr/>
        </p:nvSpPr>
        <p:spPr bwMode="auto">
          <a:xfrm>
            <a:off x="38592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1" name="Line 7"/>
          <p:cNvSpPr>
            <a:spLocks noChangeShapeType="1"/>
          </p:cNvSpPr>
          <p:nvPr/>
        </p:nvSpPr>
        <p:spPr bwMode="auto">
          <a:xfrm>
            <a:off x="71358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2" name="Text Box 8"/>
          <p:cNvSpPr txBox="1">
            <a:spLocks noChangeArrowheads="1"/>
          </p:cNvSpPr>
          <p:nvPr/>
        </p:nvSpPr>
        <p:spPr bwMode="auto">
          <a:xfrm>
            <a:off x="5916613" y="3657600"/>
            <a:ext cx="12350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Block offset</a:t>
            </a:r>
          </a:p>
        </p:txBody>
      </p:sp>
      <p:sp>
        <p:nvSpPr>
          <p:cNvPr id="57353" name="Text Box 9"/>
          <p:cNvSpPr txBox="1">
            <a:spLocks noChangeArrowheads="1"/>
          </p:cNvSpPr>
          <p:nvPr/>
        </p:nvSpPr>
        <p:spPr bwMode="auto">
          <a:xfrm>
            <a:off x="7059613" y="3657600"/>
            <a:ext cx="11461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Byte offset</a:t>
            </a:r>
          </a:p>
        </p:txBody>
      </p:sp>
      <p:sp>
        <p:nvSpPr>
          <p:cNvPr id="57354" name="Text Box 10"/>
          <p:cNvSpPr txBox="1">
            <a:spLocks noChangeArrowheads="1"/>
          </p:cNvSpPr>
          <p:nvPr/>
        </p:nvSpPr>
        <p:spPr bwMode="auto">
          <a:xfrm>
            <a:off x="4549775" y="3657600"/>
            <a:ext cx="681038"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7355" name="Text Box 11"/>
          <p:cNvSpPr txBox="1">
            <a:spLocks noChangeArrowheads="1"/>
          </p:cNvSpPr>
          <p:nvPr/>
        </p:nvSpPr>
        <p:spPr bwMode="auto">
          <a:xfrm>
            <a:off x="2182813" y="3657600"/>
            <a:ext cx="533400"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2" name="Group 12"/>
          <p:cNvGrpSpPr>
            <a:grpSpLocks/>
          </p:cNvGrpSpPr>
          <p:nvPr/>
        </p:nvGrpSpPr>
        <p:grpSpPr bwMode="auto">
          <a:xfrm>
            <a:off x="811213" y="4267200"/>
            <a:ext cx="3048000" cy="457200"/>
            <a:chOff x="624" y="2496"/>
            <a:chExt cx="1920" cy="288"/>
          </a:xfrm>
        </p:grpSpPr>
        <p:sp>
          <p:nvSpPr>
            <p:cNvPr id="57381" name="Line 13"/>
            <p:cNvSpPr>
              <a:spLocks noChangeShapeType="1"/>
            </p:cNvSpPr>
            <p:nvPr/>
          </p:nvSpPr>
          <p:spPr bwMode="auto">
            <a:xfrm>
              <a:off x="2544" y="2544"/>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82" name="Line 14"/>
            <p:cNvSpPr>
              <a:spLocks noChangeShapeType="1"/>
            </p:cNvSpPr>
            <p:nvPr/>
          </p:nvSpPr>
          <p:spPr bwMode="auto">
            <a:xfrm flipH="1">
              <a:off x="2304" y="264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83" name="Text Box 15"/>
            <p:cNvSpPr txBox="1">
              <a:spLocks noChangeArrowheads="1"/>
            </p:cNvSpPr>
            <p:nvPr/>
          </p:nvSpPr>
          <p:spPr bwMode="auto">
            <a:xfrm>
              <a:off x="624" y="2496"/>
              <a:ext cx="1660"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Decreasing associativity</a:t>
              </a:r>
            </a:p>
          </p:txBody>
        </p:sp>
      </p:grpSp>
      <p:grpSp>
        <p:nvGrpSpPr>
          <p:cNvPr id="3" name="Group 16"/>
          <p:cNvGrpSpPr>
            <a:grpSpLocks/>
          </p:cNvGrpSpPr>
          <p:nvPr/>
        </p:nvGrpSpPr>
        <p:grpSpPr bwMode="auto">
          <a:xfrm>
            <a:off x="3859213" y="4676775"/>
            <a:ext cx="4673600" cy="1190625"/>
            <a:chOff x="2544" y="2832"/>
            <a:chExt cx="2944" cy="750"/>
          </a:xfrm>
        </p:grpSpPr>
        <p:sp>
          <p:nvSpPr>
            <p:cNvPr id="57378" name="Line 17"/>
            <p:cNvSpPr>
              <a:spLocks noChangeShapeType="1"/>
            </p:cNvSpPr>
            <p:nvPr/>
          </p:nvSpPr>
          <p:spPr bwMode="auto">
            <a:xfrm flipV="1">
              <a:off x="2544" y="2976"/>
              <a:ext cx="1296"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9" name="Line 18"/>
            <p:cNvSpPr>
              <a:spLocks noChangeShapeType="1"/>
            </p:cNvSpPr>
            <p:nvPr/>
          </p:nvSpPr>
          <p:spPr bwMode="auto">
            <a:xfrm>
              <a:off x="3840" y="2832"/>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80" name="Text Box 19"/>
            <p:cNvSpPr txBox="1">
              <a:spLocks noChangeArrowheads="1"/>
            </p:cNvSpPr>
            <p:nvPr/>
          </p:nvSpPr>
          <p:spPr bwMode="auto">
            <a:xfrm>
              <a:off x="3828" y="2832"/>
              <a:ext cx="1660" cy="750"/>
            </a:xfrm>
            <a:prstGeom prst="rect">
              <a:avLst/>
            </a:prstGeom>
            <a:noFill/>
            <a:ln w="12700">
              <a:noFill/>
              <a:miter lim="800000"/>
              <a:headEnd/>
              <a:tailEnd/>
            </a:ln>
          </p:spPr>
          <p:txBody>
            <a:bodyPr wrap="none">
              <a:prstTxWarp prst="textNoShape">
                <a:avLst/>
              </a:prstTxWarp>
              <a:spAutoFit/>
            </a:bodyPr>
            <a:lstStyle/>
            <a:p>
              <a:r>
                <a:rPr lang="en-US">
                  <a:latin typeface="Calibri" charset="0"/>
                </a:rPr>
                <a:t>Fully associative</a:t>
              </a:r>
            </a:p>
            <a:p>
              <a:r>
                <a:rPr lang="en-US">
                  <a:latin typeface="Calibri" charset="0"/>
                </a:rPr>
                <a:t>(only one set)</a:t>
              </a:r>
            </a:p>
            <a:p>
              <a:r>
                <a:rPr lang="en-US">
                  <a:latin typeface="Calibri" charset="0"/>
                </a:rPr>
                <a:t>Tag is all the bits except</a:t>
              </a:r>
            </a:p>
            <a:p>
              <a:r>
                <a:rPr lang="en-US">
                  <a:latin typeface="Calibri" charset="0"/>
                </a:rPr>
                <a:t>block and byte offset</a:t>
              </a:r>
            </a:p>
          </p:txBody>
        </p:sp>
      </p:grpSp>
      <p:grpSp>
        <p:nvGrpSpPr>
          <p:cNvPr id="4" name="Group 20"/>
          <p:cNvGrpSpPr>
            <a:grpSpLocks/>
          </p:cNvGrpSpPr>
          <p:nvPr/>
        </p:nvGrpSpPr>
        <p:grpSpPr bwMode="auto">
          <a:xfrm>
            <a:off x="1420813" y="4875213"/>
            <a:ext cx="2438400" cy="1276350"/>
            <a:chOff x="960" y="3168"/>
            <a:chExt cx="1536" cy="804"/>
          </a:xfrm>
        </p:grpSpPr>
        <p:sp>
          <p:nvSpPr>
            <p:cNvPr id="57375" name="Line 21"/>
            <p:cNvSpPr>
              <a:spLocks noChangeShapeType="1"/>
            </p:cNvSpPr>
            <p:nvPr/>
          </p:nvSpPr>
          <p:spPr bwMode="auto">
            <a:xfrm flipH="1">
              <a:off x="2064" y="3312"/>
              <a:ext cx="432"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6" name="Line 22"/>
            <p:cNvSpPr>
              <a:spLocks noChangeShapeType="1"/>
            </p:cNvSpPr>
            <p:nvPr/>
          </p:nvSpPr>
          <p:spPr bwMode="auto">
            <a:xfrm>
              <a:off x="2064" y="3168"/>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77" name="Text Box 23"/>
            <p:cNvSpPr txBox="1">
              <a:spLocks noChangeArrowheads="1"/>
            </p:cNvSpPr>
            <p:nvPr/>
          </p:nvSpPr>
          <p:spPr bwMode="auto">
            <a:xfrm>
              <a:off x="960" y="3216"/>
              <a:ext cx="1505" cy="756"/>
            </a:xfrm>
            <a:prstGeom prst="rect">
              <a:avLst/>
            </a:prstGeom>
            <a:noFill/>
            <a:ln w="12700">
              <a:noFill/>
              <a:miter lim="800000"/>
              <a:headEnd/>
              <a:tailEnd/>
            </a:ln>
          </p:spPr>
          <p:txBody>
            <a:bodyPr>
              <a:prstTxWarp prst="textNoShape">
                <a:avLst/>
              </a:prstTxWarp>
              <a:spAutoFit/>
            </a:bodyPr>
            <a:lstStyle/>
            <a:p>
              <a:r>
                <a:rPr lang="en-US">
                  <a:latin typeface="Calibri" charset="0"/>
                </a:rPr>
                <a:t>Direct mapped</a:t>
              </a:r>
            </a:p>
            <a:p>
              <a:r>
                <a:rPr lang="en-US">
                  <a:latin typeface="Calibri" charset="0"/>
                </a:rPr>
                <a:t>(only one way)</a:t>
              </a:r>
            </a:p>
            <a:p>
              <a:r>
                <a:rPr lang="en-US">
                  <a:latin typeface="Calibri" charset="0"/>
                </a:rPr>
                <a:t>Smaller tags, only a single comparator</a:t>
              </a:r>
            </a:p>
          </p:txBody>
        </p:sp>
      </p:grpSp>
      <p:grpSp>
        <p:nvGrpSpPr>
          <p:cNvPr id="5" name="Group 24"/>
          <p:cNvGrpSpPr>
            <a:grpSpLocks/>
          </p:cNvGrpSpPr>
          <p:nvPr/>
        </p:nvGrpSpPr>
        <p:grpSpPr bwMode="auto">
          <a:xfrm>
            <a:off x="3859213" y="4038600"/>
            <a:ext cx="2914650" cy="457200"/>
            <a:chOff x="2544" y="2256"/>
            <a:chExt cx="1836" cy="288"/>
          </a:xfrm>
        </p:grpSpPr>
        <p:sp>
          <p:nvSpPr>
            <p:cNvPr id="57372" name="Line 25"/>
            <p:cNvSpPr>
              <a:spLocks noChangeShapeType="1"/>
            </p:cNvSpPr>
            <p:nvPr/>
          </p:nvSpPr>
          <p:spPr bwMode="auto">
            <a:xfrm>
              <a:off x="2544" y="240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3" name="Text Box 26"/>
            <p:cNvSpPr txBox="1">
              <a:spLocks noChangeArrowheads="1"/>
            </p:cNvSpPr>
            <p:nvPr/>
          </p:nvSpPr>
          <p:spPr bwMode="auto">
            <a:xfrm>
              <a:off x="2784" y="2304"/>
              <a:ext cx="15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Increasing associativity</a:t>
              </a:r>
            </a:p>
          </p:txBody>
        </p:sp>
        <p:sp>
          <p:nvSpPr>
            <p:cNvPr id="57374" name="Line 27"/>
            <p:cNvSpPr>
              <a:spLocks noChangeShapeType="1"/>
            </p:cNvSpPr>
            <p:nvPr/>
          </p:nvSpPr>
          <p:spPr bwMode="auto">
            <a:xfrm>
              <a:off x="2544" y="2256"/>
              <a:ext cx="0" cy="288"/>
            </a:xfrm>
            <a:prstGeom prst="line">
              <a:avLst/>
            </a:prstGeom>
            <a:noFill/>
            <a:ln w="12700">
              <a:solidFill>
                <a:schemeClr val="tx1"/>
              </a:solidFill>
              <a:round/>
              <a:headEnd/>
              <a:tailEnd/>
            </a:ln>
          </p:spPr>
          <p:txBody>
            <a:bodyPr>
              <a:prstTxWarp prst="textNoShape">
                <a:avLst/>
              </a:prstTxWarp>
            </a:bodyPr>
            <a:lstStyle/>
            <a:p>
              <a:endParaRPr lang="en-US"/>
            </a:p>
          </p:txBody>
        </p:sp>
      </p:grpSp>
      <p:grpSp>
        <p:nvGrpSpPr>
          <p:cNvPr id="6" name="Group 37"/>
          <p:cNvGrpSpPr>
            <a:grpSpLocks/>
          </p:cNvGrpSpPr>
          <p:nvPr/>
        </p:nvGrpSpPr>
        <p:grpSpPr bwMode="auto">
          <a:xfrm>
            <a:off x="4164013" y="2971800"/>
            <a:ext cx="1517650" cy="793750"/>
            <a:chOff x="2448" y="1968"/>
            <a:chExt cx="956" cy="500"/>
          </a:xfrm>
        </p:grpSpPr>
        <p:sp>
          <p:nvSpPr>
            <p:cNvPr id="57370" name="Line 29"/>
            <p:cNvSpPr>
              <a:spLocks noChangeShapeType="1"/>
            </p:cNvSpPr>
            <p:nvPr/>
          </p:nvSpPr>
          <p:spPr bwMode="auto">
            <a:xfrm flipV="1">
              <a:off x="2880"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1" name="Text Box 30"/>
            <p:cNvSpPr txBox="1">
              <a:spLocks noChangeArrowheads="1"/>
            </p:cNvSpPr>
            <p:nvPr/>
          </p:nvSpPr>
          <p:spPr bwMode="auto">
            <a:xfrm>
              <a:off x="2448" y="1968"/>
              <a:ext cx="956"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Selects the set</a:t>
              </a:r>
            </a:p>
          </p:txBody>
        </p:sp>
      </p:grpSp>
      <p:grpSp>
        <p:nvGrpSpPr>
          <p:cNvPr id="7" name="Group 38"/>
          <p:cNvGrpSpPr>
            <a:grpSpLocks/>
          </p:cNvGrpSpPr>
          <p:nvPr/>
        </p:nvGrpSpPr>
        <p:grpSpPr bwMode="auto">
          <a:xfrm>
            <a:off x="1497013" y="2971800"/>
            <a:ext cx="2139950" cy="793750"/>
            <a:chOff x="960" y="1968"/>
            <a:chExt cx="1348" cy="500"/>
          </a:xfrm>
        </p:grpSpPr>
        <p:sp>
          <p:nvSpPr>
            <p:cNvPr id="57368" name="Text Box 31"/>
            <p:cNvSpPr txBox="1">
              <a:spLocks noChangeArrowheads="1"/>
            </p:cNvSpPr>
            <p:nvPr/>
          </p:nvSpPr>
          <p:spPr bwMode="auto">
            <a:xfrm>
              <a:off x="960" y="1968"/>
              <a:ext cx="1348"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Used for tag compare</a:t>
              </a:r>
            </a:p>
          </p:txBody>
        </p:sp>
        <p:sp>
          <p:nvSpPr>
            <p:cNvPr id="57369" name="Line 32"/>
            <p:cNvSpPr>
              <a:spLocks noChangeShapeType="1"/>
            </p:cNvSpPr>
            <p:nvPr/>
          </p:nvSpPr>
          <p:spPr bwMode="auto">
            <a:xfrm flipV="1">
              <a:off x="1584"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grpSp>
        <p:nvGrpSpPr>
          <p:cNvPr id="8" name="Group 36"/>
          <p:cNvGrpSpPr>
            <a:grpSpLocks/>
          </p:cNvGrpSpPr>
          <p:nvPr/>
        </p:nvGrpSpPr>
        <p:grpSpPr bwMode="auto">
          <a:xfrm>
            <a:off x="5840413" y="2971800"/>
            <a:ext cx="2770187" cy="793750"/>
            <a:chOff x="3504" y="1968"/>
            <a:chExt cx="1745" cy="500"/>
          </a:xfrm>
        </p:grpSpPr>
        <p:sp>
          <p:nvSpPr>
            <p:cNvPr id="57366" name="Line 33"/>
            <p:cNvSpPr>
              <a:spLocks noChangeShapeType="1"/>
            </p:cNvSpPr>
            <p:nvPr/>
          </p:nvSpPr>
          <p:spPr bwMode="auto">
            <a:xfrm flipV="1">
              <a:off x="3936"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67" name="Text Box 34"/>
            <p:cNvSpPr txBox="1">
              <a:spLocks noChangeArrowheads="1"/>
            </p:cNvSpPr>
            <p:nvPr/>
          </p:nvSpPr>
          <p:spPr bwMode="auto">
            <a:xfrm>
              <a:off x="3504" y="1968"/>
              <a:ext cx="1745"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Selects the word in the block</a:t>
              </a:r>
            </a:p>
          </p:txBody>
        </p:sp>
      </p:grpSp>
      <p:sp>
        <p:nvSpPr>
          <p:cNvPr id="40" name="Date Placeholder 39"/>
          <p:cNvSpPr>
            <a:spLocks noGrp="1"/>
          </p:cNvSpPr>
          <p:nvPr>
            <p:ph type="dt" sz="half" idx="10"/>
          </p:nvPr>
        </p:nvSpPr>
        <p:spPr/>
        <p:txBody>
          <a:bodyPr/>
          <a:lstStyle/>
          <a:p>
            <a:r>
              <a:rPr lang="en-US" smtClean="0"/>
              <a:t>4/12/11</a:t>
            </a:r>
            <a:endParaRPr lang="en-US" dirty="0"/>
          </a:p>
        </p:txBody>
      </p:sp>
      <p:sp>
        <p:nvSpPr>
          <p:cNvPr id="41" name="Slide Number Placeholder 40"/>
          <p:cNvSpPr>
            <a:spLocks noGrp="1"/>
          </p:cNvSpPr>
          <p:nvPr>
            <p:ph type="sldNum" sz="quarter" idx="12"/>
          </p:nvPr>
        </p:nvSpPr>
        <p:spPr/>
        <p:txBody>
          <a:bodyPr/>
          <a:lstStyle/>
          <a:p>
            <a:fld id="{3CC63E4C-4642-794D-A2FD-70F6B81535F5}" type="slidenum">
              <a:rPr lang="en-US" smtClean="0"/>
              <a:pPr/>
              <a:t>25</a:t>
            </a:fld>
            <a:endParaRPr lang="en-US" dirty="0"/>
          </a:p>
        </p:txBody>
      </p:sp>
      <p:sp>
        <p:nvSpPr>
          <p:cNvPr id="42" name="Footer Placeholder 41"/>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smtClean="0"/>
              <a:t>Costs of Set-Associative Caches</a:t>
            </a:r>
          </a:p>
        </p:txBody>
      </p:sp>
      <p:sp>
        <p:nvSpPr>
          <p:cNvPr id="1695747" name="Rectangle 3"/>
          <p:cNvSpPr>
            <a:spLocks noGrp="1" noChangeArrowheads="1"/>
          </p:cNvSpPr>
          <p:nvPr>
            <p:ph type="body" idx="1"/>
          </p:nvPr>
        </p:nvSpPr>
        <p:spPr/>
        <p:txBody>
          <a:bodyPr>
            <a:normAutofit lnSpcReduction="10000"/>
          </a:bodyPr>
          <a:lstStyle/>
          <a:p>
            <a:pPr eaLnBrk="1" hangingPunct="1">
              <a:lnSpc>
                <a:spcPct val="85000"/>
              </a:lnSpc>
              <a:spcBef>
                <a:spcPct val="0"/>
              </a:spcBef>
            </a:pPr>
            <a:r>
              <a:rPr lang="en-US" sz="2800" dirty="0" smtClean="0"/>
              <a:t>When miss occurs, which way’s block selected for replacement?</a:t>
            </a:r>
          </a:p>
          <a:p>
            <a:pPr lvl="1" eaLnBrk="1" hangingPunct="1">
              <a:lnSpc>
                <a:spcPct val="85000"/>
              </a:lnSpc>
              <a:spcBef>
                <a:spcPct val="0"/>
              </a:spcBef>
              <a:buClr>
                <a:schemeClr val="tx1"/>
              </a:buClr>
            </a:pPr>
            <a:r>
              <a:rPr lang="en-US" sz="2400" dirty="0" smtClean="0">
                <a:solidFill>
                  <a:srgbClr val="FF0000"/>
                </a:solidFill>
              </a:rPr>
              <a:t>Least Recently Used </a:t>
            </a:r>
            <a:r>
              <a:rPr lang="en-US" sz="2400" dirty="0" smtClean="0"/>
              <a:t>(LRU): one that has been unused the longest</a:t>
            </a:r>
          </a:p>
          <a:p>
            <a:pPr lvl="2" eaLnBrk="1" hangingPunct="1">
              <a:lnSpc>
                <a:spcPct val="85000"/>
              </a:lnSpc>
              <a:spcBef>
                <a:spcPct val="0"/>
              </a:spcBef>
            </a:pPr>
            <a:r>
              <a:rPr lang="en-US" sz="2000" dirty="0" smtClean="0"/>
              <a:t>Must track when each way’s block was used relative to other blocks in the set</a:t>
            </a:r>
          </a:p>
          <a:p>
            <a:pPr lvl="2" eaLnBrk="1" hangingPunct="1">
              <a:lnSpc>
                <a:spcPct val="85000"/>
              </a:lnSpc>
              <a:spcBef>
                <a:spcPct val="0"/>
              </a:spcBef>
            </a:pPr>
            <a:r>
              <a:rPr lang="en-US" sz="2000" dirty="0" smtClean="0"/>
              <a:t>For 2-way SA $, one bit per set → set to 1 when a block is referenced; reset the other way’s bit (i.e., “last used”)</a:t>
            </a:r>
          </a:p>
          <a:p>
            <a:pPr eaLnBrk="1" hangingPunct="1">
              <a:lnSpc>
                <a:spcPct val="85000"/>
              </a:lnSpc>
              <a:spcBef>
                <a:spcPct val="0"/>
              </a:spcBef>
            </a:pPr>
            <a:r>
              <a:rPr lang="en-US" sz="2800" dirty="0" smtClean="0"/>
              <a:t>N-way set-associative cache costs</a:t>
            </a:r>
          </a:p>
          <a:p>
            <a:pPr lvl="1" eaLnBrk="1" hangingPunct="1">
              <a:lnSpc>
                <a:spcPct val="85000"/>
              </a:lnSpc>
              <a:spcBef>
                <a:spcPct val="0"/>
              </a:spcBef>
            </a:pPr>
            <a:r>
              <a:rPr lang="en-US" sz="2400" dirty="0" smtClean="0"/>
              <a:t>N comparators (delay and area)</a:t>
            </a:r>
          </a:p>
          <a:p>
            <a:pPr lvl="1" eaLnBrk="1" hangingPunct="1">
              <a:lnSpc>
                <a:spcPct val="85000"/>
              </a:lnSpc>
              <a:spcBef>
                <a:spcPct val="0"/>
              </a:spcBef>
            </a:pPr>
            <a:r>
              <a:rPr lang="en-US" sz="2400" dirty="0" smtClean="0"/>
              <a:t>MUX delay (set selection) before data is available</a:t>
            </a:r>
          </a:p>
          <a:p>
            <a:pPr lvl="1" eaLnBrk="1" hangingPunct="1">
              <a:lnSpc>
                <a:spcPct val="85000"/>
              </a:lnSpc>
              <a:spcBef>
                <a:spcPct val="0"/>
              </a:spcBef>
            </a:pPr>
            <a:r>
              <a:rPr lang="en-US" sz="2400" dirty="0" smtClean="0"/>
              <a:t>Data available after set selection (and Hit/Miss decision).   DM $: block is available before the Hit/Miss decision</a:t>
            </a:r>
          </a:p>
          <a:p>
            <a:pPr lvl="2" eaLnBrk="1" hangingPunct="1">
              <a:lnSpc>
                <a:spcPct val="85000"/>
              </a:lnSpc>
              <a:spcBef>
                <a:spcPct val="0"/>
              </a:spcBef>
            </a:pPr>
            <a:r>
              <a:rPr lang="en-US" sz="2000" dirty="0" smtClean="0"/>
              <a:t>In Set-Associative, not possible to just assume a hit and continue and recover later if it was a miss</a:t>
            </a:r>
          </a:p>
        </p:txBody>
      </p:sp>
      <p:sp>
        <p:nvSpPr>
          <p:cNvPr id="7" name="Date Placeholder 6"/>
          <p:cNvSpPr>
            <a:spLocks noGrp="1"/>
          </p:cNvSpPr>
          <p:nvPr>
            <p:ph type="dt" sz="half" idx="10"/>
          </p:nvPr>
        </p:nvSpPr>
        <p:spPr/>
        <p:txBody>
          <a:bodyPr/>
          <a:lstStyle/>
          <a:p>
            <a:r>
              <a:rPr lang="en-US" smtClean="0"/>
              <a:t>4/12/11</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26</a:t>
            </a:fld>
            <a:endParaRPr lang="en-US" dirty="0"/>
          </a:p>
        </p:txBody>
      </p:sp>
      <p:sp>
        <p:nvSpPr>
          <p:cNvPr id="9" name="Footer Placeholder 8"/>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95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5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95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957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957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957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957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957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95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7"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14"/>
          <p:cNvSpPr>
            <a:spLocks noGrp="1" noChangeArrowheads="1"/>
          </p:cNvSpPr>
          <p:nvPr>
            <p:ph type="title"/>
          </p:nvPr>
        </p:nvSpPr>
        <p:spPr/>
        <p:txBody>
          <a:bodyPr/>
          <a:lstStyle/>
          <a:p>
            <a:r>
              <a:rPr lang="en-US" smtClean="0"/>
              <a:t>Cache Block Replacement Policies</a:t>
            </a:r>
          </a:p>
        </p:txBody>
      </p:sp>
      <p:sp>
        <p:nvSpPr>
          <p:cNvPr id="1093647" name="Rectangle 15"/>
          <p:cNvSpPr>
            <a:spLocks noGrp="1" noChangeArrowheads="1"/>
          </p:cNvSpPr>
          <p:nvPr>
            <p:ph type="body" idx="1"/>
          </p:nvPr>
        </p:nvSpPr>
        <p:spPr>
          <a:xfrm>
            <a:off x="457200" y="1346200"/>
            <a:ext cx="8229600" cy="4525963"/>
          </a:xfrm>
        </p:spPr>
        <p:txBody>
          <a:bodyPr>
            <a:normAutofit fontScale="77500" lnSpcReduction="20000"/>
          </a:bodyPr>
          <a:lstStyle/>
          <a:p>
            <a:pPr>
              <a:defRPr/>
            </a:pPr>
            <a:r>
              <a:rPr lang="en-US" dirty="0" smtClean="0"/>
              <a:t>Random Replacement</a:t>
            </a:r>
          </a:p>
          <a:p>
            <a:pPr lvl="1">
              <a:defRPr/>
            </a:pPr>
            <a:r>
              <a:rPr lang="en-US" dirty="0" smtClean="0"/>
              <a:t>Hardware randomly selects a cache item and throw it out</a:t>
            </a:r>
          </a:p>
          <a:p>
            <a:pPr>
              <a:defRPr/>
            </a:pPr>
            <a:r>
              <a:rPr lang="en-US" dirty="0" smtClean="0"/>
              <a:t>Least Recently Used</a:t>
            </a:r>
          </a:p>
          <a:p>
            <a:pPr lvl="1">
              <a:defRPr/>
            </a:pPr>
            <a:r>
              <a:rPr lang="en-US" dirty="0" smtClean="0"/>
              <a:t>Hardware keeps track of access history</a:t>
            </a:r>
          </a:p>
          <a:p>
            <a:pPr lvl="1">
              <a:defRPr/>
            </a:pPr>
            <a:r>
              <a:rPr lang="en-US" dirty="0" smtClean="0"/>
              <a:t>Replace the entry that has not been used for the longest time</a:t>
            </a:r>
          </a:p>
          <a:p>
            <a:pPr lvl="1">
              <a:defRPr/>
            </a:pPr>
            <a:r>
              <a:rPr lang="en-US" dirty="0" smtClean="0"/>
              <a:t>For 2-way set-associative cache, need one bit for LRU replacement</a:t>
            </a:r>
          </a:p>
          <a:p>
            <a:pPr>
              <a:defRPr/>
            </a:pPr>
            <a:r>
              <a:rPr lang="en-US" dirty="0" smtClean="0"/>
              <a:t>Example of a Simple “Pseudo” LRU Implementation</a:t>
            </a:r>
          </a:p>
          <a:p>
            <a:pPr lvl="1">
              <a:defRPr/>
            </a:pPr>
            <a:r>
              <a:rPr lang="en-US" dirty="0" smtClean="0"/>
              <a:t>Assume 64 Fully Associative entries</a:t>
            </a:r>
          </a:p>
          <a:p>
            <a:pPr lvl="1">
              <a:defRPr/>
            </a:pPr>
            <a:r>
              <a:rPr lang="en-US" dirty="0" smtClean="0"/>
              <a:t>Hardware replacement pointer points to one cache entry</a:t>
            </a:r>
          </a:p>
          <a:p>
            <a:pPr lvl="1">
              <a:defRPr/>
            </a:pPr>
            <a:r>
              <a:rPr lang="en-US" dirty="0" smtClean="0"/>
              <a:t>Whenever access is made to the entry the pointer points to:</a:t>
            </a:r>
          </a:p>
          <a:p>
            <a:pPr lvl="2">
              <a:defRPr/>
            </a:pPr>
            <a:r>
              <a:rPr lang="en-US" dirty="0" smtClean="0"/>
              <a:t>Move the pointer to the next entry</a:t>
            </a:r>
          </a:p>
          <a:p>
            <a:pPr lvl="1">
              <a:defRPr/>
            </a:pPr>
            <a:r>
              <a:rPr lang="en-US" dirty="0" smtClean="0"/>
              <a:t>Otherwise: do not move the pointer</a:t>
            </a:r>
            <a:endParaRPr lang="en-US" dirty="0"/>
          </a:p>
        </p:txBody>
      </p:sp>
      <p:grpSp>
        <p:nvGrpSpPr>
          <p:cNvPr id="2" name="Group 2"/>
          <p:cNvGrpSpPr>
            <a:grpSpLocks/>
          </p:cNvGrpSpPr>
          <p:nvPr/>
        </p:nvGrpSpPr>
        <p:grpSpPr bwMode="auto">
          <a:xfrm>
            <a:off x="5272088" y="5324475"/>
            <a:ext cx="2979737" cy="1479550"/>
            <a:chOff x="3395" y="3116"/>
            <a:chExt cx="1877" cy="932"/>
          </a:xfrm>
        </p:grpSpPr>
        <p:sp>
          <p:nvSpPr>
            <p:cNvPr id="1093635" name="Rectangle 3"/>
            <p:cNvSpPr>
              <a:spLocks noChangeArrowheads="1"/>
            </p:cNvSpPr>
            <p:nvPr/>
          </p:nvSpPr>
          <p:spPr bwMode="auto">
            <a:xfrm>
              <a:off x="4376" y="3128"/>
              <a:ext cx="896" cy="896"/>
            </a:xfrm>
            <a:prstGeom prst="rect">
              <a:avLst/>
            </a:prstGeom>
            <a:noFill/>
            <a:ln w="25400">
              <a:solidFill>
                <a:schemeClr val="tx1"/>
              </a:solidFill>
              <a:miter lim="800000"/>
              <a:headEnd/>
              <a:tailEnd/>
            </a:ln>
            <a:effectLst/>
          </p:spPr>
          <p:txBody>
            <a:bodyPr wrap="none" anchor="ctr">
              <a:prstTxWarp prst="textNoShape">
                <a:avLst/>
              </a:prstTxWarp>
            </a:bodyPr>
            <a:lstStyle/>
            <a:p>
              <a:pPr>
                <a:defRPr/>
              </a:pPr>
              <a:endParaRPr lang="en-US">
                <a:latin typeface="+mn-lt"/>
              </a:endParaRPr>
            </a:p>
          </p:txBody>
        </p:sp>
        <p:sp>
          <p:nvSpPr>
            <p:cNvPr id="1093636" name="Line 4"/>
            <p:cNvSpPr>
              <a:spLocks noChangeShapeType="1"/>
            </p:cNvSpPr>
            <p:nvPr/>
          </p:nvSpPr>
          <p:spPr bwMode="auto">
            <a:xfrm>
              <a:off x="4376" y="3312"/>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7" name="Line 5"/>
            <p:cNvSpPr>
              <a:spLocks noChangeShapeType="1"/>
            </p:cNvSpPr>
            <p:nvPr/>
          </p:nvSpPr>
          <p:spPr bwMode="auto">
            <a:xfrm>
              <a:off x="4376" y="3504"/>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8" name="Line 6"/>
            <p:cNvSpPr>
              <a:spLocks noChangeShapeType="1"/>
            </p:cNvSpPr>
            <p:nvPr/>
          </p:nvSpPr>
          <p:spPr bwMode="auto">
            <a:xfrm>
              <a:off x="4376" y="3840"/>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9" name="Rectangle 7"/>
            <p:cNvSpPr>
              <a:spLocks noChangeArrowheads="1"/>
            </p:cNvSpPr>
            <p:nvPr/>
          </p:nvSpPr>
          <p:spPr bwMode="auto">
            <a:xfrm>
              <a:off x="4739" y="3491"/>
              <a:ext cx="169" cy="289"/>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2400" b="1">
                  <a:latin typeface="+mn-lt"/>
                </a:rPr>
                <a:t>:</a:t>
              </a:r>
            </a:p>
          </p:txBody>
        </p:sp>
        <p:sp>
          <p:nvSpPr>
            <p:cNvPr id="1093640" name="Rectangle 8"/>
            <p:cNvSpPr>
              <a:spLocks noChangeArrowheads="1"/>
            </p:cNvSpPr>
            <p:nvPr/>
          </p:nvSpPr>
          <p:spPr bwMode="auto">
            <a:xfrm>
              <a:off x="4547" y="3116"/>
              <a:ext cx="496"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dirty="0">
                  <a:latin typeface="+mn-lt"/>
                </a:rPr>
                <a:t>Entry 0</a:t>
              </a:r>
            </a:p>
          </p:txBody>
        </p:sp>
        <p:sp>
          <p:nvSpPr>
            <p:cNvPr id="1093641" name="Rectangle 9"/>
            <p:cNvSpPr>
              <a:spLocks noChangeArrowheads="1"/>
            </p:cNvSpPr>
            <p:nvPr/>
          </p:nvSpPr>
          <p:spPr bwMode="auto">
            <a:xfrm>
              <a:off x="4547" y="3308"/>
              <a:ext cx="494"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Entry 1</a:t>
              </a:r>
            </a:p>
          </p:txBody>
        </p:sp>
        <p:sp>
          <p:nvSpPr>
            <p:cNvPr id="1093642" name="Rectangle 10"/>
            <p:cNvSpPr>
              <a:spLocks noChangeArrowheads="1"/>
            </p:cNvSpPr>
            <p:nvPr/>
          </p:nvSpPr>
          <p:spPr bwMode="auto">
            <a:xfrm>
              <a:off x="4547" y="3836"/>
              <a:ext cx="588"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Entry  63</a:t>
              </a:r>
            </a:p>
          </p:txBody>
        </p:sp>
        <p:sp>
          <p:nvSpPr>
            <p:cNvPr id="1093643" name="Line 11"/>
            <p:cNvSpPr>
              <a:spLocks noChangeShapeType="1"/>
            </p:cNvSpPr>
            <p:nvPr/>
          </p:nvSpPr>
          <p:spPr bwMode="auto">
            <a:xfrm>
              <a:off x="3464" y="3600"/>
              <a:ext cx="89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defRPr/>
              </a:pPr>
              <a:endParaRPr lang="en-US">
                <a:latin typeface="+mn-lt"/>
              </a:endParaRPr>
            </a:p>
          </p:txBody>
        </p:sp>
        <p:sp>
          <p:nvSpPr>
            <p:cNvPr id="1093644" name="Rectangle 12"/>
            <p:cNvSpPr>
              <a:spLocks noChangeArrowheads="1"/>
            </p:cNvSpPr>
            <p:nvPr/>
          </p:nvSpPr>
          <p:spPr bwMode="auto">
            <a:xfrm>
              <a:off x="3395" y="3404"/>
              <a:ext cx="826"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Replacement</a:t>
              </a:r>
            </a:p>
          </p:txBody>
        </p:sp>
        <p:sp>
          <p:nvSpPr>
            <p:cNvPr id="1093645" name="Rectangle 13"/>
            <p:cNvSpPr>
              <a:spLocks noChangeArrowheads="1"/>
            </p:cNvSpPr>
            <p:nvPr/>
          </p:nvSpPr>
          <p:spPr bwMode="auto">
            <a:xfrm>
              <a:off x="3539" y="3596"/>
              <a:ext cx="520"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Pointer</a:t>
              </a:r>
            </a:p>
          </p:txBody>
        </p:sp>
      </p:grpSp>
      <p:sp>
        <p:nvSpPr>
          <p:cNvPr id="19" name="Date Placeholder 18"/>
          <p:cNvSpPr>
            <a:spLocks noGrp="1"/>
          </p:cNvSpPr>
          <p:nvPr>
            <p:ph type="dt" sz="half" idx="10"/>
          </p:nvPr>
        </p:nvSpPr>
        <p:spPr/>
        <p:txBody>
          <a:bodyPr/>
          <a:lstStyle/>
          <a:p>
            <a:r>
              <a:rPr lang="en-US" smtClean="0"/>
              <a:t>4/12/11</a:t>
            </a:r>
            <a:endParaRPr lang="en-US" dirty="0"/>
          </a:p>
        </p:txBody>
      </p:sp>
      <p:sp>
        <p:nvSpPr>
          <p:cNvPr id="20" name="Slide Number Placeholder 19"/>
          <p:cNvSpPr>
            <a:spLocks noGrp="1"/>
          </p:cNvSpPr>
          <p:nvPr>
            <p:ph type="sldNum" sz="quarter" idx="12"/>
          </p:nvPr>
        </p:nvSpPr>
        <p:spPr/>
        <p:txBody>
          <a:bodyPr/>
          <a:lstStyle/>
          <a:p>
            <a:fld id="{3CC63E4C-4642-794D-A2FD-70F6B81535F5}" type="slidenum">
              <a:rPr lang="en-US" smtClean="0"/>
              <a:pPr/>
              <a:t>27</a:t>
            </a:fld>
            <a:endParaRPr lang="en-US" dirty="0"/>
          </a:p>
        </p:txBody>
      </p:sp>
      <p:sp>
        <p:nvSpPr>
          <p:cNvPr id="21" name="Footer Placeholder 20"/>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93647">
                                            <p:txEl>
                                              <p:pRg st="6" end="6"/>
                                            </p:txEl>
                                          </p:spTgt>
                                        </p:tgtEl>
                                        <p:attrNameLst>
                                          <p:attrName>style.visibility</p:attrName>
                                        </p:attrNameLst>
                                      </p:cBhvr>
                                      <p:to>
                                        <p:strVal val="visible"/>
                                      </p:to>
                                    </p:set>
                                    <p:animEffect transition="in" filter="dissolve">
                                      <p:cBhvr>
                                        <p:cTn id="7" dur="500"/>
                                        <p:tgtEl>
                                          <p:spTgt spid="1093647">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93647">
                                            <p:txEl>
                                              <p:pRg st="7" end="7"/>
                                            </p:txEl>
                                          </p:spTgt>
                                        </p:tgtEl>
                                        <p:attrNameLst>
                                          <p:attrName>style.visibility</p:attrName>
                                        </p:attrNameLst>
                                      </p:cBhvr>
                                      <p:to>
                                        <p:strVal val="visible"/>
                                      </p:to>
                                    </p:set>
                                    <p:animEffect transition="in" filter="dissolve">
                                      <p:cBhvr>
                                        <p:cTn id="10" dur="500"/>
                                        <p:tgtEl>
                                          <p:spTgt spid="1093647">
                                            <p:txEl>
                                              <p:pRg st="7" end="7"/>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93647">
                                            <p:txEl>
                                              <p:pRg st="8" end="8"/>
                                            </p:txEl>
                                          </p:spTgt>
                                        </p:tgtEl>
                                        <p:attrNameLst>
                                          <p:attrName>style.visibility</p:attrName>
                                        </p:attrNameLst>
                                      </p:cBhvr>
                                      <p:to>
                                        <p:strVal val="visible"/>
                                      </p:to>
                                    </p:set>
                                    <p:animEffect transition="in" filter="dissolve">
                                      <p:cBhvr>
                                        <p:cTn id="13" dur="500"/>
                                        <p:tgtEl>
                                          <p:spTgt spid="1093647">
                                            <p:txEl>
                                              <p:pRg st="8" end="8"/>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93647">
                                            <p:txEl>
                                              <p:pRg st="9" end="9"/>
                                            </p:txEl>
                                          </p:spTgt>
                                        </p:tgtEl>
                                        <p:attrNameLst>
                                          <p:attrName>style.visibility</p:attrName>
                                        </p:attrNameLst>
                                      </p:cBhvr>
                                      <p:to>
                                        <p:strVal val="visible"/>
                                      </p:to>
                                    </p:set>
                                    <p:animEffect transition="in" filter="dissolve">
                                      <p:cBhvr>
                                        <p:cTn id="16" dur="500"/>
                                        <p:tgtEl>
                                          <p:spTgt spid="1093647">
                                            <p:txEl>
                                              <p:pRg st="9" end="9"/>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93647">
                                            <p:txEl>
                                              <p:pRg st="10" end="10"/>
                                            </p:txEl>
                                          </p:spTgt>
                                        </p:tgtEl>
                                        <p:attrNameLst>
                                          <p:attrName>style.visibility</p:attrName>
                                        </p:attrNameLst>
                                      </p:cBhvr>
                                      <p:to>
                                        <p:strVal val="visible"/>
                                      </p:to>
                                    </p:set>
                                    <p:animEffect transition="in" filter="dissolve">
                                      <p:cBhvr>
                                        <p:cTn id="19" dur="500"/>
                                        <p:tgtEl>
                                          <p:spTgt spid="1093647">
                                            <p:txEl>
                                              <p:pRg st="10" end="1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093647">
                                            <p:txEl>
                                              <p:pRg st="11" end="11"/>
                                            </p:txEl>
                                          </p:spTgt>
                                        </p:tgtEl>
                                        <p:attrNameLst>
                                          <p:attrName>style.visibility</p:attrName>
                                        </p:attrNameLst>
                                      </p:cBhvr>
                                      <p:to>
                                        <p:strVal val="visible"/>
                                      </p:to>
                                    </p:set>
                                    <p:animEffect transition="in" filter="dissolve">
                                      <p:cBhvr>
                                        <p:cTn id="22" dur="500"/>
                                        <p:tgtEl>
                                          <p:spTgt spid="1093647">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4" descr="f05-30-P374493"/>
          <p:cNvPicPr>
            <a:picLocks noChangeAspect="1" noChangeArrowheads="1"/>
          </p:cNvPicPr>
          <p:nvPr/>
        </p:nvPicPr>
        <p:blipFill>
          <a:blip r:embed="rId3"/>
          <a:srcRect/>
          <a:stretch>
            <a:fillRect/>
          </a:stretch>
        </p:blipFill>
        <p:spPr bwMode="auto">
          <a:xfrm>
            <a:off x="1196975" y="1490663"/>
            <a:ext cx="6488113" cy="4487862"/>
          </a:xfrm>
          <a:prstGeom prst="rect">
            <a:avLst/>
          </a:prstGeom>
          <a:noFill/>
          <a:ln w="9525">
            <a:noFill/>
            <a:miter lim="800000"/>
            <a:headEnd/>
            <a:tailEnd/>
          </a:ln>
        </p:spPr>
      </p:pic>
      <p:sp>
        <p:nvSpPr>
          <p:cNvPr id="1702914" name="Rectangle 2"/>
          <p:cNvSpPr>
            <a:spLocks noGrp="1" noChangeArrowheads="1"/>
          </p:cNvSpPr>
          <p:nvPr>
            <p:ph type="title"/>
          </p:nvPr>
        </p:nvSpPr>
        <p:spPr>
          <a:xfrm>
            <a:off x="457200" y="-96838"/>
            <a:ext cx="8229600" cy="1143001"/>
          </a:xfrm>
        </p:spPr>
        <p:txBody>
          <a:bodyPr rtlCol="0">
            <a:normAutofit/>
          </a:bodyPr>
          <a:lstStyle/>
          <a:p>
            <a:pPr eaLnBrk="1" fontAlgn="auto" hangingPunct="1">
              <a:spcAft>
                <a:spcPts val="0"/>
              </a:spcAft>
              <a:defRPr/>
            </a:pPr>
            <a:r>
              <a:rPr lang="en-US" dirty="0">
                <a:ea typeface="+mj-ea"/>
                <a:cs typeface="+mj-cs"/>
              </a:rPr>
              <a:t>Benefits of </a:t>
            </a:r>
            <a:r>
              <a:rPr lang="en-US" dirty="0" smtClean="0">
                <a:ea typeface="+mj-ea"/>
                <a:cs typeface="+mj-cs"/>
              </a:rPr>
              <a:t>Set-Associative </a:t>
            </a:r>
            <a:r>
              <a:rPr lang="en-US" dirty="0">
                <a:ea typeface="+mj-ea"/>
                <a:cs typeface="+mj-cs"/>
              </a:rPr>
              <a:t>Caches</a:t>
            </a:r>
          </a:p>
        </p:txBody>
      </p:sp>
      <p:sp>
        <p:nvSpPr>
          <p:cNvPr id="1702915" name="Rectangle 3"/>
          <p:cNvSpPr>
            <a:spLocks noGrp="1" noChangeArrowheads="1"/>
          </p:cNvSpPr>
          <p:nvPr>
            <p:ph idx="1"/>
          </p:nvPr>
        </p:nvSpPr>
        <p:spPr>
          <a:xfrm>
            <a:off x="457200" y="747713"/>
            <a:ext cx="8229600" cy="4525962"/>
          </a:xfrm>
        </p:spPr>
        <p:txBody>
          <a:bodyPr>
            <a:normAutofit/>
          </a:bodyPr>
          <a:lstStyle/>
          <a:p>
            <a:pPr eaLnBrk="1" hangingPunct="1"/>
            <a:r>
              <a:rPr lang="en-US" sz="2400" smtClean="0"/>
              <a:t>Choice of DM $ or SA $ depends on the cost of a miss versus the cost of implementation</a:t>
            </a:r>
          </a:p>
        </p:txBody>
      </p:sp>
      <p:sp>
        <p:nvSpPr>
          <p:cNvPr id="1702944" name="Rectangle 32"/>
          <p:cNvSpPr>
            <a:spLocks noChangeArrowheads="1"/>
          </p:cNvSpPr>
          <p:nvPr/>
        </p:nvSpPr>
        <p:spPr bwMode="auto">
          <a:xfrm>
            <a:off x="533400" y="5668963"/>
            <a:ext cx="8001000" cy="790575"/>
          </a:xfrm>
          <a:prstGeom prst="rect">
            <a:avLst/>
          </a:prstGeom>
          <a:solidFill>
            <a:schemeClr val="bg1"/>
          </a:solidFill>
          <a:ln w="12700">
            <a:noFill/>
            <a:miter lim="800000"/>
            <a:headEnd/>
            <a:tailEnd/>
          </a:ln>
        </p:spPr>
        <p:txBody>
          <a:bodyPr lIns="63500" tIns="25400" rIns="63500" bIns="25400">
            <a:prstTxWarp prst="textNoShape">
              <a:avLst/>
            </a:prstTxWarp>
            <a:spAutoFit/>
          </a:bodyPr>
          <a:lstStyle/>
          <a:p>
            <a:pPr marL="287338" indent="-287338">
              <a:spcBef>
                <a:spcPct val="30000"/>
              </a:spcBef>
              <a:buSzPct val="100000"/>
              <a:buFont typeface="Arial" charset="0"/>
              <a:buChar char="•"/>
            </a:pPr>
            <a:r>
              <a:rPr lang="en-US" sz="2400">
                <a:latin typeface="Calibri" charset="0"/>
              </a:rPr>
              <a:t>Largest gains are in going from direct mapped to 2-way </a:t>
            </a:r>
            <a:br>
              <a:rPr lang="en-US" sz="2400">
                <a:latin typeface="Calibri" charset="0"/>
              </a:rPr>
            </a:br>
            <a:r>
              <a:rPr lang="en-US" sz="2400">
                <a:latin typeface="Calibri" charset="0"/>
              </a:rPr>
              <a:t>(20%+ reduction in miss rate)</a:t>
            </a:r>
          </a:p>
        </p:txBody>
      </p:sp>
      <p:sp>
        <p:nvSpPr>
          <p:cNvPr id="12" name="Date Placeholder 11"/>
          <p:cNvSpPr>
            <a:spLocks noGrp="1"/>
          </p:cNvSpPr>
          <p:nvPr>
            <p:ph type="dt" sz="half" idx="10"/>
          </p:nvPr>
        </p:nvSpPr>
        <p:spPr/>
        <p:txBody>
          <a:bodyPr/>
          <a:lstStyle/>
          <a:p>
            <a:r>
              <a:rPr lang="en-US" smtClean="0"/>
              <a:t>4/12/11</a:t>
            </a:r>
            <a:endParaRPr lang="en-US" dirty="0"/>
          </a:p>
        </p:txBody>
      </p:sp>
      <p:sp>
        <p:nvSpPr>
          <p:cNvPr id="13" name="Slide Number Placeholder 12"/>
          <p:cNvSpPr>
            <a:spLocks noGrp="1"/>
          </p:cNvSpPr>
          <p:nvPr>
            <p:ph type="sldNum" sz="quarter" idx="12"/>
          </p:nvPr>
        </p:nvSpPr>
        <p:spPr/>
        <p:txBody>
          <a:bodyPr/>
          <a:lstStyle/>
          <a:p>
            <a:fld id="{3CC63E4C-4642-794D-A2FD-70F6B81535F5}" type="slidenum">
              <a:rPr lang="en-US" smtClean="0"/>
              <a:pPr/>
              <a:t>28</a:t>
            </a:fld>
            <a:endParaRPr lang="en-US" dirty="0"/>
          </a:p>
        </p:txBody>
      </p:sp>
      <p:sp>
        <p:nvSpPr>
          <p:cNvPr id="14" name="Footer Placeholder 13"/>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2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2944"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Calculate 3C’s using Cache Simulator</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i="1" dirty="0" smtClean="0">
                <a:solidFill>
                  <a:srgbClr val="0000FF"/>
                </a:solidFill>
              </a:rPr>
              <a:t>Compulsory</a:t>
            </a:r>
            <a:r>
              <a:rPr lang="en-US" dirty="0" smtClean="0"/>
              <a:t>: set cache size to infinity and fully associative, and count number of misses</a:t>
            </a:r>
          </a:p>
          <a:p>
            <a:pPr marL="514350" indent="-514350">
              <a:buFont typeface="+mj-lt"/>
              <a:buAutoNum type="arabicPeriod"/>
            </a:pPr>
            <a:r>
              <a:rPr lang="en-US" sz="3243" i="1" dirty="0" smtClean="0">
                <a:solidFill>
                  <a:srgbClr val="0000FF"/>
                </a:solidFill>
              </a:rPr>
              <a:t>Capacity</a:t>
            </a:r>
            <a:r>
              <a:rPr lang="en-US" dirty="0" smtClean="0"/>
              <a:t>: Chance cache size from infinity, usually in powers of 2, and count misses for each reduction in size</a:t>
            </a:r>
          </a:p>
          <a:p>
            <a:pPr marL="971550" lvl="1" indent="-514350"/>
            <a:r>
              <a:rPr lang="en-US" dirty="0" smtClean="0"/>
              <a:t>16 MB, 8 MB, 4 MB, … 128 KB, 64 KB, 16 KB</a:t>
            </a:r>
          </a:p>
          <a:p>
            <a:pPr marL="514350" indent="-514350">
              <a:buFont typeface="+mj-lt"/>
              <a:buAutoNum type="arabicPeriod"/>
            </a:pPr>
            <a:r>
              <a:rPr lang="en-US" sz="3243" i="1" dirty="0" smtClean="0">
                <a:solidFill>
                  <a:srgbClr val="0000FF"/>
                </a:solidFill>
              </a:rPr>
              <a:t>Conflict</a:t>
            </a:r>
            <a:r>
              <a:rPr lang="en-US" dirty="0" smtClean="0"/>
              <a:t>: Change from fully associative to </a:t>
            </a:r>
            <a:r>
              <a:rPr lang="en-US" dirty="0" err="1" smtClean="0"/>
              <a:t>n</a:t>
            </a:r>
            <a:r>
              <a:rPr lang="en-US" dirty="0" smtClean="0"/>
              <a:t>-way set associative while counting misses</a:t>
            </a:r>
          </a:p>
          <a:p>
            <a:pPr marL="971550" lvl="1" indent="-514350"/>
            <a:r>
              <a:rPr lang="en-US" dirty="0" smtClean="0"/>
              <a:t>Fully associative, 16-way, 8-way, 4-way, 2-way, 1-way</a:t>
            </a:r>
            <a:endParaRPr lang="en-US" dirty="0"/>
          </a:p>
        </p:txBody>
      </p:sp>
      <p:sp>
        <p:nvSpPr>
          <p:cNvPr id="7" name="Date Placeholder 6"/>
          <p:cNvSpPr>
            <a:spLocks noGrp="1"/>
          </p:cNvSpPr>
          <p:nvPr>
            <p:ph type="dt" sz="half" idx="10"/>
          </p:nvPr>
        </p:nvSpPr>
        <p:spPr/>
        <p:txBody>
          <a:bodyPr/>
          <a:lstStyle/>
          <a:p>
            <a:r>
              <a:rPr lang="en-US" smtClean="0"/>
              <a:t>4/12/11</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29</a:t>
            </a:fld>
            <a:endParaRPr lang="en-US" dirty="0"/>
          </a:p>
        </p:txBody>
      </p:sp>
      <p:sp>
        <p:nvSpPr>
          <p:cNvPr id="9" name="Footer Placeholder 8"/>
          <p:cNvSpPr>
            <a:spLocks noGrp="1"/>
          </p:cNvSpPr>
          <p:nvPr>
            <p:ph type="ftr" sz="quarter" idx="11"/>
          </p:nvPr>
        </p:nvSpPr>
        <p:spPr/>
        <p:txBody>
          <a:bodyPr/>
          <a:lstStyle/>
          <a:p>
            <a:r>
              <a:rPr lang="en-US" smtClean="0"/>
              <a:t>Spring 2011 -- Lecture #22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176130"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15" name="Group 64"/>
          <p:cNvGrpSpPr/>
          <p:nvPr/>
        </p:nvGrpSpPr>
        <p:grpSpPr>
          <a:xfrm>
            <a:off x="6538993" y="3221247"/>
            <a:ext cx="2356366" cy="1086467"/>
            <a:chOff x="7113457" y="2946400"/>
            <a:chExt cx="2356366" cy="1086467"/>
          </a:xfrm>
        </p:grpSpPr>
        <p:sp>
          <p:nvSpPr>
            <p:cNvPr id="60" name="Rectangle 59"/>
            <p:cNvSpPr/>
            <p:nvPr/>
          </p:nvSpPr>
          <p:spPr>
            <a:xfrm>
              <a:off x="7113457" y="3480268"/>
              <a:ext cx="1422432"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8584770" y="2946400"/>
              <a:ext cx="885053" cy="646331"/>
            </a:xfrm>
            <a:prstGeom prst="rect">
              <a:avLst/>
            </a:prstGeom>
            <a:noFill/>
          </p:spPr>
          <p:txBody>
            <a:bodyPr wrap="none" rtlCol="0">
              <a:spAutoFit/>
            </a:bodyPr>
            <a:lstStyle/>
            <a:p>
              <a:r>
                <a:rPr lang="en-US" dirty="0" smtClean="0">
                  <a:solidFill>
                    <a:srgbClr val="FF0000"/>
                  </a:solidFill>
                </a:rPr>
                <a:t>Today’s</a:t>
              </a:r>
            </a:p>
            <a:p>
              <a:r>
                <a:rPr lang="en-US" dirty="0" smtClean="0">
                  <a:solidFill>
                    <a:srgbClr val="FF0000"/>
                  </a:solidFill>
                </a:rPr>
                <a:t>Lecture</a:t>
              </a:r>
              <a:endParaRPr lang="en-US" dirty="0">
                <a:solidFill>
                  <a:srgbClr val="FF0000"/>
                </a:solidFill>
              </a:endParaRPr>
            </a:p>
          </p:txBody>
        </p:sp>
      </p:grpSp>
      <p:sp>
        <p:nvSpPr>
          <p:cNvPr id="61" name="Date Placeholder 60"/>
          <p:cNvSpPr>
            <a:spLocks noGrp="1"/>
          </p:cNvSpPr>
          <p:nvPr>
            <p:ph type="dt" sz="half" idx="10"/>
          </p:nvPr>
        </p:nvSpPr>
        <p:spPr/>
        <p:txBody>
          <a:bodyPr/>
          <a:lstStyle/>
          <a:p>
            <a:r>
              <a:rPr lang="en-US" smtClean="0"/>
              <a:t>4/12/11</a:t>
            </a:r>
            <a:endParaRPr lang="en-US" dirty="0"/>
          </a:p>
        </p:txBody>
      </p:sp>
      <p:sp>
        <p:nvSpPr>
          <p:cNvPr id="62" name="Slide Number Placeholder 61"/>
          <p:cNvSpPr>
            <a:spLocks noGrp="1"/>
          </p:cNvSpPr>
          <p:nvPr>
            <p:ph type="sldNum" sz="quarter" idx="12"/>
          </p:nvPr>
        </p:nvSpPr>
        <p:spPr/>
        <p:txBody>
          <a:bodyPr/>
          <a:lstStyle/>
          <a:p>
            <a:fld id="{3CC63E4C-4642-794D-A2FD-70F6B81535F5}" type="slidenum">
              <a:rPr lang="en-US" smtClean="0"/>
              <a:pPr/>
              <a:t>3</a:t>
            </a:fld>
            <a:endParaRPr lang="en-US" dirty="0"/>
          </a:p>
        </p:txBody>
      </p:sp>
      <p:sp>
        <p:nvSpPr>
          <p:cNvPr id="63" name="Footer Placeholder 62"/>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8" name="Picture 4" descr="f05-31-P374493"/>
          <p:cNvPicPr>
            <a:picLocks noChangeAspect="1" noChangeArrowheads="1"/>
          </p:cNvPicPr>
          <p:nvPr/>
        </p:nvPicPr>
        <p:blipFill>
          <a:blip r:embed="rId3"/>
          <a:srcRect/>
          <a:stretch>
            <a:fillRect/>
          </a:stretch>
        </p:blipFill>
        <p:spPr bwMode="auto">
          <a:xfrm>
            <a:off x="1276350" y="838200"/>
            <a:ext cx="6034088" cy="4078288"/>
          </a:xfrm>
          <a:prstGeom prst="rect">
            <a:avLst/>
          </a:prstGeom>
          <a:noFill/>
          <a:ln w="9525">
            <a:noFill/>
            <a:miter lim="800000"/>
            <a:headEnd/>
            <a:tailEnd/>
          </a:ln>
        </p:spPr>
      </p:pic>
      <p:sp>
        <p:nvSpPr>
          <p:cNvPr id="65539" name="Title 5"/>
          <p:cNvSpPr>
            <a:spLocks noGrp="1"/>
          </p:cNvSpPr>
          <p:nvPr>
            <p:ph type="title"/>
          </p:nvPr>
        </p:nvSpPr>
        <p:spPr/>
        <p:txBody>
          <a:bodyPr/>
          <a:lstStyle/>
          <a:p>
            <a:r>
              <a:rPr lang="en-US" smtClean="0"/>
              <a:t>3Cs Revisted</a:t>
            </a:r>
          </a:p>
        </p:txBody>
      </p:sp>
      <p:sp>
        <p:nvSpPr>
          <p:cNvPr id="12" name="Content Placeholder 11"/>
          <p:cNvSpPr>
            <a:spLocks noGrp="1"/>
          </p:cNvSpPr>
          <p:nvPr>
            <p:ph idx="1"/>
          </p:nvPr>
        </p:nvSpPr>
        <p:spPr>
          <a:xfrm>
            <a:off x="457200" y="4927600"/>
            <a:ext cx="8229600" cy="1668463"/>
          </a:xfrm>
        </p:spPr>
        <p:txBody>
          <a:bodyPr>
            <a:normAutofit fontScale="70000" lnSpcReduction="20000"/>
          </a:bodyPr>
          <a:lstStyle/>
          <a:p>
            <a:pPr>
              <a:defRPr/>
            </a:pPr>
            <a:r>
              <a:rPr lang="en-US" dirty="0" smtClean="0"/>
              <a:t>Three sources of misses (SPEC2000 integer and floating-point benchmarks)</a:t>
            </a:r>
          </a:p>
          <a:p>
            <a:pPr lvl="1">
              <a:defRPr/>
            </a:pPr>
            <a:r>
              <a:rPr lang="en-US" dirty="0" smtClean="0"/>
              <a:t>Compulsory misses 0.006%; not visible</a:t>
            </a:r>
          </a:p>
          <a:p>
            <a:pPr lvl="1">
              <a:defRPr/>
            </a:pPr>
            <a:r>
              <a:rPr lang="en-US" dirty="0" smtClean="0"/>
              <a:t>Capacity misses, function of cache size</a:t>
            </a:r>
          </a:p>
          <a:p>
            <a:pPr lvl="1">
              <a:defRPr/>
            </a:pPr>
            <a:r>
              <a:rPr lang="en-US" dirty="0" smtClean="0"/>
              <a:t>Conflict portion depends on </a:t>
            </a:r>
            <a:r>
              <a:rPr lang="en-US" dirty="0" err="1" smtClean="0"/>
              <a:t>associativity</a:t>
            </a:r>
            <a:r>
              <a:rPr lang="en-US" dirty="0" smtClean="0"/>
              <a:t> and cache size</a:t>
            </a:r>
          </a:p>
        </p:txBody>
      </p:sp>
      <p:sp>
        <p:nvSpPr>
          <p:cNvPr id="8" name="Date Placeholder 7"/>
          <p:cNvSpPr>
            <a:spLocks noGrp="1"/>
          </p:cNvSpPr>
          <p:nvPr>
            <p:ph type="dt" sz="half" idx="10"/>
          </p:nvPr>
        </p:nvSpPr>
        <p:spPr/>
        <p:txBody>
          <a:bodyPr/>
          <a:lstStyle/>
          <a:p>
            <a:r>
              <a:rPr lang="en-US" smtClean="0"/>
              <a:t>4/12/11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30</a:t>
            </a:fld>
            <a:endParaRPr lang="en-US" dirty="0"/>
          </a:p>
        </p:txBody>
      </p:sp>
      <p:sp>
        <p:nvSpPr>
          <p:cNvPr id="10" name="Footer Placeholder 9"/>
          <p:cNvSpPr>
            <a:spLocks noGrp="1"/>
          </p:cNvSpPr>
          <p:nvPr>
            <p:ph type="ftr" sz="quarter" idx="11"/>
          </p:nvPr>
        </p:nvSpPr>
        <p:spPr/>
        <p:txBody>
          <a:bodyPr/>
          <a:lstStyle/>
          <a:p>
            <a:r>
              <a:rPr lang="en-US" smtClean="0"/>
              <a:t>Spring 2011 -- Lecture #22</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Reduce AMAT</a:t>
            </a:r>
          </a:p>
        </p:txBody>
      </p:sp>
      <p:sp>
        <p:nvSpPr>
          <p:cNvPr id="1700867" name="Rectangle 3"/>
          <p:cNvSpPr>
            <a:spLocks noGrp="1" noChangeArrowheads="1"/>
          </p:cNvSpPr>
          <p:nvPr>
            <p:ph type="body" idx="1"/>
          </p:nvPr>
        </p:nvSpPr>
        <p:spPr>
          <a:xfrm>
            <a:off x="457200" y="1600200"/>
            <a:ext cx="8229600" cy="5021263"/>
          </a:xfrm>
        </p:spPr>
        <p:txBody>
          <a:bodyPr/>
          <a:lstStyle/>
          <a:p>
            <a:pPr eaLnBrk="1" hangingPunct="1"/>
            <a:r>
              <a:rPr lang="en-US" smtClean="0"/>
              <a:t>Use multiple levels of cache</a:t>
            </a:r>
          </a:p>
          <a:p>
            <a:pPr eaLnBrk="1" hangingPunct="1"/>
            <a:r>
              <a:rPr lang="en-US" smtClean="0"/>
              <a:t>As technology advances, more room on IC die for larger L1$ or for additional levels of cache (e.g., L2$ and L3$)</a:t>
            </a:r>
          </a:p>
          <a:p>
            <a:pPr eaLnBrk="1" hangingPunct="1"/>
            <a:r>
              <a:rPr lang="en-US" smtClean="0"/>
              <a:t>Normally the higher cache levels are </a:t>
            </a:r>
            <a:r>
              <a:rPr lang="en-US" smtClean="0">
                <a:solidFill>
                  <a:srgbClr val="FF0000"/>
                </a:solidFill>
              </a:rPr>
              <a:t>unified</a:t>
            </a:r>
            <a:r>
              <a:rPr lang="en-US" smtClean="0"/>
              <a:t>, holding both instructions and data</a:t>
            </a:r>
          </a:p>
        </p:txBody>
      </p:sp>
      <p:sp>
        <p:nvSpPr>
          <p:cNvPr id="7" name="Date Placeholder 6"/>
          <p:cNvSpPr>
            <a:spLocks noGrp="1"/>
          </p:cNvSpPr>
          <p:nvPr>
            <p:ph type="dt" sz="half" idx="10"/>
          </p:nvPr>
        </p:nvSpPr>
        <p:spPr/>
        <p:txBody>
          <a:bodyPr/>
          <a:lstStyle/>
          <a:p>
            <a:r>
              <a:rPr lang="en-US" smtClean="0"/>
              <a:t>4/12/11</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31</a:t>
            </a:fld>
            <a:endParaRPr lang="en-US" dirty="0"/>
          </a:p>
        </p:txBody>
      </p:sp>
      <p:sp>
        <p:nvSpPr>
          <p:cNvPr id="9" name="Footer Placeholder 8"/>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0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0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0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867"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AMAT Revisited</a:t>
            </a:r>
          </a:p>
        </p:txBody>
      </p:sp>
      <p:sp>
        <p:nvSpPr>
          <p:cNvPr id="634883" name="Rectangle 3" descr="Rectangle: Click to edit Master text styles&#10;Second level&#10;Third level&#10;Fourth level&#10;Fifth level"/>
          <p:cNvSpPr>
            <a:spLocks noGrp="1" noChangeArrowheads="1"/>
          </p:cNvSpPr>
          <p:nvPr>
            <p:ph type="body" idx="1"/>
          </p:nvPr>
        </p:nvSpPr>
        <p:spPr>
          <a:xfrm>
            <a:off x="457200" y="1600200"/>
            <a:ext cx="8229600" cy="4935538"/>
          </a:xfrm>
        </p:spPr>
        <p:txBody>
          <a:bodyPr>
            <a:normAutofit fontScale="85000" lnSpcReduction="20000"/>
          </a:bodyPr>
          <a:lstStyle/>
          <a:p>
            <a:pPr>
              <a:defRPr/>
            </a:pPr>
            <a:r>
              <a:rPr lang="en-US" dirty="0" smtClean="0"/>
              <a:t>For a 2nd-level cache, L2 Equations:</a:t>
            </a:r>
          </a:p>
          <a:p>
            <a:pPr lvl="1">
              <a:buFont typeface="Arial" charset="0"/>
              <a:buNone/>
              <a:defRPr/>
            </a:pPr>
            <a:r>
              <a:rPr lang="en-US" dirty="0" smtClean="0"/>
              <a:t>AMAT = Hit Time</a:t>
            </a:r>
            <a:r>
              <a:rPr lang="en-US" baseline="-25000" dirty="0" smtClean="0"/>
              <a:t>L1</a:t>
            </a:r>
            <a:r>
              <a:rPr lang="en-US" dirty="0" smtClean="0"/>
              <a:t> + Miss Rate</a:t>
            </a:r>
            <a:r>
              <a:rPr lang="en-US" baseline="-25000" dirty="0" smtClean="0"/>
              <a:t>L1</a:t>
            </a:r>
            <a:r>
              <a:rPr lang="en-US" dirty="0" smtClean="0"/>
              <a:t> </a:t>
            </a:r>
            <a:r>
              <a:rPr lang="en-US" dirty="0" err="1" smtClean="0"/>
              <a:t>x</a:t>
            </a:r>
            <a:r>
              <a:rPr lang="en-US" dirty="0" smtClean="0"/>
              <a:t> Miss Penalty</a:t>
            </a:r>
            <a:r>
              <a:rPr lang="en-US" baseline="-25000" dirty="0" smtClean="0"/>
              <a:t>L1</a:t>
            </a:r>
          </a:p>
          <a:p>
            <a:pPr lvl="1">
              <a:buFont typeface="Arial" charset="0"/>
              <a:buNone/>
              <a:defRPr/>
            </a:pPr>
            <a:r>
              <a:rPr lang="en-US" dirty="0" smtClean="0"/>
              <a:t>Miss Penalty</a:t>
            </a:r>
            <a:r>
              <a:rPr lang="en-US" baseline="-25000" dirty="0" smtClean="0"/>
              <a:t>L1</a:t>
            </a:r>
            <a:r>
              <a:rPr lang="en-US" dirty="0" smtClean="0"/>
              <a:t> = Hit Time</a:t>
            </a:r>
            <a:r>
              <a:rPr lang="en-US" baseline="-25000" dirty="0" smtClean="0"/>
              <a:t>L2</a:t>
            </a:r>
            <a:r>
              <a:rPr lang="en-US" dirty="0" smtClean="0"/>
              <a:t> + Miss Rate</a:t>
            </a:r>
            <a:r>
              <a:rPr lang="en-US" baseline="-25000" dirty="0" smtClean="0"/>
              <a:t>L2</a:t>
            </a:r>
            <a:r>
              <a:rPr lang="en-US" dirty="0" smtClean="0"/>
              <a:t> </a:t>
            </a:r>
            <a:r>
              <a:rPr lang="en-US" dirty="0" err="1" smtClean="0"/>
              <a:t>x</a:t>
            </a:r>
            <a:r>
              <a:rPr lang="en-US" dirty="0" smtClean="0"/>
              <a:t> Miss Penalty</a:t>
            </a:r>
            <a:r>
              <a:rPr lang="en-US" baseline="-25000" dirty="0" smtClean="0"/>
              <a:t>L2</a:t>
            </a:r>
          </a:p>
          <a:p>
            <a:pPr>
              <a:buFont typeface="Arial" charset="0"/>
              <a:buNone/>
              <a:defRPr/>
            </a:pPr>
            <a:r>
              <a:rPr lang="en-US" dirty="0" smtClean="0"/>
              <a:t>		</a:t>
            </a:r>
            <a:r>
              <a:rPr lang="en-US" sz="2824" dirty="0" smtClean="0"/>
              <a:t>AMAT = Hit Time</a:t>
            </a:r>
            <a:r>
              <a:rPr lang="en-US" sz="2824" baseline="-25000" dirty="0" smtClean="0"/>
              <a:t>L1</a:t>
            </a:r>
            <a:r>
              <a:rPr lang="en-US" sz="2824" dirty="0" smtClean="0"/>
              <a:t> + Miss Rate</a:t>
            </a:r>
            <a:r>
              <a:rPr lang="en-US" sz="2824" baseline="-25000" dirty="0" smtClean="0"/>
              <a:t>L1</a:t>
            </a:r>
            <a:r>
              <a:rPr lang="en-US" sz="2824" dirty="0" smtClean="0"/>
              <a:t> </a:t>
            </a:r>
            <a:r>
              <a:rPr lang="en-US" sz="2824" dirty="0" err="1" smtClean="0"/>
              <a:t>x</a:t>
            </a:r>
            <a:r>
              <a:rPr lang="en-US" sz="2824" dirty="0" smtClean="0"/>
              <a:t> (Hit Time</a:t>
            </a:r>
            <a:r>
              <a:rPr lang="en-US" sz="2824" baseline="-25000" dirty="0" smtClean="0"/>
              <a:t>L2</a:t>
            </a:r>
            <a:r>
              <a:rPr lang="en-US" sz="2824" dirty="0" smtClean="0"/>
              <a:t> + Miss Rate</a:t>
            </a:r>
            <a:r>
              <a:rPr lang="en-US" sz="2824" baseline="-25000" dirty="0" smtClean="0"/>
              <a:t>L2</a:t>
            </a:r>
            <a:r>
              <a:rPr lang="en-US" sz="2824" dirty="0" smtClean="0"/>
              <a:t> × 		Miss Penalty</a:t>
            </a:r>
            <a:r>
              <a:rPr lang="en-US" sz="2824" baseline="-25000" dirty="0" smtClean="0"/>
              <a:t>L2</a:t>
            </a:r>
            <a:r>
              <a:rPr lang="en-US" sz="2824" dirty="0" smtClean="0"/>
              <a:t>)</a:t>
            </a:r>
          </a:p>
          <a:p>
            <a:pPr>
              <a:defRPr/>
            </a:pPr>
            <a:r>
              <a:rPr lang="en-US" dirty="0" smtClean="0"/>
              <a:t>Definitions:</a:t>
            </a:r>
          </a:p>
          <a:p>
            <a:pPr lvl="1">
              <a:defRPr/>
            </a:pPr>
            <a:r>
              <a:rPr lang="en-US" i="1" dirty="0" smtClean="0"/>
              <a:t>Local miss rate</a:t>
            </a:r>
            <a:r>
              <a:rPr lang="en-US" dirty="0" smtClean="0"/>
              <a:t>: misses in this $ divided by the total number of memory accesses to this $ (Miss rate</a:t>
            </a:r>
            <a:r>
              <a:rPr lang="en-US" baseline="-25000" dirty="0" smtClean="0"/>
              <a:t>L2</a:t>
            </a:r>
            <a:r>
              <a:rPr lang="en-US" dirty="0" smtClean="0"/>
              <a:t>)</a:t>
            </a:r>
          </a:p>
          <a:p>
            <a:pPr lvl="1">
              <a:defRPr/>
            </a:pPr>
            <a:r>
              <a:rPr lang="en-US" i="1" dirty="0" smtClean="0"/>
              <a:t>Global miss rate</a:t>
            </a:r>
            <a:r>
              <a:rPr lang="en-US" dirty="0" smtClean="0"/>
              <a:t>: misses in this $ divided by the total number of memory accesses generated by the CPU </a:t>
            </a:r>
            <a:br>
              <a:rPr lang="en-US" dirty="0" smtClean="0"/>
            </a:br>
            <a:r>
              <a:rPr lang="en-US" dirty="0" smtClean="0"/>
              <a:t>(Miss Rate</a:t>
            </a:r>
            <a:r>
              <a:rPr lang="en-US" baseline="-25000" dirty="0" smtClean="0"/>
              <a:t>L1</a:t>
            </a:r>
            <a:r>
              <a:rPr lang="en-US" dirty="0" smtClean="0"/>
              <a:t> </a:t>
            </a:r>
            <a:r>
              <a:rPr lang="en-US" dirty="0" err="1" smtClean="0"/>
              <a:t>x</a:t>
            </a:r>
            <a:r>
              <a:rPr lang="en-US" dirty="0" smtClean="0"/>
              <a:t> Miss Rate</a:t>
            </a:r>
            <a:r>
              <a:rPr lang="en-US" baseline="-25000" dirty="0" smtClean="0"/>
              <a:t>L2</a:t>
            </a:r>
            <a:r>
              <a:rPr lang="en-US" dirty="0" smtClean="0"/>
              <a:t>) </a:t>
            </a:r>
          </a:p>
          <a:p>
            <a:pPr lvl="1">
              <a:defRPr/>
            </a:pPr>
            <a:r>
              <a:rPr lang="en-US" dirty="0" smtClean="0"/>
              <a:t>Global miss rate is what matters to overall performance</a:t>
            </a:r>
          </a:p>
          <a:p>
            <a:pPr lvl="1">
              <a:defRPr/>
            </a:pPr>
            <a:r>
              <a:rPr lang="en-US" dirty="0" smtClean="0"/>
              <a:t>Local miss rate is factor in evaluating the effectiveness of L2 cache</a:t>
            </a:r>
            <a:endParaRPr lang="en-US" dirty="0"/>
          </a:p>
        </p:txBody>
      </p:sp>
      <p:sp>
        <p:nvSpPr>
          <p:cNvPr id="7" name="Date Placeholder 6"/>
          <p:cNvSpPr>
            <a:spLocks noGrp="1"/>
          </p:cNvSpPr>
          <p:nvPr>
            <p:ph type="dt" sz="half" idx="10"/>
          </p:nvPr>
        </p:nvSpPr>
        <p:spPr/>
        <p:txBody>
          <a:bodyPr/>
          <a:lstStyle/>
          <a:p>
            <a:r>
              <a:rPr lang="en-US" smtClean="0"/>
              <a:t>4/12/11</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32</a:t>
            </a:fld>
            <a:endParaRPr lang="en-US" dirty="0"/>
          </a:p>
        </p:txBody>
      </p:sp>
      <p:sp>
        <p:nvSpPr>
          <p:cNvPr id="11" name="Footer Placeholder 10"/>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CPI</a:t>
            </a:r>
            <a:r>
              <a:rPr lang="en-US" baseline="-25000" smtClean="0"/>
              <a:t>stalls</a:t>
            </a:r>
            <a:r>
              <a:rPr lang="en-US" smtClean="0"/>
              <a:t> Calculation</a:t>
            </a:r>
          </a:p>
        </p:txBody>
      </p:sp>
      <p:sp>
        <p:nvSpPr>
          <p:cNvPr id="1700867" name="Rectangle 3"/>
          <p:cNvSpPr>
            <a:spLocks noGrp="1" noChangeArrowheads="1"/>
          </p:cNvSpPr>
          <p:nvPr>
            <p:ph type="body" idx="1"/>
          </p:nvPr>
        </p:nvSpPr>
        <p:spPr>
          <a:xfrm>
            <a:off x="457200" y="1600200"/>
            <a:ext cx="8229600" cy="5021263"/>
          </a:xfrm>
        </p:spPr>
        <p:txBody>
          <a:bodyPr>
            <a:normAutofit lnSpcReduction="10000"/>
          </a:bodyPr>
          <a:lstStyle/>
          <a:p>
            <a:pPr eaLnBrk="1" hangingPunct="1">
              <a:defRPr/>
            </a:pPr>
            <a:r>
              <a:rPr lang="en-US" dirty="0" smtClean="0"/>
              <a:t>Assume</a:t>
            </a:r>
          </a:p>
          <a:p>
            <a:pPr lvl="1" eaLnBrk="1" hangingPunct="1">
              <a:defRPr/>
            </a:pPr>
            <a:r>
              <a:rPr lang="en-US" dirty="0" err="1" smtClean="0"/>
              <a:t>CPI</a:t>
            </a:r>
            <a:r>
              <a:rPr lang="en-US" baseline="-25000" dirty="0" err="1" smtClean="0"/>
              <a:t>ideal</a:t>
            </a:r>
            <a:r>
              <a:rPr lang="en-US" dirty="0" smtClean="0"/>
              <a:t> of 2</a:t>
            </a:r>
          </a:p>
          <a:p>
            <a:pPr lvl="1" eaLnBrk="1" hangingPunct="1">
              <a:defRPr/>
            </a:pPr>
            <a:r>
              <a:rPr lang="en-US" dirty="0" smtClean="0"/>
              <a:t>100 cycle miss penalty to main memory</a:t>
            </a:r>
          </a:p>
          <a:p>
            <a:pPr lvl="1" eaLnBrk="1" hangingPunct="1">
              <a:defRPr/>
            </a:pPr>
            <a:r>
              <a:rPr lang="en-US" dirty="0" smtClean="0"/>
              <a:t>25 cycle miss penalty to Unified L2$</a:t>
            </a:r>
          </a:p>
          <a:p>
            <a:pPr lvl="1" eaLnBrk="1" hangingPunct="1">
              <a:defRPr/>
            </a:pPr>
            <a:r>
              <a:rPr lang="en-US" dirty="0" smtClean="0"/>
              <a:t>36% of instructions are load/stores</a:t>
            </a:r>
          </a:p>
          <a:p>
            <a:pPr lvl="1" eaLnBrk="1" hangingPunct="1">
              <a:defRPr/>
            </a:pPr>
            <a:r>
              <a:rPr lang="en-US" dirty="0" smtClean="0"/>
              <a:t>2% L1 I$ miss rate; 4% L1 D$ miss rate</a:t>
            </a:r>
          </a:p>
          <a:p>
            <a:pPr lvl="1" eaLnBrk="1" hangingPunct="1">
              <a:defRPr/>
            </a:pPr>
            <a:r>
              <a:rPr lang="en-US" dirty="0" smtClean="0"/>
              <a:t>0.5% U(nified)L2$ miss rate</a:t>
            </a:r>
          </a:p>
          <a:p>
            <a:pPr eaLnBrk="1" hangingPunct="1">
              <a:defRPr/>
            </a:pPr>
            <a:r>
              <a:rPr lang="en-US" dirty="0" err="1" smtClean="0"/>
              <a:t>CPI</a:t>
            </a:r>
            <a:r>
              <a:rPr lang="en-US" baseline="-25000" dirty="0" err="1" smtClean="0"/>
              <a:t>stalls</a:t>
            </a:r>
            <a:r>
              <a:rPr lang="en-US" dirty="0" smtClean="0"/>
              <a:t>  =  2  +  1x.02×25      +  .36×.04×25  </a:t>
            </a:r>
            <a:br>
              <a:rPr lang="en-US" dirty="0" smtClean="0"/>
            </a:br>
            <a:r>
              <a:rPr lang="en-US" dirty="0" smtClean="0"/>
              <a:t>                       + 1x.005×100  +  .36×.005×100 </a:t>
            </a:r>
            <a:br>
              <a:rPr lang="en-US" dirty="0" smtClean="0"/>
            </a:br>
            <a:r>
              <a:rPr lang="en-US" dirty="0" smtClean="0"/>
              <a:t>              =  3.54 (vs. 5.44 with no L2$)</a:t>
            </a:r>
            <a:endParaRPr lang="en-US" dirty="0"/>
          </a:p>
        </p:txBody>
      </p:sp>
      <p:grpSp>
        <p:nvGrpSpPr>
          <p:cNvPr id="2" name="Group 17"/>
          <p:cNvGrpSpPr>
            <a:grpSpLocks/>
          </p:cNvGrpSpPr>
          <p:nvPr/>
        </p:nvGrpSpPr>
        <p:grpSpPr bwMode="auto">
          <a:xfrm>
            <a:off x="3268663" y="3827463"/>
            <a:ext cx="5875337" cy="2098675"/>
            <a:chOff x="3268133" y="3826935"/>
            <a:chExt cx="5875867" cy="2099731"/>
          </a:xfrm>
        </p:grpSpPr>
        <p:grpSp>
          <p:nvGrpSpPr>
            <p:cNvPr id="3" name="Group 10"/>
            <p:cNvGrpSpPr>
              <a:grpSpLocks/>
            </p:cNvGrpSpPr>
            <p:nvPr/>
          </p:nvGrpSpPr>
          <p:grpSpPr bwMode="auto">
            <a:xfrm>
              <a:off x="3268133" y="4927601"/>
              <a:ext cx="5529885" cy="999065"/>
              <a:chOff x="3268133" y="4927601"/>
              <a:chExt cx="5529885" cy="999065"/>
            </a:xfrm>
          </p:grpSpPr>
          <p:sp>
            <p:nvSpPr>
              <p:cNvPr id="7" name="Rectangle 6"/>
              <p:cNvSpPr/>
              <p:nvPr/>
            </p:nvSpPr>
            <p:spPr>
              <a:xfrm>
                <a:off x="3268133" y="4995923"/>
                <a:ext cx="4893117" cy="455841"/>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3268133" y="5469236"/>
                <a:ext cx="4893117" cy="45743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TextBox 8"/>
              <p:cNvSpPr txBox="1"/>
              <p:nvPr/>
            </p:nvSpPr>
            <p:spPr>
              <a:xfrm>
                <a:off x="8262859" y="4927626"/>
                <a:ext cx="517572" cy="522551"/>
              </a:xfrm>
              <a:prstGeom prst="rect">
                <a:avLst/>
              </a:prstGeom>
              <a:noFill/>
            </p:spPr>
            <p:txBody>
              <a:bodyPr wrap="none">
                <a:spAutoFit/>
              </a:bodyPr>
              <a:lstStyle/>
              <a:p>
                <a:pPr>
                  <a:defRPr/>
                </a:pPr>
                <a:r>
                  <a:rPr lang="en-US" sz="2800" dirty="0">
                    <a:solidFill>
                      <a:srgbClr val="FF0000"/>
                    </a:solidFill>
                    <a:latin typeface="+mn-lt"/>
                  </a:rPr>
                  <a:t>L1</a:t>
                </a:r>
              </a:p>
            </p:txBody>
          </p:sp>
          <p:sp>
            <p:nvSpPr>
              <p:cNvPr id="10" name="TextBox 9"/>
              <p:cNvSpPr txBox="1"/>
              <p:nvPr/>
            </p:nvSpPr>
            <p:spPr>
              <a:xfrm>
                <a:off x="8280322" y="5385056"/>
                <a:ext cx="517572" cy="522551"/>
              </a:xfrm>
              <a:prstGeom prst="rect">
                <a:avLst/>
              </a:prstGeom>
              <a:noFill/>
            </p:spPr>
            <p:txBody>
              <a:bodyPr wrap="none">
                <a:spAutoFit/>
              </a:bodyPr>
              <a:lstStyle/>
              <a:p>
                <a:pPr>
                  <a:defRPr/>
                </a:pPr>
                <a:r>
                  <a:rPr lang="en-US" sz="2800" dirty="0">
                    <a:solidFill>
                      <a:srgbClr val="FF0000"/>
                    </a:solidFill>
                    <a:latin typeface="+mn-lt"/>
                  </a:rPr>
                  <a:t>L2</a:t>
                </a:r>
              </a:p>
            </p:txBody>
          </p:sp>
        </p:grpSp>
        <p:sp>
          <p:nvSpPr>
            <p:cNvPr id="12" name="TextBox 11"/>
            <p:cNvSpPr txBox="1"/>
            <p:nvPr/>
          </p:nvSpPr>
          <p:spPr>
            <a:xfrm>
              <a:off x="8075517" y="3826935"/>
              <a:ext cx="1068483" cy="522550"/>
            </a:xfrm>
            <a:prstGeom prst="rect">
              <a:avLst/>
            </a:prstGeom>
            <a:noFill/>
          </p:spPr>
          <p:txBody>
            <a:bodyPr wrap="none">
              <a:spAutoFit/>
            </a:bodyPr>
            <a:lstStyle/>
            <a:p>
              <a:pPr>
                <a:defRPr/>
              </a:pPr>
              <a:r>
                <a:rPr lang="en-US" sz="2800" dirty="0" err="1">
                  <a:solidFill>
                    <a:srgbClr val="FF0000"/>
                  </a:solidFill>
                  <a:latin typeface="+mn-lt"/>
                </a:rPr>
                <a:t>IFetch</a:t>
              </a:r>
              <a:endParaRPr lang="en-US" sz="2800" dirty="0">
                <a:solidFill>
                  <a:srgbClr val="FF0000"/>
                </a:solidFill>
                <a:latin typeface="+mn-lt"/>
              </a:endParaRPr>
            </a:p>
          </p:txBody>
        </p:sp>
        <p:sp>
          <p:nvSpPr>
            <p:cNvPr id="13" name="TextBox 12"/>
            <p:cNvSpPr txBox="1"/>
            <p:nvPr/>
          </p:nvSpPr>
          <p:spPr>
            <a:xfrm>
              <a:off x="8196178" y="4335191"/>
              <a:ext cx="947822" cy="522550"/>
            </a:xfrm>
            <a:prstGeom prst="rect">
              <a:avLst/>
            </a:prstGeom>
            <a:noFill/>
          </p:spPr>
          <p:txBody>
            <a:bodyPr wrap="none">
              <a:spAutoFit/>
            </a:bodyPr>
            <a:lstStyle/>
            <a:p>
              <a:pPr>
                <a:defRPr/>
              </a:pPr>
              <a:r>
                <a:rPr lang="en-US" sz="2800" dirty="0">
                  <a:solidFill>
                    <a:srgbClr val="FF0000"/>
                  </a:solidFill>
                  <a:latin typeface="+mn-lt"/>
                </a:rPr>
                <a:t>Ld/St</a:t>
              </a:r>
            </a:p>
          </p:txBody>
        </p:sp>
        <p:cxnSp>
          <p:nvCxnSpPr>
            <p:cNvPr id="15" name="Straight Arrow Connector 14"/>
            <p:cNvCxnSpPr>
              <a:stCxn id="12" idx="1"/>
            </p:cNvCxnSpPr>
            <p:nvPr/>
          </p:nvCxnSpPr>
          <p:spPr>
            <a:xfrm rot="10800000" flipV="1">
              <a:off x="5114562" y="4089004"/>
              <a:ext cx="2960955" cy="88944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flipV="1">
              <a:off x="6973692" y="4613142"/>
              <a:ext cx="1271702" cy="38278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7" name="Date Placeholder 16"/>
          <p:cNvSpPr>
            <a:spLocks noGrp="1"/>
          </p:cNvSpPr>
          <p:nvPr>
            <p:ph type="dt" sz="half" idx="10"/>
          </p:nvPr>
        </p:nvSpPr>
        <p:spPr/>
        <p:txBody>
          <a:bodyPr/>
          <a:lstStyle/>
          <a:p>
            <a:r>
              <a:rPr lang="en-US" smtClean="0"/>
              <a:t>4/12/11</a:t>
            </a:r>
            <a:endParaRPr lang="en-US" dirty="0"/>
          </a:p>
        </p:txBody>
      </p:sp>
      <p:sp>
        <p:nvSpPr>
          <p:cNvPr id="18" name="Slide Number Placeholder 17"/>
          <p:cNvSpPr>
            <a:spLocks noGrp="1"/>
          </p:cNvSpPr>
          <p:nvPr>
            <p:ph type="sldNum" sz="quarter" idx="12"/>
          </p:nvPr>
        </p:nvSpPr>
        <p:spPr/>
        <p:txBody>
          <a:bodyPr/>
          <a:lstStyle/>
          <a:p>
            <a:fld id="{3CC63E4C-4642-794D-A2FD-70F6B81535F5}" type="slidenum">
              <a:rPr lang="en-US" smtClean="0"/>
              <a:pPr/>
              <a:t>33</a:t>
            </a:fld>
            <a:endParaRPr lang="en-US" dirty="0"/>
          </a:p>
        </p:txBody>
      </p:sp>
      <p:sp>
        <p:nvSpPr>
          <p:cNvPr id="19" name="Footer Placeholder 18"/>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0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00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008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008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008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0086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008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0086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867"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a:lnSpc>
                <a:spcPct val="90000"/>
              </a:lnSpc>
            </a:pPr>
            <a:r>
              <a:rPr lang="en-US" smtClean="0"/>
              <a:t>Memory Hierarchy with</a:t>
            </a:r>
            <a:br>
              <a:rPr lang="en-US" smtClean="0"/>
            </a:br>
            <a:r>
              <a:rPr lang="en-US" smtClean="0"/>
              <a:t>Two Cache Levels</a:t>
            </a:r>
          </a:p>
        </p:txBody>
      </p:sp>
      <p:sp>
        <p:nvSpPr>
          <p:cNvPr id="3" name="Content Placeholder 2"/>
          <p:cNvSpPr>
            <a:spLocks noGrp="1"/>
          </p:cNvSpPr>
          <p:nvPr>
            <p:ph idx="1"/>
          </p:nvPr>
        </p:nvSpPr>
        <p:spPr>
          <a:xfrm>
            <a:off x="457200" y="4046538"/>
            <a:ext cx="8229600" cy="2540000"/>
          </a:xfrm>
        </p:spPr>
        <p:txBody>
          <a:bodyPr>
            <a:normAutofit fontScale="77500" lnSpcReduction="20000"/>
          </a:bodyPr>
          <a:lstStyle/>
          <a:p>
            <a:pPr>
              <a:defRPr/>
            </a:pPr>
            <a:r>
              <a:rPr lang="en-US" dirty="0" smtClean="0"/>
              <a:t>For every 1000 CPU to memory references</a:t>
            </a:r>
          </a:p>
          <a:p>
            <a:pPr lvl="1">
              <a:defRPr/>
            </a:pPr>
            <a:r>
              <a:rPr lang="en-US" dirty="0" smtClean="0"/>
              <a:t>40 will miss in L1$; what is the miss rate?</a:t>
            </a:r>
          </a:p>
          <a:p>
            <a:pPr lvl="1">
              <a:defRPr/>
            </a:pPr>
            <a:r>
              <a:rPr lang="en-US" dirty="0" smtClean="0"/>
              <a:t>20 will miss in L2$; what is the miss rate?</a:t>
            </a:r>
          </a:p>
          <a:p>
            <a:pPr lvl="1">
              <a:defRPr/>
            </a:pPr>
            <a:r>
              <a:rPr lang="en-US" dirty="0" smtClean="0"/>
              <a:t>Global vs. local miss rate?</a:t>
            </a:r>
          </a:p>
          <a:p>
            <a:pPr>
              <a:defRPr/>
            </a:pPr>
            <a:r>
              <a:rPr lang="en-US" dirty="0" smtClean="0"/>
              <a:t>If 1.5 </a:t>
            </a:r>
            <a:r>
              <a:rPr lang="en-US" dirty="0" err="1" smtClean="0"/>
              <a:t>mem</a:t>
            </a:r>
            <a:r>
              <a:rPr lang="en-US" dirty="0" smtClean="0"/>
              <a:t> refs per instruction, how do we normalize these numbers to # instructions? Ave. </a:t>
            </a:r>
            <a:r>
              <a:rPr lang="en-US" dirty="0" err="1" smtClean="0"/>
              <a:t>Mem</a:t>
            </a:r>
            <a:r>
              <a:rPr lang="en-US" dirty="0" smtClean="0"/>
              <a:t> Stalls/Instruction</a:t>
            </a:r>
            <a:endParaRPr lang="en-US" dirty="0"/>
          </a:p>
        </p:txBody>
      </p:sp>
      <p:sp>
        <p:nvSpPr>
          <p:cNvPr id="7" name="Rectangle 6"/>
          <p:cNvSpPr/>
          <p:nvPr/>
        </p:nvSpPr>
        <p:spPr>
          <a:xfrm>
            <a:off x="322263" y="2303463"/>
            <a:ext cx="1506537" cy="1150937"/>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chemeClr val="tx1"/>
                </a:solidFill>
              </a:rPr>
              <a:t>CPU</a:t>
            </a:r>
          </a:p>
        </p:txBody>
      </p:sp>
      <p:sp>
        <p:nvSpPr>
          <p:cNvPr id="8" name="Rectangle 7"/>
          <p:cNvSpPr/>
          <p:nvPr/>
        </p:nvSpPr>
        <p:spPr>
          <a:xfrm>
            <a:off x="2641600" y="2303463"/>
            <a:ext cx="1506538" cy="1150937"/>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chemeClr val="tx1"/>
                </a:solidFill>
              </a:rPr>
              <a:t>L1$</a:t>
            </a:r>
          </a:p>
        </p:txBody>
      </p:sp>
      <p:sp>
        <p:nvSpPr>
          <p:cNvPr id="9" name="Rectangle 8"/>
          <p:cNvSpPr/>
          <p:nvPr/>
        </p:nvSpPr>
        <p:spPr>
          <a:xfrm>
            <a:off x="4995863" y="2303463"/>
            <a:ext cx="1506537" cy="1150937"/>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chemeClr val="tx1"/>
                </a:solidFill>
              </a:rPr>
              <a:t>L2$</a:t>
            </a:r>
          </a:p>
        </p:txBody>
      </p:sp>
      <p:sp>
        <p:nvSpPr>
          <p:cNvPr id="10" name="Rectangle 9"/>
          <p:cNvSpPr/>
          <p:nvPr/>
        </p:nvSpPr>
        <p:spPr>
          <a:xfrm>
            <a:off x="7332663" y="2303463"/>
            <a:ext cx="1506537" cy="1150937"/>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chemeClr val="tx1"/>
                </a:solidFill>
              </a:rPr>
              <a:t>MM</a:t>
            </a:r>
          </a:p>
        </p:txBody>
      </p:sp>
      <p:cxnSp>
        <p:nvCxnSpPr>
          <p:cNvPr id="12" name="Straight Arrow Connector 11"/>
          <p:cNvCxnSpPr/>
          <p:nvPr/>
        </p:nvCxnSpPr>
        <p:spPr>
          <a:xfrm>
            <a:off x="1811338" y="2522538"/>
            <a:ext cx="847725" cy="158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148138" y="2522538"/>
            <a:ext cx="847725" cy="158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502400" y="2522538"/>
            <a:ext cx="846138" cy="158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811338" y="3116263"/>
            <a:ext cx="847725" cy="1587"/>
          </a:xfrm>
          <a:prstGeom prst="straightConnector1">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148138" y="3116263"/>
            <a:ext cx="847725" cy="1587"/>
          </a:xfrm>
          <a:prstGeom prst="straightConnector1">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502400" y="3116263"/>
            <a:ext cx="846138" cy="1587"/>
          </a:xfrm>
          <a:prstGeom prst="straightConnector1">
            <a:avLst/>
          </a:pr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371600" y="1930400"/>
            <a:ext cx="1589088" cy="369888"/>
          </a:xfrm>
          <a:prstGeom prst="rect">
            <a:avLst/>
          </a:prstGeom>
          <a:noFill/>
        </p:spPr>
        <p:txBody>
          <a:bodyPr wrap="none">
            <a:spAutoFit/>
          </a:bodyPr>
          <a:lstStyle/>
          <a:p>
            <a:pPr>
              <a:defRPr/>
            </a:pPr>
            <a:r>
              <a:rPr lang="en-US" dirty="0">
                <a:latin typeface="+mn-lt"/>
              </a:rPr>
              <a:t>1000 </a:t>
            </a:r>
            <a:r>
              <a:rPr lang="en-US" dirty="0" err="1">
                <a:latin typeface="+mn-lt"/>
              </a:rPr>
              <a:t>mem</a:t>
            </a:r>
            <a:r>
              <a:rPr lang="en-US" dirty="0">
                <a:latin typeface="+mn-lt"/>
              </a:rPr>
              <a:t> refs</a:t>
            </a:r>
          </a:p>
        </p:txBody>
      </p:sp>
      <p:sp>
        <p:nvSpPr>
          <p:cNvPr id="19" name="TextBox 18"/>
          <p:cNvSpPr txBox="1"/>
          <p:nvPr/>
        </p:nvSpPr>
        <p:spPr>
          <a:xfrm>
            <a:off x="3894138" y="1930400"/>
            <a:ext cx="1355725" cy="369888"/>
          </a:xfrm>
          <a:prstGeom prst="rect">
            <a:avLst/>
          </a:prstGeom>
          <a:noFill/>
        </p:spPr>
        <p:txBody>
          <a:bodyPr wrap="none">
            <a:spAutoFit/>
          </a:bodyPr>
          <a:lstStyle/>
          <a:p>
            <a:pPr>
              <a:defRPr/>
            </a:pPr>
            <a:r>
              <a:rPr lang="en-US" dirty="0">
                <a:latin typeface="+mn-lt"/>
              </a:rPr>
              <a:t>40 </a:t>
            </a:r>
            <a:r>
              <a:rPr lang="en-US" dirty="0" err="1">
                <a:latin typeface="+mn-lt"/>
              </a:rPr>
              <a:t>mem</a:t>
            </a:r>
            <a:r>
              <a:rPr lang="en-US" dirty="0">
                <a:latin typeface="+mn-lt"/>
              </a:rPr>
              <a:t> refs</a:t>
            </a:r>
          </a:p>
        </p:txBody>
      </p:sp>
      <p:sp>
        <p:nvSpPr>
          <p:cNvPr id="20" name="TextBox 19"/>
          <p:cNvSpPr txBox="1"/>
          <p:nvPr/>
        </p:nvSpPr>
        <p:spPr>
          <a:xfrm>
            <a:off x="6197600" y="1930400"/>
            <a:ext cx="1354138" cy="369888"/>
          </a:xfrm>
          <a:prstGeom prst="rect">
            <a:avLst/>
          </a:prstGeom>
          <a:noFill/>
        </p:spPr>
        <p:txBody>
          <a:bodyPr wrap="none">
            <a:spAutoFit/>
          </a:bodyPr>
          <a:lstStyle/>
          <a:p>
            <a:pPr>
              <a:defRPr/>
            </a:pPr>
            <a:r>
              <a:rPr lang="en-US" dirty="0">
                <a:latin typeface="+mn-lt"/>
              </a:rPr>
              <a:t>20 </a:t>
            </a:r>
            <a:r>
              <a:rPr lang="en-US" dirty="0" err="1">
                <a:latin typeface="+mn-lt"/>
              </a:rPr>
              <a:t>mem</a:t>
            </a:r>
            <a:r>
              <a:rPr lang="en-US" dirty="0">
                <a:latin typeface="+mn-lt"/>
              </a:rPr>
              <a:t> refs</a:t>
            </a:r>
          </a:p>
        </p:txBody>
      </p:sp>
      <p:sp>
        <p:nvSpPr>
          <p:cNvPr id="21" name="TextBox 20"/>
          <p:cNvSpPr txBox="1"/>
          <p:nvPr/>
        </p:nvSpPr>
        <p:spPr>
          <a:xfrm>
            <a:off x="1828800" y="3471863"/>
            <a:ext cx="819150" cy="368300"/>
          </a:xfrm>
          <a:prstGeom prst="rect">
            <a:avLst/>
          </a:prstGeom>
          <a:noFill/>
        </p:spPr>
        <p:txBody>
          <a:bodyPr wrap="none">
            <a:spAutoFit/>
          </a:bodyPr>
          <a:lstStyle/>
          <a:p>
            <a:pPr>
              <a:defRPr/>
            </a:pPr>
            <a:r>
              <a:rPr lang="en-US" dirty="0">
                <a:latin typeface="+mn-lt"/>
              </a:rPr>
              <a:t>1 cycle</a:t>
            </a:r>
          </a:p>
        </p:txBody>
      </p:sp>
      <p:sp>
        <p:nvSpPr>
          <p:cNvPr id="22" name="TextBox 21"/>
          <p:cNvSpPr txBox="1"/>
          <p:nvPr/>
        </p:nvSpPr>
        <p:spPr>
          <a:xfrm>
            <a:off x="4148138" y="3454400"/>
            <a:ext cx="1031875" cy="369888"/>
          </a:xfrm>
          <a:prstGeom prst="rect">
            <a:avLst/>
          </a:prstGeom>
          <a:noFill/>
        </p:spPr>
        <p:txBody>
          <a:bodyPr wrap="none">
            <a:spAutoFit/>
          </a:bodyPr>
          <a:lstStyle/>
          <a:p>
            <a:pPr>
              <a:defRPr/>
            </a:pPr>
            <a:r>
              <a:rPr lang="en-US" dirty="0">
                <a:latin typeface="+mn-lt"/>
              </a:rPr>
              <a:t>10 cycles</a:t>
            </a:r>
          </a:p>
        </p:txBody>
      </p:sp>
      <p:sp>
        <p:nvSpPr>
          <p:cNvPr id="23" name="TextBox 22"/>
          <p:cNvSpPr txBox="1"/>
          <p:nvPr/>
        </p:nvSpPr>
        <p:spPr>
          <a:xfrm>
            <a:off x="6350000" y="3454400"/>
            <a:ext cx="1146175" cy="369888"/>
          </a:xfrm>
          <a:prstGeom prst="rect">
            <a:avLst/>
          </a:prstGeom>
          <a:noFill/>
        </p:spPr>
        <p:txBody>
          <a:bodyPr wrap="none">
            <a:spAutoFit/>
          </a:bodyPr>
          <a:lstStyle/>
          <a:p>
            <a:pPr>
              <a:defRPr/>
            </a:pPr>
            <a:r>
              <a:rPr lang="en-US" dirty="0">
                <a:latin typeface="+mn-lt"/>
              </a:rPr>
              <a:t>100 cycles</a:t>
            </a:r>
          </a:p>
        </p:txBody>
      </p:sp>
      <p:sp>
        <p:nvSpPr>
          <p:cNvPr id="24" name="Date Placeholder 23"/>
          <p:cNvSpPr>
            <a:spLocks noGrp="1"/>
          </p:cNvSpPr>
          <p:nvPr>
            <p:ph type="dt" sz="half" idx="10"/>
          </p:nvPr>
        </p:nvSpPr>
        <p:spPr/>
        <p:txBody>
          <a:bodyPr/>
          <a:lstStyle/>
          <a:p>
            <a:r>
              <a:rPr lang="en-US" smtClean="0"/>
              <a:t>4/12/11</a:t>
            </a:r>
            <a:endParaRPr lang="en-US" dirty="0"/>
          </a:p>
        </p:txBody>
      </p:sp>
      <p:sp>
        <p:nvSpPr>
          <p:cNvPr id="25" name="Slide Number Placeholder 24"/>
          <p:cNvSpPr>
            <a:spLocks noGrp="1"/>
          </p:cNvSpPr>
          <p:nvPr>
            <p:ph type="sldNum" sz="quarter" idx="12"/>
          </p:nvPr>
        </p:nvSpPr>
        <p:spPr/>
        <p:txBody>
          <a:bodyPr/>
          <a:lstStyle/>
          <a:p>
            <a:fld id="{3CC63E4C-4642-794D-A2FD-70F6B81535F5}" type="slidenum">
              <a:rPr lang="en-US" smtClean="0"/>
              <a:pPr/>
              <a:t>34</a:t>
            </a:fld>
            <a:endParaRPr lang="en-US" dirty="0"/>
          </a:p>
        </p:txBody>
      </p:sp>
      <p:sp>
        <p:nvSpPr>
          <p:cNvPr id="26" name="Footer Placeholder 25"/>
          <p:cNvSpPr>
            <a:spLocks noGrp="1"/>
          </p:cNvSpPr>
          <p:nvPr>
            <p:ph type="ftr" sz="quarter" idx="11"/>
          </p:nvPr>
        </p:nvSpPr>
        <p:spPr/>
        <p:txBody>
          <a:bodyPr/>
          <a:lstStyle/>
          <a:p>
            <a:r>
              <a:rPr lang="en-US" smtClean="0"/>
              <a:t>Spring 2011 -- Lecture #22</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09600" y="228600"/>
            <a:ext cx="7772400" cy="838200"/>
          </a:xfrm>
        </p:spPr>
        <p:txBody>
          <a:bodyPr>
            <a:normAutofit fontScale="90000"/>
          </a:bodyPr>
          <a:lstStyle/>
          <a:p>
            <a:pPr>
              <a:lnSpc>
                <a:spcPct val="85000"/>
              </a:lnSpc>
            </a:pPr>
            <a:r>
              <a:rPr lang="en-US" smtClean="0"/>
              <a:t>AMAT Calculations</a:t>
            </a:r>
            <a:br>
              <a:rPr lang="en-US" smtClean="0"/>
            </a:br>
            <a:r>
              <a:rPr lang="en-US" smtClean="0"/>
              <a:t>Local vs. Global Miss Rates</a:t>
            </a:r>
          </a:p>
        </p:txBody>
      </p:sp>
      <p:sp>
        <p:nvSpPr>
          <p:cNvPr id="29700" name="Rectangle 3" descr="Rectangle: Click to edit Master text styles&#10;Second level&#10;Third level&#10;Fourth level&#10;Fifth level"/>
          <p:cNvSpPr>
            <a:spLocks noGrp="1" noChangeArrowheads="1"/>
          </p:cNvSpPr>
          <p:nvPr>
            <p:ph type="body" sz="half" idx="1"/>
          </p:nvPr>
        </p:nvSpPr>
        <p:spPr>
          <a:xfrm>
            <a:off x="322263" y="1219200"/>
            <a:ext cx="4368800" cy="4525963"/>
          </a:xfrm>
        </p:spPr>
        <p:txBody>
          <a:bodyPr>
            <a:normAutofit lnSpcReduction="10000"/>
          </a:bodyPr>
          <a:lstStyle/>
          <a:p>
            <a:pPr>
              <a:lnSpc>
                <a:spcPct val="80000"/>
              </a:lnSpc>
              <a:buFont typeface="Wingdings" charset="2"/>
              <a:buNone/>
            </a:pPr>
            <a:r>
              <a:rPr lang="en-US" sz="2400"/>
              <a:t>Example</a:t>
            </a:r>
            <a:r>
              <a:rPr lang="en-US" sz="2400" smtClean="0"/>
              <a:t>:</a:t>
            </a:r>
          </a:p>
          <a:p>
            <a:pPr>
              <a:lnSpc>
                <a:spcPct val="80000"/>
              </a:lnSpc>
            </a:pPr>
            <a:r>
              <a:rPr lang="en-US" sz="2400"/>
              <a:t>For 1000</a:t>
            </a:r>
            <a:r>
              <a:rPr lang="en-US" sz="2400" smtClean="0"/>
              <a:t> memory refs:</a:t>
            </a:r>
            <a:br>
              <a:rPr lang="en-US" sz="2400" smtClean="0"/>
            </a:br>
            <a:r>
              <a:rPr lang="en-US" sz="2400" smtClean="0"/>
              <a:t>40 </a:t>
            </a:r>
            <a:r>
              <a:rPr lang="en-US" sz="2400"/>
              <a:t>misses in </a:t>
            </a:r>
            <a:r>
              <a:rPr lang="en-US" sz="2400" smtClean="0"/>
              <a:t>L1$ (miss rate 4%)</a:t>
            </a:r>
            <a:br>
              <a:rPr lang="en-US" sz="2400" smtClean="0"/>
            </a:br>
            <a:r>
              <a:rPr lang="en-US" sz="2400" smtClean="0"/>
              <a:t>20 </a:t>
            </a:r>
            <a:r>
              <a:rPr lang="en-US" sz="2400"/>
              <a:t>misses in </a:t>
            </a:r>
            <a:r>
              <a:rPr lang="en-US" sz="2400" smtClean="0"/>
              <a:t>L2$ (miss rate 2%)</a:t>
            </a:r>
          </a:p>
          <a:p>
            <a:pPr>
              <a:lnSpc>
                <a:spcPct val="80000"/>
              </a:lnSpc>
            </a:pPr>
            <a:r>
              <a:rPr lang="en-US" sz="2400" smtClean="0"/>
              <a:t>L1$ hits </a:t>
            </a:r>
            <a:r>
              <a:rPr lang="en-US" sz="2400"/>
              <a:t>1 cycle,</a:t>
            </a:r>
            <a:r>
              <a:rPr lang="en-US" sz="2400" smtClean="0"/>
              <a:t> </a:t>
            </a:r>
            <a:br>
              <a:rPr lang="en-US" sz="2400" smtClean="0"/>
            </a:br>
            <a:r>
              <a:rPr lang="en-US" sz="2400" smtClean="0"/>
              <a:t>L2$ hits in 10 cycles</a:t>
            </a:r>
            <a:br>
              <a:rPr lang="en-US" sz="2400" smtClean="0"/>
            </a:br>
            <a:r>
              <a:rPr lang="en-US" sz="2400" smtClean="0"/>
              <a:t>Miss to MM costs 100 cycles</a:t>
            </a:r>
          </a:p>
          <a:p>
            <a:pPr>
              <a:lnSpc>
                <a:spcPct val="80000"/>
              </a:lnSpc>
            </a:pPr>
            <a:r>
              <a:rPr lang="en-US" sz="2400"/>
              <a:t>1.5 memory references per </a:t>
            </a:r>
            <a:r>
              <a:rPr lang="en-US" sz="2400" smtClean="0"/>
              <a:t>instruction (i.e., 50% ld/st)</a:t>
            </a:r>
            <a:br>
              <a:rPr lang="en-US" sz="2400" smtClean="0"/>
            </a:br>
            <a:r>
              <a:rPr lang="en-US" sz="2400" smtClean="0"/>
              <a:t>1000 mem refs = 667 instrs OR</a:t>
            </a:r>
            <a:br>
              <a:rPr lang="en-US" sz="2400" smtClean="0"/>
            </a:br>
            <a:r>
              <a:rPr lang="en-US" sz="2400" smtClean="0"/>
              <a:t>1000 instrs = 1500 mem refs</a:t>
            </a:r>
          </a:p>
          <a:p>
            <a:pPr>
              <a:lnSpc>
                <a:spcPct val="80000"/>
              </a:lnSpc>
              <a:buFont typeface="Wingdings" charset="2"/>
              <a:buNone/>
            </a:pPr>
            <a:r>
              <a:rPr lang="en-US" sz="2400" smtClean="0"/>
              <a:t>Ask:</a:t>
            </a:r>
            <a:br>
              <a:rPr lang="en-US" sz="2400" smtClean="0"/>
            </a:br>
            <a:r>
              <a:rPr lang="en-US" sz="2400" smtClean="0"/>
              <a:t>Local </a:t>
            </a:r>
            <a:r>
              <a:rPr lang="en-US" sz="2400"/>
              <a:t>miss </a:t>
            </a:r>
            <a:r>
              <a:rPr lang="en-US" sz="2400" smtClean="0"/>
              <a:t>rate</a:t>
            </a:r>
            <a:br>
              <a:rPr lang="en-US" sz="2400" smtClean="0"/>
            </a:br>
            <a:r>
              <a:rPr lang="en-US" sz="2400" smtClean="0"/>
              <a:t>AMAT</a:t>
            </a:r>
            <a:br>
              <a:rPr lang="en-US" sz="2400" smtClean="0"/>
            </a:br>
            <a:r>
              <a:rPr lang="en-US" sz="2400" smtClean="0"/>
              <a:t>Stall </a:t>
            </a:r>
            <a:r>
              <a:rPr lang="en-US" sz="2400"/>
              <a:t>cycles per </a:t>
            </a:r>
            <a:r>
              <a:rPr lang="en-US" sz="2400" smtClean="0"/>
              <a:t>instruction with and without L2$</a:t>
            </a:r>
            <a:endParaRPr lang="en-US" sz="2400"/>
          </a:p>
        </p:txBody>
      </p:sp>
      <p:sp>
        <p:nvSpPr>
          <p:cNvPr id="29701" name="Rectangle 4" descr="Rectangle: Click to edit Master text styles&#10;Second level&#10;Third level&#10;Fourth level&#10;Fifth level"/>
          <p:cNvSpPr>
            <a:spLocks noGrp="1" noChangeArrowheads="1"/>
          </p:cNvSpPr>
          <p:nvPr>
            <p:ph type="body" sz="half" idx="2"/>
          </p:nvPr>
        </p:nvSpPr>
        <p:spPr>
          <a:xfrm>
            <a:off x="4686300" y="1219200"/>
            <a:ext cx="4229100" cy="4953000"/>
          </a:xfrm>
        </p:spPr>
        <p:txBody>
          <a:bodyPr/>
          <a:lstStyle/>
          <a:p>
            <a:pPr>
              <a:lnSpc>
                <a:spcPct val="80000"/>
              </a:lnSpc>
              <a:buFont typeface="Wingdings" charset="2"/>
              <a:buNone/>
            </a:pPr>
            <a:r>
              <a:rPr lang="en-US" sz="2400"/>
              <a:t>With </a:t>
            </a:r>
            <a:r>
              <a:rPr lang="en-US" sz="2400" smtClean="0"/>
              <a:t>L2$</a:t>
            </a:r>
          </a:p>
          <a:p>
            <a:pPr>
              <a:lnSpc>
                <a:spcPct val="80000"/>
              </a:lnSpc>
            </a:pPr>
            <a:r>
              <a:rPr lang="en-US" sz="2000"/>
              <a:t>Local miss rate =</a:t>
            </a:r>
            <a:r>
              <a:rPr lang="en-US" sz="2000" smtClean="0"/>
              <a:t> </a:t>
            </a:r>
          </a:p>
          <a:p>
            <a:pPr>
              <a:lnSpc>
                <a:spcPct val="80000"/>
              </a:lnSpc>
            </a:pPr>
            <a:r>
              <a:rPr lang="en-US" sz="2000" smtClean="0"/>
              <a:t>AMAT = </a:t>
            </a:r>
          </a:p>
          <a:p>
            <a:pPr>
              <a:lnSpc>
                <a:spcPct val="80000"/>
              </a:lnSpc>
            </a:pPr>
            <a:r>
              <a:rPr lang="en-US" sz="2000" smtClean="0"/>
              <a:t>Ave Mem Stalls/Ref = </a:t>
            </a:r>
          </a:p>
          <a:p>
            <a:pPr>
              <a:lnSpc>
                <a:spcPct val="80000"/>
              </a:lnSpc>
            </a:pPr>
            <a:r>
              <a:rPr lang="en-US" sz="2000" smtClean="0"/>
              <a:t>Ave Mem Stalls/Instr=</a:t>
            </a:r>
          </a:p>
          <a:p>
            <a:pPr>
              <a:lnSpc>
                <a:spcPct val="80000"/>
              </a:lnSpc>
              <a:buFont typeface="Arial" charset="0"/>
              <a:buNone/>
            </a:pPr>
            <a:endParaRPr lang="en-US" sz="2400" smtClean="0"/>
          </a:p>
          <a:p>
            <a:pPr>
              <a:lnSpc>
                <a:spcPct val="80000"/>
              </a:lnSpc>
              <a:buFont typeface="Wingdings" charset="2"/>
              <a:buNone/>
            </a:pPr>
            <a:r>
              <a:rPr lang="en-US" sz="2400"/>
              <a:t>Without </a:t>
            </a:r>
            <a:r>
              <a:rPr lang="en-US" sz="2400" smtClean="0"/>
              <a:t>L2$</a:t>
            </a:r>
          </a:p>
          <a:p>
            <a:pPr>
              <a:lnSpc>
                <a:spcPct val="80000"/>
              </a:lnSpc>
            </a:pPr>
            <a:r>
              <a:rPr lang="en-US" sz="2000"/>
              <a:t>AMAT</a:t>
            </a:r>
            <a:r>
              <a:rPr lang="en-US" sz="2000" smtClean="0"/>
              <a:t>=</a:t>
            </a:r>
          </a:p>
          <a:p>
            <a:pPr>
              <a:lnSpc>
                <a:spcPct val="80000"/>
              </a:lnSpc>
            </a:pPr>
            <a:r>
              <a:rPr lang="en-US" sz="2000" smtClean="0"/>
              <a:t>Ave Mem Stalls/Ref=</a:t>
            </a:r>
          </a:p>
          <a:p>
            <a:pPr>
              <a:lnSpc>
                <a:spcPct val="80000"/>
              </a:lnSpc>
            </a:pPr>
            <a:r>
              <a:rPr lang="en-US" sz="2000" smtClean="0"/>
              <a:t>Ave Mem Stalls/Instr=</a:t>
            </a:r>
          </a:p>
          <a:p>
            <a:pPr>
              <a:lnSpc>
                <a:spcPct val="80000"/>
              </a:lnSpc>
              <a:buFont typeface="Arial" charset="0"/>
              <a:buNone/>
            </a:pPr>
            <a:endParaRPr lang="en-US" sz="2000" smtClean="0"/>
          </a:p>
          <a:p>
            <a:pPr>
              <a:lnSpc>
                <a:spcPct val="80000"/>
              </a:lnSpc>
              <a:buFont typeface="Arial" charset="0"/>
              <a:buNone/>
            </a:pPr>
            <a:r>
              <a:rPr lang="en-US" sz="2400" smtClean="0"/>
              <a:t>	Assume </a:t>
            </a:r>
            <a:r>
              <a:rPr lang="en-US" sz="2400"/>
              <a:t>ideal CPI=1.0</a:t>
            </a:r>
            <a:r>
              <a:rPr lang="en-US" sz="2400" smtClean="0"/>
              <a:t>,</a:t>
            </a:r>
            <a:br>
              <a:rPr lang="en-US" sz="2400" smtClean="0"/>
            </a:br>
            <a:r>
              <a:rPr lang="en-US" sz="2400" smtClean="0"/>
              <a:t>performance </a:t>
            </a:r>
            <a:r>
              <a:rPr lang="en-US" sz="2400"/>
              <a:t>improvement</a:t>
            </a:r>
            <a:r>
              <a:rPr lang="en-US" sz="2400" smtClean="0"/>
              <a:t> =</a:t>
            </a:r>
          </a:p>
          <a:p>
            <a:pPr>
              <a:lnSpc>
                <a:spcPct val="80000"/>
              </a:lnSpc>
              <a:buFont typeface="Wingdings" charset="2"/>
              <a:buNone/>
            </a:pPr>
            <a:endParaRPr lang="en-US" sz="2400"/>
          </a:p>
          <a:p>
            <a:pPr>
              <a:lnSpc>
                <a:spcPct val="80000"/>
              </a:lnSpc>
              <a:buFont typeface="Wingdings" charset="2"/>
              <a:buNone/>
            </a:pPr>
            <a:endParaRPr lang="en-US" sz="2400"/>
          </a:p>
          <a:p>
            <a:pPr>
              <a:lnSpc>
                <a:spcPct val="80000"/>
              </a:lnSpc>
              <a:buFont typeface="Wingdings" charset="2"/>
              <a:buNone/>
            </a:pPr>
            <a:endParaRPr lang="en-US" sz="2000"/>
          </a:p>
          <a:p>
            <a:pPr>
              <a:lnSpc>
                <a:spcPct val="80000"/>
              </a:lnSpc>
              <a:buFont typeface="Wingdings" charset="2"/>
              <a:buNone/>
            </a:pPr>
            <a:endParaRPr lang="en-US" sz="2400"/>
          </a:p>
        </p:txBody>
      </p:sp>
      <p:sp>
        <p:nvSpPr>
          <p:cNvPr id="9" name="Date Placeholder 8"/>
          <p:cNvSpPr>
            <a:spLocks noGrp="1"/>
          </p:cNvSpPr>
          <p:nvPr>
            <p:ph type="dt" sz="half" idx="10"/>
          </p:nvPr>
        </p:nvSpPr>
        <p:spPr/>
        <p:txBody>
          <a:bodyPr/>
          <a:lstStyle/>
          <a:p>
            <a:r>
              <a:rPr lang="en-US" smtClean="0"/>
              <a:t>4/12/11</a:t>
            </a:r>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35</a:t>
            </a:fld>
            <a:endParaRPr lang="en-US" dirty="0"/>
          </a:p>
        </p:txBody>
      </p:sp>
      <p:sp>
        <p:nvSpPr>
          <p:cNvPr id="11" name="Footer Placeholder 10"/>
          <p:cNvSpPr>
            <a:spLocks noGrp="1"/>
          </p:cNvSpPr>
          <p:nvPr>
            <p:ph type="ftr" sz="quarter" idx="11"/>
          </p:nvPr>
        </p:nvSpPr>
        <p:spPr/>
        <p:txBody>
          <a:bodyPr/>
          <a:lstStyle/>
          <a:p>
            <a:r>
              <a:rPr lang="en-US" smtClean="0"/>
              <a:t>Spring 2011 -- Lecture #22</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09600" y="228600"/>
            <a:ext cx="7772400" cy="838200"/>
          </a:xfrm>
        </p:spPr>
        <p:txBody>
          <a:bodyPr>
            <a:normAutofit fontScale="90000"/>
          </a:bodyPr>
          <a:lstStyle/>
          <a:p>
            <a:pPr>
              <a:lnSpc>
                <a:spcPct val="85000"/>
              </a:lnSpc>
            </a:pPr>
            <a:r>
              <a:rPr lang="en-US" smtClean="0"/>
              <a:t>AMAT Calculations</a:t>
            </a:r>
            <a:br>
              <a:rPr lang="en-US" smtClean="0"/>
            </a:br>
            <a:r>
              <a:rPr lang="en-US" smtClean="0"/>
              <a:t>Local vs. Global Miss Rates</a:t>
            </a:r>
          </a:p>
        </p:txBody>
      </p:sp>
      <p:sp>
        <p:nvSpPr>
          <p:cNvPr id="30724" name="Rectangle 3" descr="Rectangle: Click to edit Master text styles&#10;Second level&#10;Third level&#10;Fourth level&#10;Fifth level"/>
          <p:cNvSpPr>
            <a:spLocks noGrp="1" noChangeArrowheads="1"/>
          </p:cNvSpPr>
          <p:nvPr>
            <p:ph type="body" sz="half" idx="1"/>
          </p:nvPr>
        </p:nvSpPr>
        <p:spPr>
          <a:xfrm>
            <a:off x="322263" y="1219200"/>
            <a:ext cx="4368800" cy="4525963"/>
          </a:xfrm>
        </p:spPr>
        <p:txBody>
          <a:bodyPr>
            <a:normAutofit lnSpcReduction="10000"/>
          </a:bodyPr>
          <a:lstStyle/>
          <a:p>
            <a:pPr>
              <a:lnSpc>
                <a:spcPct val="80000"/>
              </a:lnSpc>
              <a:buFont typeface="Wingdings" charset="2"/>
              <a:buNone/>
            </a:pPr>
            <a:r>
              <a:rPr lang="en-US" sz="2400"/>
              <a:t>Example</a:t>
            </a:r>
            <a:r>
              <a:rPr lang="en-US" sz="2400" smtClean="0"/>
              <a:t>:</a:t>
            </a:r>
          </a:p>
          <a:p>
            <a:pPr>
              <a:lnSpc>
                <a:spcPct val="80000"/>
              </a:lnSpc>
            </a:pPr>
            <a:r>
              <a:rPr lang="en-US" sz="2400"/>
              <a:t>For 1000</a:t>
            </a:r>
            <a:r>
              <a:rPr lang="en-US" sz="2400" smtClean="0"/>
              <a:t> memory refs:</a:t>
            </a:r>
            <a:br>
              <a:rPr lang="en-US" sz="2400" smtClean="0"/>
            </a:br>
            <a:r>
              <a:rPr lang="en-US" sz="2400" smtClean="0"/>
              <a:t>40 </a:t>
            </a:r>
            <a:r>
              <a:rPr lang="en-US" sz="2400"/>
              <a:t>misses in </a:t>
            </a:r>
            <a:r>
              <a:rPr lang="en-US" sz="2400" smtClean="0"/>
              <a:t>L1$ (miss rate 4%)</a:t>
            </a:r>
            <a:br>
              <a:rPr lang="en-US" sz="2400" smtClean="0"/>
            </a:br>
            <a:r>
              <a:rPr lang="en-US" sz="2400" smtClean="0"/>
              <a:t>20 </a:t>
            </a:r>
            <a:r>
              <a:rPr lang="en-US" sz="2400"/>
              <a:t>misses in </a:t>
            </a:r>
            <a:r>
              <a:rPr lang="en-US" sz="2400" smtClean="0"/>
              <a:t>L2$ (miss rate 2%)</a:t>
            </a:r>
          </a:p>
          <a:p>
            <a:pPr>
              <a:lnSpc>
                <a:spcPct val="80000"/>
              </a:lnSpc>
            </a:pPr>
            <a:r>
              <a:rPr lang="en-US" sz="2400" smtClean="0"/>
              <a:t>L1$ hits </a:t>
            </a:r>
            <a:r>
              <a:rPr lang="en-US" sz="2400"/>
              <a:t>1 cycle,</a:t>
            </a:r>
            <a:r>
              <a:rPr lang="en-US" sz="2400" smtClean="0"/>
              <a:t> </a:t>
            </a:r>
            <a:br>
              <a:rPr lang="en-US" sz="2400" smtClean="0"/>
            </a:br>
            <a:r>
              <a:rPr lang="en-US" sz="2400" smtClean="0"/>
              <a:t>L2$ hits in 10 cycles</a:t>
            </a:r>
            <a:br>
              <a:rPr lang="en-US" sz="2400" smtClean="0"/>
            </a:br>
            <a:r>
              <a:rPr lang="en-US" sz="2400" smtClean="0"/>
              <a:t>Miss to MM costs 100 cycles</a:t>
            </a:r>
          </a:p>
          <a:p>
            <a:pPr>
              <a:lnSpc>
                <a:spcPct val="80000"/>
              </a:lnSpc>
            </a:pPr>
            <a:r>
              <a:rPr lang="en-US" sz="2400"/>
              <a:t>1.5 memory references per </a:t>
            </a:r>
            <a:r>
              <a:rPr lang="en-US" sz="2400" smtClean="0"/>
              <a:t>instruction (i.e., 50% ld/st)</a:t>
            </a:r>
            <a:br>
              <a:rPr lang="en-US" sz="2400" smtClean="0"/>
            </a:br>
            <a:r>
              <a:rPr lang="en-US" sz="2400" smtClean="0"/>
              <a:t>1000 mem refs = 667 instrs OR</a:t>
            </a:r>
            <a:br>
              <a:rPr lang="en-US" sz="2400" smtClean="0"/>
            </a:br>
            <a:r>
              <a:rPr lang="en-US" sz="2400" smtClean="0"/>
              <a:t>1000 instrs = 1500 mem refs</a:t>
            </a:r>
          </a:p>
          <a:p>
            <a:pPr>
              <a:lnSpc>
                <a:spcPct val="80000"/>
              </a:lnSpc>
              <a:buFont typeface="Wingdings" charset="2"/>
              <a:buNone/>
            </a:pPr>
            <a:r>
              <a:rPr lang="en-US" sz="2400" smtClean="0"/>
              <a:t>Ask:</a:t>
            </a:r>
            <a:br>
              <a:rPr lang="en-US" sz="2400" smtClean="0"/>
            </a:br>
            <a:r>
              <a:rPr lang="en-US" sz="2400" smtClean="0"/>
              <a:t>Local </a:t>
            </a:r>
            <a:r>
              <a:rPr lang="en-US" sz="2400"/>
              <a:t>miss </a:t>
            </a:r>
            <a:r>
              <a:rPr lang="en-US" sz="2400" smtClean="0"/>
              <a:t>rate</a:t>
            </a:r>
            <a:br>
              <a:rPr lang="en-US" sz="2400" smtClean="0"/>
            </a:br>
            <a:r>
              <a:rPr lang="en-US" sz="2400" smtClean="0"/>
              <a:t>AMAT</a:t>
            </a:r>
            <a:br>
              <a:rPr lang="en-US" sz="2400" smtClean="0"/>
            </a:br>
            <a:r>
              <a:rPr lang="en-US" sz="2400" smtClean="0"/>
              <a:t>Stall </a:t>
            </a:r>
            <a:r>
              <a:rPr lang="en-US" sz="2400"/>
              <a:t>cycles per </a:t>
            </a:r>
            <a:r>
              <a:rPr lang="en-US" sz="2400" smtClean="0"/>
              <a:t>instruction with and without L2$</a:t>
            </a:r>
            <a:endParaRPr lang="en-US" sz="2400"/>
          </a:p>
        </p:txBody>
      </p:sp>
      <p:sp>
        <p:nvSpPr>
          <p:cNvPr id="30725" name="Rectangle 4" descr="Rectangle: Click to edit Master text styles&#10;Second level&#10;Third level&#10;Fourth level&#10;Fifth level"/>
          <p:cNvSpPr>
            <a:spLocks noGrp="1" noChangeArrowheads="1"/>
          </p:cNvSpPr>
          <p:nvPr>
            <p:ph type="body" sz="half" idx="2"/>
          </p:nvPr>
        </p:nvSpPr>
        <p:spPr>
          <a:xfrm>
            <a:off x="4686300" y="1219200"/>
            <a:ext cx="4229100" cy="4953000"/>
          </a:xfrm>
        </p:spPr>
        <p:txBody>
          <a:bodyPr/>
          <a:lstStyle/>
          <a:p>
            <a:pPr>
              <a:lnSpc>
                <a:spcPct val="80000"/>
              </a:lnSpc>
              <a:buFont typeface="Wingdings" charset="2"/>
              <a:buNone/>
            </a:pPr>
            <a:r>
              <a:rPr lang="en-US" sz="2400"/>
              <a:t>With </a:t>
            </a:r>
            <a:r>
              <a:rPr lang="en-US" sz="2400" smtClean="0"/>
              <a:t>L2$</a:t>
            </a:r>
          </a:p>
          <a:p>
            <a:pPr>
              <a:lnSpc>
                <a:spcPct val="80000"/>
              </a:lnSpc>
            </a:pPr>
            <a:r>
              <a:rPr lang="en-US" sz="2000"/>
              <a:t>Local miss rate = 50</a:t>
            </a:r>
            <a:r>
              <a:rPr lang="en-US" sz="2000" smtClean="0"/>
              <a:t>% (20/40)</a:t>
            </a:r>
          </a:p>
          <a:p>
            <a:pPr>
              <a:lnSpc>
                <a:spcPct val="80000"/>
              </a:lnSpc>
            </a:pPr>
            <a:r>
              <a:rPr lang="en-US" sz="2000" smtClean="0"/>
              <a:t>AMAT = 1</a:t>
            </a:r>
            <a:r>
              <a:rPr lang="en-US" sz="2000"/>
              <a:t>+4</a:t>
            </a:r>
            <a:r>
              <a:rPr lang="en-US" sz="2000" smtClean="0"/>
              <a:t>%x(</a:t>
            </a:r>
            <a:r>
              <a:rPr lang="en-US" sz="2000"/>
              <a:t>10+50</a:t>
            </a:r>
            <a:r>
              <a:rPr lang="en-US" sz="2000" smtClean="0"/>
              <a:t>%x100</a:t>
            </a:r>
            <a:r>
              <a:rPr lang="en-US" sz="2000"/>
              <a:t>)=3.4</a:t>
            </a:r>
          </a:p>
          <a:p>
            <a:pPr>
              <a:lnSpc>
                <a:spcPct val="80000"/>
              </a:lnSpc>
            </a:pPr>
            <a:r>
              <a:rPr lang="en-US" sz="2000" smtClean="0"/>
              <a:t>Ave Mem Stalls/Ref = (</a:t>
            </a:r>
            <a:r>
              <a:rPr lang="en-US" sz="2000"/>
              <a:t>3.4-1.0</a:t>
            </a:r>
            <a:r>
              <a:rPr lang="en-US" sz="2000" smtClean="0"/>
              <a:t>)=2.4</a:t>
            </a:r>
          </a:p>
          <a:p>
            <a:pPr>
              <a:lnSpc>
                <a:spcPct val="80000"/>
              </a:lnSpc>
            </a:pPr>
            <a:r>
              <a:rPr lang="en-US" sz="2000" smtClean="0"/>
              <a:t>Ave Mem Stalls/Instr=2.4x1.5=3.6</a:t>
            </a:r>
          </a:p>
          <a:p>
            <a:pPr>
              <a:lnSpc>
                <a:spcPct val="80000"/>
              </a:lnSpc>
              <a:buFont typeface="Arial" charset="0"/>
              <a:buNone/>
            </a:pPr>
            <a:endParaRPr lang="en-US" sz="2400" smtClean="0"/>
          </a:p>
          <a:p>
            <a:pPr>
              <a:lnSpc>
                <a:spcPct val="80000"/>
              </a:lnSpc>
              <a:buFont typeface="Wingdings" charset="2"/>
              <a:buNone/>
            </a:pPr>
            <a:r>
              <a:rPr lang="en-US" sz="2400"/>
              <a:t>Without </a:t>
            </a:r>
            <a:r>
              <a:rPr lang="en-US" sz="2400" smtClean="0"/>
              <a:t>L2$</a:t>
            </a:r>
          </a:p>
          <a:p>
            <a:pPr>
              <a:lnSpc>
                <a:spcPct val="80000"/>
              </a:lnSpc>
            </a:pPr>
            <a:r>
              <a:rPr lang="en-US" sz="2000"/>
              <a:t>AMAT=1+4</a:t>
            </a:r>
            <a:r>
              <a:rPr lang="en-US" sz="2000" smtClean="0"/>
              <a:t>%x100</a:t>
            </a:r>
            <a:r>
              <a:rPr lang="en-US" sz="2000"/>
              <a:t>=5</a:t>
            </a:r>
          </a:p>
          <a:p>
            <a:pPr>
              <a:lnSpc>
                <a:spcPct val="80000"/>
              </a:lnSpc>
            </a:pPr>
            <a:r>
              <a:rPr lang="en-US" sz="2000" smtClean="0"/>
              <a:t>Ave Mem Stalls/Ref=</a:t>
            </a:r>
            <a:r>
              <a:rPr lang="en-US" sz="2000"/>
              <a:t>(5-1.0</a:t>
            </a:r>
            <a:r>
              <a:rPr lang="en-US" sz="2000" smtClean="0"/>
              <a:t>)=4</a:t>
            </a:r>
          </a:p>
          <a:p>
            <a:pPr>
              <a:lnSpc>
                <a:spcPct val="80000"/>
              </a:lnSpc>
            </a:pPr>
            <a:r>
              <a:rPr lang="en-US" sz="2000" smtClean="0"/>
              <a:t>Ave Mem Stalls/Instr=4x1.5=6</a:t>
            </a:r>
          </a:p>
          <a:p>
            <a:pPr>
              <a:lnSpc>
                <a:spcPct val="80000"/>
              </a:lnSpc>
              <a:buFont typeface="Arial" charset="0"/>
              <a:buNone/>
            </a:pPr>
            <a:endParaRPr lang="en-US" sz="2000" smtClean="0"/>
          </a:p>
          <a:p>
            <a:pPr>
              <a:lnSpc>
                <a:spcPct val="80000"/>
              </a:lnSpc>
              <a:buFont typeface="Arial" charset="0"/>
              <a:buNone/>
            </a:pPr>
            <a:r>
              <a:rPr lang="en-US" sz="2400" smtClean="0"/>
              <a:t>	Assume </a:t>
            </a:r>
            <a:r>
              <a:rPr lang="en-US" sz="2400"/>
              <a:t>ideal CPI=1.0</a:t>
            </a:r>
            <a:r>
              <a:rPr lang="en-US" sz="2400" smtClean="0"/>
              <a:t>,</a:t>
            </a:r>
            <a:br>
              <a:rPr lang="en-US" sz="2400" smtClean="0"/>
            </a:br>
            <a:r>
              <a:rPr lang="en-US" sz="2400" smtClean="0"/>
              <a:t>performance </a:t>
            </a:r>
            <a:r>
              <a:rPr lang="en-US" sz="2400"/>
              <a:t>improvement = (6+1)/(3.6+1)=52%</a:t>
            </a:r>
          </a:p>
          <a:p>
            <a:pPr>
              <a:lnSpc>
                <a:spcPct val="80000"/>
              </a:lnSpc>
              <a:buFont typeface="Wingdings" charset="2"/>
              <a:buNone/>
            </a:pPr>
            <a:endParaRPr lang="en-US" sz="2400"/>
          </a:p>
          <a:p>
            <a:pPr>
              <a:lnSpc>
                <a:spcPct val="80000"/>
              </a:lnSpc>
              <a:buFont typeface="Wingdings" charset="2"/>
              <a:buNone/>
            </a:pPr>
            <a:endParaRPr lang="en-US" sz="2400"/>
          </a:p>
          <a:p>
            <a:pPr>
              <a:lnSpc>
                <a:spcPct val="80000"/>
              </a:lnSpc>
              <a:buFont typeface="Wingdings" charset="2"/>
              <a:buNone/>
            </a:pPr>
            <a:endParaRPr lang="en-US" sz="2000"/>
          </a:p>
          <a:p>
            <a:pPr>
              <a:lnSpc>
                <a:spcPct val="80000"/>
              </a:lnSpc>
              <a:buFont typeface="Wingdings" charset="2"/>
              <a:buNone/>
            </a:pPr>
            <a:endParaRPr lang="en-US" sz="2400"/>
          </a:p>
        </p:txBody>
      </p:sp>
      <p:sp>
        <p:nvSpPr>
          <p:cNvPr id="9" name="Date Placeholder 8"/>
          <p:cNvSpPr>
            <a:spLocks noGrp="1"/>
          </p:cNvSpPr>
          <p:nvPr>
            <p:ph type="dt" sz="half" idx="10"/>
          </p:nvPr>
        </p:nvSpPr>
        <p:spPr/>
        <p:txBody>
          <a:bodyPr/>
          <a:lstStyle/>
          <a:p>
            <a:r>
              <a:rPr lang="en-US" smtClean="0"/>
              <a:t>4/12/11</a:t>
            </a:r>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36</a:t>
            </a:fld>
            <a:endParaRPr lang="en-US" dirty="0"/>
          </a:p>
        </p:txBody>
      </p:sp>
      <p:sp>
        <p:nvSpPr>
          <p:cNvPr id="11" name="Footer Placeholder 10"/>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eaLnBrk="1" hangingPunct="1">
              <a:defRPr/>
            </a:pPr>
            <a:r>
              <a:rPr lang="en-US" dirty="0" smtClean="0"/>
              <a:t>CPI/Miss Rates/DRAM Access</a:t>
            </a:r>
            <a:br>
              <a:rPr lang="en-US" dirty="0" smtClean="0"/>
            </a:br>
            <a:r>
              <a:rPr lang="en-US" dirty="0" smtClean="0"/>
              <a:t>SpecInt2006</a:t>
            </a:r>
            <a:endParaRPr lang="en-US" dirty="0"/>
          </a:p>
        </p:txBody>
      </p:sp>
      <p:pic>
        <p:nvPicPr>
          <p:cNvPr id="31750" name="Picture 4" descr="f05-40-P374493"/>
          <p:cNvPicPr>
            <a:picLocks noChangeAspect="1" noChangeArrowheads="1"/>
          </p:cNvPicPr>
          <p:nvPr/>
        </p:nvPicPr>
        <p:blipFill>
          <a:blip r:embed="rId3"/>
          <a:srcRect/>
          <a:stretch>
            <a:fillRect/>
          </a:stretch>
        </p:blipFill>
        <p:spPr bwMode="auto">
          <a:xfrm>
            <a:off x="858838" y="1628775"/>
            <a:ext cx="7777162" cy="4675188"/>
          </a:xfrm>
          <a:prstGeom prst="rect">
            <a:avLst/>
          </a:prstGeom>
          <a:noFill/>
          <a:ln w="9525">
            <a:noFill/>
            <a:miter lim="800000"/>
            <a:headEnd/>
            <a:tailEnd/>
          </a:ln>
        </p:spPr>
      </p:pic>
      <p:sp>
        <p:nvSpPr>
          <p:cNvPr id="8" name="Date Placeholder 7"/>
          <p:cNvSpPr>
            <a:spLocks noGrp="1"/>
          </p:cNvSpPr>
          <p:nvPr>
            <p:ph type="dt" sz="half" idx="10"/>
          </p:nvPr>
        </p:nvSpPr>
        <p:spPr/>
        <p:txBody>
          <a:bodyPr/>
          <a:lstStyle/>
          <a:p>
            <a:r>
              <a:rPr lang="en-US" smtClean="0"/>
              <a:t>4/12/11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37</a:t>
            </a:fld>
            <a:endParaRPr lang="en-US" dirty="0"/>
          </a:p>
        </p:txBody>
      </p:sp>
      <p:sp>
        <p:nvSpPr>
          <p:cNvPr id="10" name="Footer Placeholder 9"/>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Design Considerations</a:t>
            </a:r>
          </a:p>
        </p:txBody>
      </p:sp>
      <p:sp>
        <p:nvSpPr>
          <p:cNvPr id="1705987" name="Rectangle 3"/>
          <p:cNvSpPr>
            <a:spLocks noGrp="1" noChangeArrowheads="1"/>
          </p:cNvSpPr>
          <p:nvPr>
            <p:ph type="body" idx="1"/>
          </p:nvPr>
        </p:nvSpPr>
        <p:spPr>
          <a:xfrm>
            <a:off x="457200" y="1600200"/>
            <a:ext cx="8450263" cy="5003800"/>
          </a:xfrm>
        </p:spPr>
        <p:txBody>
          <a:bodyPr>
            <a:normAutofit fontScale="85000" lnSpcReduction="20000"/>
          </a:bodyPr>
          <a:lstStyle/>
          <a:p>
            <a:pPr eaLnBrk="1" hangingPunct="1">
              <a:defRPr/>
            </a:pPr>
            <a:r>
              <a:rPr lang="en-US" dirty="0" smtClean="0"/>
              <a:t>Different design considerations for L1$ and L2$</a:t>
            </a:r>
          </a:p>
          <a:p>
            <a:pPr lvl="1" eaLnBrk="1" hangingPunct="1">
              <a:defRPr/>
            </a:pPr>
            <a:r>
              <a:rPr lang="en-US" dirty="0" smtClean="0"/>
              <a:t>L1$ focuses on </a:t>
            </a:r>
            <a:r>
              <a:rPr lang="en-US" dirty="0" smtClean="0">
                <a:solidFill>
                  <a:srgbClr val="FF0000"/>
                </a:solidFill>
              </a:rPr>
              <a:t>fast access</a:t>
            </a:r>
            <a:r>
              <a:rPr lang="en-US" dirty="0" smtClean="0"/>
              <a:t>: minimize hit time to achieve shorter clock cycle, e.g., smaller $</a:t>
            </a:r>
          </a:p>
          <a:p>
            <a:pPr lvl="1" eaLnBrk="1" hangingPunct="1">
              <a:defRPr/>
            </a:pPr>
            <a:r>
              <a:rPr lang="en-US" dirty="0" smtClean="0"/>
              <a:t>L2$, L3$ focus on </a:t>
            </a:r>
            <a:r>
              <a:rPr lang="en-US" dirty="0" smtClean="0">
                <a:solidFill>
                  <a:srgbClr val="FF0000"/>
                </a:solidFill>
              </a:rPr>
              <a:t>low miss rate</a:t>
            </a:r>
            <a:r>
              <a:rPr lang="en-US" dirty="0" smtClean="0"/>
              <a:t>: reduce penalty of long main memory access times: e.g., Larger $ with larger block sizes/higher levels of </a:t>
            </a:r>
            <a:r>
              <a:rPr lang="en-US" dirty="0" err="1" smtClean="0"/>
              <a:t>associativity</a:t>
            </a:r>
            <a:endParaRPr lang="en-US" dirty="0" smtClean="0"/>
          </a:p>
          <a:p>
            <a:pPr eaLnBrk="1" hangingPunct="1">
              <a:defRPr/>
            </a:pPr>
            <a:r>
              <a:rPr lang="en-US" dirty="0" smtClean="0"/>
              <a:t>Miss penalty of L1$ is significantly reduced by presence of L2$, so can be smaller/faster even with higher miss rate</a:t>
            </a:r>
          </a:p>
          <a:p>
            <a:pPr eaLnBrk="1" hangingPunct="1">
              <a:defRPr/>
            </a:pPr>
            <a:r>
              <a:rPr lang="en-US" dirty="0" smtClean="0"/>
              <a:t>For the L2$, fast hit time is less important than low miss rate</a:t>
            </a:r>
          </a:p>
          <a:p>
            <a:pPr lvl="1" eaLnBrk="1" hangingPunct="1">
              <a:defRPr/>
            </a:pPr>
            <a:r>
              <a:rPr lang="en-US" dirty="0" smtClean="0"/>
              <a:t>L2$ hit time determines L1$’s miss penalty</a:t>
            </a:r>
          </a:p>
          <a:p>
            <a:pPr lvl="1" eaLnBrk="1" hangingPunct="1">
              <a:defRPr/>
            </a:pPr>
            <a:r>
              <a:rPr lang="en-US" dirty="0" smtClean="0"/>
              <a:t>L2$ local miss rate &gt;&gt; than the global miss rate</a:t>
            </a:r>
            <a:endParaRPr lang="en-US" dirty="0"/>
          </a:p>
        </p:txBody>
      </p:sp>
      <p:sp>
        <p:nvSpPr>
          <p:cNvPr id="7" name="Date Placeholder 6"/>
          <p:cNvSpPr>
            <a:spLocks noGrp="1"/>
          </p:cNvSpPr>
          <p:nvPr>
            <p:ph type="dt" sz="half" idx="10"/>
          </p:nvPr>
        </p:nvSpPr>
        <p:spPr/>
        <p:txBody>
          <a:bodyPr/>
          <a:lstStyle/>
          <a:p>
            <a:r>
              <a:rPr lang="en-US" smtClean="0"/>
              <a:t>4/12/11</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38</a:t>
            </a:fld>
            <a:endParaRPr lang="en-US" dirty="0"/>
          </a:p>
        </p:txBody>
      </p:sp>
      <p:sp>
        <p:nvSpPr>
          <p:cNvPr id="9" name="Footer Placeholder 8"/>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5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05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05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59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59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059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05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5987"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Improving Cache Performance</a:t>
            </a:r>
          </a:p>
        </p:txBody>
      </p:sp>
      <p:sp>
        <p:nvSpPr>
          <p:cNvPr id="1650691" name="Rectangle 3"/>
          <p:cNvSpPr>
            <a:spLocks noGrp="1" noChangeArrowheads="1"/>
          </p:cNvSpPr>
          <p:nvPr>
            <p:ph type="body" idx="1"/>
          </p:nvPr>
        </p:nvSpPr>
        <p:spPr/>
        <p:txBody>
          <a:bodyPr>
            <a:normAutofit fontScale="92500" lnSpcReduction="20000"/>
          </a:bodyPr>
          <a:lstStyle/>
          <a:p>
            <a:pPr>
              <a:buFont typeface="Arial"/>
              <a:buChar char="•"/>
              <a:defRPr/>
            </a:pPr>
            <a:r>
              <a:rPr lang="en-US" dirty="0" smtClean="0"/>
              <a:t>Reduce the time to hit in the cache</a:t>
            </a:r>
          </a:p>
          <a:p>
            <a:pPr lvl="1">
              <a:defRPr/>
            </a:pPr>
            <a:r>
              <a:rPr lang="en-US" dirty="0" smtClean="0"/>
              <a:t>E.g., Smaller cache, direct-mapped cache, special tricks for handling writes</a:t>
            </a:r>
          </a:p>
          <a:p>
            <a:pPr>
              <a:buFont typeface="Arial"/>
              <a:buChar char="•"/>
              <a:defRPr/>
            </a:pPr>
            <a:r>
              <a:rPr lang="en-US" i="1" dirty="0" smtClean="0"/>
              <a:t>Reduce the miss rate (in L2$, L3$)</a:t>
            </a:r>
          </a:p>
          <a:p>
            <a:pPr lvl="1">
              <a:defRPr/>
            </a:pPr>
            <a:r>
              <a:rPr lang="en-US" i="1" dirty="0" smtClean="0"/>
              <a:t>E.g., Bigger cache, larger blocks</a:t>
            </a:r>
          </a:p>
          <a:p>
            <a:pPr lvl="1">
              <a:defRPr/>
            </a:pPr>
            <a:r>
              <a:rPr lang="en-US" i="1" dirty="0" smtClean="0"/>
              <a:t>More flexible placement (increase </a:t>
            </a:r>
            <a:r>
              <a:rPr lang="en-US" i="1" dirty="0" err="1" smtClean="0"/>
              <a:t>associativity</a:t>
            </a:r>
            <a:r>
              <a:rPr lang="en-US" i="1" dirty="0" smtClean="0"/>
              <a:t>)</a:t>
            </a:r>
          </a:p>
          <a:p>
            <a:pPr>
              <a:buFont typeface="Arial"/>
              <a:buChar char="•"/>
              <a:defRPr/>
            </a:pPr>
            <a:r>
              <a:rPr lang="en-US" i="1" dirty="0" smtClean="0"/>
              <a:t>Reduce the miss penalty (in L1$)</a:t>
            </a:r>
          </a:p>
          <a:p>
            <a:pPr lvl="1">
              <a:defRPr/>
            </a:pPr>
            <a:r>
              <a:rPr lang="en-US" i="1" dirty="0" smtClean="0"/>
              <a:t>E.g., Smaller blocks or critical word first in large blocks, special tricks for handling for writes, faster/higher bandwidth memories</a:t>
            </a:r>
          </a:p>
          <a:p>
            <a:pPr lvl="1">
              <a:defRPr/>
            </a:pPr>
            <a:r>
              <a:rPr lang="en-US" i="1" dirty="0" smtClean="0"/>
              <a:t>Use multiple cache levels</a:t>
            </a:r>
          </a:p>
          <a:p>
            <a:pPr>
              <a:defRPr/>
            </a:pPr>
            <a:endParaRPr lang="en-US" dirty="0" smtClean="0"/>
          </a:p>
          <a:p>
            <a:pPr>
              <a:defRPr/>
            </a:pPr>
            <a:endParaRPr lang="en-US" dirty="0" smtClean="0"/>
          </a:p>
        </p:txBody>
      </p:sp>
      <p:sp>
        <p:nvSpPr>
          <p:cNvPr id="7" name="Date Placeholder 6"/>
          <p:cNvSpPr>
            <a:spLocks noGrp="1"/>
          </p:cNvSpPr>
          <p:nvPr>
            <p:ph type="dt" sz="half" idx="10"/>
          </p:nvPr>
        </p:nvSpPr>
        <p:spPr/>
        <p:txBody>
          <a:bodyPr/>
          <a:lstStyle/>
          <a:p>
            <a:r>
              <a:rPr lang="en-US" smtClean="0"/>
              <a:t>4/12/11</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39</a:t>
            </a:fld>
            <a:endParaRPr lang="en-US" dirty="0"/>
          </a:p>
        </p:txBody>
      </p:sp>
      <p:sp>
        <p:nvSpPr>
          <p:cNvPr id="9" name="Footer Placeholder 8"/>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50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06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06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06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06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06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06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0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691"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57200" y="1600200"/>
            <a:ext cx="8382000" cy="4817533"/>
          </a:xfrm>
        </p:spPr>
        <p:txBody>
          <a:bodyPr>
            <a:normAutofit lnSpcReduction="10000"/>
          </a:bodyPr>
          <a:lstStyle/>
          <a:p>
            <a:r>
              <a:rPr lang="en-US" dirty="0" smtClean="0"/>
              <a:t>Big Ideas of Instruction-Level Parallelism</a:t>
            </a:r>
          </a:p>
          <a:p>
            <a:r>
              <a:rPr lang="en-US" dirty="0" smtClean="0"/>
              <a:t>Pipelining, Hazards, and Stalls</a:t>
            </a:r>
          </a:p>
          <a:p>
            <a:r>
              <a:rPr lang="en-US" dirty="0" smtClean="0"/>
              <a:t>Forwarding, Speculation to overcome Hazards</a:t>
            </a:r>
          </a:p>
          <a:p>
            <a:r>
              <a:rPr lang="en-US" dirty="0" smtClean="0"/>
              <a:t>Multiple issue to increase performance </a:t>
            </a:r>
          </a:p>
          <a:p>
            <a:pPr lvl="1"/>
            <a:r>
              <a:rPr lang="en-US" dirty="0" smtClean="0"/>
              <a:t>IPC instead of CPI</a:t>
            </a:r>
          </a:p>
          <a:p>
            <a:r>
              <a:rPr lang="en-US" dirty="0" smtClean="0"/>
              <a:t>Dynamic Execution: Superscalar in-order issue, branch prediction, register renaming, out-of-order execution, in-order commit </a:t>
            </a:r>
          </a:p>
          <a:p>
            <a:pPr lvl="1"/>
            <a:r>
              <a:rPr lang="en-US" dirty="0" smtClean="0"/>
              <a:t>“unroll loops in HW”, hide cache misses</a:t>
            </a:r>
          </a:p>
        </p:txBody>
      </p:sp>
      <p:sp>
        <p:nvSpPr>
          <p:cNvPr id="7" name="Date Placeholder 6"/>
          <p:cNvSpPr>
            <a:spLocks noGrp="1"/>
          </p:cNvSpPr>
          <p:nvPr>
            <p:ph type="dt" sz="half" idx="10"/>
          </p:nvPr>
        </p:nvSpPr>
        <p:spPr/>
        <p:txBody>
          <a:bodyPr/>
          <a:lstStyle/>
          <a:p>
            <a:r>
              <a:rPr lang="en-US" smtClean="0"/>
              <a:t>4/12/11</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a:t>
            </a:fld>
            <a:endParaRPr lang="en-US" dirty="0"/>
          </a:p>
        </p:txBody>
      </p:sp>
      <p:sp>
        <p:nvSpPr>
          <p:cNvPr id="9" name="Footer Placeholder 8"/>
          <p:cNvSpPr>
            <a:spLocks noGrp="1"/>
          </p:cNvSpPr>
          <p:nvPr>
            <p:ph type="ftr" sz="quarter" idx="11"/>
          </p:nvPr>
        </p:nvSpPr>
        <p:spPr/>
        <p:txBody>
          <a:bodyPr/>
          <a:lstStyle/>
          <a:p>
            <a:r>
              <a:rPr lang="en-US" smtClean="0"/>
              <a:t>Spring 2011 -- Lecture #22</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a:lnSpc>
                <a:spcPct val="85000"/>
              </a:lnSpc>
            </a:pPr>
            <a:r>
              <a:rPr lang="en-US" smtClean="0"/>
              <a:t>Sources of Cache Misses:</a:t>
            </a:r>
            <a:br>
              <a:rPr lang="en-US" smtClean="0"/>
            </a:br>
            <a:r>
              <a:rPr lang="en-US" smtClean="0"/>
              <a:t>3Cs for L2$, L3$</a:t>
            </a:r>
          </a:p>
        </p:txBody>
      </p:sp>
      <p:sp>
        <p:nvSpPr>
          <p:cNvPr id="1602563" name="Rectangle 3"/>
          <p:cNvSpPr>
            <a:spLocks noGrp="1" noChangeArrowheads="1"/>
          </p:cNvSpPr>
          <p:nvPr>
            <p:ph type="body" idx="1"/>
          </p:nvPr>
        </p:nvSpPr>
        <p:spPr/>
        <p:txBody>
          <a:bodyPr>
            <a:normAutofit fontScale="77500" lnSpcReduction="20000"/>
          </a:bodyPr>
          <a:lstStyle/>
          <a:p>
            <a:pPr>
              <a:buClr>
                <a:schemeClr val="tx1"/>
              </a:buClr>
              <a:defRPr/>
            </a:pPr>
            <a:r>
              <a:rPr lang="en-US" dirty="0" smtClean="0">
                <a:solidFill>
                  <a:srgbClr val="FF0000"/>
                </a:solidFill>
              </a:rPr>
              <a:t>Compulsory </a:t>
            </a:r>
            <a:r>
              <a:rPr lang="en-US" dirty="0" smtClean="0"/>
              <a:t>(cold start or process migration, 1</a:t>
            </a:r>
            <a:r>
              <a:rPr lang="en-US" baseline="30000" dirty="0" smtClean="0"/>
              <a:t>st</a:t>
            </a:r>
            <a:r>
              <a:rPr lang="en-US" dirty="0" smtClean="0"/>
              <a:t> reference):</a:t>
            </a:r>
          </a:p>
          <a:p>
            <a:pPr lvl="1">
              <a:defRPr/>
            </a:pPr>
            <a:r>
              <a:rPr lang="en-US" dirty="0" smtClean="0"/>
              <a:t>First access to block impossible to avoid; small effect for long running programs</a:t>
            </a:r>
          </a:p>
          <a:p>
            <a:pPr lvl="1">
              <a:defRPr/>
            </a:pPr>
            <a:r>
              <a:rPr lang="en-US" dirty="0" smtClean="0"/>
              <a:t>Solution: increase block size (increases miss penalty; very large blocks could increase miss rate)</a:t>
            </a:r>
          </a:p>
          <a:p>
            <a:pPr>
              <a:buClr>
                <a:schemeClr val="tx1"/>
              </a:buClr>
              <a:defRPr/>
            </a:pPr>
            <a:r>
              <a:rPr lang="en-US" dirty="0" smtClean="0">
                <a:solidFill>
                  <a:srgbClr val="FF0000"/>
                </a:solidFill>
              </a:rPr>
              <a:t>Capacity</a:t>
            </a:r>
            <a:r>
              <a:rPr lang="en-US" dirty="0" smtClean="0"/>
              <a:t>:</a:t>
            </a:r>
          </a:p>
          <a:p>
            <a:pPr lvl="1">
              <a:defRPr/>
            </a:pPr>
            <a:r>
              <a:rPr lang="en-US" dirty="0" smtClean="0"/>
              <a:t>Cache cannot contain all blocks accessed by the program</a:t>
            </a:r>
          </a:p>
          <a:p>
            <a:pPr lvl="1">
              <a:defRPr/>
            </a:pPr>
            <a:r>
              <a:rPr lang="en-US" i="1" dirty="0" smtClean="0"/>
              <a:t>Solution: increase cache size (may increase access time)</a:t>
            </a:r>
          </a:p>
          <a:p>
            <a:pPr>
              <a:buClr>
                <a:schemeClr val="tx1"/>
              </a:buClr>
              <a:defRPr/>
            </a:pPr>
            <a:r>
              <a:rPr lang="en-US" dirty="0" smtClean="0">
                <a:solidFill>
                  <a:srgbClr val="FF0000"/>
                </a:solidFill>
              </a:rPr>
              <a:t>Conflict </a:t>
            </a:r>
            <a:r>
              <a:rPr lang="en-US" dirty="0" smtClean="0"/>
              <a:t>(collision):</a:t>
            </a:r>
          </a:p>
          <a:p>
            <a:pPr lvl="1">
              <a:defRPr/>
            </a:pPr>
            <a:r>
              <a:rPr lang="en-US" dirty="0" smtClean="0"/>
              <a:t>Multiple memory locations mapped to the same cache location</a:t>
            </a:r>
          </a:p>
          <a:p>
            <a:pPr lvl="1">
              <a:defRPr/>
            </a:pPr>
            <a:r>
              <a:rPr lang="en-US" dirty="0" smtClean="0"/>
              <a:t>Solution 1: increase cache size</a:t>
            </a:r>
          </a:p>
          <a:p>
            <a:pPr lvl="1">
              <a:defRPr/>
            </a:pPr>
            <a:r>
              <a:rPr lang="en-US" i="1" dirty="0" smtClean="0"/>
              <a:t>Solution 2: increase </a:t>
            </a:r>
            <a:r>
              <a:rPr lang="en-US" i="1" dirty="0" err="1" smtClean="0"/>
              <a:t>associativity</a:t>
            </a:r>
            <a:r>
              <a:rPr lang="en-US" i="1" dirty="0" smtClean="0"/>
              <a:t> (may increase access time)</a:t>
            </a:r>
            <a:endParaRPr lang="en-US" i="1" dirty="0"/>
          </a:p>
        </p:txBody>
      </p:sp>
      <p:sp>
        <p:nvSpPr>
          <p:cNvPr id="9" name="Date Placeholder 8"/>
          <p:cNvSpPr>
            <a:spLocks noGrp="1"/>
          </p:cNvSpPr>
          <p:nvPr>
            <p:ph type="dt" sz="half" idx="10"/>
          </p:nvPr>
        </p:nvSpPr>
        <p:spPr/>
        <p:txBody>
          <a:bodyPr/>
          <a:lstStyle/>
          <a:p>
            <a:r>
              <a:rPr lang="en-US" smtClean="0"/>
              <a:t>4/12/11</a:t>
            </a:r>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40</a:t>
            </a:fld>
            <a:endParaRPr lang="en-US" dirty="0"/>
          </a:p>
        </p:txBody>
      </p:sp>
      <p:sp>
        <p:nvSpPr>
          <p:cNvPr id="11" name="Footer Placeholder 10"/>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0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02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6025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025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6025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6025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6025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autoUpdateAnimBg="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3175"/>
            <a:ext cx="8229600" cy="1143000"/>
          </a:xfrm>
        </p:spPr>
        <p:txBody>
          <a:bodyPr/>
          <a:lstStyle/>
          <a:p>
            <a:pPr eaLnBrk="1" hangingPunct="1"/>
            <a:r>
              <a:rPr lang="en-US" smtClean="0"/>
              <a:t>Two Machines’ Cache Parameters</a:t>
            </a:r>
          </a:p>
        </p:txBody>
      </p:sp>
      <p:graphicFrame>
        <p:nvGraphicFramePr>
          <p:cNvPr id="1707128" name="Group 120"/>
          <p:cNvGraphicFramePr>
            <a:graphicFrameLocks noGrp="1"/>
          </p:cNvGraphicFramePr>
          <p:nvPr/>
        </p:nvGraphicFramePr>
        <p:xfrm>
          <a:off x="304800" y="990600"/>
          <a:ext cx="8534400" cy="5394960"/>
        </p:xfrm>
        <a:graphic>
          <a:graphicData uri="http://schemas.openxmlformats.org/drawingml/2006/table">
            <a:tbl>
              <a:tblPr/>
              <a:tblGrid>
                <a:gridCol w="2157743"/>
                <a:gridCol w="3110944"/>
                <a:gridCol w="3265713"/>
              </a:tblGrid>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Intel Nehalem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AMD Barcelona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L1 cache organization &amp; size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defRPr/>
                      </a:pPr>
                      <a:r>
                        <a:rPr kumimoji="0" lang="en-US" sz="1800" b="0" i="0" u="none" strike="noStrike" cap="none" normalizeH="0" baseline="0" dirty="0" smtClean="0">
                          <a:ln>
                            <a:noFill/>
                          </a:ln>
                          <a:solidFill>
                            <a:schemeClr val="tx1"/>
                          </a:solidFill>
                          <a:effectLst/>
                          <a:latin typeface="Arial" charset="0"/>
                        </a:rPr>
                        <a:t>Split I$ and D$; 32KB for each per core; 64B blocks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defRPr/>
                      </a:pPr>
                      <a:r>
                        <a:rPr kumimoji="0" lang="en-US" sz="1800" b="0" i="0" u="none" strike="noStrike" cap="none" normalizeH="0" baseline="0" dirty="0" smtClean="0">
                          <a:ln>
                            <a:noFill/>
                          </a:ln>
                          <a:solidFill>
                            <a:schemeClr val="tx1"/>
                          </a:solidFill>
                          <a:effectLst/>
                          <a:latin typeface="Arial" charset="0"/>
                        </a:rPr>
                        <a:t>Split I$ and D$; 64KB for each per core; 64B blocks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bg1"/>
                          </a:solidFill>
                          <a:effectLst/>
                          <a:latin typeface="Arial" charset="0"/>
                        </a:rPr>
                        <a:t>L1 </a:t>
                      </a:r>
                      <a:r>
                        <a:rPr kumimoji="0" lang="en-US" sz="1800" b="0" i="0" u="none" strike="noStrike" cap="none" normalizeH="0" baseline="0" dirty="0" err="1" smtClean="0">
                          <a:ln>
                            <a:noFill/>
                          </a:ln>
                          <a:solidFill>
                            <a:schemeClr val="bg1"/>
                          </a:solidFill>
                          <a:effectLst/>
                          <a:latin typeface="Arial" charset="0"/>
                        </a:rPr>
                        <a:t>associativity</a:t>
                      </a:r>
                      <a:endParaRPr kumimoji="0" lang="en-US" sz="1800" b="0"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bg1"/>
                          </a:solidFill>
                          <a:effectLst/>
                          <a:latin typeface="Arial" charset="0"/>
                        </a:rPr>
                        <a:t>4-way (I), 8-way (D) set assoc.; ~LRU replacement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bg1"/>
                          </a:solidFill>
                          <a:effectLst/>
                          <a:latin typeface="Arial" charset="0"/>
                        </a:rPr>
                        <a:t>2-way set assoc.; LRU replacement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L1 write policy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L2 cache organization &amp; size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Unified; 256KB (0.25MB) per core; 64B blocks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Unified; 512KB (0.5MB) per core; 64B blocks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rgbClr val="FFFFFF"/>
                          </a:solidFill>
                          <a:effectLst/>
                          <a:latin typeface="Arial" charset="0"/>
                        </a:rPr>
                        <a:t>L2 </a:t>
                      </a:r>
                      <a:r>
                        <a:rPr kumimoji="0" lang="en-US" sz="1800" b="0" i="0" u="none" strike="noStrike" cap="none" normalizeH="0" baseline="0" dirty="0" err="1" smtClean="0">
                          <a:ln>
                            <a:noFill/>
                          </a:ln>
                          <a:solidFill>
                            <a:srgbClr val="FFFFFF"/>
                          </a:solidFill>
                          <a:effectLst/>
                          <a:latin typeface="Arial" charset="0"/>
                        </a:rPr>
                        <a:t>associativity</a:t>
                      </a:r>
                      <a:endParaRPr kumimoji="0" lang="en-US" sz="1800" b="0" i="0" u="none" strike="noStrike" cap="none" normalizeH="0" baseline="0" dirty="0" smtClean="0">
                        <a:ln>
                          <a:noFill/>
                        </a:ln>
                        <a:solidFill>
                          <a:srgbClr val="FFFFFF"/>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rgbClr val="FFFFFF"/>
                          </a:solidFill>
                          <a:effectLst/>
                          <a:latin typeface="Arial" charset="0"/>
                        </a:rPr>
                        <a:t>8-way set assoc.; ~LRU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rgbClr val="FFFFFF"/>
                          </a:solidFill>
                          <a:effectLst/>
                          <a:latin typeface="Arial" charset="0"/>
                        </a:rPr>
                        <a:t>16-way set assoc.; ~LRU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L2 write policy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write-back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L2 write policy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L3 cache organization &amp; size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Unified; 8192KB (8MB) shared by cores; 64B blocks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Unified; 2048KB (2MB) shared by cores; 64B blocks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rgbClr val="FFFFFF"/>
                          </a:solidFill>
                          <a:effectLst/>
                          <a:latin typeface="Arial" charset="0"/>
                        </a:rPr>
                        <a:t>L3 </a:t>
                      </a:r>
                      <a:r>
                        <a:rPr kumimoji="0" lang="en-US" sz="1800" b="0" i="0" u="none" strike="noStrike" cap="none" normalizeH="0" baseline="0" dirty="0" err="1" smtClean="0">
                          <a:ln>
                            <a:noFill/>
                          </a:ln>
                          <a:solidFill>
                            <a:srgbClr val="FFFFFF"/>
                          </a:solidFill>
                          <a:effectLst/>
                          <a:latin typeface="Arial" charset="0"/>
                        </a:rPr>
                        <a:t>associativity</a:t>
                      </a:r>
                      <a:endParaRPr kumimoji="0" lang="en-US" sz="1800" b="0" i="0" u="none" strike="noStrike" cap="none" normalizeH="0" baseline="0" dirty="0" smtClean="0">
                        <a:ln>
                          <a:noFill/>
                        </a:ln>
                        <a:solidFill>
                          <a:srgbClr val="FFFFFF"/>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rgbClr val="FFFFFF"/>
                          </a:solidFill>
                          <a:effectLst/>
                          <a:latin typeface="Arial" charset="0"/>
                        </a:rPr>
                        <a:t>16-way set assoc.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rgbClr val="FFFFFF"/>
                          </a:solidFill>
                          <a:effectLst/>
                          <a:latin typeface="Arial" charset="0"/>
                        </a:rPr>
                        <a:t>32-way set assoc.; evict block shared by fewest cores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12738">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L3 write policy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write-back; write-allocate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Date Placeholder 6"/>
          <p:cNvSpPr>
            <a:spLocks noGrp="1"/>
          </p:cNvSpPr>
          <p:nvPr>
            <p:ph type="dt" sz="half" idx="10"/>
          </p:nvPr>
        </p:nvSpPr>
        <p:spPr/>
        <p:txBody>
          <a:bodyPr/>
          <a:lstStyle/>
          <a:p>
            <a:r>
              <a:rPr lang="en-US" smtClean="0"/>
              <a:t>4/12/11</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41</a:t>
            </a:fld>
            <a:endParaRPr lang="en-US" dirty="0"/>
          </a:p>
        </p:txBody>
      </p:sp>
      <p:sp>
        <p:nvSpPr>
          <p:cNvPr id="9" name="Footer Placeholder 8"/>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Content Placeholder 10"/>
          <p:cNvSpPr>
            <a:spLocks noGrp="1"/>
          </p:cNvSpPr>
          <p:nvPr>
            <p:ph idx="1"/>
          </p:nvPr>
        </p:nvSpPr>
        <p:spPr>
          <a:xfrm>
            <a:off x="457200" y="5588000"/>
            <a:ext cx="8229600" cy="914400"/>
          </a:xfrm>
        </p:spPr>
        <p:txBody>
          <a:bodyPr/>
          <a:lstStyle/>
          <a:p>
            <a:r>
              <a:rPr lang="en-US" sz="2400" smtClean="0"/>
              <a:t>4 cores, 32KB I$/32-KB D$, 512KB L2$ </a:t>
            </a:r>
          </a:p>
          <a:p>
            <a:r>
              <a:rPr lang="en-US" sz="2400" smtClean="0"/>
              <a:t>Share one 8-MB L3$ </a:t>
            </a:r>
          </a:p>
        </p:txBody>
      </p:sp>
      <p:pic>
        <p:nvPicPr>
          <p:cNvPr id="58374" name="Picture 4" descr="f05-37-P374493"/>
          <p:cNvPicPr>
            <a:picLocks noChangeAspect="1" noChangeArrowheads="1"/>
          </p:cNvPicPr>
          <p:nvPr/>
        </p:nvPicPr>
        <p:blipFill>
          <a:blip r:embed="rId3"/>
          <a:srcRect/>
          <a:stretch>
            <a:fillRect/>
          </a:stretch>
        </p:blipFill>
        <p:spPr bwMode="auto">
          <a:xfrm>
            <a:off x="1258888" y="1255713"/>
            <a:ext cx="6697662" cy="4394200"/>
          </a:xfrm>
          <a:prstGeom prst="rect">
            <a:avLst/>
          </a:prstGeom>
          <a:noFill/>
          <a:ln w="9525">
            <a:noFill/>
            <a:miter lim="800000"/>
            <a:headEnd/>
            <a:tailEnd/>
          </a:ln>
        </p:spPr>
      </p:pic>
      <p:sp>
        <p:nvSpPr>
          <p:cNvPr id="58375" name="Title 9"/>
          <p:cNvSpPr>
            <a:spLocks noGrp="1"/>
          </p:cNvSpPr>
          <p:nvPr>
            <p:ph type="title"/>
          </p:nvPr>
        </p:nvSpPr>
        <p:spPr/>
        <p:txBody>
          <a:bodyPr/>
          <a:lstStyle/>
          <a:p>
            <a:r>
              <a:rPr lang="en-US" smtClean="0"/>
              <a:t>Intel Nehalem Die Photo</a:t>
            </a:r>
          </a:p>
        </p:txBody>
      </p:sp>
      <p:sp>
        <p:nvSpPr>
          <p:cNvPr id="8" name="Date Placeholder 7"/>
          <p:cNvSpPr>
            <a:spLocks noGrp="1"/>
          </p:cNvSpPr>
          <p:nvPr>
            <p:ph type="dt" sz="half" idx="10"/>
          </p:nvPr>
        </p:nvSpPr>
        <p:spPr/>
        <p:txBody>
          <a:bodyPr/>
          <a:lstStyle/>
          <a:p>
            <a:r>
              <a:rPr lang="en-US" smtClean="0"/>
              <a:t>4/12/11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42</a:t>
            </a:fld>
            <a:endParaRPr lang="en-US" dirty="0"/>
          </a:p>
        </p:txBody>
      </p:sp>
      <p:sp>
        <p:nvSpPr>
          <p:cNvPr id="10" name="Footer Placeholder 9"/>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wrap="none"/>
          <a:lstStyle/>
          <a:p>
            <a:pPr eaLnBrk="1" hangingPunct="1"/>
            <a:r>
              <a:rPr lang="en-US" sz="4000" smtClean="0"/>
              <a:t>Cache Design Space</a:t>
            </a:r>
          </a:p>
        </p:txBody>
      </p:sp>
      <p:sp>
        <p:nvSpPr>
          <p:cNvPr id="56326" name="Rectangle 3"/>
          <p:cNvSpPr>
            <a:spLocks noGrp="1" noChangeArrowheads="1"/>
          </p:cNvSpPr>
          <p:nvPr>
            <p:ph type="body" idx="4294967295"/>
          </p:nvPr>
        </p:nvSpPr>
        <p:spPr>
          <a:xfrm>
            <a:off x="338138" y="1516063"/>
            <a:ext cx="5410200" cy="5254625"/>
          </a:xfrm>
        </p:spPr>
        <p:txBody>
          <a:bodyPr/>
          <a:lstStyle/>
          <a:p>
            <a:pPr eaLnBrk="1" hangingPunct="1">
              <a:lnSpc>
                <a:spcPct val="80000"/>
              </a:lnSpc>
            </a:pPr>
            <a:r>
              <a:rPr lang="en-US" sz="2700" dirty="0"/>
              <a:t>Several interacting dimensions</a:t>
            </a:r>
          </a:p>
          <a:p>
            <a:pPr lvl="1" eaLnBrk="1" hangingPunct="1">
              <a:lnSpc>
                <a:spcPct val="80000"/>
              </a:lnSpc>
            </a:pPr>
            <a:r>
              <a:rPr lang="en-US" sz="2400" dirty="0"/>
              <a:t>Cache size</a:t>
            </a:r>
          </a:p>
          <a:p>
            <a:pPr lvl="1" eaLnBrk="1" hangingPunct="1">
              <a:lnSpc>
                <a:spcPct val="80000"/>
              </a:lnSpc>
            </a:pPr>
            <a:r>
              <a:rPr lang="en-US" sz="2400" dirty="0"/>
              <a:t>Block size</a:t>
            </a:r>
          </a:p>
          <a:p>
            <a:pPr lvl="1" eaLnBrk="1" hangingPunct="1">
              <a:lnSpc>
                <a:spcPct val="80000"/>
              </a:lnSpc>
            </a:pPr>
            <a:r>
              <a:rPr lang="en-US" sz="2400" dirty="0"/>
              <a:t>Associativity</a:t>
            </a:r>
          </a:p>
          <a:p>
            <a:pPr lvl="1" eaLnBrk="1" hangingPunct="1">
              <a:lnSpc>
                <a:spcPct val="80000"/>
              </a:lnSpc>
            </a:pPr>
            <a:r>
              <a:rPr lang="en-US" sz="2400" dirty="0"/>
              <a:t>Replacement policy</a:t>
            </a:r>
          </a:p>
          <a:p>
            <a:pPr lvl="1" eaLnBrk="1" hangingPunct="1">
              <a:lnSpc>
                <a:spcPct val="80000"/>
              </a:lnSpc>
            </a:pPr>
            <a:r>
              <a:rPr lang="en-US" sz="2400" dirty="0"/>
              <a:t>Write-through vs. write-back</a:t>
            </a:r>
          </a:p>
          <a:p>
            <a:pPr lvl="1" eaLnBrk="1" hangingPunct="1">
              <a:lnSpc>
                <a:spcPct val="80000"/>
              </a:lnSpc>
            </a:pPr>
            <a:r>
              <a:rPr lang="en-US" sz="2400" dirty="0"/>
              <a:t>Write allocation</a:t>
            </a:r>
          </a:p>
          <a:p>
            <a:pPr eaLnBrk="1" hangingPunct="1">
              <a:lnSpc>
                <a:spcPct val="80000"/>
              </a:lnSpc>
            </a:pPr>
            <a:r>
              <a:rPr lang="en-US" sz="2700" dirty="0"/>
              <a:t>Optimal choice is a compromise</a:t>
            </a:r>
          </a:p>
          <a:p>
            <a:pPr lvl="1" eaLnBrk="1" hangingPunct="1">
              <a:lnSpc>
                <a:spcPct val="80000"/>
              </a:lnSpc>
            </a:pPr>
            <a:r>
              <a:rPr lang="en-US" sz="2400" dirty="0"/>
              <a:t>Depends on access characteristics</a:t>
            </a:r>
          </a:p>
          <a:p>
            <a:pPr lvl="2" eaLnBrk="1" hangingPunct="1">
              <a:lnSpc>
                <a:spcPct val="80000"/>
              </a:lnSpc>
            </a:pPr>
            <a:r>
              <a:rPr lang="en-US" sz="2000" dirty="0"/>
              <a:t>Workload</a:t>
            </a:r>
          </a:p>
          <a:p>
            <a:pPr lvl="2" eaLnBrk="1" hangingPunct="1">
              <a:lnSpc>
                <a:spcPct val="80000"/>
              </a:lnSpc>
            </a:pPr>
            <a:r>
              <a:rPr lang="en-US" sz="2000" dirty="0"/>
              <a:t>Use (I-cache, D-</a:t>
            </a:r>
            <a:r>
              <a:rPr lang="en-US" sz="2000" dirty="0" smtClean="0"/>
              <a:t>cache)</a:t>
            </a:r>
            <a:endParaRPr lang="en-US" sz="2000" dirty="0"/>
          </a:p>
          <a:p>
            <a:pPr lvl="1" eaLnBrk="1" hangingPunct="1">
              <a:lnSpc>
                <a:spcPct val="80000"/>
              </a:lnSpc>
            </a:pPr>
            <a:r>
              <a:rPr lang="en-US" sz="2400" dirty="0"/>
              <a:t>Depends on technology / cost</a:t>
            </a:r>
          </a:p>
          <a:p>
            <a:pPr eaLnBrk="1" hangingPunct="1">
              <a:lnSpc>
                <a:spcPct val="80000"/>
              </a:lnSpc>
            </a:pPr>
            <a:r>
              <a:rPr lang="en-US" sz="2700" dirty="0"/>
              <a:t>Simplicity often wins</a:t>
            </a:r>
          </a:p>
        </p:txBody>
      </p:sp>
      <p:sp>
        <p:nvSpPr>
          <p:cNvPr id="56327" name="Line 4"/>
          <p:cNvSpPr>
            <a:spLocks noChangeShapeType="1"/>
          </p:cNvSpPr>
          <p:nvPr/>
        </p:nvSpPr>
        <p:spPr bwMode="auto">
          <a:xfrm flipV="1">
            <a:off x="6477000" y="1814513"/>
            <a:ext cx="0" cy="1308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28" name="Line 5"/>
          <p:cNvSpPr>
            <a:spLocks noChangeShapeType="1"/>
          </p:cNvSpPr>
          <p:nvPr/>
        </p:nvSpPr>
        <p:spPr bwMode="auto">
          <a:xfrm flipV="1">
            <a:off x="6483350" y="2576513"/>
            <a:ext cx="1282700" cy="546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29" name="Line 6"/>
          <p:cNvSpPr>
            <a:spLocks noChangeShapeType="1"/>
          </p:cNvSpPr>
          <p:nvPr/>
        </p:nvSpPr>
        <p:spPr bwMode="auto">
          <a:xfrm>
            <a:off x="6483350" y="3122613"/>
            <a:ext cx="749300" cy="5207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30" name="Rectangle 7"/>
          <p:cNvSpPr>
            <a:spLocks noChangeArrowheads="1"/>
          </p:cNvSpPr>
          <p:nvPr/>
        </p:nvSpPr>
        <p:spPr bwMode="auto">
          <a:xfrm>
            <a:off x="7300913" y="2201863"/>
            <a:ext cx="14351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Associativity</a:t>
            </a:r>
          </a:p>
        </p:txBody>
      </p:sp>
      <p:sp>
        <p:nvSpPr>
          <p:cNvPr id="56331" name="Rectangle 8"/>
          <p:cNvSpPr>
            <a:spLocks noChangeArrowheads="1"/>
          </p:cNvSpPr>
          <p:nvPr/>
        </p:nvSpPr>
        <p:spPr bwMode="auto">
          <a:xfrm>
            <a:off x="6005513" y="1439863"/>
            <a:ext cx="125253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Cache Size</a:t>
            </a:r>
          </a:p>
        </p:txBody>
      </p:sp>
      <p:sp>
        <p:nvSpPr>
          <p:cNvPr id="56332" name="Rectangle 9"/>
          <p:cNvSpPr>
            <a:spLocks noChangeArrowheads="1"/>
          </p:cNvSpPr>
          <p:nvPr/>
        </p:nvSpPr>
        <p:spPr bwMode="auto">
          <a:xfrm>
            <a:off x="6919913" y="3649663"/>
            <a:ext cx="11969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Block Size</a:t>
            </a:r>
          </a:p>
        </p:txBody>
      </p:sp>
      <p:sp>
        <p:nvSpPr>
          <p:cNvPr id="56333" name="Line 10"/>
          <p:cNvSpPr>
            <a:spLocks noChangeShapeType="1"/>
          </p:cNvSpPr>
          <p:nvPr/>
        </p:nvSpPr>
        <p:spPr bwMode="auto">
          <a:xfrm flipV="1">
            <a:off x="6335713" y="4646613"/>
            <a:ext cx="0" cy="11557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6334" name="Rectangle 11"/>
          <p:cNvSpPr>
            <a:spLocks noChangeArrowheads="1"/>
          </p:cNvSpPr>
          <p:nvPr/>
        </p:nvSpPr>
        <p:spPr bwMode="auto">
          <a:xfrm>
            <a:off x="5788025" y="4652963"/>
            <a:ext cx="563563"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Bad</a:t>
            </a:r>
          </a:p>
        </p:txBody>
      </p:sp>
      <p:sp>
        <p:nvSpPr>
          <p:cNvPr id="56335" name="Rectangle 12"/>
          <p:cNvSpPr>
            <a:spLocks noChangeArrowheads="1"/>
          </p:cNvSpPr>
          <p:nvPr/>
        </p:nvSpPr>
        <p:spPr bwMode="auto">
          <a:xfrm>
            <a:off x="5635625" y="5491163"/>
            <a:ext cx="7112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Good</a:t>
            </a:r>
          </a:p>
        </p:txBody>
      </p:sp>
      <p:sp>
        <p:nvSpPr>
          <p:cNvPr id="56336" name="Line 13"/>
          <p:cNvSpPr>
            <a:spLocks noChangeShapeType="1"/>
          </p:cNvSpPr>
          <p:nvPr/>
        </p:nvSpPr>
        <p:spPr bwMode="auto">
          <a:xfrm>
            <a:off x="6342063" y="5795963"/>
            <a:ext cx="18161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6337" name="Rectangle 14"/>
          <p:cNvSpPr>
            <a:spLocks noChangeArrowheads="1"/>
          </p:cNvSpPr>
          <p:nvPr/>
        </p:nvSpPr>
        <p:spPr bwMode="auto">
          <a:xfrm>
            <a:off x="6321425" y="5872163"/>
            <a:ext cx="642938"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Less</a:t>
            </a:r>
          </a:p>
        </p:txBody>
      </p:sp>
      <p:sp>
        <p:nvSpPr>
          <p:cNvPr id="56338" name="Rectangle 15"/>
          <p:cNvSpPr>
            <a:spLocks noChangeArrowheads="1"/>
          </p:cNvSpPr>
          <p:nvPr/>
        </p:nvSpPr>
        <p:spPr bwMode="auto">
          <a:xfrm>
            <a:off x="7921625" y="5872163"/>
            <a:ext cx="666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More</a:t>
            </a:r>
          </a:p>
        </p:txBody>
      </p:sp>
      <p:sp>
        <p:nvSpPr>
          <p:cNvPr id="56339" name="Arc 16"/>
          <p:cNvSpPr>
            <a:spLocks/>
          </p:cNvSpPr>
          <p:nvPr/>
        </p:nvSpPr>
        <p:spPr bwMode="auto">
          <a:xfrm>
            <a:off x="6496050" y="4729163"/>
            <a:ext cx="1593850" cy="984250"/>
          </a:xfrm>
          <a:custGeom>
            <a:avLst/>
            <a:gdLst>
              <a:gd name="T0" fmla="*/ 2147483647 w 21600"/>
              <a:gd name="T1" fmla="*/ 2043660565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prstTxWarp prst="textNoShape">
              <a:avLst/>
            </a:prstTxWarp>
          </a:bodyPr>
          <a:lstStyle/>
          <a:p>
            <a:endParaRPr lang="en-US"/>
          </a:p>
        </p:txBody>
      </p:sp>
      <p:sp>
        <p:nvSpPr>
          <p:cNvPr id="56340" name="Arc 17"/>
          <p:cNvSpPr>
            <a:spLocks/>
          </p:cNvSpPr>
          <p:nvPr/>
        </p:nvSpPr>
        <p:spPr bwMode="auto">
          <a:xfrm>
            <a:off x="6640513" y="4805363"/>
            <a:ext cx="1365250" cy="908050"/>
          </a:xfrm>
          <a:custGeom>
            <a:avLst/>
            <a:gdLst>
              <a:gd name="T0" fmla="*/ 2147483647 w 21600"/>
              <a:gd name="T1" fmla="*/ 0 h 21600"/>
              <a:gd name="T2" fmla="*/ 0 w 21600"/>
              <a:gd name="T3" fmla="*/ 160480319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prstTxWarp prst="textNoShape">
              <a:avLst/>
            </a:prstTxWarp>
          </a:bodyPr>
          <a:lstStyle/>
          <a:p>
            <a:endParaRPr lang="en-US"/>
          </a:p>
        </p:txBody>
      </p:sp>
      <p:sp>
        <p:nvSpPr>
          <p:cNvPr id="56341" name="Rectangle 18"/>
          <p:cNvSpPr>
            <a:spLocks noChangeArrowheads="1"/>
          </p:cNvSpPr>
          <p:nvPr/>
        </p:nvSpPr>
        <p:spPr bwMode="auto">
          <a:xfrm>
            <a:off x="6321425" y="5438775"/>
            <a:ext cx="900113" cy="3016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400" b="1"/>
              <a:t>Factor A</a:t>
            </a:r>
          </a:p>
        </p:txBody>
      </p:sp>
      <p:sp>
        <p:nvSpPr>
          <p:cNvPr id="56342" name="Rectangle 19"/>
          <p:cNvSpPr>
            <a:spLocks noChangeArrowheads="1"/>
          </p:cNvSpPr>
          <p:nvPr/>
        </p:nvSpPr>
        <p:spPr bwMode="auto">
          <a:xfrm>
            <a:off x="7769225" y="5438775"/>
            <a:ext cx="900113" cy="3016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400" b="1"/>
              <a:t>Factor B</a:t>
            </a:r>
          </a:p>
        </p:txBody>
      </p:sp>
      <p:grpSp>
        <p:nvGrpSpPr>
          <p:cNvPr id="2" name="Group 20"/>
          <p:cNvGrpSpPr>
            <a:grpSpLocks/>
          </p:cNvGrpSpPr>
          <p:nvPr/>
        </p:nvGrpSpPr>
        <p:grpSpPr bwMode="auto">
          <a:xfrm>
            <a:off x="6578600" y="4652963"/>
            <a:ext cx="1420813" cy="749300"/>
            <a:chOff x="3945" y="2736"/>
            <a:chExt cx="895" cy="472"/>
          </a:xfrm>
        </p:grpSpPr>
        <p:sp>
          <p:nvSpPr>
            <p:cNvPr id="56344" name="Arc 21"/>
            <p:cNvSpPr>
              <a:spLocks/>
            </p:cNvSpPr>
            <p:nvPr/>
          </p:nvSpPr>
          <p:spPr bwMode="auto">
            <a:xfrm>
              <a:off x="3945" y="2736"/>
              <a:ext cx="448"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accent1"/>
              </a:solidFill>
              <a:round/>
              <a:headEnd/>
              <a:tailEnd/>
            </a:ln>
          </p:spPr>
          <p:txBody>
            <a:bodyPr wrap="none" anchor="ctr">
              <a:prstTxWarp prst="textNoShape">
                <a:avLst/>
              </a:prstTxWarp>
            </a:bodyPr>
            <a:lstStyle/>
            <a:p>
              <a:endParaRPr lang="en-US"/>
            </a:p>
          </p:txBody>
        </p:sp>
        <p:sp>
          <p:nvSpPr>
            <p:cNvPr id="56345" name="Arc 22"/>
            <p:cNvSpPr>
              <a:spLocks/>
            </p:cNvSpPr>
            <p:nvPr/>
          </p:nvSpPr>
          <p:spPr bwMode="auto">
            <a:xfrm>
              <a:off x="4392" y="2736"/>
              <a:ext cx="448"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accent1"/>
              </a:solidFill>
              <a:round/>
              <a:headEnd/>
              <a:tailEnd/>
            </a:ln>
          </p:spPr>
          <p:txBody>
            <a:bodyPr wrap="none" anchor="ctr">
              <a:prstTxWarp prst="textNoShape">
                <a:avLst/>
              </a:prstTxWarp>
            </a:bodyPr>
            <a:lstStyle/>
            <a:p>
              <a:endParaRPr lang="en-US"/>
            </a:p>
          </p:txBody>
        </p:sp>
      </p:grpSp>
      <p:sp>
        <p:nvSpPr>
          <p:cNvPr id="26" name="Date Placeholder 25"/>
          <p:cNvSpPr>
            <a:spLocks noGrp="1"/>
          </p:cNvSpPr>
          <p:nvPr>
            <p:ph type="dt" sz="half" idx="10"/>
          </p:nvPr>
        </p:nvSpPr>
        <p:spPr/>
        <p:txBody>
          <a:bodyPr/>
          <a:lstStyle/>
          <a:p>
            <a:r>
              <a:rPr lang="en-US" smtClean="0"/>
              <a:t>4/12/11</a:t>
            </a:r>
            <a:endParaRPr lang="en-US" dirty="0"/>
          </a:p>
        </p:txBody>
      </p:sp>
      <p:sp>
        <p:nvSpPr>
          <p:cNvPr id="27" name="Slide Number Placeholder 26"/>
          <p:cNvSpPr>
            <a:spLocks noGrp="1"/>
          </p:cNvSpPr>
          <p:nvPr>
            <p:ph type="sldNum" sz="quarter" idx="12"/>
          </p:nvPr>
        </p:nvSpPr>
        <p:spPr/>
        <p:txBody>
          <a:bodyPr/>
          <a:lstStyle/>
          <a:p>
            <a:fld id="{3CC63E4C-4642-794D-A2FD-70F6B81535F5}" type="slidenum">
              <a:rPr lang="en-US" smtClean="0"/>
              <a:pPr/>
              <a:t>43</a:t>
            </a:fld>
            <a:endParaRPr lang="en-US" dirty="0"/>
          </a:p>
        </p:txBody>
      </p:sp>
      <p:sp>
        <p:nvSpPr>
          <p:cNvPr id="28" name="Footer Placeholder 27"/>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6"/>
          <p:cNvSpPr>
            <a:spLocks noGrp="1"/>
          </p:cNvSpPr>
          <p:nvPr>
            <p:ph type="title"/>
          </p:nvPr>
        </p:nvSpPr>
        <p:spPr/>
        <p:txBody>
          <a:bodyPr/>
          <a:lstStyle/>
          <a:p>
            <a:pPr eaLnBrk="1" hangingPunct="1"/>
            <a:r>
              <a:rPr lang="en-US" smtClean="0"/>
              <a:t>Summary</a:t>
            </a:r>
          </a:p>
        </p:txBody>
      </p:sp>
      <p:sp>
        <p:nvSpPr>
          <p:cNvPr id="57347" name="Content Placeholder 7"/>
          <p:cNvSpPr>
            <a:spLocks noGrp="1"/>
          </p:cNvSpPr>
          <p:nvPr>
            <p:ph idx="1"/>
          </p:nvPr>
        </p:nvSpPr>
        <p:spPr/>
        <p:txBody>
          <a:bodyPr>
            <a:noAutofit/>
          </a:bodyPr>
          <a:lstStyle/>
          <a:p>
            <a:pPr eaLnBrk="1" hangingPunct="1">
              <a:defRPr/>
            </a:pPr>
            <a:r>
              <a:rPr lang="en-US" sz="2400" dirty="0" smtClean="0"/>
              <a:t>Name of the Game: Reduce Cache Misses</a:t>
            </a:r>
          </a:p>
          <a:p>
            <a:pPr lvl="1" eaLnBrk="1" hangingPunct="1">
              <a:defRPr/>
            </a:pPr>
            <a:r>
              <a:rPr lang="en-US" sz="2400" dirty="0" smtClean="0"/>
              <a:t>2 memory blocks mapping to same block knock each other out as program bounces from 1 memory location to next</a:t>
            </a:r>
          </a:p>
          <a:p>
            <a:pPr eaLnBrk="1" hangingPunct="1">
              <a:defRPr/>
            </a:pPr>
            <a:r>
              <a:rPr lang="en-US" sz="2400" dirty="0" smtClean="0"/>
              <a:t>One way to do it: set-</a:t>
            </a:r>
            <a:r>
              <a:rPr lang="en-US" sz="2400" dirty="0" err="1" smtClean="0"/>
              <a:t>associativity</a:t>
            </a:r>
            <a:endParaRPr lang="en-US" sz="2400" dirty="0" smtClean="0"/>
          </a:p>
          <a:p>
            <a:pPr lvl="1" eaLnBrk="1" hangingPunct="1">
              <a:defRPr/>
            </a:pPr>
            <a:r>
              <a:rPr lang="en-US" sz="2400" dirty="0" smtClean="0"/>
              <a:t>Memory block maps into more than 1 cache block</a:t>
            </a:r>
          </a:p>
          <a:p>
            <a:pPr lvl="1" eaLnBrk="1" hangingPunct="1">
              <a:defRPr/>
            </a:pPr>
            <a:r>
              <a:rPr lang="en-US" sz="2400" dirty="0" smtClean="0"/>
              <a:t>N-way: </a:t>
            </a:r>
            <a:r>
              <a:rPr lang="en-US" sz="2400" dirty="0" err="1" smtClean="0"/>
              <a:t>n</a:t>
            </a:r>
            <a:r>
              <a:rPr lang="en-US" sz="2400" dirty="0" smtClean="0"/>
              <a:t> possible places in cache to hold a memory block</a:t>
            </a:r>
          </a:p>
          <a:p>
            <a:pPr>
              <a:defRPr/>
            </a:pPr>
            <a:r>
              <a:rPr lang="en-US" sz="2400" dirty="0" smtClean="0"/>
              <a:t>N-way Cache of 2</a:t>
            </a:r>
            <a:r>
              <a:rPr lang="en-US" sz="2400" baseline="30000" dirty="0" smtClean="0"/>
              <a:t>N+M </a:t>
            </a:r>
            <a:r>
              <a:rPr lang="en-US" sz="2400" dirty="0" smtClean="0"/>
              <a:t>blocks: 2</a:t>
            </a:r>
            <a:r>
              <a:rPr lang="en-US" sz="2400" baseline="30000" dirty="0" smtClean="0"/>
              <a:t>N</a:t>
            </a:r>
            <a:r>
              <a:rPr lang="en-US" sz="2400" dirty="0" smtClean="0"/>
              <a:t> ways </a:t>
            </a:r>
            <a:r>
              <a:rPr lang="en-US" sz="2400" dirty="0" err="1" smtClean="0"/>
              <a:t>x</a:t>
            </a:r>
            <a:r>
              <a:rPr lang="en-US" sz="2400" dirty="0" smtClean="0"/>
              <a:t> 2</a:t>
            </a:r>
            <a:r>
              <a:rPr lang="en-US" sz="2400" baseline="30000" dirty="0" smtClean="0"/>
              <a:t>M</a:t>
            </a:r>
            <a:r>
              <a:rPr lang="en-US" sz="2400" dirty="0" smtClean="0"/>
              <a:t> sets</a:t>
            </a:r>
          </a:p>
          <a:p>
            <a:pPr>
              <a:defRPr/>
            </a:pPr>
            <a:r>
              <a:rPr lang="en-US" sz="2400" dirty="0" smtClean="0"/>
              <a:t>Multi-level caches</a:t>
            </a:r>
          </a:p>
          <a:p>
            <a:pPr lvl="1">
              <a:buFont typeface="Lucida Grande"/>
              <a:buChar char="−"/>
              <a:defRPr/>
            </a:pPr>
            <a:r>
              <a:rPr lang="en-US" sz="2400" dirty="0" smtClean="0"/>
              <a:t>Optimize first level to be fast!</a:t>
            </a:r>
          </a:p>
          <a:p>
            <a:pPr lvl="1">
              <a:buFont typeface="Lucida Grande"/>
              <a:buChar char="−"/>
              <a:defRPr/>
            </a:pPr>
            <a:r>
              <a:rPr lang="en-US" sz="2400" dirty="0" smtClean="0"/>
              <a:t>Optimize 2</a:t>
            </a:r>
            <a:r>
              <a:rPr lang="en-US" sz="2400" baseline="30000" dirty="0" smtClean="0"/>
              <a:t>nd</a:t>
            </a:r>
            <a:r>
              <a:rPr lang="en-US" sz="2400" dirty="0" smtClean="0"/>
              <a:t> and 3</a:t>
            </a:r>
            <a:r>
              <a:rPr lang="en-US" sz="2400" baseline="30000" dirty="0" smtClean="0"/>
              <a:t>rd</a:t>
            </a:r>
            <a:r>
              <a:rPr lang="en-US" sz="2400" dirty="0" smtClean="0"/>
              <a:t> levels to minimize the memory access penalty</a:t>
            </a:r>
          </a:p>
          <a:p>
            <a:pPr lvl="1" eaLnBrk="1" hangingPunct="1">
              <a:buNone/>
              <a:defRPr/>
            </a:pPr>
            <a:endParaRPr lang="en-US" sz="2400" dirty="0"/>
          </a:p>
        </p:txBody>
      </p:sp>
      <p:sp>
        <p:nvSpPr>
          <p:cNvPr id="7" name="Date Placeholder 6"/>
          <p:cNvSpPr>
            <a:spLocks noGrp="1"/>
          </p:cNvSpPr>
          <p:nvPr>
            <p:ph type="dt" sz="half" idx="10"/>
          </p:nvPr>
        </p:nvSpPr>
        <p:spPr/>
        <p:txBody>
          <a:bodyPr/>
          <a:lstStyle/>
          <a:p>
            <a:r>
              <a:rPr lang="en-US" smtClean="0"/>
              <a:t>4/12/11</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44</a:t>
            </a:fld>
            <a:endParaRPr lang="en-US" dirty="0"/>
          </a:p>
        </p:txBody>
      </p:sp>
      <p:sp>
        <p:nvSpPr>
          <p:cNvPr id="9" name="Footer Placeholder 8"/>
          <p:cNvSpPr>
            <a:spLocks noGrp="1"/>
          </p:cNvSpPr>
          <p:nvPr>
            <p:ph type="ftr" sz="quarter" idx="11"/>
          </p:nvPr>
        </p:nvSpPr>
        <p:spPr/>
        <p:txBody>
          <a:bodyPr/>
          <a:lstStyle/>
          <a:p>
            <a:r>
              <a:rPr lang="en-US" smtClean="0"/>
              <a:t>Spring 2011 -- Lecture #22</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Agenda</a:t>
            </a:r>
          </a:p>
        </p:txBody>
      </p:sp>
      <p:sp>
        <p:nvSpPr>
          <p:cNvPr id="19459" name="Content Placeholder 2"/>
          <p:cNvSpPr>
            <a:spLocks noGrp="1"/>
          </p:cNvSpPr>
          <p:nvPr>
            <p:ph idx="1"/>
          </p:nvPr>
        </p:nvSpPr>
        <p:spPr/>
        <p:txBody>
          <a:bodyPr/>
          <a:lstStyle/>
          <a:p>
            <a:pPr eaLnBrk="1" hangingPunct="1"/>
            <a:r>
              <a:rPr lang="en-US" dirty="0" smtClean="0"/>
              <a:t>Cache Memory Recap</a:t>
            </a:r>
          </a:p>
          <a:p>
            <a:pPr eaLnBrk="1" hangingPunct="1"/>
            <a:r>
              <a:rPr lang="en-US" dirty="0" err="1" smtClean="0"/>
              <a:t>Administrivia</a:t>
            </a:r>
            <a:endParaRPr lang="en-US" dirty="0" smtClean="0"/>
          </a:p>
          <a:p>
            <a:pPr eaLnBrk="1" hangingPunct="1"/>
            <a:r>
              <a:rPr lang="en-US" dirty="0" smtClean="0"/>
              <a:t>Set-Associative Caches</a:t>
            </a:r>
          </a:p>
          <a:p>
            <a:pPr eaLnBrk="1" hangingPunct="1"/>
            <a:r>
              <a:rPr lang="en-US" dirty="0" smtClean="0"/>
              <a:t>Technology Break</a:t>
            </a:r>
          </a:p>
          <a:p>
            <a:pPr eaLnBrk="1" hangingPunct="1"/>
            <a:r>
              <a:rPr lang="en-US" dirty="0" smtClean="0"/>
              <a:t>AMAT and Multilevel Cache Review</a:t>
            </a:r>
          </a:p>
        </p:txBody>
      </p:sp>
      <p:sp>
        <p:nvSpPr>
          <p:cNvPr id="10" name="Date Placeholder 9"/>
          <p:cNvSpPr>
            <a:spLocks noGrp="1"/>
          </p:cNvSpPr>
          <p:nvPr>
            <p:ph type="dt" sz="half" idx="10"/>
          </p:nvPr>
        </p:nvSpPr>
        <p:spPr/>
        <p:txBody>
          <a:bodyPr/>
          <a:lstStyle/>
          <a:p>
            <a:r>
              <a:rPr lang="en-US" smtClean="0"/>
              <a:t>4/12/11</a:t>
            </a:r>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5</a:t>
            </a:fld>
            <a:endParaRPr lang="en-US" dirty="0"/>
          </a:p>
        </p:txBody>
      </p:sp>
      <p:sp>
        <p:nvSpPr>
          <p:cNvPr id="12" name="Footer Placeholder 11"/>
          <p:cNvSpPr>
            <a:spLocks noGrp="1"/>
          </p:cNvSpPr>
          <p:nvPr>
            <p:ph type="ftr" sz="quarter" idx="11"/>
          </p:nvPr>
        </p:nvSpPr>
        <p:spPr/>
        <p:txBody>
          <a:bodyPr/>
          <a:lstStyle/>
          <a:p>
            <a:r>
              <a:rPr lang="en-US" smtClean="0"/>
              <a:t>Spring 2011 -- Lecture #22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wrap="none"/>
          <a:lstStyle/>
          <a:p>
            <a:pPr eaLnBrk="1" hangingPunct="1"/>
            <a:r>
              <a:rPr lang="en-US" smtClean="0"/>
              <a:t>Recap: Components of a Computer</a:t>
            </a:r>
          </a:p>
        </p:txBody>
      </p:sp>
      <p:sp>
        <p:nvSpPr>
          <p:cNvPr id="1485827" name="Rectangle 3"/>
          <p:cNvSpPr>
            <a:spLocks noChangeArrowheads="1"/>
          </p:cNvSpPr>
          <p:nvPr/>
        </p:nvSpPr>
        <p:spPr bwMode="auto">
          <a:xfrm>
            <a:off x="1905000" y="1371600"/>
            <a:ext cx="5143500" cy="28575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485828" name="Rectangle 4"/>
          <p:cNvSpPr>
            <a:spLocks noChangeArrowheads="1"/>
          </p:cNvSpPr>
          <p:nvPr/>
        </p:nvSpPr>
        <p:spPr bwMode="auto">
          <a:xfrm>
            <a:off x="2286000" y="1778000"/>
            <a:ext cx="1460500" cy="21971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21509" name="Rectangle 5"/>
          <p:cNvSpPr>
            <a:spLocks noChangeArrowheads="1"/>
          </p:cNvSpPr>
          <p:nvPr/>
        </p:nvSpPr>
        <p:spPr bwMode="auto">
          <a:xfrm>
            <a:off x="2317750" y="1905000"/>
            <a:ext cx="1308100" cy="28416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a:t> Processor</a:t>
            </a:r>
          </a:p>
        </p:txBody>
      </p:sp>
      <p:sp>
        <p:nvSpPr>
          <p:cNvPr id="1485830" name="Rectangle 6"/>
          <p:cNvSpPr>
            <a:spLocks noChangeArrowheads="1"/>
          </p:cNvSpPr>
          <p:nvPr/>
        </p:nvSpPr>
        <p:spPr bwMode="auto">
          <a:xfrm>
            <a:off x="3937000" y="1778000"/>
            <a:ext cx="1333500" cy="2222500"/>
          </a:xfrm>
          <a:prstGeom prst="rect">
            <a:avLst/>
          </a:prstGeom>
          <a:solidFill>
            <a:schemeClr val="bg1"/>
          </a:solidFill>
          <a:ln w="12700">
            <a:solidFill>
              <a:srgbClr val="FF0000"/>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485831" name="Rectangle 7"/>
          <p:cNvSpPr>
            <a:spLocks noChangeArrowheads="1"/>
          </p:cNvSpPr>
          <p:nvPr/>
        </p:nvSpPr>
        <p:spPr bwMode="auto">
          <a:xfrm>
            <a:off x="5435600" y="1778000"/>
            <a:ext cx="1333500" cy="22225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485832" name="AutoShape 8"/>
          <p:cNvSpPr>
            <a:spLocks noChangeArrowheads="1"/>
          </p:cNvSpPr>
          <p:nvPr/>
        </p:nvSpPr>
        <p:spPr bwMode="auto">
          <a:xfrm>
            <a:off x="2489200" y="2463800"/>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US"/>
          </a:p>
        </p:txBody>
      </p:sp>
      <p:sp>
        <p:nvSpPr>
          <p:cNvPr id="1485833" name="AutoShape 9"/>
          <p:cNvSpPr>
            <a:spLocks noChangeArrowheads="1"/>
          </p:cNvSpPr>
          <p:nvPr/>
        </p:nvSpPr>
        <p:spPr bwMode="auto">
          <a:xfrm>
            <a:off x="2489200" y="3225800"/>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pPr algn="ctr">
              <a:defRPr/>
            </a:pPr>
            <a:endParaRPr lang="en-US" dirty="0"/>
          </a:p>
        </p:txBody>
      </p:sp>
      <p:sp>
        <p:nvSpPr>
          <p:cNvPr id="21514" name="Rectangle 10"/>
          <p:cNvSpPr>
            <a:spLocks noChangeArrowheads="1"/>
          </p:cNvSpPr>
          <p:nvPr/>
        </p:nvSpPr>
        <p:spPr bwMode="auto">
          <a:xfrm>
            <a:off x="2540000" y="2628900"/>
            <a:ext cx="939800" cy="28416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a:t>Control</a:t>
            </a:r>
          </a:p>
        </p:txBody>
      </p:sp>
      <p:sp>
        <p:nvSpPr>
          <p:cNvPr id="21515" name="Rectangle 11"/>
          <p:cNvSpPr>
            <a:spLocks noChangeArrowheads="1"/>
          </p:cNvSpPr>
          <p:nvPr/>
        </p:nvSpPr>
        <p:spPr bwMode="auto">
          <a:xfrm>
            <a:off x="2438400" y="3429000"/>
            <a:ext cx="1104900" cy="28416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a:t>Datapath</a:t>
            </a:r>
          </a:p>
        </p:txBody>
      </p:sp>
      <p:sp>
        <p:nvSpPr>
          <p:cNvPr id="21516" name="Rectangle 12"/>
          <p:cNvSpPr>
            <a:spLocks noChangeArrowheads="1"/>
          </p:cNvSpPr>
          <p:nvPr/>
        </p:nvSpPr>
        <p:spPr bwMode="auto">
          <a:xfrm>
            <a:off x="4114800" y="2743200"/>
            <a:ext cx="1003300" cy="28416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a:t>Memory</a:t>
            </a:r>
          </a:p>
        </p:txBody>
      </p:sp>
      <p:sp>
        <p:nvSpPr>
          <p:cNvPr id="21517" name="Rectangle 13"/>
          <p:cNvSpPr>
            <a:spLocks noChangeArrowheads="1"/>
          </p:cNvSpPr>
          <p:nvPr/>
        </p:nvSpPr>
        <p:spPr bwMode="auto">
          <a:xfrm>
            <a:off x="5562600" y="1968500"/>
            <a:ext cx="990600" cy="28416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a:t>Devices</a:t>
            </a:r>
          </a:p>
        </p:txBody>
      </p:sp>
      <p:sp>
        <p:nvSpPr>
          <p:cNvPr id="1485838" name="AutoShape 14"/>
          <p:cNvSpPr>
            <a:spLocks noChangeArrowheads="1"/>
          </p:cNvSpPr>
          <p:nvPr/>
        </p:nvSpPr>
        <p:spPr bwMode="auto">
          <a:xfrm>
            <a:off x="5562600" y="2514600"/>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US"/>
          </a:p>
        </p:txBody>
      </p:sp>
      <p:sp>
        <p:nvSpPr>
          <p:cNvPr id="1485839" name="AutoShape 15"/>
          <p:cNvSpPr>
            <a:spLocks noChangeArrowheads="1"/>
          </p:cNvSpPr>
          <p:nvPr/>
        </p:nvSpPr>
        <p:spPr bwMode="auto">
          <a:xfrm>
            <a:off x="5562600" y="3276600"/>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US"/>
          </a:p>
        </p:txBody>
      </p:sp>
      <p:sp>
        <p:nvSpPr>
          <p:cNvPr id="21520" name="Rectangle 16"/>
          <p:cNvSpPr>
            <a:spLocks noChangeArrowheads="1"/>
          </p:cNvSpPr>
          <p:nvPr/>
        </p:nvSpPr>
        <p:spPr bwMode="auto">
          <a:xfrm>
            <a:off x="5613400" y="2679700"/>
            <a:ext cx="685800" cy="28416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a:t>Input</a:t>
            </a:r>
          </a:p>
        </p:txBody>
      </p:sp>
      <p:sp>
        <p:nvSpPr>
          <p:cNvPr id="21521" name="Rectangle 17"/>
          <p:cNvSpPr>
            <a:spLocks noChangeArrowheads="1"/>
          </p:cNvSpPr>
          <p:nvPr/>
        </p:nvSpPr>
        <p:spPr bwMode="auto">
          <a:xfrm>
            <a:off x="5613400" y="3441700"/>
            <a:ext cx="876300" cy="28416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a:t>Output</a:t>
            </a:r>
          </a:p>
        </p:txBody>
      </p:sp>
      <p:sp>
        <p:nvSpPr>
          <p:cNvPr id="21522" name="Rectangle 18"/>
          <p:cNvSpPr>
            <a:spLocks noChangeArrowheads="1"/>
          </p:cNvSpPr>
          <p:nvPr/>
        </p:nvSpPr>
        <p:spPr bwMode="auto">
          <a:xfrm>
            <a:off x="131763" y="2943225"/>
            <a:ext cx="180975" cy="363538"/>
          </a:xfrm>
          <a:prstGeom prst="rect">
            <a:avLst/>
          </a:prstGeom>
          <a:noFill/>
          <a:ln w="12700">
            <a:noFill/>
            <a:miter lim="800000"/>
            <a:headEnd/>
            <a:tailEnd/>
          </a:ln>
        </p:spPr>
        <p:txBody>
          <a:bodyPr wrap="none" lIns="90488" tIns="44450" rIns="90488" bIns="44450">
            <a:prstTxWarp prst="textNoShape">
              <a:avLst/>
            </a:prstTxWarp>
            <a:spAutoFit/>
          </a:bodyPr>
          <a:lstStyle/>
          <a:p>
            <a:endParaRPr lang="en-US"/>
          </a:p>
        </p:txBody>
      </p:sp>
      <p:grpSp>
        <p:nvGrpSpPr>
          <p:cNvPr id="2" name="Group 19"/>
          <p:cNvGrpSpPr>
            <a:grpSpLocks/>
          </p:cNvGrpSpPr>
          <p:nvPr/>
        </p:nvGrpSpPr>
        <p:grpSpPr bwMode="auto">
          <a:xfrm>
            <a:off x="3276600" y="3995738"/>
            <a:ext cx="2590800" cy="2481262"/>
            <a:chOff x="2160" y="2471"/>
            <a:chExt cx="1632" cy="1563"/>
          </a:xfrm>
        </p:grpSpPr>
        <p:sp>
          <p:nvSpPr>
            <p:cNvPr id="21527" name="Rectangle 20"/>
            <p:cNvSpPr>
              <a:spLocks noChangeArrowheads="1"/>
            </p:cNvSpPr>
            <p:nvPr/>
          </p:nvSpPr>
          <p:spPr bwMode="auto">
            <a:xfrm>
              <a:off x="2170" y="2890"/>
              <a:ext cx="416" cy="616"/>
            </a:xfrm>
            <a:prstGeom prst="rect">
              <a:avLst/>
            </a:prstGeom>
            <a:noFill/>
            <a:ln w="25400">
              <a:solidFill>
                <a:srgbClr val="FF0000"/>
              </a:solidFill>
              <a:miter lim="800000"/>
              <a:headEnd/>
              <a:tailEnd/>
            </a:ln>
          </p:spPr>
          <p:txBody>
            <a:bodyPr wrap="none" anchor="ctr">
              <a:prstTxWarp prst="textNoShape">
                <a:avLst/>
              </a:prstTxWarp>
            </a:bodyPr>
            <a:lstStyle/>
            <a:p>
              <a:endParaRPr lang="en-US"/>
            </a:p>
          </p:txBody>
        </p:sp>
        <p:sp>
          <p:nvSpPr>
            <p:cNvPr id="21528" name="Rectangle 21"/>
            <p:cNvSpPr>
              <a:spLocks noChangeArrowheads="1"/>
            </p:cNvSpPr>
            <p:nvPr/>
          </p:nvSpPr>
          <p:spPr bwMode="auto">
            <a:xfrm rot="5400000">
              <a:off x="2130" y="3090"/>
              <a:ext cx="49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Cache</a:t>
              </a:r>
            </a:p>
          </p:txBody>
        </p:sp>
        <p:sp>
          <p:nvSpPr>
            <p:cNvPr id="21529" name="Rectangle 22"/>
            <p:cNvSpPr>
              <a:spLocks noChangeArrowheads="1"/>
            </p:cNvSpPr>
            <p:nvPr/>
          </p:nvSpPr>
          <p:spPr bwMode="auto">
            <a:xfrm>
              <a:off x="2698" y="2890"/>
              <a:ext cx="464" cy="8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1530" name="Rectangle 23"/>
            <p:cNvSpPr>
              <a:spLocks noChangeArrowheads="1"/>
            </p:cNvSpPr>
            <p:nvPr/>
          </p:nvSpPr>
          <p:spPr bwMode="auto">
            <a:xfrm rot="5400000">
              <a:off x="2569" y="3133"/>
              <a:ext cx="720" cy="364"/>
            </a:xfrm>
            <a:prstGeom prst="rect">
              <a:avLst/>
            </a:prstGeom>
            <a:noFill/>
            <a:ln w="12700">
              <a:noFill/>
              <a:miter lim="800000"/>
              <a:headEnd/>
              <a:tailEnd/>
            </a:ln>
          </p:spPr>
          <p:txBody>
            <a:bodyPr lIns="90488" tIns="44450" rIns="90488" bIns="44450">
              <a:prstTxWarp prst="textNoShape">
                <a:avLst/>
              </a:prstTxWarp>
              <a:spAutoFit/>
            </a:bodyPr>
            <a:lstStyle/>
            <a:p>
              <a:pPr algn="ctr"/>
              <a:r>
                <a:rPr lang="en-US" sz="1600" b="1"/>
                <a:t>Main Memory</a:t>
              </a:r>
            </a:p>
          </p:txBody>
        </p:sp>
        <p:sp>
          <p:nvSpPr>
            <p:cNvPr id="21531" name="Rectangle 24"/>
            <p:cNvSpPr>
              <a:spLocks noChangeArrowheads="1"/>
            </p:cNvSpPr>
            <p:nvPr/>
          </p:nvSpPr>
          <p:spPr bwMode="auto">
            <a:xfrm>
              <a:off x="3274" y="2890"/>
              <a:ext cx="512" cy="114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1532" name="Rectangle 25"/>
            <p:cNvSpPr>
              <a:spLocks noChangeArrowheads="1"/>
            </p:cNvSpPr>
            <p:nvPr/>
          </p:nvSpPr>
          <p:spPr bwMode="auto">
            <a:xfrm rot="5400000">
              <a:off x="3043" y="3213"/>
              <a:ext cx="960" cy="518"/>
            </a:xfrm>
            <a:prstGeom prst="rect">
              <a:avLst/>
            </a:prstGeom>
            <a:noFill/>
            <a:ln w="12700">
              <a:noFill/>
              <a:miter lim="800000"/>
              <a:headEnd/>
              <a:tailEnd/>
            </a:ln>
          </p:spPr>
          <p:txBody>
            <a:bodyPr lIns="90488" tIns="44450" rIns="90488" bIns="44450">
              <a:prstTxWarp prst="textNoShape">
                <a:avLst/>
              </a:prstTxWarp>
              <a:spAutoFit/>
            </a:bodyPr>
            <a:lstStyle/>
            <a:p>
              <a:pPr algn="ctr"/>
              <a:r>
                <a:rPr lang="en-US" sz="1600" b="1"/>
                <a:t>Secondary Memory</a:t>
              </a:r>
            </a:p>
            <a:p>
              <a:pPr algn="ctr"/>
              <a:r>
                <a:rPr lang="en-US" sz="1600" b="1"/>
                <a:t>(Disk)</a:t>
              </a:r>
            </a:p>
          </p:txBody>
        </p:sp>
        <p:sp>
          <p:nvSpPr>
            <p:cNvPr id="21533" name="Line 26"/>
            <p:cNvSpPr>
              <a:spLocks noChangeShapeType="1"/>
            </p:cNvSpPr>
            <p:nvPr/>
          </p:nvSpPr>
          <p:spPr bwMode="auto">
            <a:xfrm flipH="1">
              <a:off x="2160" y="2471"/>
              <a:ext cx="411" cy="409"/>
            </a:xfrm>
            <a:prstGeom prst="line">
              <a:avLst/>
            </a:prstGeom>
            <a:noFill/>
            <a:ln w="12700">
              <a:solidFill>
                <a:srgbClr val="FF0000"/>
              </a:solidFill>
              <a:round/>
              <a:headEnd/>
              <a:tailEnd/>
            </a:ln>
          </p:spPr>
          <p:txBody>
            <a:bodyPr>
              <a:prstTxWarp prst="textNoShape">
                <a:avLst/>
              </a:prstTxWarp>
            </a:bodyPr>
            <a:lstStyle/>
            <a:p>
              <a:endParaRPr lang="en-US"/>
            </a:p>
          </p:txBody>
        </p:sp>
        <p:sp>
          <p:nvSpPr>
            <p:cNvPr id="21534" name="Line 27"/>
            <p:cNvSpPr>
              <a:spLocks noChangeShapeType="1"/>
            </p:cNvSpPr>
            <p:nvPr/>
          </p:nvSpPr>
          <p:spPr bwMode="auto">
            <a:xfrm>
              <a:off x="3413" y="2471"/>
              <a:ext cx="379" cy="409"/>
            </a:xfrm>
            <a:prstGeom prst="line">
              <a:avLst/>
            </a:prstGeom>
            <a:noFill/>
            <a:ln w="12700">
              <a:solidFill>
                <a:srgbClr val="FF0000"/>
              </a:solidFill>
              <a:round/>
              <a:headEnd/>
              <a:tailEnd/>
            </a:ln>
          </p:spPr>
          <p:txBody>
            <a:bodyPr>
              <a:prstTxWarp prst="textNoShape">
                <a:avLst/>
              </a:prstTxWarp>
            </a:bodyPr>
            <a:lstStyle/>
            <a:p>
              <a:endParaRPr lang="en-US"/>
            </a:p>
          </p:txBody>
        </p:sp>
      </p:grpSp>
      <p:sp>
        <p:nvSpPr>
          <p:cNvPr id="31" name="Date Placeholder 30"/>
          <p:cNvSpPr>
            <a:spLocks noGrp="1"/>
          </p:cNvSpPr>
          <p:nvPr>
            <p:ph type="dt" sz="half" idx="10"/>
          </p:nvPr>
        </p:nvSpPr>
        <p:spPr/>
        <p:txBody>
          <a:bodyPr/>
          <a:lstStyle/>
          <a:p>
            <a:r>
              <a:rPr lang="en-US" smtClean="0"/>
              <a:t>4/12/11</a:t>
            </a:r>
            <a:endParaRPr lang="en-US" dirty="0"/>
          </a:p>
        </p:txBody>
      </p:sp>
      <p:sp>
        <p:nvSpPr>
          <p:cNvPr id="32" name="Slide Number Placeholder 31"/>
          <p:cNvSpPr>
            <a:spLocks noGrp="1"/>
          </p:cNvSpPr>
          <p:nvPr>
            <p:ph type="sldNum" sz="quarter" idx="12"/>
          </p:nvPr>
        </p:nvSpPr>
        <p:spPr/>
        <p:txBody>
          <a:bodyPr/>
          <a:lstStyle/>
          <a:p>
            <a:fld id="{3CC63E4C-4642-794D-A2FD-70F6B81535F5}" type="slidenum">
              <a:rPr lang="en-US" smtClean="0"/>
              <a:pPr/>
              <a:t>6</a:t>
            </a:fld>
            <a:endParaRPr lang="en-US" dirty="0"/>
          </a:p>
        </p:txBody>
      </p:sp>
      <p:sp>
        <p:nvSpPr>
          <p:cNvPr id="33" name="Footer Placeholder 32"/>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554" name="Content Placeholder 30"/>
          <p:cNvSpPr>
            <a:spLocks noGrp="1"/>
          </p:cNvSpPr>
          <p:nvPr>
            <p:ph idx="1"/>
          </p:nvPr>
        </p:nvSpPr>
        <p:spPr>
          <a:xfrm>
            <a:off x="457200" y="1262063"/>
            <a:ext cx="8229600" cy="4525962"/>
          </a:xfrm>
        </p:spPr>
        <p:txBody>
          <a:bodyPr/>
          <a:lstStyle/>
          <a:p>
            <a:pPr eaLnBrk="1" hangingPunct="1"/>
            <a:r>
              <a:rPr lang="en-US" sz="2400" smtClean="0"/>
              <a:t>Take advantage of the </a:t>
            </a:r>
            <a:r>
              <a:rPr lang="en-US" sz="2400" smtClean="0">
                <a:solidFill>
                  <a:srgbClr val="FF0000"/>
                </a:solidFill>
              </a:rPr>
              <a:t>principle of locality </a:t>
            </a:r>
            <a:r>
              <a:rPr lang="en-US" sz="2400" smtClean="0"/>
              <a:t>to present the user with as much memory as is available in the </a:t>
            </a:r>
            <a:r>
              <a:rPr lang="en-US" sz="2400" i="1" smtClean="0"/>
              <a:t>cheapest</a:t>
            </a:r>
            <a:r>
              <a:rPr lang="en-US" sz="2400" smtClean="0"/>
              <a:t> technology at the speed offered by the </a:t>
            </a:r>
            <a:r>
              <a:rPr lang="en-US" sz="2400" i="1" smtClean="0"/>
              <a:t>fastest</a:t>
            </a:r>
            <a:r>
              <a:rPr lang="en-US" sz="2400" smtClean="0"/>
              <a:t> technology</a:t>
            </a:r>
          </a:p>
          <a:p>
            <a:pPr eaLnBrk="1" hangingPunct="1"/>
            <a:endParaRPr lang="en-US" smtClean="0"/>
          </a:p>
        </p:txBody>
      </p:sp>
      <p:sp>
        <p:nvSpPr>
          <p:cNvPr id="1487874" name="Rectangle 2"/>
          <p:cNvSpPr>
            <a:spLocks noChangeArrowheads="1"/>
          </p:cNvSpPr>
          <p:nvPr/>
        </p:nvSpPr>
        <p:spPr bwMode="auto">
          <a:xfrm>
            <a:off x="609600" y="2840038"/>
            <a:ext cx="4953000" cy="2209800"/>
          </a:xfrm>
          <a:prstGeom prst="rect">
            <a:avLst/>
          </a:prstGeom>
          <a:solidFill>
            <a:schemeClr val="bg1"/>
          </a:solidFill>
          <a:ln w="38100">
            <a:solidFill>
              <a:schemeClr val="accent2"/>
            </a:solidFill>
            <a:prstDash val="sysDot"/>
            <a:miter lim="800000"/>
            <a:headEnd/>
            <a:tailEnd/>
          </a:ln>
          <a:effectLst/>
        </p:spPr>
        <p:txBody>
          <a:bodyPr wrap="none" anchor="ctr"/>
          <a:lstStyle/>
          <a:p>
            <a:pPr>
              <a:defRPr/>
            </a:pPr>
            <a:endParaRPr lang="en-US">
              <a:latin typeface="+mn-lt"/>
            </a:endParaRPr>
          </a:p>
        </p:txBody>
      </p:sp>
      <p:sp>
        <p:nvSpPr>
          <p:cNvPr id="1487875" name="Rectangle 3" descr="10%"/>
          <p:cNvSpPr>
            <a:spLocks noChangeArrowheads="1"/>
          </p:cNvSpPr>
          <p:nvPr/>
        </p:nvSpPr>
        <p:spPr bwMode="auto">
          <a:xfrm>
            <a:off x="4395788" y="3678238"/>
            <a:ext cx="808037" cy="1074737"/>
          </a:xfrm>
          <a:prstGeom prst="rect">
            <a:avLst/>
          </a:prstGeom>
          <a:solidFill>
            <a:srgbClr val="DA1F28"/>
          </a:solidFill>
          <a:ln w="28575">
            <a:solidFill>
              <a:schemeClr val="tx1"/>
            </a:solidFill>
            <a:miter lim="800000"/>
            <a:headEnd/>
            <a:tailEnd/>
          </a:ln>
          <a:effectLst/>
        </p:spPr>
        <p:txBody>
          <a:bodyPr wrap="none" lIns="90488" tIns="44450" rIns="90488" bIns="44450">
            <a:spAutoFit/>
          </a:bodyPr>
          <a:lstStyle/>
          <a:p>
            <a:pPr algn="ctr">
              <a:defRPr/>
            </a:pPr>
            <a:r>
              <a:rPr lang="en-US" sz="1600" dirty="0">
                <a:solidFill>
                  <a:srgbClr val="000000"/>
                </a:solidFill>
                <a:latin typeface="+mn-lt"/>
              </a:rPr>
              <a:t>Second</a:t>
            </a:r>
          </a:p>
          <a:p>
            <a:pPr algn="ctr">
              <a:defRPr/>
            </a:pPr>
            <a:r>
              <a:rPr lang="en-US" sz="1600" dirty="0">
                <a:solidFill>
                  <a:srgbClr val="000000"/>
                </a:solidFill>
                <a:latin typeface="+mn-lt"/>
              </a:rPr>
              <a:t>Level</a:t>
            </a:r>
          </a:p>
          <a:p>
            <a:pPr algn="ctr">
              <a:defRPr/>
            </a:pPr>
            <a:r>
              <a:rPr lang="en-US" sz="1600" dirty="0">
                <a:solidFill>
                  <a:srgbClr val="000000"/>
                </a:solidFill>
                <a:latin typeface="+mn-lt"/>
              </a:rPr>
              <a:t>Cache</a:t>
            </a:r>
          </a:p>
          <a:p>
            <a:pPr algn="ctr">
              <a:defRPr/>
            </a:pPr>
            <a:r>
              <a:rPr lang="en-US" sz="1600" dirty="0">
                <a:solidFill>
                  <a:srgbClr val="000000"/>
                </a:solidFill>
                <a:latin typeface="+mn-lt"/>
              </a:rPr>
              <a:t>(SRAM)</a:t>
            </a:r>
          </a:p>
        </p:txBody>
      </p:sp>
      <p:sp>
        <p:nvSpPr>
          <p:cNvPr id="1487876" name="Rectangle 4" descr="10%"/>
          <p:cNvSpPr>
            <a:spLocks noChangeArrowheads="1"/>
          </p:cNvSpPr>
          <p:nvPr/>
        </p:nvSpPr>
        <p:spPr bwMode="auto">
          <a:xfrm>
            <a:off x="2514600" y="4364038"/>
            <a:ext cx="228600" cy="609600"/>
          </a:xfrm>
          <a:prstGeom prst="rect">
            <a:avLst/>
          </a:prstGeom>
          <a:solidFill>
            <a:srgbClr val="FF0000"/>
          </a:solidFill>
          <a:ln w="25400">
            <a:solidFill>
              <a:schemeClr val="tx1"/>
            </a:solidFill>
            <a:miter lim="800000"/>
            <a:headEnd/>
            <a:tailEnd/>
          </a:ln>
          <a:effectLst/>
        </p:spPr>
        <p:txBody>
          <a:bodyPr wrap="none" anchor="ctr"/>
          <a:lstStyle/>
          <a:p>
            <a:pPr>
              <a:defRPr/>
            </a:pPr>
            <a:endParaRPr lang="en-US">
              <a:latin typeface="+mn-lt"/>
            </a:endParaRPr>
          </a:p>
        </p:txBody>
      </p:sp>
      <p:sp>
        <p:nvSpPr>
          <p:cNvPr id="23558" name="Rectangle 5"/>
          <p:cNvSpPr>
            <a:spLocks noGrp="1" noChangeArrowheads="1"/>
          </p:cNvSpPr>
          <p:nvPr>
            <p:ph type="title"/>
          </p:nvPr>
        </p:nvSpPr>
        <p:spPr/>
        <p:txBody>
          <a:bodyPr/>
          <a:lstStyle/>
          <a:p>
            <a:pPr eaLnBrk="1" hangingPunct="1"/>
            <a:r>
              <a:rPr lang="en-US" smtClean="0"/>
              <a:t>Recap: Typical Memory Hierarchy</a:t>
            </a:r>
          </a:p>
        </p:txBody>
      </p:sp>
      <p:sp>
        <p:nvSpPr>
          <p:cNvPr id="1487878" name="Rectangle 6"/>
          <p:cNvSpPr>
            <a:spLocks noChangeArrowheads="1"/>
          </p:cNvSpPr>
          <p:nvPr/>
        </p:nvSpPr>
        <p:spPr bwMode="auto">
          <a:xfrm>
            <a:off x="838200" y="3144838"/>
            <a:ext cx="2716213" cy="242887"/>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79" name="Rectangle 7"/>
          <p:cNvSpPr>
            <a:spLocks noChangeArrowheads="1"/>
          </p:cNvSpPr>
          <p:nvPr/>
        </p:nvSpPr>
        <p:spPr bwMode="auto">
          <a:xfrm>
            <a:off x="1752600" y="3068638"/>
            <a:ext cx="798513" cy="336550"/>
          </a:xfrm>
          <a:prstGeom prst="rect">
            <a:avLst/>
          </a:prstGeom>
          <a:noFill/>
          <a:ln w="12700">
            <a:noFill/>
            <a:miter lim="800000"/>
            <a:headEnd/>
            <a:tailEnd/>
          </a:ln>
          <a:effectLst/>
        </p:spPr>
        <p:txBody>
          <a:bodyPr wrap="none" lIns="90488" tIns="44450" rIns="90488" bIns="44450">
            <a:spAutoFit/>
          </a:bodyPr>
          <a:lstStyle/>
          <a:p>
            <a:pPr>
              <a:defRPr/>
            </a:pPr>
            <a:r>
              <a:rPr lang="en-US" sz="1600">
                <a:latin typeface="+mn-lt"/>
              </a:rPr>
              <a:t>Control</a:t>
            </a:r>
          </a:p>
        </p:txBody>
      </p:sp>
      <p:sp>
        <p:nvSpPr>
          <p:cNvPr id="1487880" name="Rectangle 8"/>
          <p:cNvSpPr>
            <a:spLocks noChangeArrowheads="1"/>
          </p:cNvSpPr>
          <p:nvPr/>
        </p:nvSpPr>
        <p:spPr bwMode="auto">
          <a:xfrm>
            <a:off x="788988" y="3602038"/>
            <a:ext cx="1422400" cy="1347787"/>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81" name="Rectangle 9"/>
          <p:cNvSpPr>
            <a:spLocks noChangeArrowheads="1"/>
          </p:cNvSpPr>
          <p:nvPr/>
        </p:nvSpPr>
        <p:spPr bwMode="auto">
          <a:xfrm>
            <a:off x="838200" y="4135438"/>
            <a:ext cx="950913" cy="336550"/>
          </a:xfrm>
          <a:prstGeom prst="rect">
            <a:avLst/>
          </a:prstGeom>
          <a:noFill/>
          <a:ln w="12700">
            <a:noFill/>
            <a:miter lim="800000"/>
            <a:headEnd/>
            <a:tailEnd/>
          </a:ln>
          <a:effectLst/>
        </p:spPr>
        <p:txBody>
          <a:bodyPr wrap="none" lIns="90488" tIns="44450" rIns="90488" bIns="44450">
            <a:spAutoFit/>
          </a:bodyPr>
          <a:lstStyle/>
          <a:p>
            <a:pPr>
              <a:defRPr/>
            </a:pPr>
            <a:r>
              <a:rPr lang="en-US" sz="1600">
                <a:latin typeface="+mn-lt"/>
              </a:rPr>
              <a:t>Datapath</a:t>
            </a:r>
          </a:p>
        </p:txBody>
      </p:sp>
      <p:sp>
        <p:nvSpPr>
          <p:cNvPr id="1487882" name="Rectangle 10"/>
          <p:cNvSpPr>
            <a:spLocks noChangeArrowheads="1"/>
          </p:cNvSpPr>
          <p:nvPr/>
        </p:nvSpPr>
        <p:spPr bwMode="auto">
          <a:xfrm>
            <a:off x="7467600" y="2611438"/>
            <a:ext cx="1117600" cy="2432050"/>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83" name="Rectangle 11"/>
          <p:cNvSpPr>
            <a:spLocks noChangeArrowheads="1"/>
          </p:cNvSpPr>
          <p:nvPr/>
        </p:nvSpPr>
        <p:spPr bwMode="auto">
          <a:xfrm>
            <a:off x="7488238" y="3602038"/>
            <a:ext cx="1055687" cy="828675"/>
          </a:xfrm>
          <a:prstGeom prst="rect">
            <a:avLst/>
          </a:prstGeom>
          <a:noFill/>
          <a:ln w="12700">
            <a:noFill/>
            <a:miter lim="800000"/>
            <a:headEnd/>
            <a:tailEnd/>
          </a:ln>
          <a:effectLst/>
        </p:spPr>
        <p:txBody>
          <a:bodyPr wrap="none" lIns="90488" tIns="44450" rIns="90488" bIns="44450">
            <a:spAutoFit/>
          </a:bodyPr>
          <a:lstStyle/>
          <a:p>
            <a:pPr algn="ctr">
              <a:defRPr/>
            </a:pPr>
            <a:r>
              <a:rPr lang="en-US" sz="1600">
                <a:latin typeface="+mn-lt"/>
              </a:rPr>
              <a:t>Secondary</a:t>
            </a:r>
          </a:p>
          <a:p>
            <a:pPr algn="ctr">
              <a:defRPr/>
            </a:pPr>
            <a:r>
              <a:rPr lang="en-US" sz="1600">
                <a:latin typeface="+mn-lt"/>
              </a:rPr>
              <a:t>Memory</a:t>
            </a:r>
          </a:p>
          <a:p>
            <a:pPr algn="ctr">
              <a:defRPr/>
            </a:pPr>
            <a:r>
              <a:rPr lang="en-US" sz="1600">
                <a:latin typeface="+mn-lt"/>
              </a:rPr>
              <a:t>(Disk)</a:t>
            </a:r>
          </a:p>
        </p:txBody>
      </p:sp>
      <p:sp>
        <p:nvSpPr>
          <p:cNvPr id="1487884" name="Rectangle 12"/>
          <p:cNvSpPr>
            <a:spLocks noChangeArrowheads="1"/>
          </p:cNvSpPr>
          <p:nvPr/>
        </p:nvSpPr>
        <p:spPr bwMode="auto">
          <a:xfrm>
            <a:off x="636588" y="2840038"/>
            <a:ext cx="3249612" cy="2219325"/>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85" name="Rectangle 13"/>
          <p:cNvSpPr>
            <a:spLocks noChangeArrowheads="1"/>
          </p:cNvSpPr>
          <p:nvPr/>
        </p:nvSpPr>
        <p:spPr bwMode="auto">
          <a:xfrm>
            <a:off x="1219200" y="2795588"/>
            <a:ext cx="1970088" cy="336550"/>
          </a:xfrm>
          <a:prstGeom prst="rect">
            <a:avLst/>
          </a:prstGeom>
          <a:noFill/>
          <a:ln w="12700">
            <a:noFill/>
            <a:miter lim="800000"/>
            <a:headEnd/>
            <a:tailEnd/>
          </a:ln>
          <a:effectLst/>
        </p:spPr>
        <p:txBody>
          <a:bodyPr wrap="none" lIns="90488" tIns="44450" rIns="90488" bIns="44450">
            <a:spAutoFit/>
          </a:bodyPr>
          <a:lstStyle/>
          <a:p>
            <a:pPr>
              <a:defRPr/>
            </a:pPr>
            <a:r>
              <a:rPr lang="en-US" sz="1600" dirty="0">
                <a:latin typeface="+mn-lt"/>
              </a:rPr>
              <a:t>On-Chip Components</a:t>
            </a:r>
          </a:p>
        </p:txBody>
      </p:sp>
      <p:sp>
        <p:nvSpPr>
          <p:cNvPr id="1487886" name="Line 14"/>
          <p:cNvSpPr>
            <a:spLocks noChangeShapeType="1"/>
          </p:cNvSpPr>
          <p:nvPr/>
        </p:nvSpPr>
        <p:spPr bwMode="auto">
          <a:xfrm flipV="1">
            <a:off x="2057400" y="2459038"/>
            <a:ext cx="5791200" cy="1676400"/>
          </a:xfrm>
          <a:prstGeom prst="line">
            <a:avLst/>
          </a:prstGeom>
          <a:noFill/>
          <a:ln w="28575">
            <a:solidFill>
              <a:schemeClr val="tx1"/>
            </a:solidFill>
            <a:prstDash val="dashDot"/>
            <a:round/>
            <a:headEnd/>
            <a:tailEnd/>
          </a:ln>
          <a:effectLst/>
        </p:spPr>
        <p:txBody>
          <a:bodyPr wrap="none" anchor="ctr"/>
          <a:lstStyle/>
          <a:p>
            <a:pPr>
              <a:defRPr/>
            </a:pPr>
            <a:endParaRPr lang="en-US">
              <a:latin typeface="+mn-lt"/>
            </a:endParaRPr>
          </a:p>
        </p:txBody>
      </p:sp>
      <p:sp>
        <p:nvSpPr>
          <p:cNvPr id="1487887" name="Line 15"/>
          <p:cNvSpPr>
            <a:spLocks noChangeShapeType="1"/>
          </p:cNvSpPr>
          <p:nvPr/>
        </p:nvSpPr>
        <p:spPr bwMode="auto">
          <a:xfrm>
            <a:off x="2154238" y="4908550"/>
            <a:ext cx="5541962" cy="217488"/>
          </a:xfrm>
          <a:prstGeom prst="line">
            <a:avLst/>
          </a:prstGeom>
          <a:noFill/>
          <a:ln w="28575">
            <a:solidFill>
              <a:schemeClr val="tx1"/>
            </a:solidFill>
            <a:prstDash val="dashDot"/>
            <a:round/>
            <a:headEnd/>
            <a:tailEnd/>
          </a:ln>
          <a:effectLst/>
        </p:spPr>
        <p:txBody>
          <a:bodyPr wrap="none" anchor="ctr"/>
          <a:lstStyle/>
          <a:p>
            <a:pPr>
              <a:defRPr/>
            </a:pPr>
            <a:endParaRPr lang="en-US">
              <a:latin typeface="+mn-lt"/>
            </a:endParaRPr>
          </a:p>
        </p:txBody>
      </p:sp>
      <p:sp>
        <p:nvSpPr>
          <p:cNvPr id="1487888" name="Rectangle 16"/>
          <p:cNvSpPr>
            <a:spLocks noChangeArrowheads="1"/>
          </p:cNvSpPr>
          <p:nvPr/>
        </p:nvSpPr>
        <p:spPr bwMode="auto">
          <a:xfrm>
            <a:off x="1779588" y="4202113"/>
            <a:ext cx="355600" cy="693737"/>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89" name="Rectangle 17"/>
          <p:cNvSpPr>
            <a:spLocks noChangeArrowheads="1"/>
          </p:cNvSpPr>
          <p:nvPr/>
        </p:nvSpPr>
        <p:spPr bwMode="auto">
          <a:xfrm rot="5400000">
            <a:off x="1489869" y="4506119"/>
            <a:ext cx="1011237" cy="333375"/>
          </a:xfrm>
          <a:prstGeom prst="rect">
            <a:avLst/>
          </a:prstGeom>
          <a:noFill/>
          <a:ln w="12700">
            <a:noFill/>
            <a:miter lim="800000"/>
            <a:headEnd/>
            <a:tailEnd/>
          </a:ln>
          <a:effectLst/>
        </p:spPr>
        <p:txBody>
          <a:bodyPr lIns="90488" tIns="44450" rIns="90488" bIns="44450">
            <a:spAutoFit/>
          </a:bodyPr>
          <a:lstStyle/>
          <a:p>
            <a:pPr>
              <a:defRPr/>
            </a:pPr>
            <a:r>
              <a:rPr lang="en-US" sz="1600" dirty="0" err="1">
                <a:latin typeface="+mn-lt"/>
              </a:rPr>
              <a:t>RegFile</a:t>
            </a:r>
            <a:endParaRPr lang="en-US" sz="1600" dirty="0">
              <a:latin typeface="+mn-lt"/>
            </a:endParaRPr>
          </a:p>
        </p:txBody>
      </p:sp>
      <p:sp>
        <p:nvSpPr>
          <p:cNvPr id="1487890" name="Rectangle 18" descr="10%"/>
          <p:cNvSpPr>
            <a:spLocks noChangeArrowheads="1"/>
          </p:cNvSpPr>
          <p:nvPr/>
        </p:nvSpPr>
        <p:spPr bwMode="auto">
          <a:xfrm>
            <a:off x="2971800" y="4364038"/>
            <a:ext cx="660400" cy="609600"/>
          </a:xfrm>
          <a:prstGeom prst="rect">
            <a:avLst/>
          </a:prstGeom>
          <a:solidFill>
            <a:srgbClr val="DA1F28"/>
          </a:solidFill>
          <a:ln w="25400">
            <a:solidFill>
              <a:schemeClr val="tx1"/>
            </a:solidFill>
            <a:miter lim="800000"/>
            <a:headEnd/>
            <a:tailEnd/>
          </a:ln>
          <a:effectLst/>
        </p:spPr>
        <p:txBody>
          <a:bodyPr wrap="none" anchor="ctr"/>
          <a:lstStyle/>
          <a:p>
            <a:pPr>
              <a:defRPr/>
            </a:pPr>
            <a:endParaRPr lang="en-US">
              <a:latin typeface="+mn-lt"/>
            </a:endParaRPr>
          </a:p>
        </p:txBody>
      </p:sp>
      <p:sp>
        <p:nvSpPr>
          <p:cNvPr id="1487891" name="Rectangle 19" descr="10%"/>
          <p:cNvSpPr>
            <a:spLocks noChangeArrowheads="1"/>
          </p:cNvSpPr>
          <p:nvPr/>
        </p:nvSpPr>
        <p:spPr bwMode="auto">
          <a:xfrm>
            <a:off x="5867400" y="3525838"/>
            <a:ext cx="1041400" cy="1350962"/>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92" name="Rectangle 20"/>
          <p:cNvSpPr>
            <a:spLocks noChangeArrowheads="1"/>
          </p:cNvSpPr>
          <p:nvPr/>
        </p:nvSpPr>
        <p:spPr bwMode="auto">
          <a:xfrm>
            <a:off x="5959475" y="3830638"/>
            <a:ext cx="915988" cy="822325"/>
          </a:xfrm>
          <a:prstGeom prst="rect">
            <a:avLst/>
          </a:prstGeom>
          <a:noFill/>
          <a:ln w="12700">
            <a:noFill/>
            <a:miter lim="800000"/>
            <a:headEnd/>
            <a:tailEnd/>
          </a:ln>
          <a:effectLst/>
        </p:spPr>
        <p:txBody>
          <a:bodyPr wrap="none" lIns="90488" tIns="44450" rIns="90488" bIns="44450">
            <a:spAutoFit/>
          </a:bodyPr>
          <a:lstStyle/>
          <a:p>
            <a:pPr algn="ctr">
              <a:defRPr/>
            </a:pPr>
            <a:r>
              <a:rPr lang="en-US" sz="1600">
                <a:solidFill>
                  <a:srgbClr val="000000"/>
                </a:solidFill>
                <a:latin typeface="+mn-lt"/>
              </a:rPr>
              <a:t>Main</a:t>
            </a:r>
          </a:p>
          <a:p>
            <a:pPr algn="ctr">
              <a:defRPr/>
            </a:pPr>
            <a:r>
              <a:rPr lang="en-US" sz="1600">
                <a:solidFill>
                  <a:srgbClr val="000000"/>
                </a:solidFill>
                <a:latin typeface="+mn-lt"/>
              </a:rPr>
              <a:t>Memory</a:t>
            </a:r>
          </a:p>
          <a:p>
            <a:pPr algn="ctr">
              <a:defRPr/>
            </a:pPr>
            <a:r>
              <a:rPr lang="en-US" sz="1600">
                <a:solidFill>
                  <a:srgbClr val="000000"/>
                </a:solidFill>
                <a:latin typeface="+mn-lt"/>
              </a:rPr>
              <a:t>(DRAM)</a:t>
            </a:r>
          </a:p>
        </p:txBody>
      </p:sp>
      <p:sp>
        <p:nvSpPr>
          <p:cNvPr id="1487893" name="Rectangle 21"/>
          <p:cNvSpPr>
            <a:spLocks noChangeArrowheads="1"/>
          </p:cNvSpPr>
          <p:nvPr/>
        </p:nvSpPr>
        <p:spPr bwMode="auto">
          <a:xfrm rot="5400000">
            <a:off x="2991644" y="4358481"/>
            <a:ext cx="687388" cy="581025"/>
          </a:xfrm>
          <a:prstGeom prst="rect">
            <a:avLst/>
          </a:prstGeom>
          <a:noFill/>
          <a:ln w="12700">
            <a:noFill/>
            <a:miter lim="800000"/>
            <a:headEnd/>
            <a:tailEnd/>
          </a:ln>
          <a:effectLst/>
        </p:spPr>
        <p:txBody>
          <a:bodyPr wrap="none" lIns="90488" tIns="44450" rIns="90488" bIns="44450">
            <a:spAutoFit/>
          </a:bodyPr>
          <a:lstStyle/>
          <a:p>
            <a:pPr algn="ctr">
              <a:defRPr/>
            </a:pPr>
            <a:r>
              <a:rPr lang="en-US" sz="1600">
                <a:solidFill>
                  <a:srgbClr val="000000"/>
                </a:solidFill>
                <a:latin typeface="+mn-lt"/>
              </a:rPr>
              <a:t>Data</a:t>
            </a:r>
          </a:p>
          <a:p>
            <a:pPr algn="ctr">
              <a:defRPr/>
            </a:pPr>
            <a:r>
              <a:rPr lang="en-US" sz="1600">
                <a:solidFill>
                  <a:srgbClr val="000000"/>
                </a:solidFill>
                <a:latin typeface="+mn-lt"/>
              </a:rPr>
              <a:t>Cache</a:t>
            </a:r>
          </a:p>
        </p:txBody>
      </p:sp>
      <p:sp>
        <p:nvSpPr>
          <p:cNvPr id="1487894" name="Rectangle 22" descr="10%"/>
          <p:cNvSpPr>
            <a:spLocks noChangeArrowheads="1"/>
          </p:cNvSpPr>
          <p:nvPr/>
        </p:nvSpPr>
        <p:spPr bwMode="auto">
          <a:xfrm>
            <a:off x="2971800" y="3678238"/>
            <a:ext cx="660400" cy="609600"/>
          </a:xfrm>
          <a:prstGeom prst="rect">
            <a:avLst/>
          </a:prstGeom>
          <a:solidFill>
            <a:schemeClr val="tx2">
              <a:lumMod val="40000"/>
              <a:lumOff val="60000"/>
            </a:schemeClr>
          </a:solidFill>
          <a:ln w="25400">
            <a:solidFill>
              <a:schemeClr val="tx1"/>
            </a:solidFill>
            <a:miter lim="800000"/>
            <a:headEnd/>
            <a:tailEnd/>
          </a:ln>
          <a:effectLst/>
        </p:spPr>
        <p:txBody>
          <a:bodyPr wrap="none" anchor="ctr"/>
          <a:lstStyle/>
          <a:p>
            <a:pPr>
              <a:defRPr/>
            </a:pPr>
            <a:endParaRPr lang="en-US">
              <a:latin typeface="+mn-lt"/>
            </a:endParaRPr>
          </a:p>
        </p:txBody>
      </p:sp>
      <p:sp>
        <p:nvSpPr>
          <p:cNvPr id="1487895" name="Rectangle 23"/>
          <p:cNvSpPr>
            <a:spLocks noChangeArrowheads="1"/>
          </p:cNvSpPr>
          <p:nvPr/>
        </p:nvSpPr>
        <p:spPr bwMode="auto">
          <a:xfrm rot="5400000">
            <a:off x="2948782" y="3672681"/>
            <a:ext cx="687388" cy="581025"/>
          </a:xfrm>
          <a:prstGeom prst="rect">
            <a:avLst/>
          </a:prstGeom>
          <a:noFill/>
          <a:ln w="12700">
            <a:noFill/>
            <a:miter lim="800000"/>
            <a:headEnd/>
            <a:tailEnd/>
          </a:ln>
          <a:effectLst/>
        </p:spPr>
        <p:txBody>
          <a:bodyPr wrap="none" lIns="90488" tIns="44450" rIns="90488" bIns="44450">
            <a:spAutoFit/>
          </a:bodyPr>
          <a:lstStyle/>
          <a:p>
            <a:pPr algn="ctr">
              <a:defRPr/>
            </a:pPr>
            <a:r>
              <a:rPr lang="en-US" sz="1600">
                <a:solidFill>
                  <a:srgbClr val="000000"/>
                </a:solidFill>
                <a:latin typeface="+mn-lt"/>
              </a:rPr>
              <a:t>Instr</a:t>
            </a:r>
          </a:p>
          <a:p>
            <a:pPr algn="ctr">
              <a:defRPr/>
            </a:pPr>
            <a:r>
              <a:rPr lang="en-US" sz="1600">
                <a:solidFill>
                  <a:srgbClr val="000000"/>
                </a:solidFill>
                <a:latin typeface="+mn-lt"/>
              </a:rPr>
              <a:t>Cache</a:t>
            </a:r>
          </a:p>
        </p:txBody>
      </p:sp>
      <p:sp>
        <p:nvSpPr>
          <p:cNvPr id="1487896" name="Rectangle 24" descr="10%"/>
          <p:cNvSpPr>
            <a:spLocks noChangeArrowheads="1"/>
          </p:cNvSpPr>
          <p:nvPr/>
        </p:nvSpPr>
        <p:spPr bwMode="auto">
          <a:xfrm>
            <a:off x="2514600" y="3678238"/>
            <a:ext cx="228600" cy="609600"/>
          </a:xfrm>
          <a:prstGeom prst="rect">
            <a:avLst/>
          </a:prstGeom>
          <a:solidFill>
            <a:srgbClr val="8EB4E3"/>
          </a:solidFill>
          <a:ln w="25400">
            <a:solidFill>
              <a:schemeClr val="tx1"/>
            </a:solidFill>
            <a:miter lim="800000"/>
            <a:headEnd/>
            <a:tailEnd/>
          </a:ln>
          <a:effectLst/>
        </p:spPr>
        <p:txBody>
          <a:bodyPr wrap="none" anchor="ctr"/>
          <a:lstStyle/>
          <a:p>
            <a:pPr>
              <a:defRPr/>
            </a:pPr>
            <a:endParaRPr lang="en-US">
              <a:latin typeface="+mn-lt"/>
            </a:endParaRPr>
          </a:p>
        </p:txBody>
      </p:sp>
      <p:sp>
        <p:nvSpPr>
          <p:cNvPr id="1487897" name="Text Box 25"/>
          <p:cNvSpPr txBox="1">
            <a:spLocks noChangeArrowheads="1"/>
          </p:cNvSpPr>
          <p:nvPr/>
        </p:nvSpPr>
        <p:spPr bwMode="auto">
          <a:xfrm rot="5400000" flipH="1">
            <a:off x="2376488" y="3824287"/>
            <a:ext cx="533400" cy="339725"/>
          </a:xfrm>
          <a:prstGeom prst="rect">
            <a:avLst/>
          </a:prstGeom>
          <a:noFill/>
          <a:ln w="12700">
            <a:noFill/>
            <a:miter lim="800000"/>
            <a:headEnd/>
            <a:tailEnd/>
          </a:ln>
          <a:effectLst/>
        </p:spPr>
        <p:txBody>
          <a:bodyPr wrap="none" anchor="ctr">
            <a:spAutoFit/>
          </a:bodyPr>
          <a:lstStyle/>
          <a:p>
            <a:pPr algn="ctr">
              <a:defRPr/>
            </a:pPr>
            <a:r>
              <a:rPr lang="en-US" sz="1600" dirty="0">
                <a:solidFill>
                  <a:srgbClr val="000000"/>
                </a:solidFill>
                <a:latin typeface="+mn-lt"/>
              </a:rPr>
              <a:t>ITLB</a:t>
            </a:r>
          </a:p>
        </p:txBody>
      </p:sp>
      <p:sp>
        <p:nvSpPr>
          <p:cNvPr id="1487898" name="Text Box 26"/>
          <p:cNvSpPr txBox="1">
            <a:spLocks noChangeArrowheads="1"/>
          </p:cNvSpPr>
          <p:nvPr/>
        </p:nvSpPr>
        <p:spPr bwMode="auto">
          <a:xfrm rot="5400000" flipH="1">
            <a:off x="2341563" y="4478338"/>
            <a:ext cx="606425" cy="339725"/>
          </a:xfrm>
          <a:prstGeom prst="rect">
            <a:avLst/>
          </a:prstGeom>
          <a:noFill/>
          <a:ln w="12700">
            <a:noFill/>
            <a:miter lim="800000"/>
            <a:headEnd/>
            <a:tailEnd/>
          </a:ln>
          <a:effectLst/>
        </p:spPr>
        <p:txBody>
          <a:bodyPr wrap="none" anchor="ctr">
            <a:spAutoFit/>
          </a:bodyPr>
          <a:lstStyle/>
          <a:p>
            <a:pPr algn="ctr">
              <a:defRPr/>
            </a:pPr>
            <a:r>
              <a:rPr lang="en-US" sz="1600" dirty="0">
                <a:solidFill>
                  <a:srgbClr val="000000"/>
                </a:solidFill>
                <a:latin typeface="+mn-lt"/>
              </a:rPr>
              <a:t>DTLB</a:t>
            </a:r>
          </a:p>
        </p:txBody>
      </p:sp>
      <p:sp>
        <p:nvSpPr>
          <p:cNvPr id="23580" name="Rectangle 29"/>
          <p:cNvSpPr>
            <a:spLocks noChangeArrowheads="1"/>
          </p:cNvSpPr>
          <p:nvPr/>
        </p:nvSpPr>
        <p:spPr bwMode="auto">
          <a:xfrm>
            <a:off x="0" y="5278438"/>
            <a:ext cx="8737600" cy="287337"/>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a:t>Speed (%cycles): </a:t>
            </a:r>
            <a:r>
              <a:rPr lang="en-US">
                <a:ea typeface="Arial" charset="0"/>
                <a:cs typeface="Arial" charset="0"/>
              </a:rPr>
              <a:t>½</a:t>
            </a:r>
            <a:r>
              <a:rPr lang="en-US"/>
              <a:t>’s             1’s                  10’s                  100’s               10,000’s</a:t>
            </a:r>
          </a:p>
        </p:txBody>
      </p:sp>
      <p:sp>
        <p:nvSpPr>
          <p:cNvPr id="23581" name="Rectangle 30"/>
          <p:cNvSpPr>
            <a:spLocks noChangeArrowheads="1"/>
          </p:cNvSpPr>
          <p:nvPr/>
        </p:nvSpPr>
        <p:spPr bwMode="auto">
          <a:xfrm>
            <a:off x="0" y="5659438"/>
            <a:ext cx="8420100" cy="287337"/>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a:t>Size (bytes):    </a:t>
            </a:r>
            <a:r>
              <a:rPr lang="en-US"/>
              <a:t>   100’s   </a:t>
            </a:r>
            <a:r>
              <a:rPr lang="en-US" b="1"/>
              <a:t>      </a:t>
            </a:r>
            <a:r>
              <a:rPr lang="en-US"/>
              <a:t> 10K’s                 M’s                    G’s                    T’s</a:t>
            </a:r>
          </a:p>
        </p:txBody>
      </p:sp>
      <p:sp>
        <p:nvSpPr>
          <p:cNvPr id="23582" name="Rectangle 31"/>
          <p:cNvSpPr>
            <a:spLocks noChangeArrowheads="1"/>
          </p:cNvSpPr>
          <p:nvPr/>
        </p:nvSpPr>
        <p:spPr bwMode="auto">
          <a:xfrm>
            <a:off x="685800" y="6040438"/>
            <a:ext cx="7924800" cy="284162"/>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a:t> Cost:         </a:t>
            </a:r>
            <a:r>
              <a:rPr lang="en-US"/>
              <a:t>highest                                                                               lowest</a:t>
            </a:r>
          </a:p>
        </p:txBody>
      </p:sp>
      <p:sp>
        <p:nvSpPr>
          <p:cNvPr id="35" name="Date Placeholder 34"/>
          <p:cNvSpPr>
            <a:spLocks noGrp="1"/>
          </p:cNvSpPr>
          <p:nvPr>
            <p:ph type="dt" sz="half" idx="10"/>
          </p:nvPr>
        </p:nvSpPr>
        <p:spPr/>
        <p:txBody>
          <a:bodyPr/>
          <a:lstStyle/>
          <a:p>
            <a:r>
              <a:rPr lang="en-US" smtClean="0"/>
              <a:t>4/12/11</a:t>
            </a:r>
            <a:endParaRPr lang="en-US" dirty="0"/>
          </a:p>
        </p:txBody>
      </p:sp>
      <p:sp>
        <p:nvSpPr>
          <p:cNvPr id="36" name="Slide Number Placeholder 35"/>
          <p:cNvSpPr>
            <a:spLocks noGrp="1"/>
          </p:cNvSpPr>
          <p:nvPr>
            <p:ph type="sldNum" sz="quarter" idx="12"/>
          </p:nvPr>
        </p:nvSpPr>
        <p:spPr/>
        <p:txBody>
          <a:bodyPr/>
          <a:lstStyle/>
          <a:p>
            <a:fld id="{3CC63E4C-4642-794D-A2FD-70F6B81535F5}" type="slidenum">
              <a:rPr lang="en-US" smtClean="0"/>
              <a:pPr/>
              <a:t>7</a:t>
            </a:fld>
            <a:endParaRPr lang="en-US" dirty="0"/>
          </a:p>
        </p:txBody>
      </p:sp>
      <p:sp>
        <p:nvSpPr>
          <p:cNvPr id="37" name="Footer Placeholder 36"/>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74638"/>
            <a:ext cx="9144000" cy="1143000"/>
          </a:xfrm>
        </p:spPr>
        <p:txBody>
          <a:bodyPr>
            <a:normAutofit fontScale="90000"/>
          </a:bodyPr>
          <a:lstStyle/>
          <a:p>
            <a:pPr>
              <a:lnSpc>
                <a:spcPct val="85000"/>
              </a:lnSpc>
            </a:pPr>
            <a:r>
              <a:rPr lang="en-US" smtClean="0"/>
              <a:t>Recap: Cache Performance and Average Memory Access Time (AMAT)</a:t>
            </a:r>
          </a:p>
        </p:txBody>
      </p:sp>
      <p:sp>
        <p:nvSpPr>
          <p:cNvPr id="25603" name="Rectangle 3"/>
          <p:cNvSpPr>
            <a:spLocks noGrp="1" noChangeArrowheads="1"/>
          </p:cNvSpPr>
          <p:nvPr>
            <p:ph type="body" idx="1"/>
          </p:nvPr>
        </p:nvSpPr>
        <p:spPr>
          <a:xfrm>
            <a:off x="457200" y="1600200"/>
            <a:ext cx="8686800" cy="4525963"/>
          </a:xfrm>
        </p:spPr>
        <p:txBody>
          <a:bodyPr>
            <a:normAutofit lnSpcReduction="10000"/>
          </a:bodyPr>
          <a:lstStyle/>
          <a:p>
            <a:r>
              <a:rPr lang="en-US" sz="2800" smtClean="0"/>
              <a:t>CPU time = IC × CPI × CC </a:t>
            </a:r>
            <a:br>
              <a:rPr lang="en-US" sz="2800" smtClean="0"/>
            </a:br>
            <a:r>
              <a:rPr lang="en-US" sz="2800" smtClean="0"/>
              <a:t>=  IC × (CPI</a:t>
            </a:r>
            <a:r>
              <a:rPr lang="en-US" sz="2800" baseline="-25000" smtClean="0"/>
              <a:t>ideal</a:t>
            </a:r>
            <a:r>
              <a:rPr lang="en-US" sz="2800" smtClean="0"/>
              <a:t> + Memory-stall cycles) × CC</a:t>
            </a:r>
            <a:r>
              <a:rPr lang="en-US" smtClean="0"/>
              <a:t/>
            </a:r>
            <a:br>
              <a:rPr lang="en-US" smtClean="0"/>
            </a:br>
            <a:r>
              <a:rPr lang="en-US" smtClean="0"/>
              <a:t/>
            </a:r>
            <a:br>
              <a:rPr lang="en-US" smtClean="0"/>
            </a:br>
            <a:r>
              <a:rPr lang="en-US" sz="2400" smtClean="0"/>
              <a:t/>
            </a:r>
            <a:br>
              <a:rPr lang="en-US" sz="2400" smtClean="0"/>
            </a:br>
            <a:r>
              <a:rPr lang="en-US" sz="2400" smtClean="0"/>
              <a:t>Memory-stall cycles = Read-stall cycles + Write-stall cycles</a:t>
            </a:r>
          </a:p>
          <a:p>
            <a:endParaRPr lang="en-US" smtClean="0"/>
          </a:p>
          <a:p>
            <a:endParaRPr lang="en-US" smtClean="0"/>
          </a:p>
          <a:p>
            <a:pPr eaLnBrk="1" hangingPunct="1">
              <a:spcBef>
                <a:spcPts val="600"/>
              </a:spcBef>
            </a:pPr>
            <a:r>
              <a:rPr lang="en-US" sz="2800" smtClean="0"/>
              <a:t>AMAT is the average time to access memory considering both hits and misses</a:t>
            </a:r>
          </a:p>
          <a:p>
            <a:pPr marL="287338" lvl="1" indent="-287338" algn="ctr" eaLnBrk="1" hangingPunct="1">
              <a:spcBef>
                <a:spcPts val="600"/>
              </a:spcBef>
              <a:buFont typeface="Arial" charset="0"/>
              <a:buNone/>
            </a:pPr>
            <a:r>
              <a:rPr lang="en-US" sz="2400" smtClean="0">
                <a:solidFill>
                  <a:srgbClr val="FF0000"/>
                </a:solidFill>
              </a:rPr>
              <a:t>AMAT =  Time for a hit  +  Miss rate x Miss penalty</a:t>
            </a:r>
            <a:endParaRPr lang="en-US" sz="2400" smtClean="0"/>
          </a:p>
        </p:txBody>
      </p:sp>
      <p:grpSp>
        <p:nvGrpSpPr>
          <p:cNvPr id="2" name="Group 8"/>
          <p:cNvGrpSpPr>
            <a:grpSpLocks/>
          </p:cNvGrpSpPr>
          <p:nvPr/>
        </p:nvGrpSpPr>
        <p:grpSpPr bwMode="auto">
          <a:xfrm>
            <a:off x="2182813" y="2730500"/>
            <a:ext cx="3903662" cy="473075"/>
            <a:chOff x="2016" y="1488"/>
            <a:chExt cx="2208" cy="298"/>
          </a:xfrm>
        </p:grpSpPr>
        <p:sp>
          <p:nvSpPr>
            <p:cNvPr id="25609" name="AutoShape 5"/>
            <p:cNvSpPr>
              <a:spLocks/>
            </p:cNvSpPr>
            <p:nvPr/>
          </p:nvSpPr>
          <p:spPr bwMode="auto">
            <a:xfrm rot="5400000">
              <a:off x="3072" y="432"/>
              <a:ext cx="96" cy="2208"/>
            </a:xfrm>
            <a:prstGeom prst="rightBrace">
              <a:avLst>
                <a:gd name="adj1" fmla="val 191667"/>
                <a:gd name="adj2" fmla="val 50000"/>
              </a:avLst>
            </a:prstGeom>
            <a:noFill/>
            <a:ln w="12700">
              <a:solidFill>
                <a:schemeClr val="accent2"/>
              </a:solidFill>
              <a:round/>
              <a:headEnd/>
              <a:tailEnd/>
            </a:ln>
          </p:spPr>
          <p:txBody>
            <a:bodyPr wrap="none" anchor="ctr">
              <a:prstTxWarp prst="textNoShape">
                <a:avLst/>
              </a:prstTxWarp>
            </a:bodyPr>
            <a:lstStyle/>
            <a:p>
              <a:endParaRPr lang="en-US">
                <a:solidFill>
                  <a:srgbClr val="FF0000"/>
                </a:solidFill>
              </a:endParaRPr>
            </a:p>
          </p:txBody>
        </p:sp>
        <p:sp>
          <p:nvSpPr>
            <p:cNvPr id="25610" name="Text Box 6"/>
            <p:cNvSpPr txBox="1">
              <a:spLocks noChangeArrowheads="1"/>
            </p:cNvSpPr>
            <p:nvPr/>
          </p:nvSpPr>
          <p:spPr bwMode="auto">
            <a:xfrm>
              <a:off x="2688" y="1536"/>
              <a:ext cx="912" cy="250"/>
            </a:xfrm>
            <a:prstGeom prst="rect">
              <a:avLst/>
            </a:prstGeom>
            <a:noFill/>
            <a:ln w="12700">
              <a:noFill/>
              <a:miter lim="800000"/>
              <a:headEnd/>
              <a:tailEnd/>
            </a:ln>
          </p:spPr>
          <p:txBody>
            <a:bodyPr>
              <a:prstTxWarp prst="textNoShape">
                <a:avLst/>
              </a:prstTxWarp>
              <a:spAutoFit/>
            </a:bodyPr>
            <a:lstStyle/>
            <a:p>
              <a:pPr algn="ctr"/>
              <a:r>
                <a:rPr lang="en-US" sz="2000">
                  <a:solidFill>
                    <a:srgbClr val="FF0000"/>
                  </a:solidFill>
                </a:rPr>
                <a:t>CPI</a:t>
              </a:r>
              <a:r>
                <a:rPr lang="en-US" sz="2000" baseline="-25000">
                  <a:solidFill>
                    <a:srgbClr val="FF0000"/>
                  </a:solidFill>
                </a:rPr>
                <a:t>stall</a:t>
              </a:r>
            </a:p>
          </p:txBody>
        </p:sp>
      </p:grpSp>
      <p:sp>
        <p:nvSpPr>
          <p:cNvPr id="25608" name="Rectangle 7"/>
          <p:cNvSpPr>
            <a:spLocks noChangeArrowheads="1"/>
          </p:cNvSpPr>
          <p:nvPr/>
        </p:nvSpPr>
        <p:spPr bwMode="auto">
          <a:xfrm>
            <a:off x="533400" y="3261347"/>
            <a:ext cx="8610600" cy="1558925"/>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Clr>
                <a:schemeClr val="accent1"/>
              </a:buClr>
              <a:buSzPct val="75000"/>
              <a:buFont typeface="Monotype Sorts" charset="2"/>
              <a:buNone/>
            </a:pPr>
            <a:endParaRPr lang="en-US" sz="2000" dirty="0">
              <a:solidFill>
                <a:srgbClr val="FF0000"/>
              </a:solidFill>
              <a:latin typeface="Calibri" charset="0"/>
            </a:endParaRPr>
          </a:p>
          <a:p>
            <a:pPr marL="741363" lvl="1" indent="-246063">
              <a:spcBef>
                <a:spcPct val="30000"/>
              </a:spcBef>
              <a:buClr>
                <a:schemeClr val="accent1"/>
              </a:buClr>
              <a:buSzPct val="75000"/>
              <a:buFont typeface="Monotype Sorts" charset="2"/>
              <a:buNone/>
            </a:pPr>
            <a:r>
              <a:rPr lang="en-US" sz="2000" dirty="0">
                <a:solidFill>
                  <a:srgbClr val="FF0000"/>
                </a:solidFill>
                <a:latin typeface="Calibri" charset="0"/>
              </a:rPr>
              <a:t>Read-stall cycles  =   reads/program </a:t>
            </a:r>
            <a:r>
              <a:rPr lang="en-US" sz="2000" dirty="0">
                <a:solidFill>
                  <a:srgbClr val="FF0000"/>
                </a:solidFill>
                <a:latin typeface="Calibri" charset="0"/>
                <a:ea typeface="Arial" charset="0"/>
                <a:cs typeface="Arial" charset="0"/>
              </a:rPr>
              <a:t>×</a:t>
            </a:r>
            <a:r>
              <a:rPr lang="en-US" sz="2000" dirty="0">
                <a:solidFill>
                  <a:srgbClr val="FF0000"/>
                </a:solidFill>
                <a:latin typeface="Calibri" charset="0"/>
              </a:rPr>
              <a:t> read miss rate </a:t>
            </a:r>
            <a:r>
              <a:rPr lang="en-US" sz="2000" dirty="0">
                <a:solidFill>
                  <a:srgbClr val="FF0000"/>
                </a:solidFill>
                <a:latin typeface="Calibri" charset="0"/>
                <a:ea typeface="Arial" charset="0"/>
                <a:cs typeface="Arial" charset="0"/>
              </a:rPr>
              <a:t>×</a:t>
            </a:r>
            <a:r>
              <a:rPr lang="en-US" sz="2000" dirty="0">
                <a:solidFill>
                  <a:srgbClr val="FF0000"/>
                </a:solidFill>
                <a:latin typeface="Calibri" charset="0"/>
              </a:rPr>
              <a:t> read miss penalty</a:t>
            </a:r>
          </a:p>
          <a:p>
            <a:pPr marL="741363" lvl="1" indent="-246063">
              <a:spcBef>
                <a:spcPct val="30000"/>
              </a:spcBef>
              <a:buClr>
                <a:schemeClr val="accent1"/>
              </a:buClr>
              <a:buSzPct val="75000"/>
              <a:buFont typeface="Monotype Sorts" charset="2"/>
              <a:buNone/>
            </a:pPr>
            <a:r>
              <a:rPr lang="en-US" sz="2000" dirty="0">
                <a:solidFill>
                  <a:srgbClr val="FF0000"/>
                </a:solidFill>
                <a:latin typeface="Calibri" charset="0"/>
              </a:rPr>
              <a:t>Write-stall cycles   =  (writes/program </a:t>
            </a:r>
            <a:r>
              <a:rPr lang="en-US" sz="2000" dirty="0">
                <a:solidFill>
                  <a:srgbClr val="FF0000"/>
                </a:solidFill>
                <a:latin typeface="Calibri" charset="0"/>
                <a:ea typeface="Arial" charset="0"/>
                <a:cs typeface="Arial" charset="0"/>
              </a:rPr>
              <a:t>×</a:t>
            </a:r>
            <a:r>
              <a:rPr lang="en-US" sz="2000" dirty="0">
                <a:solidFill>
                  <a:srgbClr val="FF0000"/>
                </a:solidFill>
                <a:latin typeface="Calibri" charset="0"/>
              </a:rPr>
              <a:t> write miss rate </a:t>
            </a:r>
            <a:r>
              <a:rPr lang="en-US" sz="2000" dirty="0">
                <a:solidFill>
                  <a:srgbClr val="FF0000"/>
                </a:solidFill>
                <a:latin typeface="Calibri" charset="0"/>
                <a:ea typeface="Arial" charset="0"/>
                <a:cs typeface="Arial" charset="0"/>
              </a:rPr>
              <a:t>×</a:t>
            </a:r>
            <a:r>
              <a:rPr lang="en-US" sz="2000" dirty="0">
                <a:solidFill>
                  <a:srgbClr val="FF0000"/>
                </a:solidFill>
                <a:latin typeface="Calibri" charset="0"/>
              </a:rPr>
              <a:t> write miss penalty)</a:t>
            </a:r>
          </a:p>
          <a:p>
            <a:pPr marL="741363" lvl="1" indent="-246063">
              <a:spcBef>
                <a:spcPct val="30000"/>
              </a:spcBef>
              <a:buClr>
                <a:schemeClr val="accent1"/>
              </a:buClr>
              <a:buSzPct val="75000"/>
              <a:buFont typeface="Monotype Sorts" charset="2"/>
              <a:buNone/>
            </a:pPr>
            <a:r>
              <a:rPr lang="en-US" sz="2000" dirty="0">
                <a:solidFill>
                  <a:srgbClr val="FF0000"/>
                </a:solidFill>
                <a:latin typeface="Calibri" charset="0"/>
              </a:rPr>
              <a:t>                                          </a:t>
            </a:r>
            <a:r>
              <a:rPr lang="en-US" sz="2000" i="1" dirty="0">
                <a:solidFill>
                  <a:srgbClr val="FF0000"/>
                </a:solidFill>
                <a:latin typeface="Calibri" charset="0"/>
              </a:rPr>
              <a:t>+  write buffer stalls</a:t>
            </a:r>
          </a:p>
        </p:txBody>
      </p:sp>
      <p:sp>
        <p:nvSpPr>
          <p:cNvPr id="11" name="Date Placeholder 10"/>
          <p:cNvSpPr>
            <a:spLocks noGrp="1"/>
          </p:cNvSpPr>
          <p:nvPr>
            <p:ph type="dt" sz="half" idx="10"/>
          </p:nvPr>
        </p:nvSpPr>
        <p:spPr/>
        <p:txBody>
          <a:bodyPr/>
          <a:lstStyle/>
          <a:p>
            <a:r>
              <a:rPr lang="en-US" smtClean="0"/>
              <a:t>4/12/11</a:t>
            </a:r>
            <a:endParaRPr lang="en-US" dirty="0"/>
          </a:p>
        </p:txBody>
      </p:sp>
      <p:sp>
        <p:nvSpPr>
          <p:cNvPr id="12" name="Slide Number Placeholder 11"/>
          <p:cNvSpPr>
            <a:spLocks noGrp="1"/>
          </p:cNvSpPr>
          <p:nvPr>
            <p:ph type="sldNum" sz="quarter" idx="12"/>
          </p:nvPr>
        </p:nvSpPr>
        <p:spPr/>
        <p:txBody>
          <a:bodyPr/>
          <a:lstStyle/>
          <a:p>
            <a:fld id="{3CC63E4C-4642-794D-A2FD-70F6B81535F5}" type="slidenum">
              <a:rPr lang="en-US" smtClean="0"/>
              <a:pPr/>
              <a:t>8</a:t>
            </a:fld>
            <a:endParaRPr lang="en-US" dirty="0"/>
          </a:p>
        </p:txBody>
      </p:sp>
      <p:sp>
        <p:nvSpPr>
          <p:cNvPr id="13" name="Footer Placeholder 12"/>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Improving Cache Performance</a:t>
            </a:r>
          </a:p>
        </p:txBody>
      </p:sp>
      <p:sp>
        <p:nvSpPr>
          <p:cNvPr id="1650691" name="Rectangle 3"/>
          <p:cNvSpPr>
            <a:spLocks noGrp="1" noChangeArrowheads="1"/>
          </p:cNvSpPr>
          <p:nvPr>
            <p:ph type="body" idx="1"/>
          </p:nvPr>
        </p:nvSpPr>
        <p:spPr/>
        <p:txBody>
          <a:bodyPr>
            <a:normAutofit fontScale="92500" lnSpcReduction="20000"/>
          </a:bodyPr>
          <a:lstStyle/>
          <a:p>
            <a:pPr>
              <a:buFont typeface="Arial"/>
              <a:buChar char="•"/>
              <a:defRPr/>
            </a:pPr>
            <a:r>
              <a:rPr lang="en-US" dirty="0" smtClean="0"/>
              <a:t>Reduce the time to hit in the cache</a:t>
            </a:r>
          </a:p>
          <a:p>
            <a:pPr lvl="1">
              <a:defRPr/>
            </a:pPr>
            <a:r>
              <a:rPr lang="en-US" dirty="0" smtClean="0"/>
              <a:t>E.g., Smaller cache, direct-mapped cache, special tricks for handling writes</a:t>
            </a:r>
          </a:p>
          <a:p>
            <a:pPr>
              <a:buFont typeface="Arial"/>
              <a:buChar char="•"/>
              <a:defRPr/>
            </a:pPr>
            <a:r>
              <a:rPr lang="en-US" i="1" dirty="0" smtClean="0"/>
              <a:t>Reduce the miss rate</a:t>
            </a:r>
          </a:p>
          <a:p>
            <a:pPr lvl="1">
              <a:defRPr/>
            </a:pPr>
            <a:r>
              <a:rPr lang="en-US" dirty="0" smtClean="0"/>
              <a:t>E.g., Bigger cache, larger blocks</a:t>
            </a:r>
          </a:p>
          <a:p>
            <a:pPr lvl="1">
              <a:defRPr/>
            </a:pPr>
            <a:r>
              <a:rPr lang="en-US" i="1" dirty="0" smtClean="0"/>
              <a:t>More flexible placement (increase </a:t>
            </a:r>
            <a:r>
              <a:rPr lang="en-US" i="1" dirty="0" err="1" smtClean="0"/>
              <a:t>associativity</a:t>
            </a:r>
            <a:r>
              <a:rPr lang="en-US" i="1" dirty="0" smtClean="0"/>
              <a:t>)</a:t>
            </a:r>
          </a:p>
          <a:p>
            <a:pPr>
              <a:buFont typeface="Arial"/>
              <a:buChar char="•"/>
              <a:defRPr/>
            </a:pPr>
            <a:r>
              <a:rPr lang="en-US" dirty="0" smtClean="0"/>
              <a:t>Reduce the miss penalty</a:t>
            </a:r>
          </a:p>
          <a:p>
            <a:pPr lvl="1">
              <a:defRPr/>
            </a:pPr>
            <a:r>
              <a:rPr lang="en-US" dirty="0" smtClean="0"/>
              <a:t>E.g., Smaller blocks or critical word first in large blocks, special tricks for handling writes, faster/higher bandwidth memories</a:t>
            </a:r>
          </a:p>
          <a:p>
            <a:pPr lvl="1">
              <a:defRPr/>
            </a:pPr>
            <a:r>
              <a:rPr lang="en-US" dirty="0" smtClean="0"/>
              <a:t>Use multiple cache levels</a:t>
            </a:r>
          </a:p>
          <a:p>
            <a:pPr>
              <a:defRPr/>
            </a:pPr>
            <a:endParaRPr lang="en-US" dirty="0" smtClean="0"/>
          </a:p>
          <a:p>
            <a:pPr>
              <a:defRPr/>
            </a:pPr>
            <a:endParaRPr lang="en-US" dirty="0" smtClean="0"/>
          </a:p>
        </p:txBody>
      </p:sp>
      <p:sp>
        <p:nvSpPr>
          <p:cNvPr id="7" name="Date Placeholder 6"/>
          <p:cNvSpPr>
            <a:spLocks noGrp="1"/>
          </p:cNvSpPr>
          <p:nvPr>
            <p:ph type="dt" sz="half" idx="10"/>
          </p:nvPr>
        </p:nvSpPr>
        <p:spPr/>
        <p:txBody>
          <a:bodyPr/>
          <a:lstStyle/>
          <a:p>
            <a:r>
              <a:rPr lang="en-US" smtClean="0"/>
              <a:t>4/12/11</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9</a:t>
            </a:fld>
            <a:endParaRPr lang="en-US" dirty="0"/>
          </a:p>
        </p:txBody>
      </p:sp>
      <p:sp>
        <p:nvSpPr>
          <p:cNvPr id="9" name="Footer Placeholder 8"/>
          <p:cNvSpPr>
            <a:spLocks noGrp="1"/>
          </p:cNvSpPr>
          <p:nvPr>
            <p:ph type="ftr" sz="quarter" idx="11"/>
          </p:nvPr>
        </p:nvSpPr>
        <p:spPr/>
        <p:txBody>
          <a:bodyPr/>
          <a:lstStyle/>
          <a:p>
            <a:r>
              <a:rPr lang="en-US" smtClean="0"/>
              <a:t>Spring 2011 -- Lecture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50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06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06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06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06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06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06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0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69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25291</TotalTime>
  <Words>6237</Words>
  <Application>Microsoft Macintosh PowerPoint</Application>
  <PresentationFormat>On-screen Show (4:3)</PresentationFormat>
  <Paragraphs>849</Paragraphs>
  <Slides>44</Slides>
  <Notes>29</Notes>
  <HiddenSlides>1</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Image</vt:lpstr>
      <vt:lpstr>CS 61C: Great Ideas in Computer Architecture (Machine Structures) More Cache: Set Associativity</vt:lpstr>
      <vt:lpstr>Slide 2</vt:lpstr>
      <vt:lpstr>New-School Machine Structures (It’s a bit more complicated!)</vt:lpstr>
      <vt:lpstr>Review</vt:lpstr>
      <vt:lpstr>Agenda</vt:lpstr>
      <vt:lpstr>Recap: Components of a Computer</vt:lpstr>
      <vt:lpstr>Recap: Typical Memory Hierarchy</vt:lpstr>
      <vt:lpstr>Recap: Cache Performance and Average Memory Access Time (AMAT)</vt:lpstr>
      <vt:lpstr>Improving Cache Performance</vt:lpstr>
      <vt:lpstr>Sources of Cache Misses: The 3Cs</vt:lpstr>
      <vt:lpstr>Reducing Cache Misses</vt:lpstr>
      <vt:lpstr>Alternative Block Placement Schemes</vt:lpstr>
      <vt:lpstr>Agenda</vt:lpstr>
      <vt:lpstr>Administrivia</vt:lpstr>
      <vt:lpstr>61c in the News: Jean Bartik, dies age 86 A Pioneer Programmer </vt:lpstr>
      <vt:lpstr>Getting to Know Your Prof </vt:lpstr>
      <vt:lpstr>Example: 4-Word Direct-Mapped $ Worst-Case Reference String</vt:lpstr>
      <vt:lpstr>Example: 4-Word Direct-Mapped $ Worst-Case Reference String</vt:lpstr>
      <vt:lpstr>Example: 2-Way Set Associative $ (4 words = 2 sets x 2 ways per set)</vt:lpstr>
      <vt:lpstr>Example: 4 Word 2-Way SA $ Same Reference String</vt:lpstr>
      <vt:lpstr>Example: 4-Word 2-Way SA $ Same Reference String</vt:lpstr>
      <vt:lpstr>Example: Eight-Block Cache with Different Organizations</vt:lpstr>
      <vt:lpstr>Four-Way Set-Associative Cache</vt:lpstr>
      <vt:lpstr>Range of Set-Associative Caches</vt:lpstr>
      <vt:lpstr>Range of Set-Associative Caches</vt:lpstr>
      <vt:lpstr>Costs of Set-Associative Caches</vt:lpstr>
      <vt:lpstr>Cache Block Replacement Policies</vt:lpstr>
      <vt:lpstr>Benefits of Set-Associative Caches</vt:lpstr>
      <vt:lpstr>How to Calculate 3C’s using Cache Simulator</vt:lpstr>
      <vt:lpstr>3Cs Revisted</vt:lpstr>
      <vt:lpstr>Reduce AMAT</vt:lpstr>
      <vt:lpstr>AMAT Revisited</vt:lpstr>
      <vt:lpstr>CPIstalls Calculation</vt:lpstr>
      <vt:lpstr>Memory Hierarchy with Two Cache Levels</vt:lpstr>
      <vt:lpstr>AMAT Calculations Local vs. Global Miss Rates</vt:lpstr>
      <vt:lpstr>AMAT Calculations Local vs. Global Miss Rates</vt:lpstr>
      <vt:lpstr>CPI/Miss Rates/DRAM Access SpecInt2006</vt:lpstr>
      <vt:lpstr>Design Considerations</vt:lpstr>
      <vt:lpstr>Improving Cache Performance</vt:lpstr>
      <vt:lpstr>Sources of Cache Misses: 3Cs for L2$, L3$</vt:lpstr>
      <vt:lpstr>Two Machines’ Cache Parameters</vt:lpstr>
      <vt:lpstr>Intel Nehalem Die Photo</vt:lpstr>
      <vt:lpstr>Cache Design Space</vt:lpstr>
      <vt:lpstr>Summary</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Krste Asanovic</cp:lastModifiedBy>
  <cp:revision>280</cp:revision>
  <cp:lastPrinted>2011-04-07T21:50:07Z</cp:lastPrinted>
  <dcterms:created xsi:type="dcterms:W3CDTF">2011-04-12T21:03:40Z</dcterms:created>
  <dcterms:modified xsi:type="dcterms:W3CDTF">2011-04-12T23:59:41Z</dcterms:modified>
</cp:coreProperties>
</file>