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Override PartName="/ppt/theme/themeOverride5.xml" ContentType="application/vnd.openxmlformats-officedocument.themeOverr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Default Extension="wmf" ContentType="image/x-wmf"/>
  <Override PartName="/ppt/drawings/drawing2.xml" ContentType="application/vnd.openxmlformats-officedocument.drawingml.chartshapes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charts/chart4.xml" ContentType="application/vnd.openxmlformats-officedocument.drawingml.chart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embeddings/Microsoft_Equation2.bin" ContentType="application/vnd.openxmlformats-officedocument.oleObject"/>
  <Override PartName="/ppt/theme/themeOverride4.xml" ContentType="application/vnd.openxmlformats-officedocument.themeOverr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theme/themeOverride6.xml" ContentType="application/vnd.openxmlformats-officedocument.themeOverr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drawings/drawing3.xml" ContentType="application/vnd.openxmlformats-officedocument.drawingml.chartshapes+xml"/>
  <Override PartName="/ppt/slides/slide19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charts/chart5.xml" ContentType="application/vnd.openxmlformats-officedocument.drawingml.chart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drawings/drawing4.xml" ContentType="application/vnd.openxmlformats-officedocument.drawingml.chartshapes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charts/chart2.xml" ContentType="application/vnd.openxmlformats-officedocument.drawingml.char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Override2.xml" ContentType="application/vnd.openxmlformats-officedocument.themeOverr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charts/chart6.xml" ContentType="application/vnd.openxmlformats-officedocument.drawingml.chart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drawings/drawing1.xml" ContentType="application/vnd.openxmlformats-officedocument.drawingml.chartshapes+xml"/>
  <Override PartName="/ppt/slides/slide55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charts/chart3.xml" ContentType="application/vnd.openxmlformats-officedocument.drawingml.chart+xml"/>
  <Override PartName="/ppt/embeddings/Microsoft_Equation1.bin" ContentType="application/vnd.openxmlformats-officedocument.oleObject"/>
  <Override PartName="/ppt/embeddings/oleObject1.bin" ContentType="application/vnd.openxmlformats-officedocument.oleObject"/>
  <Default Extension="pdf" ContentType="application/pdf"/>
  <Override PartName="/ppt/theme/themeOverride3.xml" ContentType="application/vnd.openxmlformats-officedocument.themeOverr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7" r:id="rId2"/>
    <p:sldId id="491" r:id="rId3"/>
    <p:sldId id="356" r:id="rId4"/>
    <p:sldId id="357" r:id="rId5"/>
    <p:sldId id="278" r:id="rId6"/>
    <p:sldId id="355" r:id="rId7"/>
    <p:sldId id="354" r:id="rId8"/>
    <p:sldId id="489" r:id="rId9"/>
    <p:sldId id="504" r:id="rId10"/>
    <p:sldId id="390" r:id="rId11"/>
    <p:sldId id="391" r:id="rId12"/>
    <p:sldId id="469" r:id="rId13"/>
    <p:sldId id="470" r:id="rId14"/>
    <p:sldId id="483" r:id="rId15"/>
    <p:sldId id="404" r:id="rId16"/>
    <p:sldId id="405" r:id="rId17"/>
    <p:sldId id="505" r:id="rId18"/>
    <p:sldId id="511" r:id="rId19"/>
    <p:sldId id="513" r:id="rId20"/>
    <p:sldId id="467" r:id="rId21"/>
    <p:sldId id="494" r:id="rId22"/>
    <p:sldId id="495" r:id="rId23"/>
    <p:sldId id="496" r:id="rId24"/>
    <p:sldId id="497" r:id="rId25"/>
    <p:sldId id="498" r:id="rId26"/>
    <p:sldId id="499" r:id="rId27"/>
    <p:sldId id="493" r:id="rId28"/>
    <p:sldId id="490" r:id="rId29"/>
    <p:sldId id="473" r:id="rId30"/>
    <p:sldId id="474" r:id="rId31"/>
    <p:sldId id="500" r:id="rId32"/>
    <p:sldId id="475" r:id="rId33"/>
    <p:sldId id="476" r:id="rId34"/>
    <p:sldId id="477" r:id="rId35"/>
    <p:sldId id="503" r:id="rId36"/>
    <p:sldId id="431" r:id="rId37"/>
    <p:sldId id="406" r:id="rId38"/>
    <p:sldId id="471" r:id="rId39"/>
    <p:sldId id="479" r:id="rId40"/>
    <p:sldId id="433" r:id="rId41"/>
    <p:sldId id="434" r:id="rId42"/>
    <p:sldId id="435" r:id="rId43"/>
    <p:sldId id="436" r:id="rId44"/>
    <p:sldId id="484" r:id="rId45"/>
    <p:sldId id="437" r:id="rId46"/>
    <p:sldId id="485" r:id="rId47"/>
    <p:sldId id="502" r:id="rId48"/>
    <p:sldId id="438" r:id="rId49"/>
    <p:sldId id="480" r:id="rId50"/>
    <p:sldId id="410" r:id="rId51"/>
    <p:sldId id="508" r:id="rId52"/>
    <p:sldId id="481" r:id="rId53"/>
    <p:sldId id="486" r:id="rId54"/>
    <p:sldId id="445" r:id="rId55"/>
    <p:sldId id="492" r:id="rId56"/>
    <p:sldId id="482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frameSlides="1"/>
  <p:clrMru>
    <a:srgbClr val="FF8000"/>
    <a:srgbClr val="66FF66"/>
    <a:srgbClr val="EDEDED"/>
    <a:srgbClr val="A0B5D1"/>
    <a:srgbClr val="94AEC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3312" y="-15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753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volkov\Documents\proj3-2-wednesday.xlsx" TargetMode="External"/><Relationship Id="rId3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Users\volkov\Documents\proj3-2-wednesda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C:\Users\volkov\Documents\proj3-2-wednesday.xlsx" TargetMode="External"/><Relationship Id="rId3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file:///C:\Users\volkov\Documents\proj3-2-wednesday.xlsx" TargetMode="External"/><Relationship Id="rId3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file:///C:\Users\volkov\Documents\proj3-2-wednesday.xlsx" TargetMode="External"/><Relationship Id="rId3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file:///C:\Users\volkov\Documents\proj3-2-wednesda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1039636994528"/>
          <c:y val="0.0420487667037889"/>
          <c:w val="0.86852662484986"/>
          <c:h val="0.803017078851059"/>
        </c:manualLayout>
      </c:layout>
      <c:scatterChart>
        <c:scatterStyle val="lineMarker"/>
        <c:ser>
          <c:idx val="0"/>
          <c:order val="0"/>
          <c:tx>
            <c:strRef>
              <c:f>all!$F$1</c:f>
              <c:strCache>
                <c:ptCount val="1"/>
                <c:pt idx="0">
                  <c:v>all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all!$C$12:$C$167</c:f>
              <c:numCache>
                <c:formatCode>0.00</c:formatCode>
                <c:ptCount val="156"/>
                <c:pt idx="0">
                  <c:v>13.9364</c:v>
                </c:pt>
                <c:pt idx="1">
                  <c:v>13.8444</c:v>
                </c:pt>
                <c:pt idx="2">
                  <c:v>12.7969</c:v>
                </c:pt>
                <c:pt idx="3">
                  <c:v>14.23345</c:v>
                </c:pt>
                <c:pt idx="4">
                  <c:v>13.0876</c:v>
                </c:pt>
                <c:pt idx="5">
                  <c:v>13.86455</c:v>
                </c:pt>
                <c:pt idx="6">
                  <c:v>13.2967</c:v>
                </c:pt>
                <c:pt idx="7">
                  <c:v>11.19675</c:v>
                </c:pt>
                <c:pt idx="8">
                  <c:v>14.92</c:v>
                </c:pt>
                <c:pt idx="9">
                  <c:v>12.26835</c:v>
                </c:pt>
                <c:pt idx="10">
                  <c:v>11.7199</c:v>
                </c:pt>
                <c:pt idx="11">
                  <c:v>13.9717</c:v>
                </c:pt>
                <c:pt idx="12">
                  <c:v>12.31445</c:v>
                </c:pt>
                <c:pt idx="13">
                  <c:v>10.5068</c:v>
                </c:pt>
                <c:pt idx="14">
                  <c:v>10.646</c:v>
                </c:pt>
                <c:pt idx="15">
                  <c:v>13.95685</c:v>
                </c:pt>
                <c:pt idx="16">
                  <c:v>10.9478</c:v>
                </c:pt>
                <c:pt idx="17">
                  <c:v>13.6108</c:v>
                </c:pt>
                <c:pt idx="18">
                  <c:v>14.8146</c:v>
                </c:pt>
                <c:pt idx="19">
                  <c:v>8.65305</c:v>
                </c:pt>
                <c:pt idx="20">
                  <c:v>9.531645000000001</c:v>
                </c:pt>
                <c:pt idx="21">
                  <c:v>12.5368</c:v>
                </c:pt>
                <c:pt idx="22">
                  <c:v>13.68185</c:v>
                </c:pt>
                <c:pt idx="23">
                  <c:v>13.9032</c:v>
                </c:pt>
                <c:pt idx="24">
                  <c:v>13.1072</c:v>
                </c:pt>
                <c:pt idx="25">
                  <c:v>11.65085</c:v>
                </c:pt>
                <c:pt idx="26">
                  <c:v>12.775</c:v>
                </c:pt>
                <c:pt idx="27">
                  <c:v>10.4211</c:v>
                </c:pt>
                <c:pt idx="28">
                  <c:v>6.17827</c:v>
                </c:pt>
                <c:pt idx="29">
                  <c:v>12.3857</c:v>
                </c:pt>
                <c:pt idx="30">
                  <c:v>15.1485</c:v>
                </c:pt>
                <c:pt idx="31">
                  <c:v>7.012949999999996</c:v>
                </c:pt>
                <c:pt idx="32">
                  <c:v>11.54055</c:v>
                </c:pt>
                <c:pt idx="33">
                  <c:v>16.3994</c:v>
                </c:pt>
                <c:pt idx="34">
                  <c:v>11.79635</c:v>
                </c:pt>
                <c:pt idx="35">
                  <c:v>12.8031</c:v>
                </c:pt>
                <c:pt idx="36">
                  <c:v>9.518660000000001</c:v>
                </c:pt>
                <c:pt idx="37">
                  <c:v>13.2162</c:v>
                </c:pt>
                <c:pt idx="38">
                  <c:v>12.42535</c:v>
                </c:pt>
                <c:pt idx="39">
                  <c:v>10.239</c:v>
                </c:pt>
                <c:pt idx="40">
                  <c:v>12.9726</c:v>
                </c:pt>
                <c:pt idx="41">
                  <c:v>10.4565</c:v>
                </c:pt>
                <c:pt idx="42">
                  <c:v>11.4224</c:v>
                </c:pt>
                <c:pt idx="43">
                  <c:v>12.8266</c:v>
                </c:pt>
                <c:pt idx="44">
                  <c:v>9.11013</c:v>
                </c:pt>
                <c:pt idx="45">
                  <c:v>5.821874999999995</c:v>
                </c:pt>
                <c:pt idx="46">
                  <c:v>16.64410000000001</c:v>
                </c:pt>
                <c:pt idx="47">
                  <c:v>9.184335</c:v>
                </c:pt>
                <c:pt idx="48">
                  <c:v>12.33475</c:v>
                </c:pt>
                <c:pt idx="49">
                  <c:v>10.5512</c:v>
                </c:pt>
                <c:pt idx="50">
                  <c:v>18.4543</c:v>
                </c:pt>
                <c:pt idx="51">
                  <c:v>12.9614</c:v>
                </c:pt>
                <c:pt idx="52">
                  <c:v>11.00405</c:v>
                </c:pt>
                <c:pt idx="53">
                  <c:v>11.3433</c:v>
                </c:pt>
                <c:pt idx="54">
                  <c:v>16.61505</c:v>
                </c:pt>
                <c:pt idx="55">
                  <c:v>7.05162</c:v>
                </c:pt>
                <c:pt idx="56">
                  <c:v>12.7719</c:v>
                </c:pt>
                <c:pt idx="57">
                  <c:v>11.48245</c:v>
                </c:pt>
                <c:pt idx="58">
                  <c:v>14.24505</c:v>
                </c:pt>
                <c:pt idx="59">
                  <c:v>12.26545</c:v>
                </c:pt>
                <c:pt idx="60">
                  <c:v>10.8909</c:v>
                </c:pt>
                <c:pt idx="61">
                  <c:v>8.196480000000002</c:v>
                </c:pt>
                <c:pt idx="62">
                  <c:v>12.6793</c:v>
                </c:pt>
                <c:pt idx="63">
                  <c:v>17.349</c:v>
                </c:pt>
                <c:pt idx="64">
                  <c:v>9.028550000000001</c:v>
                </c:pt>
                <c:pt idx="65">
                  <c:v>10.9868</c:v>
                </c:pt>
                <c:pt idx="66">
                  <c:v>12.5819</c:v>
                </c:pt>
                <c:pt idx="67">
                  <c:v>13.1532</c:v>
                </c:pt>
                <c:pt idx="68">
                  <c:v>13.0745</c:v>
                </c:pt>
                <c:pt idx="69">
                  <c:v>11.5993</c:v>
                </c:pt>
                <c:pt idx="70">
                  <c:v>12.5263</c:v>
                </c:pt>
                <c:pt idx="71">
                  <c:v>8.608455000000001</c:v>
                </c:pt>
                <c:pt idx="72">
                  <c:v>11.7937</c:v>
                </c:pt>
                <c:pt idx="73">
                  <c:v>11.3164</c:v>
                </c:pt>
                <c:pt idx="74">
                  <c:v>12.923</c:v>
                </c:pt>
                <c:pt idx="75">
                  <c:v>11.6963</c:v>
                </c:pt>
                <c:pt idx="76">
                  <c:v>14.4951</c:v>
                </c:pt>
                <c:pt idx="77">
                  <c:v>9.940050000000001</c:v>
                </c:pt>
                <c:pt idx="78">
                  <c:v>14.4671</c:v>
                </c:pt>
                <c:pt idx="79">
                  <c:v>11.4125</c:v>
                </c:pt>
                <c:pt idx="80">
                  <c:v>9.083300000000001</c:v>
                </c:pt>
                <c:pt idx="81">
                  <c:v>12.7069</c:v>
                </c:pt>
                <c:pt idx="82">
                  <c:v>11.6768</c:v>
                </c:pt>
                <c:pt idx="83">
                  <c:v>12.04565</c:v>
                </c:pt>
                <c:pt idx="84">
                  <c:v>12.0804</c:v>
                </c:pt>
                <c:pt idx="85">
                  <c:v>12.7813</c:v>
                </c:pt>
                <c:pt idx="86">
                  <c:v>9.919365000000001</c:v>
                </c:pt>
                <c:pt idx="87">
                  <c:v>13.4987</c:v>
                </c:pt>
                <c:pt idx="88">
                  <c:v>12.66395</c:v>
                </c:pt>
                <c:pt idx="89">
                  <c:v>8.966790000000004</c:v>
                </c:pt>
                <c:pt idx="90">
                  <c:v>9.57604</c:v>
                </c:pt>
                <c:pt idx="91">
                  <c:v>11.3274</c:v>
                </c:pt>
                <c:pt idx="92">
                  <c:v>11.2556</c:v>
                </c:pt>
                <c:pt idx="93">
                  <c:v>12.30865</c:v>
                </c:pt>
                <c:pt idx="94">
                  <c:v>10.0227</c:v>
                </c:pt>
                <c:pt idx="96">
                  <c:v>8.46718</c:v>
                </c:pt>
                <c:pt idx="97">
                  <c:v>8.227999999999997</c:v>
                </c:pt>
                <c:pt idx="98">
                  <c:v>12.072</c:v>
                </c:pt>
                <c:pt idx="99">
                  <c:v>8.628829999999998</c:v>
                </c:pt>
                <c:pt idx="100">
                  <c:v>12.7688</c:v>
                </c:pt>
                <c:pt idx="101">
                  <c:v>12.90715</c:v>
                </c:pt>
                <c:pt idx="102">
                  <c:v>6.334274999999995</c:v>
                </c:pt>
                <c:pt idx="103">
                  <c:v>12.3857</c:v>
                </c:pt>
                <c:pt idx="104">
                  <c:v>11.2677</c:v>
                </c:pt>
                <c:pt idx="105">
                  <c:v>9.709040000000003</c:v>
                </c:pt>
                <c:pt idx="106">
                  <c:v>13.3713</c:v>
                </c:pt>
                <c:pt idx="107">
                  <c:v>8.227354999999997</c:v>
                </c:pt>
                <c:pt idx="108">
                  <c:v>12.6487</c:v>
                </c:pt>
                <c:pt idx="109">
                  <c:v>6.79658</c:v>
                </c:pt>
                <c:pt idx="110">
                  <c:v>13.47265</c:v>
                </c:pt>
                <c:pt idx="111">
                  <c:v>9.3406</c:v>
                </c:pt>
                <c:pt idx="112">
                  <c:v>10.5778</c:v>
                </c:pt>
                <c:pt idx="113">
                  <c:v>13.7862</c:v>
                </c:pt>
                <c:pt idx="114">
                  <c:v>10.95005</c:v>
                </c:pt>
                <c:pt idx="115">
                  <c:v>6.854779999999995</c:v>
                </c:pt>
                <c:pt idx="116">
                  <c:v>11.13965</c:v>
                </c:pt>
                <c:pt idx="117">
                  <c:v>10.8548</c:v>
                </c:pt>
                <c:pt idx="118">
                  <c:v>16.6599</c:v>
                </c:pt>
                <c:pt idx="119">
                  <c:v>9.384070000000001</c:v>
                </c:pt>
                <c:pt idx="120">
                  <c:v>14.3897</c:v>
                </c:pt>
                <c:pt idx="121">
                  <c:v>13.8189</c:v>
                </c:pt>
                <c:pt idx="122">
                  <c:v>8.649475000000001</c:v>
                </c:pt>
                <c:pt idx="123">
                  <c:v>13.51785</c:v>
                </c:pt>
                <c:pt idx="124">
                  <c:v>7.37084</c:v>
                </c:pt>
                <c:pt idx="125">
                  <c:v>13.544</c:v>
                </c:pt>
                <c:pt idx="126">
                  <c:v>12.9246</c:v>
                </c:pt>
                <c:pt idx="127">
                  <c:v>11.859</c:v>
                </c:pt>
                <c:pt idx="128">
                  <c:v>11.8269</c:v>
                </c:pt>
                <c:pt idx="130">
                  <c:v>11.6444</c:v>
                </c:pt>
                <c:pt idx="131">
                  <c:v>8.520850000000001</c:v>
                </c:pt>
                <c:pt idx="132">
                  <c:v>11.18955</c:v>
                </c:pt>
                <c:pt idx="133">
                  <c:v>7.818189999999995</c:v>
                </c:pt>
                <c:pt idx="134">
                  <c:v>7.99341</c:v>
                </c:pt>
                <c:pt idx="135">
                  <c:v>12.6502</c:v>
                </c:pt>
                <c:pt idx="136">
                  <c:v>10.5236</c:v>
                </c:pt>
                <c:pt idx="137">
                  <c:v>12.6487</c:v>
                </c:pt>
                <c:pt idx="138">
                  <c:v>8.835320000000001</c:v>
                </c:pt>
                <c:pt idx="139">
                  <c:v>8.719240000000001</c:v>
                </c:pt>
                <c:pt idx="140">
                  <c:v>6.567149999999995</c:v>
                </c:pt>
                <c:pt idx="141">
                  <c:v>7.16534</c:v>
                </c:pt>
                <c:pt idx="142">
                  <c:v>12.7502</c:v>
                </c:pt>
                <c:pt idx="143">
                  <c:v>9.184335</c:v>
                </c:pt>
                <c:pt idx="144">
                  <c:v>7.981854999999999</c:v>
                </c:pt>
                <c:pt idx="145">
                  <c:v>7.020459999999995</c:v>
                </c:pt>
                <c:pt idx="146">
                  <c:v>10.5566</c:v>
                </c:pt>
                <c:pt idx="147">
                  <c:v>12.9326</c:v>
                </c:pt>
                <c:pt idx="148">
                  <c:v>10.79</c:v>
                </c:pt>
                <c:pt idx="149">
                  <c:v>9.948540000000001</c:v>
                </c:pt>
                <c:pt idx="150">
                  <c:v>14.8146</c:v>
                </c:pt>
                <c:pt idx="151">
                  <c:v>6.626069999999998</c:v>
                </c:pt>
                <c:pt idx="152">
                  <c:v>7.81936</c:v>
                </c:pt>
                <c:pt idx="153">
                  <c:v>9.20288</c:v>
                </c:pt>
                <c:pt idx="155">
                  <c:v>7.00545</c:v>
                </c:pt>
              </c:numCache>
            </c:numRef>
          </c:xVal>
          <c:yVal>
            <c:numRef>
              <c:f>all!$F$12:$F$167</c:f>
              <c:numCache>
                <c:formatCode>0.00</c:formatCode>
                <c:ptCount val="156"/>
                <c:pt idx="0">
                  <c:v>6.122799999999995</c:v>
                </c:pt>
                <c:pt idx="1">
                  <c:v>10.6364</c:v>
                </c:pt>
                <c:pt idx="2">
                  <c:v>9.35653</c:v>
                </c:pt>
                <c:pt idx="3">
                  <c:v>7.9858</c:v>
                </c:pt>
                <c:pt idx="4">
                  <c:v>7.57028</c:v>
                </c:pt>
                <c:pt idx="5">
                  <c:v>6.70042</c:v>
                </c:pt>
                <c:pt idx="6">
                  <c:v>8.57103</c:v>
                </c:pt>
                <c:pt idx="7">
                  <c:v>8.483590000000004</c:v>
                </c:pt>
                <c:pt idx="8">
                  <c:v>7.43253</c:v>
                </c:pt>
                <c:pt idx="9">
                  <c:v>9.055940000000004</c:v>
                </c:pt>
                <c:pt idx="10">
                  <c:v>11.0943</c:v>
                </c:pt>
                <c:pt idx="11">
                  <c:v>11.6197</c:v>
                </c:pt>
                <c:pt idx="12">
                  <c:v>8.077110000000001</c:v>
                </c:pt>
                <c:pt idx="13">
                  <c:v>7.113729999999999</c:v>
                </c:pt>
                <c:pt idx="14">
                  <c:v>8.15981</c:v>
                </c:pt>
                <c:pt idx="15">
                  <c:v>9.78274</c:v>
                </c:pt>
                <c:pt idx="16">
                  <c:v>8.813360000000001</c:v>
                </c:pt>
                <c:pt idx="17">
                  <c:v>8.214090000000001</c:v>
                </c:pt>
                <c:pt idx="18">
                  <c:v>8.401010000000001</c:v>
                </c:pt>
                <c:pt idx="19">
                  <c:v>7.671979999999999</c:v>
                </c:pt>
                <c:pt idx="20">
                  <c:v>7.54871</c:v>
                </c:pt>
                <c:pt idx="21">
                  <c:v>8.113069999999998</c:v>
                </c:pt>
                <c:pt idx="22">
                  <c:v>6.922309999999999</c:v>
                </c:pt>
                <c:pt idx="23">
                  <c:v>7.814379999999995</c:v>
                </c:pt>
                <c:pt idx="24">
                  <c:v>9.48522</c:v>
                </c:pt>
                <c:pt idx="25">
                  <c:v>6.54735</c:v>
                </c:pt>
                <c:pt idx="26">
                  <c:v>7.122989999999991</c:v>
                </c:pt>
                <c:pt idx="27">
                  <c:v>6.81968</c:v>
                </c:pt>
                <c:pt idx="28">
                  <c:v>9.211019999999997</c:v>
                </c:pt>
                <c:pt idx="29">
                  <c:v>7.4569</c:v>
                </c:pt>
                <c:pt idx="30">
                  <c:v>10.0914</c:v>
                </c:pt>
                <c:pt idx="31">
                  <c:v>7.44623</c:v>
                </c:pt>
                <c:pt idx="32">
                  <c:v>11.3411</c:v>
                </c:pt>
                <c:pt idx="33">
                  <c:v>8.200890000000001</c:v>
                </c:pt>
                <c:pt idx="34">
                  <c:v>8.141819999999997</c:v>
                </c:pt>
                <c:pt idx="35">
                  <c:v>6.07916</c:v>
                </c:pt>
                <c:pt idx="36">
                  <c:v>6.563169999999999</c:v>
                </c:pt>
                <c:pt idx="37">
                  <c:v>7.51184</c:v>
                </c:pt>
                <c:pt idx="38">
                  <c:v>9.145010000000001</c:v>
                </c:pt>
                <c:pt idx="39">
                  <c:v>6.397039999999995</c:v>
                </c:pt>
                <c:pt idx="40">
                  <c:v>7.68028</c:v>
                </c:pt>
                <c:pt idx="41">
                  <c:v>7.79477</c:v>
                </c:pt>
                <c:pt idx="42">
                  <c:v>9.230759999999998</c:v>
                </c:pt>
                <c:pt idx="43">
                  <c:v>7.48136</c:v>
                </c:pt>
                <c:pt idx="44">
                  <c:v>5.08353</c:v>
                </c:pt>
                <c:pt idx="45">
                  <c:v>7.91723</c:v>
                </c:pt>
                <c:pt idx="46">
                  <c:v>8.80715</c:v>
                </c:pt>
                <c:pt idx="47">
                  <c:v>6.09328</c:v>
                </c:pt>
                <c:pt idx="48">
                  <c:v>5.144649999999999</c:v>
                </c:pt>
                <c:pt idx="49">
                  <c:v>7.637479999999996</c:v>
                </c:pt>
                <c:pt idx="50">
                  <c:v>5.71313</c:v>
                </c:pt>
                <c:pt idx="51">
                  <c:v>5.26927</c:v>
                </c:pt>
                <c:pt idx="52">
                  <c:v>7.2816</c:v>
                </c:pt>
                <c:pt idx="53">
                  <c:v>6.63032</c:v>
                </c:pt>
                <c:pt idx="54">
                  <c:v>4.99265</c:v>
                </c:pt>
                <c:pt idx="55">
                  <c:v>7.3793</c:v>
                </c:pt>
                <c:pt idx="56">
                  <c:v>4.87312</c:v>
                </c:pt>
                <c:pt idx="57">
                  <c:v>4.844519999999994</c:v>
                </c:pt>
                <c:pt idx="58">
                  <c:v>8.134609999999998</c:v>
                </c:pt>
                <c:pt idx="59">
                  <c:v>6.85186</c:v>
                </c:pt>
                <c:pt idx="60">
                  <c:v>6.809579999999999</c:v>
                </c:pt>
                <c:pt idx="61">
                  <c:v>2.991109999999999</c:v>
                </c:pt>
                <c:pt idx="62">
                  <c:v>9.945350000000001</c:v>
                </c:pt>
                <c:pt idx="63">
                  <c:v>7.13883</c:v>
                </c:pt>
                <c:pt idx="64">
                  <c:v>8.50947</c:v>
                </c:pt>
                <c:pt idx="65">
                  <c:v>8.89179</c:v>
                </c:pt>
                <c:pt idx="66">
                  <c:v>8.758240000000001</c:v>
                </c:pt>
                <c:pt idx="67">
                  <c:v>7.53287</c:v>
                </c:pt>
                <c:pt idx="68">
                  <c:v>7.33244</c:v>
                </c:pt>
                <c:pt idx="69">
                  <c:v>3.54765</c:v>
                </c:pt>
                <c:pt idx="70">
                  <c:v>5.391519999999995</c:v>
                </c:pt>
                <c:pt idx="71">
                  <c:v>4.726939999999995</c:v>
                </c:pt>
                <c:pt idx="72">
                  <c:v>7.19904</c:v>
                </c:pt>
                <c:pt idx="73">
                  <c:v>8.407340000000001</c:v>
                </c:pt>
                <c:pt idx="74">
                  <c:v>4.29171</c:v>
                </c:pt>
                <c:pt idx="75">
                  <c:v>7.39036</c:v>
                </c:pt>
                <c:pt idx="76">
                  <c:v>2.22628</c:v>
                </c:pt>
                <c:pt idx="77">
                  <c:v>2.313769999999999</c:v>
                </c:pt>
                <c:pt idx="78">
                  <c:v>2.23814</c:v>
                </c:pt>
                <c:pt idx="79">
                  <c:v>6.350569999999998</c:v>
                </c:pt>
                <c:pt idx="80">
                  <c:v>8.8801</c:v>
                </c:pt>
                <c:pt idx="81">
                  <c:v>7.46942</c:v>
                </c:pt>
                <c:pt idx="82">
                  <c:v>4.72844</c:v>
                </c:pt>
                <c:pt idx="83">
                  <c:v>4.315959999999995</c:v>
                </c:pt>
                <c:pt idx="84">
                  <c:v>2.39651</c:v>
                </c:pt>
                <c:pt idx="85">
                  <c:v>6.42334</c:v>
                </c:pt>
                <c:pt idx="86">
                  <c:v>5.9557</c:v>
                </c:pt>
                <c:pt idx="87">
                  <c:v>9.101090000000001</c:v>
                </c:pt>
                <c:pt idx="88">
                  <c:v>5.61965</c:v>
                </c:pt>
                <c:pt idx="89">
                  <c:v>8.8602</c:v>
                </c:pt>
                <c:pt idx="90">
                  <c:v>4.617969999999995</c:v>
                </c:pt>
                <c:pt idx="91">
                  <c:v>6.27363</c:v>
                </c:pt>
                <c:pt idx="92">
                  <c:v>3.506409999999998</c:v>
                </c:pt>
                <c:pt idx="93">
                  <c:v>5.895159999999995</c:v>
                </c:pt>
                <c:pt idx="94">
                  <c:v>7.66326</c:v>
                </c:pt>
                <c:pt idx="95">
                  <c:v>6.1743</c:v>
                </c:pt>
                <c:pt idx="96">
                  <c:v>6.37165</c:v>
                </c:pt>
                <c:pt idx="97">
                  <c:v>8.509390000000001</c:v>
                </c:pt>
                <c:pt idx="98">
                  <c:v>5.06902</c:v>
                </c:pt>
                <c:pt idx="99">
                  <c:v>1.4526</c:v>
                </c:pt>
                <c:pt idx="100">
                  <c:v>4.78107</c:v>
                </c:pt>
                <c:pt idx="101">
                  <c:v>8.126369999999997</c:v>
                </c:pt>
                <c:pt idx="102">
                  <c:v>5.08114</c:v>
                </c:pt>
                <c:pt idx="103">
                  <c:v>8.32301</c:v>
                </c:pt>
                <c:pt idx="104">
                  <c:v>4.854519999999993</c:v>
                </c:pt>
                <c:pt idx="105">
                  <c:v>8.61566</c:v>
                </c:pt>
                <c:pt idx="106">
                  <c:v>4.659569999999999</c:v>
                </c:pt>
                <c:pt idx="107">
                  <c:v>4.44091</c:v>
                </c:pt>
                <c:pt idx="108">
                  <c:v>8.388260000000001</c:v>
                </c:pt>
                <c:pt idx="109">
                  <c:v>7.119529999999997</c:v>
                </c:pt>
                <c:pt idx="110">
                  <c:v>4.21631</c:v>
                </c:pt>
                <c:pt idx="111">
                  <c:v>2.00937</c:v>
                </c:pt>
                <c:pt idx="112">
                  <c:v>2.876659999999995</c:v>
                </c:pt>
                <c:pt idx="113">
                  <c:v>4.9866</c:v>
                </c:pt>
                <c:pt idx="114">
                  <c:v>4.37532</c:v>
                </c:pt>
                <c:pt idx="115">
                  <c:v>4.84464</c:v>
                </c:pt>
                <c:pt idx="116">
                  <c:v>4.199909999999996</c:v>
                </c:pt>
                <c:pt idx="117">
                  <c:v>8.45321</c:v>
                </c:pt>
                <c:pt idx="118">
                  <c:v>4.39922</c:v>
                </c:pt>
                <c:pt idx="119">
                  <c:v>7.07768</c:v>
                </c:pt>
                <c:pt idx="120">
                  <c:v>7.2076</c:v>
                </c:pt>
                <c:pt idx="121">
                  <c:v>4.73818</c:v>
                </c:pt>
                <c:pt idx="122">
                  <c:v>3.72654</c:v>
                </c:pt>
                <c:pt idx="123">
                  <c:v>11.7078</c:v>
                </c:pt>
                <c:pt idx="124">
                  <c:v>6.182609999999999</c:v>
                </c:pt>
                <c:pt idx="125">
                  <c:v>9.1315</c:v>
                </c:pt>
                <c:pt idx="126">
                  <c:v>2.22563</c:v>
                </c:pt>
                <c:pt idx="127">
                  <c:v>4.48592</c:v>
                </c:pt>
                <c:pt idx="128">
                  <c:v>2.475572871287129</c:v>
                </c:pt>
                <c:pt idx="129">
                  <c:v>5.815029999999997</c:v>
                </c:pt>
                <c:pt idx="130">
                  <c:v>2.63744</c:v>
                </c:pt>
                <c:pt idx="131">
                  <c:v>3.29164</c:v>
                </c:pt>
                <c:pt idx="132">
                  <c:v>8.033219999999998</c:v>
                </c:pt>
                <c:pt idx="133">
                  <c:v>4.740509999999999</c:v>
                </c:pt>
                <c:pt idx="134">
                  <c:v>2.96533</c:v>
                </c:pt>
                <c:pt idx="135">
                  <c:v>6.27681</c:v>
                </c:pt>
                <c:pt idx="136">
                  <c:v>3.006359999999999</c:v>
                </c:pt>
                <c:pt idx="137">
                  <c:v>6.24951</c:v>
                </c:pt>
                <c:pt idx="138">
                  <c:v>4.872939999999995</c:v>
                </c:pt>
                <c:pt idx="139">
                  <c:v>5.43908</c:v>
                </c:pt>
                <c:pt idx="140">
                  <c:v>3.34696</c:v>
                </c:pt>
                <c:pt idx="141">
                  <c:v>1.15639</c:v>
                </c:pt>
                <c:pt idx="142">
                  <c:v>4.94833</c:v>
                </c:pt>
                <c:pt idx="143">
                  <c:v>2.47189</c:v>
                </c:pt>
                <c:pt idx="144">
                  <c:v>1.49073</c:v>
                </c:pt>
                <c:pt idx="145">
                  <c:v>0.632943267326733</c:v>
                </c:pt>
                <c:pt idx="146">
                  <c:v>2.218059999999999</c:v>
                </c:pt>
                <c:pt idx="147">
                  <c:v>3.36433</c:v>
                </c:pt>
                <c:pt idx="148">
                  <c:v>4.44243</c:v>
                </c:pt>
                <c:pt idx="149">
                  <c:v>3.22895</c:v>
                </c:pt>
                <c:pt idx="150">
                  <c:v>6.004949999999996</c:v>
                </c:pt>
                <c:pt idx="151">
                  <c:v>2.83529</c:v>
                </c:pt>
                <c:pt idx="152">
                  <c:v>1.13118</c:v>
                </c:pt>
                <c:pt idx="153">
                  <c:v>0.0597279207920792</c:v>
                </c:pt>
                <c:pt idx="154">
                  <c:v>0.0</c:v>
                </c:pt>
                <c:pt idx="155">
                  <c:v>3.94708</c:v>
                </c:pt>
              </c:numCache>
            </c:numRef>
          </c:yVal>
        </c:ser>
        <c:ser>
          <c:idx val="1"/>
          <c:order val="1"/>
          <c:spPr>
            <a:ln w="15875"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all!$R$2:$R$3</c:f>
              <c:numCache>
                <c:formatCode>General</c:formatCode>
                <c:ptCount val="2"/>
                <c:pt idx="0">
                  <c:v>0.0</c:v>
                </c:pt>
                <c:pt idx="1">
                  <c:v>20.0</c:v>
                </c:pt>
              </c:numCache>
            </c:numRef>
          </c:xVal>
          <c:yVal>
            <c:numRef>
              <c:f>all!$S$2:$S$3</c:f>
              <c:numCache>
                <c:formatCode>General</c:formatCode>
                <c:ptCount val="2"/>
                <c:pt idx="0">
                  <c:v>0.0</c:v>
                </c:pt>
                <c:pt idx="1">
                  <c:v>20.0</c:v>
                </c:pt>
              </c:numCache>
            </c:numRef>
          </c:yVal>
        </c:ser>
        <c:ser>
          <c:idx val="2"/>
          <c:order val="2"/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all!$C$2:$C$11</c:f>
              <c:numCache>
                <c:formatCode>0.00</c:formatCode>
                <c:ptCount val="10"/>
                <c:pt idx="0">
                  <c:v>16.6124</c:v>
                </c:pt>
                <c:pt idx="1">
                  <c:v>16.6546</c:v>
                </c:pt>
                <c:pt idx="2">
                  <c:v>16.8744</c:v>
                </c:pt>
                <c:pt idx="3">
                  <c:v>16.41735</c:v>
                </c:pt>
                <c:pt idx="4">
                  <c:v>16.6918</c:v>
                </c:pt>
                <c:pt idx="5">
                  <c:v>16.56255</c:v>
                </c:pt>
                <c:pt idx="6">
                  <c:v>13.60555</c:v>
                </c:pt>
                <c:pt idx="7">
                  <c:v>12.6977</c:v>
                </c:pt>
                <c:pt idx="8">
                  <c:v>7.423025</c:v>
                </c:pt>
                <c:pt idx="9">
                  <c:v>12.4048</c:v>
                </c:pt>
              </c:numCache>
            </c:numRef>
          </c:xVal>
          <c:yVal>
            <c:numRef>
              <c:f>all!$F$2:$F$11</c:f>
              <c:numCache>
                <c:formatCode>0.00</c:formatCode>
                <c:ptCount val="10"/>
                <c:pt idx="0">
                  <c:v>15.2446</c:v>
                </c:pt>
                <c:pt idx="1">
                  <c:v>14.4952</c:v>
                </c:pt>
                <c:pt idx="2">
                  <c:v>12.7876</c:v>
                </c:pt>
                <c:pt idx="3">
                  <c:v>14.2216</c:v>
                </c:pt>
                <c:pt idx="4">
                  <c:v>11.5332</c:v>
                </c:pt>
                <c:pt idx="5">
                  <c:v>9.90629</c:v>
                </c:pt>
                <c:pt idx="6">
                  <c:v>9.693750000000001</c:v>
                </c:pt>
                <c:pt idx="7">
                  <c:v>8.612360000000001</c:v>
                </c:pt>
                <c:pt idx="8">
                  <c:v>7.94249</c:v>
                </c:pt>
                <c:pt idx="9">
                  <c:v>6.07468</c:v>
                </c:pt>
              </c:numCache>
            </c:numRef>
          </c:yVal>
        </c:ser>
        <c:axId val="527614088"/>
        <c:axId val="527949144"/>
      </c:scatterChart>
      <c:valAx>
        <c:axId val="527614088"/>
        <c:scaling>
          <c:orientation val="minMax"/>
          <c:max val="19.0"/>
          <c:min val="5.0"/>
        </c:scaling>
        <c:axPos val="b"/>
        <c:title>
          <c:tx>
            <c:rich>
              <a:bodyPr/>
              <a:lstStyle/>
              <a:p>
                <a:pPr>
                  <a:defRPr sz="2400">
                    <a:solidFill>
                      <a:schemeClr val="bg1">
                        <a:lumMod val="50000"/>
                      </a:schemeClr>
                    </a:solidFill>
                  </a:defRPr>
                </a:pPr>
                <a:r>
                  <a:rPr lang="en-US" sz="2400" b="0" dirty="0" err="1">
                    <a:solidFill>
                      <a:sysClr val="windowText" lastClr="000000"/>
                    </a:solidFill>
                  </a:rPr>
                  <a:t>Gflop</a:t>
                </a:r>
                <a:r>
                  <a:rPr lang="en-US" sz="2400" b="0" dirty="0">
                    <a:solidFill>
                      <a:sysClr val="windowText" lastClr="000000"/>
                    </a:solidFill>
                  </a:rPr>
                  <a:t>/s,</a:t>
                </a:r>
                <a:r>
                  <a:rPr lang="en-US" sz="2400" b="0" baseline="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US" sz="2400" b="0" baseline="0" dirty="0" err="1" smtClean="0">
                    <a:solidFill>
                      <a:sysClr val="windowText" lastClr="000000"/>
                    </a:solidFill>
                  </a:rPr>
                  <a:t>sgemm</a:t>
                </a:r>
                <a:r>
                  <a:rPr lang="en-US" sz="2400" b="0" baseline="0" dirty="0" smtClean="0">
                    <a:solidFill>
                      <a:sysClr val="windowText" lastClr="000000"/>
                    </a:solidFill>
                  </a:rPr>
                  <a:t>-</a:t>
                </a:r>
                <a:r>
                  <a:rPr lang="en-US" sz="2400" baseline="0" dirty="0" smtClean="0">
                    <a:solidFill>
                      <a:srgbClr val="FF0000"/>
                    </a:solidFill>
                  </a:rPr>
                  <a:t>small </a:t>
                </a:r>
                <a:r>
                  <a:rPr lang="en-US" sz="2400" b="0" baseline="0" dirty="0" smtClean="0">
                    <a:solidFill>
                      <a:schemeClr val="tx1"/>
                    </a:solidFill>
                  </a:rPr>
                  <a:t>(64x64 matrices)</a:t>
                </a:r>
                <a:endParaRPr lang="en-US" sz="2400" b="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227503447662263"/>
              <c:y val="0.917147794905918"/>
            </c:manualLayout>
          </c:layout>
        </c:title>
        <c:numFmt formatCode="0" sourceLinked="0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527949144"/>
        <c:crosses val="autoZero"/>
        <c:crossBetween val="midCat"/>
        <c:majorUnit val="1.0"/>
      </c:valAx>
      <c:valAx>
        <c:axId val="527949144"/>
        <c:scaling>
          <c:orientation val="minMax"/>
          <c:max val="17.0"/>
          <c:min val="0.0"/>
        </c:scaling>
        <c:axPos val="l"/>
        <c:title>
          <c:tx>
            <c:rich>
              <a:bodyPr rot="-5400000" vert="horz"/>
              <a:lstStyle/>
              <a:p>
                <a:pPr>
                  <a:defRPr sz="2400" b="1">
                    <a:solidFill>
                      <a:schemeClr val="bg1">
                        <a:lumMod val="50000"/>
                      </a:schemeClr>
                    </a:solidFill>
                  </a:defRPr>
                </a:pPr>
                <a:r>
                  <a:rPr lang="en-US" sz="2400" b="0" dirty="0" err="1">
                    <a:solidFill>
                      <a:sysClr val="windowText" lastClr="000000"/>
                    </a:solidFill>
                  </a:rPr>
                  <a:t>Gflop</a:t>
                </a:r>
                <a:r>
                  <a:rPr lang="en-US" sz="2400" b="0" dirty="0">
                    <a:solidFill>
                      <a:sysClr val="windowText" lastClr="000000"/>
                    </a:solidFill>
                  </a:rPr>
                  <a:t>/s, </a:t>
                </a:r>
                <a:r>
                  <a:rPr lang="en-US" sz="2400" b="0" dirty="0" err="1">
                    <a:solidFill>
                      <a:sysClr val="windowText" lastClr="000000"/>
                    </a:solidFill>
                  </a:rPr>
                  <a:t>sgemm</a:t>
                </a:r>
                <a:r>
                  <a:rPr lang="en-US" sz="2400" b="0" dirty="0">
                    <a:solidFill>
                      <a:sysClr val="windowText" lastClr="000000"/>
                    </a:solidFill>
                  </a:rPr>
                  <a:t>-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all</a:t>
                </a:r>
              </a:p>
            </c:rich>
          </c:tx>
          <c:layout>
            <c:manualLayout>
              <c:xMode val="edge"/>
              <c:yMode val="edge"/>
              <c:x val="0.00141242937853107"/>
              <c:y val="0.24914827547965"/>
            </c:manualLayout>
          </c:layout>
        </c:title>
        <c:numFmt formatCode="0" sourceLinked="0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527614088"/>
        <c:crosses val="autoZero"/>
        <c:crossBetween val="midCat"/>
      </c:valAx>
    </c:plotArea>
    <c:plotVisOnly val="1"/>
    <c:dispBlanksAs val="gap"/>
  </c:chart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02175363672761"/>
          <c:y val="0.0343864310458556"/>
          <c:w val="0.877788269051114"/>
          <c:h val="0.816339389913695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 w="12700">
              <a:solidFill>
                <a:schemeClr val="tx1"/>
              </a:solidFill>
            </a:ln>
          </c:spPr>
          <c:dPt>
            <c:idx val="0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</c:spPr>
          </c:dPt>
          <c:dPt>
            <c:idx val="2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</c:spPr>
          </c:dPt>
          <c:dPt>
            <c:idx val="3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</c:spPr>
          </c:dPt>
          <c:dPt>
            <c:idx val="4"/>
            <c:spPr>
              <a:solidFill>
                <a:srgbClr val="00B0F0"/>
              </a:solidFill>
              <a:ln w="12700">
                <a:solidFill>
                  <a:schemeClr val="tx1"/>
                </a:solidFill>
              </a:ln>
            </c:spPr>
          </c:dPt>
          <c:dPt>
            <c:idx val="5"/>
            <c:spPr>
              <a:solidFill>
                <a:srgbClr val="00B0F0"/>
              </a:solidFill>
              <a:ln w="12700">
                <a:solidFill>
                  <a:schemeClr val="tx1"/>
                </a:solidFill>
              </a:ln>
            </c:spPr>
          </c:dPt>
          <c:dPt>
            <c:idx val="6"/>
            <c:spPr>
              <a:solidFill>
                <a:srgbClr val="00B0F0"/>
              </a:solidFill>
              <a:ln w="12700">
                <a:solidFill>
                  <a:schemeClr val="tx1"/>
                </a:solidFill>
              </a:ln>
            </c:spPr>
          </c:dPt>
          <c:dPt>
            <c:idx val="7"/>
            <c:spPr>
              <a:solidFill>
                <a:srgbClr val="00B0F0"/>
              </a:solidFill>
              <a:ln w="12700">
                <a:solidFill>
                  <a:schemeClr val="tx1"/>
                </a:solidFill>
              </a:ln>
            </c:spPr>
          </c:dPt>
          <c:cat>
            <c:numRef>
              <c:f>all!$K$3:$K$18</c:f>
              <c:numCache>
                <c:formatCode>General</c:formatCode>
                <c:ptCount val="16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</c:numCache>
            </c:numRef>
          </c:cat>
          <c:val>
            <c:numRef>
              <c:f>all!$M$3:$M$18</c:f>
              <c:numCache>
                <c:formatCode>General</c:formatCode>
                <c:ptCount val="16"/>
                <c:pt idx="0">
                  <c:v>3.0</c:v>
                </c:pt>
                <c:pt idx="1">
                  <c:v>4.0</c:v>
                </c:pt>
                <c:pt idx="2">
                  <c:v>14.0</c:v>
                </c:pt>
                <c:pt idx="3">
                  <c:v>9.0</c:v>
                </c:pt>
                <c:pt idx="4">
                  <c:v>24.0</c:v>
                </c:pt>
                <c:pt idx="5">
                  <c:v>12.0</c:v>
                </c:pt>
                <c:pt idx="6">
                  <c:v>22.0</c:v>
                </c:pt>
                <c:pt idx="7">
                  <c:v>29.0</c:v>
                </c:pt>
                <c:pt idx="8">
                  <c:v>26.0</c:v>
                </c:pt>
                <c:pt idx="9">
                  <c:v>12.0</c:v>
                </c:pt>
                <c:pt idx="10">
                  <c:v>2.0</c:v>
                </c:pt>
                <c:pt idx="11">
                  <c:v>5.0</c:v>
                </c:pt>
                <c:pt idx="12">
                  <c:v>1.0</c:v>
                </c:pt>
                <c:pt idx="13">
                  <c:v>0.0</c:v>
                </c:pt>
                <c:pt idx="14">
                  <c:v>2.0</c:v>
                </c:pt>
                <c:pt idx="15">
                  <c:v>1.0</c:v>
                </c:pt>
              </c:numCache>
            </c:numRef>
          </c:val>
        </c:ser>
        <c:gapWidth val="25"/>
        <c:axId val="529434312"/>
        <c:axId val="74124616"/>
      </c:barChart>
      <c:catAx>
        <c:axId val="5294343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2400" b="0">
                    <a:solidFill>
                      <a:sysClr val="windowText" lastClr="000000"/>
                    </a:solidFill>
                  </a:defRPr>
                </a:pPr>
                <a:r>
                  <a:rPr lang="en-US" sz="2400" b="0" dirty="0" err="1">
                    <a:solidFill>
                      <a:sysClr val="windowText" lastClr="000000"/>
                    </a:solidFill>
                  </a:rPr>
                  <a:t>Gflop</a:t>
                </a:r>
                <a:r>
                  <a:rPr lang="en-US" sz="2400" b="0" dirty="0">
                    <a:solidFill>
                      <a:sysClr val="windowText" lastClr="000000"/>
                    </a:solidFill>
                  </a:rPr>
                  <a:t>/s, </a:t>
                </a:r>
                <a:r>
                  <a:rPr lang="en-US" sz="2400" b="0" dirty="0" err="1">
                    <a:solidFill>
                      <a:sysClr val="windowText" lastClr="000000"/>
                    </a:solidFill>
                  </a:rPr>
                  <a:t>sgemm</a:t>
                </a:r>
                <a:r>
                  <a:rPr lang="en-US" sz="2400" b="0" dirty="0">
                    <a:solidFill>
                      <a:sysClr val="windowText" lastClr="000000"/>
                    </a:solidFill>
                  </a:rPr>
                  <a:t>-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all</a:t>
                </a:r>
              </a:p>
            </c:rich>
          </c:tx>
          <c:layout>
            <c:manualLayout>
              <c:xMode val="edge"/>
              <c:yMode val="edge"/>
              <c:x val="0.387895035366342"/>
              <c:y val="0.924323282085346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74124616"/>
        <c:crosses val="autoZero"/>
        <c:auto val="1"/>
        <c:lblAlgn val="ctr"/>
        <c:lblOffset val="100"/>
      </c:catAx>
      <c:valAx>
        <c:axId val="74124616"/>
        <c:scaling>
          <c:orientation val="minMax"/>
          <c:max val="30.0"/>
          <c:min val="0.0"/>
        </c:scaling>
        <c:axPos val="l"/>
        <c:title>
          <c:tx>
            <c:rich>
              <a:bodyPr rot="-5400000" vert="horz"/>
              <a:lstStyle/>
              <a:p>
                <a:pPr>
                  <a:defRPr sz="2400" b="0">
                    <a:solidFill>
                      <a:sysClr val="windowText" lastClr="000000"/>
                    </a:solidFill>
                  </a:defRPr>
                </a:pPr>
                <a:r>
                  <a:rPr lang="en-US" sz="2400" b="0">
                    <a:solidFill>
                      <a:sysClr val="windowText" lastClr="000000"/>
                    </a:solidFill>
                  </a:rPr>
                  <a:t>How many teams got it</a:t>
                </a:r>
              </a:p>
            </c:rich>
          </c:tx>
          <c:layout>
            <c:manualLayout>
              <c:xMode val="edge"/>
              <c:yMode val="edge"/>
              <c:x val="0.0"/>
              <c:y val="0.155796847857817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529434312"/>
        <c:crosses val="autoZero"/>
        <c:crossBetween val="between"/>
      </c:valAx>
    </c:plotArea>
    <c:plotVisOnly val="1"/>
    <c:dispBlanksAs val="gap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0400040037368"/>
          <c:y val="0.0307442533046333"/>
          <c:w val="0.861792784376529"/>
          <c:h val="0.83937525414957"/>
        </c:manualLayout>
      </c:layout>
      <c:scatterChart>
        <c:scatterStyle val="lineMarker"/>
        <c:ser>
          <c:idx val="1"/>
          <c:order val="0"/>
          <c:spPr>
            <a:ln w="15875"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all!$P$2:$P$3</c:f>
              <c:numCache>
                <c:formatCode>General</c:formatCode>
                <c:ptCount val="2"/>
                <c:pt idx="0">
                  <c:v>16.0</c:v>
                </c:pt>
                <c:pt idx="1">
                  <c:v>1200.0</c:v>
                </c:pt>
              </c:numCache>
            </c:numRef>
          </c:xVal>
          <c:yVal>
            <c:numRef>
              <c:f>all!$P$2:$P$3</c:f>
              <c:numCache>
                <c:formatCode>General</c:formatCode>
                <c:ptCount val="2"/>
                <c:pt idx="0">
                  <c:v>16.0</c:v>
                </c:pt>
                <c:pt idx="1">
                  <c:v>1200.0</c:v>
                </c:pt>
              </c:numCache>
            </c:numRef>
          </c:yVal>
        </c:ser>
        <c:ser>
          <c:idx val="0"/>
          <c:order val="1"/>
          <c:tx>
            <c:strRef>
              <c:f>all!$D$1</c:f>
              <c:strCache>
                <c:ptCount val="1"/>
                <c:pt idx="0">
                  <c:v>code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all!$B$12:$B$167</c:f>
              <c:numCache>
                <c:formatCode>General</c:formatCode>
                <c:ptCount val="156"/>
                <c:pt idx="0">
                  <c:v>151.0</c:v>
                </c:pt>
                <c:pt idx="1">
                  <c:v>163.0</c:v>
                </c:pt>
                <c:pt idx="2">
                  <c:v>41.0</c:v>
                </c:pt>
                <c:pt idx="3">
                  <c:v>67.0</c:v>
                </c:pt>
                <c:pt idx="4">
                  <c:v>110.0</c:v>
                </c:pt>
                <c:pt idx="5">
                  <c:v>109.0</c:v>
                </c:pt>
                <c:pt idx="6">
                  <c:v>71.0</c:v>
                </c:pt>
                <c:pt idx="7">
                  <c:v>713.0</c:v>
                </c:pt>
                <c:pt idx="8">
                  <c:v>131.0</c:v>
                </c:pt>
                <c:pt idx="9">
                  <c:v>136.0</c:v>
                </c:pt>
                <c:pt idx="10">
                  <c:v>61.0</c:v>
                </c:pt>
                <c:pt idx="11">
                  <c:v>133.0</c:v>
                </c:pt>
                <c:pt idx="12">
                  <c:v>306.0</c:v>
                </c:pt>
                <c:pt idx="13">
                  <c:v>110.0</c:v>
                </c:pt>
                <c:pt idx="14">
                  <c:v>46.0</c:v>
                </c:pt>
                <c:pt idx="15">
                  <c:v>171.0</c:v>
                </c:pt>
                <c:pt idx="16">
                  <c:v>140.0</c:v>
                </c:pt>
                <c:pt idx="17">
                  <c:v>91.0</c:v>
                </c:pt>
                <c:pt idx="18">
                  <c:v>342.0</c:v>
                </c:pt>
                <c:pt idx="19">
                  <c:v>57.0</c:v>
                </c:pt>
                <c:pt idx="20">
                  <c:v>151.0</c:v>
                </c:pt>
                <c:pt idx="21">
                  <c:v>228.0</c:v>
                </c:pt>
                <c:pt idx="22">
                  <c:v>73.0</c:v>
                </c:pt>
                <c:pt idx="23">
                  <c:v>118.0</c:v>
                </c:pt>
                <c:pt idx="24">
                  <c:v>122.0</c:v>
                </c:pt>
                <c:pt idx="25">
                  <c:v>89.0</c:v>
                </c:pt>
                <c:pt idx="26">
                  <c:v>55.0</c:v>
                </c:pt>
                <c:pt idx="27">
                  <c:v>58.0</c:v>
                </c:pt>
                <c:pt idx="28">
                  <c:v>86.0</c:v>
                </c:pt>
                <c:pt idx="29">
                  <c:v>64.0</c:v>
                </c:pt>
                <c:pt idx="30">
                  <c:v>133.0</c:v>
                </c:pt>
                <c:pt idx="31">
                  <c:v>57.0</c:v>
                </c:pt>
                <c:pt idx="32">
                  <c:v>85.0</c:v>
                </c:pt>
                <c:pt idx="33">
                  <c:v>236.0</c:v>
                </c:pt>
                <c:pt idx="34">
                  <c:v>85.0</c:v>
                </c:pt>
                <c:pt idx="35">
                  <c:v>54.0</c:v>
                </c:pt>
                <c:pt idx="36">
                  <c:v>53.0</c:v>
                </c:pt>
                <c:pt idx="37">
                  <c:v>147.0</c:v>
                </c:pt>
                <c:pt idx="38">
                  <c:v>70.0</c:v>
                </c:pt>
                <c:pt idx="39">
                  <c:v>83.0</c:v>
                </c:pt>
                <c:pt idx="40">
                  <c:v>53.0</c:v>
                </c:pt>
                <c:pt idx="41">
                  <c:v>85.0</c:v>
                </c:pt>
                <c:pt idx="42">
                  <c:v>361.0</c:v>
                </c:pt>
                <c:pt idx="43">
                  <c:v>563.0</c:v>
                </c:pt>
                <c:pt idx="44">
                  <c:v>44.0</c:v>
                </c:pt>
                <c:pt idx="45">
                  <c:v>107.0</c:v>
                </c:pt>
                <c:pt idx="46">
                  <c:v>300.0</c:v>
                </c:pt>
                <c:pt idx="47">
                  <c:v>38.0</c:v>
                </c:pt>
                <c:pt idx="48">
                  <c:v>93.0</c:v>
                </c:pt>
                <c:pt idx="49">
                  <c:v>128.0</c:v>
                </c:pt>
                <c:pt idx="50">
                  <c:v>535.0</c:v>
                </c:pt>
                <c:pt idx="51">
                  <c:v>626.0</c:v>
                </c:pt>
                <c:pt idx="52">
                  <c:v>77.0</c:v>
                </c:pt>
                <c:pt idx="53">
                  <c:v>94.0</c:v>
                </c:pt>
                <c:pt idx="54">
                  <c:v>114.0</c:v>
                </c:pt>
                <c:pt idx="55">
                  <c:v>87.0</c:v>
                </c:pt>
                <c:pt idx="56">
                  <c:v>112.0</c:v>
                </c:pt>
                <c:pt idx="57">
                  <c:v>123.0</c:v>
                </c:pt>
                <c:pt idx="58">
                  <c:v>130.0</c:v>
                </c:pt>
                <c:pt idx="59">
                  <c:v>89.0</c:v>
                </c:pt>
                <c:pt idx="60">
                  <c:v>72.0</c:v>
                </c:pt>
                <c:pt idx="61">
                  <c:v>49.0</c:v>
                </c:pt>
                <c:pt idx="62">
                  <c:v>80.0</c:v>
                </c:pt>
                <c:pt idx="63">
                  <c:v>174.0</c:v>
                </c:pt>
                <c:pt idx="64">
                  <c:v>45.0</c:v>
                </c:pt>
                <c:pt idx="65">
                  <c:v>83.0</c:v>
                </c:pt>
                <c:pt idx="66">
                  <c:v>54.0</c:v>
                </c:pt>
                <c:pt idx="67">
                  <c:v>95.0</c:v>
                </c:pt>
                <c:pt idx="68">
                  <c:v>87.0</c:v>
                </c:pt>
                <c:pt idx="69">
                  <c:v>141.0</c:v>
                </c:pt>
                <c:pt idx="70">
                  <c:v>47.0</c:v>
                </c:pt>
                <c:pt idx="71">
                  <c:v>67.0</c:v>
                </c:pt>
                <c:pt idx="72">
                  <c:v>92.0</c:v>
                </c:pt>
                <c:pt idx="73">
                  <c:v>162.0</c:v>
                </c:pt>
                <c:pt idx="74">
                  <c:v>64.0</c:v>
                </c:pt>
                <c:pt idx="75">
                  <c:v>60.0</c:v>
                </c:pt>
                <c:pt idx="76">
                  <c:v>98.0</c:v>
                </c:pt>
                <c:pt idx="77">
                  <c:v>53.0</c:v>
                </c:pt>
                <c:pt idx="78">
                  <c:v>106.0</c:v>
                </c:pt>
                <c:pt idx="79">
                  <c:v>135.0</c:v>
                </c:pt>
                <c:pt idx="80">
                  <c:v>39.0</c:v>
                </c:pt>
                <c:pt idx="81">
                  <c:v>73.0</c:v>
                </c:pt>
                <c:pt idx="82">
                  <c:v>116.0</c:v>
                </c:pt>
                <c:pt idx="83">
                  <c:v>106.0</c:v>
                </c:pt>
                <c:pt idx="84">
                  <c:v>71.0</c:v>
                </c:pt>
                <c:pt idx="85">
                  <c:v>92.0</c:v>
                </c:pt>
                <c:pt idx="86">
                  <c:v>236.0</c:v>
                </c:pt>
                <c:pt idx="87">
                  <c:v>57.0</c:v>
                </c:pt>
                <c:pt idx="88">
                  <c:v>33.0</c:v>
                </c:pt>
                <c:pt idx="89">
                  <c:v>31.0</c:v>
                </c:pt>
                <c:pt idx="90">
                  <c:v>76.0</c:v>
                </c:pt>
                <c:pt idx="91">
                  <c:v>40.0</c:v>
                </c:pt>
                <c:pt idx="92">
                  <c:v>72.0</c:v>
                </c:pt>
                <c:pt idx="93">
                  <c:v>73.0</c:v>
                </c:pt>
                <c:pt idx="94">
                  <c:v>58.0</c:v>
                </c:pt>
                <c:pt idx="95">
                  <c:v>105.0</c:v>
                </c:pt>
                <c:pt idx="96">
                  <c:v>45.0</c:v>
                </c:pt>
                <c:pt idx="97">
                  <c:v>33.0</c:v>
                </c:pt>
                <c:pt idx="98">
                  <c:v>64.0</c:v>
                </c:pt>
                <c:pt idx="99">
                  <c:v>48.0</c:v>
                </c:pt>
                <c:pt idx="100">
                  <c:v>71.0</c:v>
                </c:pt>
                <c:pt idx="101">
                  <c:v>90.0</c:v>
                </c:pt>
                <c:pt idx="102">
                  <c:v>32.0</c:v>
                </c:pt>
                <c:pt idx="103">
                  <c:v>120.0</c:v>
                </c:pt>
                <c:pt idx="104">
                  <c:v>69.0</c:v>
                </c:pt>
                <c:pt idx="105">
                  <c:v>152.0</c:v>
                </c:pt>
                <c:pt idx="106">
                  <c:v>52.0</c:v>
                </c:pt>
                <c:pt idx="107">
                  <c:v>23.0</c:v>
                </c:pt>
                <c:pt idx="108">
                  <c:v>49.0</c:v>
                </c:pt>
                <c:pt idx="109">
                  <c:v>37.0</c:v>
                </c:pt>
                <c:pt idx="110">
                  <c:v>85.0</c:v>
                </c:pt>
                <c:pt idx="111">
                  <c:v>58.0</c:v>
                </c:pt>
                <c:pt idx="112">
                  <c:v>115.0</c:v>
                </c:pt>
                <c:pt idx="113">
                  <c:v>72.0</c:v>
                </c:pt>
                <c:pt idx="114">
                  <c:v>80.0</c:v>
                </c:pt>
                <c:pt idx="115">
                  <c:v>47.0</c:v>
                </c:pt>
                <c:pt idx="116">
                  <c:v>61.0</c:v>
                </c:pt>
                <c:pt idx="117">
                  <c:v>51.0</c:v>
                </c:pt>
                <c:pt idx="118">
                  <c:v>59.0</c:v>
                </c:pt>
                <c:pt idx="119">
                  <c:v>39.0</c:v>
                </c:pt>
                <c:pt idx="120">
                  <c:v>231.0</c:v>
                </c:pt>
                <c:pt idx="121">
                  <c:v>125.0</c:v>
                </c:pt>
                <c:pt idx="122">
                  <c:v>134.0</c:v>
                </c:pt>
                <c:pt idx="123">
                  <c:v>186.0</c:v>
                </c:pt>
                <c:pt idx="124">
                  <c:v>81.0</c:v>
                </c:pt>
                <c:pt idx="125">
                  <c:v>80.0</c:v>
                </c:pt>
                <c:pt idx="126">
                  <c:v>100.0</c:v>
                </c:pt>
                <c:pt idx="127">
                  <c:v>119.0</c:v>
                </c:pt>
                <c:pt idx="128">
                  <c:v>103.0</c:v>
                </c:pt>
                <c:pt idx="129">
                  <c:v>126.0</c:v>
                </c:pt>
                <c:pt idx="130">
                  <c:v>107.0</c:v>
                </c:pt>
                <c:pt idx="131">
                  <c:v>54.0</c:v>
                </c:pt>
                <c:pt idx="132">
                  <c:v>591.0</c:v>
                </c:pt>
                <c:pt idx="133">
                  <c:v>72.0</c:v>
                </c:pt>
                <c:pt idx="134">
                  <c:v>81.0</c:v>
                </c:pt>
                <c:pt idx="135">
                  <c:v>48.0</c:v>
                </c:pt>
                <c:pt idx="136">
                  <c:v>52.0</c:v>
                </c:pt>
                <c:pt idx="137">
                  <c:v>21.0</c:v>
                </c:pt>
                <c:pt idx="138">
                  <c:v>40.0</c:v>
                </c:pt>
                <c:pt idx="139">
                  <c:v>55.0</c:v>
                </c:pt>
                <c:pt idx="140">
                  <c:v>79.0</c:v>
                </c:pt>
                <c:pt idx="141">
                  <c:v>45.0</c:v>
                </c:pt>
                <c:pt idx="142">
                  <c:v>57.0</c:v>
                </c:pt>
                <c:pt idx="143">
                  <c:v>32.0</c:v>
                </c:pt>
                <c:pt idx="144">
                  <c:v>63.0</c:v>
                </c:pt>
                <c:pt idx="145">
                  <c:v>116.0</c:v>
                </c:pt>
                <c:pt idx="146">
                  <c:v>43.0</c:v>
                </c:pt>
                <c:pt idx="147">
                  <c:v>108.0</c:v>
                </c:pt>
                <c:pt idx="148">
                  <c:v>68.0</c:v>
                </c:pt>
                <c:pt idx="149">
                  <c:v>119.0</c:v>
                </c:pt>
                <c:pt idx="150">
                  <c:v>80.0</c:v>
                </c:pt>
                <c:pt idx="151">
                  <c:v>87.0</c:v>
                </c:pt>
                <c:pt idx="152">
                  <c:v>73.0</c:v>
                </c:pt>
                <c:pt idx="153">
                  <c:v>80.0</c:v>
                </c:pt>
                <c:pt idx="154">
                  <c:v>48.0</c:v>
                </c:pt>
                <c:pt idx="155">
                  <c:v>35.0</c:v>
                </c:pt>
              </c:numCache>
            </c:numRef>
          </c:xVal>
          <c:yVal>
            <c:numRef>
              <c:f>all!$D$12:$D$167</c:f>
              <c:numCache>
                <c:formatCode>General</c:formatCode>
                <c:ptCount val="156"/>
                <c:pt idx="0">
                  <c:v>369.0</c:v>
                </c:pt>
                <c:pt idx="1">
                  <c:v>246.0</c:v>
                </c:pt>
                <c:pt idx="2">
                  <c:v>92.0</c:v>
                </c:pt>
                <c:pt idx="3">
                  <c:v>199.0</c:v>
                </c:pt>
                <c:pt idx="4">
                  <c:v>341.0</c:v>
                </c:pt>
                <c:pt idx="5">
                  <c:v>234.0</c:v>
                </c:pt>
                <c:pt idx="6">
                  <c:v>204.0</c:v>
                </c:pt>
                <c:pt idx="7">
                  <c:v>205.0</c:v>
                </c:pt>
                <c:pt idx="8">
                  <c:v>264.0</c:v>
                </c:pt>
                <c:pt idx="9">
                  <c:v>161.0</c:v>
                </c:pt>
                <c:pt idx="10">
                  <c:v>86.0</c:v>
                </c:pt>
                <c:pt idx="11">
                  <c:v>173.0</c:v>
                </c:pt>
                <c:pt idx="12">
                  <c:v>327.0</c:v>
                </c:pt>
                <c:pt idx="13">
                  <c:v>224.0</c:v>
                </c:pt>
                <c:pt idx="14">
                  <c:v>126.0</c:v>
                </c:pt>
                <c:pt idx="15">
                  <c:v>195.0</c:v>
                </c:pt>
                <c:pt idx="16">
                  <c:v>126.0</c:v>
                </c:pt>
                <c:pt idx="17">
                  <c:v>260.0</c:v>
                </c:pt>
                <c:pt idx="18">
                  <c:v>91.0</c:v>
                </c:pt>
                <c:pt idx="19">
                  <c:v>317.0</c:v>
                </c:pt>
                <c:pt idx="20">
                  <c:v>102.0</c:v>
                </c:pt>
                <c:pt idx="21">
                  <c:v>568.0</c:v>
                </c:pt>
                <c:pt idx="22">
                  <c:v>246.0</c:v>
                </c:pt>
                <c:pt idx="23">
                  <c:v>130.0</c:v>
                </c:pt>
                <c:pt idx="24">
                  <c:v>84.0</c:v>
                </c:pt>
                <c:pt idx="25">
                  <c:v>206.0</c:v>
                </c:pt>
                <c:pt idx="26">
                  <c:v>296.0</c:v>
                </c:pt>
                <c:pt idx="27">
                  <c:v>273.0</c:v>
                </c:pt>
                <c:pt idx="28">
                  <c:v>299.0</c:v>
                </c:pt>
                <c:pt idx="29">
                  <c:v>75.0</c:v>
                </c:pt>
                <c:pt idx="30">
                  <c:v>98.0</c:v>
                </c:pt>
                <c:pt idx="31">
                  <c:v>94.0</c:v>
                </c:pt>
                <c:pt idx="32">
                  <c:v>112.0</c:v>
                </c:pt>
                <c:pt idx="33">
                  <c:v>136.0</c:v>
                </c:pt>
                <c:pt idx="34">
                  <c:v>92.0</c:v>
                </c:pt>
                <c:pt idx="35">
                  <c:v>66.0</c:v>
                </c:pt>
                <c:pt idx="36">
                  <c:v>61.0</c:v>
                </c:pt>
                <c:pt idx="37">
                  <c:v>131.0</c:v>
                </c:pt>
                <c:pt idx="38">
                  <c:v>103.0</c:v>
                </c:pt>
                <c:pt idx="39">
                  <c:v>489.0</c:v>
                </c:pt>
                <c:pt idx="40">
                  <c:v>60.0</c:v>
                </c:pt>
                <c:pt idx="41">
                  <c:v>210.0</c:v>
                </c:pt>
                <c:pt idx="42">
                  <c:v>217.0</c:v>
                </c:pt>
                <c:pt idx="43">
                  <c:v>295.0</c:v>
                </c:pt>
                <c:pt idx="44">
                  <c:v>195.0</c:v>
                </c:pt>
                <c:pt idx="45">
                  <c:v>143.0</c:v>
                </c:pt>
                <c:pt idx="46">
                  <c:v>599.0</c:v>
                </c:pt>
                <c:pt idx="47">
                  <c:v>71.0</c:v>
                </c:pt>
                <c:pt idx="48">
                  <c:v>100.0</c:v>
                </c:pt>
                <c:pt idx="49">
                  <c:v>672.0</c:v>
                </c:pt>
                <c:pt idx="50">
                  <c:v>222005.0</c:v>
                </c:pt>
                <c:pt idx="51">
                  <c:v>475.0</c:v>
                </c:pt>
                <c:pt idx="52">
                  <c:v>113.0</c:v>
                </c:pt>
                <c:pt idx="53">
                  <c:v>129.0</c:v>
                </c:pt>
                <c:pt idx="54">
                  <c:v>304.0</c:v>
                </c:pt>
                <c:pt idx="55">
                  <c:v>296.0</c:v>
                </c:pt>
                <c:pt idx="56">
                  <c:v>99.0</c:v>
                </c:pt>
                <c:pt idx="57">
                  <c:v>250.0</c:v>
                </c:pt>
                <c:pt idx="58">
                  <c:v>317.0</c:v>
                </c:pt>
                <c:pt idx="59">
                  <c:v>148.0</c:v>
                </c:pt>
                <c:pt idx="60">
                  <c:v>77.0</c:v>
                </c:pt>
                <c:pt idx="61">
                  <c:v>92.0</c:v>
                </c:pt>
                <c:pt idx="62">
                  <c:v>275.0</c:v>
                </c:pt>
                <c:pt idx="63">
                  <c:v>82.0</c:v>
                </c:pt>
                <c:pt idx="64">
                  <c:v>272.0</c:v>
                </c:pt>
                <c:pt idx="65">
                  <c:v>366.0</c:v>
                </c:pt>
                <c:pt idx="66">
                  <c:v>91.0</c:v>
                </c:pt>
                <c:pt idx="67">
                  <c:v>239.0</c:v>
                </c:pt>
                <c:pt idx="68">
                  <c:v>532.0</c:v>
                </c:pt>
                <c:pt idx="69">
                  <c:v>135.0</c:v>
                </c:pt>
                <c:pt idx="70">
                  <c:v>113.0</c:v>
                </c:pt>
                <c:pt idx="71">
                  <c:v>138.0</c:v>
                </c:pt>
                <c:pt idx="72">
                  <c:v>70.0</c:v>
                </c:pt>
                <c:pt idx="73">
                  <c:v>160.0</c:v>
                </c:pt>
                <c:pt idx="74">
                  <c:v>175.0</c:v>
                </c:pt>
                <c:pt idx="75">
                  <c:v>113.0</c:v>
                </c:pt>
                <c:pt idx="76">
                  <c:v>100.0</c:v>
                </c:pt>
                <c:pt idx="77">
                  <c:v>156.0</c:v>
                </c:pt>
                <c:pt idx="78">
                  <c:v>109.0</c:v>
                </c:pt>
                <c:pt idx="79">
                  <c:v>67.0</c:v>
                </c:pt>
                <c:pt idx="80">
                  <c:v>218.0</c:v>
                </c:pt>
                <c:pt idx="81">
                  <c:v>119.0</c:v>
                </c:pt>
                <c:pt idx="82">
                  <c:v>398.0</c:v>
                </c:pt>
                <c:pt idx="83">
                  <c:v>140.0</c:v>
                </c:pt>
                <c:pt idx="84">
                  <c:v>468.0</c:v>
                </c:pt>
                <c:pt idx="85">
                  <c:v>71.0</c:v>
                </c:pt>
                <c:pt idx="86">
                  <c:v>61.0</c:v>
                </c:pt>
                <c:pt idx="87">
                  <c:v>235.0</c:v>
                </c:pt>
                <c:pt idx="88">
                  <c:v>70.0</c:v>
                </c:pt>
                <c:pt idx="89">
                  <c:v>66.0</c:v>
                </c:pt>
                <c:pt idx="90">
                  <c:v>106.0</c:v>
                </c:pt>
                <c:pt idx="91">
                  <c:v>50.0</c:v>
                </c:pt>
                <c:pt idx="92">
                  <c:v>50.0</c:v>
                </c:pt>
                <c:pt idx="93">
                  <c:v>108.0</c:v>
                </c:pt>
                <c:pt idx="94">
                  <c:v>83.0</c:v>
                </c:pt>
                <c:pt idx="95">
                  <c:v>61.0</c:v>
                </c:pt>
                <c:pt idx="96">
                  <c:v>82.0</c:v>
                </c:pt>
                <c:pt idx="97">
                  <c:v>52.0</c:v>
                </c:pt>
                <c:pt idx="98">
                  <c:v>42.0</c:v>
                </c:pt>
                <c:pt idx="99">
                  <c:v>43.0</c:v>
                </c:pt>
                <c:pt idx="100">
                  <c:v>78.0</c:v>
                </c:pt>
                <c:pt idx="101">
                  <c:v>61.0</c:v>
                </c:pt>
                <c:pt idx="102">
                  <c:v>37.0</c:v>
                </c:pt>
                <c:pt idx="103">
                  <c:v>84.0</c:v>
                </c:pt>
                <c:pt idx="104">
                  <c:v>263.0</c:v>
                </c:pt>
                <c:pt idx="105">
                  <c:v>180.0</c:v>
                </c:pt>
                <c:pt idx="106">
                  <c:v>87.0</c:v>
                </c:pt>
                <c:pt idx="107">
                  <c:v>42.0</c:v>
                </c:pt>
                <c:pt idx="108">
                  <c:v>49.0</c:v>
                </c:pt>
                <c:pt idx="109">
                  <c:v>52.0</c:v>
                </c:pt>
                <c:pt idx="110">
                  <c:v>580.0</c:v>
                </c:pt>
                <c:pt idx="111">
                  <c:v>42.0</c:v>
                </c:pt>
                <c:pt idx="112">
                  <c:v>81.0</c:v>
                </c:pt>
                <c:pt idx="113">
                  <c:v>191.0</c:v>
                </c:pt>
                <c:pt idx="114">
                  <c:v>47.0</c:v>
                </c:pt>
                <c:pt idx="115">
                  <c:v>24.0</c:v>
                </c:pt>
                <c:pt idx="116">
                  <c:v>77.0</c:v>
                </c:pt>
                <c:pt idx="117">
                  <c:v>367.0</c:v>
                </c:pt>
                <c:pt idx="118">
                  <c:v>71.0</c:v>
                </c:pt>
                <c:pt idx="119">
                  <c:v>147.0</c:v>
                </c:pt>
                <c:pt idx="120">
                  <c:v>131.0</c:v>
                </c:pt>
                <c:pt idx="121">
                  <c:v>319.0</c:v>
                </c:pt>
                <c:pt idx="122">
                  <c:v>134.0</c:v>
                </c:pt>
                <c:pt idx="123">
                  <c:v>416.0</c:v>
                </c:pt>
                <c:pt idx="124">
                  <c:v>542.0</c:v>
                </c:pt>
                <c:pt idx="125">
                  <c:v>252.0</c:v>
                </c:pt>
                <c:pt idx="126">
                  <c:v>564.0</c:v>
                </c:pt>
                <c:pt idx="127">
                  <c:v>146.0</c:v>
                </c:pt>
                <c:pt idx="128">
                  <c:v>112.0</c:v>
                </c:pt>
                <c:pt idx="129">
                  <c:v>496.0</c:v>
                </c:pt>
                <c:pt idx="130">
                  <c:v>116.0</c:v>
                </c:pt>
                <c:pt idx="131">
                  <c:v>217.0</c:v>
                </c:pt>
                <c:pt idx="132">
                  <c:v>1156.0</c:v>
                </c:pt>
                <c:pt idx="133">
                  <c:v>93.0</c:v>
                </c:pt>
                <c:pt idx="134">
                  <c:v>170.0</c:v>
                </c:pt>
                <c:pt idx="135">
                  <c:v>176.0</c:v>
                </c:pt>
                <c:pt idx="136">
                  <c:v>73.0</c:v>
                </c:pt>
                <c:pt idx="137">
                  <c:v>35.0</c:v>
                </c:pt>
                <c:pt idx="138">
                  <c:v>52.0</c:v>
                </c:pt>
                <c:pt idx="139">
                  <c:v>119.0</c:v>
                </c:pt>
                <c:pt idx="140">
                  <c:v>132.0</c:v>
                </c:pt>
                <c:pt idx="141">
                  <c:v>99.0</c:v>
                </c:pt>
                <c:pt idx="142">
                  <c:v>53.0</c:v>
                </c:pt>
                <c:pt idx="143">
                  <c:v>81.0</c:v>
                </c:pt>
                <c:pt idx="144">
                  <c:v>157.0</c:v>
                </c:pt>
                <c:pt idx="145">
                  <c:v>51.0</c:v>
                </c:pt>
                <c:pt idx="146">
                  <c:v>54.0</c:v>
                </c:pt>
                <c:pt idx="147">
                  <c:v>160.0</c:v>
                </c:pt>
                <c:pt idx="148">
                  <c:v>77.0</c:v>
                </c:pt>
                <c:pt idx="149">
                  <c:v>480.0</c:v>
                </c:pt>
                <c:pt idx="150">
                  <c:v>222.0</c:v>
                </c:pt>
                <c:pt idx="151">
                  <c:v>69.0</c:v>
                </c:pt>
                <c:pt idx="152">
                  <c:v>146.0</c:v>
                </c:pt>
                <c:pt idx="153">
                  <c:v>695.0</c:v>
                </c:pt>
                <c:pt idx="154">
                  <c:v>136.0</c:v>
                </c:pt>
                <c:pt idx="155">
                  <c:v>50.0</c:v>
                </c:pt>
              </c:numCache>
            </c:numRef>
          </c:yVal>
        </c:ser>
        <c:ser>
          <c:idx val="2"/>
          <c:order val="2"/>
          <c:spPr>
            <a:ln>
              <a:noFill/>
            </a:ln>
          </c:spPr>
          <c:marker>
            <c:symbol val="circle"/>
            <c:size val="7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all!$B$2:$B$11</c:f>
              <c:numCache>
                <c:formatCode>General</c:formatCode>
                <c:ptCount val="10"/>
                <c:pt idx="0">
                  <c:v>165.0</c:v>
                </c:pt>
                <c:pt idx="1">
                  <c:v>119.0</c:v>
                </c:pt>
                <c:pt idx="2">
                  <c:v>473.0</c:v>
                </c:pt>
                <c:pt idx="3">
                  <c:v>115.0</c:v>
                </c:pt>
                <c:pt idx="4">
                  <c:v>39.0</c:v>
                </c:pt>
                <c:pt idx="5">
                  <c:v>133.0</c:v>
                </c:pt>
                <c:pt idx="6">
                  <c:v>86.0</c:v>
                </c:pt>
                <c:pt idx="7">
                  <c:v>141.0</c:v>
                </c:pt>
                <c:pt idx="8">
                  <c:v>82.0</c:v>
                </c:pt>
                <c:pt idx="9">
                  <c:v>92.0</c:v>
                </c:pt>
              </c:numCache>
            </c:numRef>
          </c:xVal>
          <c:yVal>
            <c:numRef>
              <c:f>all!$D$2:$D$11</c:f>
              <c:numCache>
                <c:formatCode>General</c:formatCode>
                <c:ptCount val="10"/>
                <c:pt idx="0">
                  <c:v>105.0</c:v>
                </c:pt>
                <c:pt idx="1">
                  <c:v>89.0</c:v>
                </c:pt>
                <c:pt idx="2">
                  <c:v>323.0</c:v>
                </c:pt>
                <c:pt idx="3">
                  <c:v>153.0</c:v>
                </c:pt>
                <c:pt idx="4">
                  <c:v>81.0</c:v>
                </c:pt>
                <c:pt idx="5">
                  <c:v>193.0</c:v>
                </c:pt>
                <c:pt idx="6">
                  <c:v>114.0</c:v>
                </c:pt>
                <c:pt idx="7">
                  <c:v>178.0</c:v>
                </c:pt>
                <c:pt idx="8">
                  <c:v>73.0</c:v>
                </c:pt>
                <c:pt idx="9">
                  <c:v>129.0</c:v>
                </c:pt>
              </c:numCache>
            </c:numRef>
          </c:yVal>
        </c:ser>
        <c:axId val="517940072"/>
        <c:axId val="517302024"/>
      </c:scatterChart>
      <c:valAx>
        <c:axId val="517940072"/>
        <c:scaling>
          <c:logBase val="2.0"/>
          <c:orientation val="minMax"/>
          <c:max val="800.0"/>
          <c:min val="16.0"/>
        </c:scaling>
        <c:axPos val="b"/>
        <c:title>
          <c:tx>
            <c:rich>
              <a:bodyPr/>
              <a:lstStyle/>
              <a:p>
                <a:pPr>
                  <a:defRPr sz="2400" b="1">
                    <a:solidFill>
                      <a:sysClr val="windowText" lastClr="000000"/>
                    </a:solidFill>
                  </a:defRPr>
                </a:pPr>
                <a:r>
                  <a:rPr lang="en-US" sz="2400" b="0">
                    <a:solidFill>
                      <a:sysClr val="windowText" lastClr="000000"/>
                    </a:solidFill>
                  </a:rPr>
                  <a:t>Lines of code in sgemm-</a:t>
                </a:r>
                <a:r>
                  <a:rPr lang="en-US" sz="2400" b="1">
                    <a:solidFill>
                      <a:srgbClr val="FF0000"/>
                    </a:solidFill>
                  </a:rPr>
                  <a:t>small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517302024"/>
        <c:crosses val="autoZero"/>
        <c:crossBetween val="midCat"/>
        <c:majorUnit val="2.0"/>
      </c:valAx>
      <c:valAx>
        <c:axId val="517302024"/>
        <c:scaling>
          <c:logBase val="2.0"/>
          <c:orientation val="minMax"/>
          <c:max val="1200.0"/>
          <c:min val="16.0"/>
        </c:scaling>
        <c:axPos val="l"/>
        <c:title>
          <c:tx>
            <c:rich>
              <a:bodyPr rot="-5400000" vert="horz"/>
              <a:lstStyle/>
              <a:p>
                <a:pPr>
                  <a:defRPr sz="2400">
                    <a:solidFill>
                      <a:sysClr val="windowText" lastClr="000000"/>
                    </a:solidFill>
                  </a:defRPr>
                </a:pPr>
                <a:r>
                  <a:rPr lang="en-US" sz="2400" b="0">
                    <a:solidFill>
                      <a:sysClr val="windowText" lastClr="000000"/>
                    </a:solidFill>
                  </a:rPr>
                  <a:t>Lines</a:t>
                </a:r>
                <a:r>
                  <a:rPr lang="en-US" sz="2400" b="0" baseline="0">
                    <a:solidFill>
                      <a:sysClr val="windowText" lastClr="000000"/>
                    </a:solidFill>
                  </a:rPr>
                  <a:t> of code in sgemm-</a:t>
                </a:r>
                <a:r>
                  <a:rPr lang="en-US" sz="2400" baseline="0">
                    <a:solidFill>
                      <a:srgbClr val="FF0000"/>
                    </a:solidFill>
                  </a:rPr>
                  <a:t>all</a:t>
                </a:r>
                <a:endParaRPr lang="en-US" sz="2400">
                  <a:solidFill>
                    <a:srgbClr val="FF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0"/>
              <c:y val="0.142836124357695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517940072"/>
        <c:crosses val="autoZero"/>
        <c:crossBetween val="midCat"/>
      </c:valAx>
    </c:plotArea>
    <c:plotVisOnly val="1"/>
    <c:dispBlanksAs val="gap"/>
  </c:chart>
  <c:externalData r:id="rId2"/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96802348858935"/>
          <c:y val="0.0258149293359761"/>
          <c:w val="0.881834712398239"/>
          <c:h val="0.829285249409946"/>
        </c:manualLayout>
      </c:layout>
      <c:scatterChart>
        <c:scatterStyle val="lineMarker"/>
        <c:ser>
          <c:idx val="0"/>
          <c:order val="0"/>
          <c:tx>
            <c:strRef>
              <c:f>all!$F$1</c:f>
              <c:strCache>
                <c:ptCount val="1"/>
                <c:pt idx="0">
                  <c:v>all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all!$F$12:$F$167</c:f>
              <c:numCache>
                <c:formatCode>0.00</c:formatCode>
                <c:ptCount val="156"/>
                <c:pt idx="0">
                  <c:v>6.122799999999995</c:v>
                </c:pt>
                <c:pt idx="1">
                  <c:v>10.6364</c:v>
                </c:pt>
                <c:pt idx="2">
                  <c:v>9.35653</c:v>
                </c:pt>
                <c:pt idx="3">
                  <c:v>7.9858</c:v>
                </c:pt>
                <c:pt idx="4">
                  <c:v>7.57028</c:v>
                </c:pt>
                <c:pt idx="5">
                  <c:v>6.70042</c:v>
                </c:pt>
                <c:pt idx="6">
                  <c:v>8.57103</c:v>
                </c:pt>
                <c:pt idx="7">
                  <c:v>8.483590000000004</c:v>
                </c:pt>
                <c:pt idx="8">
                  <c:v>7.43253</c:v>
                </c:pt>
                <c:pt idx="9">
                  <c:v>9.055940000000004</c:v>
                </c:pt>
                <c:pt idx="10">
                  <c:v>11.0943</c:v>
                </c:pt>
                <c:pt idx="11">
                  <c:v>11.6197</c:v>
                </c:pt>
                <c:pt idx="12">
                  <c:v>8.077110000000001</c:v>
                </c:pt>
                <c:pt idx="13">
                  <c:v>7.113729999999999</c:v>
                </c:pt>
                <c:pt idx="14">
                  <c:v>8.15981</c:v>
                </c:pt>
                <c:pt idx="15">
                  <c:v>9.78274</c:v>
                </c:pt>
                <c:pt idx="16">
                  <c:v>8.813360000000001</c:v>
                </c:pt>
                <c:pt idx="17">
                  <c:v>8.214090000000001</c:v>
                </c:pt>
                <c:pt idx="18">
                  <c:v>8.401010000000001</c:v>
                </c:pt>
                <c:pt idx="19">
                  <c:v>7.671979999999999</c:v>
                </c:pt>
                <c:pt idx="20">
                  <c:v>7.54871</c:v>
                </c:pt>
                <c:pt idx="21">
                  <c:v>8.113069999999998</c:v>
                </c:pt>
                <c:pt idx="22">
                  <c:v>6.922309999999999</c:v>
                </c:pt>
                <c:pt idx="23">
                  <c:v>7.814379999999995</c:v>
                </c:pt>
                <c:pt idx="24">
                  <c:v>9.48522</c:v>
                </c:pt>
                <c:pt idx="25">
                  <c:v>6.54735</c:v>
                </c:pt>
                <c:pt idx="26">
                  <c:v>7.122989999999991</c:v>
                </c:pt>
                <c:pt idx="27">
                  <c:v>6.81968</c:v>
                </c:pt>
                <c:pt idx="28">
                  <c:v>9.211019999999997</c:v>
                </c:pt>
                <c:pt idx="29">
                  <c:v>7.4569</c:v>
                </c:pt>
                <c:pt idx="30">
                  <c:v>10.0914</c:v>
                </c:pt>
                <c:pt idx="31">
                  <c:v>7.44623</c:v>
                </c:pt>
                <c:pt idx="32">
                  <c:v>11.3411</c:v>
                </c:pt>
                <c:pt idx="33">
                  <c:v>8.200890000000001</c:v>
                </c:pt>
                <c:pt idx="34">
                  <c:v>8.141819999999997</c:v>
                </c:pt>
                <c:pt idx="35">
                  <c:v>6.07916</c:v>
                </c:pt>
                <c:pt idx="36">
                  <c:v>6.563169999999999</c:v>
                </c:pt>
                <c:pt idx="37">
                  <c:v>7.51184</c:v>
                </c:pt>
                <c:pt idx="38">
                  <c:v>9.145010000000001</c:v>
                </c:pt>
                <c:pt idx="39">
                  <c:v>6.397039999999995</c:v>
                </c:pt>
                <c:pt idx="40">
                  <c:v>7.68028</c:v>
                </c:pt>
                <c:pt idx="41">
                  <c:v>7.79477</c:v>
                </c:pt>
                <c:pt idx="42">
                  <c:v>9.230759999999998</c:v>
                </c:pt>
                <c:pt idx="43">
                  <c:v>7.48136</c:v>
                </c:pt>
                <c:pt idx="44">
                  <c:v>5.08353</c:v>
                </c:pt>
                <c:pt idx="45">
                  <c:v>7.91723</c:v>
                </c:pt>
                <c:pt idx="46">
                  <c:v>8.80715</c:v>
                </c:pt>
                <c:pt idx="47">
                  <c:v>6.09328</c:v>
                </c:pt>
                <c:pt idx="48">
                  <c:v>5.144649999999999</c:v>
                </c:pt>
                <c:pt idx="49">
                  <c:v>7.637479999999996</c:v>
                </c:pt>
                <c:pt idx="50">
                  <c:v>5.71313</c:v>
                </c:pt>
                <c:pt idx="51">
                  <c:v>5.26927</c:v>
                </c:pt>
                <c:pt idx="52">
                  <c:v>7.2816</c:v>
                </c:pt>
                <c:pt idx="53">
                  <c:v>6.63032</c:v>
                </c:pt>
                <c:pt idx="54">
                  <c:v>4.99265</c:v>
                </c:pt>
                <c:pt idx="55">
                  <c:v>7.3793</c:v>
                </c:pt>
                <c:pt idx="56">
                  <c:v>4.87312</c:v>
                </c:pt>
                <c:pt idx="57">
                  <c:v>4.844519999999994</c:v>
                </c:pt>
                <c:pt idx="58">
                  <c:v>8.134609999999998</c:v>
                </c:pt>
                <c:pt idx="59">
                  <c:v>6.85186</c:v>
                </c:pt>
                <c:pt idx="60">
                  <c:v>6.809579999999999</c:v>
                </c:pt>
                <c:pt idx="61">
                  <c:v>2.991109999999999</c:v>
                </c:pt>
                <c:pt idx="62">
                  <c:v>9.945350000000001</c:v>
                </c:pt>
                <c:pt idx="63">
                  <c:v>7.13883</c:v>
                </c:pt>
                <c:pt idx="64">
                  <c:v>8.50947</c:v>
                </c:pt>
                <c:pt idx="65">
                  <c:v>8.89179</c:v>
                </c:pt>
                <c:pt idx="66">
                  <c:v>8.758240000000001</c:v>
                </c:pt>
                <c:pt idx="67">
                  <c:v>7.53287</c:v>
                </c:pt>
                <c:pt idx="68">
                  <c:v>7.33244</c:v>
                </c:pt>
                <c:pt idx="69">
                  <c:v>3.54765</c:v>
                </c:pt>
                <c:pt idx="70">
                  <c:v>5.391519999999995</c:v>
                </c:pt>
                <c:pt idx="71">
                  <c:v>4.726939999999995</c:v>
                </c:pt>
                <c:pt idx="72">
                  <c:v>7.19904</c:v>
                </c:pt>
                <c:pt idx="73">
                  <c:v>8.407340000000001</c:v>
                </c:pt>
                <c:pt idx="74">
                  <c:v>4.29171</c:v>
                </c:pt>
                <c:pt idx="75">
                  <c:v>7.39036</c:v>
                </c:pt>
                <c:pt idx="76">
                  <c:v>2.22628</c:v>
                </c:pt>
                <c:pt idx="77">
                  <c:v>2.313769999999999</c:v>
                </c:pt>
                <c:pt idx="78">
                  <c:v>2.23814</c:v>
                </c:pt>
                <c:pt idx="79">
                  <c:v>6.350569999999998</c:v>
                </c:pt>
                <c:pt idx="80">
                  <c:v>8.8801</c:v>
                </c:pt>
                <c:pt idx="81">
                  <c:v>7.46942</c:v>
                </c:pt>
                <c:pt idx="82">
                  <c:v>4.72844</c:v>
                </c:pt>
                <c:pt idx="83">
                  <c:v>4.315959999999995</c:v>
                </c:pt>
                <c:pt idx="84">
                  <c:v>2.39651</c:v>
                </c:pt>
                <c:pt idx="85">
                  <c:v>6.42334</c:v>
                </c:pt>
                <c:pt idx="86">
                  <c:v>5.9557</c:v>
                </c:pt>
                <c:pt idx="87">
                  <c:v>9.101090000000001</c:v>
                </c:pt>
                <c:pt idx="88">
                  <c:v>5.61965</c:v>
                </c:pt>
                <c:pt idx="89">
                  <c:v>8.8602</c:v>
                </c:pt>
                <c:pt idx="90">
                  <c:v>4.617969999999995</c:v>
                </c:pt>
                <c:pt idx="91">
                  <c:v>6.27363</c:v>
                </c:pt>
                <c:pt idx="92">
                  <c:v>3.506409999999998</c:v>
                </c:pt>
                <c:pt idx="93">
                  <c:v>5.895159999999995</c:v>
                </c:pt>
                <c:pt idx="94">
                  <c:v>7.66326</c:v>
                </c:pt>
                <c:pt idx="95">
                  <c:v>6.1743</c:v>
                </c:pt>
                <c:pt idx="96">
                  <c:v>6.37165</c:v>
                </c:pt>
                <c:pt idx="97">
                  <c:v>8.509390000000001</c:v>
                </c:pt>
                <c:pt idx="98">
                  <c:v>5.06902</c:v>
                </c:pt>
                <c:pt idx="99">
                  <c:v>1.4526</c:v>
                </c:pt>
                <c:pt idx="100">
                  <c:v>4.78107</c:v>
                </c:pt>
                <c:pt idx="101">
                  <c:v>8.126369999999997</c:v>
                </c:pt>
                <c:pt idx="102">
                  <c:v>5.08114</c:v>
                </c:pt>
                <c:pt idx="103">
                  <c:v>8.32301</c:v>
                </c:pt>
                <c:pt idx="104">
                  <c:v>4.854519999999993</c:v>
                </c:pt>
                <c:pt idx="105">
                  <c:v>8.61566</c:v>
                </c:pt>
                <c:pt idx="106">
                  <c:v>4.659569999999999</c:v>
                </c:pt>
                <c:pt idx="107">
                  <c:v>4.44091</c:v>
                </c:pt>
                <c:pt idx="108">
                  <c:v>8.388260000000001</c:v>
                </c:pt>
                <c:pt idx="109">
                  <c:v>7.119529999999997</c:v>
                </c:pt>
                <c:pt idx="110">
                  <c:v>4.21631</c:v>
                </c:pt>
                <c:pt idx="111">
                  <c:v>2.00937</c:v>
                </c:pt>
                <c:pt idx="112">
                  <c:v>2.876659999999995</c:v>
                </c:pt>
                <c:pt idx="113">
                  <c:v>4.9866</c:v>
                </c:pt>
                <c:pt idx="114">
                  <c:v>4.37532</c:v>
                </c:pt>
                <c:pt idx="115">
                  <c:v>4.84464</c:v>
                </c:pt>
                <c:pt idx="116">
                  <c:v>4.199909999999996</c:v>
                </c:pt>
                <c:pt idx="117">
                  <c:v>8.45321</c:v>
                </c:pt>
                <c:pt idx="118">
                  <c:v>4.39922</c:v>
                </c:pt>
                <c:pt idx="119">
                  <c:v>7.07768</c:v>
                </c:pt>
                <c:pt idx="120">
                  <c:v>7.2076</c:v>
                </c:pt>
                <c:pt idx="121">
                  <c:v>4.73818</c:v>
                </c:pt>
                <c:pt idx="122">
                  <c:v>3.72654</c:v>
                </c:pt>
                <c:pt idx="123">
                  <c:v>11.7078</c:v>
                </c:pt>
                <c:pt idx="124">
                  <c:v>6.182609999999999</c:v>
                </c:pt>
                <c:pt idx="125">
                  <c:v>9.1315</c:v>
                </c:pt>
                <c:pt idx="126">
                  <c:v>2.22563</c:v>
                </c:pt>
                <c:pt idx="127">
                  <c:v>4.48592</c:v>
                </c:pt>
                <c:pt idx="128">
                  <c:v>2.475572871287129</c:v>
                </c:pt>
                <c:pt idx="129">
                  <c:v>5.815029999999997</c:v>
                </c:pt>
                <c:pt idx="130">
                  <c:v>2.63744</c:v>
                </c:pt>
                <c:pt idx="131">
                  <c:v>3.29164</c:v>
                </c:pt>
                <c:pt idx="132">
                  <c:v>8.033219999999998</c:v>
                </c:pt>
                <c:pt idx="133">
                  <c:v>4.740509999999999</c:v>
                </c:pt>
                <c:pt idx="134">
                  <c:v>2.96533</c:v>
                </c:pt>
                <c:pt idx="135">
                  <c:v>6.27681</c:v>
                </c:pt>
                <c:pt idx="136">
                  <c:v>3.006359999999999</c:v>
                </c:pt>
                <c:pt idx="137">
                  <c:v>6.24951</c:v>
                </c:pt>
                <c:pt idx="138">
                  <c:v>4.872939999999995</c:v>
                </c:pt>
                <c:pt idx="139">
                  <c:v>5.43908</c:v>
                </c:pt>
                <c:pt idx="140">
                  <c:v>3.34696</c:v>
                </c:pt>
                <c:pt idx="141">
                  <c:v>1.15639</c:v>
                </c:pt>
                <c:pt idx="142">
                  <c:v>4.94833</c:v>
                </c:pt>
                <c:pt idx="143">
                  <c:v>2.47189</c:v>
                </c:pt>
                <c:pt idx="144">
                  <c:v>1.49073</c:v>
                </c:pt>
                <c:pt idx="145">
                  <c:v>0.632943267326733</c:v>
                </c:pt>
                <c:pt idx="146">
                  <c:v>2.218059999999999</c:v>
                </c:pt>
                <c:pt idx="147">
                  <c:v>3.36433</c:v>
                </c:pt>
                <c:pt idx="148">
                  <c:v>4.44243</c:v>
                </c:pt>
                <c:pt idx="149">
                  <c:v>3.22895</c:v>
                </c:pt>
                <c:pt idx="150">
                  <c:v>6.004949999999996</c:v>
                </c:pt>
                <c:pt idx="151">
                  <c:v>2.83529</c:v>
                </c:pt>
                <c:pt idx="152">
                  <c:v>1.13118</c:v>
                </c:pt>
                <c:pt idx="153">
                  <c:v>0.0597279207920792</c:v>
                </c:pt>
                <c:pt idx="154">
                  <c:v>0.0</c:v>
                </c:pt>
                <c:pt idx="155">
                  <c:v>3.94708</c:v>
                </c:pt>
              </c:numCache>
            </c:numRef>
          </c:xVal>
          <c:yVal>
            <c:numRef>
              <c:f>all!$I$12:$I$167</c:f>
              <c:numCache>
                <c:formatCode>0.00</c:formatCode>
                <c:ptCount val="156"/>
                <c:pt idx="0">
                  <c:v>59.256</c:v>
                </c:pt>
                <c:pt idx="1">
                  <c:v>58.755</c:v>
                </c:pt>
                <c:pt idx="2">
                  <c:v>57.0627</c:v>
                </c:pt>
                <c:pt idx="3">
                  <c:v>54.8914</c:v>
                </c:pt>
                <c:pt idx="4">
                  <c:v>54.69260000000001</c:v>
                </c:pt>
                <c:pt idx="5">
                  <c:v>54.6505</c:v>
                </c:pt>
                <c:pt idx="6">
                  <c:v>54.1871</c:v>
                </c:pt>
                <c:pt idx="7">
                  <c:v>53.8478</c:v>
                </c:pt>
                <c:pt idx="8">
                  <c:v>53.605</c:v>
                </c:pt>
                <c:pt idx="9">
                  <c:v>52.6422</c:v>
                </c:pt>
                <c:pt idx="10">
                  <c:v>52.541</c:v>
                </c:pt>
                <c:pt idx="11">
                  <c:v>52.4194</c:v>
                </c:pt>
                <c:pt idx="12">
                  <c:v>52.1705</c:v>
                </c:pt>
                <c:pt idx="13">
                  <c:v>51.9114</c:v>
                </c:pt>
                <c:pt idx="14">
                  <c:v>51.5424</c:v>
                </c:pt>
                <c:pt idx="15">
                  <c:v>50.59840000000001</c:v>
                </c:pt>
                <c:pt idx="16">
                  <c:v>50.3373</c:v>
                </c:pt>
                <c:pt idx="17">
                  <c:v>49.8747</c:v>
                </c:pt>
                <c:pt idx="18">
                  <c:v>49.5123</c:v>
                </c:pt>
                <c:pt idx="19">
                  <c:v>48.5241</c:v>
                </c:pt>
                <c:pt idx="20">
                  <c:v>47.8411</c:v>
                </c:pt>
                <c:pt idx="21">
                  <c:v>47.7819</c:v>
                </c:pt>
                <c:pt idx="22">
                  <c:v>46.9475</c:v>
                </c:pt>
                <c:pt idx="23">
                  <c:v>46.3235</c:v>
                </c:pt>
                <c:pt idx="24">
                  <c:v>46.2479</c:v>
                </c:pt>
                <c:pt idx="25">
                  <c:v>45.4933</c:v>
                </c:pt>
                <c:pt idx="26">
                  <c:v>45.3408</c:v>
                </c:pt>
                <c:pt idx="27">
                  <c:v>44.7712</c:v>
                </c:pt>
                <c:pt idx="28">
                  <c:v>44.6475</c:v>
                </c:pt>
                <c:pt idx="29">
                  <c:v>43.9325</c:v>
                </c:pt>
                <c:pt idx="30">
                  <c:v>43.6363</c:v>
                </c:pt>
                <c:pt idx="31">
                  <c:v>43.5298</c:v>
                </c:pt>
                <c:pt idx="32">
                  <c:v>43.2341</c:v>
                </c:pt>
                <c:pt idx="33">
                  <c:v>42.4839</c:v>
                </c:pt>
                <c:pt idx="34">
                  <c:v>42.23540000000001</c:v>
                </c:pt>
                <c:pt idx="35">
                  <c:v>41.3608</c:v>
                </c:pt>
                <c:pt idx="36">
                  <c:v>39.854</c:v>
                </c:pt>
                <c:pt idx="37">
                  <c:v>39.3942</c:v>
                </c:pt>
                <c:pt idx="38">
                  <c:v>39.32</c:v>
                </c:pt>
                <c:pt idx="39">
                  <c:v>39.0474</c:v>
                </c:pt>
                <c:pt idx="40">
                  <c:v>38.65600000000001</c:v>
                </c:pt>
                <c:pt idx="41">
                  <c:v>38.5712</c:v>
                </c:pt>
                <c:pt idx="42">
                  <c:v>38.4126</c:v>
                </c:pt>
                <c:pt idx="43">
                  <c:v>38.1843</c:v>
                </c:pt>
                <c:pt idx="44">
                  <c:v>37.6389</c:v>
                </c:pt>
                <c:pt idx="45">
                  <c:v>37.34</c:v>
                </c:pt>
                <c:pt idx="46">
                  <c:v>37.1034</c:v>
                </c:pt>
                <c:pt idx="47">
                  <c:v>36.6855</c:v>
                </c:pt>
                <c:pt idx="48">
                  <c:v>36.2039</c:v>
                </c:pt>
                <c:pt idx="49">
                  <c:v>36.0583</c:v>
                </c:pt>
                <c:pt idx="50">
                  <c:v>35.7958</c:v>
                </c:pt>
                <c:pt idx="51">
                  <c:v>35.4798</c:v>
                </c:pt>
                <c:pt idx="52">
                  <c:v>35.1731</c:v>
                </c:pt>
                <c:pt idx="53">
                  <c:v>34.27560000000001</c:v>
                </c:pt>
                <c:pt idx="54">
                  <c:v>34.0079</c:v>
                </c:pt>
                <c:pt idx="55">
                  <c:v>33.6696</c:v>
                </c:pt>
                <c:pt idx="56">
                  <c:v>33.5955</c:v>
                </c:pt>
                <c:pt idx="57">
                  <c:v>33.4111</c:v>
                </c:pt>
                <c:pt idx="58">
                  <c:v>33.2663</c:v>
                </c:pt>
                <c:pt idx="59">
                  <c:v>33.2651</c:v>
                </c:pt>
                <c:pt idx="60">
                  <c:v>32.984</c:v>
                </c:pt>
                <c:pt idx="61">
                  <c:v>31.0596</c:v>
                </c:pt>
                <c:pt idx="62">
                  <c:v>30.9801</c:v>
                </c:pt>
                <c:pt idx="63">
                  <c:v>30.4532</c:v>
                </c:pt>
                <c:pt idx="64">
                  <c:v>29.655</c:v>
                </c:pt>
                <c:pt idx="65">
                  <c:v>29.1457</c:v>
                </c:pt>
                <c:pt idx="66">
                  <c:v>29.0233</c:v>
                </c:pt>
                <c:pt idx="67">
                  <c:v>28.5515</c:v>
                </c:pt>
                <c:pt idx="68">
                  <c:v>28.44849999999995</c:v>
                </c:pt>
                <c:pt idx="69">
                  <c:v>28.3317</c:v>
                </c:pt>
                <c:pt idx="70">
                  <c:v>27.968</c:v>
                </c:pt>
                <c:pt idx="71">
                  <c:v>27.6148</c:v>
                </c:pt>
                <c:pt idx="72">
                  <c:v>27.5687</c:v>
                </c:pt>
                <c:pt idx="73">
                  <c:v>27.288</c:v>
                </c:pt>
                <c:pt idx="74">
                  <c:v>26.8633</c:v>
                </c:pt>
                <c:pt idx="75">
                  <c:v>26.6786</c:v>
                </c:pt>
                <c:pt idx="76">
                  <c:v>26.6773</c:v>
                </c:pt>
                <c:pt idx="77">
                  <c:v>26.05709999999999</c:v>
                </c:pt>
                <c:pt idx="78">
                  <c:v>25.9934</c:v>
                </c:pt>
                <c:pt idx="79">
                  <c:v>25.7197</c:v>
                </c:pt>
                <c:pt idx="80">
                  <c:v>25.17610000000001</c:v>
                </c:pt>
                <c:pt idx="81">
                  <c:v>24.2465</c:v>
                </c:pt>
                <c:pt idx="82">
                  <c:v>24.139</c:v>
                </c:pt>
                <c:pt idx="83">
                  <c:v>24.1016</c:v>
                </c:pt>
                <c:pt idx="84">
                  <c:v>23.9712</c:v>
                </c:pt>
                <c:pt idx="85">
                  <c:v>23.96259999999995</c:v>
                </c:pt>
                <c:pt idx="86">
                  <c:v>23.452</c:v>
                </c:pt>
                <c:pt idx="87">
                  <c:v>23.3022</c:v>
                </c:pt>
                <c:pt idx="88">
                  <c:v>22.5742</c:v>
                </c:pt>
                <c:pt idx="89">
                  <c:v>22.506</c:v>
                </c:pt>
                <c:pt idx="90">
                  <c:v>22.0752</c:v>
                </c:pt>
                <c:pt idx="91">
                  <c:v>21.92259999999995</c:v>
                </c:pt>
                <c:pt idx="92">
                  <c:v>21.8453</c:v>
                </c:pt>
                <c:pt idx="93">
                  <c:v>21.6876</c:v>
                </c:pt>
                <c:pt idx="94">
                  <c:v>21.59219999999998</c:v>
                </c:pt>
                <c:pt idx="95">
                  <c:v>21.572</c:v>
                </c:pt>
                <c:pt idx="96">
                  <c:v>20.444</c:v>
                </c:pt>
                <c:pt idx="97">
                  <c:v>20.4176</c:v>
                </c:pt>
                <c:pt idx="98">
                  <c:v>20.2945</c:v>
                </c:pt>
                <c:pt idx="99">
                  <c:v>20.1</c:v>
                </c:pt>
                <c:pt idx="100">
                  <c:v>19.7099</c:v>
                </c:pt>
                <c:pt idx="101">
                  <c:v>18.9561</c:v>
                </c:pt>
                <c:pt idx="102">
                  <c:v>18.6966</c:v>
                </c:pt>
                <c:pt idx="103">
                  <c:v>18.66</c:v>
                </c:pt>
                <c:pt idx="104">
                  <c:v>18.4731</c:v>
                </c:pt>
                <c:pt idx="105">
                  <c:v>18.0484</c:v>
                </c:pt>
                <c:pt idx="106">
                  <c:v>18.0012</c:v>
                </c:pt>
                <c:pt idx="107">
                  <c:v>17.4758</c:v>
                </c:pt>
                <c:pt idx="108">
                  <c:v>17.2611</c:v>
                </c:pt>
                <c:pt idx="109">
                  <c:v>17.2028</c:v>
                </c:pt>
                <c:pt idx="110">
                  <c:v>16.9785</c:v>
                </c:pt>
                <c:pt idx="111">
                  <c:v>16.6951</c:v>
                </c:pt>
                <c:pt idx="112">
                  <c:v>16.4964</c:v>
                </c:pt>
                <c:pt idx="113">
                  <c:v>16.1406</c:v>
                </c:pt>
                <c:pt idx="114">
                  <c:v>16.1331</c:v>
                </c:pt>
                <c:pt idx="115">
                  <c:v>15.8239</c:v>
                </c:pt>
                <c:pt idx="116">
                  <c:v>15.4165</c:v>
                </c:pt>
                <c:pt idx="117">
                  <c:v>14.8027</c:v>
                </c:pt>
                <c:pt idx="118">
                  <c:v>14.029</c:v>
                </c:pt>
                <c:pt idx="119">
                  <c:v>13.9883</c:v>
                </c:pt>
                <c:pt idx="120">
                  <c:v>13.8253</c:v>
                </c:pt>
                <c:pt idx="121">
                  <c:v>13.7575</c:v>
                </c:pt>
                <c:pt idx="122">
                  <c:v>12.7063</c:v>
                </c:pt>
                <c:pt idx="123">
                  <c:v>12.7061</c:v>
                </c:pt>
                <c:pt idx="124">
                  <c:v>12.1896</c:v>
                </c:pt>
                <c:pt idx="125">
                  <c:v>12.0013</c:v>
                </c:pt>
                <c:pt idx="126">
                  <c:v>10.5681</c:v>
                </c:pt>
                <c:pt idx="127">
                  <c:v>10.321</c:v>
                </c:pt>
                <c:pt idx="128">
                  <c:v>9.663340000000001</c:v>
                </c:pt>
                <c:pt idx="129">
                  <c:v>9.128219999999997</c:v>
                </c:pt>
                <c:pt idx="130">
                  <c:v>9.07356</c:v>
                </c:pt>
                <c:pt idx="131">
                  <c:v>9.04589</c:v>
                </c:pt>
                <c:pt idx="132">
                  <c:v>8.32793</c:v>
                </c:pt>
                <c:pt idx="133">
                  <c:v>7.398969999999998</c:v>
                </c:pt>
                <c:pt idx="134">
                  <c:v>7.38999</c:v>
                </c:pt>
                <c:pt idx="135">
                  <c:v>6.99224</c:v>
                </c:pt>
                <c:pt idx="136">
                  <c:v>6.91147</c:v>
                </c:pt>
                <c:pt idx="137">
                  <c:v>5.80302</c:v>
                </c:pt>
                <c:pt idx="138">
                  <c:v>5.652729999999995</c:v>
                </c:pt>
                <c:pt idx="139">
                  <c:v>5.37651</c:v>
                </c:pt>
                <c:pt idx="140">
                  <c:v>5.327899999999995</c:v>
                </c:pt>
                <c:pt idx="141">
                  <c:v>5.121919999999995</c:v>
                </c:pt>
                <c:pt idx="142">
                  <c:v>4.87324</c:v>
                </c:pt>
                <c:pt idx="143">
                  <c:v>4.83779</c:v>
                </c:pt>
                <c:pt idx="144">
                  <c:v>4.007899999999998</c:v>
                </c:pt>
                <c:pt idx="145">
                  <c:v>3.498839999999999</c:v>
                </c:pt>
                <c:pt idx="146">
                  <c:v>3.485819999999999</c:v>
                </c:pt>
                <c:pt idx="147">
                  <c:v>3.37447</c:v>
                </c:pt>
                <c:pt idx="148">
                  <c:v>2.99733</c:v>
                </c:pt>
                <c:pt idx="149">
                  <c:v>2.59732</c:v>
                </c:pt>
                <c:pt idx="150">
                  <c:v>2.344469999999998</c:v>
                </c:pt>
                <c:pt idx="151">
                  <c:v>2.196549999999998</c:v>
                </c:pt>
                <c:pt idx="152">
                  <c:v>0.310233645544554</c:v>
                </c:pt>
                <c:pt idx="153">
                  <c:v>0.0</c:v>
                </c:pt>
                <c:pt idx="154">
                  <c:v>0.0</c:v>
                </c:pt>
                <c:pt idx="155">
                  <c:v>0.0</c:v>
                </c:pt>
              </c:numCache>
            </c:numRef>
          </c:yVal>
        </c:ser>
        <c:ser>
          <c:idx val="1"/>
          <c:order val="1"/>
          <c:spPr>
            <a:ln w="15875"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all!$U$2:$U$3</c:f>
              <c:numCache>
                <c:formatCode>General</c:formatCode>
                <c:ptCount val="2"/>
                <c:pt idx="0">
                  <c:v>0.0</c:v>
                </c:pt>
                <c:pt idx="1">
                  <c:v>16.0</c:v>
                </c:pt>
              </c:numCache>
            </c:numRef>
          </c:xVal>
          <c:yVal>
            <c:numRef>
              <c:f>all!$V$2:$V$3</c:f>
              <c:numCache>
                <c:formatCode>General</c:formatCode>
                <c:ptCount val="2"/>
                <c:pt idx="0">
                  <c:v>0.0</c:v>
                </c:pt>
                <c:pt idx="1">
                  <c:v>96.0</c:v>
                </c:pt>
              </c:numCache>
            </c:numRef>
          </c:yVal>
        </c:ser>
        <c:ser>
          <c:idx val="2"/>
          <c:order val="2"/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all!$F$2:$F$11</c:f>
              <c:numCache>
                <c:formatCode>0.00</c:formatCode>
                <c:ptCount val="10"/>
                <c:pt idx="0">
                  <c:v>15.2446</c:v>
                </c:pt>
                <c:pt idx="1">
                  <c:v>14.4952</c:v>
                </c:pt>
                <c:pt idx="2">
                  <c:v>12.7876</c:v>
                </c:pt>
                <c:pt idx="3">
                  <c:v>14.2216</c:v>
                </c:pt>
                <c:pt idx="4">
                  <c:v>11.5332</c:v>
                </c:pt>
                <c:pt idx="5">
                  <c:v>9.90629</c:v>
                </c:pt>
                <c:pt idx="6">
                  <c:v>9.693750000000001</c:v>
                </c:pt>
                <c:pt idx="7">
                  <c:v>8.612360000000001</c:v>
                </c:pt>
                <c:pt idx="8">
                  <c:v>7.94249</c:v>
                </c:pt>
                <c:pt idx="9">
                  <c:v>6.07468</c:v>
                </c:pt>
              </c:numCache>
            </c:numRef>
          </c:xVal>
          <c:yVal>
            <c:numRef>
              <c:f>all!$I$2:$I$11</c:f>
              <c:numCache>
                <c:formatCode>0.00</c:formatCode>
                <c:ptCount val="10"/>
                <c:pt idx="0">
                  <c:v>88.4109</c:v>
                </c:pt>
                <c:pt idx="1">
                  <c:v>86.1918</c:v>
                </c:pt>
                <c:pt idx="2">
                  <c:v>82.0842</c:v>
                </c:pt>
                <c:pt idx="3">
                  <c:v>77.6481</c:v>
                </c:pt>
                <c:pt idx="4">
                  <c:v>68.82009999999998</c:v>
                </c:pt>
                <c:pt idx="5">
                  <c:v>68.5715</c:v>
                </c:pt>
                <c:pt idx="6">
                  <c:v>66.0266</c:v>
                </c:pt>
                <c:pt idx="7">
                  <c:v>60.6519</c:v>
                </c:pt>
                <c:pt idx="8">
                  <c:v>60.167</c:v>
                </c:pt>
                <c:pt idx="9">
                  <c:v>59.53120000000001</c:v>
                </c:pt>
              </c:numCache>
            </c:numRef>
          </c:yVal>
        </c:ser>
        <c:axId val="679493560"/>
        <c:axId val="583825768"/>
      </c:scatterChart>
      <c:valAx>
        <c:axId val="679493560"/>
        <c:scaling>
          <c:orientation val="minMax"/>
          <c:max val="16.0"/>
          <c:min val="0.0"/>
        </c:scaling>
        <c:axPos val="b"/>
        <c:title>
          <c:tx>
            <c:rich>
              <a:bodyPr/>
              <a:lstStyle/>
              <a:p>
                <a:pPr>
                  <a:defRPr sz="2400">
                    <a:solidFill>
                      <a:schemeClr val="bg1">
                        <a:lumMod val="50000"/>
                      </a:schemeClr>
                    </a:solidFill>
                  </a:defRPr>
                </a:pPr>
                <a:r>
                  <a:rPr lang="en-US" sz="2400" b="0">
                    <a:solidFill>
                      <a:sysClr val="windowText" lastClr="000000"/>
                    </a:solidFill>
                  </a:rPr>
                  <a:t>Gflop/s,</a:t>
                </a:r>
                <a:r>
                  <a:rPr lang="en-US" sz="2400" b="0" baseline="0">
                    <a:solidFill>
                      <a:sysClr val="windowText" lastClr="000000"/>
                    </a:solidFill>
                  </a:rPr>
                  <a:t> sgemm-</a:t>
                </a:r>
                <a:r>
                  <a:rPr lang="en-US" sz="2400" b="1" baseline="0">
                    <a:solidFill>
                      <a:srgbClr val="FF0000"/>
                    </a:solidFill>
                  </a:rPr>
                  <a:t>all</a:t>
                </a:r>
                <a:endParaRPr lang="en-US" sz="2400" b="1">
                  <a:solidFill>
                    <a:srgbClr val="FF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399819831843054"/>
              <c:y val="0.923238597871255"/>
            </c:manualLayout>
          </c:layout>
        </c:title>
        <c:numFmt formatCode="0" sourceLinked="0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583825768"/>
        <c:crosses val="autoZero"/>
        <c:crossBetween val="midCat"/>
        <c:majorUnit val="1.0"/>
      </c:valAx>
      <c:valAx>
        <c:axId val="583825768"/>
        <c:scaling>
          <c:orientation val="minMax"/>
          <c:max val="90.0"/>
          <c:min val="0.0"/>
        </c:scaling>
        <c:axPos val="l"/>
        <c:title>
          <c:tx>
            <c:rich>
              <a:bodyPr rot="-5400000" vert="horz"/>
              <a:lstStyle/>
              <a:p>
                <a:pPr>
                  <a:defRPr sz="2400" b="1">
                    <a:solidFill>
                      <a:schemeClr val="bg1">
                        <a:lumMod val="50000"/>
                      </a:schemeClr>
                    </a:solidFill>
                  </a:defRPr>
                </a:pPr>
                <a:r>
                  <a:rPr lang="en-US" sz="2400" b="0">
                    <a:solidFill>
                      <a:sysClr val="windowText" lastClr="000000"/>
                    </a:solidFill>
                  </a:rPr>
                  <a:t>Gflop/s, sgemm-</a:t>
                </a:r>
                <a:r>
                  <a:rPr lang="en-US" sz="2400" b="1">
                    <a:solidFill>
                      <a:srgbClr val="FF0000"/>
                    </a:solidFill>
                  </a:rPr>
                  <a:t>omp</a:t>
                </a:r>
              </a:p>
            </c:rich>
          </c:tx>
          <c:layout>
            <c:manualLayout>
              <c:xMode val="edge"/>
              <c:yMode val="edge"/>
              <c:x val="0.0"/>
              <c:y val="0.188115438128882"/>
            </c:manualLayout>
          </c:layout>
        </c:title>
        <c:numFmt formatCode="0" sourceLinked="0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679493560"/>
        <c:crosses val="autoZero"/>
        <c:crossBetween val="midCat"/>
      </c:valAx>
    </c:plotArea>
    <c:plotVisOnly val="1"/>
    <c:dispBlanksAs val="gap"/>
  </c:chart>
  <c:externalData r:id="rId2"/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02175363672761"/>
          <c:y val="0.0343864292101988"/>
          <c:w val="0.877788269051114"/>
          <c:h val="0.816345593433308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 w="12700">
              <a:solidFill>
                <a:schemeClr val="tx1"/>
              </a:solidFill>
            </a:ln>
          </c:spPr>
          <c:dPt>
            <c:idx val="0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</c:spPr>
          </c:dPt>
          <c:dPt>
            <c:idx val="2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</c:spPr>
          </c:dPt>
          <c:dPt>
            <c:idx val="3"/>
            <c:spPr>
              <a:solidFill>
                <a:srgbClr val="00B0F0"/>
              </a:solidFill>
              <a:ln w="12700">
                <a:solidFill>
                  <a:schemeClr val="tx1"/>
                </a:solidFill>
              </a:ln>
            </c:spPr>
          </c:dPt>
          <c:dPt>
            <c:idx val="4"/>
            <c:spPr>
              <a:solidFill>
                <a:srgbClr val="00B0F0"/>
              </a:solidFill>
              <a:ln w="12700">
                <a:solidFill>
                  <a:schemeClr val="tx1"/>
                </a:solidFill>
              </a:ln>
            </c:spPr>
          </c:dPt>
          <c:dPt>
            <c:idx val="5"/>
            <c:spPr>
              <a:solidFill>
                <a:srgbClr val="00B0F0"/>
              </a:solidFill>
              <a:ln w="12700">
                <a:solidFill>
                  <a:schemeClr val="tx1"/>
                </a:solidFill>
              </a:ln>
            </c:spPr>
          </c:dPt>
          <c:dPt>
            <c:idx val="6"/>
            <c:spPr>
              <a:solidFill>
                <a:srgbClr val="00B0F0"/>
              </a:solidFill>
              <a:ln w="12700">
                <a:solidFill>
                  <a:schemeClr val="tx1"/>
                </a:solidFill>
              </a:ln>
            </c:spPr>
          </c:dPt>
          <c:dPt>
            <c:idx val="7"/>
            <c:spPr>
              <a:solidFill>
                <a:srgbClr val="00B0F0"/>
              </a:solidFill>
              <a:ln w="12700">
                <a:solidFill>
                  <a:schemeClr val="tx1"/>
                </a:solidFill>
              </a:ln>
            </c:spPr>
          </c:dPt>
          <c:dPt>
            <c:idx val="8"/>
            <c:spPr>
              <a:solidFill>
                <a:srgbClr val="00B0F0"/>
              </a:solidFill>
              <a:ln w="12700">
                <a:solidFill>
                  <a:schemeClr val="tx1"/>
                </a:solidFill>
              </a:ln>
            </c:spPr>
          </c:dPt>
          <c:cat>
            <c:numRef>
              <c:f>all!$K$27:$K$44</c:f>
              <c:numCache>
                <c:formatCode>General</c:formatCode>
                <c:ptCount val="18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</c:numCache>
            </c:numRef>
          </c:cat>
          <c:val>
            <c:numRef>
              <c:f>all!$M$27:$M$44</c:f>
              <c:numCache>
                <c:formatCode>General</c:formatCode>
                <c:ptCount val="18"/>
                <c:pt idx="0">
                  <c:v>14.0</c:v>
                </c:pt>
                <c:pt idx="1">
                  <c:v>14.0</c:v>
                </c:pt>
                <c:pt idx="2">
                  <c:v>11.0</c:v>
                </c:pt>
                <c:pt idx="3">
                  <c:v>17.0</c:v>
                </c:pt>
                <c:pt idx="4">
                  <c:v>19.0</c:v>
                </c:pt>
                <c:pt idx="5">
                  <c:v>17.0</c:v>
                </c:pt>
                <c:pt idx="6">
                  <c:v>11.0</c:v>
                </c:pt>
                <c:pt idx="7">
                  <c:v>17.0</c:v>
                </c:pt>
                <c:pt idx="8">
                  <c:v>9.0</c:v>
                </c:pt>
                <c:pt idx="9">
                  <c:v>10.0</c:v>
                </c:pt>
                <c:pt idx="10">
                  <c:v>14.0</c:v>
                </c:pt>
                <c:pt idx="11">
                  <c:v>4.0</c:v>
                </c:pt>
                <c:pt idx="12">
                  <c:v>2.0</c:v>
                </c:pt>
                <c:pt idx="13">
                  <c:v>3.0</c:v>
                </c:pt>
                <c:pt idx="14">
                  <c:v>0.0</c:v>
                </c:pt>
                <c:pt idx="15">
                  <c:v>1.0</c:v>
                </c:pt>
                <c:pt idx="16">
                  <c:v>1.0</c:v>
                </c:pt>
                <c:pt idx="17">
                  <c:v>2.0</c:v>
                </c:pt>
              </c:numCache>
            </c:numRef>
          </c:val>
        </c:ser>
        <c:gapWidth val="25"/>
        <c:axId val="583872520"/>
        <c:axId val="873119880"/>
      </c:barChart>
      <c:catAx>
        <c:axId val="58387252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2400" b="0">
                    <a:solidFill>
                      <a:sysClr val="windowText" lastClr="000000"/>
                    </a:solidFill>
                  </a:defRPr>
                </a:pPr>
                <a:r>
                  <a:rPr lang="en-US" sz="2400" b="0" dirty="0" err="1">
                    <a:solidFill>
                      <a:sysClr val="windowText" lastClr="000000"/>
                    </a:solidFill>
                  </a:rPr>
                  <a:t>Gflop</a:t>
                </a:r>
                <a:r>
                  <a:rPr lang="en-US" sz="2400" b="0" dirty="0">
                    <a:solidFill>
                      <a:sysClr val="windowText" lastClr="000000"/>
                    </a:solidFill>
                  </a:rPr>
                  <a:t>/s, </a:t>
                </a:r>
                <a:r>
                  <a:rPr lang="en-US" sz="2400" b="0" dirty="0" err="1">
                    <a:solidFill>
                      <a:sysClr val="windowText" lastClr="000000"/>
                    </a:solidFill>
                  </a:rPr>
                  <a:t>sgemm-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omp</a:t>
                </a:r>
                <a:endParaRPr lang="en-US" sz="2400" b="1" dirty="0">
                  <a:solidFill>
                    <a:srgbClr val="FF0000"/>
                  </a:solidFill>
                </a:endParaRP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73119880"/>
        <c:crosses val="autoZero"/>
        <c:auto val="1"/>
        <c:lblAlgn val="ctr"/>
        <c:lblOffset val="100"/>
      </c:catAx>
      <c:valAx>
        <c:axId val="87311988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2400" b="0">
                    <a:solidFill>
                      <a:sysClr val="windowText" lastClr="000000"/>
                    </a:solidFill>
                  </a:defRPr>
                </a:pPr>
                <a:r>
                  <a:rPr lang="en-US" sz="2400" b="0">
                    <a:solidFill>
                      <a:sysClr val="windowText" lastClr="000000"/>
                    </a:solidFill>
                  </a:rPr>
                  <a:t>How many teams got it</a:t>
                </a:r>
              </a:p>
            </c:rich>
          </c:tx>
          <c:layout>
            <c:manualLayout>
              <c:xMode val="edge"/>
              <c:yMode val="edge"/>
              <c:x val="0.0"/>
              <c:y val="0.155796847857817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583872520"/>
        <c:crosses val="autoZero"/>
        <c:crossBetween val="between"/>
      </c:valAx>
    </c:plotArea>
    <c:plotVisOnly val="1"/>
    <c:dispBlanksAs val="gap"/>
  </c:chart>
  <c:externalData r:id="rId2"/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3561621340281"/>
          <c:y val="0.0307442533046333"/>
          <c:w val="0.85215064447803"/>
          <c:h val="0.827638168383669"/>
        </c:manualLayout>
      </c:layout>
      <c:scatterChart>
        <c:scatterStyle val="lineMarker"/>
        <c:ser>
          <c:idx val="1"/>
          <c:order val="0"/>
          <c:spPr>
            <a:ln w="15875">
              <a:solidFill>
                <a:schemeClr val="tx1"/>
              </a:solidFill>
              <a:prstDash val="dash"/>
            </a:ln>
          </c:spPr>
          <c:marker>
            <c:symbol val="none"/>
          </c:marker>
          <c:dPt>
            <c:idx val="1"/>
            <c:spPr>
              <a:ln w="15875">
                <a:solidFill>
                  <a:srgbClr val="FF0000"/>
                </a:solidFill>
                <a:prstDash val="dash"/>
              </a:ln>
            </c:spPr>
          </c:dPt>
          <c:xVal>
            <c:numRef>
              <c:f>all!$P$2:$P$3</c:f>
              <c:numCache>
                <c:formatCode>General</c:formatCode>
                <c:ptCount val="2"/>
                <c:pt idx="0">
                  <c:v>16.0</c:v>
                </c:pt>
                <c:pt idx="1">
                  <c:v>1200.0</c:v>
                </c:pt>
              </c:numCache>
            </c:numRef>
          </c:xVal>
          <c:yVal>
            <c:numRef>
              <c:f>all!$P$2:$P$3</c:f>
              <c:numCache>
                <c:formatCode>General</c:formatCode>
                <c:ptCount val="2"/>
                <c:pt idx="0">
                  <c:v>16.0</c:v>
                </c:pt>
                <c:pt idx="1">
                  <c:v>1200.0</c:v>
                </c:pt>
              </c:numCache>
            </c:numRef>
          </c:yVal>
        </c:ser>
        <c:ser>
          <c:idx val="0"/>
          <c:order val="1"/>
          <c:tx>
            <c:strRef>
              <c:f>all!$D$1</c:f>
              <c:strCache>
                <c:ptCount val="1"/>
                <c:pt idx="0">
                  <c:v>code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all!$D$12:$D$167</c:f>
              <c:numCache>
                <c:formatCode>General</c:formatCode>
                <c:ptCount val="156"/>
                <c:pt idx="0">
                  <c:v>369.0</c:v>
                </c:pt>
                <c:pt idx="1">
                  <c:v>246.0</c:v>
                </c:pt>
                <c:pt idx="2">
                  <c:v>92.0</c:v>
                </c:pt>
                <c:pt idx="3">
                  <c:v>199.0</c:v>
                </c:pt>
                <c:pt idx="4">
                  <c:v>341.0</c:v>
                </c:pt>
                <c:pt idx="5">
                  <c:v>234.0</c:v>
                </c:pt>
                <c:pt idx="6">
                  <c:v>204.0</c:v>
                </c:pt>
                <c:pt idx="7">
                  <c:v>205.0</c:v>
                </c:pt>
                <c:pt idx="8">
                  <c:v>264.0</c:v>
                </c:pt>
                <c:pt idx="9">
                  <c:v>161.0</c:v>
                </c:pt>
                <c:pt idx="10">
                  <c:v>86.0</c:v>
                </c:pt>
                <c:pt idx="11">
                  <c:v>173.0</c:v>
                </c:pt>
                <c:pt idx="12">
                  <c:v>327.0</c:v>
                </c:pt>
                <c:pt idx="13">
                  <c:v>224.0</c:v>
                </c:pt>
                <c:pt idx="14">
                  <c:v>126.0</c:v>
                </c:pt>
                <c:pt idx="15">
                  <c:v>195.0</c:v>
                </c:pt>
                <c:pt idx="16">
                  <c:v>126.0</c:v>
                </c:pt>
                <c:pt idx="17">
                  <c:v>260.0</c:v>
                </c:pt>
                <c:pt idx="18">
                  <c:v>91.0</c:v>
                </c:pt>
                <c:pt idx="19">
                  <c:v>317.0</c:v>
                </c:pt>
                <c:pt idx="20">
                  <c:v>102.0</c:v>
                </c:pt>
                <c:pt idx="21">
                  <c:v>568.0</c:v>
                </c:pt>
                <c:pt idx="22">
                  <c:v>246.0</c:v>
                </c:pt>
                <c:pt idx="23">
                  <c:v>130.0</c:v>
                </c:pt>
                <c:pt idx="24">
                  <c:v>84.0</c:v>
                </c:pt>
                <c:pt idx="25">
                  <c:v>206.0</c:v>
                </c:pt>
                <c:pt idx="26">
                  <c:v>296.0</c:v>
                </c:pt>
                <c:pt idx="27">
                  <c:v>273.0</c:v>
                </c:pt>
                <c:pt idx="28">
                  <c:v>299.0</c:v>
                </c:pt>
                <c:pt idx="29">
                  <c:v>75.0</c:v>
                </c:pt>
                <c:pt idx="30">
                  <c:v>98.0</c:v>
                </c:pt>
                <c:pt idx="31">
                  <c:v>94.0</c:v>
                </c:pt>
                <c:pt idx="32">
                  <c:v>112.0</c:v>
                </c:pt>
                <c:pt idx="33">
                  <c:v>136.0</c:v>
                </c:pt>
                <c:pt idx="34">
                  <c:v>92.0</c:v>
                </c:pt>
                <c:pt idx="35">
                  <c:v>66.0</c:v>
                </c:pt>
                <c:pt idx="36">
                  <c:v>61.0</c:v>
                </c:pt>
                <c:pt idx="37">
                  <c:v>131.0</c:v>
                </c:pt>
                <c:pt idx="38">
                  <c:v>103.0</c:v>
                </c:pt>
                <c:pt idx="39">
                  <c:v>489.0</c:v>
                </c:pt>
                <c:pt idx="40">
                  <c:v>60.0</c:v>
                </c:pt>
                <c:pt idx="41">
                  <c:v>210.0</c:v>
                </c:pt>
                <c:pt idx="42">
                  <c:v>217.0</c:v>
                </c:pt>
                <c:pt idx="43">
                  <c:v>295.0</c:v>
                </c:pt>
                <c:pt idx="44">
                  <c:v>195.0</c:v>
                </c:pt>
                <c:pt idx="45">
                  <c:v>143.0</c:v>
                </c:pt>
                <c:pt idx="46">
                  <c:v>599.0</c:v>
                </c:pt>
                <c:pt idx="47">
                  <c:v>71.0</c:v>
                </c:pt>
                <c:pt idx="48">
                  <c:v>100.0</c:v>
                </c:pt>
                <c:pt idx="49">
                  <c:v>672.0</c:v>
                </c:pt>
                <c:pt idx="50">
                  <c:v>222005.0</c:v>
                </c:pt>
                <c:pt idx="51">
                  <c:v>475.0</c:v>
                </c:pt>
                <c:pt idx="52">
                  <c:v>113.0</c:v>
                </c:pt>
                <c:pt idx="53">
                  <c:v>129.0</c:v>
                </c:pt>
                <c:pt idx="54">
                  <c:v>304.0</c:v>
                </c:pt>
                <c:pt idx="55">
                  <c:v>296.0</c:v>
                </c:pt>
                <c:pt idx="56">
                  <c:v>99.0</c:v>
                </c:pt>
                <c:pt idx="57">
                  <c:v>250.0</c:v>
                </c:pt>
                <c:pt idx="58">
                  <c:v>317.0</c:v>
                </c:pt>
                <c:pt idx="59">
                  <c:v>148.0</c:v>
                </c:pt>
                <c:pt idx="60">
                  <c:v>77.0</c:v>
                </c:pt>
                <c:pt idx="61">
                  <c:v>92.0</c:v>
                </c:pt>
                <c:pt idx="62">
                  <c:v>275.0</c:v>
                </c:pt>
                <c:pt idx="63">
                  <c:v>82.0</c:v>
                </c:pt>
                <c:pt idx="64">
                  <c:v>272.0</c:v>
                </c:pt>
                <c:pt idx="65">
                  <c:v>366.0</c:v>
                </c:pt>
                <c:pt idx="66">
                  <c:v>91.0</c:v>
                </c:pt>
                <c:pt idx="67">
                  <c:v>239.0</c:v>
                </c:pt>
                <c:pt idx="68">
                  <c:v>532.0</c:v>
                </c:pt>
                <c:pt idx="69">
                  <c:v>135.0</c:v>
                </c:pt>
                <c:pt idx="70">
                  <c:v>113.0</c:v>
                </c:pt>
                <c:pt idx="71">
                  <c:v>138.0</c:v>
                </c:pt>
                <c:pt idx="72">
                  <c:v>70.0</c:v>
                </c:pt>
                <c:pt idx="73">
                  <c:v>160.0</c:v>
                </c:pt>
                <c:pt idx="74">
                  <c:v>175.0</c:v>
                </c:pt>
                <c:pt idx="75">
                  <c:v>113.0</c:v>
                </c:pt>
                <c:pt idx="76">
                  <c:v>100.0</c:v>
                </c:pt>
                <c:pt idx="77">
                  <c:v>156.0</c:v>
                </c:pt>
                <c:pt idx="78">
                  <c:v>109.0</c:v>
                </c:pt>
                <c:pt idx="79">
                  <c:v>67.0</c:v>
                </c:pt>
                <c:pt idx="80">
                  <c:v>218.0</c:v>
                </c:pt>
                <c:pt idx="81">
                  <c:v>119.0</c:v>
                </c:pt>
                <c:pt idx="82">
                  <c:v>398.0</c:v>
                </c:pt>
                <c:pt idx="83">
                  <c:v>140.0</c:v>
                </c:pt>
                <c:pt idx="84">
                  <c:v>468.0</c:v>
                </c:pt>
                <c:pt idx="85">
                  <c:v>71.0</c:v>
                </c:pt>
                <c:pt idx="86">
                  <c:v>61.0</c:v>
                </c:pt>
                <c:pt idx="87">
                  <c:v>235.0</c:v>
                </c:pt>
                <c:pt idx="88">
                  <c:v>70.0</c:v>
                </c:pt>
                <c:pt idx="89">
                  <c:v>66.0</c:v>
                </c:pt>
                <c:pt idx="90">
                  <c:v>106.0</c:v>
                </c:pt>
                <c:pt idx="91">
                  <c:v>50.0</c:v>
                </c:pt>
                <c:pt idx="92">
                  <c:v>50.0</c:v>
                </c:pt>
                <c:pt idx="93">
                  <c:v>108.0</c:v>
                </c:pt>
                <c:pt idx="94">
                  <c:v>83.0</c:v>
                </c:pt>
                <c:pt idx="95">
                  <c:v>61.0</c:v>
                </c:pt>
                <c:pt idx="96">
                  <c:v>82.0</c:v>
                </c:pt>
                <c:pt idx="97">
                  <c:v>52.0</c:v>
                </c:pt>
                <c:pt idx="98">
                  <c:v>42.0</c:v>
                </c:pt>
                <c:pt idx="99">
                  <c:v>43.0</c:v>
                </c:pt>
                <c:pt idx="100">
                  <c:v>78.0</c:v>
                </c:pt>
                <c:pt idx="101">
                  <c:v>61.0</c:v>
                </c:pt>
                <c:pt idx="102">
                  <c:v>37.0</c:v>
                </c:pt>
                <c:pt idx="103">
                  <c:v>84.0</c:v>
                </c:pt>
                <c:pt idx="104">
                  <c:v>263.0</c:v>
                </c:pt>
                <c:pt idx="105">
                  <c:v>180.0</c:v>
                </c:pt>
                <c:pt idx="106">
                  <c:v>87.0</c:v>
                </c:pt>
                <c:pt idx="107">
                  <c:v>42.0</c:v>
                </c:pt>
                <c:pt idx="108">
                  <c:v>49.0</c:v>
                </c:pt>
                <c:pt idx="109">
                  <c:v>52.0</c:v>
                </c:pt>
                <c:pt idx="110">
                  <c:v>580.0</c:v>
                </c:pt>
                <c:pt idx="111">
                  <c:v>42.0</c:v>
                </c:pt>
                <c:pt idx="112">
                  <c:v>81.0</c:v>
                </c:pt>
                <c:pt idx="113">
                  <c:v>191.0</c:v>
                </c:pt>
                <c:pt idx="114">
                  <c:v>47.0</c:v>
                </c:pt>
                <c:pt idx="115">
                  <c:v>24.0</c:v>
                </c:pt>
                <c:pt idx="116">
                  <c:v>77.0</c:v>
                </c:pt>
                <c:pt idx="117">
                  <c:v>367.0</c:v>
                </c:pt>
                <c:pt idx="118">
                  <c:v>71.0</c:v>
                </c:pt>
                <c:pt idx="119">
                  <c:v>147.0</c:v>
                </c:pt>
                <c:pt idx="120">
                  <c:v>131.0</c:v>
                </c:pt>
                <c:pt idx="121">
                  <c:v>319.0</c:v>
                </c:pt>
                <c:pt idx="122">
                  <c:v>134.0</c:v>
                </c:pt>
                <c:pt idx="123">
                  <c:v>416.0</c:v>
                </c:pt>
                <c:pt idx="124">
                  <c:v>542.0</c:v>
                </c:pt>
                <c:pt idx="125">
                  <c:v>252.0</c:v>
                </c:pt>
                <c:pt idx="126">
                  <c:v>564.0</c:v>
                </c:pt>
                <c:pt idx="127">
                  <c:v>146.0</c:v>
                </c:pt>
                <c:pt idx="128">
                  <c:v>112.0</c:v>
                </c:pt>
                <c:pt idx="129">
                  <c:v>496.0</c:v>
                </c:pt>
                <c:pt idx="130">
                  <c:v>116.0</c:v>
                </c:pt>
                <c:pt idx="131">
                  <c:v>217.0</c:v>
                </c:pt>
                <c:pt idx="132">
                  <c:v>1156.0</c:v>
                </c:pt>
                <c:pt idx="133">
                  <c:v>93.0</c:v>
                </c:pt>
                <c:pt idx="134">
                  <c:v>170.0</c:v>
                </c:pt>
                <c:pt idx="135">
                  <c:v>176.0</c:v>
                </c:pt>
                <c:pt idx="136">
                  <c:v>73.0</c:v>
                </c:pt>
                <c:pt idx="137">
                  <c:v>35.0</c:v>
                </c:pt>
                <c:pt idx="138">
                  <c:v>52.0</c:v>
                </c:pt>
                <c:pt idx="139">
                  <c:v>119.0</c:v>
                </c:pt>
                <c:pt idx="140">
                  <c:v>132.0</c:v>
                </c:pt>
                <c:pt idx="141">
                  <c:v>99.0</c:v>
                </c:pt>
                <c:pt idx="142">
                  <c:v>53.0</c:v>
                </c:pt>
                <c:pt idx="143">
                  <c:v>81.0</c:v>
                </c:pt>
                <c:pt idx="144">
                  <c:v>157.0</c:v>
                </c:pt>
                <c:pt idx="145">
                  <c:v>51.0</c:v>
                </c:pt>
                <c:pt idx="146">
                  <c:v>54.0</c:v>
                </c:pt>
                <c:pt idx="147">
                  <c:v>160.0</c:v>
                </c:pt>
                <c:pt idx="148">
                  <c:v>77.0</c:v>
                </c:pt>
                <c:pt idx="149">
                  <c:v>480.0</c:v>
                </c:pt>
                <c:pt idx="150">
                  <c:v>222.0</c:v>
                </c:pt>
                <c:pt idx="151">
                  <c:v>69.0</c:v>
                </c:pt>
                <c:pt idx="152">
                  <c:v>146.0</c:v>
                </c:pt>
                <c:pt idx="153">
                  <c:v>695.0</c:v>
                </c:pt>
                <c:pt idx="154">
                  <c:v>136.0</c:v>
                </c:pt>
                <c:pt idx="155">
                  <c:v>50.0</c:v>
                </c:pt>
              </c:numCache>
            </c:numRef>
          </c:xVal>
          <c:yVal>
            <c:numRef>
              <c:f>all!$G$12:$G$167</c:f>
              <c:numCache>
                <c:formatCode>General</c:formatCode>
                <c:ptCount val="156"/>
                <c:pt idx="0">
                  <c:v>396.0</c:v>
                </c:pt>
                <c:pt idx="1">
                  <c:v>100.0</c:v>
                </c:pt>
                <c:pt idx="2">
                  <c:v>96.0</c:v>
                </c:pt>
                <c:pt idx="3">
                  <c:v>201.0</c:v>
                </c:pt>
                <c:pt idx="4">
                  <c:v>541.0</c:v>
                </c:pt>
                <c:pt idx="5">
                  <c:v>254.0</c:v>
                </c:pt>
                <c:pt idx="6">
                  <c:v>198.0</c:v>
                </c:pt>
                <c:pt idx="7">
                  <c:v>225.0</c:v>
                </c:pt>
                <c:pt idx="8">
                  <c:v>709.0</c:v>
                </c:pt>
                <c:pt idx="9">
                  <c:v>162.0</c:v>
                </c:pt>
                <c:pt idx="10">
                  <c:v>256.0</c:v>
                </c:pt>
                <c:pt idx="11">
                  <c:v>277.0</c:v>
                </c:pt>
                <c:pt idx="12">
                  <c:v>333.0</c:v>
                </c:pt>
                <c:pt idx="13">
                  <c:v>234.0</c:v>
                </c:pt>
                <c:pt idx="14">
                  <c:v>128.0</c:v>
                </c:pt>
                <c:pt idx="15">
                  <c:v>480.0</c:v>
                </c:pt>
                <c:pt idx="16">
                  <c:v>129.0</c:v>
                </c:pt>
                <c:pt idx="17">
                  <c:v>92.0</c:v>
                </c:pt>
                <c:pt idx="18">
                  <c:v>72.0</c:v>
                </c:pt>
                <c:pt idx="19">
                  <c:v>318.0</c:v>
                </c:pt>
                <c:pt idx="20">
                  <c:v>198.0</c:v>
                </c:pt>
                <c:pt idx="21">
                  <c:v>1152.0</c:v>
                </c:pt>
                <c:pt idx="22">
                  <c:v>254.0</c:v>
                </c:pt>
                <c:pt idx="23">
                  <c:v>284.0</c:v>
                </c:pt>
                <c:pt idx="24">
                  <c:v>339.0</c:v>
                </c:pt>
                <c:pt idx="25">
                  <c:v>288.0</c:v>
                </c:pt>
                <c:pt idx="26">
                  <c:v>305.0</c:v>
                </c:pt>
                <c:pt idx="27">
                  <c:v>270.0</c:v>
                </c:pt>
                <c:pt idx="28">
                  <c:v>715.0</c:v>
                </c:pt>
                <c:pt idx="29">
                  <c:v>153.0</c:v>
                </c:pt>
                <c:pt idx="30">
                  <c:v>162.0</c:v>
                </c:pt>
                <c:pt idx="31">
                  <c:v>101.0</c:v>
                </c:pt>
                <c:pt idx="32">
                  <c:v>114.0</c:v>
                </c:pt>
                <c:pt idx="33">
                  <c:v>157.0</c:v>
                </c:pt>
                <c:pt idx="34">
                  <c:v>388.0</c:v>
                </c:pt>
                <c:pt idx="35">
                  <c:v>103.0</c:v>
                </c:pt>
                <c:pt idx="36">
                  <c:v>67.0</c:v>
                </c:pt>
                <c:pt idx="37">
                  <c:v>59.0</c:v>
                </c:pt>
                <c:pt idx="38">
                  <c:v>117.0</c:v>
                </c:pt>
                <c:pt idx="39">
                  <c:v>492.0</c:v>
                </c:pt>
                <c:pt idx="40">
                  <c:v>64.0</c:v>
                </c:pt>
                <c:pt idx="41">
                  <c:v>230.0</c:v>
                </c:pt>
                <c:pt idx="42">
                  <c:v>148.0</c:v>
                </c:pt>
                <c:pt idx="43">
                  <c:v>298.0</c:v>
                </c:pt>
                <c:pt idx="44">
                  <c:v>205.0</c:v>
                </c:pt>
                <c:pt idx="45">
                  <c:v>135.0</c:v>
                </c:pt>
                <c:pt idx="46">
                  <c:v>1193.0</c:v>
                </c:pt>
                <c:pt idx="47">
                  <c:v>71.0</c:v>
                </c:pt>
                <c:pt idx="48">
                  <c:v>105.0</c:v>
                </c:pt>
                <c:pt idx="49">
                  <c:v>683.0</c:v>
                </c:pt>
                <c:pt idx="50">
                  <c:v>223507.0</c:v>
                </c:pt>
                <c:pt idx="51">
                  <c:v>301.0</c:v>
                </c:pt>
                <c:pt idx="52">
                  <c:v>112.0</c:v>
                </c:pt>
                <c:pt idx="53">
                  <c:v>103.0</c:v>
                </c:pt>
                <c:pt idx="54">
                  <c:v>309.0</c:v>
                </c:pt>
                <c:pt idx="55">
                  <c:v>302.0</c:v>
                </c:pt>
                <c:pt idx="56">
                  <c:v>105.0</c:v>
                </c:pt>
                <c:pt idx="57">
                  <c:v>248.0</c:v>
                </c:pt>
                <c:pt idx="58">
                  <c:v>318.0</c:v>
                </c:pt>
                <c:pt idx="59">
                  <c:v>125.0</c:v>
                </c:pt>
                <c:pt idx="60">
                  <c:v>78.0</c:v>
                </c:pt>
                <c:pt idx="61">
                  <c:v>46.0</c:v>
                </c:pt>
                <c:pt idx="62">
                  <c:v>370.0</c:v>
                </c:pt>
                <c:pt idx="63">
                  <c:v>86.0</c:v>
                </c:pt>
                <c:pt idx="64">
                  <c:v>276.0</c:v>
                </c:pt>
                <c:pt idx="65">
                  <c:v>370.0</c:v>
                </c:pt>
                <c:pt idx="66">
                  <c:v>97.0</c:v>
                </c:pt>
                <c:pt idx="67">
                  <c:v>246.0</c:v>
                </c:pt>
                <c:pt idx="68">
                  <c:v>349.0</c:v>
                </c:pt>
                <c:pt idx="69">
                  <c:v>174.0</c:v>
                </c:pt>
                <c:pt idx="70">
                  <c:v>150.0</c:v>
                </c:pt>
                <c:pt idx="71">
                  <c:v>145.0</c:v>
                </c:pt>
                <c:pt idx="72">
                  <c:v>70.0</c:v>
                </c:pt>
                <c:pt idx="73">
                  <c:v>136.0</c:v>
                </c:pt>
                <c:pt idx="74">
                  <c:v>207.0</c:v>
                </c:pt>
                <c:pt idx="75">
                  <c:v>123.0</c:v>
                </c:pt>
                <c:pt idx="76">
                  <c:v>198.0</c:v>
                </c:pt>
                <c:pt idx="77">
                  <c:v>189.0</c:v>
                </c:pt>
                <c:pt idx="78">
                  <c:v>196.0</c:v>
                </c:pt>
                <c:pt idx="79">
                  <c:v>84.0</c:v>
                </c:pt>
                <c:pt idx="80">
                  <c:v>231.0</c:v>
                </c:pt>
                <c:pt idx="81">
                  <c:v>121.0</c:v>
                </c:pt>
                <c:pt idx="82">
                  <c:v>509.0</c:v>
                </c:pt>
                <c:pt idx="83">
                  <c:v>144.0</c:v>
                </c:pt>
                <c:pt idx="84">
                  <c:v>469.0</c:v>
                </c:pt>
                <c:pt idx="85">
                  <c:v>76.0</c:v>
                </c:pt>
                <c:pt idx="86">
                  <c:v>72.0</c:v>
                </c:pt>
                <c:pt idx="87">
                  <c:v>90.0</c:v>
                </c:pt>
                <c:pt idx="88">
                  <c:v>76.0</c:v>
                </c:pt>
                <c:pt idx="89">
                  <c:v>73.0</c:v>
                </c:pt>
                <c:pt idx="90">
                  <c:v>115.0</c:v>
                </c:pt>
                <c:pt idx="91">
                  <c:v>94.0</c:v>
                </c:pt>
                <c:pt idx="92">
                  <c:v>52.0</c:v>
                </c:pt>
                <c:pt idx="93">
                  <c:v>123.0</c:v>
                </c:pt>
                <c:pt idx="94">
                  <c:v>89.0</c:v>
                </c:pt>
                <c:pt idx="95">
                  <c:v>67.0</c:v>
                </c:pt>
                <c:pt idx="96">
                  <c:v>84.0</c:v>
                </c:pt>
                <c:pt idx="97">
                  <c:v>55.0</c:v>
                </c:pt>
                <c:pt idx="98">
                  <c:v>111.0</c:v>
                </c:pt>
                <c:pt idx="99">
                  <c:v>79.0</c:v>
                </c:pt>
                <c:pt idx="100">
                  <c:v>83.0</c:v>
                </c:pt>
                <c:pt idx="101">
                  <c:v>128.0</c:v>
                </c:pt>
                <c:pt idx="102">
                  <c:v>48.0</c:v>
                </c:pt>
                <c:pt idx="103">
                  <c:v>86.0</c:v>
                </c:pt>
                <c:pt idx="104">
                  <c:v>281.0</c:v>
                </c:pt>
                <c:pt idx="105">
                  <c:v>364.0</c:v>
                </c:pt>
                <c:pt idx="106">
                  <c:v>102.0</c:v>
                </c:pt>
                <c:pt idx="107">
                  <c:v>37.0</c:v>
                </c:pt>
                <c:pt idx="108">
                  <c:v>51.0</c:v>
                </c:pt>
                <c:pt idx="109">
                  <c:v>79.0</c:v>
                </c:pt>
                <c:pt idx="110">
                  <c:v>550.0</c:v>
                </c:pt>
                <c:pt idx="111">
                  <c:v>86.0</c:v>
                </c:pt>
                <c:pt idx="112">
                  <c:v>126.0</c:v>
                </c:pt>
                <c:pt idx="113">
                  <c:v>196.0</c:v>
                </c:pt>
                <c:pt idx="114">
                  <c:v>52.0</c:v>
                </c:pt>
                <c:pt idx="115">
                  <c:v>72.0</c:v>
                </c:pt>
                <c:pt idx="116">
                  <c:v>83.0</c:v>
                </c:pt>
                <c:pt idx="117">
                  <c:v>460.0</c:v>
                </c:pt>
                <c:pt idx="118">
                  <c:v>67.0</c:v>
                </c:pt>
                <c:pt idx="119">
                  <c:v>157.0</c:v>
                </c:pt>
                <c:pt idx="120">
                  <c:v>161.0</c:v>
                </c:pt>
                <c:pt idx="121">
                  <c:v>320.0</c:v>
                </c:pt>
                <c:pt idx="122">
                  <c:v>266.0</c:v>
                </c:pt>
                <c:pt idx="123">
                  <c:v>430.0</c:v>
                </c:pt>
                <c:pt idx="124">
                  <c:v>541.0</c:v>
                </c:pt>
                <c:pt idx="125">
                  <c:v>255.0</c:v>
                </c:pt>
                <c:pt idx="126">
                  <c:v>593.0</c:v>
                </c:pt>
                <c:pt idx="127">
                  <c:v>150.0</c:v>
                </c:pt>
                <c:pt idx="128">
                  <c:v>116.0</c:v>
                </c:pt>
                <c:pt idx="129">
                  <c:v>452.0</c:v>
                </c:pt>
                <c:pt idx="130">
                  <c:v>115.0</c:v>
                </c:pt>
                <c:pt idx="131">
                  <c:v>220.0</c:v>
                </c:pt>
                <c:pt idx="132">
                  <c:v>822.0</c:v>
                </c:pt>
                <c:pt idx="133">
                  <c:v>101.0</c:v>
                </c:pt>
                <c:pt idx="134">
                  <c:v>257.0</c:v>
                </c:pt>
                <c:pt idx="135">
                  <c:v>257.0</c:v>
                </c:pt>
                <c:pt idx="136">
                  <c:v>75.0</c:v>
                </c:pt>
                <c:pt idx="137">
                  <c:v>38.0</c:v>
                </c:pt>
                <c:pt idx="138">
                  <c:v>54.0</c:v>
                </c:pt>
                <c:pt idx="139">
                  <c:v>119.0</c:v>
                </c:pt>
                <c:pt idx="140">
                  <c:v>53.0</c:v>
                </c:pt>
                <c:pt idx="141">
                  <c:v>114.0</c:v>
                </c:pt>
                <c:pt idx="142">
                  <c:v>88.0</c:v>
                </c:pt>
                <c:pt idx="143">
                  <c:v>86.0</c:v>
                </c:pt>
                <c:pt idx="144">
                  <c:v>157.0</c:v>
                </c:pt>
                <c:pt idx="145">
                  <c:v>48.0</c:v>
                </c:pt>
                <c:pt idx="146">
                  <c:v>56.0</c:v>
                </c:pt>
                <c:pt idx="147">
                  <c:v>116.0</c:v>
                </c:pt>
                <c:pt idx="148">
                  <c:v>272.0</c:v>
                </c:pt>
                <c:pt idx="149">
                  <c:v>482.0</c:v>
                </c:pt>
                <c:pt idx="150">
                  <c:v>168.0</c:v>
                </c:pt>
                <c:pt idx="151">
                  <c:v>74.0</c:v>
                </c:pt>
                <c:pt idx="152">
                  <c:v>150.0</c:v>
                </c:pt>
                <c:pt idx="153">
                  <c:v>696.0</c:v>
                </c:pt>
                <c:pt idx="154">
                  <c:v>268.0</c:v>
                </c:pt>
                <c:pt idx="155">
                  <c:v>42.0</c:v>
                </c:pt>
              </c:numCache>
            </c:numRef>
          </c:yVal>
        </c:ser>
        <c:ser>
          <c:idx val="2"/>
          <c:order val="2"/>
          <c:spPr>
            <a:ln>
              <a:noFill/>
            </a:ln>
          </c:spPr>
          <c:marker>
            <c:symbol val="circle"/>
            <c:size val="7"/>
            <c:spPr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all!$D$2:$D$11</c:f>
              <c:numCache>
                <c:formatCode>General</c:formatCode>
                <c:ptCount val="10"/>
                <c:pt idx="0">
                  <c:v>105.0</c:v>
                </c:pt>
                <c:pt idx="1">
                  <c:v>89.0</c:v>
                </c:pt>
                <c:pt idx="2">
                  <c:v>323.0</c:v>
                </c:pt>
                <c:pt idx="3">
                  <c:v>153.0</c:v>
                </c:pt>
                <c:pt idx="4">
                  <c:v>81.0</c:v>
                </c:pt>
                <c:pt idx="5">
                  <c:v>193.0</c:v>
                </c:pt>
                <c:pt idx="6">
                  <c:v>114.0</c:v>
                </c:pt>
                <c:pt idx="7">
                  <c:v>178.0</c:v>
                </c:pt>
                <c:pt idx="8">
                  <c:v>73.0</c:v>
                </c:pt>
                <c:pt idx="9">
                  <c:v>129.0</c:v>
                </c:pt>
              </c:numCache>
            </c:numRef>
          </c:xVal>
          <c:yVal>
            <c:numRef>
              <c:f>all!$G$2:$G$11</c:f>
              <c:numCache>
                <c:formatCode>General</c:formatCode>
                <c:ptCount val="10"/>
                <c:pt idx="0">
                  <c:v>187.0</c:v>
                </c:pt>
                <c:pt idx="1">
                  <c:v>94.0</c:v>
                </c:pt>
                <c:pt idx="2">
                  <c:v>607.0</c:v>
                </c:pt>
                <c:pt idx="3">
                  <c:v>153.0</c:v>
                </c:pt>
                <c:pt idx="4">
                  <c:v>86.0</c:v>
                </c:pt>
                <c:pt idx="5">
                  <c:v>198.0</c:v>
                </c:pt>
                <c:pt idx="6">
                  <c:v>117.0</c:v>
                </c:pt>
                <c:pt idx="7">
                  <c:v>182.0</c:v>
                </c:pt>
                <c:pt idx="8">
                  <c:v>84.0</c:v>
                </c:pt>
                <c:pt idx="9">
                  <c:v>144.0</c:v>
                </c:pt>
              </c:numCache>
            </c:numRef>
          </c:yVal>
        </c:ser>
        <c:axId val="517105416"/>
        <c:axId val="631639816"/>
      </c:scatterChart>
      <c:valAx>
        <c:axId val="517105416"/>
        <c:scaling>
          <c:logBase val="2.0"/>
          <c:orientation val="minMax"/>
          <c:max val="1200.0"/>
          <c:min val="16.0"/>
        </c:scaling>
        <c:axPos val="b"/>
        <c:title>
          <c:tx>
            <c:rich>
              <a:bodyPr/>
              <a:lstStyle/>
              <a:p>
                <a:pPr>
                  <a:defRPr sz="2400" b="1">
                    <a:solidFill>
                      <a:sysClr val="windowText" lastClr="000000"/>
                    </a:solidFill>
                  </a:defRPr>
                </a:pPr>
                <a:r>
                  <a:rPr lang="en-US" sz="2400" b="0">
                    <a:solidFill>
                      <a:sysClr val="windowText" lastClr="000000"/>
                    </a:solidFill>
                  </a:rPr>
                  <a:t>Lines of code in sgemm-</a:t>
                </a:r>
                <a:r>
                  <a:rPr lang="en-US" sz="2400" b="1">
                    <a:solidFill>
                      <a:srgbClr val="FF0000"/>
                    </a:solidFill>
                  </a:rPr>
                  <a:t>all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631639816"/>
        <c:crosses val="autoZero"/>
        <c:crossBetween val="midCat"/>
        <c:majorUnit val="2.0"/>
      </c:valAx>
      <c:valAx>
        <c:axId val="631639816"/>
        <c:scaling>
          <c:logBase val="2.0"/>
          <c:orientation val="minMax"/>
          <c:max val="1200.0"/>
          <c:min val="32.0"/>
        </c:scaling>
        <c:axPos val="l"/>
        <c:title>
          <c:tx>
            <c:rich>
              <a:bodyPr rot="-5400000" vert="horz"/>
              <a:lstStyle/>
              <a:p>
                <a:pPr>
                  <a:defRPr sz="2400">
                    <a:solidFill>
                      <a:sysClr val="windowText" lastClr="000000"/>
                    </a:solidFill>
                  </a:defRPr>
                </a:pPr>
                <a:r>
                  <a:rPr lang="en-US" sz="2400" b="0">
                    <a:solidFill>
                      <a:sysClr val="windowText" lastClr="000000"/>
                    </a:solidFill>
                  </a:rPr>
                  <a:t>Lines</a:t>
                </a:r>
                <a:r>
                  <a:rPr lang="en-US" sz="2400" b="0" baseline="0">
                    <a:solidFill>
                      <a:sysClr val="windowText" lastClr="000000"/>
                    </a:solidFill>
                  </a:rPr>
                  <a:t> of code in sgemm-</a:t>
                </a:r>
                <a:r>
                  <a:rPr lang="en-US" sz="2400" baseline="0">
                    <a:solidFill>
                      <a:srgbClr val="FF0000"/>
                    </a:solidFill>
                  </a:rPr>
                  <a:t>omp</a:t>
                </a:r>
                <a:endParaRPr lang="en-US" sz="2400">
                  <a:solidFill>
                    <a:srgbClr val="FF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0"/>
              <c:y val="0.117839742791378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517105416"/>
        <c:crosses val="autoZero"/>
        <c:crossBetween val="midCat"/>
      </c:valAx>
    </c:plotArea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image" Target="../media/image2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0.49338</cdr:x>
      <cdr:y>0.09534</cdr:y>
    </cdr:from>
    <cdr:to>
      <cdr:x>0.85386</cdr:x>
      <cdr:y>0.17138</cdr:y>
    </cdr:to>
    <cdr:sp macro="" textlink="">
      <cdr:nvSpPr>
        <cdr:cNvPr id="3" name="TextBox 1"/>
        <cdr:cNvSpPr txBox="1"/>
      </cdr:nvSpPr>
      <cdr:spPr>
        <a:xfrm xmlns:a="http://schemas.openxmlformats.org/drawingml/2006/main" rot="20137984">
          <a:off x="4436299" y="515804"/>
          <a:ext cx="3241288" cy="4113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2800" b="0" dirty="0" smtClean="0">
              <a:solidFill>
                <a:srgbClr val="FF0000"/>
              </a:solidFill>
            </a:rPr>
            <a:t>same performance</a:t>
          </a:r>
          <a:endParaRPr lang="en-US" sz="2800" b="0" dirty="0">
            <a:solidFill>
              <a:srgbClr val="FF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0.76753</cdr:x>
      <cdr:y>0.11444</cdr:y>
    </cdr:from>
    <cdr:to>
      <cdr:x>0.98253</cdr:x>
      <cdr:y>0.19048</cdr:y>
    </cdr:to>
    <cdr:sp macro="" textlink="">
      <cdr:nvSpPr>
        <cdr:cNvPr id="8" name="TextBox 1"/>
        <cdr:cNvSpPr txBox="1"/>
      </cdr:nvSpPr>
      <cdr:spPr>
        <a:xfrm xmlns:a="http://schemas.openxmlformats.org/drawingml/2006/main" rot="19955553">
          <a:off x="6901326" y="619157"/>
          <a:ext cx="1933204" cy="4113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2800" b="0" dirty="0" smtClean="0">
              <a:solidFill>
                <a:srgbClr val="FF0000"/>
              </a:solidFill>
            </a:rPr>
            <a:t>same length</a:t>
          </a:r>
          <a:endParaRPr lang="en-US" sz="2800" b="0" dirty="0">
            <a:solidFill>
              <a:srgbClr val="FF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0.4661</cdr:x>
      <cdr:y>0</cdr:y>
    </cdr:from>
    <cdr:to>
      <cdr:x>0.69574</cdr:x>
      <cdr:y>0.06336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91000" y="-269081"/>
          <a:ext cx="2064831" cy="342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2800" b="0" i="1" dirty="0">
              <a:solidFill>
                <a:srgbClr val="FF0000"/>
              </a:solidFill>
            </a:rPr>
            <a:t>6x speedup</a:t>
          </a:r>
        </a:p>
      </cdr:txBody>
    </cdr:sp>
  </cdr:relSizeAnchor>
  <cdr:relSizeAnchor xmlns:cdr="http://schemas.openxmlformats.org/drawingml/2006/chartDrawing">
    <cdr:from>
      <cdr:x>0.71186</cdr:x>
      <cdr:y>0.0489</cdr:y>
    </cdr:from>
    <cdr:to>
      <cdr:x>0.76271</cdr:x>
      <cdr:y>0.17577</cdr:y>
    </cdr:to>
    <cdr:cxnSp macro="">
      <cdr:nvCxnSpPr>
        <cdr:cNvPr id="6" name="Straight Arrow Connector 5"/>
        <cdr:cNvCxnSpPr/>
      </cdr:nvCxnSpPr>
      <cdr:spPr>
        <a:xfrm xmlns:a="http://schemas.openxmlformats.org/drawingml/2006/main">
          <a:off x="6400800" y="264319"/>
          <a:ext cx="457200" cy="685800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0.67797</cdr:x>
      <cdr:y>0.0489</cdr:y>
    </cdr:from>
    <cdr:to>
      <cdr:x>0.71186</cdr:x>
      <cdr:y>0.0489</cdr:y>
    </cdr:to>
    <cdr:cxnSp macro="">
      <cdr:nvCxnSpPr>
        <cdr:cNvPr id="8" name="Straight Connector 7"/>
        <cdr:cNvCxnSpPr/>
      </cdr:nvCxnSpPr>
      <cdr:spPr>
        <a:xfrm xmlns:a="http://schemas.openxmlformats.org/drawingml/2006/main" flipH="1">
          <a:off x="6096000" y="264319"/>
          <a:ext cx="304800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0.85593</cdr:x>
      <cdr:y>0.03562</cdr:y>
    </cdr:from>
    <cdr:to>
      <cdr:x>0.85593</cdr:x>
      <cdr:y>0.8518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7696200" y="192882"/>
          <a:ext cx="0" cy="441960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0.80508</cdr:x>
      <cdr:y>0.04969</cdr:y>
    </cdr:from>
    <cdr:to>
      <cdr:x>0.84746</cdr:x>
      <cdr:y>0.37335</cdr:y>
    </cdr:to>
    <cdr:sp macro="" textlink="">
      <cdr:nvSpPr>
        <cdr:cNvPr id="5" name="TextBox 4"/>
        <cdr:cNvSpPr txBox="1"/>
      </cdr:nvSpPr>
      <cdr:spPr>
        <a:xfrm xmlns:a="http://schemas.openxmlformats.org/drawingml/2006/main" rot="16200000">
          <a:off x="6553200" y="954882"/>
          <a:ext cx="17526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2400" b="0" dirty="0" smtClean="0">
              <a:solidFill>
                <a:schemeClr val="tx1"/>
              </a:solidFill>
            </a:rPr>
            <a:t>Math Library</a:t>
          </a:r>
          <a:endParaRPr lang="en-US" sz="2400" b="0" dirty="0"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33265-5E23-BF49-B6BF-1934B9BC786E}" type="datetimeFigureOut">
              <a:rPr lang="en-US" smtClean="0"/>
              <a:pPr/>
              <a:t>4/16/11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D7F38-D411-9B47-AFF4-70C571B83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A1BC7-CCFC-484A-97F3-979F740C57F6}" type="datetimeFigureOut">
              <a:rPr lang="en-US" smtClean="0"/>
              <a:pPr/>
              <a:t>4/16/11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7FDFF-7B9F-7D4D-BFC0-AAD1F3D3D3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6434" y="4342191"/>
            <a:ext cx="5909964" cy="4115405"/>
          </a:xfrm>
          <a:noFill/>
          <a:ln w="9525"/>
        </p:spPr>
        <p:txBody>
          <a:bodyPr lIns="90475" tIns="44444" rIns="90475" bIns="44444"/>
          <a:lstStyle/>
          <a:p>
            <a:endParaRPr lang="en-US"/>
          </a:p>
        </p:txBody>
      </p:sp>
      <p:sp>
        <p:nvSpPr>
          <p:cNvPr id="2765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587375"/>
            <a:ext cx="4552950" cy="3416300"/>
          </a:xfr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Bit 1 is 0</a:t>
            </a:r>
          </a:p>
          <a:p>
            <a:r>
              <a:rPr lang="en-US" dirty="0" smtClean="0"/>
              <a:t>Bit 2 is 1</a:t>
            </a:r>
          </a:p>
          <a:p>
            <a:r>
              <a:rPr lang="en-US" dirty="0" smtClean="0"/>
              <a:t>Bit 4</a:t>
            </a:r>
            <a:r>
              <a:rPr lang="en-US" baseline="0" dirty="0" smtClean="0"/>
              <a:t> is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7FDFF-7B9F-7D4D-BFC0-AAD1F3D3D3C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Bit 8 set to 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7FDFF-7B9F-7D4D-BFC0-AAD1F3D3D3C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Bit 8 set to 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7FDFF-7B9F-7D4D-BFC0-AAD1F3D3D3C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on the blackboard</a:t>
            </a:r>
          </a:p>
          <a:p>
            <a:endParaRPr lang="en-US" dirty="0" smtClean="0"/>
          </a:p>
          <a:p>
            <a:r>
              <a:rPr lang="en-US" dirty="0" smtClean="0"/>
              <a:t>Bit 1: 1, 3, 5, 7, 9, 11</a:t>
            </a:r>
          </a:p>
          <a:p>
            <a:r>
              <a:rPr lang="en-US" dirty="0" smtClean="0"/>
              <a:t>Bit 2: 2,3,</a:t>
            </a:r>
            <a:r>
              <a:rPr lang="en-US" baseline="0" dirty="0" smtClean="0"/>
              <a:t> 6,7, 10,11</a:t>
            </a:r>
          </a:p>
          <a:p>
            <a:r>
              <a:rPr lang="en-US" baseline="0" dirty="0" smtClean="0"/>
              <a:t>Bit 4: 4, 5, 6, 7, 12</a:t>
            </a:r>
          </a:p>
          <a:p>
            <a:r>
              <a:rPr lang="en-US" baseline="0" dirty="0" smtClean="0"/>
              <a:t>Bit 8: 8, 9, 10, 11, 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7FDFF-7B9F-7D4D-BFC0-AAD1F3D3D3C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 bit error</a:t>
            </a:r>
            <a:r>
              <a:rPr lang="en-US" baseline="0" dirty="0" smtClean="0"/>
              <a:t> from 0000, all numbers with one 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 bit error</a:t>
            </a:r>
            <a:r>
              <a:rPr lang="en-US" baseline="0" dirty="0" smtClean="0"/>
              <a:t> from 1111, all numbers with one 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bit error</a:t>
            </a:r>
            <a:r>
              <a:rPr lang="en-US" baseline="0" dirty="0" smtClean="0"/>
              <a:t> from 0000, all numbers with two 1s and two 0s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bit error</a:t>
            </a:r>
            <a:r>
              <a:rPr lang="en-US" baseline="0" dirty="0" smtClean="0"/>
              <a:t> from 1111, all numbers with two 1s and two 0s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7FDFF-7B9F-7D4D-BFC0-AAD1F3D3D3CB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B70DD4-A856-E044-A14B-9767FC586F0F}" type="slidenum">
              <a:rPr lang="en-US"/>
              <a:pPr/>
              <a:t>54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0E58724-4B4C-A242-BBCB-824D9C9C52E7}" type="datetime3">
              <a:rPr lang="en-AU"/>
              <a:pPr/>
              <a:t>April 16, 11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6 — Storage and Other I/O Topics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211F47-E4CE-4144-8E0D-72D40DE07E10}" type="slidenum">
              <a:rPr lang="en-AU"/>
              <a:pPr/>
              <a:t>10</a:t>
            </a:fld>
            <a:endParaRPr lang="en-AU"/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AU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50F9359-56E5-5848-BB87-D7D858B7E248}" type="datetime3">
              <a:rPr lang="en-AU"/>
              <a:pPr/>
              <a:t>April 16, 11</a:t>
            </a:fld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AU"/>
              <a:t>Chapter 6 — Storage and Other I/O Topics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2D1AF3-FEE2-9F41-8F8D-28A09C3EAED6}" type="slidenum">
              <a:rPr lang="en-AU"/>
              <a:pPr/>
              <a:t>11</a:t>
            </a:fld>
            <a:endParaRPr lang="en-AU"/>
          </a:p>
        </p:txBody>
      </p:sp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Elephant in the room</a:t>
            </a:r>
            <a:r>
              <a:rPr lang="en-US" smtClean="0"/>
              <a:t>: Hair?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4D4B1-8670-3D45-8711-5F139A53582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4D4B1-8670-3D45-8711-5F139A53582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4D4B1-8670-3D45-8711-5F139A53582A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SoCal</a:t>
            </a:r>
            <a:r>
              <a:rPr lang="en-US" dirty="0" smtClean="0"/>
              <a:t> are car culture</a:t>
            </a:r>
            <a:r>
              <a:rPr lang="en-US" baseline="0" dirty="0" smtClean="0"/>
              <a:t> since invented cars – 1m ford Model Ts in </a:t>
            </a:r>
            <a:r>
              <a:rPr lang="en-US" baseline="0" dirty="0" err="1" smtClean="0"/>
              <a:t>SoCal</a:t>
            </a:r>
            <a:r>
              <a:rPr lang="en-US" baseline="0" dirty="0" smtClean="0"/>
              <a:t> in 1920s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SoCal</a:t>
            </a:r>
            <a:r>
              <a:rPr lang="en-US" baseline="0" dirty="0" smtClean="0"/>
              <a:t> invented Hot Rods and drag racing in 1950s – “American Graffiti”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Cars we wish we had when we were</a:t>
            </a:r>
            <a:r>
              <a:rPr lang="en-US" baseline="0" dirty="0" smtClean="0"/>
              <a:t> in high school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D134-EA7F-E94D-9CBF-82BA933DB0A9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Don’t have a car</a:t>
            </a:r>
            <a:r>
              <a:rPr lang="en-US" baseline="0" dirty="0" smtClean="0"/>
              <a:t> record, but I’ve got a bike record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4D4B1-8670-3D45-8711-5F139A53582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was hard-pressed</a:t>
            </a:r>
            <a:r>
              <a:rPr lang="en-US" baseline="0" dirty="0" smtClean="0"/>
              <a:t> to find a photo to go with with one,. </a:t>
            </a:r>
            <a:r>
              <a:rPr lang="en-US" dirty="0" smtClean="0"/>
              <a:t>This is the closest I </a:t>
            </a:r>
            <a:r>
              <a:rPr lang="en-US" smtClean="0"/>
              <a:t>could</a:t>
            </a:r>
            <a:r>
              <a:rPr lang="en-US" baseline="0" smtClean="0"/>
              <a:t> find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4D4B1-8670-3D45-8711-5F139A53582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366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6CB3-73AC-F443-A64D-DF8F47F8534D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6A8A-3453-6540-93D9-4B17FB708E44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FC0C-BED3-524F-8541-A846DFBEEC21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143000"/>
            <a:ext cx="3848100" cy="992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2287588"/>
            <a:ext cx="3848100" cy="993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8284-8055-AF49-B6F2-302E5EADF70D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B27E6-445E-414F-930C-C3519C6BD77F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2D5B5-5AAE-7948-A133-F6E0DD572AC9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9A55-4527-6641-BAD6-0520BD8D0039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F8736-51B3-0D44-A339-74D44973536A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1518-C8D8-564E-BE67-1133121B1BE4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F0541-406A-8948-B72C-803C3D0F1843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DDC0-C493-D346-93E6-3AE2185591DB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43F8E-4FE4-B148-AE68-F1187A2152C9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df"/><Relationship Id="rId3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6" Type="http://schemas.openxmlformats.org/officeDocument/2006/relationships/image" Target="../media/image16.gif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hyperlink" Target="http://inst.eecs.berkeley.edu/~cs61c/sp11/picker/?go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inst.eecs.berkeley.edu/~cs61c/sp11/picker/?go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CS 61C: Great Ideas in Computer Architecture (Machine Structures)</a:t>
            </a:r>
            <a:br>
              <a:rPr lang="en-US" dirty="0" smtClean="0"/>
            </a:br>
            <a:r>
              <a:rPr lang="en-US" i="1" dirty="0" smtClean="0"/>
              <a:t>Dependability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Instructors:</a:t>
            </a:r>
          </a:p>
          <a:p>
            <a:r>
              <a:rPr lang="en-US" dirty="0" smtClean="0"/>
              <a:t>Randy H. Katz</a:t>
            </a:r>
          </a:p>
          <a:p>
            <a:r>
              <a:rPr lang="en-US" dirty="0" smtClean="0"/>
              <a:t>David A. Patterson</a:t>
            </a:r>
          </a:p>
          <a:p>
            <a:r>
              <a:rPr lang="en-US" dirty="0" smtClean="0"/>
              <a:t>http://inst.eecs.Berkeley.edu/~cs61c/sp11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2A7E-5181-A840-825F-018EFA86BC7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Lecture 23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CF60-8B4F-2A40-B34A-0001BE60F097}" type="datetime1">
              <a:rPr lang="en-US" smtClean="0"/>
              <a:pPr/>
              <a:t>4/16/11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AU"/>
          </a:p>
        </p:txBody>
      </p:sp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Dependability</a:t>
            </a:r>
            <a:endParaRPr lang="en-AU"/>
          </a:p>
        </p:txBody>
      </p:sp>
      <p:sp>
        <p:nvSpPr>
          <p:cNvPr id="336909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4716463" y="2565400"/>
            <a:ext cx="3959225" cy="3671888"/>
          </a:xfrm>
        </p:spPr>
        <p:txBody>
          <a:bodyPr/>
          <a:lstStyle/>
          <a:p>
            <a:r>
              <a:rPr lang="en-AU" sz="2800"/>
              <a:t>Fault: failure of a component</a:t>
            </a:r>
          </a:p>
          <a:p>
            <a:pPr lvl="1"/>
            <a:r>
              <a:rPr lang="en-AU" sz="2400"/>
              <a:t>May or may not lead to system failure</a:t>
            </a:r>
          </a:p>
        </p:txBody>
      </p:sp>
      <p:sp>
        <p:nvSpPr>
          <p:cNvPr id="336901" name="AutoShape 5"/>
          <p:cNvSpPr>
            <a:spLocks noChangeArrowheads="1"/>
          </p:cNvSpPr>
          <p:nvPr/>
        </p:nvSpPr>
        <p:spPr bwMode="auto">
          <a:xfrm>
            <a:off x="1260475" y="1412875"/>
            <a:ext cx="3024188" cy="11525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AU" sz="2000" u="sng"/>
              <a:t>Service accomplishment</a:t>
            </a:r>
          </a:p>
          <a:p>
            <a:pPr algn="ctr"/>
            <a:r>
              <a:rPr lang="en-AU" sz="2000"/>
              <a:t>Service delivered</a:t>
            </a:r>
            <a:br>
              <a:rPr lang="en-AU" sz="2000"/>
            </a:br>
            <a:r>
              <a:rPr lang="en-AU" sz="2000"/>
              <a:t>as specified</a:t>
            </a:r>
          </a:p>
        </p:txBody>
      </p:sp>
      <p:sp>
        <p:nvSpPr>
          <p:cNvPr id="336902" name="AutoShape 6"/>
          <p:cNvSpPr>
            <a:spLocks noChangeArrowheads="1"/>
          </p:cNvSpPr>
          <p:nvPr/>
        </p:nvSpPr>
        <p:spPr bwMode="auto">
          <a:xfrm>
            <a:off x="1331913" y="4724400"/>
            <a:ext cx="3024187" cy="11525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AU" sz="2000" u="sng"/>
              <a:t>Service interruption</a:t>
            </a:r>
          </a:p>
          <a:p>
            <a:pPr algn="ctr"/>
            <a:r>
              <a:rPr lang="en-AU" sz="2000"/>
              <a:t>Deviation from</a:t>
            </a:r>
            <a:br>
              <a:rPr lang="en-AU" sz="2000"/>
            </a:br>
            <a:r>
              <a:rPr lang="en-AU" sz="2000"/>
              <a:t>specified service</a:t>
            </a:r>
          </a:p>
        </p:txBody>
      </p:sp>
      <p:sp>
        <p:nvSpPr>
          <p:cNvPr id="336903" name="Freeform 7"/>
          <p:cNvSpPr>
            <a:spLocks/>
          </p:cNvSpPr>
          <p:nvPr/>
        </p:nvSpPr>
        <p:spPr bwMode="auto">
          <a:xfrm>
            <a:off x="3708400" y="2565400"/>
            <a:ext cx="396875" cy="215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6" y="660"/>
              </a:cxn>
              <a:cxn ang="0">
                <a:pos x="6" y="1374"/>
              </a:cxn>
            </a:cxnLst>
            <a:rect l="0" t="0" r="r" b="b"/>
            <a:pathLst>
              <a:path w="277" h="1374">
                <a:moveTo>
                  <a:pt x="0" y="0"/>
                </a:moveTo>
                <a:cubicBezTo>
                  <a:pt x="46" y="110"/>
                  <a:pt x="275" y="431"/>
                  <a:pt x="276" y="660"/>
                </a:cubicBezTo>
                <a:cubicBezTo>
                  <a:pt x="277" y="889"/>
                  <a:pt x="62" y="1225"/>
                  <a:pt x="6" y="137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6904" name="Text Box 8"/>
          <p:cNvSpPr txBox="1">
            <a:spLocks noChangeArrowheads="1"/>
          </p:cNvSpPr>
          <p:nvPr/>
        </p:nvSpPr>
        <p:spPr bwMode="auto">
          <a:xfrm>
            <a:off x="3563938" y="3429000"/>
            <a:ext cx="96202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AU" sz="2000"/>
              <a:t>Failure</a:t>
            </a:r>
          </a:p>
        </p:txBody>
      </p:sp>
      <p:sp>
        <p:nvSpPr>
          <p:cNvPr id="336905" name="Freeform 9"/>
          <p:cNvSpPr>
            <a:spLocks/>
          </p:cNvSpPr>
          <p:nvPr/>
        </p:nvSpPr>
        <p:spPr bwMode="auto">
          <a:xfrm rot="10800000">
            <a:off x="1438275" y="2565400"/>
            <a:ext cx="396875" cy="215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6" y="660"/>
              </a:cxn>
              <a:cxn ang="0">
                <a:pos x="6" y="1374"/>
              </a:cxn>
            </a:cxnLst>
            <a:rect l="0" t="0" r="r" b="b"/>
            <a:pathLst>
              <a:path w="277" h="1374">
                <a:moveTo>
                  <a:pt x="0" y="0"/>
                </a:moveTo>
                <a:cubicBezTo>
                  <a:pt x="46" y="110"/>
                  <a:pt x="275" y="431"/>
                  <a:pt x="276" y="660"/>
                </a:cubicBezTo>
                <a:cubicBezTo>
                  <a:pt x="277" y="889"/>
                  <a:pt x="62" y="1225"/>
                  <a:pt x="6" y="137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6906" name="Text Box 10"/>
          <p:cNvSpPr txBox="1">
            <a:spLocks noChangeArrowheads="1"/>
          </p:cNvSpPr>
          <p:nvPr/>
        </p:nvSpPr>
        <p:spPr bwMode="auto">
          <a:xfrm>
            <a:off x="684213" y="3429000"/>
            <a:ext cx="148272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AU" sz="2000"/>
              <a:t>Restoration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2590800" y="6254750"/>
            <a:ext cx="2133600" cy="365125"/>
          </a:xfrm>
        </p:spPr>
        <p:txBody>
          <a:bodyPr/>
          <a:lstStyle/>
          <a:p>
            <a:fld id="{A1BE9DA0-6467-D842-A59C-F724893AB4F2}" type="datetime1">
              <a:rPr lang="en-US" smtClean="0"/>
              <a:pPr/>
              <a:t>4/16/11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AU"/>
          </a:p>
        </p:txBody>
      </p:sp>
      <p:sp>
        <p:nvSpPr>
          <p:cNvPr id="3409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Dependability Measures</a:t>
            </a:r>
            <a:endParaRPr lang="en-AU"/>
          </a:p>
        </p:txBody>
      </p:sp>
      <p:sp>
        <p:nvSpPr>
          <p:cNvPr id="340998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Reliability:</a:t>
            </a:r>
            <a:r>
              <a:rPr lang="en-US" sz="2800" dirty="0" smtClean="0"/>
              <a:t> Mean </a:t>
            </a:r>
            <a:r>
              <a:rPr lang="en-US" sz="2800" dirty="0"/>
              <a:t>T</a:t>
            </a:r>
            <a:r>
              <a:rPr lang="en-US" sz="2800" dirty="0" smtClean="0"/>
              <a:t>ime To Failure </a:t>
            </a:r>
            <a:r>
              <a:rPr lang="en-US" sz="2800" dirty="0"/>
              <a:t>(</a:t>
            </a:r>
            <a:r>
              <a:rPr lang="en-US" sz="2800" dirty="0">
                <a:solidFill>
                  <a:srgbClr val="0000FF"/>
                </a:solidFill>
              </a:rPr>
              <a:t>MTTF</a:t>
            </a:r>
            <a:r>
              <a:rPr lang="en-US" sz="2800" dirty="0"/>
              <a:t>)</a:t>
            </a:r>
          </a:p>
          <a:p>
            <a:r>
              <a:rPr lang="en-US" sz="2800" dirty="0"/>
              <a:t>Service interruption:</a:t>
            </a:r>
            <a:r>
              <a:rPr lang="en-US" sz="2800" dirty="0" smtClean="0"/>
              <a:t> Mean </a:t>
            </a:r>
            <a:r>
              <a:rPr lang="en-US" sz="2800" dirty="0"/>
              <a:t>T</a:t>
            </a:r>
            <a:r>
              <a:rPr lang="en-US" sz="2800" dirty="0" smtClean="0"/>
              <a:t>ime </a:t>
            </a:r>
            <a:r>
              <a:rPr lang="en-US" sz="2800" dirty="0"/>
              <a:t>T</a:t>
            </a:r>
            <a:r>
              <a:rPr lang="en-US" sz="2800" dirty="0" smtClean="0"/>
              <a:t>o </a:t>
            </a:r>
            <a:r>
              <a:rPr lang="en-US" sz="2800" dirty="0"/>
              <a:t>R</a:t>
            </a:r>
            <a:r>
              <a:rPr lang="en-US" sz="2800" dirty="0" smtClean="0"/>
              <a:t>epair </a:t>
            </a:r>
            <a:r>
              <a:rPr lang="en-US" sz="2800" dirty="0"/>
              <a:t>(</a:t>
            </a:r>
            <a:r>
              <a:rPr lang="en-US" sz="2800" dirty="0">
                <a:solidFill>
                  <a:srgbClr val="0000FF"/>
                </a:solidFill>
              </a:rPr>
              <a:t>MTTR</a:t>
            </a:r>
            <a:r>
              <a:rPr lang="en-US" sz="2800" dirty="0"/>
              <a:t>)</a:t>
            </a:r>
          </a:p>
          <a:p>
            <a:r>
              <a:rPr lang="en-US" sz="2800" dirty="0"/>
              <a:t>Mean time between </a:t>
            </a:r>
            <a:r>
              <a:rPr lang="en-US" sz="2800" dirty="0" smtClean="0"/>
              <a:t>failures (</a:t>
            </a:r>
            <a:r>
              <a:rPr lang="en-US" sz="2800" dirty="0" smtClean="0">
                <a:solidFill>
                  <a:srgbClr val="0000FF"/>
                </a:solidFill>
              </a:rPr>
              <a:t>MTBF</a:t>
            </a:r>
            <a:r>
              <a:rPr lang="en-US" sz="2800" dirty="0" smtClean="0"/>
              <a:t>)</a:t>
            </a:r>
          </a:p>
          <a:p>
            <a:pPr lvl="1"/>
            <a:r>
              <a:rPr lang="en-US" sz="2400" dirty="0"/>
              <a:t>MTBF = MTTF + MTTR</a:t>
            </a:r>
          </a:p>
          <a:p>
            <a:r>
              <a:rPr lang="en-US" sz="2800" dirty="0"/>
              <a:t>Availability = MTTF / (MTTF + MTTR)</a:t>
            </a:r>
            <a:endParaRPr lang="en-AU" sz="2800" dirty="0"/>
          </a:p>
          <a:p>
            <a:r>
              <a:rPr lang="en-US" sz="2800" dirty="0"/>
              <a:t>Improving Availability</a:t>
            </a:r>
            <a:endParaRPr lang="en-AU" sz="2800" dirty="0"/>
          </a:p>
          <a:p>
            <a:pPr lvl="1"/>
            <a:r>
              <a:rPr lang="en-US" sz="2400" dirty="0"/>
              <a:t>Increase MTTF:</a:t>
            </a:r>
            <a:r>
              <a:rPr lang="en-US" sz="2400" dirty="0" smtClean="0"/>
              <a:t> More reliable hardware/software + Fault Tolerance</a:t>
            </a:r>
          </a:p>
          <a:p>
            <a:pPr lvl="1"/>
            <a:r>
              <a:rPr lang="en-US" sz="2400" dirty="0"/>
              <a:t>Reduce MTTR: improved tools and processes for diagnosis and repair</a:t>
            </a:r>
            <a:endParaRPr lang="en-AU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548D-9A00-3B40-9928-0FC17700F50E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99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Reliability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MTTF, MTBF usually measured in hours</a:t>
            </a:r>
          </a:p>
          <a:p>
            <a:pPr lvl="1"/>
            <a:r>
              <a:rPr lang="en-US" dirty="0" smtClean="0"/>
              <a:t>E.g., average MTTF is 100,000 hours</a:t>
            </a:r>
          </a:p>
          <a:p>
            <a:r>
              <a:rPr lang="en-US" dirty="0" smtClean="0"/>
              <a:t>Another measure is average number of failures per year</a:t>
            </a:r>
          </a:p>
          <a:p>
            <a:pPr lvl="1"/>
            <a:r>
              <a:rPr lang="en-US" dirty="0" smtClean="0"/>
              <a:t>E.g., 1000 disks with 100,000 hour MTTF </a:t>
            </a:r>
          </a:p>
          <a:p>
            <a:pPr lvl="1"/>
            <a:r>
              <a:rPr lang="en-US" dirty="0" smtClean="0"/>
              <a:t>365 days * 24 hours == 8760 hours</a:t>
            </a:r>
          </a:p>
          <a:p>
            <a:pPr lvl="1"/>
            <a:r>
              <a:rPr lang="en-US" dirty="0" smtClean="0"/>
              <a:t>(1000 disks * 8760 hrs/year) / 100,000 = 87.6 failed disks per year on </a:t>
            </a:r>
            <a:r>
              <a:rPr lang="en-US" dirty="0" err="1" smtClean="0"/>
              <a:t>aveage</a:t>
            </a:r>
            <a:endParaRPr lang="en-US" dirty="0" smtClean="0"/>
          </a:p>
          <a:p>
            <a:pPr lvl="1"/>
            <a:r>
              <a:rPr lang="en-US" dirty="0" smtClean="0"/>
              <a:t>87.6/1000 = 8.76% annual failure rate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A042-95E5-9F41-859E-61935FFB7939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Availability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48133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Availability = MTTF / (MTTF + MTTR) as %</a:t>
            </a:r>
          </a:p>
          <a:p>
            <a:r>
              <a:rPr lang="en-US" dirty="0" smtClean="0"/>
              <a:t>Since hope rarely down, shorthand is </a:t>
            </a:r>
            <a:br>
              <a:rPr lang="en-US" dirty="0" smtClean="0"/>
            </a:br>
            <a:r>
              <a:rPr lang="en-US" dirty="0" smtClean="0"/>
              <a:t>“number of 9s of availability per year”</a:t>
            </a:r>
          </a:p>
          <a:p>
            <a:r>
              <a:rPr lang="en-US" dirty="0" smtClean="0"/>
              <a:t>1 nine: 90% =&gt; 36 days of repair/year</a:t>
            </a:r>
          </a:p>
          <a:p>
            <a:r>
              <a:rPr lang="en-US" dirty="0" smtClean="0"/>
              <a:t>2 nines: 99% =&gt; 3.6 days of repair/year</a:t>
            </a:r>
          </a:p>
          <a:p>
            <a:r>
              <a:rPr lang="en-US" dirty="0" smtClean="0"/>
              <a:t>3 nines: 99.9% =&gt; 526 minutes of repair/year</a:t>
            </a:r>
          </a:p>
          <a:p>
            <a:r>
              <a:rPr lang="en-US" dirty="0" smtClean="0"/>
              <a:t>4 nines: 99.99% =&gt; 53 minutes of repair/year</a:t>
            </a:r>
          </a:p>
          <a:p>
            <a:r>
              <a:rPr lang="en-US" dirty="0" smtClean="0"/>
              <a:t>5 nines: 99.999% =&gt; 5 minutes of repair/year</a:t>
            </a:r>
          </a:p>
          <a:p>
            <a:endParaRPr lang="en-AU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62693-970E-4649-977E-2C9E879E5C64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Dependability Design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Principle: No single points of failure</a:t>
            </a:r>
          </a:p>
          <a:p>
            <a:r>
              <a:rPr lang="en-US" dirty="0" smtClean="0"/>
              <a:t>“Chain is only as strong as its weakest link”</a:t>
            </a:r>
          </a:p>
          <a:p>
            <a:r>
              <a:rPr lang="en-US" dirty="0" smtClean="0"/>
              <a:t>Dependability Corollary of Amdahl’s Law</a:t>
            </a:r>
          </a:p>
          <a:p>
            <a:pPr lvl="1"/>
            <a:r>
              <a:rPr lang="en-US" dirty="0" smtClean="0"/>
              <a:t>Doesn’t matter how dependable you make one portion of system</a:t>
            </a:r>
          </a:p>
          <a:p>
            <a:pPr lvl="1"/>
            <a:r>
              <a:rPr lang="en-US" dirty="0" smtClean="0"/>
              <a:t>Dependability limited by part you do not improve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8284-8055-AF49-B6F2-302E5EADF70D}" type="datetime1">
              <a:rPr lang="en-US" smtClean="0"/>
              <a:pPr/>
              <a:t>4/16/11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</a:t>
            </a:r>
            <a:r>
              <a:rPr lang="en-US" dirty="0" smtClean="0"/>
              <a:t> Detection/Correction Codes</a:t>
            </a:r>
            <a:endParaRPr lang="en-US" dirty="0"/>
          </a:p>
        </p:txBody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87450"/>
            <a:ext cx="8839200" cy="5243513"/>
          </a:xfrm>
        </p:spPr>
        <p:txBody>
          <a:bodyPr>
            <a:normAutofit fontScale="92500" lnSpcReduction="20000"/>
          </a:bodyPr>
          <a:lstStyle/>
          <a:p>
            <a:pPr marL="342900" indent="-342900"/>
            <a:r>
              <a:rPr lang="en-US" dirty="0"/>
              <a:t>Memory systems generate errors (accidentally flipped-bits)</a:t>
            </a:r>
          </a:p>
          <a:p>
            <a:pPr marL="742950" lvl="1" indent="-285750"/>
            <a:r>
              <a:rPr lang="en-US" dirty="0" err="1"/>
              <a:t>DRAMs</a:t>
            </a:r>
            <a:r>
              <a:rPr lang="en-US" dirty="0"/>
              <a:t> store very little charge per bit</a:t>
            </a:r>
          </a:p>
          <a:p>
            <a:pPr marL="742950" lvl="1" indent="-285750"/>
            <a:r>
              <a:rPr lang="en-US" dirty="0"/>
              <a:t>“Soft” errors occur occasionally when cells are struck by alpha particles or other environmental </a:t>
            </a:r>
            <a:r>
              <a:rPr lang="en-US" dirty="0" smtClean="0"/>
              <a:t>upsets</a:t>
            </a:r>
          </a:p>
          <a:p>
            <a:pPr marL="742950" lvl="1" indent="-285750"/>
            <a:r>
              <a:rPr lang="en-US" dirty="0" smtClean="0"/>
              <a:t>“Hard</a:t>
            </a:r>
            <a:r>
              <a:rPr lang="en-US" dirty="0"/>
              <a:t>” errors can occur when chips permanently fail.</a:t>
            </a:r>
          </a:p>
          <a:p>
            <a:pPr marL="742950" lvl="1" indent="-285750"/>
            <a:r>
              <a:rPr lang="en-US" dirty="0"/>
              <a:t>Problem gets worse as memories get denser and larger</a:t>
            </a:r>
            <a:endParaRPr lang="en-US" dirty="0" smtClean="0"/>
          </a:p>
          <a:p>
            <a:pPr marL="342900" indent="-342900"/>
            <a:r>
              <a:rPr lang="en-US" dirty="0" smtClean="0"/>
              <a:t>Memories protected </a:t>
            </a:r>
            <a:r>
              <a:rPr lang="en-US" dirty="0"/>
              <a:t>against failures with </a:t>
            </a:r>
            <a:r>
              <a:rPr lang="en-US" dirty="0" smtClean="0"/>
              <a:t>EDC/ECC</a:t>
            </a:r>
          </a:p>
          <a:p>
            <a:pPr marL="342900" indent="-342900"/>
            <a:r>
              <a:rPr lang="en-US" dirty="0"/>
              <a:t>Extra bits are added to each data-word</a:t>
            </a:r>
          </a:p>
          <a:p>
            <a:pPr marL="742950" lvl="1" indent="-285750"/>
            <a:r>
              <a:rPr lang="en-US" dirty="0"/>
              <a:t>used to detect and/or correct faults in the memory system</a:t>
            </a:r>
          </a:p>
          <a:p>
            <a:pPr marL="742950" lvl="1" indent="-285750"/>
            <a:r>
              <a:rPr lang="en-US" dirty="0"/>
              <a:t>in general, each possible data word value is mapped to a unique “</a:t>
            </a:r>
            <a:r>
              <a:rPr lang="en-US" i="1" dirty="0">
                <a:solidFill>
                  <a:srgbClr val="0000FF"/>
                </a:solidFill>
              </a:rPr>
              <a:t>code word</a:t>
            </a:r>
            <a:r>
              <a:rPr lang="en-US" dirty="0"/>
              <a:t>”.  A fault changes a valid code word to an invalid one - which can be detected.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7E92-6625-A245-A6D1-5BD378A9A0A0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ChangeArrowheads="1"/>
          </p:cNvSpPr>
          <p:nvPr/>
        </p:nvSpPr>
        <p:spPr bwMode="auto">
          <a:xfrm>
            <a:off x="868363" y="1158875"/>
            <a:ext cx="7208837" cy="39306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3968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Detecting/Correcting </a:t>
            </a:r>
            <a:r>
              <a:rPr lang="en-US" dirty="0"/>
              <a:t>Code Concept</a:t>
            </a:r>
          </a:p>
        </p:txBody>
      </p:sp>
      <p:sp>
        <p:nvSpPr>
          <p:cNvPr id="8396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4213" y="5230813"/>
            <a:ext cx="7697787" cy="890587"/>
          </a:xfrm>
        </p:spPr>
        <p:txBody>
          <a:bodyPr>
            <a:noAutofit/>
          </a:bodyPr>
          <a:lstStyle/>
          <a:p>
            <a:r>
              <a:rPr lang="en-US" dirty="0"/>
              <a:t>Detection: bit pattern fails codeword check</a:t>
            </a:r>
          </a:p>
          <a:p>
            <a:r>
              <a:rPr lang="en-US" dirty="0"/>
              <a:t>Correction: map to nearest valid code word</a:t>
            </a:r>
          </a:p>
        </p:txBody>
      </p:sp>
      <p:sp>
        <p:nvSpPr>
          <p:cNvPr id="839685" name="Text Box 5"/>
          <p:cNvSpPr txBox="1">
            <a:spLocks noChangeArrowheads="1"/>
          </p:cNvSpPr>
          <p:nvPr/>
        </p:nvSpPr>
        <p:spPr bwMode="auto">
          <a:xfrm>
            <a:off x="1355725" y="1274763"/>
            <a:ext cx="51196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Space of possible bit patterns (2</a:t>
            </a:r>
            <a:r>
              <a:rPr lang="en-US" sz="2400" baseline="30000"/>
              <a:t>N</a:t>
            </a:r>
            <a:r>
              <a:rPr lang="en-US" sz="2400"/>
              <a:t>)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166813" y="1876955"/>
            <a:ext cx="6499225" cy="3227388"/>
            <a:chOff x="968" y="1718"/>
            <a:chExt cx="4094" cy="2033"/>
          </a:xfrm>
        </p:grpSpPr>
        <p:sp>
          <p:nvSpPr>
            <p:cNvPr id="839687" name="Oval 7"/>
            <p:cNvSpPr>
              <a:spLocks noChangeArrowheads="1"/>
            </p:cNvSpPr>
            <p:nvPr/>
          </p:nvSpPr>
          <p:spPr bwMode="auto">
            <a:xfrm>
              <a:off x="1354" y="1766"/>
              <a:ext cx="115" cy="11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332B7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39688" name="Oval 8"/>
            <p:cNvSpPr>
              <a:spLocks noChangeArrowheads="1"/>
            </p:cNvSpPr>
            <p:nvPr/>
          </p:nvSpPr>
          <p:spPr bwMode="auto">
            <a:xfrm>
              <a:off x="1335" y="2928"/>
              <a:ext cx="115" cy="11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332B7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39689" name="Oval 9"/>
            <p:cNvSpPr>
              <a:spLocks noChangeArrowheads="1"/>
            </p:cNvSpPr>
            <p:nvPr/>
          </p:nvSpPr>
          <p:spPr bwMode="auto">
            <a:xfrm>
              <a:off x="2478" y="1795"/>
              <a:ext cx="115" cy="11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332B7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39690" name="Oval 10"/>
            <p:cNvSpPr>
              <a:spLocks noChangeArrowheads="1"/>
            </p:cNvSpPr>
            <p:nvPr/>
          </p:nvSpPr>
          <p:spPr bwMode="auto">
            <a:xfrm>
              <a:off x="2497" y="2851"/>
              <a:ext cx="115" cy="11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332B7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39691" name="Oval 11"/>
            <p:cNvSpPr>
              <a:spLocks noChangeArrowheads="1"/>
            </p:cNvSpPr>
            <p:nvPr/>
          </p:nvSpPr>
          <p:spPr bwMode="auto">
            <a:xfrm>
              <a:off x="3620" y="1718"/>
              <a:ext cx="115" cy="11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332B7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39692" name="Oval 12"/>
            <p:cNvSpPr>
              <a:spLocks noChangeArrowheads="1"/>
            </p:cNvSpPr>
            <p:nvPr/>
          </p:nvSpPr>
          <p:spPr bwMode="auto">
            <a:xfrm>
              <a:off x="3792" y="2812"/>
              <a:ext cx="115" cy="11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332B7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39693" name="Text Box 13"/>
            <p:cNvSpPr txBox="1">
              <a:spLocks noChangeArrowheads="1"/>
            </p:cNvSpPr>
            <p:nvPr/>
          </p:nvSpPr>
          <p:spPr bwMode="auto">
            <a:xfrm>
              <a:off x="968" y="3150"/>
              <a:ext cx="4094" cy="6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>
                  <a:solidFill>
                    <a:srgbClr val="0332B7"/>
                  </a:solidFill>
                </a:rPr>
                <a:t>Sparse population of code words (2</a:t>
              </a:r>
              <a:r>
                <a:rPr lang="en-US" sz="2800" baseline="30000" dirty="0">
                  <a:solidFill>
                    <a:srgbClr val="0332B7"/>
                  </a:solidFill>
                </a:rPr>
                <a:t>M</a:t>
              </a:r>
              <a:r>
                <a:rPr lang="en-US" sz="2800" dirty="0">
                  <a:solidFill>
                    <a:srgbClr val="0332B7"/>
                  </a:solidFill>
                </a:rPr>
                <a:t> &lt;&lt; 2</a:t>
              </a:r>
              <a:r>
                <a:rPr lang="en-US" sz="2800" baseline="30000" dirty="0">
                  <a:solidFill>
                    <a:srgbClr val="0332B7"/>
                  </a:solidFill>
                </a:rPr>
                <a:t>N</a:t>
              </a:r>
              <a:r>
                <a:rPr lang="en-US" sz="2800" dirty="0">
                  <a:solidFill>
                    <a:srgbClr val="0332B7"/>
                  </a:solidFill>
                </a:rPr>
                <a:t>) </a:t>
              </a:r>
            </a:p>
            <a:p>
              <a:r>
                <a:rPr lang="en-US" sz="2800" dirty="0">
                  <a:solidFill>
                    <a:srgbClr val="0332B7"/>
                  </a:solidFill>
                </a:rPr>
                <a:t>    -   with identifiable signature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155421" y="2155827"/>
            <a:ext cx="4208462" cy="1423989"/>
            <a:chOff x="2457" y="1422"/>
            <a:chExt cx="2651" cy="897"/>
          </a:xfrm>
        </p:grpSpPr>
        <p:sp>
          <p:nvSpPr>
            <p:cNvPr id="839695" name="Freeform 15"/>
            <p:cNvSpPr>
              <a:spLocks/>
            </p:cNvSpPr>
            <p:nvPr/>
          </p:nvSpPr>
          <p:spPr bwMode="auto">
            <a:xfrm>
              <a:off x="2841" y="1422"/>
              <a:ext cx="237" cy="20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68" y="18"/>
                </a:cxn>
                <a:cxn ang="0">
                  <a:pos x="58" y="85"/>
                </a:cxn>
                <a:cxn ang="0">
                  <a:pos x="68" y="124"/>
                </a:cxn>
                <a:cxn ang="0">
                  <a:pos x="212" y="152"/>
                </a:cxn>
                <a:cxn ang="0">
                  <a:pos x="231" y="200"/>
                </a:cxn>
              </a:cxnLst>
              <a:rect l="0" t="0" r="r" b="b"/>
              <a:pathLst>
                <a:path w="237" h="200">
                  <a:moveTo>
                    <a:pt x="0" y="8"/>
                  </a:moveTo>
                  <a:cubicBezTo>
                    <a:pt x="23" y="11"/>
                    <a:pt x="54" y="0"/>
                    <a:pt x="68" y="18"/>
                  </a:cubicBezTo>
                  <a:cubicBezTo>
                    <a:pt x="82" y="36"/>
                    <a:pt x="58" y="62"/>
                    <a:pt x="58" y="85"/>
                  </a:cubicBezTo>
                  <a:cubicBezTo>
                    <a:pt x="58" y="98"/>
                    <a:pt x="60" y="113"/>
                    <a:pt x="68" y="124"/>
                  </a:cubicBezTo>
                  <a:cubicBezTo>
                    <a:pt x="80" y="139"/>
                    <a:pt x="209" y="152"/>
                    <a:pt x="212" y="152"/>
                  </a:cubicBezTo>
                  <a:cubicBezTo>
                    <a:pt x="237" y="179"/>
                    <a:pt x="231" y="163"/>
                    <a:pt x="231" y="20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39696" name="Text Box 16"/>
            <p:cNvSpPr txBox="1">
              <a:spLocks noChangeArrowheads="1"/>
            </p:cNvSpPr>
            <p:nvPr/>
          </p:nvSpPr>
          <p:spPr bwMode="auto">
            <a:xfrm>
              <a:off x="2457" y="1718"/>
              <a:ext cx="2651" cy="6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>
                  <a:solidFill>
                    <a:srgbClr val="0332B7"/>
                  </a:solidFill>
                </a:rPr>
                <a:t>Error changes bit pattern to </a:t>
              </a:r>
            </a:p>
            <a:p>
              <a:r>
                <a:rPr lang="en-US" sz="2800" dirty="0">
                  <a:solidFill>
                    <a:srgbClr val="0332B7"/>
                  </a:solidFill>
                </a:rPr>
                <a:t>non-code </a:t>
              </a:r>
            </a:p>
          </p:txBody>
        </p:sp>
      </p:grp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64DF-19E5-B044-88B5-1866793C1D87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Hamming Distance: 8 code words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8284-8055-AF49-B6F2-302E5EADF70D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 descr="Hamming_distance_3_bit_binary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355" y="1405467"/>
            <a:ext cx="5540145" cy="436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Hamming Distance 2: Detection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8284-8055-AF49-B6F2-302E5EADF70D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 descr="Hamming_distance_3_bit_binary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355" y="1405467"/>
            <a:ext cx="5540145" cy="4368800"/>
          </a:xfrm>
          <a:prstGeom prst="rect">
            <a:avLst/>
          </a:prstGeom>
        </p:spPr>
      </p:pic>
      <p:sp>
        <p:nvSpPr>
          <p:cNvPr id="7" name="Content Placeholder 7"/>
          <p:cNvSpPr txBox="1">
            <a:spLocks/>
          </p:cNvSpPr>
          <p:nvPr/>
        </p:nvSpPr>
        <p:spPr>
          <a:xfrm>
            <a:off x="643466" y="5748867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1 bit error goes to another valid code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½ codes are valid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21467" y="4876800"/>
            <a:ext cx="440266" cy="423333"/>
          </a:xfrm>
          <a:prstGeom prst="ellipse">
            <a:avLst/>
          </a:prstGeom>
          <a:solidFill>
            <a:srgbClr val="66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88268" y="1693332"/>
            <a:ext cx="440266" cy="423333"/>
          </a:xfrm>
          <a:prstGeom prst="ellipse">
            <a:avLst/>
          </a:prstGeom>
          <a:solidFill>
            <a:srgbClr val="66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55736" y="3877730"/>
            <a:ext cx="440266" cy="423333"/>
          </a:xfrm>
          <a:prstGeom prst="ellipse">
            <a:avLst/>
          </a:prstGeom>
          <a:solidFill>
            <a:srgbClr val="66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639737" y="2709328"/>
            <a:ext cx="440266" cy="423333"/>
          </a:xfrm>
          <a:prstGeom prst="ellipse">
            <a:avLst/>
          </a:prstGeom>
          <a:solidFill>
            <a:srgbClr val="66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Hamming Distance 3: Correction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8284-8055-AF49-B6F2-302E5EADF70D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 descr="Hamming_distance_3_bit_binary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355" y="1405467"/>
            <a:ext cx="5540145" cy="4368800"/>
          </a:xfrm>
          <a:prstGeom prst="rect">
            <a:avLst/>
          </a:prstGeom>
        </p:spPr>
      </p:pic>
      <p:sp>
        <p:nvSpPr>
          <p:cNvPr id="7" name="Content Placeholder 7"/>
          <p:cNvSpPr txBox="1">
            <a:spLocks/>
          </p:cNvSpPr>
          <p:nvPr/>
        </p:nvSpPr>
        <p:spPr>
          <a:xfrm>
            <a:off x="643466" y="5748867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 No 2 bit error goes to another valid code; 1 bit error near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 1/8 codes are valid</a:t>
            </a:r>
            <a:endParaRPr lang="en-US" sz="2800" dirty="0"/>
          </a:p>
        </p:txBody>
      </p:sp>
      <p:sp>
        <p:nvSpPr>
          <p:cNvPr id="10" name="Oval 9"/>
          <p:cNvSpPr/>
          <p:nvPr/>
        </p:nvSpPr>
        <p:spPr>
          <a:xfrm>
            <a:off x="2421467" y="4876800"/>
            <a:ext cx="440266" cy="423333"/>
          </a:xfrm>
          <a:prstGeom prst="ellipse">
            <a:avLst/>
          </a:prstGeom>
          <a:solidFill>
            <a:srgbClr val="66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89602" y="1676396"/>
            <a:ext cx="440266" cy="423333"/>
          </a:xfrm>
          <a:prstGeom prst="ellipse">
            <a:avLst/>
          </a:prstGeom>
          <a:solidFill>
            <a:srgbClr val="66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891529" y="2139710"/>
            <a:ext cx="5390738" cy="3620585"/>
            <a:chOff x="891529" y="2139710"/>
            <a:chExt cx="5390738" cy="3620585"/>
          </a:xfrm>
        </p:grpSpPr>
        <p:sp>
          <p:nvSpPr>
            <p:cNvPr id="18" name="Freeform 17"/>
            <p:cNvSpPr/>
            <p:nvPr/>
          </p:nvSpPr>
          <p:spPr>
            <a:xfrm>
              <a:off x="1439333" y="2139710"/>
              <a:ext cx="4842934" cy="3620585"/>
            </a:xfrm>
            <a:custGeom>
              <a:avLst/>
              <a:gdLst>
                <a:gd name="connsiteX0" fmla="*/ 237067 w 4842934"/>
                <a:gd name="connsiteY0" fmla="*/ 61623 h 3620585"/>
                <a:gd name="connsiteX1" fmla="*/ 1253067 w 4842934"/>
                <a:gd name="connsiteY1" fmla="*/ 27757 h 3620585"/>
                <a:gd name="connsiteX2" fmla="*/ 1557867 w 4842934"/>
                <a:gd name="connsiteY2" fmla="*/ 281757 h 3620585"/>
                <a:gd name="connsiteX3" fmla="*/ 1845734 w 4842934"/>
                <a:gd name="connsiteY3" fmla="*/ 603490 h 3620585"/>
                <a:gd name="connsiteX4" fmla="*/ 2065867 w 4842934"/>
                <a:gd name="connsiteY4" fmla="*/ 857490 h 3620585"/>
                <a:gd name="connsiteX5" fmla="*/ 2184400 w 4842934"/>
                <a:gd name="connsiteY5" fmla="*/ 942157 h 3620585"/>
                <a:gd name="connsiteX6" fmla="*/ 2218267 w 4842934"/>
                <a:gd name="connsiteY6" fmla="*/ 992957 h 3620585"/>
                <a:gd name="connsiteX7" fmla="*/ 2421467 w 4842934"/>
                <a:gd name="connsiteY7" fmla="*/ 1128423 h 3620585"/>
                <a:gd name="connsiteX8" fmla="*/ 2590800 w 4842934"/>
                <a:gd name="connsiteY8" fmla="*/ 1297757 h 3620585"/>
                <a:gd name="connsiteX9" fmla="*/ 2658534 w 4842934"/>
                <a:gd name="connsiteY9" fmla="*/ 1348557 h 3620585"/>
                <a:gd name="connsiteX10" fmla="*/ 2810934 w 4842934"/>
                <a:gd name="connsiteY10" fmla="*/ 1450157 h 3620585"/>
                <a:gd name="connsiteX11" fmla="*/ 2861734 w 4842934"/>
                <a:gd name="connsiteY11" fmla="*/ 1517890 h 3620585"/>
                <a:gd name="connsiteX12" fmla="*/ 2912534 w 4842934"/>
                <a:gd name="connsiteY12" fmla="*/ 1568690 h 3620585"/>
                <a:gd name="connsiteX13" fmla="*/ 2963334 w 4842934"/>
                <a:gd name="connsiteY13" fmla="*/ 1636423 h 3620585"/>
                <a:gd name="connsiteX14" fmla="*/ 3014134 w 4842934"/>
                <a:gd name="connsiteY14" fmla="*/ 1687223 h 3620585"/>
                <a:gd name="connsiteX15" fmla="*/ 3048000 w 4842934"/>
                <a:gd name="connsiteY15" fmla="*/ 1738023 h 3620585"/>
                <a:gd name="connsiteX16" fmla="*/ 3098800 w 4842934"/>
                <a:gd name="connsiteY16" fmla="*/ 1822690 h 3620585"/>
                <a:gd name="connsiteX17" fmla="*/ 3183467 w 4842934"/>
                <a:gd name="connsiteY17" fmla="*/ 1890423 h 3620585"/>
                <a:gd name="connsiteX18" fmla="*/ 3234267 w 4842934"/>
                <a:gd name="connsiteY18" fmla="*/ 1958157 h 3620585"/>
                <a:gd name="connsiteX19" fmla="*/ 3403600 w 4842934"/>
                <a:gd name="connsiteY19" fmla="*/ 2059757 h 3620585"/>
                <a:gd name="connsiteX20" fmla="*/ 3539067 w 4842934"/>
                <a:gd name="connsiteY20" fmla="*/ 2144423 h 3620585"/>
                <a:gd name="connsiteX21" fmla="*/ 3640667 w 4842934"/>
                <a:gd name="connsiteY21" fmla="*/ 2212157 h 3620585"/>
                <a:gd name="connsiteX22" fmla="*/ 3776134 w 4842934"/>
                <a:gd name="connsiteY22" fmla="*/ 2279890 h 3620585"/>
                <a:gd name="connsiteX23" fmla="*/ 3826934 w 4842934"/>
                <a:gd name="connsiteY23" fmla="*/ 2313757 h 3620585"/>
                <a:gd name="connsiteX24" fmla="*/ 3962400 w 4842934"/>
                <a:gd name="connsiteY24" fmla="*/ 2381490 h 3620585"/>
                <a:gd name="connsiteX25" fmla="*/ 4080934 w 4842934"/>
                <a:gd name="connsiteY25" fmla="*/ 2449223 h 3620585"/>
                <a:gd name="connsiteX26" fmla="*/ 4233334 w 4842934"/>
                <a:gd name="connsiteY26" fmla="*/ 2550823 h 3620585"/>
                <a:gd name="connsiteX27" fmla="*/ 4385734 w 4842934"/>
                <a:gd name="connsiteY27" fmla="*/ 2652423 h 3620585"/>
                <a:gd name="connsiteX28" fmla="*/ 4521200 w 4842934"/>
                <a:gd name="connsiteY28" fmla="*/ 2737090 h 3620585"/>
                <a:gd name="connsiteX29" fmla="*/ 4605867 w 4842934"/>
                <a:gd name="connsiteY29" fmla="*/ 2889490 h 3620585"/>
                <a:gd name="connsiteX30" fmla="*/ 4673600 w 4842934"/>
                <a:gd name="connsiteY30" fmla="*/ 3024957 h 3620585"/>
                <a:gd name="connsiteX31" fmla="*/ 4809067 w 4842934"/>
                <a:gd name="connsiteY31" fmla="*/ 3245090 h 3620585"/>
                <a:gd name="connsiteX32" fmla="*/ 4842934 w 4842934"/>
                <a:gd name="connsiteY32" fmla="*/ 3380557 h 3620585"/>
                <a:gd name="connsiteX33" fmla="*/ 4826000 w 4842934"/>
                <a:gd name="connsiteY33" fmla="*/ 3431357 h 3620585"/>
                <a:gd name="connsiteX34" fmla="*/ 4724400 w 4842934"/>
                <a:gd name="connsiteY34" fmla="*/ 3465223 h 3620585"/>
                <a:gd name="connsiteX35" fmla="*/ 4487334 w 4842934"/>
                <a:gd name="connsiteY35" fmla="*/ 3499090 h 3620585"/>
                <a:gd name="connsiteX36" fmla="*/ 4368800 w 4842934"/>
                <a:gd name="connsiteY36" fmla="*/ 3516023 h 3620585"/>
                <a:gd name="connsiteX37" fmla="*/ 4233334 w 4842934"/>
                <a:gd name="connsiteY37" fmla="*/ 3549890 h 3620585"/>
                <a:gd name="connsiteX38" fmla="*/ 4165600 w 4842934"/>
                <a:gd name="connsiteY38" fmla="*/ 3566823 h 3620585"/>
                <a:gd name="connsiteX39" fmla="*/ 4097867 w 4842934"/>
                <a:gd name="connsiteY39" fmla="*/ 3583757 h 3620585"/>
                <a:gd name="connsiteX40" fmla="*/ 4047067 w 4842934"/>
                <a:gd name="connsiteY40" fmla="*/ 3600690 h 3620585"/>
                <a:gd name="connsiteX41" fmla="*/ 3810000 w 4842934"/>
                <a:gd name="connsiteY41" fmla="*/ 3617623 h 3620585"/>
                <a:gd name="connsiteX42" fmla="*/ 3522134 w 4842934"/>
                <a:gd name="connsiteY42" fmla="*/ 3583757 h 3620585"/>
                <a:gd name="connsiteX43" fmla="*/ 3437467 w 4842934"/>
                <a:gd name="connsiteY43" fmla="*/ 3566823 h 3620585"/>
                <a:gd name="connsiteX44" fmla="*/ 3115734 w 4842934"/>
                <a:gd name="connsiteY44" fmla="*/ 3414423 h 3620585"/>
                <a:gd name="connsiteX45" fmla="*/ 3014134 w 4842934"/>
                <a:gd name="connsiteY45" fmla="*/ 3363623 h 3620585"/>
                <a:gd name="connsiteX46" fmla="*/ 2912534 w 4842934"/>
                <a:gd name="connsiteY46" fmla="*/ 3295890 h 3620585"/>
                <a:gd name="connsiteX47" fmla="*/ 2794000 w 4842934"/>
                <a:gd name="connsiteY47" fmla="*/ 3245090 h 3620585"/>
                <a:gd name="connsiteX48" fmla="*/ 2523067 w 4842934"/>
                <a:gd name="connsiteY48" fmla="*/ 3092690 h 3620585"/>
                <a:gd name="connsiteX49" fmla="*/ 2370667 w 4842934"/>
                <a:gd name="connsiteY49" fmla="*/ 3024957 h 3620585"/>
                <a:gd name="connsiteX50" fmla="*/ 2235200 w 4842934"/>
                <a:gd name="connsiteY50" fmla="*/ 2923357 h 3620585"/>
                <a:gd name="connsiteX51" fmla="*/ 1998134 w 4842934"/>
                <a:gd name="connsiteY51" fmla="*/ 2787890 h 3620585"/>
                <a:gd name="connsiteX52" fmla="*/ 1913467 w 4842934"/>
                <a:gd name="connsiteY52" fmla="*/ 2720157 h 3620585"/>
                <a:gd name="connsiteX53" fmla="*/ 1862667 w 4842934"/>
                <a:gd name="connsiteY53" fmla="*/ 2686290 h 3620585"/>
                <a:gd name="connsiteX54" fmla="*/ 1828800 w 4842934"/>
                <a:gd name="connsiteY54" fmla="*/ 2635490 h 3620585"/>
                <a:gd name="connsiteX55" fmla="*/ 1727200 w 4842934"/>
                <a:gd name="connsiteY55" fmla="*/ 2550823 h 3620585"/>
                <a:gd name="connsiteX56" fmla="*/ 1676400 w 4842934"/>
                <a:gd name="connsiteY56" fmla="*/ 2449223 h 3620585"/>
                <a:gd name="connsiteX57" fmla="*/ 1625600 w 4842934"/>
                <a:gd name="connsiteY57" fmla="*/ 2381490 h 3620585"/>
                <a:gd name="connsiteX58" fmla="*/ 1591734 w 4842934"/>
                <a:gd name="connsiteY58" fmla="*/ 2279890 h 3620585"/>
                <a:gd name="connsiteX59" fmla="*/ 1540934 w 4842934"/>
                <a:gd name="connsiteY59" fmla="*/ 2195223 h 3620585"/>
                <a:gd name="connsiteX60" fmla="*/ 1490134 w 4842934"/>
                <a:gd name="connsiteY60" fmla="*/ 2093623 h 3620585"/>
                <a:gd name="connsiteX61" fmla="*/ 1439334 w 4842934"/>
                <a:gd name="connsiteY61" fmla="*/ 2008957 h 3620585"/>
                <a:gd name="connsiteX62" fmla="*/ 1405467 w 4842934"/>
                <a:gd name="connsiteY62" fmla="*/ 1924290 h 3620585"/>
                <a:gd name="connsiteX63" fmla="*/ 1270000 w 4842934"/>
                <a:gd name="connsiteY63" fmla="*/ 1788823 h 3620585"/>
                <a:gd name="connsiteX64" fmla="*/ 1219200 w 4842934"/>
                <a:gd name="connsiteY64" fmla="*/ 1771890 h 3620585"/>
                <a:gd name="connsiteX65" fmla="*/ 1066800 w 4842934"/>
                <a:gd name="connsiteY65" fmla="*/ 1704157 h 3620585"/>
                <a:gd name="connsiteX66" fmla="*/ 965200 w 4842934"/>
                <a:gd name="connsiteY66" fmla="*/ 1670290 h 3620585"/>
                <a:gd name="connsiteX67" fmla="*/ 694267 w 4842934"/>
                <a:gd name="connsiteY67" fmla="*/ 1534823 h 3620585"/>
                <a:gd name="connsiteX68" fmla="*/ 355600 w 4842934"/>
                <a:gd name="connsiteY68" fmla="*/ 1348557 h 3620585"/>
                <a:gd name="connsiteX69" fmla="*/ 287867 w 4842934"/>
                <a:gd name="connsiteY69" fmla="*/ 1263890 h 3620585"/>
                <a:gd name="connsiteX70" fmla="*/ 254000 w 4842934"/>
                <a:gd name="connsiteY70" fmla="*/ 1179223 h 3620585"/>
                <a:gd name="connsiteX71" fmla="*/ 203200 w 4842934"/>
                <a:gd name="connsiteY71" fmla="*/ 1077623 h 3620585"/>
                <a:gd name="connsiteX72" fmla="*/ 152400 w 4842934"/>
                <a:gd name="connsiteY72" fmla="*/ 959090 h 3620585"/>
                <a:gd name="connsiteX73" fmla="*/ 101600 w 4842934"/>
                <a:gd name="connsiteY73" fmla="*/ 925223 h 3620585"/>
                <a:gd name="connsiteX74" fmla="*/ 33867 w 4842934"/>
                <a:gd name="connsiteY74" fmla="*/ 755890 h 3620585"/>
                <a:gd name="connsiteX75" fmla="*/ 16934 w 4842934"/>
                <a:gd name="connsiteY75" fmla="*/ 688157 h 3620585"/>
                <a:gd name="connsiteX76" fmla="*/ 0 w 4842934"/>
                <a:gd name="connsiteY76" fmla="*/ 637357 h 3620585"/>
                <a:gd name="connsiteX77" fmla="*/ 16934 w 4842934"/>
                <a:gd name="connsiteY77" fmla="*/ 400290 h 3620585"/>
                <a:gd name="connsiteX78" fmla="*/ 33867 w 4842934"/>
                <a:gd name="connsiteY78" fmla="*/ 349490 h 3620585"/>
                <a:gd name="connsiteX79" fmla="*/ 50800 w 4842934"/>
                <a:gd name="connsiteY79" fmla="*/ 281757 h 3620585"/>
                <a:gd name="connsiteX80" fmla="*/ 101600 w 4842934"/>
                <a:gd name="connsiteY80" fmla="*/ 180157 h 3620585"/>
                <a:gd name="connsiteX81" fmla="*/ 169334 w 4842934"/>
                <a:gd name="connsiteY81" fmla="*/ 146290 h 3620585"/>
                <a:gd name="connsiteX82" fmla="*/ 220134 w 4842934"/>
                <a:gd name="connsiteY82" fmla="*/ 112423 h 3620585"/>
                <a:gd name="connsiteX83" fmla="*/ 321734 w 4842934"/>
                <a:gd name="connsiteY83" fmla="*/ 44690 h 3620585"/>
                <a:gd name="connsiteX84" fmla="*/ 321734 w 4842934"/>
                <a:gd name="connsiteY84" fmla="*/ 44690 h 362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4842934" h="3620585">
                  <a:moveTo>
                    <a:pt x="237067" y="61623"/>
                  </a:moveTo>
                  <a:cubicBezTo>
                    <a:pt x="575734" y="50334"/>
                    <a:pt x="915351" y="0"/>
                    <a:pt x="1253067" y="27757"/>
                  </a:cubicBezTo>
                  <a:cubicBezTo>
                    <a:pt x="1423760" y="41787"/>
                    <a:pt x="1474289" y="175891"/>
                    <a:pt x="1557867" y="281757"/>
                  </a:cubicBezTo>
                  <a:cubicBezTo>
                    <a:pt x="1945834" y="773183"/>
                    <a:pt x="1548965" y="267153"/>
                    <a:pt x="1845734" y="603490"/>
                  </a:cubicBezTo>
                  <a:cubicBezTo>
                    <a:pt x="1931901" y="701146"/>
                    <a:pt x="1971076" y="778497"/>
                    <a:pt x="2065867" y="857490"/>
                  </a:cubicBezTo>
                  <a:cubicBezTo>
                    <a:pt x="2103168" y="888574"/>
                    <a:pt x="2144889" y="913935"/>
                    <a:pt x="2184400" y="942157"/>
                  </a:cubicBezTo>
                  <a:cubicBezTo>
                    <a:pt x="2195689" y="959090"/>
                    <a:pt x="2202516" y="980070"/>
                    <a:pt x="2218267" y="992957"/>
                  </a:cubicBezTo>
                  <a:cubicBezTo>
                    <a:pt x="2383919" y="1128491"/>
                    <a:pt x="2321094" y="1053143"/>
                    <a:pt x="2421467" y="1128423"/>
                  </a:cubicBezTo>
                  <a:cubicBezTo>
                    <a:pt x="2574208" y="1242979"/>
                    <a:pt x="2390851" y="1097808"/>
                    <a:pt x="2590800" y="1297757"/>
                  </a:cubicBezTo>
                  <a:cubicBezTo>
                    <a:pt x="2610756" y="1317713"/>
                    <a:pt x="2635052" y="1332902"/>
                    <a:pt x="2658534" y="1348557"/>
                  </a:cubicBezTo>
                  <a:cubicBezTo>
                    <a:pt x="2706900" y="1380801"/>
                    <a:pt x="2768750" y="1407973"/>
                    <a:pt x="2810934" y="1450157"/>
                  </a:cubicBezTo>
                  <a:cubicBezTo>
                    <a:pt x="2830890" y="1470113"/>
                    <a:pt x="2843367" y="1496462"/>
                    <a:pt x="2861734" y="1517890"/>
                  </a:cubicBezTo>
                  <a:cubicBezTo>
                    <a:pt x="2877319" y="1536072"/>
                    <a:pt x="2896949" y="1550508"/>
                    <a:pt x="2912534" y="1568690"/>
                  </a:cubicBezTo>
                  <a:cubicBezTo>
                    <a:pt x="2930901" y="1590118"/>
                    <a:pt x="2944967" y="1614995"/>
                    <a:pt x="2963334" y="1636423"/>
                  </a:cubicBezTo>
                  <a:cubicBezTo>
                    <a:pt x="2978919" y="1654605"/>
                    <a:pt x="2998803" y="1668826"/>
                    <a:pt x="3014134" y="1687223"/>
                  </a:cubicBezTo>
                  <a:cubicBezTo>
                    <a:pt x="3027162" y="1702857"/>
                    <a:pt x="3037214" y="1720765"/>
                    <a:pt x="3048000" y="1738023"/>
                  </a:cubicBezTo>
                  <a:cubicBezTo>
                    <a:pt x="3065444" y="1765933"/>
                    <a:pt x="3076934" y="1798091"/>
                    <a:pt x="3098800" y="1822690"/>
                  </a:cubicBezTo>
                  <a:cubicBezTo>
                    <a:pt x="3122812" y="1849703"/>
                    <a:pt x="3157911" y="1864867"/>
                    <a:pt x="3183467" y="1890423"/>
                  </a:cubicBezTo>
                  <a:cubicBezTo>
                    <a:pt x="3203423" y="1910379"/>
                    <a:pt x="3211897" y="1940949"/>
                    <a:pt x="3234267" y="1958157"/>
                  </a:cubicBezTo>
                  <a:cubicBezTo>
                    <a:pt x="3286441" y="1998291"/>
                    <a:pt x="3350940" y="2020262"/>
                    <a:pt x="3403600" y="2059757"/>
                  </a:cubicBezTo>
                  <a:cubicBezTo>
                    <a:pt x="3560839" y="2177685"/>
                    <a:pt x="3384098" y="2051442"/>
                    <a:pt x="3539067" y="2144423"/>
                  </a:cubicBezTo>
                  <a:cubicBezTo>
                    <a:pt x="3573969" y="2165364"/>
                    <a:pt x="3604261" y="2193954"/>
                    <a:pt x="3640667" y="2212157"/>
                  </a:cubicBezTo>
                  <a:cubicBezTo>
                    <a:pt x="3685823" y="2234735"/>
                    <a:pt x="3734128" y="2251885"/>
                    <a:pt x="3776134" y="2279890"/>
                  </a:cubicBezTo>
                  <a:cubicBezTo>
                    <a:pt x="3793067" y="2291179"/>
                    <a:pt x="3809068" y="2304012"/>
                    <a:pt x="3826934" y="2313757"/>
                  </a:cubicBezTo>
                  <a:cubicBezTo>
                    <a:pt x="3871255" y="2337932"/>
                    <a:pt x="3922012" y="2351199"/>
                    <a:pt x="3962400" y="2381490"/>
                  </a:cubicBezTo>
                  <a:cubicBezTo>
                    <a:pt x="4044413" y="2442999"/>
                    <a:pt x="4003360" y="2423365"/>
                    <a:pt x="4080934" y="2449223"/>
                  </a:cubicBezTo>
                  <a:cubicBezTo>
                    <a:pt x="4249678" y="2575782"/>
                    <a:pt x="4037374" y="2420183"/>
                    <a:pt x="4233334" y="2550823"/>
                  </a:cubicBezTo>
                  <a:cubicBezTo>
                    <a:pt x="4360611" y="2635674"/>
                    <a:pt x="4238133" y="2570422"/>
                    <a:pt x="4385734" y="2652423"/>
                  </a:cubicBezTo>
                  <a:cubicBezTo>
                    <a:pt x="4446093" y="2685956"/>
                    <a:pt x="4469739" y="2685629"/>
                    <a:pt x="4521200" y="2737090"/>
                  </a:cubicBezTo>
                  <a:cubicBezTo>
                    <a:pt x="4582277" y="2798167"/>
                    <a:pt x="4570093" y="2811979"/>
                    <a:pt x="4605867" y="2889490"/>
                  </a:cubicBezTo>
                  <a:cubicBezTo>
                    <a:pt x="4627023" y="2935329"/>
                    <a:pt x="4647625" y="2981666"/>
                    <a:pt x="4673600" y="3024957"/>
                  </a:cubicBezTo>
                  <a:cubicBezTo>
                    <a:pt x="4785671" y="3211741"/>
                    <a:pt x="4738687" y="3139521"/>
                    <a:pt x="4809067" y="3245090"/>
                  </a:cubicBezTo>
                  <a:cubicBezTo>
                    <a:pt x="4822428" y="3285175"/>
                    <a:pt x="4842934" y="3339693"/>
                    <a:pt x="4842934" y="3380557"/>
                  </a:cubicBezTo>
                  <a:cubicBezTo>
                    <a:pt x="4842934" y="3398406"/>
                    <a:pt x="4840525" y="3420982"/>
                    <a:pt x="4826000" y="3431357"/>
                  </a:cubicBezTo>
                  <a:cubicBezTo>
                    <a:pt x="4796951" y="3452106"/>
                    <a:pt x="4759033" y="3456564"/>
                    <a:pt x="4724400" y="3465223"/>
                  </a:cubicBezTo>
                  <a:cubicBezTo>
                    <a:pt x="4591107" y="3498548"/>
                    <a:pt x="4705486" y="3473426"/>
                    <a:pt x="4487334" y="3499090"/>
                  </a:cubicBezTo>
                  <a:cubicBezTo>
                    <a:pt x="4447695" y="3503753"/>
                    <a:pt x="4407937" y="3508196"/>
                    <a:pt x="4368800" y="3516023"/>
                  </a:cubicBezTo>
                  <a:cubicBezTo>
                    <a:pt x="4323159" y="3525151"/>
                    <a:pt x="4278489" y="3538601"/>
                    <a:pt x="4233334" y="3549890"/>
                  </a:cubicBezTo>
                  <a:lnTo>
                    <a:pt x="4165600" y="3566823"/>
                  </a:lnTo>
                  <a:cubicBezTo>
                    <a:pt x="4143022" y="3572467"/>
                    <a:pt x="4119945" y="3576398"/>
                    <a:pt x="4097867" y="3583757"/>
                  </a:cubicBezTo>
                  <a:cubicBezTo>
                    <a:pt x="4080934" y="3589401"/>
                    <a:pt x="4064794" y="3598605"/>
                    <a:pt x="4047067" y="3600690"/>
                  </a:cubicBezTo>
                  <a:cubicBezTo>
                    <a:pt x="3968386" y="3609946"/>
                    <a:pt x="3889022" y="3611979"/>
                    <a:pt x="3810000" y="3617623"/>
                  </a:cubicBezTo>
                  <a:cubicBezTo>
                    <a:pt x="3482571" y="3592437"/>
                    <a:pt x="3687856" y="3620585"/>
                    <a:pt x="3522134" y="3583757"/>
                  </a:cubicBezTo>
                  <a:cubicBezTo>
                    <a:pt x="3494038" y="3577513"/>
                    <a:pt x="3464607" y="3576402"/>
                    <a:pt x="3437467" y="3566823"/>
                  </a:cubicBezTo>
                  <a:cubicBezTo>
                    <a:pt x="3224260" y="3491573"/>
                    <a:pt x="3278131" y="3501868"/>
                    <a:pt x="3115734" y="3414423"/>
                  </a:cubicBezTo>
                  <a:cubicBezTo>
                    <a:pt x="3082396" y="3396472"/>
                    <a:pt x="3046840" y="3382702"/>
                    <a:pt x="3014134" y="3363623"/>
                  </a:cubicBezTo>
                  <a:cubicBezTo>
                    <a:pt x="2978976" y="3343114"/>
                    <a:pt x="2948372" y="3315187"/>
                    <a:pt x="2912534" y="3295890"/>
                  </a:cubicBezTo>
                  <a:cubicBezTo>
                    <a:pt x="2874685" y="3275510"/>
                    <a:pt x="2832112" y="3264974"/>
                    <a:pt x="2794000" y="3245090"/>
                  </a:cubicBezTo>
                  <a:cubicBezTo>
                    <a:pt x="2702134" y="3197160"/>
                    <a:pt x="2617755" y="3134773"/>
                    <a:pt x="2523067" y="3092690"/>
                  </a:cubicBezTo>
                  <a:cubicBezTo>
                    <a:pt x="2472267" y="3070112"/>
                    <a:pt x="2418583" y="3053143"/>
                    <a:pt x="2370667" y="3024957"/>
                  </a:cubicBezTo>
                  <a:cubicBezTo>
                    <a:pt x="2322015" y="2996339"/>
                    <a:pt x="2281131" y="2956165"/>
                    <a:pt x="2235200" y="2923357"/>
                  </a:cubicBezTo>
                  <a:cubicBezTo>
                    <a:pt x="1999074" y="2754695"/>
                    <a:pt x="2284762" y="2964276"/>
                    <a:pt x="1998134" y="2787890"/>
                  </a:cubicBezTo>
                  <a:cubicBezTo>
                    <a:pt x="1967353" y="2768948"/>
                    <a:pt x="1942381" y="2741842"/>
                    <a:pt x="1913467" y="2720157"/>
                  </a:cubicBezTo>
                  <a:cubicBezTo>
                    <a:pt x="1897186" y="2707946"/>
                    <a:pt x="1879600" y="2697579"/>
                    <a:pt x="1862667" y="2686290"/>
                  </a:cubicBezTo>
                  <a:cubicBezTo>
                    <a:pt x="1851378" y="2669357"/>
                    <a:pt x="1843191" y="2649881"/>
                    <a:pt x="1828800" y="2635490"/>
                  </a:cubicBezTo>
                  <a:cubicBezTo>
                    <a:pt x="1766327" y="2573017"/>
                    <a:pt x="1782680" y="2634043"/>
                    <a:pt x="1727200" y="2550823"/>
                  </a:cubicBezTo>
                  <a:cubicBezTo>
                    <a:pt x="1706197" y="2519318"/>
                    <a:pt x="1695881" y="2481691"/>
                    <a:pt x="1676400" y="2449223"/>
                  </a:cubicBezTo>
                  <a:cubicBezTo>
                    <a:pt x="1661880" y="2425023"/>
                    <a:pt x="1642533" y="2404068"/>
                    <a:pt x="1625600" y="2381490"/>
                  </a:cubicBezTo>
                  <a:cubicBezTo>
                    <a:pt x="1614311" y="2347623"/>
                    <a:pt x="1606506" y="2312389"/>
                    <a:pt x="1591734" y="2279890"/>
                  </a:cubicBezTo>
                  <a:cubicBezTo>
                    <a:pt x="1578115" y="2249927"/>
                    <a:pt x="1556694" y="2224117"/>
                    <a:pt x="1540934" y="2195223"/>
                  </a:cubicBezTo>
                  <a:cubicBezTo>
                    <a:pt x="1522803" y="2161982"/>
                    <a:pt x="1508265" y="2126864"/>
                    <a:pt x="1490134" y="2093623"/>
                  </a:cubicBezTo>
                  <a:cubicBezTo>
                    <a:pt x="1474374" y="2064729"/>
                    <a:pt x="1454053" y="2038395"/>
                    <a:pt x="1439334" y="2008957"/>
                  </a:cubicBezTo>
                  <a:cubicBezTo>
                    <a:pt x="1425740" y="1981770"/>
                    <a:pt x="1420229" y="1950861"/>
                    <a:pt x="1405467" y="1924290"/>
                  </a:cubicBezTo>
                  <a:cubicBezTo>
                    <a:pt x="1374180" y="1867974"/>
                    <a:pt x="1323944" y="1822538"/>
                    <a:pt x="1270000" y="1788823"/>
                  </a:cubicBezTo>
                  <a:cubicBezTo>
                    <a:pt x="1254864" y="1779363"/>
                    <a:pt x="1236133" y="1777534"/>
                    <a:pt x="1219200" y="1771890"/>
                  </a:cubicBezTo>
                  <a:cubicBezTo>
                    <a:pt x="1138696" y="1718220"/>
                    <a:pt x="1187709" y="1744460"/>
                    <a:pt x="1066800" y="1704157"/>
                  </a:cubicBezTo>
                  <a:cubicBezTo>
                    <a:pt x="1032933" y="1692868"/>
                    <a:pt x="995472" y="1689210"/>
                    <a:pt x="965200" y="1670290"/>
                  </a:cubicBezTo>
                  <a:cubicBezTo>
                    <a:pt x="701142" y="1505253"/>
                    <a:pt x="959016" y="1653960"/>
                    <a:pt x="694267" y="1534823"/>
                  </a:cubicBezTo>
                  <a:cubicBezTo>
                    <a:pt x="515107" y="1454201"/>
                    <a:pt x="504890" y="1441862"/>
                    <a:pt x="355600" y="1348557"/>
                  </a:cubicBezTo>
                  <a:cubicBezTo>
                    <a:pt x="304927" y="1145861"/>
                    <a:pt x="383302" y="1378412"/>
                    <a:pt x="287867" y="1263890"/>
                  </a:cubicBezTo>
                  <a:cubicBezTo>
                    <a:pt x="268408" y="1240539"/>
                    <a:pt x="266578" y="1206895"/>
                    <a:pt x="254000" y="1179223"/>
                  </a:cubicBezTo>
                  <a:cubicBezTo>
                    <a:pt x="238332" y="1144753"/>
                    <a:pt x="218578" y="1112224"/>
                    <a:pt x="203200" y="1077623"/>
                  </a:cubicBezTo>
                  <a:cubicBezTo>
                    <a:pt x="183033" y="1032246"/>
                    <a:pt x="187535" y="1001252"/>
                    <a:pt x="152400" y="959090"/>
                  </a:cubicBezTo>
                  <a:cubicBezTo>
                    <a:pt x="139371" y="943456"/>
                    <a:pt x="118533" y="936512"/>
                    <a:pt x="101600" y="925223"/>
                  </a:cubicBezTo>
                  <a:cubicBezTo>
                    <a:pt x="79022" y="868779"/>
                    <a:pt x="54314" y="813141"/>
                    <a:pt x="33867" y="755890"/>
                  </a:cubicBezTo>
                  <a:cubicBezTo>
                    <a:pt x="26040" y="733973"/>
                    <a:pt x="23328" y="710534"/>
                    <a:pt x="16934" y="688157"/>
                  </a:cubicBezTo>
                  <a:cubicBezTo>
                    <a:pt x="12030" y="670994"/>
                    <a:pt x="5645" y="654290"/>
                    <a:pt x="0" y="637357"/>
                  </a:cubicBezTo>
                  <a:cubicBezTo>
                    <a:pt x="5645" y="558335"/>
                    <a:pt x="7677" y="478971"/>
                    <a:pt x="16934" y="400290"/>
                  </a:cubicBezTo>
                  <a:cubicBezTo>
                    <a:pt x="19020" y="382563"/>
                    <a:pt x="28964" y="366653"/>
                    <a:pt x="33867" y="349490"/>
                  </a:cubicBezTo>
                  <a:cubicBezTo>
                    <a:pt x="40260" y="327113"/>
                    <a:pt x="44406" y="304134"/>
                    <a:pt x="50800" y="281757"/>
                  </a:cubicBezTo>
                  <a:cubicBezTo>
                    <a:pt x="60190" y="248892"/>
                    <a:pt x="73772" y="203347"/>
                    <a:pt x="101600" y="180157"/>
                  </a:cubicBezTo>
                  <a:cubicBezTo>
                    <a:pt x="120992" y="163997"/>
                    <a:pt x="147417" y="158814"/>
                    <a:pt x="169334" y="146290"/>
                  </a:cubicBezTo>
                  <a:cubicBezTo>
                    <a:pt x="187004" y="136193"/>
                    <a:pt x="201537" y="120688"/>
                    <a:pt x="220134" y="112423"/>
                  </a:cubicBezTo>
                  <a:cubicBezTo>
                    <a:pt x="332444" y="62508"/>
                    <a:pt x="321734" y="118202"/>
                    <a:pt x="321734" y="44690"/>
                  </a:cubicBezTo>
                  <a:lnTo>
                    <a:pt x="321734" y="44690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1529" y="3759199"/>
              <a:ext cx="159304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i="1" dirty="0" smtClean="0">
                  <a:solidFill>
                    <a:srgbClr val="FF0000"/>
                  </a:solidFill>
                </a:rPr>
                <a:t>Nearest</a:t>
              </a:r>
              <a:r>
                <a:rPr lang="en-US" sz="3200" i="1" dirty="0" smtClean="0">
                  <a:solidFill>
                    <a:srgbClr val="FF0000"/>
                  </a:solidFill>
                </a:rPr>
                <a:t> </a:t>
              </a:r>
              <a:br>
                <a:rPr lang="en-US" sz="3200" i="1" dirty="0" smtClean="0">
                  <a:solidFill>
                    <a:srgbClr val="FF0000"/>
                  </a:solidFill>
                </a:rPr>
              </a:br>
              <a:r>
                <a:rPr lang="en-US" sz="3200" i="1" dirty="0" smtClean="0">
                  <a:solidFill>
                    <a:srgbClr val="FF0000"/>
                  </a:solidFill>
                </a:rPr>
                <a:t>000</a:t>
              </a:r>
            </a:p>
            <a:p>
              <a:pPr algn="r"/>
              <a:r>
                <a:rPr lang="en-US" sz="3200" i="1" dirty="0" smtClean="0">
                  <a:solidFill>
                    <a:srgbClr val="FF0000"/>
                  </a:solidFill>
                </a:rPr>
                <a:t>(one 1)</a:t>
              </a:r>
              <a:endParaRPr lang="en-US" sz="3200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658532" y="1089843"/>
            <a:ext cx="5241700" cy="3620585"/>
            <a:chOff x="2658532" y="1089843"/>
            <a:chExt cx="5241700" cy="3620585"/>
          </a:xfrm>
        </p:grpSpPr>
        <p:sp>
          <p:nvSpPr>
            <p:cNvPr id="23" name="Freeform 22"/>
            <p:cNvSpPr/>
            <p:nvPr/>
          </p:nvSpPr>
          <p:spPr>
            <a:xfrm>
              <a:off x="2658532" y="1089843"/>
              <a:ext cx="4842934" cy="3620585"/>
            </a:xfrm>
            <a:custGeom>
              <a:avLst/>
              <a:gdLst>
                <a:gd name="connsiteX0" fmla="*/ 237067 w 4842934"/>
                <a:gd name="connsiteY0" fmla="*/ 61623 h 3620585"/>
                <a:gd name="connsiteX1" fmla="*/ 1253067 w 4842934"/>
                <a:gd name="connsiteY1" fmla="*/ 27757 h 3620585"/>
                <a:gd name="connsiteX2" fmla="*/ 1557867 w 4842934"/>
                <a:gd name="connsiteY2" fmla="*/ 281757 h 3620585"/>
                <a:gd name="connsiteX3" fmla="*/ 1845734 w 4842934"/>
                <a:gd name="connsiteY3" fmla="*/ 603490 h 3620585"/>
                <a:gd name="connsiteX4" fmla="*/ 2065867 w 4842934"/>
                <a:gd name="connsiteY4" fmla="*/ 857490 h 3620585"/>
                <a:gd name="connsiteX5" fmla="*/ 2184400 w 4842934"/>
                <a:gd name="connsiteY5" fmla="*/ 942157 h 3620585"/>
                <a:gd name="connsiteX6" fmla="*/ 2218267 w 4842934"/>
                <a:gd name="connsiteY6" fmla="*/ 992957 h 3620585"/>
                <a:gd name="connsiteX7" fmla="*/ 2421467 w 4842934"/>
                <a:gd name="connsiteY7" fmla="*/ 1128423 h 3620585"/>
                <a:gd name="connsiteX8" fmla="*/ 2590800 w 4842934"/>
                <a:gd name="connsiteY8" fmla="*/ 1297757 h 3620585"/>
                <a:gd name="connsiteX9" fmla="*/ 2658534 w 4842934"/>
                <a:gd name="connsiteY9" fmla="*/ 1348557 h 3620585"/>
                <a:gd name="connsiteX10" fmla="*/ 2810934 w 4842934"/>
                <a:gd name="connsiteY10" fmla="*/ 1450157 h 3620585"/>
                <a:gd name="connsiteX11" fmla="*/ 2861734 w 4842934"/>
                <a:gd name="connsiteY11" fmla="*/ 1517890 h 3620585"/>
                <a:gd name="connsiteX12" fmla="*/ 2912534 w 4842934"/>
                <a:gd name="connsiteY12" fmla="*/ 1568690 h 3620585"/>
                <a:gd name="connsiteX13" fmla="*/ 2963334 w 4842934"/>
                <a:gd name="connsiteY13" fmla="*/ 1636423 h 3620585"/>
                <a:gd name="connsiteX14" fmla="*/ 3014134 w 4842934"/>
                <a:gd name="connsiteY14" fmla="*/ 1687223 h 3620585"/>
                <a:gd name="connsiteX15" fmla="*/ 3048000 w 4842934"/>
                <a:gd name="connsiteY15" fmla="*/ 1738023 h 3620585"/>
                <a:gd name="connsiteX16" fmla="*/ 3098800 w 4842934"/>
                <a:gd name="connsiteY16" fmla="*/ 1822690 h 3620585"/>
                <a:gd name="connsiteX17" fmla="*/ 3183467 w 4842934"/>
                <a:gd name="connsiteY17" fmla="*/ 1890423 h 3620585"/>
                <a:gd name="connsiteX18" fmla="*/ 3234267 w 4842934"/>
                <a:gd name="connsiteY18" fmla="*/ 1958157 h 3620585"/>
                <a:gd name="connsiteX19" fmla="*/ 3403600 w 4842934"/>
                <a:gd name="connsiteY19" fmla="*/ 2059757 h 3620585"/>
                <a:gd name="connsiteX20" fmla="*/ 3539067 w 4842934"/>
                <a:gd name="connsiteY20" fmla="*/ 2144423 h 3620585"/>
                <a:gd name="connsiteX21" fmla="*/ 3640667 w 4842934"/>
                <a:gd name="connsiteY21" fmla="*/ 2212157 h 3620585"/>
                <a:gd name="connsiteX22" fmla="*/ 3776134 w 4842934"/>
                <a:gd name="connsiteY22" fmla="*/ 2279890 h 3620585"/>
                <a:gd name="connsiteX23" fmla="*/ 3826934 w 4842934"/>
                <a:gd name="connsiteY23" fmla="*/ 2313757 h 3620585"/>
                <a:gd name="connsiteX24" fmla="*/ 3962400 w 4842934"/>
                <a:gd name="connsiteY24" fmla="*/ 2381490 h 3620585"/>
                <a:gd name="connsiteX25" fmla="*/ 4080934 w 4842934"/>
                <a:gd name="connsiteY25" fmla="*/ 2449223 h 3620585"/>
                <a:gd name="connsiteX26" fmla="*/ 4233334 w 4842934"/>
                <a:gd name="connsiteY26" fmla="*/ 2550823 h 3620585"/>
                <a:gd name="connsiteX27" fmla="*/ 4385734 w 4842934"/>
                <a:gd name="connsiteY27" fmla="*/ 2652423 h 3620585"/>
                <a:gd name="connsiteX28" fmla="*/ 4521200 w 4842934"/>
                <a:gd name="connsiteY28" fmla="*/ 2737090 h 3620585"/>
                <a:gd name="connsiteX29" fmla="*/ 4605867 w 4842934"/>
                <a:gd name="connsiteY29" fmla="*/ 2889490 h 3620585"/>
                <a:gd name="connsiteX30" fmla="*/ 4673600 w 4842934"/>
                <a:gd name="connsiteY30" fmla="*/ 3024957 h 3620585"/>
                <a:gd name="connsiteX31" fmla="*/ 4809067 w 4842934"/>
                <a:gd name="connsiteY31" fmla="*/ 3245090 h 3620585"/>
                <a:gd name="connsiteX32" fmla="*/ 4842934 w 4842934"/>
                <a:gd name="connsiteY32" fmla="*/ 3380557 h 3620585"/>
                <a:gd name="connsiteX33" fmla="*/ 4826000 w 4842934"/>
                <a:gd name="connsiteY33" fmla="*/ 3431357 h 3620585"/>
                <a:gd name="connsiteX34" fmla="*/ 4724400 w 4842934"/>
                <a:gd name="connsiteY34" fmla="*/ 3465223 h 3620585"/>
                <a:gd name="connsiteX35" fmla="*/ 4487334 w 4842934"/>
                <a:gd name="connsiteY35" fmla="*/ 3499090 h 3620585"/>
                <a:gd name="connsiteX36" fmla="*/ 4368800 w 4842934"/>
                <a:gd name="connsiteY36" fmla="*/ 3516023 h 3620585"/>
                <a:gd name="connsiteX37" fmla="*/ 4233334 w 4842934"/>
                <a:gd name="connsiteY37" fmla="*/ 3549890 h 3620585"/>
                <a:gd name="connsiteX38" fmla="*/ 4165600 w 4842934"/>
                <a:gd name="connsiteY38" fmla="*/ 3566823 h 3620585"/>
                <a:gd name="connsiteX39" fmla="*/ 4097867 w 4842934"/>
                <a:gd name="connsiteY39" fmla="*/ 3583757 h 3620585"/>
                <a:gd name="connsiteX40" fmla="*/ 4047067 w 4842934"/>
                <a:gd name="connsiteY40" fmla="*/ 3600690 h 3620585"/>
                <a:gd name="connsiteX41" fmla="*/ 3810000 w 4842934"/>
                <a:gd name="connsiteY41" fmla="*/ 3617623 h 3620585"/>
                <a:gd name="connsiteX42" fmla="*/ 3522134 w 4842934"/>
                <a:gd name="connsiteY42" fmla="*/ 3583757 h 3620585"/>
                <a:gd name="connsiteX43" fmla="*/ 3437467 w 4842934"/>
                <a:gd name="connsiteY43" fmla="*/ 3566823 h 3620585"/>
                <a:gd name="connsiteX44" fmla="*/ 3115734 w 4842934"/>
                <a:gd name="connsiteY44" fmla="*/ 3414423 h 3620585"/>
                <a:gd name="connsiteX45" fmla="*/ 3014134 w 4842934"/>
                <a:gd name="connsiteY45" fmla="*/ 3363623 h 3620585"/>
                <a:gd name="connsiteX46" fmla="*/ 2912534 w 4842934"/>
                <a:gd name="connsiteY46" fmla="*/ 3295890 h 3620585"/>
                <a:gd name="connsiteX47" fmla="*/ 2794000 w 4842934"/>
                <a:gd name="connsiteY47" fmla="*/ 3245090 h 3620585"/>
                <a:gd name="connsiteX48" fmla="*/ 2523067 w 4842934"/>
                <a:gd name="connsiteY48" fmla="*/ 3092690 h 3620585"/>
                <a:gd name="connsiteX49" fmla="*/ 2370667 w 4842934"/>
                <a:gd name="connsiteY49" fmla="*/ 3024957 h 3620585"/>
                <a:gd name="connsiteX50" fmla="*/ 2235200 w 4842934"/>
                <a:gd name="connsiteY50" fmla="*/ 2923357 h 3620585"/>
                <a:gd name="connsiteX51" fmla="*/ 1998134 w 4842934"/>
                <a:gd name="connsiteY51" fmla="*/ 2787890 h 3620585"/>
                <a:gd name="connsiteX52" fmla="*/ 1913467 w 4842934"/>
                <a:gd name="connsiteY52" fmla="*/ 2720157 h 3620585"/>
                <a:gd name="connsiteX53" fmla="*/ 1862667 w 4842934"/>
                <a:gd name="connsiteY53" fmla="*/ 2686290 h 3620585"/>
                <a:gd name="connsiteX54" fmla="*/ 1828800 w 4842934"/>
                <a:gd name="connsiteY54" fmla="*/ 2635490 h 3620585"/>
                <a:gd name="connsiteX55" fmla="*/ 1727200 w 4842934"/>
                <a:gd name="connsiteY55" fmla="*/ 2550823 h 3620585"/>
                <a:gd name="connsiteX56" fmla="*/ 1676400 w 4842934"/>
                <a:gd name="connsiteY56" fmla="*/ 2449223 h 3620585"/>
                <a:gd name="connsiteX57" fmla="*/ 1625600 w 4842934"/>
                <a:gd name="connsiteY57" fmla="*/ 2381490 h 3620585"/>
                <a:gd name="connsiteX58" fmla="*/ 1591734 w 4842934"/>
                <a:gd name="connsiteY58" fmla="*/ 2279890 h 3620585"/>
                <a:gd name="connsiteX59" fmla="*/ 1540934 w 4842934"/>
                <a:gd name="connsiteY59" fmla="*/ 2195223 h 3620585"/>
                <a:gd name="connsiteX60" fmla="*/ 1490134 w 4842934"/>
                <a:gd name="connsiteY60" fmla="*/ 2093623 h 3620585"/>
                <a:gd name="connsiteX61" fmla="*/ 1439334 w 4842934"/>
                <a:gd name="connsiteY61" fmla="*/ 2008957 h 3620585"/>
                <a:gd name="connsiteX62" fmla="*/ 1405467 w 4842934"/>
                <a:gd name="connsiteY62" fmla="*/ 1924290 h 3620585"/>
                <a:gd name="connsiteX63" fmla="*/ 1270000 w 4842934"/>
                <a:gd name="connsiteY63" fmla="*/ 1788823 h 3620585"/>
                <a:gd name="connsiteX64" fmla="*/ 1219200 w 4842934"/>
                <a:gd name="connsiteY64" fmla="*/ 1771890 h 3620585"/>
                <a:gd name="connsiteX65" fmla="*/ 1066800 w 4842934"/>
                <a:gd name="connsiteY65" fmla="*/ 1704157 h 3620585"/>
                <a:gd name="connsiteX66" fmla="*/ 965200 w 4842934"/>
                <a:gd name="connsiteY66" fmla="*/ 1670290 h 3620585"/>
                <a:gd name="connsiteX67" fmla="*/ 694267 w 4842934"/>
                <a:gd name="connsiteY67" fmla="*/ 1534823 h 3620585"/>
                <a:gd name="connsiteX68" fmla="*/ 355600 w 4842934"/>
                <a:gd name="connsiteY68" fmla="*/ 1348557 h 3620585"/>
                <a:gd name="connsiteX69" fmla="*/ 287867 w 4842934"/>
                <a:gd name="connsiteY69" fmla="*/ 1263890 h 3620585"/>
                <a:gd name="connsiteX70" fmla="*/ 254000 w 4842934"/>
                <a:gd name="connsiteY70" fmla="*/ 1179223 h 3620585"/>
                <a:gd name="connsiteX71" fmla="*/ 203200 w 4842934"/>
                <a:gd name="connsiteY71" fmla="*/ 1077623 h 3620585"/>
                <a:gd name="connsiteX72" fmla="*/ 152400 w 4842934"/>
                <a:gd name="connsiteY72" fmla="*/ 959090 h 3620585"/>
                <a:gd name="connsiteX73" fmla="*/ 101600 w 4842934"/>
                <a:gd name="connsiteY73" fmla="*/ 925223 h 3620585"/>
                <a:gd name="connsiteX74" fmla="*/ 33867 w 4842934"/>
                <a:gd name="connsiteY74" fmla="*/ 755890 h 3620585"/>
                <a:gd name="connsiteX75" fmla="*/ 16934 w 4842934"/>
                <a:gd name="connsiteY75" fmla="*/ 688157 h 3620585"/>
                <a:gd name="connsiteX76" fmla="*/ 0 w 4842934"/>
                <a:gd name="connsiteY76" fmla="*/ 637357 h 3620585"/>
                <a:gd name="connsiteX77" fmla="*/ 16934 w 4842934"/>
                <a:gd name="connsiteY77" fmla="*/ 400290 h 3620585"/>
                <a:gd name="connsiteX78" fmla="*/ 33867 w 4842934"/>
                <a:gd name="connsiteY78" fmla="*/ 349490 h 3620585"/>
                <a:gd name="connsiteX79" fmla="*/ 50800 w 4842934"/>
                <a:gd name="connsiteY79" fmla="*/ 281757 h 3620585"/>
                <a:gd name="connsiteX80" fmla="*/ 101600 w 4842934"/>
                <a:gd name="connsiteY80" fmla="*/ 180157 h 3620585"/>
                <a:gd name="connsiteX81" fmla="*/ 169334 w 4842934"/>
                <a:gd name="connsiteY81" fmla="*/ 146290 h 3620585"/>
                <a:gd name="connsiteX82" fmla="*/ 220134 w 4842934"/>
                <a:gd name="connsiteY82" fmla="*/ 112423 h 3620585"/>
                <a:gd name="connsiteX83" fmla="*/ 321734 w 4842934"/>
                <a:gd name="connsiteY83" fmla="*/ 44690 h 3620585"/>
                <a:gd name="connsiteX84" fmla="*/ 321734 w 4842934"/>
                <a:gd name="connsiteY84" fmla="*/ 44690 h 362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4842934" h="3620585">
                  <a:moveTo>
                    <a:pt x="237067" y="61623"/>
                  </a:moveTo>
                  <a:cubicBezTo>
                    <a:pt x="575734" y="50334"/>
                    <a:pt x="915351" y="0"/>
                    <a:pt x="1253067" y="27757"/>
                  </a:cubicBezTo>
                  <a:cubicBezTo>
                    <a:pt x="1423760" y="41787"/>
                    <a:pt x="1474289" y="175891"/>
                    <a:pt x="1557867" y="281757"/>
                  </a:cubicBezTo>
                  <a:cubicBezTo>
                    <a:pt x="1945834" y="773183"/>
                    <a:pt x="1548965" y="267153"/>
                    <a:pt x="1845734" y="603490"/>
                  </a:cubicBezTo>
                  <a:cubicBezTo>
                    <a:pt x="1931901" y="701146"/>
                    <a:pt x="1971076" y="778497"/>
                    <a:pt x="2065867" y="857490"/>
                  </a:cubicBezTo>
                  <a:cubicBezTo>
                    <a:pt x="2103168" y="888574"/>
                    <a:pt x="2144889" y="913935"/>
                    <a:pt x="2184400" y="942157"/>
                  </a:cubicBezTo>
                  <a:cubicBezTo>
                    <a:pt x="2195689" y="959090"/>
                    <a:pt x="2202516" y="980070"/>
                    <a:pt x="2218267" y="992957"/>
                  </a:cubicBezTo>
                  <a:cubicBezTo>
                    <a:pt x="2383919" y="1128491"/>
                    <a:pt x="2321094" y="1053143"/>
                    <a:pt x="2421467" y="1128423"/>
                  </a:cubicBezTo>
                  <a:cubicBezTo>
                    <a:pt x="2574208" y="1242979"/>
                    <a:pt x="2390851" y="1097808"/>
                    <a:pt x="2590800" y="1297757"/>
                  </a:cubicBezTo>
                  <a:cubicBezTo>
                    <a:pt x="2610756" y="1317713"/>
                    <a:pt x="2635052" y="1332902"/>
                    <a:pt x="2658534" y="1348557"/>
                  </a:cubicBezTo>
                  <a:cubicBezTo>
                    <a:pt x="2706900" y="1380801"/>
                    <a:pt x="2768750" y="1407973"/>
                    <a:pt x="2810934" y="1450157"/>
                  </a:cubicBezTo>
                  <a:cubicBezTo>
                    <a:pt x="2830890" y="1470113"/>
                    <a:pt x="2843367" y="1496462"/>
                    <a:pt x="2861734" y="1517890"/>
                  </a:cubicBezTo>
                  <a:cubicBezTo>
                    <a:pt x="2877319" y="1536072"/>
                    <a:pt x="2896949" y="1550508"/>
                    <a:pt x="2912534" y="1568690"/>
                  </a:cubicBezTo>
                  <a:cubicBezTo>
                    <a:pt x="2930901" y="1590118"/>
                    <a:pt x="2944967" y="1614995"/>
                    <a:pt x="2963334" y="1636423"/>
                  </a:cubicBezTo>
                  <a:cubicBezTo>
                    <a:pt x="2978919" y="1654605"/>
                    <a:pt x="2998803" y="1668826"/>
                    <a:pt x="3014134" y="1687223"/>
                  </a:cubicBezTo>
                  <a:cubicBezTo>
                    <a:pt x="3027162" y="1702857"/>
                    <a:pt x="3037214" y="1720765"/>
                    <a:pt x="3048000" y="1738023"/>
                  </a:cubicBezTo>
                  <a:cubicBezTo>
                    <a:pt x="3065444" y="1765933"/>
                    <a:pt x="3076934" y="1798091"/>
                    <a:pt x="3098800" y="1822690"/>
                  </a:cubicBezTo>
                  <a:cubicBezTo>
                    <a:pt x="3122812" y="1849703"/>
                    <a:pt x="3157911" y="1864867"/>
                    <a:pt x="3183467" y="1890423"/>
                  </a:cubicBezTo>
                  <a:cubicBezTo>
                    <a:pt x="3203423" y="1910379"/>
                    <a:pt x="3211897" y="1940949"/>
                    <a:pt x="3234267" y="1958157"/>
                  </a:cubicBezTo>
                  <a:cubicBezTo>
                    <a:pt x="3286441" y="1998291"/>
                    <a:pt x="3350940" y="2020262"/>
                    <a:pt x="3403600" y="2059757"/>
                  </a:cubicBezTo>
                  <a:cubicBezTo>
                    <a:pt x="3560839" y="2177685"/>
                    <a:pt x="3384098" y="2051442"/>
                    <a:pt x="3539067" y="2144423"/>
                  </a:cubicBezTo>
                  <a:cubicBezTo>
                    <a:pt x="3573969" y="2165364"/>
                    <a:pt x="3604261" y="2193954"/>
                    <a:pt x="3640667" y="2212157"/>
                  </a:cubicBezTo>
                  <a:cubicBezTo>
                    <a:pt x="3685823" y="2234735"/>
                    <a:pt x="3734128" y="2251885"/>
                    <a:pt x="3776134" y="2279890"/>
                  </a:cubicBezTo>
                  <a:cubicBezTo>
                    <a:pt x="3793067" y="2291179"/>
                    <a:pt x="3809068" y="2304012"/>
                    <a:pt x="3826934" y="2313757"/>
                  </a:cubicBezTo>
                  <a:cubicBezTo>
                    <a:pt x="3871255" y="2337932"/>
                    <a:pt x="3922012" y="2351199"/>
                    <a:pt x="3962400" y="2381490"/>
                  </a:cubicBezTo>
                  <a:cubicBezTo>
                    <a:pt x="4044413" y="2442999"/>
                    <a:pt x="4003360" y="2423365"/>
                    <a:pt x="4080934" y="2449223"/>
                  </a:cubicBezTo>
                  <a:cubicBezTo>
                    <a:pt x="4249678" y="2575782"/>
                    <a:pt x="4037374" y="2420183"/>
                    <a:pt x="4233334" y="2550823"/>
                  </a:cubicBezTo>
                  <a:cubicBezTo>
                    <a:pt x="4360611" y="2635674"/>
                    <a:pt x="4238133" y="2570422"/>
                    <a:pt x="4385734" y="2652423"/>
                  </a:cubicBezTo>
                  <a:cubicBezTo>
                    <a:pt x="4446093" y="2685956"/>
                    <a:pt x="4469739" y="2685629"/>
                    <a:pt x="4521200" y="2737090"/>
                  </a:cubicBezTo>
                  <a:cubicBezTo>
                    <a:pt x="4582277" y="2798167"/>
                    <a:pt x="4570093" y="2811979"/>
                    <a:pt x="4605867" y="2889490"/>
                  </a:cubicBezTo>
                  <a:cubicBezTo>
                    <a:pt x="4627023" y="2935329"/>
                    <a:pt x="4647625" y="2981666"/>
                    <a:pt x="4673600" y="3024957"/>
                  </a:cubicBezTo>
                  <a:cubicBezTo>
                    <a:pt x="4785671" y="3211741"/>
                    <a:pt x="4738687" y="3139521"/>
                    <a:pt x="4809067" y="3245090"/>
                  </a:cubicBezTo>
                  <a:cubicBezTo>
                    <a:pt x="4822428" y="3285175"/>
                    <a:pt x="4842934" y="3339693"/>
                    <a:pt x="4842934" y="3380557"/>
                  </a:cubicBezTo>
                  <a:cubicBezTo>
                    <a:pt x="4842934" y="3398406"/>
                    <a:pt x="4840525" y="3420982"/>
                    <a:pt x="4826000" y="3431357"/>
                  </a:cubicBezTo>
                  <a:cubicBezTo>
                    <a:pt x="4796951" y="3452106"/>
                    <a:pt x="4759033" y="3456564"/>
                    <a:pt x="4724400" y="3465223"/>
                  </a:cubicBezTo>
                  <a:cubicBezTo>
                    <a:pt x="4591107" y="3498548"/>
                    <a:pt x="4705486" y="3473426"/>
                    <a:pt x="4487334" y="3499090"/>
                  </a:cubicBezTo>
                  <a:cubicBezTo>
                    <a:pt x="4447695" y="3503753"/>
                    <a:pt x="4407937" y="3508196"/>
                    <a:pt x="4368800" y="3516023"/>
                  </a:cubicBezTo>
                  <a:cubicBezTo>
                    <a:pt x="4323159" y="3525151"/>
                    <a:pt x="4278489" y="3538601"/>
                    <a:pt x="4233334" y="3549890"/>
                  </a:cubicBezTo>
                  <a:lnTo>
                    <a:pt x="4165600" y="3566823"/>
                  </a:lnTo>
                  <a:cubicBezTo>
                    <a:pt x="4143022" y="3572467"/>
                    <a:pt x="4119945" y="3576398"/>
                    <a:pt x="4097867" y="3583757"/>
                  </a:cubicBezTo>
                  <a:cubicBezTo>
                    <a:pt x="4080934" y="3589401"/>
                    <a:pt x="4064794" y="3598605"/>
                    <a:pt x="4047067" y="3600690"/>
                  </a:cubicBezTo>
                  <a:cubicBezTo>
                    <a:pt x="3968386" y="3609946"/>
                    <a:pt x="3889022" y="3611979"/>
                    <a:pt x="3810000" y="3617623"/>
                  </a:cubicBezTo>
                  <a:cubicBezTo>
                    <a:pt x="3482571" y="3592437"/>
                    <a:pt x="3687856" y="3620585"/>
                    <a:pt x="3522134" y="3583757"/>
                  </a:cubicBezTo>
                  <a:cubicBezTo>
                    <a:pt x="3494038" y="3577513"/>
                    <a:pt x="3464607" y="3576402"/>
                    <a:pt x="3437467" y="3566823"/>
                  </a:cubicBezTo>
                  <a:cubicBezTo>
                    <a:pt x="3224260" y="3491573"/>
                    <a:pt x="3278131" y="3501868"/>
                    <a:pt x="3115734" y="3414423"/>
                  </a:cubicBezTo>
                  <a:cubicBezTo>
                    <a:pt x="3082396" y="3396472"/>
                    <a:pt x="3046840" y="3382702"/>
                    <a:pt x="3014134" y="3363623"/>
                  </a:cubicBezTo>
                  <a:cubicBezTo>
                    <a:pt x="2978976" y="3343114"/>
                    <a:pt x="2948372" y="3315187"/>
                    <a:pt x="2912534" y="3295890"/>
                  </a:cubicBezTo>
                  <a:cubicBezTo>
                    <a:pt x="2874685" y="3275510"/>
                    <a:pt x="2832112" y="3264974"/>
                    <a:pt x="2794000" y="3245090"/>
                  </a:cubicBezTo>
                  <a:cubicBezTo>
                    <a:pt x="2702134" y="3197160"/>
                    <a:pt x="2617755" y="3134773"/>
                    <a:pt x="2523067" y="3092690"/>
                  </a:cubicBezTo>
                  <a:cubicBezTo>
                    <a:pt x="2472267" y="3070112"/>
                    <a:pt x="2418583" y="3053143"/>
                    <a:pt x="2370667" y="3024957"/>
                  </a:cubicBezTo>
                  <a:cubicBezTo>
                    <a:pt x="2322015" y="2996339"/>
                    <a:pt x="2281131" y="2956165"/>
                    <a:pt x="2235200" y="2923357"/>
                  </a:cubicBezTo>
                  <a:cubicBezTo>
                    <a:pt x="1999074" y="2754695"/>
                    <a:pt x="2284762" y="2964276"/>
                    <a:pt x="1998134" y="2787890"/>
                  </a:cubicBezTo>
                  <a:cubicBezTo>
                    <a:pt x="1967353" y="2768948"/>
                    <a:pt x="1942381" y="2741842"/>
                    <a:pt x="1913467" y="2720157"/>
                  </a:cubicBezTo>
                  <a:cubicBezTo>
                    <a:pt x="1897186" y="2707946"/>
                    <a:pt x="1879600" y="2697579"/>
                    <a:pt x="1862667" y="2686290"/>
                  </a:cubicBezTo>
                  <a:cubicBezTo>
                    <a:pt x="1851378" y="2669357"/>
                    <a:pt x="1843191" y="2649881"/>
                    <a:pt x="1828800" y="2635490"/>
                  </a:cubicBezTo>
                  <a:cubicBezTo>
                    <a:pt x="1766327" y="2573017"/>
                    <a:pt x="1782680" y="2634043"/>
                    <a:pt x="1727200" y="2550823"/>
                  </a:cubicBezTo>
                  <a:cubicBezTo>
                    <a:pt x="1706197" y="2519318"/>
                    <a:pt x="1695881" y="2481691"/>
                    <a:pt x="1676400" y="2449223"/>
                  </a:cubicBezTo>
                  <a:cubicBezTo>
                    <a:pt x="1661880" y="2425023"/>
                    <a:pt x="1642533" y="2404068"/>
                    <a:pt x="1625600" y="2381490"/>
                  </a:cubicBezTo>
                  <a:cubicBezTo>
                    <a:pt x="1614311" y="2347623"/>
                    <a:pt x="1606506" y="2312389"/>
                    <a:pt x="1591734" y="2279890"/>
                  </a:cubicBezTo>
                  <a:cubicBezTo>
                    <a:pt x="1578115" y="2249927"/>
                    <a:pt x="1556694" y="2224117"/>
                    <a:pt x="1540934" y="2195223"/>
                  </a:cubicBezTo>
                  <a:cubicBezTo>
                    <a:pt x="1522803" y="2161982"/>
                    <a:pt x="1508265" y="2126864"/>
                    <a:pt x="1490134" y="2093623"/>
                  </a:cubicBezTo>
                  <a:cubicBezTo>
                    <a:pt x="1474374" y="2064729"/>
                    <a:pt x="1454053" y="2038395"/>
                    <a:pt x="1439334" y="2008957"/>
                  </a:cubicBezTo>
                  <a:cubicBezTo>
                    <a:pt x="1425740" y="1981770"/>
                    <a:pt x="1420229" y="1950861"/>
                    <a:pt x="1405467" y="1924290"/>
                  </a:cubicBezTo>
                  <a:cubicBezTo>
                    <a:pt x="1374180" y="1867974"/>
                    <a:pt x="1323944" y="1822538"/>
                    <a:pt x="1270000" y="1788823"/>
                  </a:cubicBezTo>
                  <a:cubicBezTo>
                    <a:pt x="1254864" y="1779363"/>
                    <a:pt x="1236133" y="1777534"/>
                    <a:pt x="1219200" y="1771890"/>
                  </a:cubicBezTo>
                  <a:cubicBezTo>
                    <a:pt x="1138696" y="1718220"/>
                    <a:pt x="1187709" y="1744460"/>
                    <a:pt x="1066800" y="1704157"/>
                  </a:cubicBezTo>
                  <a:cubicBezTo>
                    <a:pt x="1032933" y="1692868"/>
                    <a:pt x="995472" y="1689210"/>
                    <a:pt x="965200" y="1670290"/>
                  </a:cubicBezTo>
                  <a:cubicBezTo>
                    <a:pt x="701142" y="1505253"/>
                    <a:pt x="959016" y="1653960"/>
                    <a:pt x="694267" y="1534823"/>
                  </a:cubicBezTo>
                  <a:cubicBezTo>
                    <a:pt x="515107" y="1454201"/>
                    <a:pt x="504890" y="1441862"/>
                    <a:pt x="355600" y="1348557"/>
                  </a:cubicBezTo>
                  <a:cubicBezTo>
                    <a:pt x="304927" y="1145861"/>
                    <a:pt x="383302" y="1378412"/>
                    <a:pt x="287867" y="1263890"/>
                  </a:cubicBezTo>
                  <a:cubicBezTo>
                    <a:pt x="268408" y="1240539"/>
                    <a:pt x="266578" y="1206895"/>
                    <a:pt x="254000" y="1179223"/>
                  </a:cubicBezTo>
                  <a:cubicBezTo>
                    <a:pt x="238332" y="1144753"/>
                    <a:pt x="218578" y="1112224"/>
                    <a:pt x="203200" y="1077623"/>
                  </a:cubicBezTo>
                  <a:cubicBezTo>
                    <a:pt x="183033" y="1032246"/>
                    <a:pt x="187535" y="1001252"/>
                    <a:pt x="152400" y="959090"/>
                  </a:cubicBezTo>
                  <a:cubicBezTo>
                    <a:pt x="139371" y="943456"/>
                    <a:pt x="118533" y="936512"/>
                    <a:pt x="101600" y="925223"/>
                  </a:cubicBezTo>
                  <a:cubicBezTo>
                    <a:pt x="79022" y="868779"/>
                    <a:pt x="54314" y="813141"/>
                    <a:pt x="33867" y="755890"/>
                  </a:cubicBezTo>
                  <a:cubicBezTo>
                    <a:pt x="26040" y="733973"/>
                    <a:pt x="23328" y="710534"/>
                    <a:pt x="16934" y="688157"/>
                  </a:cubicBezTo>
                  <a:cubicBezTo>
                    <a:pt x="12030" y="670994"/>
                    <a:pt x="5645" y="654290"/>
                    <a:pt x="0" y="637357"/>
                  </a:cubicBezTo>
                  <a:cubicBezTo>
                    <a:pt x="5645" y="558335"/>
                    <a:pt x="7677" y="478971"/>
                    <a:pt x="16934" y="400290"/>
                  </a:cubicBezTo>
                  <a:cubicBezTo>
                    <a:pt x="19020" y="382563"/>
                    <a:pt x="28964" y="366653"/>
                    <a:pt x="33867" y="349490"/>
                  </a:cubicBezTo>
                  <a:cubicBezTo>
                    <a:pt x="40260" y="327113"/>
                    <a:pt x="44406" y="304134"/>
                    <a:pt x="50800" y="281757"/>
                  </a:cubicBezTo>
                  <a:cubicBezTo>
                    <a:pt x="60190" y="248892"/>
                    <a:pt x="73772" y="203347"/>
                    <a:pt x="101600" y="180157"/>
                  </a:cubicBezTo>
                  <a:cubicBezTo>
                    <a:pt x="120992" y="163997"/>
                    <a:pt x="147417" y="158814"/>
                    <a:pt x="169334" y="146290"/>
                  </a:cubicBezTo>
                  <a:cubicBezTo>
                    <a:pt x="187004" y="136193"/>
                    <a:pt x="201537" y="120688"/>
                    <a:pt x="220134" y="112423"/>
                  </a:cubicBezTo>
                  <a:cubicBezTo>
                    <a:pt x="332444" y="62508"/>
                    <a:pt x="321734" y="118202"/>
                    <a:pt x="321734" y="44690"/>
                  </a:cubicBezTo>
                  <a:lnTo>
                    <a:pt x="321734" y="4469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14805" y="1896532"/>
              <a:ext cx="158542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 smtClean="0">
                  <a:solidFill>
                    <a:srgbClr val="0000FF"/>
                  </a:solidFill>
                </a:rPr>
                <a:t>Nearest </a:t>
              </a:r>
              <a:br>
                <a:rPr lang="en-US" sz="3200" i="1" dirty="0" smtClean="0">
                  <a:solidFill>
                    <a:srgbClr val="0000FF"/>
                  </a:solidFill>
                </a:rPr>
              </a:br>
              <a:r>
                <a:rPr lang="en-US" sz="3200" i="1" dirty="0" smtClean="0">
                  <a:solidFill>
                    <a:srgbClr val="0000FF"/>
                  </a:solidFill>
                </a:rPr>
                <a:t>111</a:t>
              </a:r>
            </a:p>
            <a:p>
              <a:r>
                <a:rPr lang="en-US" sz="3200" i="1" dirty="0" smtClean="0">
                  <a:solidFill>
                    <a:srgbClr val="0000FF"/>
                  </a:solidFill>
                </a:rPr>
                <a:t>(one 0)</a:t>
              </a:r>
              <a:endParaRPr lang="en-US" sz="3200" i="1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404" y="286278"/>
            <a:ext cx="8585728" cy="607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4/12/11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Spring 2011 -- Lecture #22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Administrivia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 4, Part 2 due Sunday 4/17</a:t>
            </a:r>
          </a:p>
          <a:p>
            <a:pPr lvl="1"/>
            <a:r>
              <a:rPr lang="en-US" dirty="0" smtClean="0"/>
              <a:t>Design a 16-bit pipelined computer in </a:t>
            </a:r>
            <a:r>
              <a:rPr lang="en-US" dirty="0" err="1" smtClean="0"/>
              <a:t>Logisim</a:t>
            </a:r>
            <a:endParaRPr lang="en-US" dirty="0" smtClean="0"/>
          </a:p>
          <a:p>
            <a:r>
              <a:rPr lang="en-US" dirty="0" smtClean="0"/>
              <a:t>Extra Credit due 4/24 – Fastest Matrix Multiply</a:t>
            </a:r>
          </a:p>
          <a:p>
            <a:r>
              <a:rPr lang="en-US" dirty="0" smtClean="0"/>
              <a:t>Final Review: Mon 5/2, 5 – 8PM, 2050 VLSB</a:t>
            </a:r>
          </a:p>
          <a:p>
            <a:r>
              <a:rPr lang="en-US" dirty="0" smtClean="0"/>
              <a:t>Final Exam: Mon 5/9, 11:30-2:30PM, </a:t>
            </a:r>
            <a:br>
              <a:rPr lang="en-US" dirty="0" smtClean="0"/>
            </a:br>
            <a:r>
              <a:rPr lang="en-US" dirty="0" smtClean="0"/>
              <a:t>100 Haas Pavilion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5FB1F-1833-FD4A-81EF-7509A2552312}" type="datetime1">
              <a:rPr lang="en-US" smtClean="0"/>
              <a:pPr/>
              <a:t>4/16/11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813" y="0"/>
            <a:ext cx="9167813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Average performance across matrix sizes</a:t>
            </a:r>
            <a:endParaRPr lang="en-US" sz="40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42038"/>
            <a:ext cx="8229600" cy="487362"/>
          </a:xfrm>
        </p:spPr>
        <p:txBody>
          <a:bodyPr rtlCol="0">
            <a:normAutofit fontScale="92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i="1" dirty="0" smtClean="0"/>
              <a:t>Slowdown in nearly every code, often large.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76200" y="685800"/>
          <a:ext cx="89916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813" y="0"/>
            <a:ext cx="9167813" cy="6858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Average performance across matrix sizes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72200"/>
            <a:ext cx="8229600" cy="487363"/>
          </a:xfrm>
        </p:spPr>
        <p:txBody>
          <a:bodyPr rtlCol="0">
            <a:normAutofit fontScale="92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i="1" dirty="0" smtClean="0"/>
              <a:t>93% got less than 10 </a:t>
            </a:r>
            <a:r>
              <a:rPr lang="en-US" i="1" dirty="0" err="1" smtClean="0"/>
              <a:t>Gflop</a:t>
            </a:r>
            <a:r>
              <a:rPr lang="en-US" i="1" dirty="0" smtClean="0"/>
              <a:t>/s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76200" y="719137"/>
          <a:ext cx="8991600" cy="541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>
          <a:xfrm flipV="1">
            <a:off x="7902575" y="914400"/>
            <a:ext cx="0" cy="44196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TextBox 2"/>
          <p:cNvSpPr txBox="1">
            <a:spLocks noChangeArrowheads="1"/>
          </p:cNvSpPr>
          <p:nvPr/>
        </p:nvSpPr>
        <p:spPr bwMode="auto">
          <a:xfrm rot="-5400000">
            <a:off x="6743700" y="17145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US" sz="2400"/>
              <a:t>Math Library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813" y="0"/>
            <a:ext cx="9167813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Lines of code to handle all sizes</a:t>
            </a:r>
            <a:endParaRPr lang="en-US" sz="40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72200"/>
            <a:ext cx="8229600" cy="487363"/>
          </a:xfrm>
        </p:spPr>
        <p:txBody>
          <a:bodyPr rtlCol="0">
            <a:normAutofit fontScale="92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i="1" dirty="0" smtClean="0"/>
              <a:t>Most codes are longer, but some are shorter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76200" y="723900"/>
          <a:ext cx="89916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76200" y="726281"/>
          <a:ext cx="8991600" cy="5405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-3175"/>
            <a:ext cx="9167813" cy="685800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/>
              <a:t>Performance of OpenMP codes</a:t>
            </a:r>
            <a:endParaRPr lang="en-US" sz="4000" b="1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9900" y="6172200"/>
            <a:ext cx="8229600" cy="4873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i="1" dirty="0" smtClean="0"/>
              <a:t>Many teams got speedup using </a:t>
            </a:r>
            <a:r>
              <a:rPr lang="en-US" i="1" dirty="0" err="1" smtClean="0"/>
              <a:t>OpenMP</a:t>
            </a:r>
            <a:r>
              <a:rPr lang="en-US" i="1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76200" y="721518"/>
          <a:ext cx="8991600" cy="5414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3813" y="0"/>
            <a:ext cx="9167813" cy="6858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Average </a:t>
            </a:r>
            <a:r>
              <a:rPr lang="en-US" dirty="0" err="1" smtClean="0"/>
              <a:t>OpenMP</a:t>
            </a:r>
            <a:r>
              <a:rPr lang="en-US" dirty="0" smtClean="0"/>
              <a:t> performance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9900" y="6172200"/>
            <a:ext cx="8229600" cy="4873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i="1" dirty="0" smtClean="0"/>
              <a:t>95% got less than 60 </a:t>
            </a:r>
            <a:r>
              <a:rPr lang="en-US" i="1" dirty="0" err="1" smtClean="0"/>
              <a:t>Gflop</a:t>
            </a:r>
            <a:r>
              <a:rPr lang="en-US" i="1" dirty="0" smtClean="0"/>
              <a:t>/s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80962" y="719137"/>
          <a:ext cx="8982075" cy="541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6172200"/>
            <a:ext cx="8229600" cy="487363"/>
          </a:xfrm>
        </p:spPr>
        <p:txBody>
          <a:bodyPr rtlCol="0">
            <a:normAutofit fontScale="92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i="1" dirty="0" smtClean="0"/>
              <a:t>Most codes did not require many changes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3813" y="0"/>
            <a:ext cx="9167813" cy="685800"/>
          </a:xfrm>
        </p:spPr>
        <p:txBody>
          <a:bodyPr>
            <a:normAutofit fontScale="90000"/>
          </a:bodyPr>
          <a:lstStyle/>
          <a:p>
            <a:r>
              <a:rPr lang="en-US" sz="4000"/>
              <a:t>Lines of code to use OpenMP</a:t>
            </a:r>
            <a:endParaRPr lang="en-US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j4scores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4416" y="135464"/>
            <a:ext cx="8695168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74133" y="0"/>
            <a:ext cx="8229600" cy="1143000"/>
          </a:xfrm>
        </p:spPr>
        <p:txBody>
          <a:bodyPr/>
          <a:lstStyle/>
          <a:p>
            <a:r>
              <a:rPr lang="en-US" dirty="0" smtClean="0"/>
              <a:t>Project 4 Part 1 Scores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8284-8055-AF49-B6F2-302E5EADF70D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61C in the News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/>
              <a:t>Intel, on the Outside, Takes Aim at </a:t>
            </a:r>
            <a:r>
              <a:rPr lang="en-US" b="1" dirty="0" err="1" smtClean="0"/>
              <a:t>Smartphones</a:t>
            </a:r>
            <a:endParaRPr lang="en-US" b="1" dirty="0" smtClean="0"/>
          </a:p>
          <a:p>
            <a:r>
              <a:rPr lang="en-US" dirty="0" smtClean="0"/>
              <a:t>As long as PCs were dominant, Intel was dominant. But it’s now a new world in which tiny hand-held computers, more commonly known as </a:t>
            </a:r>
            <a:r>
              <a:rPr lang="en-US" dirty="0" err="1" smtClean="0"/>
              <a:t>smartphones</a:t>
            </a:r>
            <a:r>
              <a:rPr lang="en-US" dirty="0" smtClean="0"/>
              <a:t>, are outselling personal computers. </a:t>
            </a:r>
          </a:p>
          <a:p>
            <a:r>
              <a:rPr lang="en-US" dirty="0" smtClean="0"/>
              <a:t>And usually, there is no Intel inside. The difficulty has been to get its chips’ power consumption down to a level reasonable for a phone.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Paul </a:t>
            </a:r>
            <a:r>
              <a:rPr lang="en-US" dirty="0" err="1" smtClean="0"/>
              <a:t>Otellini</a:t>
            </a:r>
            <a:r>
              <a:rPr lang="en-US" dirty="0" smtClean="0"/>
              <a:t> vowed recently that Intel-powered </a:t>
            </a:r>
            <a:r>
              <a:rPr lang="en-US" dirty="0" err="1" smtClean="0"/>
              <a:t>smartphones</a:t>
            </a:r>
            <a:r>
              <a:rPr lang="en-US" dirty="0" smtClean="0"/>
              <a:t> would be on the market before the year is out. </a:t>
            </a:r>
          </a:p>
          <a:p>
            <a:r>
              <a:rPr lang="en-US" dirty="0" smtClean="0"/>
              <a:t>Intel’s competitors are also hoping that a recent decision by Nokia to use Windows Phone 7 rather than the </a:t>
            </a:r>
            <a:r>
              <a:rPr lang="en-US" dirty="0" err="1" smtClean="0"/>
              <a:t>Symbian</a:t>
            </a:r>
            <a:r>
              <a:rPr lang="en-US" dirty="0" smtClean="0"/>
              <a:t> operating system, will help them fend off Intel, given that it is optimized for ARM-based </a:t>
            </a:r>
            <a:r>
              <a:rPr lang="en-US" dirty="0" err="1" smtClean="0"/>
              <a:t>cellphones</a:t>
            </a:r>
            <a:r>
              <a:rPr lang="en-US" dirty="0" smtClean="0"/>
              <a:t>.</a:t>
            </a:r>
          </a:p>
          <a:p>
            <a:r>
              <a:rPr lang="en-US" i="1" dirty="0" smtClean="0"/>
              <a:t>NY Times</a:t>
            </a:r>
            <a:r>
              <a:rPr lang="en-US" dirty="0" smtClean="0"/>
              <a:t>, April 10, 2011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8284-8055-AF49-B6F2-302E5EADF70D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78629"/>
            <a:ext cx="7552267" cy="13390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Get To Know Your Prof: Connections between Tapia &amp; me?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5940425"/>
            <a:ext cx="8355280" cy="8318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Math vs. CS? Private vs. Public University? Texas vs. California?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0E01-3E75-2C4E-96E2-AA494A0355E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 descr="DavePatters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0" y="1417638"/>
            <a:ext cx="3498849" cy="4520914"/>
          </a:xfrm>
          <a:prstGeom prst="rect">
            <a:avLst/>
          </a:prstGeom>
        </p:spPr>
      </p:pic>
      <p:pic>
        <p:nvPicPr>
          <p:cNvPr id="7" name="Picture 6" descr="colorTapia2005small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" y="1417638"/>
            <a:ext cx="3517900" cy="443230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4770-1794-954C-84DC-6AD06D86C24A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Review</a:t>
            </a:r>
          </a:p>
        </p:txBody>
      </p:sp>
      <p:sp>
        <p:nvSpPr>
          <p:cNvPr id="57347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 smtClean="0"/>
              <a:t>Name of the Game: Reduce Cache Misses</a:t>
            </a:r>
          </a:p>
          <a:p>
            <a:pPr lvl="1" eaLnBrk="1" hangingPunct="1">
              <a:defRPr/>
            </a:pPr>
            <a:r>
              <a:rPr lang="en-US" sz="2400" dirty="0" smtClean="0"/>
              <a:t>2 memory blocks mapping to same block knock each other out as program bounces from 1 memory location to next</a:t>
            </a:r>
          </a:p>
          <a:p>
            <a:pPr eaLnBrk="1" hangingPunct="1">
              <a:defRPr/>
            </a:pPr>
            <a:r>
              <a:rPr lang="en-US" sz="2400" dirty="0" smtClean="0"/>
              <a:t>One way to do it: set-</a:t>
            </a:r>
            <a:r>
              <a:rPr lang="en-US" sz="2400" dirty="0" err="1" smtClean="0"/>
              <a:t>associativity</a:t>
            </a:r>
            <a:endParaRPr lang="en-US" sz="2400" dirty="0" smtClean="0"/>
          </a:p>
          <a:p>
            <a:pPr lvl="1" eaLnBrk="1" hangingPunct="1">
              <a:defRPr/>
            </a:pPr>
            <a:r>
              <a:rPr lang="en-US" sz="2400" dirty="0" smtClean="0"/>
              <a:t>Memory block maps into more than 1 cache block</a:t>
            </a:r>
          </a:p>
          <a:p>
            <a:pPr lvl="1" eaLnBrk="1" hangingPunct="1">
              <a:defRPr/>
            </a:pPr>
            <a:r>
              <a:rPr lang="en-US" sz="2400" dirty="0" smtClean="0"/>
              <a:t>N-way: </a:t>
            </a:r>
            <a:r>
              <a:rPr lang="en-US" sz="2400" dirty="0" err="1" smtClean="0"/>
              <a:t>n</a:t>
            </a:r>
            <a:r>
              <a:rPr lang="en-US" sz="2400" dirty="0" smtClean="0"/>
              <a:t> possible places in cache to hold a memory block</a:t>
            </a:r>
          </a:p>
          <a:p>
            <a:pPr>
              <a:defRPr/>
            </a:pPr>
            <a:r>
              <a:rPr lang="en-US" sz="2400" dirty="0" smtClean="0"/>
              <a:t>N-way Cache of 2</a:t>
            </a:r>
            <a:r>
              <a:rPr lang="en-US" sz="2400" baseline="30000" dirty="0" smtClean="0"/>
              <a:t>N+M </a:t>
            </a:r>
            <a:r>
              <a:rPr lang="en-US" sz="2400" dirty="0" smtClean="0"/>
              <a:t>blocks: 2</a:t>
            </a:r>
            <a:r>
              <a:rPr lang="en-US" sz="2400" baseline="30000" dirty="0" smtClean="0"/>
              <a:t>N</a:t>
            </a:r>
            <a:r>
              <a:rPr lang="en-US" sz="2400" dirty="0" smtClean="0"/>
              <a:t> ways </a:t>
            </a:r>
            <a:r>
              <a:rPr lang="en-US" sz="2400" dirty="0" err="1" smtClean="0"/>
              <a:t>x</a:t>
            </a:r>
            <a:r>
              <a:rPr lang="en-US" sz="2400" dirty="0" smtClean="0"/>
              <a:t> 2</a:t>
            </a:r>
            <a:r>
              <a:rPr lang="en-US" sz="2400" baseline="30000" dirty="0" smtClean="0"/>
              <a:t>M</a:t>
            </a:r>
            <a:r>
              <a:rPr lang="en-US" sz="2400" dirty="0" smtClean="0"/>
              <a:t> sets</a:t>
            </a:r>
          </a:p>
          <a:p>
            <a:pPr>
              <a:defRPr/>
            </a:pPr>
            <a:r>
              <a:rPr lang="en-US" sz="2400" dirty="0" smtClean="0"/>
              <a:t>Multi-level caches</a:t>
            </a:r>
          </a:p>
          <a:p>
            <a:pPr lvl="1">
              <a:buFont typeface="Lucida Grande"/>
              <a:buChar char="−"/>
              <a:defRPr/>
            </a:pPr>
            <a:r>
              <a:rPr lang="en-US" sz="2400" dirty="0" smtClean="0"/>
              <a:t>Optimize first level to be fast!</a:t>
            </a:r>
          </a:p>
          <a:p>
            <a:pPr lvl="1">
              <a:buFont typeface="Lucida Grande"/>
              <a:buChar char="−"/>
              <a:defRPr/>
            </a:pPr>
            <a:r>
              <a:rPr lang="en-US" sz="2400" dirty="0" smtClean="0"/>
              <a:t>Optimize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and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levels to minimize the memory access penalty</a:t>
            </a:r>
          </a:p>
          <a:p>
            <a:pPr lvl="1" eaLnBrk="1" hangingPunct="1">
              <a:buNone/>
              <a:defRPr/>
            </a:pP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54ED4-41BE-CA42-8B77-EFB9B48001D3}" type="datetime1">
              <a:rPr lang="en-US" smtClean="0"/>
              <a:pPr/>
              <a:t>4/16/11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westwood-ma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982" y="20114"/>
            <a:ext cx="4358640" cy="1120140"/>
          </a:xfrm>
          <a:prstGeom prst="rect">
            <a:avLst/>
          </a:prstGeom>
        </p:spPr>
      </p:pic>
      <p:pic>
        <p:nvPicPr>
          <p:cNvPr id="41" name="Picture 40" descr="Torrance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374" y="2401824"/>
            <a:ext cx="5967476" cy="4456176"/>
          </a:xfrm>
          <a:prstGeom prst="rect">
            <a:avLst/>
          </a:prstGeom>
        </p:spPr>
      </p:pic>
      <p:sp>
        <p:nvSpPr>
          <p:cNvPr id="12" name="Up Arrow Callout 11"/>
          <p:cNvSpPr/>
          <p:nvPr/>
        </p:nvSpPr>
        <p:spPr>
          <a:xfrm>
            <a:off x="4870683" y="5837887"/>
            <a:ext cx="1468001" cy="408316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DP 2</a:t>
            </a:r>
            <a:r>
              <a:rPr lang="en-US" baseline="30000" dirty="0" smtClean="0">
                <a:solidFill>
                  <a:schemeClr val="tx1"/>
                </a:solidFill>
              </a:rPr>
              <a:t>nd</a:t>
            </a:r>
            <a:r>
              <a:rPr lang="en-US" dirty="0" smtClean="0">
                <a:solidFill>
                  <a:schemeClr val="tx1"/>
                </a:solidFill>
              </a:rPr>
              <a:t> 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ight Arrow Callout 13"/>
          <p:cNvSpPr/>
          <p:nvPr/>
        </p:nvSpPr>
        <p:spPr>
          <a:xfrm>
            <a:off x="4129621" y="5355798"/>
            <a:ext cx="1490653" cy="482089"/>
          </a:xfrm>
          <a:prstGeom prst="rightArrowCallou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DP High School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Down Arrow Callout 14"/>
          <p:cNvSpPr/>
          <p:nvPr/>
        </p:nvSpPr>
        <p:spPr>
          <a:xfrm>
            <a:off x="5519150" y="5113989"/>
            <a:ext cx="1388565" cy="49772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46046"/>
            </a:avLst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RT 2</a:t>
            </a:r>
            <a:r>
              <a:rPr lang="en-US" baseline="30000" dirty="0" smtClean="0"/>
              <a:t>nd</a:t>
            </a:r>
            <a:r>
              <a:rPr lang="en-US" dirty="0" smtClean="0"/>
              <a:t> Home</a:t>
            </a:r>
            <a:endParaRPr lang="en-US" dirty="0"/>
          </a:p>
        </p:txBody>
      </p:sp>
      <p:sp>
        <p:nvSpPr>
          <p:cNvPr id="17" name="Right Arrow Callout 16"/>
          <p:cNvSpPr/>
          <p:nvPr/>
        </p:nvSpPr>
        <p:spPr>
          <a:xfrm>
            <a:off x="7005411" y="6246203"/>
            <a:ext cx="1177909" cy="43542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954"/>
            </a:avLst>
          </a:prstGeom>
          <a:solidFill>
            <a:srgbClr val="008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RT JC</a:t>
            </a:r>
            <a:endParaRPr lang="en-US" dirty="0"/>
          </a:p>
        </p:txBody>
      </p:sp>
      <p:sp>
        <p:nvSpPr>
          <p:cNvPr id="19" name="Right Arrow Callout 18"/>
          <p:cNvSpPr/>
          <p:nvPr/>
        </p:nvSpPr>
        <p:spPr>
          <a:xfrm>
            <a:off x="5462435" y="2657367"/>
            <a:ext cx="1177909" cy="43542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954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DP JC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Right Arrow Callout 20"/>
          <p:cNvSpPr/>
          <p:nvPr/>
        </p:nvSpPr>
        <p:spPr>
          <a:xfrm>
            <a:off x="2403590" y="462665"/>
            <a:ext cx="1860124" cy="36716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954"/>
            </a:avLst>
          </a:prstGeom>
          <a:solidFill>
            <a:srgbClr val="3366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DP &amp; RT BA</a:t>
            </a:r>
            <a:endParaRPr lang="en-US" dirty="0"/>
          </a:p>
        </p:txBody>
      </p:sp>
      <p:pic>
        <p:nvPicPr>
          <p:cNvPr id="22" name="Picture 21" descr="UCLA-Colo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683" y="126686"/>
            <a:ext cx="1020518" cy="755184"/>
          </a:xfrm>
          <a:prstGeom prst="rect">
            <a:avLst/>
          </a:prstGeom>
        </p:spPr>
      </p:pic>
      <p:sp>
        <p:nvSpPr>
          <p:cNvPr id="23" name="Right Arrow Callout 22"/>
          <p:cNvSpPr/>
          <p:nvPr/>
        </p:nvSpPr>
        <p:spPr>
          <a:xfrm>
            <a:off x="2485903" y="150202"/>
            <a:ext cx="1860124" cy="36716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954"/>
            </a:avLst>
          </a:prstGeom>
          <a:solidFill>
            <a:srgbClr val="3366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DP &amp; RT MS</a:t>
            </a:r>
            <a:endParaRPr lang="en-US" dirty="0"/>
          </a:p>
        </p:txBody>
      </p:sp>
      <p:sp>
        <p:nvSpPr>
          <p:cNvPr id="24" name="Right Arrow Callout 23"/>
          <p:cNvSpPr/>
          <p:nvPr/>
        </p:nvSpPr>
        <p:spPr>
          <a:xfrm>
            <a:off x="2595794" y="768837"/>
            <a:ext cx="1860124" cy="36716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954"/>
            </a:avLst>
          </a:prstGeom>
          <a:solidFill>
            <a:srgbClr val="3366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DP &amp; RT PhD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1135998"/>
            <a:ext cx="8229600" cy="1143000"/>
          </a:xfrm>
          <a:noFill/>
        </p:spPr>
        <p:txBody>
          <a:bodyPr/>
          <a:lstStyle/>
          <a:p>
            <a:r>
              <a:rPr lang="en-US" dirty="0" smtClean="0"/>
              <a:t>Tapia and Patterson – Connections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-1" y="2041814"/>
            <a:ext cx="3981373" cy="123110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/>
              <a:t>Oldest of large church-going family (5 / 4 kids)</a:t>
            </a:r>
          </a:p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" y="2939066"/>
            <a:ext cx="398137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/>
              <a:t>Married at 20/</a:t>
            </a:r>
            <a:r>
              <a:rPr lang="en-US" sz="2800" dirty="0" smtClean="0"/>
              <a:t>19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half" idx="1"/>
          </p:nvPr>
        </p:nvSpPr>
        <p:spPr>
          <a:xfrm>
            <a:off x="1" y="4209724"/>
            <a:ext cx="3981373" cy="158113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Father at 21</a:t>
            </a:r>
          </a:p>
          <a:p>
            <a:pPr lvl="1"/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child in grad school</a:t>
            </a:r>
          </a:p>
          <a:p>
            <a:pPr lvl="1"/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son has our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names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" y="5520177"/>
            <a:ext cx="3981372" cy="13849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/>
              <a:t>UCLA PhD @ 28/29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Full Prof</a:t>
            </a:r>
            <a:r>
              <a:rPr lang="en-US" sz="2800" dirty="0" smtClean="0"/>
              <a:t> 10 years later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NAE in 1992/1993</a:t>
            </a:r>
          </a:p>
        </p:txBody>
      </p:sp>
      <p:sp>
        <p:nvSpPr>
          <p:cNvPr id="32" name="Left Arrow Callout 31"/>
          <p:cNvSpPr/>
          <p:nvPr/>
        </p:nvSpPr>
        <p:spPr>
          <a:xfrm>
            <a:off x="6869362" y="5535985"/>
            <a:ext cx="1252986" cy="520788"/>
          </a:xfrm>
          <a:prstGeom prst="leftArrowCallout">
            <a:avLst>
              <a:gd name="adj1" fmla="val 28835"/>
              <a:gd name="adj2" fmla="val 25000"/>
              <a:gd name="adj3" fmla="val 25000"/>
              <a:gd name="adj4" fmla="val 76847"/>
            </a:avLst>
          </a:prstGeom>
          <a:solidFill>
            <a:srgbClr val="008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RT High School</a:t>
            </a:r>
            <a:endParaRPr lang="en-US" dirty="0"/>
          </a:p>
        </p:txBody>
      </p:sp>
      <p:grpSp>
        <p:nvGrpSpPr>
          <p:cNvPr id="2" name="Group 35"/>
          <p:cNvGrpSpPr/>
          <p:nvPr/>
        </p:nvGrpSpPr>
        <p:grpSpPr>
          <a:xfrm>
            <a:off x="5604684" y="5427047"/>
            <a:ext cx="581338" cy="410840"/>
            <a:chOff x="5604684" y="5427047"/>
            <a:chExt cx="581338" cy="410840"/>
          </a:xfrm>
        </p:grpSpPr>
        <p:cxnSp>
          <p:nvCxnSpPr>
            <p:cNvPr id="34" name="Straight Arrow Connector 33"/>
            <p:cNvCxnSpPr>
              <a:stCxn id="12" idx="0"/>
            </p:cNvCxnSpPr>
            <p:nvPr/>
          </p:nvCxnSpPr>
          <p:spPr>
            <a:xfrm rot="5400000" flipH="1" flipV="1">
              <a:off x="5782267" y="5434132"/>
              <a:ext cx="226172" cy="581338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740371" y="5427047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3" name="Group 36"/>
          <p:cNvGrpSpPr/>
          <p:nvPr/>
        </p:nvGrpSpPr>
        <p:grpSpPr>
          <a:xfrm>
            <a:off x="5620274" y="5417265"/>
            <a:ext cx="1249088" cy="379114"/>
            <a:chOff x="4596776" y="5161349"/>
            <a:chExt cx="1249088" cy="379114"/>
          </a:xfrm>
        </p:grpSpPr>
        <p:cxnSp>
          <p:nvCxnSpPr>
            <p:cNvPr id="38" name="Straight Arrow Connector 37"/>
            <p:cNvCxnSpPr>
              <a:stCxn id="14" idx="3"/>
            </p:cNvCxnSpPr>
            <p:nvPr/>
          </p:nvCxnSpPr>
          <p:spPr>
            <a:xfrm>
              <a:off x="4596776" y="5340927"/>
              <a:ext cx="1249088" cy="199536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315186" y="5161349"/>
              <a:ext cx="301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5" name="Group 47"/>
          <p:cNvGrpSpPr/>
          <p:nvPr/>
        </p:nvGrpSpPr>
        <p:grpSpPr>
          <a:xfrm>
            <a:off x="6640344" y="2875081"/>
            <a:ext cx="1542976" cy="3588836"/>
            <a:chOff x="6640344" y="2875081"/>
            <a:chExt cx="1542976" cy="3588836"/>
          </a:xfrm>
        </p:grpSpPr>
        <p:cxnSp>
          <p:nvCxnSpPr>
            <p:cNvPr id="44" name="Straight Arrow Connector 43"/>
            <p:cNvCxnSpPr>
              <a:stCxn id="19" idx="3"/>
              <a:endCxn id="17" idx="3"/>
            </p:cNvCxnSpPr>
            <p:nvPr/>
          </p:nvCxnSpPr>
          <p:spPr>
            <a:xfrm>
              <a:off x="6640344" y="2875081"/>
              <a:ext cx="1542976" cy="3588836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7155148" y="4025060"/>
              <a:ext cx="670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7134" y="3369953"/>
            <a:ext cx="3981372" cy="89255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/>
              <a:t>UCLA BA Math @ 22/21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1st college graduate </a:t>
            </a:r>
          </a:p>
        </p:txBody>
      </p:sp>
      <p:sp>
        <p:nvSpPr>
          <p:cNvPr id="57" name="Down Arrow Callout 56"/>
          <p:cNvSpPr/>
          <p:nvPr/>
        </p:nvSpPr>
        <p:spPr>
          <a:xfrm>
            <a:off x="5462435" y="3508580"/>
            <a:ext cx="1400298" cy="350572"/>
          </a:xfrm>
          <a:prstGeom prst="downArrowCallou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DP 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Home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" name="Group 60"/>
          <p:cNvGrpSpPr/>
          <p:nvPr/>
        </p:nvGrpSpPr>
        <p:grpSpPr>
          <a:xfrm>
            <a:off x="6162585" y="3859151"/>
            <a:ext cx="1662872" cy="1254837"/>
            <a:chOff x="6162585" y="3859151"/>
            <a:chExt cx="1662872" cy="1254837"/>
          </a:xfrm>
        </p:grpSpPr>
        <p:cxnSp>
          <p:nvCxnSpPr>
            <p:cNvPr id="59" name="Straight Arrow Connector 58"/>
            <p:cNvCxnSpPr>
              <a:stCxn id="57" idx="2"/>
            </p:cNvCxnSpPr>
            <p:nvPr/>
          </p:nvCxnSpPr>
          <p:spPr>
            <a:xfrm rot="16200000" flipH="1">
              <a:off x="6366602" y="3655134"/>
              <a:ext cx="1254837" cy="1662872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6670257" y="3992794"/>
              <a:ext cx="670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7</a:t>
              </a:r>
              <a:endParaRPr lang="en-US" dirty="0"/>
            </a:p>
          </p:txBody>
        </p:sp>
      </p:grpSp>
      <p:sp>
        <p:nvSpPr>
          <p:cNvPr id="56" name="Down Arrow Callout 55"/>
          <p:cNvSpPr/>
          <p:nvPr/>
        </p:nvSpPr>
        <p:spPr>
          <a:xfrm>
            <a:off x="7155148" y="4616265"/>
            <a:ext cx="1388565" cy="49772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46046"/>
            </a:avLst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RT 1</a:t>
            </a:r>
            <a:r>
              <a:rPr lang="en-US" baseline="30000" dirty="0" smtClean="0"/>
              <a:t>st</a:t>
            </a:r>
            <a:r>
              <a:rPr lang="en-US" dirty="0" smtClean="0"/>
              <a:t> Home</a:t>
            </a:r>
            <a:endParaRPr lang="en-US" dirty="0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0E01-3E75-2C4E-96E2-AA494A0355E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8FFB4-84C3-B74D-9899-9FA3F0159ECA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4" grpId="0" animBg="1"/>
      <p:bldP spid="29" grpId="0" animBg="1"/>
      <p:bldP spid="30" grpId="0" animBg="1"/>
      <p:bldP spid="26" grpId="0" build="p" animBg="1"/>
      <p:bldP spid="31" grpId="0" animBg="1"/>
      <p:bldP spid="32" grpId="0" animBg="1"/>
      <p:bldP spid="52" grpId="0" animBg="1"/>
      <p:bldP spid="57" grpId="0" animBg="1"/>
      <p:bldP spid="5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westwood-ma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982" y="20114"/>
            <a:ext cx="4358640" cy="1120140"/>
          </a:xfrm>
          <a:prstGeom prst="rect">
            <a:avLst/>
          </a:prstGeom>
        </p:spPr>
      </p:pic>
      <p:pic>
        <p:nvPicPr>
          <p:cNvPr id="41" name="Picture 40" descr="Torrance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374" y="2401824"/>
            <a:ext cx="5967476" cy="4456176"/>
          </a:xfrm>
          <a:prstGeom prst="rect">
            <a:avLst/>
          </a:prstGeom>
        </p:spPr>
      </p:pic>
      <p:sp>
        <p:nvSpPr>
          <p:cNvPr id="12" name="Up Arrow Callout 11"/>
          <p:cNvSpPr/>
          <p:nvPr/>
        </p:nvSpPr>
        <p:spPr>
          <a:xfrm>
            <a:off x="4870683" y="5837887"/>
            <a:ext cx="1468001" cy="408316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DP 2</a:t>
            </a:r>
            <a:r>
              <a:rPr lang="en-US" baseline="30000" dirty="0" smtClean="0">
                <a:solidFill>
                  <a:schemeClr val="tx1"/>
                </a:solidFill>
              </a:rPr>
              <a:t>nd</a:t>
            </a:r>
            <a:r>
              <a:rPr lang="en-US" dirty="0" smtClean="0">
                <a:solidFill>
                  <a:schemeClr val="tx1"/>
                </a:solidFill>
              </a:rPr>
              <a:t> Home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ight Arrow Callout 13"/>
          <p:cNvSpPr/>
          <p:nvPr/>
        </p:nvSpPr>
        <p:spPr>
          <a:xfrm>
            <a:off x="4129621" y="5355798"/>
            <a:ext cx="1490653" cy="482089"/>
          </a:xfrm>
          <a:prstGeom prst="rightArrowCallou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DP High School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Down Arrow Callout 14"/>
          <p:cNvSpPr/>
          <p:nvPr/>
        </p:nvSpPr>
        <p:spPr>
          <a:xfrm>
            <a:off x="5519150" y="5113989"/>
            <a:ext cx="1388565" cy="49772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46046"/>
            </a:avLst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RT 2</a:t>
            </a:r>
            <a:r>
              <a:rPr lang="en-US" baseline="30000" dirty="0" smtClean="0"/>
              <a:t>nd</a:t>
            </a:r>
            <a:r>
              <a:rPr lang="en-US" dirty="0" smtClean="0"/>
              <a:t> Home</a:t>
            </a:r>
            <a:endParaRPr lang="en-US" dirty="0"/>
          </a:p>
        </p:txBody>
      </p:sp>
      <p:sp>
        <p:nvSpPr>
          <p:cNvPr id="17" name="Right Arrow Callout 16"/>
          <p:cNvSpPr/>
          <p:nvPr/>
        </p:nvSpPr>
        <p:spPr>
          <a:xfrm>
            <a:off x="7005411" y="6246203"/>
            <a:ext cx="1177909" cy="43542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954"/>
            </a:avLst>
          </a:prstGeom>
          <a:solidFill>
            <a:srgbClr val="008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RT JC</a:t>
            </a:r>
            <a:endParaRPr lang="en-US" dirty="0"/>
          </a:p>
        </p:txBody>
      </p:sp>
      <p:sp>
        <p:nvSpPr>
          <p:cNvPr id="19" name="Right Arrow Callout 18"/>
          <p:cNvSpPr/>
          <p:nvPr/>
        </p:nvSpPr>
        <p:spPr>
          <a:xfrm>
            <a:off x="5462435" y="2657367"/>
            <a:ext cx="1177909" cy="43542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954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DP JC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Right Arrow Callout 20"/>
          <p:cNvSpPr/>
          <p:nvPr/>
        </p:nvSpPr>
        <p:spPr>
          <a:xfrm>
            <a:off x="2403590" y="462665"/>
            <a:ext cx="1860124" cy="36716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954"/>
            </a:avLst>
          </a:prstGeom>
          <a:solidFill>
            <a:srgbClr val="3366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DP &amp; RT BA</a:t>
            </a:r>
            <a:endParaRPr lang="en-US" dirty="0"/>
          </a:p>
        </p:txBody>
      </p:sp>
      <p:pic>
        <p:nvPicPr>
          <p:cNvPr id="22" name="Picture 21" descr="UCLA-Colo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683" y="126686"/>
            <a:ext cx="1020518" cy="755184"/>
          </a:xfrm>
          <a:prstGeom prst="rect">
            <a:avLst/>
          </a:prstGeom>
        </p:spPr>
      </p:pic>
      <p:sp>
        <p:nvSpPr>
          <p:cNvPr id="23" name="Right Arrow Callout 22"/>
          <p:cNvSpPr/>
          <p:nvPr/>
        </p:nvSpPr>
        <p:spPr>
          <a:xfrm>
            <a:off x="2485903" y="150202"/>
            <a:ext cx="1860124" cy="36716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954"/>
            </a:avLst>
          </a:prstGeom>
          <a:solidFill>
            <a:srgbClr val="3366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DP &amp; RT MS</a:t>
            </a:r>
            <a:endParaRPr lang="en-US" dirty="0"/>
          </a:p>
        </p:txBody>
      </p:sp>
      <p:sp>
        <p:nvSpPr>
          <p:cNvPr id="24" name="Right Arrow Callout 23"/>
          <p:cNvSpPr/>
          <p:nvPr/>
        </p:nvSpPr>
        <p:spPr>
          <a:xfrm>
            <a:off x="2595794" y="768837"/>
            <a:ext cx="1860124" cy="36716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954"/>
            </a:avLst>
          </a:prstGeom>
          <a:solidFill>
            <a:srgbClr val="3366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DP &amp; RT PhD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1135998"/>
            <a:ext cx="8229600" cy="1143000"/>
          </a:xfrm>
          <a:noFill/>
        </p:spPr>
        <p:txBody>
          <a:bodyPr/>
          <a:lstStyle/>
          <a:p>
            <a:r>
              <a:rPr lang="en-US" dirty="0" smtClean="0"/>
              <a:t>Tapia and Patterson – Connections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-1" y="2041814"/>
            <a:ext cx="3981373" cy="123110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/>
              <a:t>Oldest of large church-going family (5 / 4 kids)</a:t>
            </a:r>
          </a:p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" y="2939066"/>
            <a:ext cx="398137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/>
              <a:t>Married at 20/</a:t>
            </a:r>
            <a:r>
              <a:rPr lang="en-US" sz="2800" dirty="0" smtClean="0"/>
              <a:t>19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half" idx="1"/>
          </p:nvPr>
        </p:nvSpPr>
        <p:spPr>
          <a:xfrm>
            <a:off x="1" y="4209724"/>
            <a:ext cx="3981373" cy="158113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Father at 21</a:t>
            </a:r>
          </a:p>
          <a:p>
            <a:pPr lvl="1"/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child in grad school</a:t>
            </a:r>
          </a:p>
          <a:p>
            <a:pPr lvl="1"/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son has our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names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" y="5520177"/>
            <a:ext cx="3981372" cy="13849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/>
              <a:t>UCLA PhD @ 28/29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Full Prof</a:t>
            </a:r>
            <a:r>
              <a:rPr lang="en-US" sz="2800" dirty="0" smtClean="0"/>
              <a:t> 10 years later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NAE in 1992/1993</a:t>
            </a:r>
          </a:p>
        </p:txBody>
      </p:sp>
      <p:sp>
        <p:nvSpPr>
          <p:cNvPr id="32" name="Left Arrow Callout 31"/>
          <p:cNvSpPr/>
          <p:nvPr/>
        </p:nvSpPr>
        <p:spPr>
          <a:xfrm>
            <a:off x="6869362" y="5535985"/>
            <a:ext cx="1252986" cy="520788"/>
          </a:xfrm>
          <a:prstGeom prst="leftArrowCallout">
            <a:avLst>
              <a:gd name="adj1" fmla="val 28835"/>
              <a:gd name="adj2" fmla="val 25000"/>
              <a:gd name="adj3" fmla="val 25000"/>
              <a:gd name="adj4" fmla="val 76847"/>
            </a:avLst>
          </a:prstGeom>
          <a:solidFill>
            <a:srgbClr val="008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RT High School</a:t>
            </a:r>
            <a:endParaRPr lang="en-US" dirty="0"/>
          </a:p>
        </p:txBody>
      </p:sp>
      <p:grpSp>
        <p:nvGrpSpPr>
          <p:cNvPr id="2" name="Group 35"/>
          <p:cNvGrpSpPr/>
          <p:nvPr/>
        </p:nvGrpSpPr>
        <p:grpSpPr>
          <a:xfrm>
            <a:off x="5604684" y="5427047"/>
            <a:ext cx="581338" cy="410840"/>
            <a:chOff x="5604684" y="5427047"/>
            <a:chExt cx="581338" cy="410840"/>
          </a:xfrm>
        </p:grpSpPr>
        <p:cxnSp>
          <p:nvCxnSpPr>
            <p:cNvPr id="34" name="Straight Arrow Connector 33"/>
            <p:cNvCxnSpPr>
              <a:stCxn id="12" idx="0"/>
            </p:cNvCxnSpPr>
            <p:nvPr/>
          </p:nvCxnSpPr>
          <p:spPr>
            <a:xfrm rot="5400000" flipH="1" flipV="1">
              <a:off x="5782267" y="5434132"/>
              <a:ext cx="226172" cy="581338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740371" y="5427047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3" name="Group 36"/>
          <p:cNvGrpSpPr/>
          <p:nvPr/>
        </p:nvGrpSpPr>
        <p:grpSpPr>
          <a:xfrm>
            <a:off x="5620274" y="5417265"/>
            <a:ext cx="1249088" cy="379114"/>
            <a:chOff x="4596776" y="5161349"/>
            <a:chExt cx="1249088" cy="379114"/>
          </a:xfrm>
        </p:grpSpPr>
        <p:cxnSp>
          <p:nvCxnSpPr>
            <p:cNvPr id="38" name="Straight Arrow Connector 37"/>
            <p:cNvCxnSpPr>
              <a:stCxn id="14" idx="3"/>
            </p:cNvCxnSpPr>
            <p:nvPr/>
          </p:nvCxnSpPr>
          <p:spPr>
            <a:xfrm>
              <a:off x="4596776" y="5340927"/>
              <a:ext cx="1249088" cy="199536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315186" y="5161349"/>
              <a:ext cx="301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5" name="Group 47"/>
          <p:cNvGrpSpPr/>
          <p:nvPr/>
        </p:nvGrpSpPr>
        <p:grpSpPr>
          <a:xfrm>
            <a:off x="6640344" y="2875081"/>
            <a:ext cx="1542976" cy="3588836"/>
            <a:chOff x="6640344" y="2875081"/>
            <a:chExt cx="1542976" cy="3588836"/>
          </a:xfrm>
        </p:grpSpPr>
        <p:cxnSp>
          <p:nvCxnSpPr>
            <p:cNvPr id="44" name="Straight Arrow Connector 43"/>
            <p:cNvCxnSpPr>
              <a:stCxn id="19" idx="3"/>
              <a:endCxn id="17" idx="3"/>
            </p:cNvCxnSpPr>
            <p:nvPr/>
          </p:nvCxnSpPr>
          <p:spPr>
            <a:xfrm>
              <a:off x="6640344" y="2875081"/>
              <a:ext cx="1542976" cy="3588836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7155148" y="4025060"/>
              <a:ext cx="670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7134" y="3369953"/>
            <a:ext cx="3981372" cy="89255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/>
              <a:t>UCLA BA Math @ 22/21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1st college graduate </a:t>
            </a:r>
          </a:p>
        </p:txBody>
      </p:sp>
      <p:pic>
        <p:nvPicPr>
          <p:cNvPr id="49" name="Picture 48" descr="Tapiawedding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21" y="2685724"/>
            <a:ext cx="4064000" cy="3048000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sp>
        <p:nvSpPr>
          <p:cNvPr id="57" name="Down Arrow Callout 56"/>
          <p:cNvSpPr/>
          <p:nvPr/>
        </p:nvSpPr>
        <p:spPr>
          <a:xfrm>
            <a:off x="5462435" y="3508580"/>
            <a:ext cx="1400298" cy="350572"/>
          </a:xfrm>
          <a:prstGeom prst="downArrowCallou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DP 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Home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" name="Group 60"/>
          <p:cNvGrpSpPr/>
          <p:nvPr/>
        </p:nvGrpSpPr>
        <p:grpSpPr>
          <a:xfrm>
            <a:off x="6162585" y="3859151"/>
            <a:ext cx="1662872" cy="1254837"/>
            <a:chOff x="6162585" y="3859151"/>
            <a:chExt cx="1662872" cy="1254837"/>
          </a:xfrm>
        </p:grpSpPr>
        <p:cxnSp>
          <p:nvCxnSpPr>
            <p:cNvPr id="59" name="Straight Arrow Connector 58"/>
            <p:cNvCxnSpPr>
              <a:stCxn id="57" idx="2"/>
            </p:cNvCxnSpPr>
            <p:nvPr/>
          </p:nvCxnSpPr>
          <p:spPr>
            <a:xfrm rot="16200000" flipH="1">
              <a:off x="6366602" y="3655134"/>
              <a:ext cx="1254837" cy="1662872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6670257" y="3992794"/>
              <a:ext cx="670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7</a:t>
              </a:r>
              <a:endParaRPr lang="en-US" dirty="0"/>
            </a:p>
          </p:txBody>
        </p:sp>
      </p:grpSp>
      <p:sp>
        <p:nvSpPr>
          <p:cNvPr id="56" name="Down Arrow Callout 55"/>
          <p:cNvSpPr/>
          <p:nvPr/>
        </p:nvSpPr>
        <p:spPr>
          <a:xfrm>
            <a:off x="7155148" y="4616265"/>
            <a:ext cx="1388565" cy="49772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46046"/>
            </a:avLst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RT 1</a:t>
            </a:r>
            <a:r>
              <a:rPr lang="en-US" baseline="30000" dirty="0" smtClean="0"/>
              <a:t>st</a:t>
            </a:r>
            <a:r>
              <a:rPr lang="en-US" dirty="0" smtClean="0"/>
              <a:t> Home</a:t>
            </a:r>
            <a:endParaRPr lang="en-US" dirty="0"/>
          </a:p>
        </p:txBody>
      </p:sp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55918" y="2183065"/>
            <a:ext cx="4512716" cy="6099097"/>
          </a:xfrm>
          <a:prstGeom prst="rect">
            <a:avLst/>
          </a:prstGeom>
          <a:noFill/>
          <a:ln w="57150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0E01-3E75-2C4E-96E2-AA494A0355E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8FFB4-84C3-B74D-9899-9FA3F0159ECA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4" grpId="0" animBg="1"/>
      <p:bldP spid="29" grpId="0" animBg="1"/>
      <p:bldP spid="30" grpId="0" animBg="1"/>
      <p:bldP spid="26" grpId="0" build="p" animBg="1"/>
      <p:bldP spid="31" grpId="0" animBg="1"/>
      <p:bldP spid="32" grpId="0" animBg="1"/>
      <p:bldP spid="52" grpId="0" animBg="1"/>
      <p:bldP spid="57" grpId="0" animBg="1"/>
      <p:bldP spid="5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239" y="78629"/>
            <a:ext cx="8398517" cy="1339009"/>
          </a:xfrm>
        </p:spPr>
        <p:txBody>
          <a:bodyPr>
            <a:normAutofit/>
          </a:bodyPr>
          <a:lstStyle/>
          <a:p>
            <a:r>
              <a:rPr lang="en-US" dirty="0" smtClean="0"/>
              <a:t>Tapia and Patterson – Connections</a:t>
            </a:r>
            <a:endParaRPr lang="en-US" dirty="0"/>
          </a:p>
        </p:txBody>
      </p:sp>
      <p:grpSp>
        <p:nvGrpSpPr>
          <p:cNvPr id="3" name="Group 14"/>
          <p:cNvGrpSpPr/>
          <p:nvPr/>
        </p:nvGrpSpPr>
        <p:grpSpPr>
          <a:xfrm>
            <a:off x="3697593" y="3225697"/>
            <a:ext cx="5133180" cy="3410973"/>
            <a:chOff x="3697593" y="3225697"/>
            <a:chExt cx="5133180" cy="3410973"/>
          </a:xfrm>
        </p:grpSpPr>
        <p:pic>
          <p:nvPicPr>
            <p:cNvPr id="14" name="Picture 13" descr="Ruby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7593" y="3225697"/>
              <a:ext cx="5133180" cy="3410973"/>
            </a:xfrm>
            <a:prstGeom prst="rect">
              <a:avLst/>
            </a:prstGeom>
            <a:ln w="57150" cmpd="sng"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476365" y="6267338"/>
              <a:ext cx="32281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</a:rPr>
                <a:t>1938 Ford, V8 </a:t>
              </a:r>
              <a:r>
                <a:rPr lang="en-US" dirty="0" smtClean="0"/>
                <a:t>454 Corvette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13"/>
          <p:cNvGrpSpPr/>
          <p:nvPr/>
        </p:nvGrpSpPr>
        <p:grpSpPr>
          <a:xfrm>
            <a:off x="-1" y="1417638"/>
            <a:ext cx="5156201" cy="2394950"/>
            <a:chOff x="0" y="1417638"/>
            <a:chExt cx="4364104" cy="1791579"/>
          </a:xfrm>
        </p:grpSpPr>
        <p:pic>
          <p:nvPicPr>
            <p:cNvPr id="9" name="Picture 8" descr="TapiaChevelleCropped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463" y="1417638"/>
              <a:ext cx="4234641" cy="1791579"/>
            </a:xfrm>
            <a:prstGeom prst="rect">
              <a:avLst/>
            </a:prstGeom>
            <a:ln w="57150" cmpd="sng">
              <a:solidFill>
                <a:schemeClr val="tx1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0" y="2882217"/>
              <a:ext cx="4364103" cy="276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</a:rPr>
                <a:t>1970 Chevy </a:t>
              </a:r>
              <a:r>
                <a:rPr lang="en-US" dirty="0" err="1" smtClean="0">
                  <a:solidFill>
                    <a:schemeClr val="bg1"/>
                  </a:solidFill>
                </a:rPr>
                <a:t>Chevelle</a:t>
              </a:r>
              <a:r>
                <a:rPr lang="en-US" dirty="0" smtClean="0">
                  <a:solidFill>
                    <a:schemeClr val="bg1"/>
                  </a:solidFill>
                </a:rPr>
                <a:t>, V8 Corvette LT1 Engine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3341-53CE-134A-BB88-815FEA5DE72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415A-CE28-8944-BCD8-5BFBCBF8A9D2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estInSho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22" y="1255892"/>
            <a:ext cx="3696502" cy="2482817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187" y="113246"/>
            <a:ext cx="8482713" cy="1339009"/>
          </a:xfrm>
        </p:spPr>
        <p:txBody>
          <a:bodyPr/>
          <a:lstStyle/>
          <a:p>
            <a:r>
              <a:rPr lang="en-US" dirty="0" smtClean="0"/>
              <a:t>Tapia &amp; Patterson: Connections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903345"/>
            <a:ext cx="450166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buFont typeface="Arial"/>
              <a:buChar char="•"/>
            </a:pPr>
            <a:r>
              <a:rPr lang="en-US" sz="2800" dirty="0" smtClean="0"/>
              <a:t>Best in Show Award, 2005 National </a:t>
            </a:r>
            <a:r>
              <a:rPr lang="en-US" sz="2800" i="1" dirty="0" smtClean="0"/>
              <a:t>Super Chevy</a:t>
            </a:r>
            <a:r>
              <a:rPr lang="en-US" sz="2800" dirty="0" smtClean="0"/>
              <a:t> Show &amp; magazine centerfold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2022" y="5196007"/>
            <a:ext cx="41645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buFont typeface="Arial"/>
              <a:buChar char="•"/>
            </a:pPr>
            <a:r>
              <a:rPr lang="en-US" sz="2800" dirty="0" smtClean="0"/>
              <a:t>On Drag Racing Team that set World Record: </a:t>
            </a:r>
            <a:br>
              <a:rPr lang="en-US" sz="2800" dirty="0" smtClean="0"/>
            </a:br>
            <a:r>
              <a:rPr lang="en-US" sz="2800" dirty="0" smtClean="0"/>
              <a:t>1968, 1969, 1970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24659" y="4241900"/>
            <a:ext cx="4500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buFont typeface="Arial"/>
              <a:buChar char="•"/>
            </a:pPr>
            <a:r>
              <a:rPr lang="en-US" sz="2800" dirty="0" smtClean="0"/>
              <a:t>Our “woody” centerfold in </a:t>
            </a:r>
            <a:r>
              <a:rPr lang="en-US" sz="2800" i="1" dirty="0" smtClean="0"/>
              <a:t>Motor Trend</a:t>
            </a:r>
            <a:r>
              <a:rPr lang="en-US" sz="2800" dirty="0" smtClean="0"/>
              <a:t> car magazine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38995" y="5196007"/>
            <a:ext cx="48050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>
              <a:buFont typeface="Arial"/>
              <a:buChar char="•"/>
            </a:pPr>
            <a:r>
              <a:rPr lang="en-US" sz="2800" dirty="0" smtClean="0"/>
              <a:t>Top Fund Raiser, MS 125 mile bike ride “Waves to Wine”: 2006, 2007, 2008, 2009, 2010</a:t>
            </a:r>
          </a:p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0E01-3E75-2C4E-96E2-AA494A0355E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9" name="Picture 8" descr="MotorTrendCenterFoldSep8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980" y="1255892"/>
            <a:ext cx="4544440" cy="2825545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06038-D400-E54B-BCBE-333268DF53E1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50E01-3E75-2C4E-96E2-AA494A0355E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4" name="Picture 13" descr="tapiasacna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285750"/>
            <a:ext cx="5054965" cy="6328816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grpSp>
        <p:nvGrpSpPr>
          <p:cNvPr id="2" name="Group 19"/>
          <p:cNvGrpSpPr/>
          <p:nvPr/>
        </p:nvGrpSpPr>
        <p:grpSpPr>
          <a:xfrm>
            <a:off x="4359977" y="285749"/>
            <a:ext cx="4753225" cy="6328817"/>
            <a:chOff x="4448877" y="285750"/>
            <a:chExt cx="4753225" cy="6286500"/>
          </a:xfrm>
        </p:grpSpPr>
        <p:grpSp>
          <p:nvGrpSpPr>
            <p:cNvPr id="3" name="Group 15"/>
            <p:cNvGrpSpPr/>
            <p:nvPr/>
          </p:nvGrpSpPr>
          <p:grpSpPr>
            <a:xfrm>
              <a:off x="4448877" y="285750"/>
              <a:ext cx="4753225" cy="6286500"/>
              <a:chOff x="4448877" y="285750"/>
              <a:chExt cx="4753225" cy="6286500"/>
            </a:xfrm>
          </p:grpSpPr>
          <p:grpSp>
            <p:nvGrpSpPr>
              <p:cNvPr id="4" name="Group 10"/>
              <p:cNvGrpSpPr/>
              <p:nvPr/>
            </p:nvGrpSpPr>
            <p:grpSpPr>
              <a:xfrm>
                <a:off x="4448877" y="285750"/>
                <a:ext cx="4753225" cy="6286500"/>
                <a:chOff x="1923097" y="0"/>
                <a:chExt cx="5297805" cy="6858000"/>
              </a:xfrm>
            </p:grpSpPr>
            <p:grpSp>
              <p:nvGrpSpPr>
                <p:cNvPr id="7" name="Group 8"/>
                <p:cNvGrpSpPr/>
                <p:nvPr/>
              </p:nvGrpSpPr>
              <p:grpSpPr>
                <a:xfrm>
                  <a:off x="1923097" y="0"/>
                  <a:ext cx="5297805" cy="6858000"/>
                  <a:chOff x="1923097" y="0"/>
                  <a:chExt cx="5297805" cy="6858000"/>
                </a:xfrm>
              </p:grpSpPr>
              <p:pic>
                <p:nvPicPr>
                  <p:cNvPr id="6" name="Picture 5" descr="timeCover.jpg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923097" y="0"/>
                    <a:ext cx="5297805" cy="6858000"/>
                  </a:xfrm>
                  <a:prstGeom prst="rect">
                    <a:avLst/>
                  </a:prstGeom>
                  <a:ln w="57150" cmpd="sng">
                    <a:solidFill>
                      <a:schemeClr val="tx1"/>
                    </a:solidFill>
                  </a:ln>
                </p:spPr>
              </p:pic>
              <p:pic>
                <p:nvPicPr>
                  <p:cNvPr id="8" name="Picture 7" descr="DaveAsRichardwithWoody.jpg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202769" y="1618036"/>
                    <a:ext cx="5018133" cy="49469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0" name="Rectangle 9"/>
                <p:cNvSpPr/>
                <p:nvPr/>
              </p:nvSpPr>
              <p:spPr>
                <a:xfrm>
                  <a:off x="6946900" y="1618036"/>
                  <a:ext cx="274002" cy="5103439"/>
                </a:xfrm>
                <a:prstGeom prst="rect">
                  <a:avLst/>
                </a:prstGeom>
                <a:solidFill>
                  <a:srgbClr val="B01D0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4991100" y="5708077"/>
                <a:ext cx="188785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>
                    <a:solidFill>
                      <a:srgbClr val="D7926B"/>
                    </a:solidFill>
                  </a:rPr>
                  <a:t>Hitting The Beach</a:t>
                </a:r>
              </a:p>
              <a:p>
                <a:r>
                  <a:rPr lang="en-US" sz="1200" i="1" dirty="0" smtClean="0">
                    <a:solidFill>
                      <a:schemeClr val="bg1"/>
                    </a:solidFill>
                  </a:rPr>
                  <a:t>with Dr. David Patterson</a:t>
                </a:r>
              </a:p>
            </p:txBody>
          </p:sp>
        </p:grpSp>
        <p:sp>
          <p:nvSpPr>
            <p:cNvPr id="19" name="Rounded Rectangle 18"/>
            <p:cNvSpPr/>
            <p:nvPr/>
          </p:nvSpPr>
          <p:spPr>
            <a:xfrm>
              <a:off x="5753100" y="1143000"/>
              <a:ext cx="2184400" cy="317500"/>
            </a:xfrm>
            <a:prstGeom prst="roundRect">
              <a:avLst/>
            </a:prstGeom>
            <a:solidFill>
              <a:srgbClr val="19009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Tapia’s Lost Twin?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37A7-A9B1-1740-A393-D1B799198B45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Definition of Dependability, Reliability, Availability and metrics to evaluate them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Codes for Redundancy</a:t>
            </a:r>
          </a:p>
          <a:p>
            <a:r>
              <a:rPr lang="en-US" dirty="0" err="1" smtClean="0">
                <a:solidFill>
                  <a:srgbClr val="7F7F7F"/>
                </a:solidFill>
              </a:rPr>
              <a:t>Administrivia</a:t>
            </a:r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/>
              <a:t>Error Detection in Memory (Parity)</a:t>
            </a:r>
          </a:p>
          <a:p>
            <a:r>
              <a:rPr lang="en-US" dirty="0" smtClean="0"/>
              <a:t>Error Correction in Memory: Encoding</a:t>
            </a:r>
          </a:p>
          <a:p>
            <a:r>
              <a:rPr lang="en-US" dirty="0" smtClean="0"/>
              <a:t>Technology Break</a:t>
            </a:r>
          </a:p>
          <a:p>
            <a:r>
              <a:rPr lang="en-US" dirty="0" smtClean="0"/>
              <a:t>Error Correction in Memory: Correcting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A071-0E7E-DA4D-AD41-0749429FCA3B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Block Code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05466"/>
            <a:ext cx="8610600" cy="4995334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Hamming distance = difference in </a:t>
            </a:r>
            <a:r>
              <a:rPr lang="en-US" dirty="0" smtClean="0">
                <a:solidFill>
                  <a:srgbClr val="0000FF"/>
                </a:solidFill>
              </a:rPr>
              <a:t># of bits</a:t>
            </a:r>
          </a:p>
          <a:p>
            <a:pPr>
              <a:defRPr/>
            </a:pPr>
            <a:r>
              <a:rPr lang="en-US" dirty="0" err="1" smtClean="0"/>
              <a:t>p</a:t>
            </a:r>
            <a:r>
              <a:rPr lang="en-US" dirty="0" smtClean="0"/>
              <a:t> = 0</a:t>
            </a:r>
            <a:r>
              <a:rPr lang="en-US" u="sng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1</a:t>
            </a:r>
            <a:r>
              <a:rPr lang="en-US" u="sng" dirty="0" smtClean="0">
                <a:solidFill>
                  <a:srgbClr val="FF0000"/>
                </a:solidFill>
              </a:rPr>
              <a:t>0</a:t>
            </a:r>
            <a:r>
              <a:rPr lang="en-US" dirty="0" smtClean="0"/>
              <a:t>11, </a:t>
            </a:r>
            <a:r>
              <a:rPr lang="en-US" dirty="0" err="1" smtClean="0"/>
              <a:t>q</a:t>
            </a:r>
            <a:r>
              <a:rPr lang="en-US" dirty="0" smtClean="0"/>
              <a:t> = 0</a:t>
            </a:r>
            <a:r>
              <a:rPr lang="en-US" u="sng" dirty="0" smtClean="0">
                <a:solidFill>
                  <a:srgbClr val="FF0000"/>
                </a:solidFill>
              </a:rPr>
              <a:t>0</a:t>
            </a:r>
            <a:r>
              <a:rPr lang="en-US" dirty="0" smtClean="0"/>
              <a:t>1</a:t>
            </a:r>
            <a:r>
              <a:rPr lang="en-US" u="sng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11, Ham. distance (</a:t>
            </a:r>
            <a:r>
              <a:rPr lang="en-US" dirty="0" err="1" smtClean="0"/>
              <a:t>p,q</a:t>
            </a:r>
            <a:r>
              <a:rPr lang="en-US" dirty="0" smtClean="0"/>
              <a:t>) = 2</a:t>
            </a:r>
          </a:p>
          <a:p>
            <a:pPr>
              <a:defRPr/>
            </a:pPr>
            <a:r>
              <a:rPr lang="en-US" dirty="0" smtClean="0"/>
              <a:t>p = 011011, </a:t>
            </a:r>
            <a:br>
              <a:rPr lang="en-US" dirty="0" smtClean="0"/>
            </a:br>
            <a:r>
              <a:rPr lang="en-US" dirty="0" err="1" smtClean="0"/>
              <a:t>q</a:t>
            </a:r>
            <a:r>
              <a:rPr lang="en-US" dirty="0" smtClean="0"/>
              <a:t> = 110001, </a:t>
            </a:r>
            <a:br>
              <a:rPr lang="en-US" dirty="0" smtClean="0"/>
            </a:br>
            <a:r>
              <a:rPr lang="en-US" dirty="0" smtClean="0"/>
              <a:t>distance (</a:t>
            </a:r>
            <a:r>
              <a:rPr lang="en-US" dirty="0" err="1" smtClean="0"/>
              <a:t>p,q</a:t>
            </a:r>
            <a:r>
              <a:rPr lang="en-US" dirty="0" smtClean="0"/>
              <a:t>) = ?</a:t>
            </a:r>
          </a:p>
          <a:p>
            <a:pPr>
              <a:defRPr/>
            </a:pPr>
            <a:r>
              <a:rPr lang="en-US" dirty="0" smtClean="0"/>
              <a:t>Can think of extra bits as creating</a:t>
            </a:r>
            <a:br>
              <a:rPr lang="en-US" dirty="0" smtClean="0"/>
            </a:br>
            <a:r>
              <a:rPr lang="en-US" dirty="0" smtClean="0"/>
              <a:t>a code with the data</a:t>
            </a:r>
          </a:p>
          <a:p>
            <a:pPr>
              <a:defRPr/>
            </a:pPr>
            <a:r>
              <a:rPr lang="en-US" dirty="0" smtClean="0"/>
              <a:t>What if minimum distance </a:t>
            </a:r>
            <a:br>
              <a:rPr lang="en-US" dirty="0" smtClean="0"/>
            </a:br>
            <a:r>
              <a:rPr lang="en-US" dirty="0" smtClean="0"/>
              <a:t>between members of code is 2</a:t>
            </a:r>
            <a:br>
              <a:rPr lang="en-US" dirty="0" smtClean="0"/>
            </a:br>
            <a:r>
              <a:rPr lang="en-US" dirty="0" smtClean="0"/>
              <a:t>and get a 1 bit error?</a:t>
            </a:r>
          </a:p>
        </p:txBody>
      </p:sp>
      <p:pic>
        <p:nvPicPr>
          <p:cNvPr id="4" name="Picture 3" descr="hamm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054" y="2794000"/>
            <a:ext cx="2387261" cy="3217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7353" y="6129866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Richard Hamming, 1915-98</a:t>
            </a:r>
          </a:p>
          <a:p>
            <a:r>
              <a:rPr lang="en-US" dirty="0" smtClean="0"/>
              <a:t>Turing Award Winner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6600B-B537-8F42-B65E-A8AD6AB0C9EE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0" y="2912533"/>
            <a:ext cx="1766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Student Roulette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Parity: Simple </a:t>
            </a:r>
            <a:r>
              <a:rPr lang="en-US" dirty="0"/>
              <a:t>Error Detection Coding</a:t>
            </a:r>
          </a:p>
        </p:txBody>
      </p:sp>
      <p:sp>
        <p:nvSpPr>
          <p:cNvPr id="840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3050" y="1328738"/>
            <a:ext cx="4383088" cy="1871662"/>
          </a:xfrm>
        </p:spPr>
        <p:txBody>
          <a:bodyPr>
            <a:noAutofit/>
          </a:bodyPr>
          <a:lstStyle/>
          <a:p>
            <a:pPr marL="342900" indent="-342900"/>
            <a:r>
              <a:rPr lang="en-US" sz="2400" dirty="0"/>
              <a:t>Each data value, before it is written to memory is “tagged” with an extra bit to force the stored word to have </a:t>
            </a:r>
            <a:r>
              <a:rPr lang="en-US" sz="2400" i="1" dirty="0">
                <a:solidFill>
                  <a:srgbClr val="0000FF"/>
                </a:solidFill>
              </a:rPr>
              <a:t>even parity</a:t>
            </a:r>
            <a:r>
              <a:rPr lang="en-US" sz="2400" dirty="0"/>
              <a:t>:</a:t>
            </a:r>
          </a:p>
        </p:txBody>
      </p:sp>
      <p:sp>
        <p:nvSpPr>
          <p:cNvPr id="8407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22800" y="1435100"/>
            <a:ext cx="4048125" cy="1643063"/>
          </a:xfrm>
        </p:spPr>
        <p:txBody>
          <a:bodyPr>
            <a:normAutofit/>
          </a:bodyPr>
          <a:lstStyle/>
          <a:p>
            <a:pPr marL="342900" indent="-342900"/>
            <a:r>
              <a:rPr lang="en-US" sz="2400" dirty="0"/>
              <a:t>Each word, as it is read from memory is “checked” by finding its parity (including the parity bit). 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90600" y="3107261"/>
            <a:ext cx="2614613" cy="1417638"/>
            <a:chOff x="624" y="1920"/>
            <a:chExt cx="1647" cy="893"/>
          </a:xfrm>
        </p:grpSpPr>
        <p:sp>
          <p:nvSpPr>
            <p:cNvPr id="840711" name="Text Box 7"/>
            <p:cNvSpPr txBox="1">
              <a:spLocks noChangeArrowheads="1"/>
            </p:cNvSpPr>
            <p:nvPr/>
          </p:nvSpPr>
          <p:spPr bwMode="auto">
            <a:xfrm>
              <a:off x="624" y="1920"/>
              <a:ext cx="16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0">
                  <a:solidFill>
                    <a:schemeClr val="tx1"/>
                  </a:solidFill>
                </a:rPr>
                <a:t>b</a:t>
              </a:r>
              <a:r>
                <a:rPr lang="en-US" sz="2400" b="0" baseline="-25000">
                  <a:solidFill>
                    <a:schemeClr val="tx1"/>
                  </a:solidFill>
                </a:rPr>
                <a:t>7</a:t>
              </a:r>
              <a:r>
                <a:rPr lang="en-US" sz="2400" b="0">
                  <a:solidFill>
                    <a:schemeClr val="tx1"/>
                  </a:solidFill>
                </a:rPr>
                <a:t>b</a:t>
              </a:r>
              <a:r>
                <a:rPr lang="en-US" sz="2400" b="0" baseline="-25000">
                  <a:solidFill>
                    <a:schemeClr val="tx1"/>
                  </a:solidFill>
                </a:rPr>
                <a:t>6</a:t>
              </a:r>
              <a:r>
                <a:rPr lang="en-US" sz="2400" b="0">
                  <a:solidFill>
                    <a:schemeClr val="tx1"/>
                  </a:solidFill>
                </a:rPr>
                <a:t>b</a:t>
              </a:r>
              <a:r>
                <a:rPr lang="en-US" sz="2400" b="0" baseline="-25000">
                  <a:solidFill>
                    <a:schemeClr val="tx1"/>
                  </a:solidFill>
                </a:rPr>
                <a:t>5</a:t>
              </a:r>
              <a:r>
                <a:rPr lang="en-US" sz="2400" b="0">
                  <a:solidFill>
                    <a:schemeClr val="tx1"/>
                  </a:solidFill>
                </a:rPr>
                <a:t>b</a:t>
              </a:r>
              <a:r>
                <a:rPr lang="en-US" sz="2400" b="0" baseline="-25000">
                  <a:solidFill>
                    <a:schemeClr val="tx1"/>
                  </a:solidFill>
                </a:rPr>
                <a:t>4</a:t>
              </a:r>
              <a:r>
                <a:rPr lang="en-US" sz="2400" b="0">
                  <a:solidFill>
                    <a:schemeClr val="tx1"/>
                  </a:solidFill>
                </a:rPr>
                <a:t>b</a:t>
              </a:r>
              <a:r>
                <a:rPr lang="en-US" sz="2400" b="0" baseline="-25000">
                  <a:solidFill>
                    <a:schemeClr val="tx1"/>
                  </a:solidFill>
                </a:rPr>
                <a:t>3</a:t>
              </a:r>
              <a:r>
                <a:rPr lang="en-US" sz="2400" b="0">
                  <a:solidFill>
                    <a:schemeClr val="tx1"/>
                  </a:solidFill>
                </a:rPr>
                <a:t>b</a:t>
              </a:r>
              <a:r>
                <a:rPr lang="en-US" sz="2400" b="0" baseline="-25000">
                  <a:solidFill>
                    <a:schemeClr val="tx1"/>
                  </a:solidFill>
                </a:rPr>
                <a:t>2</a:t>
              </a:r>
              <a:r>
                <a:rPr lang="en-US" sz="2400" b="0">
                  <a:solidFill>
                    <a:schemeClr val="tx1"/>
                  </a:solidFill>
                </a:rPr>
                <a:t>b</a:t>
              </a:r>
              <a:r>
                <a:rPr lang="en-US" sz="2400" b="0" baseline="-25000">
                  <a:solidFill>
                    <a:schemeClr val="tx1"/>
                  </a:solidFill>
                </a:rPr>
                <a:t>1</a:t>
              </a:r>
              <a:r>
                <a:rPr lang="en-US" sz="2400" b="0">
                  <a:solidFill>
                    <a:schemeClr val="tx1"/>
                  </a:solidFill>
                </a:rPr>
                <a:t>b</a:t>
              </a:r>
              <a:r>
                <a:rPr lang="en-US" sz="2400" b="0" baseline="-25000">
                  <a:solidFill>
                    <a:schemeClr val="tx1"/>
                  </a:solidFill>
                </a:rPr>
                <a:t>0</a:t>
              </a:r>
              <a:r>
                <a:rPr lang="en-US" sz="2400" b="0">
                  <a:solidFill>
                    <a:schemeClr val="tx1"/>
                  </a:solidFill>
                </a:rPr>
                <a:t>p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248" y="2448"/>
              <a:ext cx="266" cy="365"/>
              <a:chOff x="1286" y="2314"/>
              <a:chExt cx="266" cy="365"/>
            </a:xfrm>
          </p:grpSpPr>
          <p:sp>
            <p:nvSpPr>
              <p:cNvPr id="840713" name="Text Box 9"/>
              <p:cNvSpPr txBox="1">
                <a:spLocks noChangeArrowheads="1"/>
              </p:cNvSpPr>
              <p:nvPr/>
            </p:nvSpPr>
            <p:spPr bwMode="auto">
              <a:xfrm>
                <a:off x="1286" y="2314"/>
                <a:ext cx="266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3200" b="0">
                    <a:solidFill>
                      <a:schemeClr val="tx1"/>
                    </a:solidFill>
                  </a:rPr>
                  <a:t>+</a:t>
                </a:r>
                <a:endParaRPr lang="en-US" sz="24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0714" name="Oval 10"/>
              <p:cNvSpPr>
                <a:spLocks noChangeArrowheads="1"/>
              </p:cNvSpPr>
              <p:nvPr/>
            </p:nvSpPr>
            <p:spPr bwMode="auto">
              <a:xfrm>
                <a:off x="1296" y="2376"/>
                <a:ext cx="240" cy="24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40715" name="Line 11"/>
            <p:cNvSpPr>
              <a:spLocks noChangeShapeType="1"/>
            </p:cNvSpPr>
            <p:nvPr/>
          </p:nvSpPr>
          <p:spPr bwMode="auto">
            <a:xfrm flipV="1">
              <a:off x="1536" y="2208"/>
              <a:ext cx="57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716" name="Line 12"/>
            <p:cNvSpPr>
              <a:spLocks noChangeShapeType="1"/>
            </p:cNvSpPr>
            <p:nvPr/>
          </p:nvSpPr>
          <p:spPr bwMode="auto">
            <a:xfrm flipH="1">
              <a:off x="1584" y="2208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717" name="Line 13"/>
            <p:cNvSpPr>
              <a:spLocks noChangeShapeType="1"/>
            </p:cNvSpPr>
            <p:nvPr/>
          </p:nvSpPr>
          <p:spPr bwMode="auto">
            <a:xfrm flipH="1">
              <a:off x="1536" y="2208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718" name="Line 14"/>
            <p:cNvSpPr>
              <a:spLocks noChangeShapeType="1"/>
            </p:cNvSpPr>
            <p:nvPr/>
          </p:nvSpPr>
          <p:spPr bwMode="auto">
            <a:xfrm flipH="1">
              <a:off x="1488" y="2160"/>
              <a:ext cx="14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719" name="Line 15"/>
            <p:cNvSpPr>
              <a:spLocks noChangeShapeType="1"/>
            </p:cNvSpPr>
            <p:nvPr/>
          </p:nvSpPr>
          <p:spPr bwMode="auto">
            <a:xfrm flipH="1">
              <a:off x="1440" y="2208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720" name="Line 16"/>
            <p:cNvSpPr>
              <a:spLocks noChangeShapeType="1"/>
            </p:cNvSpPr>
            <p:nvPr/>
          </p:nvSpPr>
          <p:spPr bwMode="auto">
            <a:xfrm>
              <a:off x="1296" y="2208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721" name="Line 17"/>
            <p:cNvSpPr>
              <a:spLocks noChangeShapeType="1"/>
            </p:cNvSpPr>
            <p:nvPr/>
          </p:nvSpPr>
          <p:spPr bwMode="auto">
            <a:xfrm>
              <a:off x="1104" y="2208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722" name="Line 18"/>
            <p:cNvSpPr>
              <a:spLocks noChangeShapeType="1"/>
            </p:cNvSpPr>
            <p:nvPr/>
          </p:nvSpPr>
          <p:spPr bwMode="auto">
            <a:xfrm>
              <a:off x="912" y="2160"/>
              <a:ext cx="28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723" name="Line 19"/>
            <p:cNvSpPr>
              <a:spLocks noChangeShapeType="1"/>
            </p:cNvSpPr>
            <p:nvPr/>
          </p:nvSpPr>
          <p:spPr bwMode="auto">
            <a:xfrm>
              <a:off x="768" y="2208"/>
              <a:ext cx="38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410200" y="2904065"/>
            <a:ext cx="2614613" cy="1944688"/>
            <a:chOff x="5410200" y="3107261"/>
            <a:chExt cx="2614613" cy="1944688"/>
          </a:xfrm>
        </p:grpSpPr>
        <p:sp>
          <p:nvSpPr>
            <p:cNvPr id="840725" name="Text Box 21"/>
            <p:cNvSpPr txBox="1">
              <a:spLocks noChangeArrowheads="1"/>
            </p:cNvSpPr>
            <p:nvPr/>
          </p:nvSpPr>
          <p:spPr bwMode="auto">
            <a:xfrm>
              <a:off x="5410200" y="3107261"/>
              <a:ext cx="26146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0" dirty="0">
                  <a:solidFill>
                    <a:schemeClr val="tx1"/>
                  </a:solidFill>
                </a:rPr>
                <a:t>b</a:t>
              </a:r>
              <a:r>
                <a:rPr lang="en-US" sz="2400" b="0" baseline="-25000" dirty="0">
                  <a:solidFill>
                    <a:schemeClr val="tx1"/>
                  </a:solidFill>
                </a:rPr>
                <a:t>7</a:t>
              </a:r>
              <a:r>
                <a:rPr lang="en-US" sz="2400" b="0" dirty="0">
                  <a:solidFill>
                    <a:schemeClr val="tx1"/>
                  </a:solidFill>
                </a:rPr>
                <a:t>b</a:t>
              </a:r>
              <a:r>
                <a:rPr lang="en-US" sz="2400" b="0" baseline="-25000" dirty="0">
                  <a:solidFill>
                    <a:schemeClr val="tx1"/>
                  </a:solidFill>
                </a:rPr>
                <a:t>6</a:t>
              </a:r>
              <a:r>
                <a:rPr lang="en-US" sz="2400" b="0" dirty="0">
                  <a:solidFill>
                    <a:schemeClr val="tx1"/>
                  </a:solidFill>
                </a:rPr>
                <a:t>b</a:t>
              </a:r>
              <a:r>
                <a:rPr lang="en-US" sz="2400" b="0" baseline="-25000" dirty="0">
                  <a:solidFill>
                    <a:schemeClr val="tx1"/>
                  </a:solidFill>
                </a:rPr>
                <a:t>5</a:t>
              </a:r>
              <a:r>
                <a:rPr lang="en-US" sz="2400" b="0" dirty="0">
                  <a:solidFill>
                    <a:schemeClr val="tx1"/>
                  </a:solidFill>
                </a:rPr>
                <a:t>b</a:t>
              </a:r>
              <a:r>
                <a:rPr lang="en-US" sz="2400" b="0" baseline="-25000" dirty="0">
                  <a:solidFill>
                    <a:schemeClr val="tx1"/>
                  </a:solidFill>
                </a:rPr>
                <a:t>4</a:t>
              </a:r>
              <a:r>
                <a:rPr lang="en-US" sz="2400" b="0" dirty="0">
                  <a:solidFill>
                    <a:schemeClr val="tx1"/>
                  </a:solidFill>
                </a:rPr>
                <a:t>b</a:t>
              </a:r>
              <a:r>
                <a:rPr lang="en-US" sz="2400" b="0" baseline="-25000" dirty="0">
                  <a:solidFill>
                    <a:schemeClr val="tx1"/>
                  </a:solidFill>
                </a:rPr>
                <a:t>3</a:t>
              </a:r>
              <a:r>
                <a:rPr lang="en-US" sz="2400" b="0" dirty="0">
                  <a:solidFill>
                    <a:schemeClr val="tx1"/>
                  </a:solidFill>
                </a:rPr>
                <a:t>b</a:t>
              </a:r>
              <a:r>
                <a:rPr lang="en-US" sz="2400" b="0" baseline="-25000" dirty="0">
                  <a:solidFill>
                    <a:schemeClr val="tx1"/>
                  </a:solidFill>
                </a:rPr>
                <a:t>2</a:t>
              </a:r>
              <a:r>
                <a:rPr lang="en-US" sz="2400" b="0" dirty="0">
                  <a:solidFill>
                    <a:schemeClr val="tx1"/>
                  </a:solidFill>
                </a:rPr>
                <a:t>b</a:t>
              </a:r>
              <a:r>
                <a:rPr lang="en-US" sz="2400" b="0" baseline="-25000" dirty="0">
                  <a:solidFill>
                    <a:schemeClr val="tx1"/>
                  </a:solidFill>
                </a:rPr>
                <a:t>1</a:t>
              </a:r>
              <a:r>
                <a:rPr lang="en-US" sz="2400" b="0" dirty="0">
                  <a:solidFill>
                    <a:schemeClr val="tx1"/>
                  </a:solidFill>
                </a:rPr>
                <a:t>b</a:t>
              </a:r>
              <a:r>
                <a:rPr lang="en-US" sz="2400" b="0" baseline="-25000" dirty="0">
                  <a:solidFill>
                    <a:schemeClr val="tx1"/>
                  </a:solidFill>
                </a:rPr>
                <a:t>0</a:t>
              </a:r>
              <a:r>
                <a:rPr lang="en-US" sz="2400" b="0" dirty="0">
                  <a:solidFill>
                    <a:schemeClr val="tx1"/>
                  </a:solidFill>
                </a:rPr>
                <a:t>p</a:t>
              </a:r>
            </a:p>
          </p:txBody>
        </p: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6400800" y="3945461"/>
              <a:ext cx="422275" cy="579438"/>
              <a:chOff x="1286" y="2314"/>
              <a:chExt cx="266" cy="365"/>
            </a:xfrm>
          </p:grpSpPr>
          <p:sp>
            <p:nvSpPr>
              <p:cNvPr id="840727" name="Text Box 23"/>
              <p:cNvSpPr txBox="1">
                <a:spLocks noChangeArrowheads="1"/>
              </p:cNvSpPr>
              <p:nvPr/>
            </p:nvSpPr>
            <p:spPr bwMode="auto">
              <a:xfrm>
                <a:off x="1286" y="2314"/>
                <a:ext cx="266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3200" b="0">
                    <a:solidFill>
                      <a:schemeClr val="tx1"/>
                    </a:solidFill>
                  </a:rPr>
                  <a:t>+</a:t>
                </a:r>
                <a:endParaRPr lang="en-US" sz="24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0728" name="Oval 24"/>
              <p:cNvSpPr>
                <a:spLocks noChangeArrowheads="1"/>
              </p:cNvSpPr>
              <p:nvPr/>
            </p:nvSpPr>
            <p:spPr bwMode="auto">
              <a:xfrm>
                <a:off x="1296" y="2376"/>
                <a:ext cx="240" cy="24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40729" name="Line 25"/>
            <p:cNvSpPr>
              <a:spLocks noChangeShapeType="1"/>
            </p:cNvSpPr>
            <p:nvPr/>
          </p:nvSpPr>
          <p:spPr bwMode="auto">
            <a:xfrm flipV="1">
              <a:off x="6858000" y="3564461"/>
              <a:ext cx="91440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730" name="Line 26"/>
            <p:cNvSpPr>
              <a:spLocks noChangeShapeType="1"/>
            </p:cNvSpPr>
            <p:nvPr/>
          </p:nvSpPr>
          <p:spPr bwMode="auto">
            <a:xfrm flipH="1">
              <a:off x="6934200" y="3564461"/>
              <a:ext cx="5334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731" name="Line 27"/>
            <p:cNvSpPr>
              <a:spLocks noChangeShapeType="1"/>
            </p:cNvSpPr>
            <p:nvPr/>
          </p:nvSpPr>
          <p:spPr bwMode="auto">
            <a:xfrm flipH="1">
              <a:off x="6858000" y="3564461"/>
              <a:ext cx="3810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732" name="Line 28"/>
            <p:cNvSpPr>
              <a:spLocks noChangeShapeType="1"/>
            </p:cNvSpPr>
            <p:nvPr/>
          </p:nvSpPr>
          <p:spPr bwMode="auto">
            <a:xfrm flipH="1">
              <a:off x="6781800" y="3488261"/>
              <a:ext cx="2286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733" name="Line 29"/>
            <p:cNvSpPr>
              <a:spLocks noChangeShapeType="1"/>
            </p:cNvSpPr>
            <p:nvPr/>
          </p:nvSpPr>
          <p:spPr bwMode="auto">
            <a:xfrm flipH="1">
              <a:off x="6705600" y="3564461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734" name="Line 30"/>
            <p:cNvSpPr>
              <a:spLocks noChangeShapeType="1"/>
            </p:cNvSpPr>
            <p:nvPr/>
          </p:nvSpPr>
          <p:spPr bwMode="auto">
            <a:xfrm>
              <a:off x="6477000" y="3564461"/>
              <a:ext cx="76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735" name="Line 31"/>
            <p:cNvSpPr>
              <a:spLocks noChangeShapeType="1"/>
            </p:cNvSpPr>
            <p:nvPr/>
          </p:nvSpPr>
          <p:spPr bwMode="auto">
            <a:xfrm>
              <a:off x="6172200" y="3564461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736" name="Line 32"/>
            <p:cNvSpPr>
              <a:spLocks noChangeShapeType="1"/>
            </p:cNvSpPr>
            <p:nvPr/>
          </p:nvSpPr>
          <p:spPr bwMode="auto">
            <a:xfrm>
              <a:off x="5867400" y="3488261"/>
              <a:ext cx="4572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737" name="Line 33"/>
            <p:cNvSpPr>
              <a:spLocks noChangeShapeType="1"/>
            </p:cNvSpPr>
            <p:nvPr/>
          </p:nvSpPr>
          <p:spPr bwMode="auto">
            <a:xfrm>
              <a:off x="5638800" y="3564461"/>
              <a:ext cx="609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738" name="Line 34"/>
            <p:cNvSpPr>
              <a:spLocks noChangeShapeType="1"/>
            </p:cNvSpPr>
            <p:nvPr/>
          </p:nvSpPr>
          <p:spPr bwMode="auto">
            <a:xfrm>
              <a:off x="6610350" y="4421711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739" name="Text Box 35"/>
            <p:cNvSpPr txBox="1">
              <a:spLocks noChangeArrowheads="1"/>
            </p:cNvSpPr>
            <p:nvPr/>
          </p:nvSpPr>
          <p:spPr bwMode="auto">
            <a:xfrm>
              <a:off x="6445250" y="4594749"/>
              <a:ext cx="3365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b="0">
                  <a:solidFill>
                    <a:schemeClr val="tx1"/>
                  </a:solidFill>
                </a:rPr>
                <a:t>c</a:t>
              </a:r>
            </a:p>
          </p:txBody>
        </p:sp>
      </p:grpSp>
      <p:sp>
        <p:nvSpPr>
          <p:cNvPr id="840740" name="Rectangle 36"/>
          <p:cNvSpPr>
            <a:spLocks noChangeArrowheads="1"/>
          </p:cNvSpPr>
          <p:nvPr/>
        </p:nvSpPr>
        <p:spPr bwMode="auto">
          <a:xfrm>
            <a:off x="0" y="4529666"/>
            <a:ext cx="8458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r>
              <a:rPr lang="en-US" sz="2400" dirty="0" smtClean="0"/>
              <a:t>Minimum Hamming distance of parity code is 2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 </a:t>
            </a:r>
            <a:r>
              <a:rPr lang="en-US" sz="2400" dirty="0">
                <a:solidFill>
                  <a:schemeClr val="tx1"/>
                </a:solidFill>
              </a:rPr>
              <a:t>non-zero parity indicates an error occurred: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–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-128"/>
              </a:rPr>
              <a:t>2 errors </a:t>
            </a:r>
            <a:r>
              <a:rPr lang="en-US" sz="2000" dirty="0">
                <a:solidFill>
                  <a:schemeClr val="tx1"/>
                </a:solidFill>
                <a:ea typeface="ＭＳ Ｐゴシック" charset="-128"/>
              </a:rPr>
              <a:t>(on different bits) is not detected (nor any even number of errors)</a:t>
            </a:r>
          </a:p>
          <a:p>
            <a:pPr marL="742950" lvl="1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–"/>
            </a:pPr>
            <a:r>
              <a:rPr lang="en-US" sz="2000" dirty="0">
                <a:solidFill>
                  <a:schemeClr val="tx1"/>
                </a:solidFill>
                <a:ea typeface="ＭＳ Ｐゴシック" charset="-128"/>
              </a:rPr>
              <a:t>odd numbers of errors are detected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-128"/>
              </a:rPr>
              <a:t>.</a:t>
            </a:r>
          </a:p>
        </p:txBody>
      </p:sp>
      <p:sp>
        <p:nvSpPr>
          <p:cNvPr id="38" name="Date Placeholder 3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0DA4-6A64-B344-89FE-847D335AA635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0" name="Footer Placeholder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708" grpId="0" build="p"/>
      <p:bldP spid="8407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Parity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Data 0101 0101</a:t>
            </a:r>
          </a:p>
          <a:p>
            <a:r>
              <a:rPr lang="en-US" dirty="0" smtClean="0"/>
              <a:t>4 ones, even parity now</a:t>
            </a:r>
          </a:p>
          <a:p>
            <a:r>
              <a:rPr lang="en-US" dirty="0" smtClean="0"/>
              <a:t>Write to memory:</a:t>
            </a:r>
            <a:br>
              <a:rPr lang="en-US" dirty="0" smtClean="0"/>
            </a:br>
            <a:r>
              <a:rPr lang="en-US" dirty="0" smtClean="0"/>
              <a:t>0101 0101 </a:t>
            </a:r>
            <a:r>
              <a:rPr lang="en-US" dirty="0" smtClean="0">
                <a:solidFill>
                  <a:srgbClr val="FF0000"/>
                </a:solidFill>
              </a:rPr>
              <a:t>0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to keep parity even</a:t>
            </a:r>
          </a:p>
          <a:p>
            <a:r>
              <a:rPr lang="en-US" dirty="0" smtClean="0"/>
              <a:t>Data 0101 0111</a:t>
            </a:r>
          </a:p>
          <a:p>
            <a:r>
              <a:rPr lang="en-US" dirty="0" smtClean="0"/>
              <a:t>5 ones, odd parity now</a:t>
            </a:r>
          </a:p>
          <a:p>
            <a:r>
              <a:rPr lang="en-US" dirty="0" smtClean="0"/>
              <a:t>Write to memory:</a:t>
            </a:r>
            <a:br>
              <a:rPr lang="en-US" dirty="0" smtClean="0"/>
            </a:br>
            <a:r>
              <a:rPr lang="en-US" dirty="0" smtClean="0"/>
              <a:t>0101 0111 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to make parity even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Read from memory</a:t>
            </a:r>
            <a:br>
              <a:rPr lang="en-US" dirty="0" smtClean="0"/>
            </a:br>
            <a:r>
              <a:rPr lang="en-US" dirty="0" smtClean="0"/>
              <a:t>0101 0101 0</a:t>
            </a:r>
          </a:p>
          <a:p>
            <a:r>
              <a:rPr lang="en-US" dirty="0" smtClean="0"/>
              <a:t>4 ones =&gt; even parity, so no error</a:t>
            </a:r>
          </a:p>
          <a:p>
            <a:r>
              <a:rPr lang="en-US" dirty="0" smtClean="0"/>
              <a:t>Read from memory</a:t>
            </a:r>
            <a:br>
              <a:rPr lang="en-US" dirty="0" smtClean="0"/>
            </a:br>
            <a:r>
              <a:rPr lang="en-US" dirty="0" smtClean="0"/>
              <a:t>1101 0101 0</a:t>
            </a:r>
          </a:p>
          <a:p>
            <a:r>
              <a:rPr lang="en-US" dirty="0" smtClean="0"/>
              <a:t>5 ones =&gt; odd parity, </a:t>
            </a:r>
            <a:br>
              <a:rPr lang="en-US" dirty="0" smtClean="0"/>
            </a:br>
            <a:r>
              <a:rPr lang="en-US" dirty="0" smtClean="0"/>
              <a:t>so error</a:t>
            </a:r>
          </a:p>
          <a:p>
            <a:r>
              <a:rPr lang="en-US" dirty="0" smtClean="0"/>
              <a:t>What if error in parity bit?</a:t>
            </a:r>
          </a:p>
          <a:p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3522-FA3A-624B-853D-CC86160BDA03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Suppose want to Correct 1 Error?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we correct if minimum distance is 2?</a:t>
            </a:r>
          </a:p>
          <a:p>
            <a:r>
              <a:rPr lang="en-US" dirty="0" smtClean="0"/>
              <a:t>What must minimum Hamming Distance be?</a:t>
            </a:r>
          </a:p>
          <a:p>
            <a:r>
              <a:rPr lang="en-US" dirty="0" smtClean="0"/>
              <a:t>Richard Hamming came up with simple to understand mapping to allow Error Correction at minimum distance of 3 </a:t>
            </a:r>
          </a:p>
          <a:p>
            <a:r>
              <a:rPr lang="en-US" dirty="0" smtClean="0"/>
              <a:t>Called Hamming ECC for Error Correction Code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0030F-8A0E-9C4A-AE8A-1306A7AD9707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0266" y="2214862"/>
            <a:ext cx="1023734" cy="709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7576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en-US" dirty="0" smtClean="0"/>
              <a:t>New-School Machine Structures</a:t>
            </a:r>
            <a:br>
              <a:rPr lang="en-US" dirty="0" smtClean="0"/>
            </a:br>
            <a:r>
              <a:rPr lang="en-US" dirty="0" smtClean="0"/>
              <a:t>(It’s a bit more complicated!)</a:t>
            </a:r>
            <a:endParaRPr lang="en-US" dirty="0"/>
          </a:p>
        </p:txBody>
      </p:sp>
      <p:sp>
        <p:nvSpPr>
          <p:cNvPr id="43" name="Content Placeholder 42"/>
          <p:cNvSpPr>
            <a:spLocks noGrp="1"/>
          </p:cNvSpPr>
          <p:nvPr>
            <p:ph sz="half" idx="1"/>
          </p:nvPr>
        </p:nvSpPr>
        <p:spPr>
          <a:xfrm>
            <a:off x="0" y="1387066"/>
            <a:ext cx="3421902" cy="45259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Parallel Requests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/>
              <a:t>Assigned to computer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/>
              <a:t>e.g., Search “Katz”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Parallel Threads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/>
              <a:t>Assigned to core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/>
              <a:t>e.g., Lookup, Ads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Parallel Instructions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/>
              <a:t>&gt;1 instruction @ one time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/>
              <a:t>e.g., 5 pipelined instructions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Parallel Data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/>
              <a:t>&gt;1 data item @ one time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/>
              <a:t>e.g., Add of 4 pairs of words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Hardware descriptions</a:t>
            </a:r>
          </a:p>
          <a:p>
            <a:pPr lvl="1">
              <a:lnSpc>
                <a:spcPct val="90000"/>
              </a:lnSpc>
              <a:buNone/>
            </a:pPr>
            <a:r>
              <a:rPr lang="en-US" sz="1800" dirty="0" smtClean="0"/>
              <a:t>All gates @ one time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170342" y="1665638"/>
            <a:ext cx="787395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dirty="0" smtClean="0"/>
              <a:t>Smart</a:t>
            </a:r>
            <a:br>
              <a:rPr lang="en-US" dirty="0" smtClean="0"/>
            </a:br>
            <a:r>
              <a:rPr lang="en-US" dirty="0" smtClean="0"/>
              <a:t>Phone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3916478" y="1665944"/>
            <a:ext cx="1305493" cy="76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dirty="0" smtClean="0"/>
              <a:t>Warehouse Scale Computer</a:t>
            </a:r>
            <a:endParaRPr lang="en-US" dirty="0"/>
          </a:p>
        </p:txBody>
      </p:sp>
      <p:cxnSp>
        <p:nvCxnSpPr>
          <p:cNvPr id="168" name="Straight Connector 167"/>
          <p:cNvCxnSpPr/>
          <p:nvPr/>
        </p:nvCxnSpPr>
        <p:spPr>
          <a:xfrm rot="5400000">
            <a:off x="736707" y="3834054"/>
            <a:ext cx="5250171" cy="1588"/>
          </a:xfrm>
          <a:prstGeom prst="line">
            <a:avLst/>
          </a:prstGeom>
          <a:ln w="152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1869899" y="1062860"/>
            <a:ext cx="3176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Software        Hardware</a:t>
            </a:r>
            <a:endParaRPr lang="en-US" sz="2400" i="1" dirty="0"/>
          </a:p>
        </p:txBody>
      </p:sp>
      <p:sp>
        <p:nvSpPr>
          <p:cNvPr id="171" name="TextBox 170"/>
          <p:cNvSpPr txBox="1"/>
          <p:nvPr/>
        </p:nvSpPr>
        <p:spPr>
          <a:xfrm>
            <a:off x="2559950" y="2275669"/>
            <a:ext cx="1619354" cy="12054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i="1" dirty="0" smtClean="0"/>
              <a:t>Harness</a:t>
            </a:r>
            <a:br>
              <a:rPr lang="en-US" sz="2000" i="1" dirty="0" smtClean="0"/>
            </a:br>
            <a:r>
              <a:rPr lang="en-US" sz="2000" i="1" dirty="0" smtClean="0"/>
              <a:t>Parallelism &amp;</a:t>
            </a:r>
          </a:p>
          <a:p>
            <a:pPr algn="ctr">
              <a:lnSpc>
                <a:spcPct val="90000"/>
              </a:lnSpc>
            </a:pPr>
            <a:r>
              <a:rPr lang="en-US" sz="2000" i="1" dirty="0" smtClean="0"/>
              <a:t>Achieve High</a:t>
            </a:r>
            <a:br>
              <a:rPr lang="en-US" sz="2000" i="1" dirty="0" smtClean="0"/>
            </a:br>
            <a:r>
              <a:rPr lang="en-US" sz="2000" i="1" dirty="0" smtClean="0"/>
              <a:t>Performance</a:t>
            </a:r>
            <a:endParaRPr lang="en-US" sz="2000" i="1" dirty="0"/>
          </a:p>
        </p:txBody>
      </p:sp>
      <p:grpSp>
        <p:nvGrpSpPr>
          <p:cNvPr id="2" name="Group 50"/>
          <p:cNvGrpSpPr/>
          <p:nvPr/>
        </p:nvGrpSpPr>
        <p:grpSpPr>
          <a:xfrm>
            <a:off x="5831288" y="5537200"/>
            <a:ext cx="3360062" cy="1289820"/>
            <a:chOff x="5831288" y="5537200"/>
            <a:chExt cx="3360062" cy="1289820"/>
          </a:xfrm>
        </p:grpSpPr>
        <p:sp>
          <p:nvSpPr>
            <p:cNvPr id="166" name="TextBox 165"/>
            <p:cNvSpPr txBox="1"/>
            <p:nvPr/>
          </p:nvSpPr>
          <p:spPr>
            <a:xfrm>
              <a:off x="7942290" y="5985754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Logic Gates</a:t>
              </a:r>
              <a:endParaRPr lang="en-US" dirty="0"/>
            </a:p>
          </p:txBody>
        </p:sp>
        <p:cxnSp>
          <p:nvCxnSpPr>
            <p:cNvPr id="172" name="Straight Connector 171"/>
            <p:cNvCxnSpPr>
              <a:stCxn id="104" idx="2"/>
              <a:endCxn id="177" idx="3"/>
            </p:cNvCxnSpPr>
            <p:nvPr/>
          </p:nvCxnSpPr>
          <p:spPr>
            <a:xfrm flipH="1">
              <a:off x="7920438" y="5537200"/>
              <a:ext cx="54947" cy="581173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>
              <a:stCxn id="104" idx="1"/>
              <a:endCxn id="177" idx="0"/>
            </p:cNvCxnSpPr>
            <p:nvPr/>
          </p:nvCxnSpPr>
          <p:spPr>
            <a:xfrm flipH="1">
              <a:off x="6543773" y="5537200"/>
              <a:ext cx="955786" cy="581173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77"/>
            <p:cNvGrpSpPr/>
            <p:nvPr/>
          </p:nvGrpSpPr>
          <p:grpSpPr>
            <a:xfrm>
              <a:off x="5831288" y="6109003"/>
              <a:ext cx="2089150" cy="718017"/>
              <a:chOff x="5831288" y="6139983"/>
              <a:chExt cx="2089150" cy="718017"/>
            </a:xfrm>
          </p:grpSpPr>
          <p:graphicFrame>
            <p:nvGraphicFramePr>
              <p:cNvPr id="93186" name="Object 2"/>
              <p:cNvGraphicFramePr>
                <a:graphicFrameLocks noChangeAspect="1"/>
              </p:cNvGraphicFramePr>
              <p:nvPr/>
            </p:nvGraphicFramePr>
            <p:xfrm>
              <a:off x="6560469" y="6139983"/>
              <a:ext cx="1044389" cy="718017"/>
            </p:xfrm>
            <a:graphic>
              <a:graphicData uri="http://schemas.openxmlformats.org/presentationml/2006/ole">
                <p:oleObj spid="_x0000_s171010" name="Image" r:id="rId5" imgW="3492063" imgH="2400000" progId="">
                  <p:embed/>
                </p:oleObj>
              </a:graphicData>
            </a:graphic>
          </p:graphicFrame>
          <p:sp>
            <p:nvSpPr>
              <p:cNvPr id="177" name="Freeform 176"/>
              <p:cNvSpPr/>
              <p:nvPr/>
            </p:nvSpPr>
            <p:spPr>
              <a:xfrm>
                <a:off x="5831288" y="6149353"/>
                <a:ext cx="2089150" cy="708647"/>
              </a:xfrm>
              <a:custGeom>
                <a:avLst/>
                <a:gdLst>
                  <a:gd name="connsiteX0" fmla="*/ 749300 w 2197100"/>
                  <a:gd name="connsiteY0" fmla="*/ 0 h 603250"/>
                  <a:gd name="connsiteX1" fmla="*/ 0 w 2197100"/>
                  <a:gd name="connsiteY1" fmla="*/ 603250 h 603250"/>
                  <a:gd name="connsiteX2" fmla="*/ 1568450 w 2197100"/>
                  <a:gd name="connsiteY2" fmla="*/ 603250 h 603250"/>
                  <a:gd name="connsiteX3" fmla="*/ 2197100 w 2197100"/>
                  <a:gd name="connsiteY3" fmla="*/ 0 h 603250"/>
                  <a:gd name="connsiteX4" fmla="*/ 749300 w 2197100"/>
                  <a:gd name="connsiteY4" fmla="*/ 0 h 60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7100" h="603250">
                    <a:moveTo>
                      <a:pt x="749300" y="0"/>
                    </a:moveTo>
                    <a:lnTo>
                      <a:pt x="0" y="603250"/>
                    </a:lnTo>
                    <a:lnTo>
                      <a:pt x="1568450" y="603250"/>
                    </a:lnTo>
                    <a:lnTo>
                      <a:pt x="2197100" y="0"/>
                    </a:lnTo>
                    <a:lnTo>
                      <a:pt x="749300" y="0"/>
                    </a:lnTo>
                    <a:close/>
                  </a:path>
                </a:pathLst>
              </a:cu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 smtClean="0">
                    <a:solidFill>
                      <a:srgbClr val="000000"/>
                    </a:solidFill>
                  </a:rPr>
                  <a:t>    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17" name="Picture 116" descr="cern-rack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3656" y="1334878"/>
            <a:ext cx="2859651" cy="1667628"/>
          </a:xfrm>
          <a:prstGeom prst="rect">
            <a:avLst/>
          </a:prstGeom>
        </p:spPr>
      </p:pic>
      <p:grpSp>
        <p:nvGrpSpPr>
          <p:cNvPr id="4" name="Group 55"/>
          <p:cNvGrpSpPr/>
          <p:nvPr/>
        </p:nvGrpSpPr>
        <p:grpSpPr>
          <a:xfrm>
            <a:off x="3442017" y="2980266"/>
            <a:ext cx="5143176" cy="1625601"/>
            <a:chOff x="3442017" y="2980266"/>
            <a:chExt cx="5143176" cy="1625601"/>
          </a:xfrm>
        </p:grpSpPr>
        <p:grpSp>
          <p:nvGrpSpPr>
            <p:cNvPr id="5" name="Group 53"/>
            <p:cNvGrpSpPr/>
            <p:nvPr/>
          </p:nvGrpSpPr>
          <p:grpSpPr>
            <a:xfrm>
              <a:off x="3442017" y="2980266"/>
              <a:ext cx="5143176" cy="1625601"/>
              <a:chOff x="3442017" y="2980266"/>
              <a:chExt cx="5143176" cy="1625601"/>
            </a:xfrm>
          </p:grpSpPr>
          <p:pic>
            <p:nvPicPr>
              <p:cNvPr id="48" name="Picture 5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442017" y="3451864"/>
                <a:ext cx="1792390" cy="8568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35" name="Straight Connector 134"/>
              <p:cNvCxnSpPr>
                <a:endCxn id="98" idx="1"/>
              </p:cNvCxnSpPr>
              <p:nvPr/>
            </p:nvCxnSpPr>
            <p:spPr>
              <a:xfrm rot="10800000" flipV="1">
                <a:off x="5432954" y="2980266"/>
                <a:ext cx="1729843" cy="389478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>
                <a:endCxn id="98" idx="0"/>
              </p:cNvCxnSpPr>
              <p:nvPr/>
            </p:nvCxnSpPr>
            <p:spPr>
              <a:xfrm>
                <a:off x="7501460" y="2980267"/>
                <a:ext cx="1083733" cy="389477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144"/>
              <p:cNvGrpSpPr/>
              <p:nvPr/>
            </p:nvGrpSpPr>
            <p:grpSpPr>
              <a:xfrm>
                <a:off x="3894659" y="3369744"/>
                <a:ext cx="4690534" cy="1236123"/>
                <a:chOff x="3539066" y="3369744"/>
                <a:chExt cx="4690534" cy="1236123"/>
              </a:xfrm>
            </p:grpSpPr>
            <p:sp>
              <p:nvSpPr>
                <p:cNvPr id="98" name="Freeform 97"/>
                <p:cNvSpPr/>
                <p:nvPr/>
              </p:nvSpPr>
              <p:spPr>
                <a:xfrm>
                  <a:off x="3539066" y="3369744"/>
                  <a:ext cx="4690534" cy="1236123"/>
                </a:xfrm>
                <a:custGeom>
                  <a:avLst/>
                  <a:gdLst>
                    <a:gd name="connsiteX0" fmla="*/ 3149600 w 3149600"/>
                    <a:gd name="connsiteY0" fmla="*/ 0 h 948267"/>
                    <a:gd name="connsiteX1" fmla="*/ 1032934 w 3149600"/>
                    <a:gd name="connsiteY1" fmla="*/ 0 h 948267"/>
                    <a:gd name="connsiteX2" fmla="*/ 0 w 3149600"/>
                    <a:gd name="connsiteY2" fmla="*/ 948267 h 948267"/>
                    <a:gd name="connsiteX3" fmla="*/ 2252134 w 3149600"/>
                    <a:gd name="connsiteY3" fmla="*/ 948267 h 948267"/>
                    <a:gd name="connsiteX4" fmla="*/ 3149600 w 3149600"/>
                    <a:gd name="connsiteY4" fmla="*/ 0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9600" h="948267">
                      <a:moveTo>
                        <a:pt x="3149600" y="0"/>
                      </a:moveTo>
                      <a:lnTo>
                        <a:pt x="1032934" y="0"/>
                      </a:lnTo>
                      <a:lnTo>
                        <a:pt x="0" y="948267"/>
                      </a:lnTo>
                      <a:lnTo>
                        <a:pt x="2252134" y="948267"/>
                      </a:lnTo>
                      <a:lnTo>
                        <a:pt x="3149600" y="0"/>
                      </a:lnTo>
                      <a:close/>
                    </a:path>
                  </a:pathLst>
                </a:cu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2" name="Freeform 131"/>
                <p:cNvSpPr/>
                <p:nvPr/>
              </p:nvSpPr>
              <p:spPr>
                <a:xfrm>
                  <a:off x="4758265" y="3454411"/>
                  <a:ext cx="1185333" cy="314727"/>
                </a:xfrm>
                <a:custGeom>
                  <a:avLst/>
                  <a:gdLst>
                    <a:gd name="connsiteX0" fmla="*/ 3149600 w 3149600"/>
                    <a:gd name="connsiteY0" fmla="*/ 0 h 948267"/>
                    <a:gd name="connsiteX1" fmla="*/ 1032934 w 3149600"/>
                    <a:gd name="connsiteY1" fmla="*/ 0 h 948267"/>
                    <a:gd name="connsiteX2" fmla="*/ 0 w 3149600"/>
                    <a:gd name="connsiteY2" fmla="*/ 948267 h 948267"/>
                    <a:gd name="connsiteX3" fmla="*/ 2252134 w 3149600"/>
                    <a:gd name="connsiteY3" fmla="*/ 948267 h 948267"/>
                    <a:gd name="connsiteX4" fmla="*/ 3149600 w 3149600"/>
                    <a:gd name="connsiteY4" fmla="*/ 0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9600" h="948267">
                      <a:moveTo>
                        <a:pt x="3149600" y="0"/>
                      </a:moveTo>
                      <a:lnTo>
                        <a:pt x="1032934" y="0"/>
                      </a:lnTo>
                      <a:lnTo>
                        <a:pt x="0" y="948267"/>
                      </a:lnTo>
                      <a:lnTo>
                        <a:pt x="2252134" y="948267"/>
                      </a:lnTo>
                      <a:lnTo>
                        <a:pt x="31496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Core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3" name="Freeform 132"/>
                <p:cNvSpPr/>
                <p:nvPr/>
              </p:nvSpPr>
              <p:spPr>
                <a:xfrm>
                  <a:off x="6790242" y="3454411"/>
                  <a:ext cx="1185333" cy="314727"/>
                </a:xfrm>
                <a:custGeom>
                  <a:avLst/>
                  <a:gdLst>
                    <a:gd name="connsiteX0" fmla="*/ 3149600 w 3149600"/>
                    <a:gd name="connsiteY0" fmla="*/ 0 h 948267"/>
                    <a:gd name="connsiteX1" fmla="*/ 1032934 w 3149600"/>
                    <a:gd name="connsiteY1" fmla="*/ 0 h 948267"/>
                    <a:gd name="connsiteX2" fmla="*/ 0 w 3149600"/>
                    <a:gd name="connsiteY2" fmla="*/ 948267 h 948267"/>
                    <a:gd name="connsiteX3" fmla="*/ 2252134 w 3149600"/>
                    <a:gd name="connsiteY3" fmla="*/ 948267 h 948267"/>
                    <a:gd name="connsiteX4" fmla="*/ 3149600 w 3149600"/>
                    <a:gd name="connsiteY4" fmla="*/ 0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9600" h="948267">
                      <a:moveTo>
                        <a:pt x="3149600" y="0"/>
                      </a:moveTo>
                      <a:lnTo>
                        <a:pt x="1032934" y="0"/>
                      </a:lnTo>
                      <a:lnTo>
                        <a:pt x="0" y="948267"/>
                      </a:lnTo>
                      <a:lnTo>
                        <a:pt x="2252134" y="948267"/>
                      </a:lnTo>
                      <a:lnTo>
                        <a:pt x="31496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Core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6242320" y="3413668"/>
                  <a:ext cx="34403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  <p:sp>
              <p:nvSpPr>
                <p:cNvPr id="140" name="Freeform 139"/>
                <p:cNvSpPr/>
                <p:nvPr/>
              </p:nvSpPr>
              <p:spPr>
                <a:xfrm>
                  <a:off x="4284134" y="3810000"/>
                  <a:ext cx="3302000" cy="355600"/>
                </a:xfrm>
                <a:custGeom>
                  <a:avLst/>
                  <a:gdLst>
                    <a:gd name="connsiteX0" fmla="*/ 423334 w 3302000"/>
                    <a:gd name="connsiteY0" fmla="*/ 0 h 355600"/>
                    <a:gd name="connsiteX1" fmla="*/ 3302000 w 3302000"/>
                    <a:gd name="connsiteY1" fmla="*/ 0 h 355600"/>
                    <a:gd name="connsiteX2" fmla="*/ 2895600 w 3302000"/>
                    <a:gd name="connsiteY2" fmla="*/ 355600 h 355600"/>
                    <a:gd name="connsiteX3" fmla="*/ 0 w 3302000"/>
                    <a:gd name="connsiteY3" fmla="*/ 338666 h 355600"/>
                    <a:gd name="connsiteX4" fmla="*/ 423334 w 3302000"/>
                    <a:gd name="connsiteY4" fmla="*/ 0 h 355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02000" h="355600">
                      <a:moveTo>
                        <a:pt x="423334" y="0"/>
                      </a:moveTo>
                      <a:lnTo>
                        <a:pt x="3302000" y="0"/>
                      </a:lnTo>
                      <a:lnTo>
                        <a:pt x="2895600" y="355600"/>
                      </a:lnTo>
                      <a:lnTo>
                        <a:pt x="0" y="338666"/>
                      </a:lnTo>
                      <a:lnTo>
                        <a:pt x="423334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rgbClr val="000000"/>
                      </a:solidFill>
                    </a:rPr>
                    <a:t>     Memory               (Cache)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" name="Freeform 143"/>
                <p:cNvSpPr/>
                <p:nvPr/>
              </p:nvSpPr>
              <p:spPr>
                <a:xfrm>
                  <a:off x="3826935" y="4199466"/>
                  <a:ext cx="3302000" cy="355600"/>
                </a:xfrm>
                <a:custGeom>
                  <a:avLst/>
                  <a:gdLst>
                    <a:gd name="connsiteX0" fmla="*/ 423334 w 3302000"/>
                    <a:gd name="connsiteY0" fmla="*/ 0 h 355600"/>
                    <a:gd name="connsiteX1" fmla="*/ 3302000 w 3302000"/>
                    <a:gd name="connsiteY1" fmla="*/ 0 h 355600"/>
                    <a:gd name="connsiteX2" fmla="*/ 2895600 w 3302000"/>
                    <a:gd name="connsiteY2" fmla="*/ 355600 h 355600"/>
                    <a:gd name="connsiteX3" fmla="*/ 0 w 3302000"/>
                    <a:gd name="connsiteY3" fmla="*/ 338666 h 355600"/>
                    <a:gd name="connsiteX4" fmla="*/ 423334 w 3302000"/>
                    <a:gd name="connsiteY4" fmla="*/ 0 h 355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02000" h="355600">
                      <a:moveTo>
                        <a:pt x="423334" y="0"/>
                      </a:moveTo>
                      <a:lnTo>
                        <a:pt x="3302000" y="0"/>
                      </a:lnTo>
                      <a:lnTo>
                        <a:pt x="2895600" y="355600"/>
                      </a:lnTo>
                      <a:lnTo>
                        <a:pt x="0" y="338666"/>
                      </a:lnTo>
                      <a:lnTo>
                        <a:pt x="423334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rgbClr val="000000"/>
                      </a:solidFill>
                    </a:rPr>
                    <a:t>Input/Output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55" name="TextBox 54"/>
            <p:cNvSpPr txBox="1"/>
            <p:nvPr/>
          </p:nvSpPr>
          <p:spPr>
            <a:xfrm>
              <a:off x="6760107" y="3049938"/>
              <a:ext cx="11265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dirty="0" smtClean="0"/>
                <a:t>Computer</a:t>
              </a:r>
            </a:p>
          </p:txBody>
        </p:sp>
      </p:grpSp>
      <p:grpSp>
        <p:nvGrpSpPr>
          <p:cNvPr id="7" name="Group 90"/>
          <p:cNvGrpSpPr/>
          <p:nvPr/>
        </p:nvGrpSpPr>
        <p:grpSpPr>
          <a:xfrm>
            <a:off x="3365862" y="3454411"/>
            <a:ext cx="5625738" cy="2622539"/>
            <a:chOff x="3365862" y="3454411"/>
            <a:chExt cx="5625738" cy="2622539"/>
          </a:xfrm>
        </p:grpSpPr>
        <p:sp>
          <p:nvSpPr>
            <p:cNvPr id="151" name="Freeform 150"/>
            <p:cNvSpPr/>
            <p:nvPr/>
          </p:nvSpPr>
          <p:spPr>
            <a:xfrm>
              <a:off x="3971023" y="5625230"/>
              <a:ext cx="3626511" cy="341684"/>
            </a:xfrm>
            <a:custGeom>
              <a:avLst/>
              <a:gdLst>
                <a:gd name="connsiteX0" fmla="*/ 423334 w 3302000"/>
                <a:gd name="connsiteY0" fmla="*/ 0 h 355600"/>
                <a:gd name="connsiteX1" fmla="*/ 3302000 w 3302000"/>
                <a:gd name="connsiteY1" fmla="*/ 0 h 355600"/>
                <a:gd name="connsiteX2" fmla="*/ 2895600 w 3302000"/>
                <a:gd name="connsiteY2" fmla="*/ 355600 h 355600"/>
                <a:gd name="connsiteX3" fmla="*/ 0 w 3302000"/>
                <a:gd name="connsiteY3" fmla="*/ 338666 h 355600"/>
                <a:gd name="connsiteX4" fmla="*/ 423334 w 3302000"/>
                <a:gd name="connsiteY4" fmla="*/ 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000" h="355600">
                  <a:moveTo>
                    <a:pt x="423334" y="0"/>
                  </a:moveTo>
                  <a:lnTo>
                    <a:pt x="3302000" y="0"/>
                  </a:lnTo>
                  <a:lnTo>
                    <a:pt x="2895600" y="355600"/>
                  </a:lnTo>
                  <a:lnTo>
                    <a:pt x="0" y="338666"/>
                  </a:lnTo>
                  <a:lnTo>
                    <a:pt x="423334" y="0"/>
                  </a:lnTo>
                  <a:close/>
                </a:path>
              </a:pathLst>
            </a:cu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Main Memory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8" name="Group 89"/>
            <p:cNvGrpSpPr/>
            <p:nvPr/>
          </p:nvGrpSpPr>
          <p:grpSpPr>
            <a:xfrm>
              <a:off x="3365862" y="3454411"/>
              <a:ext cx="5625738" cy="2622539"/>
              <a:chOff x="3365862" y="3454411"/>
              <a:chExt cx="5625738" cy="2622539"/>
            </a:xfrm>
          </p:grpSpPr>
          <p:grpSp>
            <p:nvGrpSpPr>
              <p:cNvPr id="9" name="Group 48"/>
              <p:cNvGrpSpPr/>
              <p:nvPr/>
            </p:nvGrpSpPr>
            <p:grpSpPr>
              <a:xfrm>
                <a:off x="3365862" y="3454411"/>
                <a:ext cx="5625738" cy="2622539"/>
                <a:chOff x="3365862" y="3454411"/>
                <a:chExt cx="5454288" cy="2850775"/>
              </a:xfrm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3365862" y="4775213"/>
                  <a:ext cx="5454288" cy="1529973"/>
                </a:xfrm>
                <a:custGeom>
                  <a:avLst/>
                  <a:gdLst>
                    <a:gd name="connsiteX0" fmla="*/ 3149600 w 3149600"/>
                    <a:gd name="connsiteY0" fmla="*/ 0 h 948267"/>
                    <a:gd name="connsiteX1" fmla="*/ 1032934 w 3149600"/>
                    <a:gd name="connsiteY1" fmla="*/ 0 h 948267"/>
                    <a:gd name="connsiteX2" fmla="*/ 0 w 3149600"/>
                    <a:gd name="connsiteY2" fmla="*/ 948267 h 948267"/>
                    <a:gd name="connsiteX3" fmla="*/ 2252134 w 3149600"/>
                    <a:gd name="connsiteY3" fmla="*/ 948267 h 948267"/>
                    <a:gd name="connsiteX4" fmla="*/ 3149600 w 3149600"/>
                    <a:gd name="connsiteY4" fmla="*/ 0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9600" h="948267">
                      <a:moveTo>
                        <a:pt x="3149600" y="0"/>
                      </a:moveTo>
                      <a:lnTo>
                        <a:pt x="1032934" y="0"/>
                      </a:lnTo>
                      <a:lnTo>
                        <a:pt x="0" y="948267"/>
                      </a:lnTo>
                      <a:lnTo>
                        <a:pt x="2252134" y="948267"/>
                      </a:lnTo>
                      <a:lnTo>
                        <a:pt x="3149600" y="0"/>
                      </a:lnTo>
                      <a:close/>
                    </a:path>
                  </a:pathLst>
                </a:cu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56" name="Straight Connector 155"/>
                <p:cNvCxnSpPr>
                  <a:stCxn id="133" idx="1"/>
                  <a:endCxn id="147" idx="1"/>
                </p:cNvCxnSpPr>
                <p:nvPr/>
              </p:nvCxnSpPr>
              <p:spPr>
                <a:xfrm flipH="1">
                  <a:off x="5154635" y="3454411"/>
                  <a:ext cx="2252893" cy="1320802"/>
                </a:xfrm>
                <a:prstGeom prst="line">
                  <a:avLst/>
                </a:prstGeom>
                <a:ln w="25400" cap="flat" cmpd="sng" algn="ctr">
                  <a:solidFill>
                    <a:schemeClr val="accent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>
                  <a:stCxn id="133" idx="0"/>
                  <a:endCxn id="147" idx="0"/>
                </p:cNvCxnSpPr>
                <p:nvPr/>
              </p:nvCxnSpPr>
              <p:spPr>
                <a:xfrm>
                  <a:off x="8179845" y="3454411"/>
                  <a:ext cx="640305" cy="1320802"/>
                </a:xfrm>
                <a:prstGeom prst="line">
                  <a:avLst/>
                </a:prstGeom>
                <a:ln w="25400" cap="flat" cmpd="sng" algn="ctr">
                  <a:solidFill>
                    <a:schemeClr val="accent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2" name="TextBox 161"/>
              <p:cNvSpPr txBox="1"/>
              <p:nvPr/>
            </p:nvSpPr>
            <p:spPr>
              <a:xfrm>
                <a:off x="7515253" y="4306692"/>
                <a:ext cx="6413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Core</a:t>
                </a:r>
                <a:endParaRPr lang="en-US" dirty="0"/>
              </a:p>
            </p:txBody>
          </p:sp>
          <p:sp>
            <p:nvSpPr>
              <p:cNvPr id="163" name="Freeform 162"/>
              <p:cNvSpPr/>
              <p:nvPr/>
            </p:nvSpPr>
            <p:spPr>
              <a:xfrm>
                <a:off x="4108450" y="4718050"/>
                <a:ext cx="2705100" cy="850900"/>
              </a:xfrm>
              <a:custGeom>
                <a:avLst/>
                <a:gdLst>
                  <a:gd name="connsiteX0" fmla="*/ 749300 w 2197100"/>
                  <a:gd name="connsiteY0" fmla="*/ 0 h 603250"/>
                  <a:gd name="connsiteX1" fmla="*/ 0 w 2197100"/>
                  <a:gd name="connsiteY1" fmla="*/ 603250 h 603250"/>
                  <a:gd name="connsiteX2" fmla="*/ 1568450 w 2197100"/>
                  <a:gd name="connsiteY2" fmla="*/ 603250 h 603250"/>
                  <a:gd name="connsiteX3" fmla="*/ 2197100 w 2197100"/>
                  <a:gd name="connsiteY3" fmla="*/ 0 h 603250"/>
                  <a:gd name="connsiteX4" fmla="*/ 749300 w 2197100"/>
                  <a:gd name="connsiteY4" fmla="*/ 0 h 60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7100" h="603250">
                    <a:moveTo>
                      <a:pt x="749300" y="0"/>
                    </a:moveTo>
                    <a:lnTo>
                      <a:pt x="0" y="603250"/>
                    </a:lnTo>
                    <a:lnTo>
                      <a:pt x="1568450" y="603250"/>
                    </a:lnTo>
                    <a:lnTo>
                      <a:pt x="2197100" y="0"/>
                    </a:lnTo>
                    <a:lnTo>
                      <a:pt x="749300" y="0"/>
                    </a:lnTo>
                    <a:close/>
                  </a:path>
                </a:pathLst>
              </a:cu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 smtClean="0">
                    <a:solidFill>
                      <a:srgbClr val="000000"/>
                    </a:solidFill>
                  </a:rPr>
                  <a:t>         Instruction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Unit(s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)</a:t>
                </a:r>
              </a:p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rgbClr val="000000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164"/>
              <p:cNvSpPr/>
              <p:nvPr/>
            </p:nvSpPr>
            <p:spPr>
              <a:xfrm>
                <a:off x="6438900" y="4686300"/>
                <a:ext cx="2362199" cy="488950"/>
              </a:xfrm>
              <a:custGeom>
                <a:avLst/>
                <a:gdLst>
                  <a:gd name="connsiteX0" fmla="*/ 749300 w 2197100"/>
                  <a:gd name="connsiteY0" fmla="*/ 0 h 603250"/>
                  <a:gd name="connsiteX1" fmla="*/ 0 w 2197100"/>
                  <a:gd name="connsiteY1" fmla="*/ 603250 h 603250"/>
                  <a:gd name="connsiteX2" fmla="*/ 1568450 w 2197100"/>
                  <a:gd name="connsiteY2" fmla="*/ 603250 h 603250"/>
                  <a:gd name="connsiteX3" fmla="*/ 2197100 w 2197100"/>
                  <a:gd name="connsiteY3" fmla="*/ 0 h 603250"/>
                  <a:gd name="connsiteX4" fmla="*/ 749300 w 2197100"/>
                  <a:gd name="connsiteY4" fmla="*/ 0 h 60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7100" h="603250">
                    <a:moveTo>
                      <a:pt x="749300" y="0"/>
                    </a:moveTo>
                    <a:lnTo>
                      <a:pt x="0" y="603250"/>
                    </a:lnTo>
                    <a:lnTo>
                      <a:pt x="1568450" y="603250"/>
                    </a:lnTo>
                    <a:lnTo>
                      <a:pt x="2197100" y="0"/>
                    </a:lnTo>
                    <a:lnTo>
                      <a:pt x="749300" y="0"/>
                    </a:lnTo>
                    <a:close/>
                  </a:path>
                </a:pathLst>
              </a:cu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 smtClean="0">
                    <a:solidFill>
                      <a:srgbClr val="000000"/>
                    </a:solidFill>
                  </a:rPr>
                  <a:t>       Functional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dirty="0" err="1" smtClean="0">
                    <a:solidFill>
                      <a:srgbClr val="000000"/>
                    </a:solidFill>
                  </a:rPr>
                  <a:t>Unit(s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)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57" name="Picture 56" descr="600px-Pipeline_5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75262" y="4921249"/>
              <a:ext cx="908064" cy="654673"/>
            </a:xfrm>
            <a:prstGeom prst="rect">
              <a:avLst/>
            </a:prstGeom>
          </p:spPr>
        </p:pic>
        <p:grpSp>
          <p:nvGrpSpPr>
            <p:cNvPr id="10" name="Group 88"/>
            <p:cNvGrpSpPr/>
            <p:nvPr/>
          </p:nvGrpSpPr>
          <p:grpSpPr>
            <a:xfrm>
              <a:off x="6108909" y="5194300"/>
              <a:ext cx="2127517" cy="361950"/>
              <a:chOff x="6108909" y="5194300"/>
              <a:chExt cx="2127517" cy="361950"/>
            </a:xfrm>
          </p:grpSpPr>
          <p:grpSp>
            <p:nvGrpSpPr>
              <p:cNvPr id="11" name="Group 68"/>
              <p:cNvGrpSpPr/>
              <p:nvPr/>
            </p:nvGrpSpPr>
            <p:grpSpPr>
              <a:xfrm>
                <a:off x="7499559" y="5194300"/>
                <a:ext cx="736867" cy="342900"/>
                <a:chOff x="7499559" y="5194300"/>
                <a:chExt cx="736867" cy="342900"/>
              </a:xfrm>
            </p:grpSpPr>
            <p:sp>
              <p:nvSpPr>
                <p:cNvPr id="114" name="TextBox 113"/>
                <p:cNvSpPr txBox="1"/>
                <p:nvPr/>
              </p:nvSpPr>
              <p:spPr>
                <a:xfrm>
                  <a:off x="7532797" y="5196494"/>
                  <a:ext cx="7036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A</a:t>
                  </a:r>
                  <a:r>
                    <a:rPr lang="en-US" sz="1400" baseline="-25000" dirty="0" smtClean="0"/>
                    <a:t>3</a:t>
                  </a:r>
                  <a:r>
                    <a:rPr lang="en-US" sz="1400" dirty="0" smtClean="0"/>
                    <a:t>+B</a:t>
                  </a:r>
                  <a:r>
                    <a:rPr lang="en-US" sz="1400" baseline="-25000" dirty="0" smtClean="0"/>
                    <a:t>3</a:t>
                  </a:r>
                  <a:endParaRPr lang="en-US" sz="1400" dirty="0"/>
                </a:p>
              </p:txBody>
            </p:sp>
            <p:sp>
              <p:nvSpPr>
                <p:cNvPr id="104" name="Freeform 103"/>
                <p:cNvSpPr/>
                <p:nvPr/>
              </p:nvSpPr>
              <p:spPr>
                <a:xfrm>
                  <a:off x="7499559" y="5194300"/>
                  <a:ext cx="666541" cy="342900"/>
                </a:xfrm>
                <a:custGeom>
                  <a:avLst/>
                  <a:gdLst>
                    <a:gd name="connsiteX0" fmla="*/ 749300 w 2197100"/>
                    <a:gd name="connsiteY0" fmla="*/ 0 h 603250"/>
                    <a:gd name="connsiteX1" fmla="*/ 0 w 2197100"/>
                    <a:gd name="connsiteY1" fmla="*/ 603250 h 603250"/>
                    <a:gd name="connsiteX2" fmla="*/ 1568450 w 2197100"/>
                    <a:gd name="connsiteY2" fmla="*/ 603250 h 603250"/>
                    <a:gd name="connsiteX3" fmla="*/ 2197100 w 2197100"/>
                    <a:gd name="connsiteY3" fmla="*/ 0 h 603250"/>
                    <a:gd name="connsiteX4" fmla="*/ 749300 w 2197100"/>
                    <a:gd name="connsiteY4" fmla="*/ 0 h 60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7100" h="603250">
                      <a:moveTo>
                        <a:pt x="749300" y="0"/>
                      </a:moveTo>
                      <a:lnTo>
                        <a:pt x="0" y="603250"/>
                      </a:lnTo>
                      <a:lnTo>
                        <a:pt x="1568450" y="603250"/>
                      </a:lnTo>
                      <a:lnTo>
                        <a:pt x="2197100" y="0"/>
                      </a:lnTo>
                      <a:lnTo>
                        <a:pt x="7493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2" name="Group 79"/>
              <p:cNvGrpSpPr/>
              <p:nvPr/>
            </p:nvGrpSpPr>
            <p:grpSpPr>
              <a:xfrm>
                <a:off x="7036009" y="5200650"/>
                <a:ext cx="736867" cy="342900"/>
                <a:chOff x="7499559" y="5194300"/>
                <a:chExt cx="736867" cy="342900"/>
              </a:xfrm>
            </p:grpSpPr>
            <p:sp>
              <p:nvSpPr>
                <p:cNvPr id="81" name="TextBox 80"/>
                <p:cNvSpPr txBox="1"/>
                <p:nvPr/>
              </p:nvSpPr>
              <p:spPr>
                <a:xfrm>
                  <a:off x="7532797" y="5196494"/>
                  <a:ext cx="7036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A</a:t>
                  </a:r>
                  <a:r>
                    <a:rPr lang="en-US" sz="1400" baseline="-25000" dirty="0" smtClean="0"/>
                    <a:t>2</a:t>
                  </a:r>
                  <a:r>
                    <a:rPr lang="en-US" sz="1400" dirty="0" smtClean="0"/>
                    <a:t>+B</a:t>
                  </a:r>
                  <a:r>
                    <a:rPr lang="en-US" sz="1400" baseline="-25000" dirty="0" smtClean="0"/>
                    <a:t>2</a:t>
                  </a:r>
                  <a:endParaRPr lang="en-US" sz="1400" dirty="0"/>
                </a:p>
              </p:txBody>
            </p:sp>
            <p:sp>
              <p:nvSpPr>
                <p:cNvPr id="82" name="Freeform 81"/>
                <p:cNvSpPr/>
                <p:nvPr/>
              </p:nvSpPr>
              <p:spPr>
                <a:xfrm>
                  <a:off x="7499559" y="5194300"/>
                  <a:ext cx="666541" cy="342900"/>
                </a:xfrm>
                <a:custGeom>
                  <a:avLst/>
                  <a:gdLst>
                    <a:gd name="connsiteX0" fmla="*/ 749300 w 2197100"/>
                    <a:gd name="connsiteY0" fmla="*/ 0 h 603250"/>
                    <a:gd name="connsiteX1" fmla="*/ 0 w 2197100"/>
                    <a:gd name="connsiteY1" fmla="*/ 603250 h 603250"/>
                    <a:gd name="connsiteX2" fmla="*/ 1568450 w 2197100"/>
                    <a:gd name="connsiteY2" fmla="*/ 603250 h 603250"/>
                    <a:gd name="connsiteX3" fmla="*/ 2197100 w 2197100"/>
                    <a:gd name="connsiteY3" fmla="*/ 0 h 603250"/>
                    <a:gd name="connsiteX4" fmla="*/ 749300 w 2197100"/>
                    <a:gd name="connsiteY4" fmla="*/ 0 h 60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7100" h="603250">
                      <a:moveTo>
                        <a:pt x="749300" y="0"/>
                      </a:moveTo>
                      <a:lnTo>
                        <a:pt x="0" y="603250"/>
                      </a:lnTo>
                      <a:lnTo>
                        <a:pt x="1568450" y="603250"/>
                      </a:lnTo>
                      <a:lnTo>
                        <a:pt x="2197100" y="0"/>
                      </a:lnTo>
                      <a:lnTo>
                        <a:pt x="7493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3" name="Group 82"/>
              <p:cNvGrpSpPr/>
              <p:nvPr/>
            </p:nvGrpSpPr>
            <p:grpSpPr>
              <a:xfrm>
                <a:off x="6572459" y="5207000"/>
                <a:ext cx="736867" cy="342900"/>
                <a:chOff x="7499559" y="5194300"/>
                <a:chExt cx="736867" cy="342900"/>
              </a:xfrm>
            </p:grpSpPr>
            <p:sp>
              <p:nvSpPr>
                <p:cNvPr id="84" name="TextBox 83"/>
                <p:cNvSpPr txBox="1"/>
                <p:nvPr/>
              </p:nvSpPr>
              <p:spPr>
                <a:xfrm>
                  <a:off x="7532797" y="5196494"/>
                  <a:ext cx="7036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A</a:t>
                  </a:r>
                  <a:r>
                    <a:rPr lang="en-US" sz="1400" baseline="-25000" dirty="0" smtClean="0"/>
                    <a:t>1</a:t>
                  </a:r>
                  <a:r>
                    <a:rPr lang="en-US" sz="1400" dirty="0" smtClean="0"/>
                    <a:t>+B</a:t>
                  </a:r>
                  <a:r>
                    <a:rPr lang="en-US" sz="1400" baseline="-25000" dirty="0" smtClean="0"/>
                    <a:t>1</a:t>
                  </a:r>
                  <a:endParaRPr lang="en-US" sz="1400" dirty="0"/>
                </a:p>
              </p:txBody>
            </p:sp>
            <p:sp>
              <p:nvSpPr>
                <p:cNvPr id="85" name="Freeform 84"/>
                <p:cNvSpPr/>
                <p:nvPr/>
              </p:nvSpPr>
              <p:spPr>
                <a:xfrm>
                  <a:off x="7499559" y="5194300"/>
                  <a:ext cx="666541" cy="342900"/>
                </a:xfrm>
                <a:custGeom>
                  <a:avLst/>
                  <a:gdLst>
                    <a:gd name="connsiteX0" fmla="*/ 749300 w 2197100"/>
                    <a:gd name="connsiteY0" fmla="*/ 0 h 603250"/>
                    <a:gd name="connsiteX1" fmla="*/ 0 w 2197100"/>
                    <a:gd name="connsiteY1" fmla="*/ 603250 h 603250"/>
                    <a:gd name="connsiteX2" fmla="*/ 1568450 w 2197100"/>
                    <a:gd name="connsiteY2" fmla="*/ 603250 h 603250"/>
                    <a:gd name="connsiteX3" fmla="*/ 2197100 w 2197100"/>
                    <a:gd name="connsiteY3" fmla="*/ 0 h 603250"/>
                    <a:gd name="connsiteX4" fmla="*/ 749300 w 2197100"/>
                    <a:gd name="connsiteY4" fmla="*/ 0 h 60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7100" h="603250">
                      <a:moveTo>
                        <a:pt x="749300" y="0"/>
                      </a:moveTo>
                      <a:lnTo>
                        <a:pt x="0" y="603250"/>
                      </a:lnTo>
                      <a:lnTo>
                        <a:pt x="1568450" y="603250"/>
                      </a:lnTo>
                      <a:lnTo>
                        <a:pt x="2197100" y="0"/>
                      </a:lnTo>
                      <a:lnTo>
                        <a:pt x="7493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" name="Group 85"/>
              <p:cNvGrpSpPr/>
              <p:nvPr/>
            </p:nvGrpSpPr>
            <p:grpSpPr>
              <a:xfrm>
                <a:off x="6108909" y="5213350"/>
                <a:ext cx="736867" cy="342900"/>
                <a:chOff x="7499559" y="5194300"/>
                <a:chExt cx="736867" cy="342900"/>
              </a:xfrm>
            </p:grpSpPr>
            <p:sp>
              <p:nvSpPr>
                <p:cNvPr id="87" name="TextBox 86"/>
                <p:cNvSpPr txBox="1"/>
                <p:nvPr/>
              </p:nvSpPr>
              <p:spPr>
                <a:xfrm>
                  <a:off x="7532797" y="5196494"/>
                  <a:ext cx="7036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A</a:t>
                  </a:r>
                  <a:r>
                    <a:rPr lang="en-US" sz="1400" baseline="-25000" dirty="0" smtClean="0"/>
                    <a:t>0</a:t>
                  </a:r>
                  <a:r>
                    <a:rPr lang="en-US" sz="1400" dirty="0" smtClean="0"/>
                    <a:t>+B</a:t>
                  </a:r>
                  <a:r>
                    <a:rPr lang="en-US" sz="1400" baseline="-25000" dirty="0" smtClean="0"/>
                    <a:t>0</a:t>
                  </a:r>
                  <a:endParaRPr lang="en-US" sz="1400" dirty="0"/>
                </a:p>
              </p:txBody>
            </p:sp>
            <p:sp>
              <p:nvSpPr>
                <p:cNvPr id="88" name="Freeform 87"/>
                <p:cNvSpPr/>
                <p:nvPr/>
              </p:nvSpPr>
              <p:spPr>
                <a:xfrm>
                  <a:off x="7499559" y="5194300"/>
                  <a:ext cx="666541" cy="342900"/>
                </a:xfrm>
                <a:custGeom>
                  <a:avLst/>
                  <a:gdLst>
                    <a:gd name="connsiteX0" fmla="*/ 749300 w 2197100"/>
                    <a:gd name="connsiteY0" fmla="*/ 0 h 603250"/>
                    <a:gd name="connsiteX1" fmla="*/ 0 w 2197100"/>
                    <a:gd name="connsiteY1" fmla="*/ 603250 h 603250"/>
                    <a:gd name="connsiteX2" fmla="*/ 1568450 w 2197100"/>
                    <a:gd name="connsiteY2" fmla="*/ 603250 h 603250"/>
                    <a:gd name="connsiteX3" fmla="*/ 2197100 w 2197100"/>
                    <a:gd name="connsiteY3" fmla="*/ 0 h 603250"/>
                    <a:gd name="connsiteX4" fmla="*/ 749300 w 2197100"/>
                    <a:gd name="connsiteY4" fmla="*/ 0 h 60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7100" h="603250">
                      <a:moveTo>
                        <a:pt x="749300" y="0"/>
                      </a:moveTo>
                      <a:lnTo>
                        <a:pt x="0" y="603250"/>
                      </a:lnTo>
                      <a:lnTo>
                        <a:pt x="1568450" y="603250"/>
                      </a:lnTo>
                      <a:lnTo>
                        <a:pt x="2197100" y="0"/>
                      </a:lnTo>
                      <a:lnTo>
                        <a:pt x="7493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5" name="Group 64"/>
          <p:cNvGrpSpPr/>
          <p:nvPr/>
        </p:nvGrpSpPr>
        <p:grpSpPr>
          <a:xfrm>
            <a:off x="3420534" y="359513"/>
            <a:ext cx="5424026" cy="6109019"/>
            <a:chOff x="4316730" y="84666"/>
            <a:chExt cx="5102293" cy="6109019"/>
          </a:xfrm>
        </p:grpSpPr>
        <p:sp>
          <p:nvSpPr>
            <p:cNvPr id="60" name="Rectangle 59"/>
            <p:cNvSpPr/>
            <p:nvPr/>
          </p:nvSpPr>
          <p:spPr>
            <a:xfrm>
              <a:off x="4316730" y="893552"/>
              <a:ext cx="4690533" cy="5300133"/>
            </a:xfrm>
            <a:prstGeom prst="rect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533970" y="84666"/>
              <a:ext cx="8850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Today’s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Lecture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61" name="Date Placeholder 6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CD9D5-AEC2-3445-A23F-25C53460149D}" type="datetime1">
              <a:rPr lang="en-US" smtClean="0"/>
              <a:pPr/>
              <a:t>4/16/11</a:t>
            </a:fld>
            <a:endParaRPr lang="en-US" dirty="0"/>
          </a:p>
        </p:txBody>
      </p:sp>
      <p:sp>
        <p:nvSpPr>
          <p:cNvPr id="62" name="Slide Number Placeholder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3" name="Footer Placeholder 6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Hamming Error Correction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</a:t>
            </a:r>
            <a:r>
              <a:rPr lang="en-US" dirty="0"/>
              <a:t>of </a:t>
            </a:r>
            <a:r>
              <a:rPr lang="en-US" dirty="0">
                <a:solidFill>
                  <a:srgbClr val="0000FF"/>
                </a:solidFill>
              </a:rPr>
              <a:t>extra parity bits </a:t>
            </a:r>
            <a:r>
              <a:rPr lang="en-US" dirty="0"/>
              <a:t>to allow the position identification of a single </a:t>
            </a:r>
            <a:r>
              <a:rPr lang="en-US" dirty="0" smtClean="0"/>
              <a:t>error</a:t>
            </a:r>
          </a:p>
          <a:p>
            <a:pPr marL="514350" indent="-514350">
              <a:buAutoNum type="arabicPeriod"/>
            </a:pPr>
            <a:r>
              <a:rPr lang="en-US" dirty="0" smtClean="0"/>
              <a:t>Mark </a:t>
            </a:r>
            <a:r>
              <a:rPr lang="en-US" dirty="0"/>
              <a:t>all bit positions that are </a:t>
            </a:r>
            <a:r>
              <a:rPr lang="en-US" dirty="0">
                <a:solidFill>
                  <a:srgbClr val="0000FF"/>
                </a:solidFill>
              </a:rPr>
              <a:t>powers of 2 </a:t>
            </a:r>
            <a:r>
              <a:rPr lang="en-US" dirty="0"/>
              <a:t>as parity bits. (positions 1, 2, 4, 8, 16, </a:t>
            </a:r>
            <a:r>
              <a:rPr lang="en-US" dirty="0" smtClean="0"/>
              <a:t> …) </a:t>
            </a:r>
          </a:p>
          <a:p>
            <a:pPr marL="914400" lvl="1" indent="-514350"/>
            <a:r>
              <a:rPr lang="en-US" dirty="0" smtClean="0"/>
              <a:t>Start numbering bits at 1 at left, not at 0 on right</a:t>
            </a:r>
          </a:p>
          <a:p>
            <a:pPr>
              <a:buNone/>
            </a:pPr>
            <a:r>
              <a:rPr lang="en-US" dirty="0"/>
              <a:t>2. All </a:t>
            </a:r>
            <a:r>
              <a:rPr lang="en-US" dirty="0">
                <a:solidFill>
                  <a:srgbClr val="0000FF"/>
                </a:solidFill>
              </a:rPr>
              <a:t>other bit positions </a:t>
            </a:r>
            <a:r>
              <a:rPr lang="en-US" dirty="0"/>
              <a:t>are for the data to be encoded. (positions 3, 5, 6, 7, 9, 10, 11, 12, 13, 14, 15,</a:t>
            </a:r>
            <a:r>
              <a:rPr lang="en-US" dirty="0" smtClean="0"/>
              <a:t> …)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B92FB-3763-F041-A4E9-AEEE4005E1B4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Hamming ECC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85200" cy="502073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3. Each parity bit calculates the parity for some of the bits in the code </a:t>
            </a:r>
            <a:r>
              <a:rPr lang="en-US" dirty="0" smtClean="0"/>
              <a:t>word </a:t>
            </a:r>
          </a:p>
          <a:p>
            <a:r>
              <a:rPr lang="en-US" dirty="0" smtClean="0"/>
              <a:t>The </a:t>
            </a:r>
            <a:r>
              <a:rPr lang="en-US" dirty="0">
                <a:solidFill>
                  <a:srgbClr val="0000FF"/>
                </a:solidFill>
              </a:rPr>
              <a:t>position of</a:t>
            </a:r>
            <a:r>
              <a:rPr lang="en-US" dirty="0" smtClean="0">
                <a:solidFill>
                  <a:srgbClr val="0000FF"/>
                </a:solidFill>
              </a:rPr>
              <a:t> parity </a:t>
            </a:r>
            <a:r>
              <a:rPr lang="en-US" dirty="0"/>
              <a:t>bit determines</a:t>
            </a:r>
            <a:r>
              <a:rPr lang="en-US" dirty="0" smtClean="0"/>
              <a:t> sequence </a:t>
            </a:r>
            <a:r>
              <a:rPr lang="en-US" dirty="0"/>
              <a:t>of bits that it </a:t>
            </a:r>
            <a:r>
              <a:rPr lang="en-US" dirty="0" smtClean="0"/>
              <a:t>checks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Bit 1 (0001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r>
              <a:rPr lang="en-US" dirty="0" smtClean="0"/>
              <a:t>: </a:t>
            </a:r>
            <a:r>
              <a:rPr lang="en-US" dirty="0"/>
              <a:t>checks bits (1,3,5,7,9,11,...</a:t>
            </a:r>
            <a:r>
              <a:rPr lang="en-US" dirty="0" smtClean="0"/>
              <a:t>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Bit 2 (0010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r>
              <a:rPr lang="en-US" dirty="0" smtClean="0"/>
              <a:t>: </a:t>
            </a:r>
            <a:r>
              <a:rPr lang="en-US" dirty="0"/>
              <a:t>checks  bits (2,3,6,7,10,11,14,15,...)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Bit 4 (0100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r>
              <a:rPr lang="en-US" dirty="0" smtClean="0"/>
              <a:t>: </a:t>
            </a:r>
            <a:r>
              <a:rPr lang="en-US" dirty="0"/>
              <a:t>checks bits (</a:t>
            </a:r>
            <a:r>
              <a:rPr lang="en-US" dirty="0" smtClean="0"/>
              <a:t>4-7, 12-15, 20-23, .</a:t>
            </a:r>
            <a:r>
              <a:rPr lang="en-US" dirty="0"/>
              <a:t>..</a:t>
            </a:r>
            <a:r>
              <a:rPr lang="en-US" dirty="0" smtClean="0"/>
              <a:t>)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Bit 8 (1000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r>
              <a:rPr lang="en-US" dirty="0" smtClean="0"/>
              <a:t>: checks bits (8-15, 24-31, 40-47 ,...)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F211-62E2-2647-A581-FB8164D61F32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Hamming ECC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9006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4</a:t>
            </a:r>
            <a:r>
              <a:rPr lang="en-US" dirty="0"/>
              <a:t>. Set</a:t>
            </a:r>
            <a:r>
              <a:rPr lang="en-US" dirty="0" smtClean="0"/>
              <a:t> parity bits </a:t>
            </a:r>
            <a:r>
              <a:rPr lang="en-US" dirty="0"/>
              <a:t>to create </a:t>
            </a:r>
            <a:r>
              <a:rPr lang="en-US" dirty="0">
                <a:solidFill>
                  <a:srgbClr val="0000FF"/>
                </a:solidFill>
              </a:rPr>
              <a:t>even </a:t>
            </a:r>
            <a:r>
              <a:rPr lang="en-US" dirty="0" smtClean="0">
                <a:solidFill>
                  <a:srgbClr val="0000FF"/>
                </a:solidFill>
              </a:rPr>
              <a:t>parity</a:t>
            </a:r>
            <a:r>
              <a:rPr lang="en-US" dirty="0" smtClean="0"/>
              <a:t> for each group</a:t>
            </a:r>
          </a:p>
          <a:p>
            <a:r>
              <a:rPr lang="en-US" dirty="0"/>
              <a:t>A byte of data: 10011010</a:t>
            </a:r>
          </a:p>
          <a:p>
            <a:r>
              <a:rPr lang="en-US" dirty="0"/>
              <a:t>Create the</a:t>
            </a:r>
            <a:r>
              <a:rPr lang="en-US" dirty="0" smtClean="0"/>
              <a:t> coded word</a:t>
            </a:r>
            <a:r>
              <a:rPr lang="en-US" dirty="0"/>
              <a:t>, leaving spaces for the parity bits:</a:t>
            </a:r>
            <a:r>
              <a:rPr lang="en-US" dirty="0" smtClean="0"/>
              <a:t> </a:t>
            </a:r>
          </a:p>
          <a:p>
            <a:r>
              <a:rPr lang="en-US" dirty="0" smtClean="0"/>
              <a:t>_ _ 1 _ 0 0 1 _ 1 0 1 0</a:t>
            </a:r>
          </a:p>
          <a:p>
            <a:pPr>
              <a:buNone/>
            </a:pPr>
            <a:r>
              <a:rPr lang="en-US" i="1" dirty="0" smtClean="0"/>
              <a:t>	0 0 0 0 0 0 0 0 0 1 1 1</a:t>
            </a:r>
            <a:br>
              <a:rPr lang="en-US" i="1" dirty="0" smtClean="0"/>
            </a:br>
            <a:r>
              <a:rPr lang="en-US" i="1" dirty="0" smtClean="0"/>
              <a:t>1 2 3 4 5 6 7 8 9 0 1 2</a:t>
            </a:r>
          </a:p>
          <a:p>
            <a:r>
              <a:rPr lang="en-US" dirty="0" smtClean="0"/>
              <a:t>Calculate the parity bits</a:t>
            </a:r>
            <a:endParaRPr lang="en-US" i="1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E12D2-37CC-C44F-9B2F-09EE96A9DEFB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Hamming ECC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545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Position 1 checks bits 1,3,5,7,9,11: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?</a:t>
            </a:r>
            <a:r>
              <a:rPr lang="en-US" dirty="0"/>
              <a:t> _ </a:t>
            </a:r>
            <a:r>
              <a:rPr lang="en-US" b="1" dirty="0"/>
              <a:t>1</a:t>
            </a:r>
            <a:r>
              <a:rPr lang="en-US" dirty="0"/>
              <a:t> _ </a:t>
            </a:r>
            <a:r>
              <a:rPr lang="en-US" b="1" dirty="0"/>
              <a:t>0</a:t>
            </a:r>
            <a:r>
              <a:rPr lang="en-US" dirty="0"/>
              <a:t> 0 </a:t>
            </a:r>
            <a:r>
              <a:rPr lang="en-US" b="1" dirty="0"/>
              <a:t>1</a:t>
            </a:r>
            <a:r>
              <a:rPr lang="en-US" dirty="0"/>
              <a:t> _ </a:t>
            </a:r>
            <a:r>
              <a:rPr lang="en-US" b="1" dirty="0"/>
              <a:t>1</a:t>
            </a:r>
            <a:r>
              <a:rPr lang="en-US" dirty="0"/>
              <a:t> 0 </a:t>
            </a:r>
            <a:r>
              <a:rPr lang="en-US" b="1" dirty="0"/>
              <a:t>1</a:t>
            </a:r>
            <a:r>
              <a:rPr lang="en-US" dirty="0"/>
              <a:t> 0. set position 1 to 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_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_</a:t>
            </a:r>
            <a:r>
              <a:rPr lang="en-US" dirty="0" smtClean="0"/>
              <a:t> </a:t>
            </a:r>
            <a:r>
              <a:rPr lang="en-US" dirty="0"/>
              <a:t>_ </a:t>
            </a:r>
            <a:r>
              <a:rPr lang="en-US" b="1" dirty="0"/>
              <a:t>1</a:t>
            </a:r>
            <a:r>
              <a:rPr lang="en-US" dirty="0"/>
              <a:t> _ </a:t>
            </a:r>
            <a:r>
              <a:rPr lang="en-US" b="1" dirty="0"/>
              <a:t>0</a:t>
            </a:r>
            <a:r>
              <a:rPr lang="en-US" dirty="0"/>
              <a:t> 0 </a:t>
            </a:r>
            <a:r>
              <a:rPr lang="en-US" b="1" dirty="0"/>
              <a:t>1</a:t>
            </a:r>
            <a:r>
              <a:rPr lang="en-US" dirty="0"/>
              <a:t> _ </a:t>
            </a:r>
            <a:r>
              <a:rPr lang="en-US" b="1" dirty="0"/>
              <a:t>1</a:t>
            </a:r>
            <a:r>
              <a:rPr lang="en-US" dirty="0"/>
              <a:t> 0 </a:t>
            </a:r>
            <a:r>
              <a:rPr lang="en-US" b="1" dirty="0"/>
              <a:t>1</a:t>
            </a:r>
            <a:r>
              <a:rPr lang="en-US" dirty="0"/>
              <a:t> 0 </a:t>
            </a:r>
          </a:p>
          <a:p>
            <a:r>
              <a:rPr lang="en-US" dirty="0"/>
              <a:t>Position 2 checks bits 2,3,6,7,10,11:</a:t>
            </a:r>
            <a:br>
              <a:rPr lang="en-US" dirty="0"/>
            </a:br>
            <a:r>
              <a:rPr lang="en-US" dirty="0"/>
              <a:t>0 </a:t>
            </a:r>
            <a:r>
              <a:rPr lang="en-US" b="1" dirty="0"/>
              <a:t>? 1 </a:t>
            </a:r>
            <a:r>
              <a:rPr lang="en-US" dirty="0"/>
              <a:t>_ 0 </a:t>
            </a:r>
            <a:r>
              <a:rPr lang="en-US" b="1" dirty="0"/>
              <a:t>0 1</a:t>
            </a:r>
            <a:r>
              <a:rPr lang="en-US" dirty="0"/>
              <a:t> _ 1 </a:t>
            </a:r>
            <a:r>
              <a:rPr lang="en-US" b="1" dirty="0"/>
              <a:t>0 1</a:t>
            </a:r>
            <a:r>
              <a:rPr lang="en-US" dirty="0"/>
              <a:t> 0. set position 2 to 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_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0 </a:t>
            </a:r>
            <a:r>
              <a:rPr lang="en-US" b="1" dirty="0" smtClean="0">
                <a:solidFill>
                  <a:srgbClr val="FF0000"/>
                </a:solidFill>
              </a:rPr>
              <a:t>_</a:t>
            </a:r>
            <a:r>
              <a:rPr lang="en-US" b="1" dirty="0" smtClean="0"/>
              <a:t> </a:t>
            </a:r>
            <a:r>
              <a:rPr lang="en-US" b="1" dirty="0"/>
              <a:t>1</a:t>
            </a:r>
            <a:r>
              <a:rPr lang="en-US" dirty="0"/>
              <a:t> _ 0 </a:t>
            </a:r>
            <a:r>
              <a:rPr lang="en-US" b="1" dirty="0"/>
              <a:t>0 1</a:t>
            </a:r>
            <a:r>
              <a:rPr lang="en-US" dirty="0"/>
              <a:t> _ 1 </a:t>
            </a:r>
            <a:r>
              <a:rPr lang="en-US" b="1" dirty="0"/>
              <a:t>0 1</a:t>
            </a:r>
            <a:r>
              <a:rPr lang="en-US" dirty="0"/>
              <a:t> 0 </a:t>
            </a:r>
          </a:p>
          <a:p>
            <a:r>
              <a:rPr lang="en-US" dirty="0"/>
              <a:t>Position 4 checks bits 4,5,6,7,12:</a:t>
            </a:r>
            <a:br>
              <a:rPr lang="en-US" dirty="0"/>
            </a:br>
            <a:r>
              <a:rPr lang="en-US" dirty="0"/>
              <a:t>0 1 1 </a:t>
            </a:r>
            <a:r>
              <a:rPr lang="en-US" b="1" dirty="0"/>
              <a:t>? 0 0 1</a:t>
            </a:r>
            <a:r>
              <a:rPr lang="en-US" dirty="0"/>
              <a:t> _ 1 0 1 </a:t>
            </a:r>
            <a:r>
              <a:rPr lang="en-US" b="1" dirty="0"/>
              <a:t>0</a:t>
            </a:r>
            <a:r>
              <a:rPr lang="en-US" dirty="0"/>
              <a:t>. set position 4 to 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_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0 </a:t>
            </a:r>
            <a:r>
              <a:rPr lang="en-US" dirty="0"/>
              <a:t>1 1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_</a:t>
            </a:r>
            <a:r>
              <a:rPr lang="en-US" b="1" dirty="0" smtClean="0"/>
              <a:t> </a:t>
            </a:r>
            <a:r>
              <a:rPr lang="en-US" b="1" dirty="0"/>
              <a:t>0 0 1 </a:t>
            </a:r>
            <a:r>
              <a:rPr lang="en-US" dirty="0"/>
              <a:t>_ 1 0 1 </a:t>
            </a:r>
            <a:r>
              <a:rPr lang="en-US" b="1" dirty="0"/>
              <a:t>0</a:t>
            </a: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610E-D75A-FE42-B0AD-3188589B01AB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22534" y="846666"/>
            <a:ext cx="1766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Student Roulette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Hamming ECC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545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Position 1 checks bits 1,3,5,7,9,11: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?</a:t>
            </a:r>
            <a:r>
              <a:rPr lang="en-US" dirty="0"/>
              <a:t> _ </a:t>
            </a:r>
            <a:r>
              <a:rPr lang="en-US" b="1" dirty="0"/>
              <a:t>1</a:t>
            </a:r>
            <a:r>
              <a:rPr lang="en-US" dirty="0"/>
              <a:t> _ </a:t>
            </a:r>
            <a:r>
              <a:rPr lang="en-US" b="1" dirty="0"/>
              <a:t>0</a:t>
            </a:r>
            <a:r>
              <a:rPr lang="en-US" dirty="0"/>
              <a:t> 0 </a:t>
            </a:r>
            <a:r>
              <a:rPr lang="en-US" b="1" dirty="0"/>
              <a:t>1</a:t>
            </a:r>
            <a:r>
              <a:rPr lang="en-US" dirty="0"/>
              <a:t> _ </a:t>
            </a:r>
            <a:r>
              <a:rPr lang="en-US" b="1" dirty="0"/>
              <a:t>1</a:t>
            </a:r>
            <a:r>
              <a:rPr lang="en-US" dirty="0"/>
              <a:t> 0 </a:t>
            </a:r>
            <a:r>
              <a:rPr lang="en-US" b="1" dirty="0"/>
              <a:t>1</a:t>
            </a:r>
            <a:r>
              <a:rPr lang="en-US" dirty="0"/>
              <a:t> 0. set position 1 to a 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/>
              <a:t>: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0</a:t>
            </a:r>
            <a:r>
              <a:rPr lang="en-US" dirty="0" smtClean="0"/>
              <a:t> </a:t>
            </a:r>
            <a:r>
              <a:rPr lang="en-US" dirty="0"/>
              <a:t>_ </a:t>
            </a:r>
            <a:r>
              <a:rPr lang="en-US" b="1" dirty="0"/>
              <a:t>1</a:t>
            </a:r>
            <a:r>
              <a:rPr lang="en-US" dirty="0"/>
              <a:t> _ </a:t>
            </a:r>
            <a:r>
              <a:rPr lang="en-US" b="1" dirty="0"/>
              <a:t>0</a:t>
            </a:r>
            <a:r>
              <a:rPr lang="en-US" dirty="0"/>
              <a:t> 0 </a:t>
            </a:r>
            <a:r>
              <a:rPr lang="en-US" b="1" dirty="0"/>
              <a:t>1</a:t>
            </a:r>
            <a:r>
              <a:rPr lang="en-US" dirty="0"/>
              <a:t> _ </a:t>
            </a:r>
            <a:r>
              <a:rPr lang="en-US" b="1" dirty="0"/>
              <a:t>1</a:t>
            </a:r>
            <a:r>
              <a:rPr lang="en-US" dirty="0"/>
              <a:t> 0 </a:t>
            </a:r>
            <a:r>
              <a:rPr lang="en-US" b="1" dirty="0"/>
              <a:t>1</a:t>
            </a:r>
            <a:r>
              <a:rPr lang="en-US" dirty="0"/>
              <a:t> 0 </a:t>
            </a:r>
          </a:p>
          <a:p>
            <a:r>
              <a:rPr lang="en-US" dirty="0"/>
              <a:t>Position 2 checks bits 2,3,6,7,10,11:</a:t>
            </a:r>
            <a:br>
              <a:rPr lang="en-US" dirty="0"/>
            </a:br>
            <a:r>
              <a:rPr lang="en-US" dirty="0"/>
              <a:t>0 </a:t>
            </a:r>
            <a:r>
              <a:rPr lang="en-US" b="1" dirty="0"/>
              <a:t>? 1 </a:t>
            </a:r>
            <a:r>
              <a:rPr lang="en-US" dirty="0"/>
              <a:t>_ 0 </a:t>
            </a:r>
            <a:r>
              <a:rPr lang="en-US" b="1" dirty="0"/>
              <a:t>0 1</a:t>
            </a:r>
            <a:r>
              <a:rPr lang="en-US" dirty="0"/>
              <a:t> _ 1 </a:t>
            </a:r>
            <a:r>
              <a:rPr lang="en-US" b="1" dirty="0"/>
              <a:t>0 1</a:t>
            </a:r>
            <a:r>
              <a:rPr lang="en-US" dirty="0"/>
              <a:t> 0. set position 2 to a 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/>
              <a:t>: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0 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en-US" b="1" dirty="0"/>
              <a:t> 1</a:t>
            </a:r>
            <a:r>
              <a:rPr lang="en-US" dirty="0"/>
              <a:t> _ 0 </a:t>
            </a:r>
            <a:r>
              <a:rPr lang="en-US" b="1" dirty="0"/>
              <a:t>0 1</a:t>
            </a:r>
            <a:r>
              <a:rPr lang="en-US" dirty="0"/>
              <a:t> _ 1 </a:t>
            </a:r>
            <a:r>
              <a:rPr lang="en-US" b="1" dirty="0"/>
              <a:t>0 1</a:t>
            </a:r>
            <a:r>
              <a:rPr lang="en-US" dirty="0"/>
              <a:t> 0 </a:t>
            </a:r>
          </a:p>
          <a:p>
            <a:r>
              <a:rPr lang="en-US" dirty="0"/>
              <a:t>Position 4 checks bits 4,5,6,7,12:</a:t>
            </a:r>
            <a:br>
              <a:rPr lang="en-US" dirty="0"/>
            </a:br>
            <a:r>
              <a:rPr lang="en-US" dirty="0"/>
              <a:t>0 1 1 </a:t>
            </a:r>
            <a:r>
              <a:rPr lang="en-US" b="1" dirty="0"/>
              <a:t>? 0 0 1</a:t>
            </a:r>
            <a:r>
              <a:rPr lang="en-US" dirty="0"/>
              <a:t> _ 1 0 1 </a:t>
            </a:r>
            <a:r>
              <a:rPr lang="en-US" b="1" dirty="0"/>
              <a:t>0</a:t>
            </a:r>
            <a:r>
              <a:rPr lang="en-US" dirty="0"/>
              <a:t>. set position 4 to a 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/>
              <a:t>: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0 </a:t>
            </a:r>
            <a:r>
              <a:rPr lang="en-US" dirty="0"/>
              <a:t>1 1 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en-US" b="1" dirty="0"/>
              <a:t> 0 0 1 </a:t>
            </a:r>
            <a:r>
              <a:rPr lang="en-US" dirty="0"/>
              <a:t>_ 1 0 1 </a:t>
            </a:r>
            <a:r>
              <a:rPr lang="en-US" b="1" dirty="0"/>
              <a:t>0</a:t>
            </a: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610E-D75A-FE42-B0AD-3188589B01AB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Hamming ECC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54525"/>
          </a:xfrm>
        </p:spPr>
        <p:txBody>
          <a:bodyPr/>
          <a:lstStyle/>
          <a:p>
            <a:r>
              <a:rPr lang="en-US" dirty="0"/>
              <a:t>Position 8 checks bits 8,9,10,11,12:</a:t>
            </a:r>
            <a:br>
              <a:rPr lang="en-US" dirty="0"/>
            </a:br>
            <a:r>
              <a:rPr lang="en-US" dirty="0"/>
              <a:t>0 1 1 1 0 0 1 </a:t>
            </a:r>
            <a:r>
              <a:rPr lang="en-US" b="1" dirty="0"/>
              <a:t>? 1 0 1 0</a:t>
            </a:r>
            <a:r>
              <a:rPr lang="en-US" dirty="0"/>
              <a:t>. set position 8 to 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_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0 </a:t>
            </a:r>
            <a:r>
              <a:rPr lang="en-US" dirty="0"/>
              <a:t>1 1 1 0 0 1 </a:t>
            </a:r>
            <a:r>
              <a:rPr lang="en-US" b="1" dirty="0"/>
              <a:t>0 1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_</a:t>
            </a:r>
            <a:r>
              <a:rPr lang="en-US" b="1" dirty="0" smtClean="0"/>
              <a:t> </a:t>
            </a:r>
            <a:r>
              <a:rPr lang="en-US" b="1" dirty="0"/>
              <a:t>1 0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00FF"/>
                </a:solidFill>
              </a:rPr>
              <a:t>Final </a:t>
            </a:r>
            <a:r>
              <a:rPr lang="en-US" dirty="0"/>
              <a:t>code word: </a:t>
            </a:r>
            <a:r>
              <a:rPr lang="en-US" u="sng" dirty="0" smtClean="0"/>
              <a:t>01</a:t>
            </a:r>
            <a:r>
              <a:rPr lang="en-US" dirty="0" smtClean="0"/>
              <a:t>1</a:t>
            </a:r>
            <a:r>
              <a:rPr lang="en-US" u="sng" dirty="0" smtClean="0"/>
              <a:t>1</a:t>
            </a:r>
            <a:r>
              <a:rPr lang="en-US" dirty="0" smtClean="0"/>
              <a:t>001</a:t>
            </a:r>
            <a:r>
              <a:rPr lang="en-US" u="sng" dirty="0" smtClean="0"/>
              <a:t>0</a:t>
            </a:r>
            <a:r>
              <a:rPr lang="en-US" dirty="0" smtClean="0"/>
              <a:t>1010</a:t>
            </a:r>
          </a:p>
          <a:p>
            <a:pPr>
              <a:tabLst>
                <a:tab pos="3606800" algn="l"/>
              </a:tabLst>
            </a:pPr>
            <a:r>
              <a:rPr lang="en-US" dirty="0" smtClean="0"/>
              <a:t>Data word: 	1  001  1010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5A24-816E-7D4F-A2F9-E47A3B8DE0F7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Hamming ECC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54525"/>
          </a:xfrm>
        </p:spPr>
        <p:txBody>
          <a:bodyPr/>
          <a:lstStyle/>
          <a:p>
            <a:r>
              <a:rPr lang="en-US" dirty="0"/>
              <a:t>Position 8 checks bits 8,9,10,11,12:</a:t>
            </a:r>
            <a:br>
              <a:rPr lang="en-US" dirty="0"/>
            </a:br>
            <a:r>
              <a:rPr lang="en-US" dirty="0"/>
              <a:t>0 1 1 1 0 0 1 </a:t>
            </a:r>
            <a:r>
              <a:rPr lang="en-US" b="1" dirty="0"/>
              <a:t>? 1 0 1 0</a:t>
            </a:r>
            <a:r>
              <a:rPr lang="en-US" dirty="0"/>
              <a:t>. set position 8 to a 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/>
              <a:t>: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0 </a:t>
            </a:r>
            <a:r>
              <a:rPr lang="en-US" dirty="0"/>
              <a:t>1 1 1 0 0 1 </a:t>
            </a:r>
            <a:r>
              <a:rPr lang="en-US" b="1" dirty="0"/>
              <a:t>0 1 </a:t>
            </a:r>
            <a:r>
              <a:rPr lang="en-US" b="1" dirty="0">
                <a:solidFill>
                  <a:srgbClr val="FF0000"/>
                </a:solidFill>
              </a:rPr>
              <a:t>0</a:t>
            </a:r>
            <a:r>
              <a:rPr lang="en-US" b="1" dirty="0"/>
              <a:t> 1 0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00FF"/>
                </a:solidFill>
              </a:rPr>
              <a:t>Final </a:t>
            </a:r>
            <a:r>
              <a:rPr lang="en-US" dirty="0"/>
              <a:t>code word: 011100101010. </a:t>
            </a:r>
            <a:endParaRPr lang="en-US" dirty="0" smtClean="0"/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C5A24-816E-7D4F-A2F9-E47A3B8DE0F7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Definition of Dependability, Reliability, Availability and metrics to evaluate them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Codes for Redundancy</a:t>
            </a:r>
          </a:p>
          <a:p>
            <a:r>
              <a:rPr lang="en-US" dirty="0" err="1" smtClean="0">
                <a:solidFill>
                  <a:srgbClr val="7F7F7F"/>
                </a:solidFill>
              </a:rPr>
              <a:t>Administrivia</a:t>
            </a:r>
            <a:endParaRPr lang="en-US" dirty="0" smtClean="0">
              <a:solidFill>
                <a:srgbClr val="7F7F7F"/>
              </a:solidFill>
            </a:endParaRPr>
          </a:p>
          <a:p>
            <a:r>
              <a:rPr lang="en-US" dirty="0" smtClean="0">
                <a:solidFill>
                  <a:srgbClr val="7F7F7F"/>
                </a:solidFill>
              </a:rPr>
              <a:t>Error Detection in Memory (Parity)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Error Correction in Memory: Encoding</a:t>
            </a:r>
          </a:p>
          <a:p>
            <a:r>
              <a:rPr lang="en-US" dirty="0" smtClean="0"/>
              <a:t>Technology Break</a:t>
            </a:r>
          </a:p>
          <a:p>
            <a:r>
              <a:rPr lang="en-US" dirty="0" smtClean="0"/>
              <a:t>Error Correction in Memory: Correcting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A071-0E7E-DA4D-AD41-0749429FCA3B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Hamming ECC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Finding and fixing a corrupted bit:</a:t>
            </a:r>
          </a:p>
          <a:p>
            <a:pPr>
              <a:tabLst>
                <a:tab pos="3251200" algn="l"/>
              </a:tabLst>
            </a:pPr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dirty="0" smtClean="0"/>
              <a:t>Suppose receive 011100101110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i="1" dirty="0" smtClean="0"/>
              <a:t>123456789012</a:t>
            </a:r>
          </a:p>
          <a:p>
            <a:r>
              <a:rPr lang="en-US" dirty="0" smtClean="0"/>
              <a:t>Parity 1_, Parity 2_, Parity 4_, Parity 8_</a:t>
            </a:r>
          </a:p>
          <a:p>
            <a:pPr>
              <a:buNone/>
              <a:tabLst>
                <a:tab pos="1998663" algn="l"/>
                <a:tab pos="3657600" algn="l"/>
                <a:tab pos="5265738" algn="l"/>
              </a:tabLst>
            </a:pPr>
            <a:r>
              <a:rPr lang="en-US" i="1" dirty="0" smtClean="0"/>
              <a:t>Bits numbers xxx1</a:t>
            </a:r>
            <a:r>
              <a:rPr lang="en-US" i="1" baseline="-25000" dirty="0" smtClean="0"/>
              <a:t>two</a:t>
            </a:r>
            <a:r>
              <a:rPr lang="en-US" i="1" dirty="0" smtClean="0"/>
              <a:t>, xx1x</a:t>
            </a:r>
            <a:r>
              <a:rPr lang="en-US" i="1" baseline="-25000" dirty="0" smtClean="0"/>
              <a:t>two</a:t>
            </a:r>
            <a:r>
              <a:rPr lang="en-US" i="1" dirty="0" smtClean="0"/>
              <a:t>, x1xx</a:t>
            </a:r>
            <a:r>
              <a:rPr lang="en-US" i="1" baseline="-25000" dirty="0" smtClean="0"/>
              <a:t>two</a:t>
            </a:r>
            <a:r>
              <a:rPr lang="en-US" i="1" dirty="0" smtClean="0"/>
              <a:t>,	1xxx</a:t>
            </a:r>
            <a:r>
              <a:rPr lang="en-US" i="1" baseline="-25000" dirty="0" smtClean="0"/>
              <a:t>two</a:t>
            </a:r>
            <a:r>
              <a:rPr lang="en-US" i="1" dirty="0" smtClean="0"/>
              <a:t>)</a:t>
            </a:r>
          </a:p>
          <a:p>
            <a:r>
              <a:rPr lang="en-US" dirty="0" smtClean="0"/>
              <a:t>Parity </a:t>
            </a:r>
            <a:r>
              <a:rPr lang="en-US" dirty="0"/>
              <a:t>bits 2 and 8</a:t>
            </a:r>
            <a:r>
              <a:rPr lang="en-US" dirty="0" smtClean="0"/>
              <a:t> incorrect</a:t>
            </a:r>
            <a:r>
              <a:rPr lang="en-US" dirty="0"/>
              <a:t>.</a:t>
            </a:r>
            <a:r>
              <a:rPr lang="en-US" dirty="0" smtClean="0"/>
              <a:t> As 2 </a:t>
            </a:r>
            <a:r>
              <a:rPr lang="en-US" dirty="0"/>
              <a:t>+ 8 = 10,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bit </a:t>
            </a:r>
            <a:r>
              <a:rPr lang="en-US" dirty="0"/>
              <a:t>position 10 is</a:t>
            </a:r>
            <a:r>
              <a:rPr lang="en-US" dirty="0" smtClean="0"/>
              <a:t> location </a:t>
            </a:r>
            <a:r>
              <a:rPr lang="en-US" dirty="0"/>
              <a:t>of</a:t>
            </a:r>
            <a:r>
              <a:rPr lang="en-US" dirty="0" smtClean="0"/>
              <a:t> bad bit: flip value</a:t>
            </a:r>
            <a:r>
              <a:rPr lang="en-US" dirty="0" smtClean="0"/>
              <a:t>!</a:t>
            </a:r>
          </a:p>
          <a:p>
            <a:r>
              <a:rPr lang="en-US" dirty="0" smtClean="0"/>
              <a:t>Corrected value: 011100101</a:t>
            </a:r>
            <a:r>
              <a:rPr lang="en-US" u="sng" dirty="0" smtClean="0">
                <a:solidFill>
                  <a:srgbClr val="FF0000"/>
                </a:solidFill>
              </a:rPr>
              <a:t>0</a:t>
            </a:r>
            <a:r>
              <a:rPr lang="en-US" dirty="0" smtClean="0"/>
              <a:t>10</a:t>
            </a:r>
            <a:endParaRPr lang="en-US" dirty="0" smtClean="0"/>
          </a:p>
          <a:p>
            <a:r>
              <a:rPr lang="en-US" dirty="0" smtClean="0"/>
              <a:t>Why does Hamming ECC work?</a:t>
            </a:r>
          </a:p>
          <a:p>
            <a:endParaRPr lang="en-US" dirty="0" smtClean="0"/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6DE63-77D6-6248-9B34-6F83672AB2D7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Hamming ECC on your 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454525"/>
          </a:xfrm>
        </p:spPr>
        <p:txBody>
          <a:bodyPr>
            <a:normAutofit/>
          </a:bodyPr>
          <a:lstStyle/>
          <a:p>
            <a:r>
              <a:rPr lang="en-US" dirty="0" smtClean="0"/>
              <a:t>Test </a:t>
            </a:r>
            <a:r>
              <a:rPr lang="en-US" dirty="0"/>
              <a:t>if these Hamming-code words are correct. If one is incorrect, indicate the correct </a:t>
            </a:r>
            <a:r>
              <a:rPr lang="en-US" dirty="0">
                <a:solidFill>
                  <a:srgbClr val="0000FF"/>
                </a:solidFill>
              </a:rPr>
              <a:t>code word</a:t>
            </a:r>
            <a:r>
              <a:rPr lang="en-US" dirty="0"/>
              <a:t>. Also, indicate what the original </a:t>
            </a:r>
            <a:r>
              <a:rPr lang="en-US" dirty="0">
                <a:solidFill>
                  <a:srgbClr val="0000FF"/>
                </a:solidFill>
              </a:rPr>
              <a:t>data </a:t>
            </a:r>
            <a:r>
              <a:rPr lang="en-US" dirty="0"/>
              <a:t>was. </a:t>
            </a:r>
          </a:p>
          <a:p>
            <a:r>
              <a:rPr lang="en-US" dirty="0"/>
              <a:t>010101100011 </a:t>
            </a:r>
          </a:p>
          <a:p>
            <a:r>
              <a:rPr lang="en-US" dirty="0"/>
              <a:t>111110001100 </a:t>
            </a:r>
          </a:p>
          <a:p>
            <a:r>
              <a:rPr lang="en-US" dirty="0"/>
              <a:t>000010001010 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5856-4EDF-264D-A2F8-BF7529B9F47D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Review - 6 Great Ideas in </a:t>
            </a:r>
            <a:br>
              <a:rPr lang="en-US" dirty="0" smtClean="0"/>
            </a:br>
            <a:r>
              <a:rPr lang="en-US" dirty="0" smtClean="0"/>
              <a:t>Computer Architecture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Layers of Representation/Interpretation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Moore’s Law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Principle of Locality/Memory Hierarchy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Parallelism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Performance Measurement &amp; Improvement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Dependability via Redundancy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FB49-464C-FE48-A74B-5599B1C6C9AD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Hamming </a:t>
            </a:r>
            <a:r>
              <a:rPr lang="en-US" sz="4000" dirty="0"/>
              <a:t>Error Correcting Code</a:t>
            </a:r>
          </a:p>
        </p:txBody>
      </p:sp>
      <p:sp>
        <p:nvSpPr>
          <p:cNvPr id="845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6699" y="1193800"/>
            <a:ext cx="8284634" cy="5359400"/>
          </a:xfrm>
        </p:spPr>
        <p:txBody>
          <a:bodyPr>
            <a:normAutofit fontScale="92500"/>
          </a:bodyPr>
          <a:lstStyle/>
          <a:p>
            <a:pPr marL="342900" indent="-342900"/>
            <a:r>
              <a:rPr lang="en-US" dirty="0"/>
              <a:t>Overhead involved in single error correction </a:t>
            </a:r>
            <a:r>
              <a:rPr lang="en-US" dirty="0" smtClean="0"/>
              <a:t>code</a:t>
            </a:r>
          </a:p>
          <a:p>
            <a:pPr indent="-285750"/>
            <a:r>
              <a:rPr lang="en-US" dirty="0" smtClean="0"/>
              <a:t>Let </a:t>
            </a:r>
            <a:r>
              <a:rPr lang="en-US" i="1" dirty="0" err="1">
                <a:solidFill>
                  <a:srgbClr val="0000FF"/>
                </a:solidFill>
              </a:rPr>
              <a:t>p</a:t>
            </a:r>
            <a:r>
              <a:rPr lang="en-US" i="1" dirty="0"/>
              <a:t> </a:t>
            </a:r>
            <a:r>
              <a:rPr lang="en-US" dirty="0"/>
              <a:t>be</a:t>
            </a:r>
            <a:r>
              <a:rPr lang="en-US" dirty="0" smtClean="0"/>
              <a:t> total </a:t>
            </a:r>
            <a:r>
              <a:rPr lang="en-US" dirty="0"/>
              <a:t>number of parity bits and</a:t>
            </a:r>
            <a:r>
              <a:rPr lang="en-US" i="1" dirty="0"/>
              <a:t> </a:t>
            </a:r>
            <a:r>
              <a:rPr lang="en-US" i="1" dirty="0" err="1">
                <a:solidFill>
                  <a:srgbClr val="0000FF"/>
                </a:solidFill>
              </a:rPr>
              <a:t>d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number </a:t>
            </a:r>
            <a:r>
              <a:rPr lang="en-US" dirty="0"/>
              <a:t>of data bits in</a:t>
            </a:r>
            <a:r>
              <a:rPr lang="en-US" dirty="0" smtClean="0"/>
              <a:t>  </a:t>
            </a:r>
            <a:r>
              <a:rPr lang="en-US" i="1" dirty="0" err="1">
                <a:solidFill>
                  <a:srgbClr val="0000FF"/>
                </a:solidFill>
              </a:rPr>
              <a:t>p</a:t>
            </a:r>
            <a:r>
              <a:rPr lang="en-US" i="1" dirty="0"/>
              <a:t> + </a:t>
            </a:r>
            <a:r>
              <a:rPr lang="en-US" i="1" dirty="0" err="1">
                <a:solidFill>
                  <a:srgbClr val="0000FF"/>
                </a:solidFill>
              </a:rPr>
              <a:t>d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bit </a:t>
            </a:r>
            <a:r>
              <a:rPr lang="en-US" dirty="0" smtClean="0"/>
              <a:t>word</a:t>
            </a:r>
          </a:p>
          <a:p>
            <a:pPr indent="-285750"/>
            <a:r>
              <a:rPr lang="en-US" dirty="0"/>
              <a:t>If </a:t>
            </a:r>
            <a:r>
              <a:rPr lang="en-US" dirty="0" err="1"/>
              <a:t>p</a:t>
            </a:r>
            <a:r>
              <a:rPr lang="en-US" dirty="0"/>
              <a:t> error correction bits are to point to</a:t>
            </a:r>
            <a:r>
              <a:rPr lang="en-US" dirty="0" smtClean="0"/>
              <a:t> error </a:t>
            </a:r>
            <a:r>
              <a:rPr lang="en-US" dirty="0"/>
              <a:t>bit (</a:t>
            </a:r>
            <a:r>
              <a:rPr lang="en-US" i="1" dirty="0" err="1"/>
              <a:t>p</a:t>
            </a:r>
            <a:r>
              <a:rPr lang="en-US" i="1" dirty="0"/>
              <a:t> + </a:t>
            </a:r>
            <a:r>
              <a:rPr lang="en-US" i="1" dirty="0" err="1"/>
              <a:t>d</a:t>
            </a:r>
            <a:r>
              <a:rPr lang="en-US" dirty="0"/>
              <a:t> cases)</a:t>
            </a:r>
            <a:r>
              <a:rPr lang="en-US" dirty="0" smtClean="0"/>
              <a:t> + indicate </a:t>
            </a:r>
            <a:r>
              <a:rPr lang="en-US" dirty="0"/>
              <a:t>that no error exists (1 case), we need:</a:t>
            </a:r>
          </a:p>
          <a:p>
            <a:pPr marL="742950" lvl="1" indent="-285750">
              <a:buFontTx/>
              <a:buNone/>
            </a:pPr>
            <a:r>
              <a:rPr lang="en-US" sz="3027" dirty="0"/>
              <a:t>		</a:t>
            </a:r>
            <a:r>
              <a:rPr lang="en-US" sz="3027" i="1" dirty="0"/>
              <a:t>2</a:t>
            </a:r>
            <a:r>
              <a:rPr lang="en-US" sz="3027" i="1" baseline="30000" dirty="0"/>
              <a:t>p</a:t>
            </a:r>
            <a:r>
              <a:rPr lang="en-US" sz="3027" dirty="0"/>
              <a:t> &gt;= </a:t>
            </a:r>
            <a:r>
              <a:rPr lang="en-US" sz="3027" i="1" dirty="0" err="1"/>
              <a:t>p</a:t>
            </a:r>
            <a:r>
              <a:rPr lang="en-US" sz="3027" i="1" dirty="0"/>
              <a:t> + </a:t>
            </a:r>
            <a:r>
              <a:rPr lang="en-US" sz="3027" i="1" dirty="0" err="1"/>
              <a:t>d</a:t>
            </a:r>
            <a:r>
              <a:rPr lang="en-US" sz="3027" i="1" dirty="0"/>
              <a:t> + 1,</a:t>
            </a:r>
          </a:p>
          <a:p>
            <a:pPr marL="742950" lvl="1" indent="-285750">
              <a:buFontTx/>
              <a:buNone/>
            </a:pPr>
            <a:r>
              <a:rPr lang="en-US" sz="3027" i="1" dirty="0"/>
              <a:t>	</a:t>
            </a:r>
            <a:r>
              <a:rPr lang="en-US" sz="3027" dirty="0"/>
              <a:t>thus </a:t>
            </a:r>
            <a:r>
              <a:rPr lang="en-US" sz="3027" i="1" dirty="0" err="1"/>
              <a:t>p</a:t>
            </a:r>
            <a:r>
              <a:rPr lang="en-US" sz="3027" dirty="0"/>
              <a:t> &gt;= </a:t>
            </a:r>
            <a:r>
              <a:rPr lang="en-US" sz="3027" dirty="0" err="1"/>
              <a:t>log(</a:t>
            </a:r>
            <a:r>
              <a:rPr lang="en-US" sz="3027" i="1" dirty="0" err="1"/>
              <a:t>p</a:t>
            </a:r>
            <a:r>
              <a:rPr lang="en-US" sz="3027" i="1" dirty="0"/>
              <a:t> + </a:t>
            </a:r>
            <a:r>
              <a:rPr lang="en-US" sz="3027" i="1" dirty="0" err="1"/>
              <a:t>d</a:t>
            </a:r>
            <a:r>
              <a:rPr lang="en-US" sz="3027" i="1" dirty="0"/>
              <a:t> + 1</a:t>
            </a:r>
            <a:r>
              <a:rPr lang="en-US" sz="3027" dirty="0"/>
              <a:t>)</a:t>
            </a:r>
          </a:p>
          <a:p>
            <a:pPr marL="742950" lvl="1" indent="-285750">
              <a:buFontTx/>
              <a:buNone/>
            </a:pPr>
            <a:r>
              <a:rPr lang="en-US" sz="3027" dirty="0"/>
              <a:t>	for large </a:t>
            </a:r>
            <a:r>
              <a:rPr lang="en-US" sz="3027" i="1" dirty="0" err="1"/>
              <a:t>d</a:t>
            </a:r>
            <a:r>
              <a:rPr lang="en-US" sz="3027" dirty="0"/>
              <a:t>, </a:t>
            </a:r>
            <a:r>
              <a:rPr lang="en-US" sz="3027" i="1" dirty="0" err="1"/>
              <a:t>p</a:t>
            </a:r>
            <a:r>
              <a:rPr lang="en-US" sz="3027" dirty="0"/>
              <a:t> approaches </a:t>
            </a:r>
            <a:r>
              <a:rPr lang="en-US" sz="3027" dirty="0" err="1"/>
              <a:t>log(</a:t>
            </a:r>
            <a:r>
              <a:rPr lang="en-US" sz="3027" i="1" dirty="0" err="1"/>
              <a:t>d</a:t>
            </a:r>
            <a:r>
              <a:rPr lang="en-US" sz="3027" i="1" dirty="0" smtClean="0"/>
              <a:t>)</a:t>
            </a:r>
          </a:p>
          <a:p>
            <a:r>
              <a:rPr lang="en-US" i="1" dirty="0" smtClean="0"/>
              <a:t>8 bits </a:t>
            </a:r>
            <a:r>
              <a:rPr lang="en-US" i="1" dirty="0"/>
              <a:t>data =&gt;</a:t>
            </a:r>
            <a:r>
              <a:rPr lang="en-US" i="1" dirty="0" smtClean="0"/>
              <a:t>  </a:t>
            </a:r>
            <a:r>
              <a:rPr lang="en-US" i="1" dirty="0" err="1" smtClean="0"/>
              <a:t>d</a:t>
            </a:r>
            <a:r>
              <a:rPr lang="en-US" i="1" dirty="0" smtClean="0"/>
              <a:t> = 8, 2</a:t>
            </a:r>
            <a:r>
              <a:rPr lang="en-US" i="1" baseline="30000" dirty="0" smtClean="0"/>
              <a:t>p</a:t>
            </a:r>
            <a:r>
              <a:rPr lang="en-US" i="1" dirty="0" smtClean="0"/>
              <a:t> = </a:t>
            </a:r>
            <a:r>
              <a:rPr lang="en-US" i="1" dirty="0" err="1" smtClean="0"/>
              <a:t>p</a:t>
            </a:r>
            <a:r>
              <a:rPr lang="en-US" i="1" dirty="0" smtClean="0"/>
              <a:t> + 8 + 1 =&gt; </a:t>
            </a:r>
            <a:r>
              <a:rPr lang="en-US" i="1" dirty="0" err="1" smtClean="0"/>
              <a:t>p</a:t>
            </a:r>
            <a:r>
              <a:rPr lang="en-US" i="1" dirty="0" smtClean="0"/>
              <a:t> = 4</a:t>
            </a:r>
          </a:p>
          <a:p>
            <a:pPr indent="-285750"/>
            <a:r>
              <a:rPr lang="en-US" i="1" dirty="0" smtClean="0"/>
              <a:t>16 </a:t>
            </a:r>
            <a:r>
              <a:rPr lang="en-US" i="1" dirty="0"/>
              <a:t>data =&gt; 5 </a:t>
            </a:r>
            <a:r>
              <a:rPr lang="en-US" i="1" dirty="0" smtClean="0"/>
              <a:t>parity, 32 </a:t>
            </a:r>
            <a:r>
              <a:rPr lang="en-US" i="1" dirty="0"/>
              <a:t>data =&gt; 6 </a:t>
            </a:r>
            <a:r>
              <a:rPr lang="en-US" i="1" dirty="0" smtClean="0"/>
              <a:t>parity, </a:t>
            </a:r>
            <a:br>
              <a:rPr lang="en-US" i="1" dirty="0" smtClean="0"/>
            </a:br>
            <a:r>
              <a:rPr lang="en-US" i="1" dirty="0" smtClean="0"/>
              <a:t>64 </a:t>
            </a:r>
            <a:r>
              <a:rPr lang="en-US" i="1" dirty="0"/>
              <a:t>data =&gt; 7 parity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6971C-D54B-604B-B5C9-8C7883C79077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5827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8800"/>
            <a:ext cx="480906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Hamming</a:t>
            </a:r>
            <a:r>
              <a:rPr lang="en-US" dirty="0" smtClean="0"/>
              <a:t> Single </a:t>
            </a:r>
            <a:br>
              <a:rPr lang="en-US" dirty="0" smtClean="0"/>
            </a:br>
            <a:r>
              <a:rPr lang="en-US" dirty="0" smtClean="0"/>
              <a:t>Error Correction </a:t>
            </a:r>
            <a:br>
              <a:rPr lang="en-US" dirty="0" smtClean="0"/>
            </a:br>
            <a:r>
              <a:rPr lang="en-US" dirty="0" smtClean="0"/>
              <a:t>+ Double </a:t>
            </a:r>
            <a:br>
              <a:rPr lang="en-US" dirty="0" smtClean="0"/>
            </a:br>
            <a:r>
              <a:rPr lang="en-US" dirty="0" smtClean="0"/>
              <a:t>Error Detection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8284-8055-AF49-B6F2-302E5EADF70D}" type="datetime1">
              <a:rPr lang="en-US" smtClean="0"/>
              <a:pPr/>
              <a:t>4/16/11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7" name="Picture 6" descr="Hamming_distance_4_bit_binar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" y="1339849"/>
            <a:ext cx="7208616" cy="438361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574800" y="5080000"/>
            <a:ext cx="321733" cy="321733"/>
          </a:xfrm>
          <a:prstGeom prst="ellipse">
            <a:avLst/>
          </a:prstGeom>
          <a:solidFill>
            <a:srgbClr val="66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0" y="2966156"/>
            <a:ext cx="6434667" cy="3631327"/>
            <a:chOff x="0" y="2966156"/>
            <a:chExt cx="6434667" cy="3631327"/>
          </a:xfrm>
        </p:grpSpPr>
        <p:sp>
          <p:nvSpPr>
            <p:cNvPr id="10" name="TextBox 9"/>
            <p:cNvSpPr txBox="1"/>
            <p:nvPr/>
          </p:nvSpPr>
          <p:spPr>
            <a:xfrm>
              <a:off x="0" y="5520265"/>
              <a:ext cx="320947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 smtClean="0">
                  <a:solidFill>
                    <a:srgbClr val="FF0000"/>
                  </a:solidFill>
                </a:rPr>
                <a:t>1 </a:t>
              </a:r>
              <a:r>
                <a:rPr lang="en-US" sz="3200" i="1" dirty="0" smtClean="0">
                  <a:solidFill>
                    <a:srgbClr val="FF0000"/>
                  </a:solidFill>
                </a:rPr>
                <a:t>bit error (one 1)</a:t>
              </a:r>
              <a:br>
                <a:rPr lang="en-US" sz="3200" i="1" dirty="0" smtClean="0">
                  <a:solidFill>
                    <a:srgbClr val="FF0000"/>
                  </a:solidFill>
                </a:rPr>
              </a:br>
              <a:r>
                <a:rPr lang="en-US" sz="3200" i="1" dirty="0" smtClean="0">
                  <a:solidFill>
                    <a:srgbClr val="FF0000"/>
                  </a:solidFill>
                </a:rPr>
                <a:t>Nearest 0000</a:t>
              </a:r>
              <a:endParaRPr lang="en-US" sz="3200" i="1" dirty="0">
                <a:solidFill>
                  <a:srgbClr val="FF0000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94267" y="2966156"/>
              <a:ext cx="5740400" cy="3601766"/>
            </a:xfrm>
            <a:custGeom>
              <a:avLst/>
              <a:gdLst>
                <a:gd name="connsiteX0" fmla="*/ 203200 w 5740400"/>
                <a:gd name="connsiteY0" fmla="*/ 14111 h 3601766"/>
                <a:gd name="connsiteX1" fmla="*/ 677333 w 5740400"/>
                <a:gd name="connsiteY1" fmla="*/ 31044 h 3601766"/>
                <a:gd name="connsiteX2" fmla="*/ 846666 w 5740400"/>
                <a:gd name="connsiteY2" fmla="*/ 81844 h 3601766"/>
                <a:gd name="connsiteX3" fmla="*/ 914400 w 5740400"/>
                <a:gd name="connsiteY3" fmla="*/ 115711 h 3601766"/>
                <a:gd name="connsiteX4" fmla="*/ 982133 w 5740400"/>
                <a:gd name="connsiteY4" fmla="*/ 132644 h 3601766"/>
                <a:gd name="connsiteX5" fmla="*/ 1185333 w 5740400"/>
                <a:gd name="connsiteY5" fmla="*/ 251177 h 3601766"/>
                <a:gd name="connsiteX6" fmla="*/ 1286933 w 5740400"/>
                <a:gd name="connsiteY6" fmla="*/ 335844 h 3601766"/>
                <a:gd name="connsiteX7" fmla="*/ 1337733 w 5740400"/>
                <a:gd name="connsiteY7" fmla="*/ 471311 h 3601766"/>
                <a:gd name="connsiteX8" fmla="*/ 1354666 w 5740400"/>
                <a:gd name="connsiteY8" fmla="*/ 539044 h 3601766"/>
                <a:gd name="connsiteX9" fmla="*/ 1371600 w 5740400"/>
                <a:gd name="connsiteY9" fmla="*/ 589844 h 3601766"/>
                <a:gd name="connsiteX10" fmla="*/ 1388533 w 5740400"/>
                <a:gd name="connsiteY10" fmla="*/ 674511 h 3601766"/>
                <a:gd name="connsiteX11" fmla="*/ 1405466 w 5740400"/>
                <a:gd name="connsiteY11" fmla="*/ 725311 h 3601766"/>
                <a:gd name="connsiteX12" fmla="*/ 1473200 w 5740400"/>
                <a:gd name="connsiteY12" fmla="*/ 742244 h 3601766"/>
                <a:gd name="connsiteX13" fmla="*/ 1524000 w 5740400"/>
                <a:gd name="connsiteY13" fmla="*/ 776111 h 3601766"/>
                <a:gd name="connsiteX14" fmla="*/ 1608666 w 5740400"/>
                <a:gd name="connsiteY14" fmla="*/ 877711 h 3601766"/>
                <a:gd name="connsiteX15" fmla="*/ 1676400 w 5740400"/>
                <a:gd name="connsiteY15" fmla="*/ 911577 h 3601766"/>
                <a:gd name="connsiteX16" fmla="*/ 1794933 w 5740400"/>
                <a:gd name="connsiteY16" fmla="*/ 979311 h 3601766"/>
                <a:gd name="connsiteX17" fmla="*/ 1862666 w 5740400"/>
                <a:gd name="connsiteY17" fmla="*/ 1030111 h 3601766"/>
                <a:gd name="connsiteX18" fmla="*/ 1913466 w 5740400"/>
                <a:gd name="connsiteY18" fmla="*/ 1063977 h 3601766"/>
                <a:gd name="connsiteX19" fmla="*/ 1964266 w 5740400"/>
                <a:gd name="connsiteY19" fmla="*/ 1080911 h 3601766"/>
                <a:gd name="connsiteX20" fmla="*/ 2150533 w 5740400"/>
                <a:gd name="connsiteY20" fmla="*/ 1233311 h 3601766"/>
                <a:gd name="connsiteX21" fmla="*/ 2286000 w 5740400"/>
                <a:gd name="connsiteY21" fmla="*/ 1351844 h 3601766"/>
                <a:gd name="connsiteX22" fmla="*/ 2319866 w 5740400"/>
                <a:gd name="connsiteY22" fmla="*/ 1402644 h 3601766"/>
                <a:gd name="connsiteX23" fmla="*/ 2370666 w 5740400"/>
                <a:gd name="connsiteY23" fmla="*/ 1453444 h 3601766"/>
                <a:gd name="connsiteX24" fmla="*/ 2472266 w 5740400"/>
                <a:gd name="connsiteY24" fmla="*/ 1622777 h 3601766"/>
                <a:gd name="connsiteX25" fmla="*/ 2506133 w 5740400"/>
                <a:gd name="connsiteY25" fmla="*/ 1690511 h 3601766"/>
                <a:gd name="connsiteX26" fmla="*/ 2556933 w 5740400"/>
                <a:gd name="connsiteY26" fmla="*/ 1758244 h 3601766"/>
                <a:gd name="connsiteX27" fmla="*/ 2590800 w 5740400"/>
                <a:gd name="connsiteY27" fmla="*/ 1809044 h 3601766"/>
                <a:gd name="connsiteX28" fmla="*/ 2641600 w 5740400"/>
                <a:gd name="connsiteY28" fmla="*/ 1927577 h 3601766"/>
                <a:gd name="connsiteX29" fmla="*/ 2658533 w 5740400"/>
                <a:gd name="connsiteY29" fmla="*/ 1978377 h 3601766"/>
                <a:gd name="connsiteX30" fmla="*/ 2709333 w 5740400"/>
                <a:gd name="connsiteY30" fmla="*/ 2029177 h 3601766"/>
                <a:gd name="connsiteX31" fmla="*/ 2794000 w 5740400"/>
                <a:gd name="connsiteY31" fmla="*/ 2113844 h 3601766"/>
                <a:gd name="connsiteX32" fmla="*/ 2912533 w 5740400"/>
                <a:gd name="connsiteY32" fmla="*/ 2181577 h 3601766"/>
                <a:gd name="connsiteX33" fmla="*/ 2963333 w 5740400"/>
                <a:gd name="connsiteY33" fmla="*/ 2198511 h 3601766"/>
                <a:gd name="connsiteX34" fmla="*/ 3098800 w 5740400"/>
                <a:gd name="connsiteY34" fmla="*/ 2266244 h 3601766"/>
                <a:gd name="connsiteX35" fmla="*/ 3234266 w 5740400"/>
                <a:gd name="connsiteY35" fmla="*/ 2300111 h 3601766"/>
                <a:gd name="connsiteX36" fmla="*/ 3302000 w 5740400"/>
                <a:gd name="connsiteY36" fmla="*/ 2333977 h 3601766"/>
                <a:gd name="connsiteX37" fmla="*/ 3437466 w 5740400"/>
                <a:gd name="connsiteY37" fmla="*/ 2367844 h 3601766"/>
                <a:gd name="connsiteX38" fmla="*/ 3522133 w 5740400"/>
                <a:gd name="connsiteY38" fmla="*/ 2401711 h 3601766"/>
                <a:gd name="connsiteX39" fmla="*/ 3674533 w 5740400"/>
                <a:gd name="connsiteY39" fmla="*/ 2435577 h 3601766"/>
                <a:gd name="connsiteX40" fmla="*/ 3962400 w 5740400"/>
                <a:gd name="connsiteY40" fmla="*/ 2469444 h 3601766"/>
                <a:gd name="connsiteX41" fmla="*/ 4385733 w 5740400"/>
                <a:gd name="connsiteY41" fmla="*/ 2452511 h 3601766"/>
                <a:gd name="connsiteX42" fmla="*/ 4436533 w 5740400"/>
                <a:gd name="connsiteY42" fmla="*/ 2435577 h 3601766"/>
                <a:gd name="connsiteX43" fmla="*/ 4504266 w 5740400"/>
                <a:gd name="connsiteY43" fmla="*/ 2418644 h 3601766"/>
                <a:gd name="connsiteX44" fmla="*/ 4555066 w 5740400"/>
                <a:gd name="connsiteY44" fmla="*/ 2367844 h 3601766"/>
                <a:gd name="connsiteX45" fmla="*/ 4605866 w 5740400"/>
                <a:gd name="connsiteY45" fmla="*/ 2333977 h 3601766"/>
                <a:gd name="connsiteX46" fmla="*/ 4639733 w 5740400"/>
                <a:gd name="connsiteY46" fmla="*/ 2232377 h 3601766"/>
                <a:gd name="connsiteX47" fmla="*/ 4656666 w 5740400"/>
                <a:gd name="connsiteY47" fmla="*/ 2181577 h 3601766"/>
                <a:gd name="connsiteX48" fmla="*/ 4622800 w 5740400"/>
                <a:gd name="connsiteY48" fmla="*/ 1792111 h 3601766"/>
                <a:gd name="connsiteX49" fmla="*/ 4588933 w 5740400"/>
                <a:gd name="connsiteY49" fmla="*/ 1690511 h 3601766"/>
                <a:gd name="connsiteX50" fmla="*/ 4504266 w 5740400"/>
                <a:gd name="connsiteY50" fmla="*/ 1588911 h 3601766"/>
                <a:gd name="connsiteX51" fmla="*/ 4453466 w 5740400"/>
                <a:gd name="connsiteY51" fmla="*/ 1487311 h 3601766"/>
                <a:gd name="connsiteX52" fmla="*/ 4385733 w 5740400"/>
                <a:gd name="connsiteY52" fmla="*/ 1368777 h 3601766"/>
                <a:gd name="connsiteX53" fmla="*/ 4368800 w 5740400"/>
                <a:gd name="connsiteY53" fmla="*/ 1301044 h 3601766"/>
                <a:gd name="connsiteX54" fmla="*/ 4334933 w 5740400"/>
                <a:gd name="connsiteY54" fmla="*/ 1199444 h 3601766"/>
                <a:gd name="connsiteX55" fmla="*/ 4284133 w 5740400"/>
                <a:gd name="connsiteY55" fmla="*/ 1063977 h 3601766"/>
                <a:gd name="connsiteX56" fmla="*/ 4250266 w 5740400"/>
                <a:gd name="connsiteY56" fmla="*/ 1013177 h 3601766"/>
                <a:gd name="connsiteX57" fmla="*/ 4199466 w 5740400"/>
                <a:gd name="connsiteY57" fmla="*/ 996244 h 3601766"/>
                <a:gd name="connsiteX58" fmla="*/ 4114800 w 5740400"/>
                <a:gd name="connsiteY58" fmla="*/ 894644 h 3601766"/>
                <a:gd name="connsiteX59" fmla="*/ 4047066 w 5740400"/>
                <a:gd name="connsiteY59" fmla="*/ 793044 h 3601766"/>
                <a:gd name="connsiteX60" fmla="*/ 4131733 w 5740400"/>
                <a:gd name="connsiteY60" fmla="*/ 589844 h 3601766"/>
                <a:gd name="connsiteX61" fmla="*/ 4182533 w 5740400"/>
                <a:gd name="connsiteY61" fmla="*/ 555977 h 3601766"/>
                <a:gd name="connsiteX62" fmla="*/ 4284133 w 5740400"/>
                <a:gd name="connsiteY62" fmla="*/ 522111 h 3601766"/>
                <a:gd name="connsiteX63" fmla="*/ 4758266 w 5740400"/>
                <a:gd name="connsiteY63" fmla="*/ 539044 h 3601766"/>
                <a:gd name="connsiteX64" fmla="*/ 4876800 w 5740400"/>
                <a:gd name="connsiteY64" fmla="*/ 606777 h 3601766"/>
                <a:gd name="connsiteX65" fmla="*/ 4927600 w 5740400"/>
                <a:gd name="connsiteY65" fmla="*/ 657577 h 3601766"/>
                <a:gd name="connsiteX66" fmla="*/ 4995333 w 5740400"/>
                <a:gd name="connsiteY66" fmla="*/ 759177 h 3601766"/>
                <a:gd name="connsiteX67" fmla="*/ 5113866 w 5740400"/>
                <a:gd name="connsiteY67" fmla="*/ 894644 h 3601766"/>
                <a:gd name="connsiteX68" fmla="*/ 5232400 w 5740400"/>
                <a:gd name="connsiteY68" fmla="*/ 1080911 h 3601766"/>
                <a:gd name="connsiteX69" fmla="*/ 5300133 w 5740400"/>
                <a:gd name="connsiteY69" fmla="*/ 1216377 h 3601766"/>
                <a:gd name="connsiteX70" fmla="*/ 5334000 w 5740400"/>
                <a:gd name="connsiteY70" fmla="*/ 1284111 h 3601766"/>
                <a:gd name="connsiteX71" fmla="*/ 5367866 w 5740400"/>
                <a:gd name="connsiteY71" fmla="*/ 1334911 h 3601766"/>
                <a:gd name="connsiteX72" fmla="*/ 5452533 w 5740400"/>
                <a:gd name="connsiteY72" fmla="*/ 1453444 h 3601766"/>
                <a:gd name="connsiteX73" fmla="*/ 5469466 w 5740400"/>
                <a:gd name="connsiteY73" fmla="*/ 1504244 h 3601766"/>
                <a:gd name="connsiteX74" fmla="*/ 5503333 w 5740400"/>
                <a:gd name="connsiteY74" fmla="*/ 1571977 h 3601766"/>
                <a:gd name="connsiteX75" fmla="*/ 5537200 w 5740400"/>
                <a:gd name="connsiteY75" fmla="*/ 1690511 h 3601766"/>
                <a:gd name="connsiteX76" fmla="*/ 5588000 w 5740400"/>
                <a:gd name="connsiteY76" fmla="*/ 1825977 h 3601766"/>
                <a:gd name="connsiteX77" fmla="*/ 5638800 w 5740400"/>
                <a:gd name="connsiteY77" fmla="*/ 1910644 h 3601766"/>
                <a:gd name="connsiteX78" fmla="*/ 5655733 w 5740400"/>
                <a:gd name="connsiteY78" fmla="*/ 1978377 h 3601766"/>
                <a:gd name="connsiteX79" fmla="*/ 5689600 w 5740400"/>
                <a:gd name="connsiteY79" fmla="*/ 2063044 h 3601766"/>
                <a:gd name="connsiteX80" fmla="*/ 5723466 w 5740400"/>
                <a:gd name="connsiteY80" fmla="*/ 2249311 h 3601766"/>
                <a:gd name="connsiteX81" fmla="*/ 5740400 w 5740400"/>
                <a:gd name="connsiteY81" fmla="*/ 2587977 h 3601766"/>
                <a:gd name="connsiteX82" fmla="*/ 5706533 w 5740400"/>
                <a:gd name="connsiteY82" fmla="*/ 3112911 h 3601766"/>
                <a:gd name="connsiteX83" fmla="*/ 5672666 w 5740400"/>
                <a:gd name="connsiteY83" fmla="*/ 3197577 h 3601766"/>
                <a:gd name="connsiteX84" fmla="*/ 5604933 w 5740400"/>
                <a:gd name="connsiteY84" fmla="*/ 3349977 h 3601766"/>
                <a:gd name="connsiteX85" fmla="*/ 5554133 w 5740400"/>
                <a:gd name="connsiteY85" fmla="*/ 3417711 h 3601766"/>
                <a:gd name="connsiteX86" fmla="*/ 5418666 w 5740400"/>
                <a:gd name="connsiteY86" fmla="*/ 3451577 h 3601766"/>
                <a:gd name="connsiteX87" fmla="*/ 5300133 w 5740400"/>
                <a:gd name="connsiteY87" fmla="*/ 3502377 h 3601766"/>
                <a:gd name="connsiteX88" fmla="*/ 5232400 w 5740400"/>
                <a:gd name="connsiteY88" fmla="*/ 3536244 h 3601766"/>
                <a:gd name="connsiteX89" fmla="*/ 5164666 w 5740400"/>
                <a:gd name="connsiteY89" fmla="*/ 3553177 h 3601766"/>
                <a:gd name="connsiteX90" fmla="*/ 5046133 w 5740400"/>
                <a:gd name="connsiteY90" fmla="*/ 3587044 h 3601766"/>
                <a:gd name="connsiteX91" fmla="*/ 4284133 w 5740400"/>
                <a:gd name="connsiteY91" fmla="*/ 3570111 h 3601766"/>
                <a:gd name="connsiteX92" fmla="*/ 4165600 w 5740400"/>
                <a:gd name="connsiteY92" fmla="*/ 3553177 h 3601766"/>
                <a:gd name="connsiteX93" fmla="*/ 3996266 w 5740400"/>
                <a:gd name="connsiteY93" fmla="*/ 3536244 h 3601766"/>
                <a:gd name="connsiteX94" fmla="*/ 3928533 w 5740400"/>
                <a:gd name="connsiteY94" fmla="*/ 3519311 h 3601766"/>
                <a:gd name="connsiteX95" fmla="*/ 3826933 w 5740400"/>
                <a:gd name="connsiteY95" fmla="*/ 3502377 h 3601766"/>
                <a:gd name="connsiteX96" fmla="*/ 3725333 w 5740400"/>
                <a:gd name="connsiteY96" fmla="*/ 3468511 h 3601766"/>
                <a:gd name="connsiteX97" fmla="*/ 3318933 w 5740400"/>
                <a:gd name="connsiteY97" fmla="*/ 3366911 h 3601766"/>
                <a:gd name="connsiteX98" fmla="*/ 3081866 w 5740400"/>
                <a:gd name="connsiteY98" fmla="*/ 3282244 h 3601766"/>
                <a:gd name="connsiteX99" fmla="*/ 2827866 w 5740400"/>
                <a:gd name="connsiteY99" fmla="*/ 3146777 h 3601766"/>
                <a:gd name="connsiteX100" fmla="*/ 2743200 w 5740400"/>
                <a:gd name="connsiteY100" fmla="*/ 3112911 h 3601766"/>
                <a:gd name="connsiteX101" fmla="*/ 2624666 w 5740400"/>
                <a:gd name="connsiteY101" fmla="*/ 3062111 h 3601766"/>
                <a:gd name="connsiteX102" fmla="*/ 2523066 w 5740400"/>
                <a:gd name="connsiteY102" fmla="*/ 3011311 h 3601766"/>
                <a:gd name="connsiteX103" fmla="*/ 2472266 w 5740400"/>
                <a:gd name="connsiteY103" fmla="*/ 2977444 h 3601766"/>
                <a:gd name="connsiteX104" fmla="*/ 2353733 w 5740400"/>
                <a:gd name="connsiteY104" fmla="*/ 2926644 h 3601766"/>
                <a:gd name="connsiteX105" fmla="*/ 2235200 w 5740400"/>
                <a:gd name="connsiteY105" fmla="*/ 2825044 h 3601766"/>
                <a:gd name="connsiteX106" fmla="*/ 2133600 w 5740400"/>
                <a:gd name="connsiteY106" fmla="*/ 2757311 h 3601766"/>
                <a:gd name="connsiteX107" fmla="*/ 2048933 w 5740400"/>
                <a:gd name="connsiteY107" fmla="*/ 2706511 h 3601766"/>
                <a:gd name="connsiteX108" fmla="*/ 1981200 w 5740400"/>
                <a:gd name="connsiteY108" fmla="*/ 2621844 h 3601766"/>
                <a:gd name="connsiteX109" fmla="*/ 1947333 w 5740400"/>
                <a:gd name="connsiteY109" fmla="*/ 2571044 h 3601766"/>
                <a:gd name="connsiteX110" fmla="*/ 1896533 w 5740400"/>
                <a:gd name="connsiteY110" fmla="*/ 2537177 h 3601766"/>
                <a:gd name="connsiteX111" fmla="*/ 1862666 w 5740400"/>
                <a:gd name="connsiteY111" fmla="*/ 2486377 h 3601766"/>
                <a:gd name="connsiteX112" fmla="*/ 1778000 w 5740400"/>
                <a:gd name="connsiteY112" fmla="*/ 2350911 h 3601766"/>
                <a:gd name="connsiteX113" fmla="*/ 1744133 w 5740400"/>
                <a:gd name="connsiteY113" fmla="*/ 2232377 h 3601766"/>
                <a:gd name="connsiteX114" fmla="*/ 1710266 w 5740400"/>
                <a:gd name="connsiteY114" fmla="*/ 2181577 h 3601766"/>
                <a:gd name="connsiteX115" fmla="*/ 1676400 w 5740400"/>
                <a:gd name="connsiteY115" fmla="*/ 2113844 h 3601766"/>
                <a:gd name="connsiteX116" fmla="*/ 1608666 w 5740400"/>
                <a:gd name="connsiteY116" fmla="*/ 1978377 h 3601766"/>
                <a:gd name="connsiteX117" fmla="*/ 1540933 w 5740400"/>
                <a:gd name="connsiteY117" fmla="*/ 1859844 h 3601766"/>
                <a:gd name="connsiteX118" fmla="*/ 1524000 w 5740400"/>
                <a:gd name="connsiteY118" fmla="*/ 1809044 h 3601766"/>
                <a:gd name="connsiteX119" fmla="*/ 1490133 w 5740400"/>
                <a:gd name="connsiteY119" fmla="*/ 1758244 h 3601766"/>
                <a:gd name="connsiteX120" fmla="*/ 1320800 w 5740400"/>
                <a:gd name="connsiteY120" fmla="*/ 1555044 h 3601766"/>
                <a:gd name="connsiteX121" fmla="*/ 1151466 w 5740400"/>
                <a:gd name="connsiteY121" fmla="*/ 1521177 h 3601766"/>
                <a:gd name="connsiteX122" fmla="*/ 1083733 w 5740400"/>
                <a:gd name="connsiteY122" fmla="*/ 1487311 h 3601766"/>
                <a:gd name="connsiteX123" fmla="*/ 965200 w 5740400"/>
                <a:gd name="connsiteY123" fmla="*/ 1453444 h 3601766"/>
                <a:gd name="connsiteX124" fmla="*/ 897466 w 5740400"/>
                <a:gd name="connsiteY124" fmla="*/ 1419577 h 3601766"/>
                <a:gd name="connsiteX125" fmla="*/ 711200 w 5740400"/>
                <a:gd name="connsiteY125" fmla="*/ 1385711 h 3601766"/>
                <a:gd name="connsiteX126" fmla="*/ 592666 w 5740400"/>
                <a:gd name="connsiteY126" fmla="*/ 1351844 h 3601766"/>
                <a:gd name="connsiteX127" fmla="*/ 524933 w 5740400"/>
                <a:gd name="connsiteY127" fmla="*/ 1334911 h 3601766"/>
                <a:gd name="connsiteX128" fmla="*/ 372533 w 5740400"/>
                <a:gd name="connsiteY128" fmla="*/ 1267177 h 3601766"/>
                <a:gd name="connsiteX129" fmla="*/ 270933 w 5740400"/>
                <a:gd name="connsiteY129" fmla="*/ 1216377 h 3601766"/>
                <a:gd name="connsiteX130" fmla="*/ 169333 w 5740400"/>
                <a:gd name="connsiteY130" fmla="*/ 1063977 h 3601766"/>
                <a:gd name="connsiteX131" fmla="*/ 101600 w 5740400"/>
                <a:gd name="connsiteY131" fmla="*/ 945444 h 3601766"/>
                <a:gd name="connsiteX132" fmla="*/ 50800 w 5740400"/>
                <a:gd name="connsiteY132" fmla="*/ 793044 h 3601766"/>
                <a:gd name="connsiteX133" fmla="*/ 33866 w 5740400"/>
                <a:gd name="connsiteY133" fmla="*/ 742244 h 3601766"/>
                <a:gd name="connsiteX134" fmla="*/ 16933 w 5740400"/>
                <a:gd name="connsiteY134" fmla="*/ 640644 h 3601766"/>
                <a:gd name="connsiteX135" fmla="*/ 0 w 5740400"/>
                <a:gd name="connsiteY135" fmla="*/ 555977 h 3601766"/>
                <a:gd name="connsiteX136" fmla="*/ 50800 w 5740400"/>
                <a:gd name="connsiteY136" fmla="*/ 251177 h 3601766"/>
                <a:gd name="connsiteX137" fmla="*/ 84666 w 5740400"/>
                <a:gd name="connsiteY137" fmla="*/ 200377 h 3601766"/>
                <a:gd name="connsiteX138" fmla="*/ 152400 w 5740400"/>
                <a:gd name="connsiteY138" fmla="*/ 115711 h 3601766"/>
                <a:gd name="connsiteX139" fmla="*/ 203200 w 5740400"/>
                <a:gd name="connsiteY139" fmla="*/ 14111 h 360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5740400" h="3601766">
                  <a:moveTo>
                    <a:pt x="203200" y="14111"/>
                  </a:moveTo>
                  <a:cubicBezTo>
                    <a:pt x="290689" y="0"/>
                    <a:pt x="519478" y="21477"/>
                    <a:pt x="677333" y="31044"/>
                  </a:cubicBezTo>
                  <a:cubicBezTo>
                    <a:pt x="738024" y="34722"/>
                    <a:pt x="792077" y="57582"/>
                    <a:pt x="846666" y="81844"/>
                  </a:cubicBezTo>
                  <a:cubicBezTo>
                    <a:pt x="869733" y="92096"/>
                    <a:pt x="890764" y="106848"/>
                    <a:pt x="914400" y="115711"/>
                  </a:cubicBezTo>
                  <a:cubicBezTo>
                    <a:pt x="936191" y="123883"/>
                    <a:pt x="959555" y="127000"/>
                    <a:pt x="982133" y="132644"/>
                  </a:cubicBezTo>
                  <a:cubicBezTo>
                    <a:pt x="1041718" y="162437"/>
                    <a:pt x="1146119" y="211963"/>
                    <a:pt x="1185333" y="251177"/>
                  </a:cubicBezTo>
                  <a:cubicBezTo>
                    <a:pt x="1250524" y="316368"/>
                    <a:pt x="1216208" y="288693"/>
                    <a:pt x="1286933" y="335844"/>
                  </a:cubicBezTo>
                  <a:cubicBezTo>
                    <a:pt x="1330397" y="509702"/>
                    <a:pt x="1271321" y="294213"/>
                    <a:pt x="1337733" y="471311"/>
                  </a:cubicBezTo>
                  <a:cubicBezTo>
                    <a:pt x="1345905" y="493102"/>
                    <a:pt x="1348272" y="516667"/>
                    <a:pt x="1354666" y="539044"/>
                  </a:cubicBezTo>
                  <a:cubicBezTo>
                    <a:pt x="1359570" y="556207"/>
                    <a:pt x="1367271" y="572528"/>
                    <a:pt x="1371600" y="589844"/>
                  </a:cubicBezTo>
                  <a:cubicBezTo>
                    <a:pt x="1378581" y="617766"/>
                    <a:pt x="1381553" y="646589"/>
                    <a:pt x="1388533" y="674511"/>
                  </a:cubicBezTo>
                  <a:cubicBezTo>
                    <a:pt x="1392862" y="691827"/>
                    <a:pt x="1391528" y="714161"/>
                    <a:pt x="1405466" y="725311"/>
                  </a:cubicBezTo>
                  <a:cubicBezTo>
                    <a:pt x="1423639" y="739849"/>
                    <a:pt x="1450622" y="736600"/>
                    <a:pt x="1473200" y="742244"/>
                  </a:cubicBezTo>
                  <a:cubicBezTo>
                    <a:pt x="1490133" y="753533"/>
                    <a:pt x="1509609" y="761720"/>
                    <a:pt x="1524000" y="776111"/>
                  </a:cubicBezTo>
                  <a:cubicBezTo>
                    <a:pt x="1598259" y="850371"/>
                    <a:pt x="1511576" y="808362"/>
                    <a:pt x="1608666" y="877711"/>
                  </a:cubicBezTo>
                  <a:cubicBezTo>
                    <a:pt x="1629207" y="892383"/>
                    <a:pt x="1653822" y="900288"/>
                    <a:pt x="1676400" y="911577"/>
                  </a:cubicBezTo>
                  <a:cubicBezTo>
                    <a:pt x="1790458" y="1025635"/>
                    <a:pt x="1658485" y="911086"/>
                    <a:pt x="1794933" y="979311"/>
                  </a:cubicBezTo>
                  <a:cubicBezTo>
                    <a:pt x="1820176" y="991932"/>
                    <a:pt x="1839701" y="1013707"/>
                    <a:pt x="1862666" y="1030111"/>
                  </a:cubicBezTo>
                  <a:cubicBezTo>
                    <a:pt x="1879226" y="1041940"/>
                    <a:pt x="1895263" y="1054876"/>
                    <a:pt x="1913466" y="1063977"/>
                  </a:cubicBezTo>
                  <a:cubicBezTo>
                    <a:pt x="1929431" y="1071959"/>
                    <a:pt x="1947333" y="1075266"/>
                    <a:pt x="1964266" y="1080911"/>
                  </a:cubicBezTo>
                  <a:cubicBezTo>
                    <a:pt x="2038272" y="1191919"/>
                    <a:pt x="1962383" y="1092198"/>
                    <a:pt x="2150533" y="1233311"/>
                  </a:cubicBezTo>
                  <a:cubicBezTo>
                    <a:pt x="2212804" y="1280015"/>
                    <a:pt x="2233389" y="1290465"/>
                    <a:pt x="2286000" y="1351844"/>
                  </a:cubicBezTo>
                  <a:cubicBezTo>
                    <a:pt x="2299244" y="1367296"/>
                    <a:pt x="2306838" y="1387010"/>
                    <a:pt x="2319866" y="1402644"/>
                  </a:cubicBezTo>
                  <a:cubicBezTo>
                    <a:pt x="2335197" y="1421041"/>
                    <a:pt x="2357035" y="1433755"/>
                    <a:pt x="2370666" y="1453444"/>
                  </a:cubicBezTo>
                  <a:cubicBezTo>
                    <a:pt x="2408134" y="1507565"/>
                    <a:pt x="2442828" y="1563901"/>
                    <a:pt x="2472266" y="1622777"/>
                  </a:cubicBezTo>
                  <a:cubicBezTo>
                    <a:pt x="2483555" y="1645355"/>
                    <a:pt x="2492754" y="1669105"/>
                    <a:pt x="2506133" y="1690511"/>
                  </a:cubicBezTo>
                  <a:cubicBezTo>
                    <a:pt x="2521091" y="1714443"/>
                    <a:pt x="2540529" y="1735279"/>
                    <a:pt x="2556933" y="1758244"/>
                  </a:cubicBezTo>
                  <a:cubicBezTo>
                    <a:pt x="2568762" y="1774805"/>
                    <a:pt x="2579511" y="1792111"/>
                    <a:pt x="2590800" y="1809044"/>
                  </a:cubicBezTo>
                  <a:cubicBezTo>
                    <a:pt x="2626041" y="1950012"/>
                    <a:pt x="2583130" y="1810636"/>
                    <a:pt x="2641600" y="1927577"/>
                  </a:cubicBezTo>
                  <a:cubicBezTo>
                    <a:pt x="2649582" y="1943542"/>
                    <a:pt x="2648632" y="1963525"/>
                    <a:pt x="2658533" y="1978377"/>
                  </a:cubicBezTo>
                  <a:cubicBezTo>
                    <a:pt x="2671817" y="1998302"/>
                    <a:pt x="2695414" y="2009690"/>
                    <a:pt x="2709333" y="2029177"/>
                  </a:cubicBezTo>
                  <a:cubicBezTo>
                    <a:pt x="2774722" y="2120722"/>
                    <a:pt x="2702607" y="2083380"/>
                    <a:pt x="2794000" y="2113844"/>
                  </a:cubicBezTo>
                  <a:cubicBezTo>
                    <a:pt x="2845021" y="2147858"/>
                    <a:pt x="2852374" y="2155795"/>
                    <a:pt x="2912533" y="2181577"/>
                  </a:cubicBezTo>
                  <a:cubicBezTo>
                    <a:pt x="2928939" y="2188608"/>
                    <a:pt x="2947084" y="2191125"/>
                    <a:pt x="2963333" y="2198511"/>
                  </a:cubicBezTo>
                  <a:cubicBezTo>
                    <a:pt x="3009293" y="2219402"/>
                    <a:pt x="3049295" y="2256343"/>
                    <a:pt x="3098800" y="2266244"/>
                  </a:cubicBezTo>
                  <a:cubicBezTo>
                    <a:pt x="3148504" y="2276185"/>
                    <a:pt x="3188700" y="2280583"/>
                    <a:pt x="3234266" y="2300111"/>
                  </a:cubicBezTo>
                  <a:cubicBezTo>
                    <a:pt x="3257468" y="2310055"/>
                    <a:pt x="3278053" y="2325995"/>
                    <a:pt x="3302000" y="2333977"/>
                  </a:cubicBezTo>
                  <a:cubicBezTo>
                    <a:pt x="3346157" y="2348696"/>
                    <a:pt x="3394250" y="2350557"/>
                    <a:pt x="3437466" y="2367844"/>
                  </a:cubicBezTo>
                  <a:cubicBezTo>
                    <a:pt x="3465688" y="2379133"/>
                    <a:pt x="3493296" y="2392099"/>
                    <a:pt x="3522133" y="2401711"/>
                  </a:cubicBezTo>
                  <a:cubicBezTo>
                    <a:pt x="3551028" y="2411343"/>
                    <a:pt x="3649608" y="2431742"/>
                    <a:pt x="3674533" y="2435577"/>
                  </a:cubicBezTo>
                  <a:cubicBezTo>
                    <a:pt x="3735068" y="2444890"/>
                    <a:pt x="3905898" y="2463166"/>
                    <a:pt x="3962400" y="2469444"/>
                  </a:cubicBezTo>
                  <a:cubicBezTo>
                    <a:pt x="4103511" y="2463800"/>
                    <a:pt x="4244868" y="2462573"/>
                    <a:pt x="4385733" y="2452511"/>
                  </a:cubicBezTo>
                  <a:cubicBezTo>
                    <a:pt x="4403537" y="2451239"/>
                    <a:pt x="4419370" y="2440481"/>
                    <a:pt x="4436533" y="2435577"/>
                  </a:cubicBezTo>
                  <a:cubicBezTo>
                    <a:pt x="4458910" y="2429183"/>
                    <a:pt x="4481688" y="2424288"/>
                    <a:pt x="4504266" y="2418644"/>
                  </a:cubicBezTo>
                  <a:cubicBezTo>
                    <a:pt x="4521199" y="2401711"/>
                    <a:pt x="4536669" y="2383175"/>
                    <a:pt x="4555066" y="2367844"/>
                  </a:cubicBezTo>
                  <a:cubicBezTo>
                    <a:pt x="4570700" y="2354815"/>
                    <a:pt x="4595080" y="2351235"/>
                    <a:pt x="4605866" y="2333977"/>
                  </a:cubicBezTo>
                  <a:cubicBezTo>
                    <a:pt x="4624786" y="2303705"/>
                    <a:pt x="4628444" y="2266244"/>
                    <a:pt x="4639733" y="2232377"/>
                  </a:cubicBezTo>
                  <a:lnTo>
                    <a:pt x="4656666" y="2181577"/>
                  </a:lnTo>
                  <a:cubicBezTo>
                    <a:pt x="4645377" y="2051755"/>
                    <a:pt x="4640605" y="1921201"/>
                    <a:pt x="4622800" y="1792111"/>
                  </a:cubicBezTo>
                  <a:cubicBezTo>
                    <a:pt x="4617922" y="1756747"/>
                    <a:pt x="4608735" y="1720214"/>
                    <a:pt x="4588933" y="1690511"/>
                  </a:cubicBezTo>
                  <a:cubicBezTo>
                    <a:pt x="4541782" y="1619786"/>
                    <a:pt x="4569457" y="1654102"/>
                    <a:pt x="4504266" y="1588911"/>
                  </a:cubicBezTo>
                  <a:cubicBezTo>
                    <a:pt x="4473219" y="1495769"/>
                    <a:pt x="4505989" y="1579226"/>
                    <a:pt x="4453466" y="1487311"/>
                  </a:cubicBezTo>
                  <a:cubicBezTo>
                    <a:pt x="4367530" y="1336922"/>
                    <a:pt x="4468245" y="1492543"/>
                    <a:pt x="4385733" y="1368777"/>
                  </a:cubicBezTo>
                  <a:cubicBezTo>
                    <a:pt x="4380089" y="1346199"/>
                    <a:pt x="4375487" y="1323335"/>
                    <a:pt x="4368800" y="1301044"/>
                  </a:cubicBezTo>
                  <a:cubicBezTo>
                    <a:pt x="4358542" y="1266851"/>
                    <a:pt x="4343591" y="1234077"/>
                    <a:pt x="4334933" y="1199444"/>
                  </a:cubicBezTo>
                  <a:cubicBezTo>
                    <a:pt x="4316413" y="1125364"/>
                    <a:pt x="4323488" y="1132849"/>
                    <a:pt x="4284133" y="1063977"/>
                  </a:cubicBezTo>
                  <a:cubicBezTo>
                    <a:pt x="4274036" y="1046307"/>
                    <a:pt x="4266158" y="1025890"/>
                    <a:pt x="4250266" y="1013177"/>
                  </a:cubicBezTo>
                  <a:cubicBezTo>
                    <a:pt x="4236328" y="1002027"/>
                    <a:pt x="4216399" y="1001888"/>
                    <a:pt x="4199466" y="996244"/>
                  </a:cubicBezTo>
                  <a:cubicBezTo>
                    <a:pt x="4162014" y="958792"/>
                    <a:pt x="4138376" y="941796"/>
                    <a:pt x="4114800" y="894644"/>
                  </a:cubicBezTo>
                  <a:cubicBezTo>
                    <a:pt x="4065789" y="796621"/>
                    <a:pt x="4143363" y="889341"/>
                    <a:pt x="4047066" y="793044"/>
                  </a:cubicBezTo>
                  <a:cubicBezTo>
                    <a:pt x="4059254" y="719920"/>
                    <a:pt x="4058515" y="638657"/>
                    <a:pt x="4131733" y="589844"/>
                  </a:cubicBezTo>
                  <a:cubicBezTo>
                    <a:pt x="4148666" y="578555"/>
                    <a:pt x="4163936" y="564242"/>
                    <a:pt x="4182533" y="555977"/>
                  </a:cubicBezTo>
                  <a:cubicBezTo>
                    <a:pt x="4215155" y="541479"/>
                    <a:pt x="4284133" y="522111"/>
                    <a:pt x="4284133" y="522111"/>
                  </a:cubicBezTo>
                  <a:cubicBezTo>
                    <a:pt x="4442177" y="527755"/>
                    <a:pt x="4600449" y="528862"/>
                    <a:pt x="4758266" y="539044"/>
                  </a:cubicBezTo>
                  <a:cubicBezTo>
                    <a:pt x="4802520" y="541899"/>
                    <a:pt x="4847471" y="581638"/>
                    <a:pt x="4876800" y="606777"/>
                  </a:cubicBezTo>
                  <a:cubicBezTo>
                    <a:pt x="4894982" y="622362"/>
                    <a:pt x="4912898" y="638674"/>
                    <a:pt x="4927600" y="657577"/>
                  </a:cubicBezTo>
                  <a:cubicBezTo>
                    <a:pt x="4952589" y="689706"/>
                    <a:pt x="4969906" y="727393"/>
                    <a:pt x="4995333" y="759177"/>
                  </a:cubicBezTo>
                  <a:cubicBezTo>
                    <a:pt x="5065295" y="846631"/>
                    <a:pt x="5059576" y="801576"/>
                    <a:pt x="5113866" y="894644"/>
                  </a:cubicBezTo>
                  <a:cubicBezTo>
                    <a:pt x="5223687" y="1082907"/>
                    <a:pt x="5131018" y="979529"/>
                    <a:pt x="5232400" y="1080911"/>
                  </a:cubicBezTo>
                  <a:lnTo>
                    <a:pt x="5300133" y="1216377"/>
                  </a:lnTo>
                  <a:cubicBezTo>
                    <a:pt x="5311422" y="1238955"/>
                    <a:pt x="5319998" y="1263107"/>
                    <a:pt x="5334000" y="1284111"/>
                  </a:cubicBezTo>
                  <a:cubicBezTo>
                    <a:pt x="5345289" y="1301044"/>
                    <a:pt x="5357769" y="1317241"/>
                    <a:pt x="5367866" y="1334911"/>
                  </a:cubicBezTo>
                  <a:cubicBezTo>
                    <a:pt x="5427300" y="1438920"/>
                    <a:pt x="5369789" y="1370700"/>
                    <a:pt x="5452533" y="1453444"/>
                  </a:cubicBezTo>
                  <a:cubicBezTo>
                    <a:pt x="5458177" y="1470377"/>
                    <a:pt x="5462435" y="1487838"/>
                    <a:pt x="5469466" y="1504244"/>
                  </a:cubicBezTo>
                  <a:cubicBezTo>
                    <a:pt x="5479410" y="1527446"/>
                    <a:pt x="5494706" y="1548254"/>
                    <a:pt x="5503333" y="1571977"/>
                  </a:cubicBezTo>
                  <a:cubicBezTo>
                    <a:pt x="5517376" y="1610595"/>
                    <a:pt x="5525392" y="1651152"/>
                    <a:pt x="5537200" y="1690511"/>
                  </a:cubicBezTo>
                  <a:cubicBezTo>
                    <a:pt x="5548193" y="1727154"/>
                    <a:pt x="5573988" y="1797953"/>
                    <a:pt x="5588000" y="1825977"/>
                  </a:cubicBezTo>
                  <a:cubicBezTo>
                    <a:pt x="5602719" y="1855415"/>
                    <a:pt x="5621867" y="1882422"/>
                    <a:pt x="5638800" y="1910644"/>
                  </a:cubicBezTo>
                  <a:cubicBezTo>
                    <a:pt x="5644444" y="1933222"/>
                    <a:pt x="5648374" y="1956299"/>
                    <a:pt x="5655733" y="1978377"/>
                  </a:cubicBezTo>
                  <a:cubicBezTo>
                    <a:pt x="5665345" y="2007214"/>
                    <a:pt x="5680866" y="2033930"/>
                    <a:pt x="5689600" y="2063044"/>
                  </a:cubicBezTo>
                  <a:cubicBezTo>
                    <a:pt x="5698474" y="2092626"/>
                    <a:pt x="5719447" y="2225196"/>
                    <a:pt x="5723466" y="2249311"/>
                  </a:cubicBezTo>
                  <a:cubicBezTo>
                    <a:pt x="5729111" y="2362200"/>
                    <a:pt x="5740400" y="2474947"/>
                    <a:pt x="5740400" y="2587977"/>
                  </a:cubicBezTo>
                  <a:cubicBezTo>
                    <a:pt x="5740400" y="2598583"/>
                    <a:pt x="5729276" y="3006779"/>
                    <a:pt x="5706533" y="3112911"/>
                  </a:cubicBezTo>
                  <a:cubicBezTo>
                    <a:pt x="5700164" y="3142632"/>
                    <a:pt x="5683054" y="3169011"/>
                    <a:pt x="5672666" y="3197577"/>
                  </a:cubicBezTo>
                  <a:cubicBezTo>
                    <a:pt x="5631872" y="3309761"/>
                    <a:pt x="5658883" y="3274447"/>
                    <a:pt x="5604933" y="3349977"/>
                  </a:cubicBezTo>
                  <a:cubicBezTo>
                    <a:pt x="5588529" y="3372943"/>
                    <a:pt x="5575814" y="3399643"/>
                    <a:pt x="5554133" y="3417711"/>
                  </a:cubicBezTo>
                  <a:cubicBezTo>
                    <a:pt x="5537690" y="3431413"/>
                    <a:pt x="5421409" y="3451028"/>
                    <a:pt x="5418666" y="3451577"/>
                  </a:cubicBezTo>
                  <a:cubicBezTo>
                    <a:pt x="5194024" y="3563900"/>
                    <a:pt x="5474543" y="3427630"/>
                    <a:pt x="5300133" y="3502377"/>
                  </a:cubicBezTo>
                  <a:cubicBezTo>
                    <a:pt x="5276931" y="3512321"/>
                    <a:pt x="5256035" y="3527381"/>
                    <a:pt x="5232400" y="3536244"/>
                  </a:cubicBezTo>
                  <a:cubicBezTo>
                    <a:pt x="5210609" y="3544416"/>
                    <a:pt x="5187043" y="3546783"/>
                    <a:pt x="5164666" y="3553177"/>
                  </a:cubicBezTo>
                  <a:cubicBezTo>
                    <a:pt x="4994606" y="3601766"/>
                    <a:pt x="5257891" y="3534105"/>
                    <a:pt x="5046133" y="3587044"/>
                  </a:cubicBezTo>
                  <a:lnTo>
                    <a:pt x="4284133" y="3570111"/>
                  </a:lnTo>
                  <a:cubicBezTo>
                    <a:pt x="4244250" y="3568577"/>
                    <a:pt x="4205239" y="3557840"/>
                    <a:pt x="4165600" y="3553177"/>
                  </a:cubicBezTo>
                  <a:cubicBezTo>
                    <a:pt x="4109262" y="3546549"/>
                    <a:pt x="4052711" y="3541888"/>
                    <a:pt x="3996266" y="3536244"/>
                  </a:cubicBezTo>
                  <a:cubicBezTo>
                    <a:pt x="3973688" y="3530600"/>
                    <a:pt x="3951354" y="3523875"/>
                    <a:pt x="3928533" y="3519311"/>
                  </a:cubicBezTo>
                  <a:cubicBezTo>
                    <a:pt x="3894866" y="3512578"/>
                    <a:pt x="3860242" y="3510704"/>
                    <a:pt x="3826933" y="3502377"/>
                  </a:cubicBezTo>
                  <a:cubicBezTo>
                    <a:pt x="3792300" y="3493719"/>
                    <a:pt x="3759876" y="3477522"/>
                    <a:pt x="3725333" y="3468511"/>
                  </a:cubicBezTo>
                  <a:cubicBezTo>
                    <a:pt x="3690064" y="3459311"/>
                    <a:pt x="3410278" y="3399534"/>
                    <a:pt x="3318933" y="3366911"/>
                  </a:cubicBezTo>
                  <a:cubicBezTo>
                    <a:pt x="3006314" y="3255262"/>
                    <a:pt x="3391160" y="3370614"/>
                    <a:pt x="3081866" y="3282244"/>
                  </a:cubicBezTo>
                  <a:cubicBezTo>
                    <a:pt x="2969003" y="3214525"/>
                    <a:pt x="2976945" y="3216347"/>
                    <a:pt x="2827866" y="3146777"/>
                  </a:cubicBezTo>
                  <a:cubicBezTo>
                    <a:pt x="2800322" y="3133923"/>
                    <a:pt x="2770976" y="3125256"/>
                    <a:pt x="2743200" y="3112911"/>
                  </a:cubicBezTo>
                  <a:cubicBezTo>
                    <a:pt x="2617652" y="3057112"/>
                    <a:pt x="2729005" y="3096890"/>
                    <a:pt x="2624666" y="3062111"/>
                  </a:cubicBezTo>
                  <a:cubicBezTo>
                    <a:pt x="2479080" y="2965053"/>
                    <a:pt x="2663280" y="3081418"/>
                    <a:pt x="2523066" y="3011311"/>
                  </a:cubicBezTo>
                  <a:cubicBezTo>
                    <a:pt x="2504863" y="3002210"/>
                    <a:pt x="2489936" y="2987541"/>
                    <a:pt x="2472266" y="2977444"/>
                  </a:cubicBezTo>
                  <a:cubicBezTo>
                    <a:pt x="2413676" y="2943964"/>
                    <a:pt x="2410726" y="2945641"/>
                    <a:pt x="2353733" y="2926644"/>
                  </a:cubicBezTo>
                  <a:cubicBezTo>
                    <a:pt x="2197844" y="2822717"/>
                    <a:pt x="2440519" y="2989298"/>
                    <a:pt x="2235200" y="2825044"/>
                  </a:cubicBezTo>
                  <a:cubicBezTo>
                    <a:pt x="2203417" y="2799617"/>
                    <a:pt x="2167939" y="2779163"/>
                    <a:pt x="2133600" y="2757311"/>
                  </a:cubicBezTo>
                  <a:cubicBezTo>
                    <a:pt x="2105833" y="2739641"/>
                    <a:pt x="2048933" y="2706511"/>
                    <a:pt x="2048933" y="2706511"/>
                  </a:cubicBezTo>
                  <a:cubicBezTo>
                    <a:pt x="2026355" y="2678289"/>
                    <a:pt x="2002885" y="2650758"/>
                    <a:pt x="1981200" y="2621844"/>
                  </a:cubicBezTo>
                  <a:cubicBezTo>
                    <a:pt x="1968989" y="2605563"/>
                    <a:pt x="1961724" y="2585435"/>
                    <a:pt x="1947333" y="2571044"/>
                  </a:cubicBezTo>
                  <a:cubicBezTo>
                    <a:pt x="1932942" y="2556653"/>
                    <a:pt x="1913466" y="2548466"/>
                    <a:pt x="1896533" y="2537177"/>
                  </a:cubicBezTo>
                  <a:cubicBezTo>
                    <a:pt x="1885244" y="2520244"/>
                    <a:pt x="1873592" y="2503547"/>
                    <a:pt x="1862666" y="2486377"/>
                  </a:cubicBezTo>
                  <a:cubicBezTo>
                    <a:pt x="1834078" y="2441453"/>
                    <a:pt x="1778000" y="2350911"/>
                    <a:pt x="1778000" y="2350911"/>
                  </a:cubicBezTo>
                  <a:cubicBezTo>
                    <a:pt x="1772576" y="2329214"/>
                    <a:pt x="1756278" y="2256667"/>
                    <a:pt x="1744133" y="2232377"/>
                  </a:cubicBezTo>
                  <a:cubicBezTo>
                    <a:pt x="1735032" y="2214174"/>
                    <a:pt x="1720363" y="2199247"/>
                    <a:pt x="1710266" y="2181577"/>
                  </a:cubicBezTo>
                  <a:cubicBezTo>
                    <a:pt x="1697742" y="2159660"/>
                    <a:pt x="1686652" y="2136911"/>
                    <a:pt x="1676400" y="2113844"/>
                  </a:cubicBezTo>
                  <a:cubicBezTo>
                    <a:pt x="1621168" y="1989572"/>
                    <a:pt x="1668638" y="2068334"/>
                    <a:pt x="1608666" y="1978377"/>
                  </a:cubicBezTo>
                  <a:cubicBezTo>
                    <a:pt x="1569841" y="1861901"/>
                    <a:pt x="1622945" y="2003366"/>
                    <a:pt x="1540933" y="1859844"/>
                  </a:cubicBezTo>
                  <a:cubicBezTo>
                    <a:pt x="1532077" y="1844346"/>
                    <a:pt x="1531982" y="1825009"/>
                    <a:pt x="1524000" y="1809044"/>
                  </a:cubicBezTo>
                  <a:cubicBezTo>
                    <a:pt x="1514899" y="1790841"/>
                    <a:pt x="1502103" y="1774703"/>
                    <a:pt x="1490133" y="1758244"/>
                  </a:cubicBezTo>
                  <a:cubicBezTo>
                    <a:pt x="1459279" y="1715820"/>
                    <a:pt x="1377588" y="1595607"/>
                    <a:pt x="1320800" y="1555044"/>
                  </a:cubicBezTo>
                  <a:cubicBezTo>
                    <a:pt x="1291247" y="1533934"/>
                    <a:pt x="1155493" y="1521752"/>
                    <a:pt x="1151466" y="1521177"/>
                  </a:cubicBezTo>
                  <a:cubicBezTo>
                    <a:pt x="1128888" y="1509888"/>
                    <a:pt x="1107368" y="1496174"/>
                    <a:pt x="1083733" y="1487311"/>
                  </a:cubicBezTo>
                  <a:cubicBezTo>
                    <a:pt x="969183" y="1444354"/>
                    <a:pt x="1060705" y="1494374"/>
                    <a:pt x="965200" y="1453444"/>
                  </a:cubicBezTo>
                  <a:cubicBezTo>
                    <a:pt x="941998" y="1443500"/>
                    <a:pt x="921414" y="1427560"/>
                    <a:pt x="897466" y="1419577"/>
                  </a:cubicBezTo>
                  <a:cubicBezTo>
                    <a:pt x="864862" y="1408709"/>
                    <a:pt x="738920" y="1392108"/>
                    <a:pt x="711200" y="1385711"/>
                  </a:cubicBezTo>
                  <a:cubicBezTo>
                    <a:pt x="671160" y="1376471"/>
                    <a:pt x="632310" y="1362656"/>
                    <a:pt x="592666" y="1351844"/>
                  </a:cubicBezTo>
                  <a:cubicBezTo>
                    <a:pt x="570214" y="1345721"/>
                    <a:pt x="547011" y="1342270"/>
                    <a:pt x="524933" y="1334911"/>
                  </a:cubicBezTo>
                  <a:cubicBezTo>
                    <a:pt x="481385" y="1320395"/>
                    <a:pt x="413842" y="1290782"/>
                    <a:pt x="372533" y="1267177"/>
                  </a:cubicBezTo>
                  <a:cubicBezTo>
                    <a:pt x="280622" y="1214657"/>
                    <a:pt x="364071" y="1247424"/>
                    <a:pt x="270933" y="1216377"/>
                  </a:cubicBezTo>
                  <a:lnTo>
                    <a:pt x="169333" y="1063977"/>
                  </a:lnTo>
                  <a:cubicBezTo>
                    <a:pt x="138784" y="1018153"/>
                    <a:pt x="123085" y="999157"/>
                    <a:pt x="101600" y="945444"/>
                  </a:cubicBezTo>
                  <a:cubicBezTo>
                    <a:pt x="101590" y="945419"/>
                    <a:pt x="59271" y="818457"/>
                    <a:pt x="50800" y="793044"/>
                  </a:cubicBezTo>
                  <a:lnTo>
                    <a:pt x="33866" y="742244"/>
                  </a:lnTo>
                  <a:cubicBezTo>
                    <a:pt x="28222" y="708377"/>
                    <a:pt x="23075" y="674424"/>
                    <a:pt x="16933" y="640644"/>
                  </a:cubicBezTo>
                  <a:cubicBezTo>
                    <a:pt x="11785" y="612327"/>
                    <a:pt x="0" y="584758"/>
                    <a:pt x="0" y="555977"/>
                  </a:cubicBezTo>
                  <a:cubicBezTo>
                    <a:pt x="0" y="505147"/>
                    <a:pt x="5890" y="318543"/>
                    <a:pt x="50800" y="251177"/>
                  </a:cubicBezTo>
                  <a:cubicBezTo>
                    <a:pt x="62089" y="234244"/>
                    <a:pt x="75565" y="218580"/>
                    <a:pt x="84666" y="200377"/>
                  </a:cubicBezTo>
                  <a:cubicBezTo>
                    <a:pt x="125561" y="118587"/>
                    <a:pt x="66767" y="172799"/>
                    <a:pt x="152400" y="115711"/>
                  </a:cubicBezTo>
                  <a:cubicBezTo>
                    <a:pt x="223264" y="9415"/>
                    <a:pt x="115711" y="28222"/>
                    <a:pt x="203200" y="14111"/>
                  </a:cubicBez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Oval 14"/>
          <p:cNvSpPr/>
          <p:nvPr/>
        </p:nvSpPr>
        <p:spPr>
          <a:xfrm>
            <a:off x="7213601" y="1473199"/>
            <a:ext cx="338668" cy="355596"/>
          </a:xfrm>
          <a:prstGeom prst="ellipse">
            <a:avLst/>
          </a:prstGeom>
          <a:solidFill>
            <a:srgbClr val="66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929466" y="321731"/>
            <a:ext cx="6214534" cy="3807791"/>
            <a:chOff x="2929466" y="321731"/>
            <a:chExt cx="6214534" cy="3807791"/>
          </a:xfrm>
        </p:grpSpPr>
        <p:sp>
          <p:nvSpPr>
            <p:cNvPr id="14" name="Freeform 13"/>
            <p:cNvSpPr/>
            <p:nvPr/>
          </p:nvSpPr>
          <p:spPr>
            <a:xfrm rot="10800000">
              <a:off x="2929466" y="527756"/>
              <a:ext cx="5740400" cy="3601766"/>
            </a:xfrm>
            <a:custGeom>
              <a:avLst/>
              <a:gdLst>
                <a:gd name="connsiteX0" fmla="*/ 203200 w 5740400"/>
                <a:gd name="connsiteY0" fmla="*/ 14111 h 3601766"/>
                <a:gd name="connsiteX1" fmla="*/ 677333 w 5740400"/>
                <a:gd name="connsiteY1" fmla="*/ 31044 h 3601766"/>
                <a:gd name="connsiteX2" fmla="*/ 846666 w 5740400"/>
                <a:gd name="connsiteY2" fmla="*/ 81844 h 3601766"/>
                <a:gd name="connsiteX3" fmla="*/ 914400 w 5740400"/>
                <a:gd name="connsiteY3" fmla="*/ 115711 h 3601766"/>
                <a:gd name="connsiteX4" fmla="*/ 982133 w 5740400"/>
                <a:gd name="connsiteY4" fmla="*/ 132644 h 3601766"/>
                <a:gd name="connsiteX5" fmla="*/ 1185333 w 5740400"/>
                <a:gd name="connsiteY5" fmla="*/ 251177 h 3601766"/>
                <a:gd name="connsiteX6" fmla="*/ 1286933 w 5740400"/>
                <a:gd name="connsiteY6" fmla="*/ 335844 h 3601766"/>
                <a:gd name="connsiteX7" fmla="*/ 1337733 w 5740400"/>
                <a:gd name="connsiteY7" fmla="*/ 471311 h 3601766"/>
                <a:gd name="connsiteX8" fmla="*/ 1354666 w 5740400"/>
                <a:gd name="connsiteY8" fmla="*/ 539044 h 3601766"/>
                <a:gd name="connsiteX9" fmla="*/ 1371600 w 5740400"/>
                <a:gd name="connsiteY9" fmla="*/ 589844 h 3601766"/>
                <a:gd name="connsiteX10" fmla="*/ 1388533 w 5740400"/>
                <a:gd name="connsiteY10" fmla="*/ 674511 h 3601766"/>
                <a:gd name="connsiteX11" fmla="*/ 1405466 w 5740400"/>
                <a:gd name="connsiteY11" fmla="*/ 725311 h 3601766"/>
                <a:gd name="connsiteX12" fmla="*/ 1473200 w 5740400"/>
                <a:gd name="connsiteY12" fmla="*/ 742244 h 3601766"/>
                <a:gd name="connsiteX13" fmla="*/ 1524000 w 5740400"/>
                <a:gd name="connsiteY13" fmla="*/ 776111 h 3601766"/>
                <a:gd name="connsiteX14" fmla="*/ 1608666 w 5740400"/>
                <a:gd name="connsiteY14" fmla="*/ 877711 h 3601766"/>
                <a:gd name="connsiteX15" fmla="*/ 1676400 w 5740400"/>
                <a:gd name="connsiteY15" fmla="*/ 911577 h 3601766"/>
                <a:gd name="connsiteX16" fmla="*/ 1794933 w 5740400"/>
                <a:gd name="connsiteY16" fmla="*/ 979311 h 3601766"/>
                <a:gd name="connsiteX17" fmla="*/ 1862666 w 5740400"/>
                <a:gd name="connsiteY17" fmla="*/ 1030111 h 3601766"/>
                <a:gd name="connsiteX18" fmla="*/ 1913466 w 5740400"/>
                <a:gd name="connsiteY18" fmla="*/ 1063977 h 3601766"/>
                <a:gd name="connsiteX19" fmla="*/ 1964266 w 5740400"/>
                <a:gd name="connsiteY19" fmla="*/ 1080911 h 3601766"/>
                <a:gd name="connsiteX20" fmla="*/ 2150533 w 5740400"/>
                <a:gd name="connsiteY20" fmla="*/ 1233311 h 3601766"/>
                <a:gd name="connsiteX21" fmla="*/ 2286000 w 5740400"/>
                <a:gd name="connsiteY21" fmla="*/ 1351844 h 3601766"/>
                <a:gd name="connsiteX22" fmla="*/ 2319866 w 5740400"/>
                <a:gd name="connsiteY22" fmla="*/ 1402644 h 3601766"/>
                <a:gd name="connsiteX23" fmla="*/ 2370666 w 5740400"/>
                <a:gd name="connsiteY23" fmla="*/ 1453444 h 3601766"/>
                <a:gd name="connsiteX24" fmla="*/ 2472266 w 5740400"/>
                <a:gd name="connsiteY24" fmla="*/ 1622777 h 3601766"/>
                <a:gd name="connsiteX25" fmla="*/ 2506133 w 5740400"/>
                <a:gd name="connsiteY25" fmla="*/ 1690511 h 3601766"/>
                <a:gd name="connsiteX26" fmla="*/ 2556933 w 5740400"/>
                <a:gd name="connsiteY26" fmla="*/ 1758244 h 3601766"/>
                <a:gd name="connsiteX27" fmla="*/ 2590800 w 5740400"/>
                <a:gd name="connsiteY27" fmla="*/ 1809044 h 3601766"/>
                <a:gd name="connsiteX28" fmla="*/ 2641600 w 5740400"/>
                <a:gd name="connsiteY28" fmla="*/ 1927577 h 3601766"/>
                <a:gd name="connsiteX29" fmla="*/ 2658533 w 5740400"/>
                <a:gd name="connsiteY29" fmla="*/ 1978377 h 3601766"/>
                <a:gd name="connsiteX30" fmla="*/ 2709333 w 5740400"/>
                <a:gd name="connsiteY30" fmla="*/ 2029177 h 3601766"/>
                <a:gd name="connsiteX31" fmla="*/ 2794000 w 5740400"/>
                <a:gd name="connsiteY31" fmla="*/ 2113844 h 3601766"/>
                <a:gd name="connsiteX32" fmla="*/ 2912533 w 5740400"/>
                <a:gd name="connsiteY32" fmla="*/ 2181577 h 3601766"/>
                <a:gd name="connsiteX33" fmla="*/ 2963333 w 5740400"/>
                <a:gd name="connsiteY33" fmla="*/ 2198511 h 3601766"/>
                <a:gd name="connsiteX34" fmla="*/ 3098800 w 5740400"/>
                <a:gd name="connsiteY34" fmla="*/ 2266244 h 3601766"/>
                <a:gd name="connsiteX35" fmla="*/ 3234266 w 5740400"/>
                <a:gd name="connsiteY35" fmla="*/ 2300111 h 3601766"/>
                <a:gd name="connsiteX36" fmla="*/ 3302000 w 5740400"/>
                <a:gd name="connsiteY36" fmla="*/ 2333977 h 3601766"/>
                <a:gd name="connsiteX37" fmla="*/ 3437466 w 5740400"/>
                <a:gd name="connsiteY37" fmla="*/ 2367844 h 3601766"/>
                <a:gd name="connsiteX38" fmla="*/ 3522133 w 5740400"/>
                <a:gd name="connsiteY38" fmla="*/ 2401711 h 3601766"/>
                <a:gd name="connsiteX39" fmla="*/ 3674533 w 5740400"/>
                <a:gd name="connsiteY39" fmla="*/ 2435577 h 3601766"/>
                <a:gd name="connsiteX40" fmla="*/ 3962400 w 5740400"/>
                <a:gd name="connsiteY40" fmla="*/ 2469444 h 3601766"/>
                <a:gd name="connsiteX41" fmla="*/ 4385733 w 5740400"/>
                <a:gd name="connsiteY41" fmla="*/ 2452511 h 3601766"/>
                <a:gd name="connsiteX42" fmla="*/ 4436533 w 5740400"/>
                <a:gd name="connsiteY42" fmla="*/ 2435577 h 3601766"/>
                <a:gd name="connsiteX43" fmla="*/ 4504266 w 5740400"/>
                <a:gd name="connsiteY43" fmla="*/ 2418644 h 3601766"/>
                <a:gd name="connsiteX44" fmla="*/ 4555066 w 5740400"/>
                <a:gd name="connsiteY44" fmla="*/ 2367844 h 3601766"/>
                <a:gd name="connsiteX45" fmla="*/ 4605866 w 5740400"/>
                <a:gd name="connsiteY45" fmla="*/ 2333977 h 3601766"/>
                <a:gd name="connsiteX46" fmla="*/ 4639733 w 5740400"/>
                <a:gd name="connsiteY46" fmla="*/ 2232377 h 3601766"/>
                <a:gd name="connsiteX47" fmla="*/ 4656666 w 5740400"/>
                <a:gd name="connsiteY47" fmla="*/ 2181577 h 3601766"/>
                <a:gd name="connsiteX48" fmla="*/ 4622800 w 5740400"/>
                <a:gd name="connsiteY48" fmla="*/ 1792111 h 3601766"/>
                <a:gd name="connsiteX49" fmla="*/ 4588933 w 5740400"/>
                <a:gd name="connsiteY49" fmla="*/ 1690511 h 3601766"/>
                <a:gd name="connsiteX50" fmla="*/ 4504266 w 5740400"/>
                <a:gd name="connsiteY50" fmla="*/ 1588911 h 3601766"/>
                <a:gd name="connsiteX51" fmla="*/ 4453466 w 5740400"/>
                <a:gd name="connsiteY51" fmla="*/ 1487311 h 3601766"/>
                <a:gd name="connsiteX52" fmla="*/ 4385733 w 5740400"/>
                <a:gd name="connsiteY52" fmla="*/ 1368777 h 3601766"/>
                <a:gd name="connsiteX53" fmla="*/ 4368800 w 5740400"/>
                <a:gd name="connsiteY53" fmla="*/ 1301044 h 3601766"/>
                <a:gd name="connsiteX54" fmla="*/ 4334933 w 5740400"/>
                <a:gd name="connsiteY54" fmla="*/ 1199444 h 3601766"/>
                <a:gd name="connsiteX55" fmla="*/ 4284133 w 5740400"/>
                <a:gd name="connsiteY55" fmla="*/ 1063977 h 3601766"/>
                <a:gd name="connsiteX56" fmla="*/ 4250266 w 5740400"/>
                <a:gd name="connsiteY56" fmla="*/ 1013177 h 3601766"/>
                <a:gd name="connsiteX57" fmla="*/ 4199466 w 5740400"/>
                <a:gd name="connsiteY57" fmla="*/ 996244 h 3601766"/>
                <a:gd name="connsiteX58" fmla="*/ 4114800 w 5740400"/>
                <a:gd name="connsiteY58" fmla="*/ 894644 h 3601766"/>
                <a:gd name="connsiteX59" fmla="*/ 4047066 w 5740400"/>
                <a:gd name="connsiteY59" fmla="*/ 793044 h 3601766"/>
                <a:gd name="connsiteX60" fmla="*/ 4131733 w 5740400"/>
                <a:gd name="connsiteY60" fmla="*/ 589844 h 3601766"/>
                <a:gd name="connsiteX61" fmla="*/ 4182533 w 5740400"/>
                <a:gd name="connsiteY61" fmla="*/ 555977 h 3601766"/>
                <a:gd name="connsiteX62" fmla="*/ 4284133 w 5740400"/>
                <a:gd name="connsiteY62" fmla="*/ 522111 h 3601766"/>
                <a:gd name="connsiteX63" fmla="*/ 4758266 w 5740400"/>
                <a:gd name="connsiteY63" fmla="*/ 539044 h 3601766"/>
                <a:gd name="connsiteX64" fmla="*/ 4876800 w 5740400"/>
                <a:gd name="connsiteY64" fmla="*/ 606777 h 3601766"/>
                <a:gd name="connsiteX65" fmla="*/ 4927600 w 5740400"/>
                <a:gd name="connsiteY65" fmla="*/ 657577 h 3601766"/>
                <a:gd name="connsiteX66" fmla="*/ 4995333 w 5740400"/>
                <a:gd name="connsiteY66" fmla="*/ 759177 h 3601766"/>
                <a:gd name="connsiteX67" fmla="*/ 5113866 w 5740400"/>
                <a:gd name="connsiteY67" fmla="*/ 894644 h 3601766"/>
                <a:gd name="connsiteX68" fmla="*/ 5232400 w 5740400"/>
                <a:gd name="connsiteY68" fmla="*/ 1080911 h 3601766"/>
                <a:gd name="connsiteX69" fmla="*/ 5300133 w 5740400"/>
                <a:gd name="connsiteY69" fmla="*/ 1216377 h 3601766"/>
                <a:gd name="connsiteX70" fmla="*/ 5334000 w 5740400"/>
                <a:gd name="connsiteY70" fmla="*/ 1284111 h 3601766"/>
                <a:gd name="connsiteX71" fmla="*/ 5367866 w 5740400"/>
                <a:gd name="connsiteY71" fmla="*/ 1334911 h 3601766"/>
                <a:gd name="connsiteX72" fmla="*/ 5452533 w 5740400"/>
                <a:gd name="connsiteY72" fmla="*/ 1453444 h 3601766"/>
                <a:gd name="connsiteX73" fmla="*/ 5469466 w 5740400"/>
                <a:gd name="connsiteY73" fmla="*/ 1504244 h 3601766"/>
                <a:gd name="connsiteX74" fmla="*/ 5503333 w 5740400"/>
                <a:gd name="connsiteY74" fmla="*/ 1571977 h 3601766"/>
                <a:gd name="connsiteX75" fmla="*/ 5537200 w 5740400"/>
                <a:gd name="connsiteY75" fmla="*/ 1690511 h 3601766"/>
                <a:gd name="connsiteX76" fmla="*/ 5588000 w 5740400"/>
                <a:gd name="connsiteY76" fmla="*/ 1825977 h 3601766"/>
                <a:gd name="connsiteX77" fmla="*/ 5638800 w 5740400"/>
                <a:gd name="connsiteY77" fmla="*/ 1910644 h 3601766"/>
                <a:gd name="connsiteX78" fmla="*/ 5655733 w 5740400"/>
                <a:gd name="connsiteY78" fmla="*/ 1978377 h 3601766"/>
                <a:gd name="connsiteX79" fmla="*/ 5689600 w 5740400"/>
                <a:gd name="connsiteY79" fmla="*/ 2063044 h 3601766"/>
                <a:gd name="connsiteX80" fmla="*/ 5723466 w 5740400"/>
                <a:gd name="connsiteY80" fmla="*/ 2249311 h 3601766"/>
                <a:gd name="connsiteX81" fmla="*/ 5740400 w 5740400"/>
                <a:gd name="connsiteY81" fmla="*/ 2587977 h 3601766"/>
                <a:gd name="connsiteX82" fmla="*/ 5706533 w 5740400"/>
                <a:gd name="connsiteY82" fmla="*/ 3112911 h 3601766"/>
                <a:gd name="connsiteX83" fmla="*/ 5672666 w 5740400"/>
                <a:gd name="connsiteY83" fmla="*/ 3197577 h 3601766"/>
                <a:gd name="connsiteX84" fmla="*/ 5604933 w 5740400"/>
                <a:gd name="connsiteY84" fmla="*/ 3349977 h 3601766"/>
                <a:gd name="connsiteX85" fmla="*/ 5554133 w 5740400"/>
                <a:gd name="connsiteY85" fmla="*/ 3417711 h 3601766"/>
                <a:gd name="connsiteX86" fmla="*/ 5418666 w 5740400"/>
                <a:gd name="connsiteY86" fmla="*/ 3451577 h 3601766"/>
                <a:gd name="connsiteX87" fmla="*/ 5300133 w 5740400"/>
                <a:gd name="connsiteY87" fmla="*/ 3502377 h 3601766"/>
                <a:gd name="connsiteX88" fmla="*/ 5232400 w 5740400"/>
                <a:gd name="connsiteY88" fmla="*/ 3536244 h 3601766"/>
                <a:gd name="connsiteX89" fmla="*/ 5164666 w 5740400"/>
                <a:gd name="connsiteY89" fmla="*/ 3553177 h 3601766"/>
                <a:gd name="connsiteX90" fmla="*/ 5046133 w 5740400"/>
                <a:gd name="connsiteY90" fmla="*/ 3587044 h 3601766"/>
                <a:gd name="connsiteX91" fmla="*/ 4284133 w 5740400"/>
                <a:gd name="connsiteY91" fmla="*/ 3570111 h 3601766"/>
                <a:gd name="connsiteX92" fmla="*/ 4165600 w 5740400"/>
                <a:gd name="connsiteY92" fmla="*/ 3553177 h 3601766"/>
                <a:gd name="connsiteX93" fmla="*/ 3996266 w 5740400"/>
                <a:gd name="connsiteY93" fmla="*/ 3536244 h 3601766"/>
                <a:gd name="connsiteX94" fmla="*/ 3928533 w 5740400"/>
                <a:gd name="connsiteY94" fmla="*/ 3519311 h 3601766"/>
                <a:gd name="connsiteX95" fmla="*/ 3826933 w 5740400"/>
                <a:gd name="connsiteY95" fmla="*/ 3502377 h 3601766"/>
                <a:gd name="connsiteX96" fmla="*/ 3725333 w 5740400"/>
                <a:gd name="connsiteY96" fmla="*/ 3468511 h 3601766"/>
                <a:gd name="connsiteX97" fmla="*/ 3318933 w 5740400"/>
                <a:gd name="connsiteY97" fmla="*/ 3366911 h 3601766"/>
                <a:gd name="connsiteX98" fmla="*/ 3081866 w 5740400"/>
                <a:gd name="connsiteY98" fmla="*/ 3282244 h 3601766"/>
                <a:gd name="connsiteX99" fmla="*/ 2827866 w 5740400"/>
                <a:gd name="connsiteY99" fmla="*/ 3146777 h 3601766"/>
                <a:gd name="connsiteX100" fmla="*/ 2743200 w 5740400"/>
                <a:gd name="connsiteY100" fmla="*/ 3112911 h 3601766"/>
                <a:gd name="connsiteX101" fmla="*/ 2624666 w 5740400"/>
                <a:gd name="connsiteY101" fmla="*/ 3062111 h 3601766"/>
                <a:gd name="connsiteX102" fmla="*/ 2523066 w 5740400"/>
                <a:gd name="connsiteY102" fmla="*/ 3011311 h 3601766"/>
                <a:gd name="connsiteX103" fmla="*/ 2472266 w 5740400"/>
                <a:gd name="connsiteY103" fmla="*/ 2977444 h 3601766"/>
                <a:gd name="connsiteX104" fmla="*/ 2353733 w 5740400"/>
                <a:gd name="connsiteY104" fmla="*/ 2926644 h 3601766"/>
                <a:gd name="connsiteX105" fmla="*/ 2235200 w 5740400"/>
                <a:gd name="connsiteY105" fmla="*/ 2825044 h 3601766"/>
                <a:gd name="connsiteX106" fmla="*/ 2133600 w 5740400"/>
                <a:gd name="connsiteY106" fmla="*/ 2757311 h 3601766"/>
                <a:gd name="connsiteX107" fmla="*/ 2048933 w 5740400"/>
                <a:gd name="connsiteY107" fmla="*/ 2706511 h 3601766"/>
                <a:gd name="connsiteX108" fmla="*/ 1981200 w 5740400"/>
                <a:gd name="connsiteY108" fmla="*/ 2621844 h 3601766"/>
                <a:gd name="connsiteX109" fmla="*/ 1947333 w 5740400"/>
                <a:gd name="connsiteY109" fmla="*/ 2571044 h 3601766"/>
                <a:gd name="connsiteX110" fmla="*/ 1896533 w 5740400"/>
                <a:gd name="connsiteY110" fmla="*/ 2537177 h 3601766"/>
                <a:gd name="connsiteX111" fmla="*/ 1862666 w 5740400"/>
                <a:gd name="connsiteY111" fmla="*/ 2486377 h 3601766"/>
                <a:gd name="connsiteX112" fmla="*/ 1778000 w 5740400"/>
                <a:gd name="connsiteY112" fmla="*/ 2350911 h 3601766"/>
                <a:gd name="connsiteX113" fmla="*/ 1744133 w 5740400"/>
                <a:gd name="connsiteY113" fmla="*/ 2232377 h 3601766"/>
                <a:gd name="connsiteX114" fmla="*/ 1710266 w 5740400"/>
                <a:gd name="connsiteY114" fmla="*/ 2181577 h 3601766"/>
                <a:gd name="connsiteX115" fmla="*/ 1676400 w 5740400"/>
                <a:gd name="connsiteY115" fmla="*/ 2113844 h 3601766"/>
                <a:gd name="connsiteX116" fmla="*/ 1608666 w 5740400"/>
                <a:gd name="connsiteY116" fmla="*/ 1978377 h 3601766"/>
                <a:gd name="connsiteX117" fmla="*/ 1540933 w 5740400"/>
                <a:gd name="connsiteY117" fmla="*/ 1859844 h 3601766"/>
                <a:gd name="connsiteX118" fmla="*/ 1524000 w 5740400"/>
                <a:gd name="connsiteY118" fmla="*/ 1809044 h 3601766"/>
                <a:gd name="connsiteX119" fmla="*/ 1490133 w 5740400"/>
                <a:gd name="connsiteY119" fmla="*/ 1758244 h 3601766"/>
                <a:gd name="connsiteX120" fmla="*/ 1320800 w 5740400"/>
                <a:gd name="connsiteY120" fmla="*/ 1555044 h 3601766"/>
                <a:gd name="connsiteX121" fmla="*/ 1151466 w 5740400"/>
                <a:gd name="connsiteY121" fmla="*/ 1521177 h 3601766"/>
                <a:gd name="connsiteX122" fmla="*/ 1083733 w 5740400"/>
                <a:gd name="connsiteY122" fmla="*/ 1487311 h 3601766"/>
                <a:gd name="connsiteX123" fmla="*/ 965200 w 5740400"/>
                <a:gd name="connsiteY123" fmla="*/ 1453444 h 3601766"/>
                <a:gd name="connsiteX124" fmla="*/ 897466 w 5740400"/>
                <a:gd name="connsiteY124" fmla="*/ 1419577 h 3601766"/>
                <a:gd name="connsiteX125" fmla="*/ 711200 w 5740400"/>
                <a:gd name="connsiteY125" fmla="*/ 1385711 h 3601766"/>
                <a:gd name="connsiteX126" fmla="*/ 592666 w 5740400"/>
                <a:gd name="connsiteY126" fmla="*/ 1351844 h 3601766"/>
                <a:gd name="connsiteX127" fmla="*/ 524933 w 5740400"/>
                <a:gd name="connsiteY127" fmla="*/ 1334911 h 3601766"/>
                <a:gd name="connsiteX128" fmla="*/ 372533 w 5740400"/>
                <a:gd name="connsiteY128" fmla="*/ 1267177 h 3601766"/>
                <a:gd name="connsiteX129" fmla="*/ 270933 w 5740400"/>
                <a:gd name="connsiteY129" fmla="*/ 1216377 h 3601766"/>
                <a:gd name="connsiteX130" fmla="*/ 169333 w 5740400"/>
                <a:gd name="connsiteY130" fmla="*/ 1063977 h 3601766"/>
                <a:gd name="connsiteX131" fmla="*/ 101600 w 5740400"/>
                <a:gd name="connsiteY131" fmla="*/ 945444 h 3601766"/>
                <a:gd name="connsiteX132" fmla="*/ 50800 w 5740400"/>
                <a:gd name="connsiteY132" fmla="*/ 793044 h 3601766"/>
                <a:gd name="connsiteX133" fmla="*/ 33866 w 5740400"/>
                <a:gd name="connsiteY133" fmla="*/ 742244 h 3601766"/>
                <a:gd name="connsiteX134" fmla="*/ 16933 w 5740400"/>
                <a:gd name="connsiteY134" fmla="*/ 640644 h 3601766"/>
                <a:gd name="connsiteX135" fmla="*/ 0 w 5740400"/>
                <a:gd name="connsiteY135" fmla="*/ 555977 h 3601766"/>
                <a:gd name="connsiteX136" fmla="*/ 50800 w 5740400"/>
                <a:gd name="connsiteY136" fmla="*/ 251177 h 3601766"/>
                <a:gd name="connsiteX137" fmla="*/ 84666 w 5740400"/>
                <a:gd name="connsiteY137" fmla="*/ 200377 h 3601766"/>
                <a:gd name="connsiteX138" fmla="*/ 152400 w 5740400"/>
                <a:gd name="connsiteY138" fmla="*/ 115711 h 3601766"/>
                <a:gd name="connsiteX139" fmla="*/ 203200 w 5740400"/>
                <a:gd name="connsiteY139" fmla="*/ 14111 h 360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5740400" h="3601766">
                  <a:moveTo>
                    <a:pt x="203200" y="14111"/>
                  </a:moveTo>
                  <a:cubicBezTo>
                    <a:pt x="290689" y="0"/>
                    <a:pt x="519478" y="21477"/>
                    <a:pt x="677333" y="31044"/>
                  </a:cubicBezTo>
                  <a:cubicBezTo>
                    <a:pt x="738024" y="34722"/>
                    <a:pt x="792077" y="57582"/>
                    <a:pt x="846666" y="81844"/>
                  </a:cubicBezTo>
                  <a:cubicBezTo>
                    <a:pt x="869733" y="92096"/>
                    <a:pt x="890764" y="106848"/>
                    <a:pt x="914400" y="115711"/>
                  </a:cubicBezTo>
                  <a:cubicBezTo>
                    <a:pt x="936191" y="123883"/>
                    <a:pt x="959555" y="127000"/>
                    <a:pt x="982133" y="132644"/>
                  </a:cubicBezTo>
                  <a:cubicBezTo>
                    <a:pt x="1041718" y="162437"/>
                    <a:pt x="1146119" y="211963"/>
                    <a:pt x="1185333" y="251177"/>
                  </a:cubicBezTo>
                  <a:cubicBezTo>
                    <a:pt x="1250524" y="316368"/>
                    <a:pt x="1216208" y="288693"/>
                    <a:pt x="1286933" y="335844"/>
                  </a:cubicBezTo>
                  <a:cubicBezTo>
                    <a:pt x="1330397" y="509702"/>
                    <a:pt x="1271321" y="294213"/>
                    <a:pt x="1337733" y="471311"/>
                  </a:cubicBezTo>
                  <a:cubicBezTo>
                    <a:pt x="1345905" y="493102"/>
                    <a:pt x="1348272" y="516667"/>
                    <a:pt x="1354666" y="539044"/>
                  </a:cubicBezTo>
                  <a:cubicBezTo>
                    <a:pt x="1359570" y="556207"/>
                    <a:pt x="1367271" y="572528"/>
                    <a:pt x="1371600" y="589844"/>
                  </a:cubicBezTo>
                  <a:cubicBezTo>
                    <a:pt x="1378581" y="617766"/>
                    <a:pt x="1381553" y="646589"/>
                    <a:pt x="1388533" y="674511"/>
                  </a:cubicBezTo>
                  <a:cubicBezTo>
                    <a:pt x="1392862" y="691827"/>
                    <a:pt x="1391528" y="714161"/>
                    <a:pt x="1405466" y="725311"/>
                  </a:cubicBezTo>
                  <a:cubicBezTo>
                    <a:pt x="1423639" y="739849"/>
                    <a:pt x="1450622" y="736600"/>
                    <a:pt x="1473200" y="742244"/>
                  </a:cubicBezTo>
                  <a:cubicBezTo>
                    <a:pt x="1490133" y="753533"/>
                    <a:pt x="1509609" y="761720"/>
                    <a:pt x="1524000" y="776111"/>
                  </a:cubicBezTo>
                  <a:cubicBezTo>
                    <a:pt x="1598259" y="850371"/>
                    <a:pt x="1511576" y="808362"/>
                    <a:pt x="1608666" y="877711"/>
                  </a:cubicBezTo>
                  <a:cubicBezTo>
                    <a:pt x="1629207" y="892383"/>
                    <a:pt x="1653822" y="900288"/>
                    <a:pt x="1676400" y="911577"/>
                  </a:cubicBezTo>
                  <a:cubicBezTo>
                    <a:pt x="1790458" y="1025635"/>
                    <a:pt x="1658485" y="911086"/>
                    <a:pt x="1794933" y="979311"/>
                  </a:cubicBezTo>
                  <a:cubicBezTo>
                    <a:pt x="1820176" y="991932"/>
                    <a:pt x="1839701" y="1013707"/>
                    <a:pt x="1862666" y="1030111"/>
                  </a:cubicBezTo>
                  <a:cubicBezTo>
                    <a:pt x="1879226" y="1041940"/>
                    <a:pt x="1895263" y="1054876"/>
                    <a:pt x="1913466" y="1063977"/>
                  </a:cubicBezTo>
                  <a:cubicBezTo>
                    <a:pt x="1929431" y="1071959"/>
                    <a:pt x="1947333" y="1075266"/>
                    <a:pt x="1964266" y="1080911"/>
                  </a:cubicBezTo>
                  <a:cubicBezTo>
                    <a:pt x="2038272" y="1191919"/>
                    <a:pt x="1962383" y="1092198"/>
                    <a:pt x="2150533" y="1233311"/>
                  </a:cubicBezTo>
                  <a:cubicBezTo>
                    <a:pt x="2212804" y="1280015"/>
                    <a:pt x="2233389" y="1290465"/>
                    <a:pt x="2286000" y="1351844"/>
                  </a:cubicBezTo>
                  <a:cubicBezTo>
                    <a:pt x="2299244" y="1367296"/>
                    <a:pt x="2306838" y="1387010"/>
                    <a:pt x="2319866" y="1402644"/>
                  </a:cubicBezTo>
                  <a:cubicBezTo>
                    <a:pt x="2335197" y="1421041"/>
                    <a:pt x="2357035" y="1433755"/>
                    <a:pt x="2370666" y="1453444"/>
                  </a:cubicBezTo>
                  <a:cubicBezTo>
                    <a:pt x="2408134" y="1507565"/>
                    <a:pt x="2442828" y="1563901"/>
                    <a:pt x="2472266" y="1622777"/>
                  </a:cubicBezTo>
                  <a:cubicBezTo>
                    <a:pt x="2483555" y="1645355"/>
                    <a:pt x="2492754" y="1669105"/>
                    <a:pt x="2506133" y="1690511"/>
                  </a:cubicBezTo>
                  <a:cubicBezTo>
                    <a:pt x="2521091" y="1714443"/>
                    <a:pt x="2540529" y="1735279"/>
                    <a:pt x="2556933" y="1758244"/>
                  </a:cubicBezTo>
                  <a:cubicBezTo>
                    <a:pt x="2568762" y="1774805"/>
                    <a:pt x="2579511" y="1792111"/>
                    <a:pt x="2590800" y="1809044"/>
                  </a:cubicBezTo>
                  <a:cubicBezTo>
                    <a:pt x="2626041" y="1950012"/>
                    <a:pt x="2583130" y="1810636"/>
                    <a:pt x="2641600" y="1927577"/>
                  </a:cubicBezTo>
                  <a:cubicBezTo>
                    <a:pt x="2649582" y="1943542"/>
                    <a:pt x="2648632" y="1963525"/>
                    <a:pt x="2658533" y="1978377"/>
                  </a:cubicBezTo>
                  <a:cubicBezTo>
                    <a:pt x="2671817" y="1998302"/>
                    <a:pt x="2695414" y="2009690"/>
                    <a:pt x="2709333" y="2029177"/>
                  </a:cubicBezTo>
                  <a:cubicBezTo>
                    <a:pt x="2774722" y="2120722"/>
                    <a:pt x="2702607" y="2083380"/>
                    <a:pt x="2794000" y="2113844"/>
                  </a:cubicBezTo>
                  <a:cubicBezTo>
                    <a:pt x="2845021" y="2147858"/>
                    <a:pt x="2852374" y="2155795"/>
                    <a:pt x="2912533" y="2181577"/>
                  </a:cubicBezTo>
                  <a:cubicBezTo>
                    <a:pt x="2928939" y="2188608"/>
                    <a:pt x="2947084" y="2191125"/>
                    <a:pt x="2963333" y="2198511"/>
                  </a:cubicBezTo>
                  <a:cubicBezTo>
                    <a:pt x="3009293" y="2219402"/>
                    <a:pt x="3049295" y="2256343"/>
                    <a:pt x="3098800" y="2266244"/>
                  </a:cubicBezTo>
                  <a:cubicBezTo>
                    <a:pt x="3148504" y="2276185"/>
                    <a:pt x="3188700" y="2280583"/>
                    <a:pt x="3234266" y="2300111"/>
                  </a:cubicBezTo>
                  <a:cubicBezTo>
                    <a:pt x="3257468" y="2310055"/>
                    <a:pt x="3278053" y="2325995"/>
                    <a:pt x="3302000" y="2333977"/>
                  </a:cubicBezTo>
                  <a:cubicBezTo>
                    <a:pt x="3346157" y="2348696"/>
                    <a:pt x="3394250" y="2350557"/>
                    <a:pt x="3437466" y="2367844"/>
                  </a:cubicBezTo>
                  <a:cubicBezTo>
                    <a:pt x="3465688" y="2379133"/>
                    <a:pt x="3493296" y="2392099"/>
                    <a:pt x="3522133" y="2401711"/>
                  </a:cubicBezTo>
                  <a:cubicBezTo>
                    <a:pt x="3551028" y="2411343"/>
                    <a:pt x="3649608" y="2431742"/>
                    <a:pt x="3674533" y="2435577"/>
                  </a:cubicBezTo>
                  <a:cubicBezTo>
                    <a:pt x="3735068" y="2444890"/>
                    <a:pt x="3905898" y="2463166"/>
                    <a:pt x="3962400" y="2469444"/>
                  </a:cubicBezTo>
                  <a:cubicBezTo>
                    <a:pt x="4103511" y="2463800"/>
                    <a:pt x="4244868" y="2462573"/>
                    <a:pt x="4385733" y="2452511"/>
                  </a:cubicBezTo>
                  <a:cubicBezTo>
                    <a:pt x="4403537" y="2451239"/>
                    <a:pt x="4419370" y="2440481"/>
                    <a:pt x="4436533" y="2435577"/>
                  </a:cubicBezTo>
                  <a:cubicBezTo>
                    <a:pt x="4458910" y="2429183"/>
                    <a:pt x="4481688" y="2424288"/>
                    <a:pt x="4504266" y="2418644"/>
                  </a:cubicBezTo>
                  <a:cubicBezTo>
                    <a:pt x="4521199" y="2401711"/>
                    <a:pt x="4536669" y="2383175"/>
                    <a:pt x="4555066" y="2367844"/>
                  </a:cubicBezTo>
                  <a:cubicBezTo>
                    <a:pt x="4570700" y="2354815"/>
                    <a:pt x="4595080" y="2351235"/>
                    <a:pt x="4605866" y="2333977"/>
                  </a:cubicBezTo>
                  <a:cubicBezTo>
                    <a:pt x="4624786" y="2303705"/>
                    <a:pt x="4628444" y="2266244"/>
                    <a:pt x="4639733" y="2232377"/>
                  </a:cubicBezTo>
                  <a:lnTo>
                    <a:pt x="4656666" y="2181577"/>
                  </a:lnTo>
                  <a:cubicBezTo>
                    <a:pt x="4645377" y="2051755"/>
                    <a:pt x="4640605" y="1921201"/>
                    <a:pt x="4622800" y="1792111"/>
                  </a:cubicBezTo>
                  <a:cubicBezTo>
                    <a:pt x="4617922" y="1756747"/>
                    <a:pt x="4608735" y="1720214"/>
                    <a:pt x="4588933" y="1690511"/>
                  </a:cubicBezTo>
                  <a:cubicBezTo>
                    <a:pt x="4541782" y="1619786"/>
                    <a:pt x="4569457" y="1654102"/>
                    <a:pt x="4504266" y="1588911"/>
                  </a:cubicBezTo>
                  <a:cubicBezTo>
                    <a:pt x="4473219" y="1495769"/>
                    <a:pt x="4505989" y="1579226"/>
                    <a:pt x="4453466" y="1487311"/>
                  </a:cubicBezTo>
                  <a:cubicBezTo>
                    <a:pt x="4367530" y="1336922"/>
                    <a:pt x="4468245" y="1492543"/>
                    <a:pt x="4385733" y="1368777"/>
                  </a:cubicBezTo>
                  <a:cubicBezTo>
                    <a:pt x="4380089" y="1346199"/>
                    <a:pt x="4375487" y="1323335"/>
                    <a:pt x="4368800" y="1301044"/>
                  </a:cubicBezTo>
                  <a:cubicBezTo>
                    <a:pt x="4358542" y="1266851"/>
                    <a:pt x="4343591" y="1234077"/>
                    <a:pt x="4334933" y="1199444"/>
                  </a:cubicBezTo>
                  <a:cubicBezTo>
                    <a:pt x="4316413" y="1125364"/>
                    <a:pt x="4323488" y="1132849"/>
                    <a:pt x="4284133" y="1063977"/>
                  </a:cubicBezTo>
                  <a:cubicBezTo>
                    <a:pt x="4274036" y="1046307"/>
                    <a:pt x="4266158" y="1025890"/>
                    <a:pt x="4250266" y="1013177"/>
                  </a:cubicBezTo>
                  <a:cubicBezTo>
                    <a:pt x="4236328" y="1002027"/>
                    <a:pt x="4216399" y="1001888"/>
                    <a:pt x="4199466" y="996244"/>
                  </a:cubicBezTo>
                  <a:cubicBezTo>
                    <a:pt x="4162014" y="958792"/>
                    <a:pt x="4138376" y="941796"/>
                    <a:pt x="4114800" y="894644"/>
                  </a:cubicBezTo>
                  <a:cubicBezTo>
                    <a:pt x="4065789" y="796621"/>
                    <a:pt x="4143363" y="889341"/>
                    <a:pt x="4047066" y="793044"/>
                  </a:cubicBezTo>
                  <a:cubicBezTo>
                    <a:pt x="4059254" y="719920"/>
                    <a:pt x="4058515" y="638657"/>
                    <a:pt x="4131733" y="589844"/>
                  </a:cubicBezTo>
                  <a:cubicBezTo>
                    <a:pt x="4148666" y="578555"/>
                    <a:pt x="4163936" y="564242"/>
                    <a:pt x="4182533" y="555977"/>
                  </a:cubicBezTo>
                  <a:cubicBezTo>
                    <a:pt x="4215155" y="541479"/>
                    <a:pt x="4284133" y="522111"/>
                    <a:pt x="4284133" y="522111"/>
                  </a:cubicBezTo>
                  <a:cubicBezTo>
                    <a:pt x="4442177" y="527755"/>
                    <a:pt x="4600449" y="528862"/>
                    <a:pt x="4758266" y="539044"/>
                  </a:cubicBezTo>
                  <a:cubicBezTo>
                    <a:pt x="4802520" y="541899"/>
                    <a:pt x="4847471" y="581638"/>
                    <a:pt x="4876800" y="606777"/>
                  </a:cubicBezTo>
                  <a:cubicBezTo>
                    <a:pt x="4894982" y="622362"/>
                    <a:pt x="4912898" y="638674"/>
                    <a:pt x="4927600" y="657577"/>
                  </a:cubicBezTo>
                  <a:cubicBezTo>
                    <a:pt x="4952589" y="689706"/>
                    <a:pt x="4969906" y="727393"/>
                    <a:pt x="4995333" y="759177"/>
                  </a:cubicBezTo>
                  <a:cubicBezTo>
                    <a:pt x="5065295" y="846631"/>
                    <a:pt x="5059576" y="801576"/>
                    <a:pt x="5113866" y="894644"/>
                  </a:cubicBezTo>
                  <a:cubicBezTo>
                    <a:pt x="5223687" y="1082907"/>
                    <a:pt x="5131018" y="979529"/>
                    <a:pt x="5232400" y="1080911"/>
                  </a:cubicBezTo>
                  <a:lnTo>
                    <a:pt x="5300133" y="1216377"/>
                  </a:lnTo>
                  <a:cubicBezTo>
                    <a:pt x="5311422" y="1238955"/>
                    <a:pt x="5319998" y="1263107"/>
                    <a:pt x="5334000" y="1284111"/>
                  </a:cubicBezTo>
                  <a:cubicBezTo>
                    <a:pt x="5345289" y="1301044"/>
                    <a:pt x="5357769" y="1317241"/>
                    <a:pt x="5367866" y="1334911"/>
                  </a:cubicBezTo>
                  <a:cubicBezTo>
                    <a:pt x="5427300" y="1438920"/>
                    <a:pt x="5369789" y="1370700"/>
                    <a:pt x="5452533" y="1453444"/>
                  </a:cubicBezTo>
                  <a:cubicBezTo>
                    <a:pt x="5458177" y="1470377"/>
                    <a:pt x="5462435" y="1487838"/>
                    <a:pt x="5469466" y="1504244"/>
                  </a:cubicBezTo>
                  <a:cubicBezTo>
                    <a:pt x="5479410" y="1527446"/>
                    <a:pt x="5494706" y="1548254"/>
                    <a:pt x="5503333" y="1571977"/>
                  </a:cubicBezTo>
                  <a:cubicBezTo>
                    <a:pt x="5517376" y="1610595"/>
                    <a:pt x="5525392" y="1651152"/>
                    <a:pt x="5537200" y="1690511"/>
                  </a:cubicBezTo>
                  <a:cubicBezTo>
                    <a:pt x="5548193" y="1727154"/>
                    <a:pt x="5573988" y="1797953"/>
                    <a:pt x="5588000" y="1825977"/>
                  </a:cubicBezTo>
                  <a:cubicBezTo>
                    <a:pt x="5602719" y="1855415"/>
                    <a:pt x="5621867" y="1882422"/>
                    <a:pt x="5638800" y="1910644"/>
                  </a:cubicBezTo>
                  <a:cubicBezTo>
                    <a:pt x="5644444" y="1933222"/>
                    <a:pt x="5648374" y="1956299"/>
                    <a:pt x="5655733" y="1978377"/>
                  </a:cubicBezTo>
                  <a:cubicBezTo>
                    <a:pt x="5665345" y="2007214"/>
                    <a:pt x="5680866" y="2033930"/>
                    <a:pt x="5689600" y="2063044"/>
                  </a:cubicBezTo>
                  <a:cubicBezTo>
                    <a:pt x="5698474" y="2092626"/>
                    <a:pt x="5719447" y="2225196"/>
                    <a:pt x="5723466" y="2249311"/>
                  </a:cubicBezTo>
                  <a:cubicBezTo>
                    <a:pt x="5729111" y="2362200"/>
                    <a:pt x="5740400" y="2474947"/>
                    <a:pt x="5740400" y="2587977"/>
                  </a:cubicBezTo>
                  <a:cubicBezTo>
                    <a:pt x="5740400" y="2598583"/>
                    <a:pt x="5729276" y="3006779"/>
                    <a:pt x="5706533" y="3112911"/>
                  </a:cubicBezTo>
                  <a:cubicBezTo>
                    <a:pt x="5700164" y="3142632"/>
                    <a:pt x="5683054" y="3169011"/>
                    <a:pt x="5672666" y="3197577"/>
                  </a:cubicBezTo>
                  <a:cubicBezTo>
                    <a:pt x="5631872" y="3309761"/>
                    <a:pt x="5658883" y="3274447"/>
                    <a:pt x="5604933" y="3349977"/>
                  </a:cubicBezTo>
                  <a:cubicBezTo>
                    <a:pt x="5588529" y="3372943"/>
                    <a:pt x="5575814" y="3399643"/>
                    <a:pt x="5554133" y="3417711"/>
                  </a:cubicBezTo>
                  <a:cubicBezTo>
                    <a:pt x="5537690" y="3431413"/>
                    <a:pt x="5421409" y="3451028"/>
                    <a:pt x="5418666" y="3451577"/>
                  </a:cubicBezTo>
                  <a:cubicBezTo>
                    <a:pt x="5194024" y="3563900"/>
                    <a:pt x="5474543" y="3427630"/>
                    <a:pt x="5300133" y="3502377"/>
                  </a:cubicBezTo>
                  <a:cubicBezTo>
                    <a:pt x="5276931" y="3512321"/>
                    <a:pt x="5256035" y="3527381"/>
                    <a:pt x="5232400" y="3536244"/>
                  </a:cubicBezTo>
                  <a:cubicBezTo>
                    <a:pt x="5210609" y="3544416"/>
                    <a:pt x="5187043" y="3546783"/>
                    <a:pt x="5164666" y="3553177"/>
                  </a:cubicBezTo>
                  <a:cubicBezTo>
                    <a:pt x="4994606" y="3601766"/>
                    <a:pt x="5257891" y="3534105"/>
                    <a:pt x="5046133" y="3587044"/>
                  </a:cubicBezTo>
                  <a:lnTo>
                    <a:pt x="4284133" y="3570111"/>
                  </a:lnTo>
                  <a:cubicBezTo>
                    <a:pt x="4244250" y="3568577"/>
                    <a:pt x="4205239" y="3557840"/>
                    <a:pt x="4165600" y="3553177"/>
                  </a:cubicBezTo>
                  <a:cubicBezTo>
                    <a:pt x="4109262" y="3546549"/>
                    <a:pt x="4052711" y="3541888"/>
                    <a:pt x="3996266" y="3536244"/>
                  </a:cubicBezTo>
                  <a:cubicBezTo>
                    <a:pt x="3973688" y="3530600"/>
                    <a:pt x="3951354" y="3523875"/>
                    <a:pt x="3928533" y="3519311"/>
                  </a:cubicBezTo>
                  <a:cubicBezTo>
                    <a:pt x="3894866" y="3512578"/>
                    <a:pt x="3860242" y="3510704"/>
                    <a:pt x="3826933" y="3502377"/>
                  </a:cubicBezTo>
                  <a:cubicBezTo>
                    <a:pt x="3792300" y="3493719"/>
                    <a:pt x="3759876" y="3477522"/>
                    <a:pt x="3725333" y="3468511"/>
                  </a:cubicBezTo>
                  <a:cubicBezTo>
                    <a:pt x="3690064" y="3459311"/>
                    <a:pt x="3410278" y="3399534"/>
                    <a:pt x="3318933" y="3366911"/>
                  </a:cubicBezTo>
                  <a:cubicBezTo>
                    <a:pt x="3006314" y="3255262"/>
                    <a:pt x="3391160" y="3370614"/>
                    <a:pt x="3081866" y="3282244"/>
                  </a:cubicBezTo>
                  <a:cubicBezTo>
                    <a:pt x="2969003" y="3214525"/>
                    <a:pt x="2976945" y="3216347"/>
                    <a:pt x="2827866" y="3146777"/>
                  </a:cubicBezTo>
                  <a:cubicBezTo>
                    <a:pt x="2800322" y="3133923"/>
                    <a:pt x="2770976" y="3125256"/>
                    <a:pt x="2743200" y="3112911"/>
                  </a:cubicBezTo>
                  <a:cubicBezTo>
                    <a:pt x="2617652" y="3057112"/>
                    <a:pt x="2729005" y="3096890"/>
                    <a:pt x="2624666" y="3062111"/>
                  </a:cubicBezTo>
                  <a:cubicBezTo>
                    <a:pt x="2479080" y="2965053"/>
                    <a:pt x="2663280" y="3081418"/>
                    <a:pt x="2523066" y="3011311"/>
                  </a:cubicBezTo>
                  <a:cubicBezTo>
                    <a:pt x="2504863" y="3002210"/>
                    <a:pt x="2489936" y="2987541"/>
                    <a:pt x="2472266" y="2977444"/>
                  </a:cubicBezTo>
                  <a:cubicBezTo>
                    <a:pt x="2413676" y="2943964"/>
                    <a:pt x="2410726" y="2945641"/>
                    <a:pt x="2353733" y="2926644"/>
                  </a:cubicBezTo>
                  <a:cubicBezTo>
                    <a:pt x="2197844" y="2822717"/>
                    <a:pt x="2440519" y="2989298"/>
                    <a:pt x="2235200" y="2825044"/>
                  </a:cubicBezTo>
                  <a:cubicBezTo>
                    <a:pt x="2203417" y="2799617"/>
                    <a:pt x="2167939" y="2779163"/>
                    <a:pt x="2133600" y="2757311"/>
                  </a:cubicBezTo>
                  <a:cubicBezTo>
                    <a:pt x="2105833" y="2739641"/>
                    <a:pt x="2048933" y="2706511"/>
                    <a:pt x="2048933" y="2706511"/>
                  </a:cubicBezTo>
                  <a:cubicBezTo>
                    <a:pt x="2026355" y="2678289"/>
                    <a:pt x="2002885" y="2650758"/>
                    <a:pt x="1981200" y="2621844"/>
                  </a:cubicBezTo>
                  <a:cubicBezTo>
                    <a:pt x="1968989" y="2605563"/>
                    <a:pt x="1961724" y="2585435"/>
                    <a:pt x="1947333" y="2571044"/>
                  </a:cubicBezTo>
                  <a:cubicBezTo>
                    <a:pt x="1932942" y="2556653"/>
                    <a:pt x="1913466" y="2548466"/>
                    <a:pt x="1896533" y="2537177"/>
                  </a:cubicBezTo>
                  <a:cubicBezTo>
                    <a:pt x="1885244" y="2520244"/>
                    <a:pt x="1873592" y="2503547"/>
                    <a:pt x="1862666" y="2486377"/>
                  </a:cubicBezTo>
                  <a:cubicBezTo>
                    <a:pt x="1834078" y="2441453"/>
                    <a:pt x="1778000" y="2350911"/>
                    <a:pt x="1778000" y="2350911"/>
                  </a:cubicBezTo>
                  <a:cubicBezTo>
                    <a:pt x="1772576" y="2329214"/>
                    <a:pt x="1756278" y="2256667"/>
                    <a:pt x="1744133" y="2232377"/>
                  </a:cubicBezTo>
                  <a:cubicBezTo>
                    <a:pt x="1735032" y="2214174"/>
                    <a:pt x="1720363" y="2199247"/>
                    <a:pt x="1710266" y="2181577"/>
                  </a:cubicBezTo>
                  <a:cubicBezTo>
                    <a:pt x="1697742" y="2159660"/>
                    <a:pt x="1686652" y="2136911"/>
                    <a:pt x="1676400" y="2113844"/>
                  </a:cubicBezTo>
                  <a:cubicBezTo>
                    <a:pt x="1621168" y="1989572"/>
                    <a:pt x="1668638" y="2068334"/>
                    <a:pt x="1608666" y="1978377"/>
                  </a:cubicBezTo>
                  <a:cubicBezTo>
                    <a:pt x="1569841" y="1861901"/>
                    <a:pt x="1622945" y="2003366"/>
                    <a:pt x="1540933" y="1859844"/>
                  </a:cubicBezTo>
                  <a:cubicBezTo>
                    <a:pt x="1532077" y="1844346"/>
                    <a:pt x="1531982" y="1825009"/>
                    <a:pt x="1524000" y="1809044"/>
                  </a:cubicBezTo>
                  <a:cubicBezTo>
                    <a:pt x="1514899" y="1790841"/>
                    <a:pt x="1502103" y="1774703"/>
                    <a:pt x="1490133" y="1758244"/>
                  </a:cubicBezTo>
                  <a:cubicBezTo>
                    <a:pt x="1459279" y="1715820"/>
                    <a:pt x="1377588" y="1595607"/>
                    <a:pt x="1320800" y="1555044"/>
                  </a:cubicBezTo>
                  <a:cubicBezTo>
                    <a:pt x="1291247" y="1533934"/>
                    <a:pt x="1155493" y="1521752"/>
                    <a:pt x="1151466" y="1521177"/>
                  </a:cubicBezTo>
                  <a:cubicBezTo>
                    <a:pt x="1128888" y="1509888"/>
                    <a:pt x="1107368" y="1496174"/>
                    <a:pt x="1083733" y="1487311"/>
                  </a:cubicBezTo>
                  <a:cubicBezTo>
                    <a:pt x="969183" y="1444354"/>
                    <a:pt x="1060705" y="1494374"/>
                    <a:pt x="965200" y="1453444"/>
                  </a:cubicBezTo>
                  <a:cubicBezTo>
                    <a:pt x="941998" y="1443500"/>
                    <a:pt x="921414" y="1427560"/>
                    <a:pt x="897466" y="1419577"/>
                  </a:cubicBezTo>
                  <a:cubicBezTo>
                    <a:pt x="864862" y="1408709"/>
                    <a:pt x="738920" y="1392108"/>
                    <a:pt x="711200" y="1385711"/>
                  </a:cubicBezTo>
                  <a:cubicBezTo>
                    <a:pt x="671160" y="1376471"/>
                    <a:pt x="632310" y="1362656"/>
                    <a:pt x="592666" y="1351844"/>
                  </a:cubicBezTo>
                  <a:cubicBezTo>
                    <a:pt x="570214" y="1345721"/>
                    <a:pt x="547011" y="1342270"/>
                    <a:pt x="524933" y="1334911"/>
                  </a:cubicBezTo>
                  <a:cubicBezTo>
                    <a:pt x="481385" y="1320395"/>
                    <a:pt x="413842" y="1290782"/>
                    <a:pt x="372533" y="1267177"/>
                  </a:cubicBezTo>
                  <a:cubicBezTo>
                    <a:pt x="280622" y="1214657"/>
                    <a:pt x="364071" y="1247424"/>
                    <a:pt x="270933" y="1216377"/>
                  </a:cubicBezTo>
                  <a:lnTo>
                    <a:pt x="169333" y="1063977"/>
                  </a:lnTo>
                  <a:cubicBezTo>
                    <a:pt x="138784" y="1018153"/>
                    <a:pt x="123085" y="999157"/>
                    <a:pt x="101600" y="945444"/>
                  </a:cubicBezTo>
                  <a:cubicBezTo>
                    <a:pt x="101590" y="945419"/>
                    <a:pt x="59271" y="818457"/>
                    <a:pt x="50800" y="793044"/>
                  </a:cubicBezTo>
                  <a:lnTo>
                    <a:pt x="33866" y="742244"/>
                  </a:lnTo>
                  <a:cubicBezTo>
                    <a:pt x="28222" y="708377"/>
                    <a:pt x="23075" y="674424"/>
                    <a:pt x="16933" y="640644"/>
                  </a:cubicBezTo>
                  <a:cubicBezTo>
                    <a:pt x="11785" y="612327"/>
                    <a:pt x="0" y="584758"/>
                    <a:pt x="0" y="555977"/>
                  </a:cubicBezTo>
                  <a:cubicBezTo>
                    <a:pt x="0" y="505147"/>
                    <a:pt x="5890" y="318543"/>
                    <a:pt x="50800" y="251177"/>
                  </a:cubicBezTo>
                  <a:cubicBezTo>
                    <a:pt x="62089" y="234244"/>
                    <a:pt x="75565" y="218580"/>
                    <a:pt x="84666" y="200377"/>
                  </a:cubicBezTo>
                  <a:cubicBezTo>
                    <a:pt x="125561" y="118587"/>
                    <a:pt x="66767" y="172799"/>
                    <a:pt x="152400" y="115711"/>
                  </a:cubicBezTo>
                  <a:cubicBezTo>
                    <a:pt x="223264" y="9415"/>
                    <a:pt x="115711" y="28222"/>
                    <a:pt x="203200" y="14111"/>
                  </a:cubicBezTo>
                  <a:close/>
                </a:path>
              </a:pathLst>
            </a:custGeom>
            <a:solidFill>
              <a:srgbClr val="0000FF">
                <a:alpha val="10000"/>
              </a:srgbClr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11333" y="321731"/>
              <a:ext cx="313266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i="1" dirty="0" smtClean="0">
                  <a:solidFill>
                    <a:srgbClr val="0000FF"/>
                  </a:solidFill>
                </a:rPr>
                <a:t>1 bit </a:t>
              </a:r>
              <a:r>
                <a:rPr lang="en-US" sz="3200" i="1" dirty="0" smtClean="0">
                  <a:solidFill>
                    <a:srgbClr val="0000FF"/>
                  </a:solidFill>
                </a:rPr>
                <a:t>error (one 0)</a:t>
              </a:r>
              <a:br>
                <a:rPr lang="en-US" sz="3200" i="1" dirty="0" smtClean="0">
                  <a:solidFill>
                    <a:srgbClr val="0000FF"/>
                  </a:solidFill>
                </a:rPr>
              </a:br>
              <a:r>
                <a:rPr lang="en-US" sz="3200" i="1" dirty="0" smtClean="0">
                  <a:solidFill>
                    <a:srgbClr val="0000FF"/>
                  </a:solidFill>
                </a:rPr>
                <a:t>Nearest 1111</a:t>
              </a:r>
              <a:endParaRPr lang="en-US" sz="3200" i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424221" y="1856238"/>
            <a:ext cx="7884482" cy="4727065"/>
            <a:chOff x="1424221" y="1856238"/>
            <a:chExt cx="7884482" cy="4727065"/>
          </a:xfrm>
        </p:grpSpPr>
        <p:sp>
          <p:nvSpPr>
            <p:cNvPr id="21" name="Freeform 20"/>
            <p:cNvSpPr/>
            <p:nvPr/>
          </p:nvSpPr>
          <p:spPr>
            <a:xfrm>
              <a:off x="1424221" y="1856238"/>
              <a:ext cx="6101881" cy="3376162"/>
            </a:xfrm>
            <a:custGeom>
              <a:avLst/>
              <a:gdLst>
                <a:gd name="connsiteX0" fmla="*/ 743246 w 6101881"/>
                <a:gd name="connsiteY0" fmla="*/ 1699762 h 3376162"/>
                <a:gd name="connsiteX1" fmla="*/ 658579 w 6101881"/>
                <a:gd name="connsiteY1" fmla="*/ 1581229 h 3376162"/>
                <a:gd name="connsiteX2" fmla="*/ 607779 w 6101881"/>
                <a:gd name="connsiteY2" fmla="*/ 1547362 h 3376162"/>
                <a:gd name="connsiteX3" fmla="*/ 556979 w 6101881"/>
                <a:gd name="connsiteY3" fmla="*/ 1496562 h 3376162"/>
                <a:gd name="connsiteX4" fmla="*/ 506179 w 6101881"/>
                <a:gd name="connsiteY4" fmla="*/ 1479629 h 3376162"/>
                <a:gd name="connsiteX5" fmla="*/ 370712 w 6101881"/>
                <a:gd name="connsiteY5" fmla="*/ 1378029 h 3376162"/>
                <a:gd name="connsiteX6" fmla="*/ 302979 w 6101881"/>
                <a:gd name="connsiteY6" fmla="*/ 1259495 h 3376162"/>
                <a:gd name="connsiteX7" fmla="*/ 252179 w 6101881"/>
                <a:gd name="connsiteY7" fmla="*/ 1208695 h 3376162"/>
                <a:gd name="connsiteX8" fmla="*/ 218312 w 6101881"/>
                <a:gd name="connsiteY8" fmla="*/ 1157895 h 3376162"/>
                <a:gd name="connsiteX9" fmla="*/ 167512 w 6101881"/>
                <a:gd name="connsiteY9" fmla="*/ 1090162 h 3376162"/>
                <a:gd name="connsiteX10" fmla="*/ 116712 w 6101881"/>
                <a:gd name="connsiteY10" fmla="*/ 954695 h 3376162"/>
                <a:gd name="connsiteX11" fmla="*/ 82846 w 6101881"/>
                <a:gd name="connsiteY11" fmla="*/ 903895 h 3376162"/>
                <a:gd name="connsiteX12" fmla="*/ 15112 w 6101881"/>
                <a:gd name="connsiteY12" fmla="*/ 768429 h 3376162"/>
                <a:gd name="connsiteX13" fmla="*/ 32046 w 6101881"/>
                <a:gd name="connsiteY13" fmla="*/ 649895 h 3376162"/>
                <a:gd name="connsiteX14" fmla="*/ 65912 w 6101881"/>
                <a:gd name="connsiteY14" fmla="*/ 599095 h 3376162"/>
                <a:gd name="connsiteX15" fmla="*/ 116712 w 6101881"/>
                <a:gd name="connsiteY15" fmla="*/ 565229 h 3376162"/>
                <a:gd name="connsiteX16" fmla="*/ 319912 w 6101881"/>
                <a:gd name="connsiteY16" fmla="*/ 531362 h 3376162"/>
                <a:gd name="connsiteX17" fmla="*/ 607779 w 6101881"/>
                <a:gd name="connsiteY17" fmla="*/ 548295 h 3376162"/>
                <a:gd name="connsiteX18" fmla="*/ 709379 w 6101881"/>
                <a:gd name="connsiteY18" fmla="*/ 582162 h 3376162"/>
                <a:gd name="connsiteX19" fmla="*/ 827912 w 6101881"/>
                <a:gd name="connsiteY19" fmla="*/ 666829 h 3376162"/>
                <a:gd name="connsiteX20" fmla="*/ 861779 w 6101881"/>
                <a:gd name="connsiteY20" fmla="*/ 717629 h 3376162"/>
                <a:gd name="connsiteX21" fmla="*/ 912579 w 6101881"/>
                <a:gd name="connsiteY21" fmla="*/ 751495 h 3376162"/>
                <a:gd name="connsiteX22" fmla="*/ 963379 w 6101881"/>
                <a:gd name="connsiteY22" fmla="*/ 802295 h 3376162"/>
                <a:gd name="connsiteX23" fmla="*/ 1031112 w 6101881"/>
                <a:gd name="connsiteY23" fmla="*/ 853095 h 3376162"/>
                <a:gd name="connsiteX24" fmla="*/ 1081912 w 6101881"/>
                <a:gd name="connsiteY24" fmla="*/ 920829 h 3376162"/>
                <a:gd name="connsiteX25" fmla="*/ 1200446 w 6101881"/>
                <a:gd name="connsiteY25" fmla="*/ 1039362 h 3376162"/>
                <a:gd name="connsiteX26" fmla="*/ 1268179 w 6101881"/>
                <a:gd name="connsiteY26" fmla="*/ 1124029 h 3376162"/>
                <a:gd name="connsiteX27" fmla="*/ 1352846 w 6101881"/>
                <a:gd name="connsiteY27" fmla="*/ 1174829 h 3376162"/>
                <a:gd name="connsiteX28" fmla="*/ 1488312 w 6101881"/>
                <a:gd name="connsiteY28" fmla="*/ 1242562 h 3376162"/>
                <a:gd name="connsiteX29" fmla="*/ 1623779 w 6101881"/>
                <a:gd name="connsiteY29" fmla="*/ 1327229 h 3376162"/>
                <a:gd name="connsiteX30" fmla="*/ 1776179 w 6101881"/>
                <a:gd name="connsiteY30" fmla="*/ 1411895 h 3376162"/>
                <a:gd name="connsiteX31" fmla="*/ 1928579 w 6101881"/>
                <a:gd name="connsiteY31" fmla="*/ 1496562 h 3376162"/>
                <a:gd name="connsiteX32" fmla="*/ 2030179 w 6101881"/>
                <a:gd name="connsiteY32" fmla="*/ 1564295 h 3376162"/>
                <a:gd name="connsiteX33" fmla="*/ 2114846 w 6101881"/>
                <a:gd name="connsiteY33" fmla="*/ 1615095 h 3376162"/>
                <a:gd name="connsiteX34" fmla="*/ 2165646 w 6101881"/>
                <a:gd name="connsiteY34" fmla="*/ 1648962 h 3376162"/>
                <a:gd name="connsiteX35" fmla="*/ 2267246 w 6101881"/>
                <a:gd name="connsiteY35" fmla="*/ 1682829 h 3376162"/>
                <a:gd name="connsiteX36" fmla="*/ 2436579 w 6101881"/>
                <a:gd name="connsiteY36" fmla="*/ 1784429 h 3376162"/>
                <a:gd name="connsiteX37" fmla="*/ 2487379 w 6101881"/>
                <a:gd name="connsiteY37" fmla="*/ 1801362 h 3376162"/>
                <a:gd name="connsiteX38" fmla="*/ 2961512 w 6101881"/>
                <a:gd name="connsiteY38" fmla="*/ 1767495 h 3376162"/>
                <a:gd name="connsiteX39" fmla="*/ 3130846 w 6101881"/>
                <a:gd name="connsiteY39" fmla="*/ 1665895 h 3376162"/>
                <a:gd name="connsiteX40" fmla="*/ 3181646 w 6101881"/>
                <a:gd name="connsiteY40" fmla="*/ 1632029 h 3376162"/>
                <a:gd name="connsiteX41" fmla="*/ 3232446 w 6101881"/>
                <a:gd name="connsiteY41" fmla="*/ 1598162 h 3376162"/>
                <a:gd name="connsiteX42" fmla="*/ 3266312 w 6101881"/>
                <a:gd name="connsiteY42" fmla="*/ 1530429 h 3376162"/>
                <a:gd name="connsiteX43" fmla="*/ 3300179 w 6101881"/>
                <a:gd name="connsiteY43" fmla="*/ 1428829 h 3376162"/>
                <a:gd name="connsiteX44" fmla="*/ 3266312 w 6101881"/>
                <a:gd name="connsiteY44" fmla="*/ 1344162 h 3376162"/>
                <a:gd name="connsiteX45" fmla="*/ 3215512 w 6101881"/>
                <a:gd name="connsiteY45" fmla="*/ 1310295 h 3376162"/>
                <a:gd name="connsiteX46" fmla="*/ 3147779 w 6101881"/>
                <a:gd name="connsiteY46" fmla="*/ 1225629 h 3376162"/>
                <a:gd name="connsiteX47" fmla="*/ 3113912 w 6101881"/>
                <a:gd name="connsiteY47" fmla="*/ 1157895 h 3376162"/>
                <a:gd name="connsiteX48" fmla="*/ 3096979 w 6101881"/>
                <a:gd name="connsiteY48" fmla="*/ 1090162 h 3376162"/>
                <a:gd name="connsiteX49" fmla="*/ 2978446 w 6101881"/>
                <a:gd name="connsiteY49" fmla="*/ 1005495 h 3376162"/>
                <a:gd name="connsiteX50" fmla="*/ 2961512 w 6101881"/>
                <a:gd name="connsiteY50" fmla="*/ 954695 h 3376162"/>
                <a:gd name="connsiteX51" fmla="*/ 2910712 w 6101881"/>
                <a:gd name="connsiteY51" fmla="*/ 886962 h 3376162"/>
                <a:gd name="connsiteX52" fmla="*/ 2893779 w 6101881"/>
                <a:gd name="connsiteY52" fmla="*/ 802295 h 3376162"/>
                <a:gd name="connsiteX53" fmla="*/ 2893779 w 6101881"/>
                <a:gd name="connsiteY53" fmla="*/ 395895 h 3376162"/>
                <a:gd name="connsiteX54" fmla="*/ 2910712 w 6101881"/>
                <a:gd name="connsiteY54" fmla="*/ 345095 h 3376162"/>
                <a:gd name="connsiteX55" fmla="*/ 2961512 w 6101881"/>
                <a:gd name="connsiteY55" fmla="*/ 311229 h 3376162"/>
                <a:gd name="connsiteX56" fmla="*/ 2995379 w 6101881"/>
                <a:gd name="connsiteY56" fmla="*/ 260429 h 3376162"/>
                <a:gd name="connsiteX57" fmla="*/ 3046179 w 6101881"/>
                <a:gd name="connsiteY57" fmla="*/ 243495 h 3376162"/>
                <a:gd name="connsiteX58" fmla="*/ 3147779 w 6101881"/>
                <a:gd name="connsiteY58" fmla="*/ 175762 h 3376162"/>
                <a:gd name="connsiteX59" fmla="*/ 3147779 w 6101881"/>
                <a:gd name="connsiteY59" fmla="*/ 175762 h 3376162"/>
                <a:gd name="connsiteX60" fmla="*/ 3249379 w 6101881"/>
                <a:gd name="connsiteY60" fmla="*/ 91095 h 3376162"/>
                <a:gd name="connsiteX61" fmla="*/ 3283246 w 6101881"/>
                <a:gd name="connsiteY61" fmla="*/ 40295 h 3376162"/>
                <a:gd name="connsiteX62" fmla="*/ 3503379 w 6101881"/>
                <a:gd name="connsiteY62" fmla="*/ 40295 h 3376162"/>
                <a:gd name="connsiteX63" fmla="*/ 3689646 w 6101881"/>
                <a:gd name="connsiteY63" fmla="*/ 108029 h 3376162"/>
                <a:gd name="connsiteX64" fmla="*/ 3791246 w 6101881"/>
                <a:gd name="connsiteY64" fmla="*/ 141895 h 3376162"/>
                <a:gd name="connsiteX65" fmla="*/ 3875912 w 6101881"/>
                <a:gd name="connsiteY65" fmla="*/ 158829 h 3376162"/>
                <a:gd name="connsiteX66" fmla="*/ 3943646 w 6101881"/>
                <a:gd name="connsiteY66" fmla="*/ 209629 h 3376162"/>
                <a:gd name="connsiteX67" fmla="*/ 3994446 w 6101881"/>
                <a:gd name="connsiteY67" fmla="*/ 243495 h 3376162"/>
                <a:gd name="connsiteX68" fmla="*/ 4079112 w 6101881"/>
                <a:gd name="connsiteY68" fmla="*/ 311229 h 3376162"/>
                <a:gd name="connsiteX69" fmla="*/ 4146846 w 6101881"/>
                <a:gd name="connsiteY69" fmla="*/ 345095 h 3376162"/>
                <a:gd name="connsiteX70" fmla="*/ 4248446 w 6101881"/>
                <a:gd name="connsiteY70" fmla="*/ 412829 h 3376162"/>
                <a:gd name="connsiteX71" fmla="*/ 4299246 w 6101881"/>
                <a:gd name="connsiteY71" fmla="*/ 446695 h 3376162"/>
                <a:gd name="connsiteX72" fmla="*/ 4536312 w 6101881"/>
                <a:gd name="connsiteY72" fmla="*/ 582162 h 3376162"/>
                <a:gd name="connsiteX73" fmla="*/ 4620979 w 6101881"/>
                <a:gd name="connsiteY73" fmla="*/ 632962 h 3376162"/>
                <a:gd name="connsiteX74" fmla="*/ 4705646 w 6101881"/>
                <a:gd name="connsiteY74" fmla="*/ 683762 h 3376162"/>
                <a:gd name="connsiteX75" fmla="*/ 4824179 w 6101881"/>
                <a:gd name="connsiteY75" fmla="*/ 768429 h 3376162"/>
                <a:gd name="connsiteX76" fmla="*/ 4874979 w 6101881"/>
                <a:gd name="connsiteY76" fmla="*/ 802295 h 3376162"/>
                <a:gd name="connsiteX77" fmla="*/ 4959646 w 6101881"/>
                <a:gd name="connsiteY77" fmla="*/ 870029 h 3376162"/>
                <a:gd name="connsiteX78" fmla="*/ 5061246 w 6101881"/>
                <a:gd name="connsiteY78" fmla="*/ 937762 h 3376162"/>
                <a:gd name="connsiteX79" fmla="*/ 5162846 w 6101881"/>
                <a:gd name="connsiteY79" fmla="*/ 988562 h 3376162"/>
                <a:gd name="connsiteX80" fmla="*/ 5332179 w 6101881"/>
                <a:gd name="connsiteY80" fmla="*/ 1191762 h 3376162"/>
                <a:gd name="connsiteX81" fmla="*/ 5382979 w 6101881"/>
                <a:gd name="connsiteY81" fmla="*/ 1259495 h 3376162"/>
                <a:gd name="connsiteX82" fmla="*/ 5433779 w 6101881"/>
                <a:gd name="connsiteY82" fmla="*/ 1344162 h 3376162"/>
                <a:gd name="connsiteX83" fmla="*/ 5535379 w 6101881"/>
                <a:gd name="connsiteY83" fmla="*/ 1479629 h 3376162"/>
                <a:gd name="connsiteX84" fmla="*/ 5636979 w 6101881"/>
                <a:gd name="connsiteY84" fmla="*/ 1615095 h 3376162"/>
                <a:gd name="connsiteX85" fmla="*/ 5653912 w 6101881"/>
                <a:gd name="connsiteY85" fmla="*/ 1665895 h 3376162"/>
                <a:gd name="connsiteX86" fmla="*/ 5806312 w 6101881"/>
                <a:gd name="connsiteY86" fmla="*/ 1801362 h 3376162"/>
                <a:gd name="connsiteX87" fmla="*/ 5857112 w 6101881"/>
                <a:gd name="connsiteY87" fmla="*/ 1818295 h 3376162"/>
                <a:gd name="connsiteX88" fmla="*/ 5890979 w 6101881"/>
                <a:gd name="connsiteY88" fmla="*/ 1869095 h 3376162"/>
                <a:gd name="connsiteX89" fmla="*/ 5907912 w 6101881"/>
                <a:gd name="connsiteY89" fmla="*/ 1919895 h 3376162"/>
                <a:gd name="connsiteX90" fmla="*/ 5992579 w 6101881"/>
                <a:gd name="connsiteY90" fmla="*/ 2055362 h 3376162"/>
                <a:gd name="connsiteX91" fmla="*/ 6026446 w 6101881"/>
                <a:gd name="connsiteY91" fmla="*/ 2173895 h 3376162"/>
                <a:gd name="connsiteX92" fmla="*/ 6094179 w 6101881"/>
                <a:gd name="connsiteY92" fmla="*/ 2343229 h 3376162"/>
                <a:gd name="connsiteX93" fmla="*/ 6077246 w 6101881"/>
                <a:gd name="connsiteY93" fmla="*/ 2546429 h 3376162"/>
                <a:gd name="connsiteX94" fmla="*/ 5924846 w 6101881"/>
                <a:gd name="connsiteY94" fmla="*/ 2681895 h 3376162"/>
                <a:gd name="connsiteX95" fmla="*/ 5874046 w 6101881"/>
                <a:gd name="connsiteY95" fmla="*/ 2698829 h 3376162"/>
                <a:gd name="connsiteX96" fmla="*/ 5772446 w 6101881"/>
                <a:gd name="connsiteY96" fmla="*/ 2749629 h 3376162"/>
                <a:gd name="connsiteX97" fmla="*/ 5620046 w 6101881"/>
                <a:gd name="connsiteY97" fmla="*/ 2715762 h 3376162"/>
                <a:gd name="connsiteX98" fmla="*/ 5552312 w 6101881"/>
                <a:gd name="connsiteY98" fmla="*/ 2681895 h 3376162"/>
                <a:gd name="connsiteX99" fmla="*/ 5264446 w 6101881"/>
                <a:gd name="connsiteY99" fmla="*/ 2512562 h 3376162"/>
                <a:gd name="connsiteX100" fmla="*/ 5179779 w 6101881"/>
                <a:gd name="connsiteY100" fmla="*/ 2461762 h 3376162"/>
                <a:gd name="connsiteX101" fmla="*/ 5095112 w 6101881"/>
                <a:gd name="connsiteY101" fmla="*/ 2410962 h 3376162"/>
                <a:gd name="connsiteX102" fmla="*/ 5010446 w 6101881"/>
                <a:gd name="connsiteY102" fmla="*/ 2377095 h 3376162"/>
                <a:gd name="connsiteX103" fmla="*/ 4841112 w 6101881"/>
                <a:gd name="connsiteY103" fmla="*/ 2292429 h 3376162"/>
                <a:gd name="connsiteX104" fmla="*/ 4790312 w 6101881"/>
                <a:gd name="connsiteY104" fmla="*/ 2275495 h 3376162"/>
                <a:gd name="connsiteX105" fmla="*/ 4688712 w 6101881"/>
                <a:gd name="connsiteY105" fmla="*/ 2224695 h 3376162"/>
                <a:gd name="connsiteX106" fmla="*/ 4570179 w 6101881"/>
                <a:gd name="connsiteY106" fmla="*/ 2089229 h 3376162"/>
                <a:gd name="connsiteX107" fmla="*/ 4519379 w 6101881"/>
                <a:gd name="connsiteY107" fmla="*/ 1970695 h 3376162"/>
                <a:gd name="connsiteX108" fmla="*/ 4468579 w 6101881"/>
                <a:gd name="connsiteY108" fmla="*/ 1919895 h 3376162"/>
                <a:gd name="connsiteX109" fmla="*/ 4400846 w 6101881"/>
                <a:gd name="connsiteY109" fmla="*/ 1835229 h 3376162"/>
                <a:gd name="connsiteX110" fmla="*/ 4316179 w 6101881"/>
                <a:gd name="connsiteY110" fmla="*/ 1750562 h 3376162"/>
                <a:gd name="connsiteX111" fmla="*/ 4282312 w 6101881"/>
                <a:gd name="connsiteY111" fmla="*/ 1699762 h 3376162"/>
                <a:gd name="connsiteX112" fmla="*/ 4231512 w 6101881"/>
                <a:gd name="connsiteY112" fmla="*/ 1598162 h 3376162"/>
                <a:gd name="connsiteX113" fmla="*/ 4146846 w 6101881"/>
                <a:gd name="connsiteY113" fmla="*/ 1581229 h 3376162"/>
                <a:gd name="connsiteX114" fmla="*/ 4045246 w 6101881"/>
                <a:gd name="connsiteY114" fmla="*/ 1547362 h 3376162"/>
                <a:gd name="connsiteX115" fmla="*/ 3588046 w 6101881"/>
                <a:gd name="connsiteY115" fmla="*/ 1598162 h 3376162"/>
                <a:gd name="connsiteX116" fmla="*/ 3537246 w 6101881"/>
                <a:gd name="connsiteY116" fmla="*/ 1615095 h 3376162"/>
                <a:gd name="connsiteX117" fmla="*/ 3435646 w 6101881"/>
                <a:gd name="connsiteY117" fmla="*/ 1665895 h 3376162"/>
                <a:gd name="connsiteX118" fmla="*/ 3384846 w 6101881"/>
                <a:gd name="connsiteY118" fmla="*/ 1699762 h 3376162"/>
                <a:gd name="connsiteX119" fmla="*/ 3334046 w 6101881"/>
                <a:gd name="connsiteY119" fmla="*/ 1716695 h 3376162"/>
                <a:gd name="connsiteX120" fmla="*/ 3249379 w 6101881"/>
                <a:gd name="connsiteY120" fmla="*/ 1750562 h 3376162"/>
                <a:gd name="connsiteX121" fmla="*/ 3198579 w 6101881"/>
                <a:gd name="connsiteY121" fmla="*/ 1784429 h 3376162"/>
                <a:gd name="connsiteX122" fmla="*/ 3113912 w 6101881"/>
                <a:gd name="connsiteY122" fmla="*/ 1835229 h 3376162"/>
                <a:gd name="connsiteX123" fmla="*/ 3080046 w 6101881"/>
                <a:gd name="connsiteY123" fmla="*/ 1886029 h 3376162"/>
                <a:gd name="connsiteX124" fmla="*/ 3113912 w 6101881"/>
                <a:gd name="connsiteY124" fmla="*/ 2021495 h 3376162"/>
                <a:gd name="connsiteX125" fmla="*/ 3147779 w 6101881"/>
                <a:gd name="connsiteY125" fmla="*/ 2072295 h 3376162"/>
                <a:gd name="connsiteX126" fmla="*/ 3198579 w 6101881"/>
                <a:gd name="connsiteY126" fmla="*/ 2156962 h 3376162"/>
                <a:gd name="connsiteX127" fmla="*/ 3232446 w 6101881"/>
                <a:gd name="connsiteY127" fmla="*/ 2241629 h 3376162"/>
                <a:gd name="connsiteX128" fmla="*/ 3334046 w 6101881"/>
                <a:gd name="connsiteY128" fmla="*/ 2343229 h 3376162"/>
                <a:gd name="connsiteX129" fmla="*/ 3401779 w 6101881"/>
                <a:gd name="connsiteY129" fmla="*/ 2444829 h 3376162"/>
                <a:gd name="connsiteX130" fmla="*/ 3418712 w 6101881"/>
                <a:gd name="connsiteY130" fmla="*/ 2495629 h 3376162"/>
                <a:gd name="connsiteX131" fmla="*/ 3486446 w 6101881"/>
                <a:gd name="connsiteY131" fmla="*/ 2631095 h 3376162"/>
                <a:gd name="connsiteX132" fmla="*/ 3537246 w 6101881"/>
                <a:gd name="connsiteY132" fmla="*/ 2732695 h 3376162"/>
                <a:gd name="connsiteX133" fmla="*/ 3537246 w 6101881"/>
                <a:gd name="connsiteY133" fmla="*/ 2969762 h 3376162"/>
                <a:gd name="connsiteX134" fmla="*/ 3520312 w 6101881"/>
                <a:gd name="connsiteY134" fmla="*/ 3020562 h 3376162"/>
                <a:gd name="connsiteX135" fmla="*/ 3469512 w 6101881"/>
                <a:gd name="connsiteY135" fmla="*/ 3071362 h 3376162"/>
                <a:gd name="connsiteX136" fmla="*/ 3384846 w 6101881"/>
                <a:gd name="connsiteY136" fmla="*/ 3206829 h 3376162"/>
                <a:gd name="connsiteX137" fmla="*/ 3350979 w 6101881"/>
                <a:gd name="connsiteY137" fmla="*/ 3257629 h 3376162"/>
                <a:gd name="connsiteX138" fmla="*/ 3232446 w 6101881"/>
                <a:gd name="connsiteY138" fmla="*/ 3291495 h 3376162"/>
                <a:gd name="connsiteX139" fmla="*/ 3164712 w 6101881"/>
                <a:gd name="connsiteY139" fmla="*/ 3325362 h 3376162"/>
                <a:gd name="connsiteX140" fmla="*/ 3113912 w 6101881"/>
                <a:gd name="connsiteY140" fmla="*/ 3342295 h 3376162"/>
                <a:gd name="connsiteX141" fmla="*/ 3063112 w 6101881"/>
                <a:gd name="connsiteY141" fmla="*/ 3376162 h 3376162"/>
                <a:gd name="connsiteX142" fmla="*/ 2944579 w 6101881"/>
                <a:gd name="connsiteY142" fmla="*/ 3359229 h 3376162"/>
                <a:gd name="connsiteX143" fmla="*/ 2910712 w 6101881"/>
                <a:gd name="connsiteY143" fmla="*/ 3308429 h 3376162"/>
                <a:gd name="connsiteX144" fmla="*/ 2775246 w 6101881"/>
                <a:gd name="connsiteY144" fmla="*/ 3240695 h 3376162"/>
                <a:gd name="connsiteX145" fmla="*/ 2605912 w 6101881"/>
                <a:gd name="connsiteY145" fmla="*/ 3139095 h 3376162"/>
                <a:gd name="connsiteX146" fmla="*/ 2538179 w 6101881"/>
                <a:gd name="connsiteY146" fmla="*/ 3105229 h 3376162"/>
                <a:gd name="connsiteX147" fmla="*/ 2453512 w 6101881"/>
                <a:gd name="connsiteY147" fmla="*/ 3054429 h 3376162"/>
                <a:gd name="connsiteX148" fmla="*/ 2402712 w 6101881"/>
                <a:gd name="connsiteY148" fmla="*/ 3020562 h 3376162"/>
                <a:gd name="connsiteX149" fmla="*/ 2250312 w 6101881"/>
                <a:gd name="connsiteY149" fmla="*/ 2952829 h 3376162"/>
                <a:gd name="connsiteX150" fmla="*/ 2165646 w 6101881"/>
                <a:gd name="connsiteY150" fmla="*/ 2902029 h 3376162"/>
                <a:gd name="connsiteX151" fmla="*/ 2114846 w 6101881"/>
                <a:gd name="connsiteY151" fmla="*/ 2868162 h 3376162"/>
                <a:gd name="connsiteX152" fmla="*/ 2064046 w 6101881"/>
                <a:gd name="connsiteY152" fmla="*/ 2851229 h 3376162"/>
                <a:gd name="connsiteX153" fmla="*/ 1945512 w 6101881"/>
                <a:gd name="connsiteY153" fmla="*/ 2766562 h 3376162"/>
                <a:gd name="connsiteX154" fmla="*/ 1877779 w 6101881"/>
                <a:gd name="connsiteY154" fmla="*/ 2664962 h 3376162"/>
                <a:gd name="connsiteX155" fmla="*/ 1810046 w 6101881"/>
                <a:gd name="connsiteY155" fmla="*/ 2563362 h 3376162"/>
                <a:gd name="connsiteX156" fmla="*/ 1776179 w 6101881"/>
                <a:gd name="connsiteY156" fmla="*/ 2512562 h 3376162"/>
                <a:gd name="connsiteX157" fmla="*/ 1674579 w 6101881"/>
                <a:gd name="connsiteY157" fmla="*/ 2377095 h 3376162"/>
                <a:gd name="connsiteX158" fmla="*/ 1623779 w 6101881"/>
                <a:gd name="connsiteY158" fmla="*/ 2326295 h 3376162"/>
                <a:gd name="connsiteX159" fmla="*/ 1522179 w 6101881"/>
                <a:gd name="connsiteY159" fmla="*/ 2190829 h 3376162"/>
                <a:gd name="connsiteX160" fmla="*/ 1420579 w 6101881"/>
                <a:gd name="connsiteY160" fmla="*/ 2089229 h 3376162"/>
                <a:gd name="connsiteX161" fmla="*/ 1369779 w 6101881"/>
                <a:gd name="connsiteY161" fmla="*/ 2038429 h 3376162"/>
                <a:gd name="connsiteX162" fmla="*/ 1268179 w 6101881"/>
                <a:gd name="connsiteY162" fmla="*/ 1987629 h 3376162"/>
                <a:gd name="connsiteX163" fmla="*/ 1115779 w 6101881"/>
                <a:gd name="connsiteY163" fmla="*/ 1902962 h 3376162"/>
                <a:gd name="connsiteX164" fmla="*/ 912579 w 6101881"/>
                <a:gd name="connsiteY164" fmla="*/ 1767495 h 3376162"/>
                <a:gd name="connsiteX165" fmla="*/ 861779 w 6101881"/>
                <a:gd name="connsiteY165" fmla="*/ 1733629 h 3376162"/>
                <a:gd name="connsiteX166" fmla="*/ 810979 w 6101881"/>
                <a:gd name="connsiteY166" fmla="*/ 1699762 h 3376162"/>
                <a:gd name="connsiteX167" fmla="*/ 743246 w 6101881"/>
                <a:gd name="connsiteY167" fmla="*/ 1699762 h 337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6101881" h="3376162">
                  <a:moveTo>
                    <a:pt x="743246" y="1699762"/>
                  </a:moveTo>
                  <a:cubicBezTo>
                    <a:pt x="717846" y="1680007"/>
                    <a:pt x="679582" y="1602232"/>
                    <a:pt x="658579" y="1581229"/>
                  </a:cubicBezTo>
                  <a:cubicBezTo>
                    <a:pt x="644188" y="1566838"/>
                    <a:pt x="623413" y="1560391"/>
                    <a:pt x="607779" y="1547362"/>
                  </a:cubicBezTo>
                  <a:cubicBezTo>
                    <a:pt x="589382" y="1532031"/>
                    <a:pt x="576904" y="1509846"/>
                    <a:pt x="556979" y="1496562"/>
                  </a:cubicBezTo>
                  <a:cubicBezTo>
                    <a:pt x="542127" y="1486661"/>
                    <a:pt x="522144" y="1487611"/>
                    <a:pt x="506179" y="1479629"/>
                  </a:cubicBezTo>
                  <a:cubicBezTo>
                    <a:pt x="445094" y="1449087"/>
                    <a:pt x="412685" y="1428398"/>
                    <a:pt x="370712" y="1378029"/>
                  </a:cubicBezTo>
                  <a:cubicBezTo>
                    <a:pt x="290725" y="1282044"/>
                    <a:pt x="385786" y="1375425"/>
                    <a:pt x="302979" y="1259495"/>
                  </a:cubicBezTo>
                  <a:cubicBezTo>
                    <a:pt x="289060" y="1240008"/>
                    <a:pt x="267510" y="1227092"/>
                    <a:pt x="252179" y="1208695"/>
                  </a:cubicBezTo>
                  <a:cubicBezTo>
                    <a:pt x="239150" y="1193061"/>
                    <a:pt x="230141" y="1174456"/>
                    <a:pt x="218312" y="1157895"/>
                  </a:cubicBezTo>
                  <a:cubicBezTo>
                    <a:pt x="201908" y="1134930"/>
                    <a:pt x="182470" y="1114094"/>
                    <a:pt x="167512" y="1090162"/>
                  </a:cubicBezTo>
                  <a:cubicBezTo>
                    <a:pt x="90558" y="967036"/>
                    <a:pt x="169898" y="1078797"/>
                    <a:pt x="116712" y="954695"/>
                  </a:cubicBezTo>
                  <a:cubicBezTo>
                    <a:pt x="108695" y="935989"/>
                    <a:pt x="91947" y="922098"/>
                    <a:pt x="82846" y="903895"/>
                  </a:cubicBezTo>
                  <a:cubicBezTo>
                    <a:pt x="0" y="738203"/>
                    <a:pt x="93573" y="886119"/>
                    <a:pt x="15112" y="768429"/>
                  </a:cubicBezTo>
                  <a:cubicBezTo>
                    <a:pt x="20757" y="728918"/>
                    <a:pt x="20577" y="688124"/>
                    <a:pt x="32046" y="649895"/>
                  </a:cubicBezTo>
                  <a:cubicBezTo>
                    <a:pt x="37894" y="630402"/>
                    <a:pt x="51522" y="613485"/>
                    <a:pt x="65912" y="599095"/>
                  </a:cubicBezTo>
                  <a:cubicBezTo>
                    <a:pt x="80302" y="584705"/>
                    <a:pt x="98509" y="574330"/>
                    <a:pt x="116712" y="565229"/>
                  </a:cubicBezTo>
                  <a:cubicBezTo>
                    <a:pt x="173452" y="536859"/>
                    <a:pt x="271613" y="536728"/>
                    <a:pt x="319912" y="531362"/>
                  </a:cubicBezTo>
                  <a:cubicBezTo>
                    <a:pt x="415868" y="537006"/>
                    <a:pt x="512465" y="535863"/>
                    <a:pt x="607779" y="548295"/>
                  </a:cubicBezTo>
                  <a:cubicBezTo>
                    <a:pt x="643178" y="552912"/>
                    <a:pt x="709379" y="582162"/>
                    <a:pt x="709379" y="582162"/>
                  </a:cubicBezTo>
                  <a:cubicBezTo>
                    <a:pt x="738223" y="601392"/>
                    <a:pt x="806909" y="645826"/>
                    <a:pt x="827912" y="666829"/>
                  </a:cubicBezTo>
                  <a:cubicBezTo>
                    <a:pt x="842303" y="681220"/>
                    <a:pt x="847388" y="703238"/>
                    <a:pt x="861779" y="717629"/>
                  </a:cubicBezTo>
                  <a:cubicBezTo>
                    <a:pt x="876170" y="732019"/>
                    <a:pt x="896945" y="738467"/>
                    <a:pt x="912579" y="751495"/>
                  </a:cubicBezTo>
                  <a:cubicBezTo>
                    <a:pt x="930976" y="766826"/>
                    <a:pt x="945197" y="786710"/>
                    <a:pt x="963379" y="802295"/>
                  </a:cubicBezTo>
                  <a:cubicBezTo>
                    <a:pt x="984807" y="820662"/>
                    <a:pt x="1011156" y="833139"/>
                    <a:pt x="1031112" y="853095"/>
                  </a:cubicBezTo>
                  <a:cubicBezTo>
                    <a:pt x="1051068" y="873051"/>
                    <a:pt x="1062928" y="899946"/>
                    <a:pt x="1081912" y="920829"/>
                  </a:cubicBezTo>
                  <a:cubicBezTo>
                    <a:pt x="1119499" y="962175"/>
                    <a:pt x="1165540" y="995729"/>
                    <a:pt x="1200446" y="1039362"/>
                  </a:cubicBezTo>
                  <a:cubicBezTo>
                    <a:pt x="1223024" y="1067584"/>
                    <a:pt x="1241166" y="1100017"/>
                    <a:pt x="1268179" y="1124029"/>
                  </a:cubicBezTo>
                  <a:cubicBezTo>
                    <a:pt x="1292778" y="1145895"/>
                    <a:pt x="1325461" y="1156572"/>
                    <a:pt x="1352846" y="1174829"/>
                  </a:cubicBezTo>
                  <a:cubicBezTo>
                    <a:pt x="1456468" y="1243910"/>
                    <a:pt x="1378958" y="1215224"/>
                    <a:pt x="1488312" y="1242562"/>
                  </a:cubicBezTo>
                  <a:cubicBezTo>
                    <a:pt x="1642245" y="1345185"/>
                    <a:pt x="1399159" y="1184290"/>
                    <a:pt x="1623779" y="1327229"/>
                  </a:cubicBezTo>
                  <a:cubicBezTo>
                    <a:pt x="1751875" y="1408745"/>
                    <a:pt x="1681658" y="1380389"/>
                    <a:pt x="1776179" y="1411895"/>
                  </a:cubicBezTo>
                  <a:cubicBezTo>
                    <a:pt x="1892630" y="1489530"/>
                    <a:pt x="1839165" y="1466758"/>
                    <a:pt x="1928579" y="1496562"/>
                  </a:cubicBezTo>
                  <a:cubicBezTo>
                    <a:pt x="1962446" y="1519140"/>
                    <a:pt x="1995840" y="1542443"/>
                    <a:pt x="2030179" y="1564295"/>
                  </a:cubicBezTo>
                  <a:cubicBezTo>
                    <a:pt x="2057946" y="1581965"/>
                    <a:pt x="2087461" y="1596838"/>
                    <a:pt x="2114846" y="1615095"/>
                  </a:cubicBezTo>
                  <a:cubicBezTo>
                    <a:pt x="2131779" y="1626384"/>
                    <a:pt x="2147049" y="1640696"/>
                    <a:pt x="2165646" y="1648962"/>
                  </a:cubicBezTo>
                  <a:cubicBezTo>
                    <a:pt x="2198268" y="1663461"/>
                    <a:pt x="2237543" y="1663027"/>
                    <a:pt x="2267246" y="1682829"/>
                  </a:cubicBezTo>
                  <a:cubicBezTo>
                    <a:pt x="2339468" y="1730977"/>
                    <a:pt x="2363685" y="1753189"/>
                    <a:pt x="2436579" y="1784429"/>
                  </a:cubicBezTo>
                  <a:cubicBezTo>
                    <a:pt x="2452985" y="1791460"/>
                    <a:pt x="2470446" y="1795718"/>
                    <a:pt x="2487379" y="1801362"/>
                  </a:cubicBezTo>
                  <a:cubicBezTo>
                    <a:pt x="2570284" y="1798046"/>
                    <a:pt x="2822017" y="1827278"/>
                    <a:pt x="2961512" y="1767495"/>
                  </a:cubicBezTo>
                  <a:cubicBezTo>
                    <a:pt x="3034418" y="1736250"/>
                    <a:pt x="3058606" y="1714055"/>
                    <a:pt x="3130846" y="1665895"/>
                  </a:cubicBezTo>
                  <a:lnTo>
                    <a:pt x="3181646" y="1632029"/>
                  </a:lnTo>
                  <a:lnTo>
                    <a:pt x="3232446" y="1598162"/>
                  </a:lnTo>
                  <a:cubicBezTo>
                    <a:pt x="3243735" y="1575584"/>
                    <a:pt x="3256937" y="1553866"/>
                    <a:pt x="3266312" y="1530429"/>
                  </a:cubicBezTo>
                  <a:cubicBezTo>
                    <a:pt x="3279570" y="1497284"/>
                    <a:pt x="3300179" y="1428829"/>
                    <a:pt x="3300179" y="1428829"/>
                  </a:cubicBezTo>
                  <a:cubicBezTo>
                    <a:pt x="3288890" y="1400607"/>
                    <a:pt x="3283980" y="1368897"/>
                    <a:pt x="3266312" y="1344162"/>
                  </a:cubicBezTo>
                  <a:cubicBezTo>
                    <a:pt x="3254483" y="1327601"/>
                    <a:pt x="3228225" y="1326187"/>
                    <a:pt x="3215512" y="1310295"/>
                  </a:cubicBezTo>
                  <a:cubicBezTo>
                    <a:pt x="3122039" y="1193453"/>
                    <a:pt x="3293362" y="1322682"/>
                    <a:pt x="3147779" y="1225629"/>
                  </a:cubicBezTo>
                  <a:cubicBezTo>
                    <a:pt x="3136490" y="1203051"/>
                    <a:pt x="3122775" y="1181531"/>
                    <a:pt x="3113912" y="1157895"/>
                  </a:cubicBezTo>
                  <a:cubicBezTo>
                    <a:pt x="3105740" y="1136104"/>
                    <a:pt x="3108525" y="1110368"/>
                    <a:pt x="3096979" y="1090162"/>
                  </a:cubicBezTo>
                  <a:cubicBezTo>
                    <a:pt x="3069520" y="1042108"/>
                    <a:pt x="3024180" y="1028362"/>
                    <a:pt x="2978446" y="1005495"/>
                  </a:cubicBezTo>
                  <a:cubicBezTo>
                    <a:pt x="2972801" y="988562"/>
                    <a:pt x="2970368" y="970193"/>
                    <a:pt x="2961512" y="954695"/>
                  </a:cubicBezTo>
                  <a:cubicBezTo>
                    <a:pt x="2947510" y="930191"/>
                    <a:pt x="2922174" y="912752"/>
                    <a:pt x="2910712" y="886962"/>
                  </a:cubicBezTo>
                  <a:cubicBezTo>
                    <a:pt x="2899023" y="860661"/>
                    <a:pt x="2899423" y="830517"/>
                    <a:pt x="2893779" y="802295"/>
                  </a:cubicBezTo>
                  <a:cubicBezTo>
                    <a:pt x="2876412" y="593885"/>
                    <a:pt x="2865992" y="604305"/>
                    <a:pt x="2893779" y="395895"/>
                  </a:cubicBezTo>
                  <a:cubicBezTo>
                    <a:pt x="2896138" y="378202"/>
                    <a:pt x="2899562" y="359033"/>
                    <a:pt x="2910712" y="345095"/>
                  </a:cubicBezTo>
                  <a:cubicBezTo>
                    <a:pt x="2923425" y="329203"/>
                    <a:pt x="2944579" y="322518"/>
                    <a:pt x="2961512" y="311229"/>
                  </a:cubicBezTo>
                  <a:cubicBezTo>
                    <a:pt x="2972801" y="294296"/>
                    <a:pt x="2979487" y="273142"/>
                    <a:pt x="2995379" y="260429"/>
                  </a:cubicBezTo>
                  <a:cubicBezTo>
                    <a:pt x="3009317" y="249279"/>
                    <a:pt x="3030576" y="252163"/>
                    <a:pt x="3046179" y="243495"/>
                  </a:cubicBezTo>
                  <a:cubicBezTo>
                    <a:pt x="3081759" y="223728"/>
                    <a:pt x="3113912" y="198340"/>
                    <a:pt x="3147779" y="175762"/>
                  </a:cubicBezTo>
                  <a:lnTo>
                    <a:pt x="3147779" y="175762"/>
                  </a:lnTo>
                  <a:cubicBezTo>
                    <a:pt x="3212970" y="110571"/>
                    <a:pt x="3178654" y="138246"/>
                    <a:pt x="3249379" y="91095"/>
                  </a:cubicBezTo>
                  <a:cubicBezTo>
                    <a:pt x="3260668" y="74162"/>
                    <a:pt x="3267354" y="53008"/>
                    <a:pt x="3283246" y="40295"/>
                  </a:cubicBezTo>
                  <a:cubicBezTo>
                    <a:pt x="3333616" y="0"/>
                    <a:pt x="3488679" y="38825"/>
                    <a:pt x="3503379" y="40295"/>
                  </a:cubicBezTo>
                  <a:cubicBezTo>
                    <a:pt x="3620576" y="128194"/>
                    <a:pt x="3518376" y="68505"/>
                    <a:pt x="3689646" y="108029"/>
                  </a:cubicBezTo>
                  <a:cubicBezTo>
                    <a:pt x="3724430" y="116056"/>
                    <a:pt x="3756805" y="132502"/>
                    <a:pt x="3791246" y="141895"/>
                  </a:cubicBezTo>
                  <a:cubicBezTo>
                    <a:pt x="3819013" y="149468"/>
                    <a:pt x="3847690" y="153184"/>
                    <a:pt x="3875912" y="158829"/>
                  </a:cubicBezTo>
                  <a:cubicBezTo>
                    <a:pt x="3898490" y="175762"/>
                    <a:pt x="3920680" y="193225"/>
                    <a:pt x="3943646" y="209629"/>
                  </a:cubicBezTo>
                  <a:cubicBezTo>
                    <a:pt x="3960207" y="221458"/>
                    <a:pt x="3978165" y="231284"/>
                    <a:pt x="3994446" y="243495"/>
                  </a:cubicBezTo>
                  <a:cubicBezTo>
                    <a:pt x="4023360" y="265180"/>
                    <a:pt x="4049040" y="291181"/>
                    <a:pt x="4079112" y="311229"/>
                  </a:cubicBezTo>
                  <a:cubicBezTo>
                    <a:pt x="4100115" y="325231"/>
                    <a:pt x="4125200" y="332108"/>
                    <a:pt x="4146846" y="345095"/>
                  </a:cubicBezTo>
                  <a:cubicBezTo>
                    <a:pt x="4181748" y="366036"/>
                    <a:pt x="4214579" y="390251"/>
                    <a:pt x="4248446" y="412829"/>
                  </a:cubicBezTo>
                  <a:cubicBezTo>
                    <a:pt x="4265379" y="424118"/>
                    <a:pt x="4281043" y="437594"/>
                    <a:pt x="4299246" y="446695"/>
                  </a:cubicBezTo>
                  <a:cubicBezTo>
                    <a:pt x="4425855" y="510001"/>
                    <a:pt x="4345331" y="467574"/>
                    <a:pt x="4536312" y="582162"/>
                  </a:cubicBezTo>
                  <a:lnTo>
                    <a:pt x="4620979" y="632962"/>
                  </a:lnTo>
                  <a:cubicBezTo>
                    <a:pt x="4649201" y="649895"/>
                    <a:pt x="4678261" y="665505"/>
                    <a:pt x="4705646" y="683762"/>
                  </a:cubicBezTo>
                  <a:cubicBezTo>
                    <a:pt x="4825385" y="763589"/>
                    <a:pt x="4677128" y="663393"/>
                    <a:pt x="4824179" y="768429"/>
                  </a:cubicBezTo>
                  <a:cubicBezTo>
                    <a:pt x="4840739" y="780258"/>
                    <a:pt x="4858698" y="790084"/>
                    <a:pt x="4874979" y="802295"/>
                  </a:cubicBezTo>
                  <a:cubicBezTo>
                    <a:pt x="4903893" y="823980"/>
                    <a:pt x="4930416" y="848771"/>
                    <a:pt x="4959646" y="870029"/>
                  </a:cubicBezTo>
                  <a:cubicBezTo>
                    <a:pt x="4992564" y="893969"/>
                    <a:pt x="5026088" y="917253"/>
                    <a:pt x="5061246" y="937762"/>
                  </a:cubicBezTo>
                  <a:cubicBezTo>
                    <a:pt x="5093952" y="956841"/>
                    <a:pt x="5132834" y="965476"/>
                    <a:pt x="5162846" y="988562"/>
                  </a:cubicBezTo>
                  <a:cubicBezTo>
                    <a:pt x="5290674" y="1086891"/>
                    <a:pt x="5260864" y="1084790"/>
                    <a:pt x="5332179" y="1191762"/>
                  </a:cubicBezTo>
                  <a:cubicBezTo>
                    <a:pt x="5347834" y="1215244"/>
                    <a:pt x="5367324" y="1236013"/>
                    <a:pt x="5382979" y="1259495"/>
                  </a:cubicBezTo>
                  <a:cubicBezTo>
                    <a:pt x="5401236" y="1286880"/>
                    <a:pt x="5415045" y="1317102"/>
                    <a:pt x="5433779" y="1344162"/>
                  </a:cubicBezTo>
                  <a:cubicBezTo>
                    <a:pt x="5465908" y="1390570"/>
                    <a:pt x="5506338" y="1431228"/>
                    <a:pt x="5535379" y="1479629"/>
                  </a:cubicBezTo>
                  <a:cubicBezTo>
                    <a:pt x="5598500" y="1584830"/>
                    <a:pt x="5562906" y="1541022"/>
                    <a:pt x="5636979" y="1615095"/>
                  </a:cubicBezTo>
                  <a:cubicBezTo>
                    <a:pt x="5642623" y="1632028"/>
                    <a:pt x="5645244" y="1650292"/>
                    <a:pt x="5653912" y="1665895"/>
                  </a:cubicBezTo>
                  <a:cubicBezTo>
                    <a:pt x="5717819" y="1780928"/>
                    <a:pt x="5699304" y="1761234"/>
                    <a:pt x="5806312" y="1801362"/>
                  </a:cubicBezTo>
                  <a:cubicBezTo>
                    <a:pt x="5823025" y="1807629"/>
                    <a:pt x="5840179" y="1812651"/>
                    <a:pt x="5857112" y="1818295"/>
                  </a:cubicBezTo>
                  <a:cubicBezTo>
                    <a:pt x="5868401" y="1835228"/>
                    <a:pt x="5881878" y="1850892"/>
                    <a:pt x="5890979" y="1869095"/>
                  </a:cubicBezTo>
                  <a:cubicBezTo>
                    <a:pt x="5898961" y="1885060"/>
                    <a:pt x="5899056" y="1904397"/>
                    <a:pt x="5907912" y="1919895"/>
                  </a:cubicBezTo>
                  <a:cubicBezTo>
                    <a:pt x="5991260" y="2065756"/>
                    <a:pt x="5930525" y="1910570"/>
                    <a:pt x="5992579" y="2055362"/>
                  </a:cubicBezTo>
                  <a:cubicBezTo>
                    <a:pt x="6011544" y="2099614"/>
                    <a:pt x="6012128" y="2126170"/>
                    <a:pt x="6026446" y="2173895"/>
                  </a:cubicBezTo>
                  <a:cubicBezTo>
                    <a:pt x="6057834" y="2278522"/>
                    <a:pt x="6051744" y="2258358"/>
                    <a:pt x="6094179" y="2343229"/>
                  </a:cubicBezTo>
                  <a:cubicBezTo>
                    <a:pt x="6088535" y="2410962"/>
                    <a:pt x="6101881" y="2483082"/>
                    <a:pt x="6077246" y="2546429"/>
                  </a:cubicBezTo>
                  <a:cubicBezTo>
                    <a:pt x="6066412" y="2574287"/>
                    <a:pt x="5970814" y="2658911"/>
                    <a:pt x="5924846" y="2681895"/>
                  </a:cubicBezTo>
                  <a:cubicBezTo>
                    <a:pt x="5908881" y="2689877"/>
                    <a:pt x="5890011" y="2690847"/>
                    <a:pt x="5874046" y="2698829"/>
                  </a:cubicBezTo>
                  <a:cubicBezTo>
                    <a:pt x="5742743" y="2764481"/>
                    <a:pt x="5900134" y="2707065"/>
                    <a:pt x="5772446" y="2749629"/>
                  </a:cubicBezTo>
                  <a:cubicBezTo>
                    <a:pt x="5711560" y="2739481"/>
                    <a:pt x="5673099" y="2738499"/>
                    <a:pt x="5620046" y="2715762"/>
                  </a:cubicBezTo>
                  <a:cubicBezTo>
                    <a:pt x="5596844" y="2705818"/>
                    <a:pt x="5574313" y="2694271"/>
                    <a:pt x="5552312" y="2681895"/>
                  </a:cubicBezTo>
                  <a:cubicBezTo>
                    <a:pt x="5449321" y="2623963"/>
                    <a:pt x="5362360" y="2571311"/>
                    <a:pt x="5264446" y="2512562"/>
                  </a:cubicBezTo>
                  <a:lnTo>
                    <a:pt x="5179779" y="2461762"/>
                  </a:lnTo>
                  <a:cubicBezTo>
                    <a:pt x="5151557" y="2444829"/>
                    <a:pt x="5125670" y="2423186"/>
                    <a:pt x="5095112" y="2410962"/>
                  </a:cubicBezTo>
                  <a:cubicBezTo>
                    <a:pt x="5066890" y="2399673"/>
                    <a:pt x="5037990" y="2389949"/>
                    <a:pt x="5010446" y="2377095"/>
                  </a:cubicBezTo>
                  <a:cubicBezTo>
                    <a:pt x="4953260" y="2350408"/>
                    <a:pt x="4900980" y="2312386"/>
                    <a:pt x="4841112" y="2292429"/>
                  </a:cubicBezTo>
                  <a:cubicBezTo>
                    <a:pt x="4824179" y="2286784"/>
                    <a:pt x="4806277" y="2283477"/>
                    <a:pt x="4790312" y="2275495"/>
                  </a:cubicBezTo>
                  <a:cubicBezTo>
                    <a:pt x="4659009" y="2209843"/>
                    <a:pt x="4816400" y="2267259"/>
                    <a:pt x="4688712" y="2224695"/>
                  </a:cubicBezTo>
                  <a:cubicBezTo>
                    <a:pt x="4609690" y="2106162"/>
                    <a:pt x="4654846" y="2145672"/>
                    <a:pt x="4570179" y="2089229"/>
                  </a:cubicBezTo>
                  <a:cubicBezTo>
                    <a:pt x="4556360" y="2047771"/>
                    <a:pt x="4545536" y="2007314"/>
                    <a:pt x="4519379" y="1970695"/>
                  </a:cubicBezTo>
                  <a:cubicBezTo>
                    <a:pt x="4505460" y="1951208"/>
                    <a:pt x="4485512" y="1936828"/>
                    <a:pt x="4468579" y="1919895"/>
                  </a:cubicBezTo>
                  <a:cubicBezTo>
                    <a:pt x="4428150" y="1798605"/>
                    <a:pt x="4485950" y="1937353"/>
                    <a:pt x="4400846" y="1835229"/>
                  </a:cubicBezTo>
                  <a:cubicBezTo>
                    <a:pt x="4320366" y="1738654"/>
                    <a:pt x="4418242" y="1784582"/>
                    <a:pt x="4316179" y="1750562"/>
                  </a:cubicBezTo>
                  <a:cubicBezTo>
                    <a:pt x="4304890" y="1733629"/>
                    <a:pt x="4291413" y="1717965"/>
                    <a:pt x="4282312" y="1699762"/>
                  </a:cubicBezTo>
                  <a:cubicBezTo>
                    <a:pt x="4267536" y="1670209"/>
                    <a:pt x="4265483" y="1617574"/>
                    <a:pt x="4231512" y="1598162"/>
                  </a:cubicBezTo>
                  <a:cubicBezTo>
                    <a:pt x="4206523" y="1583883"/>
                    <a:pt x="4174613" y="1588802"/>
                    <a:pt x="4146846" y="1581229"/>
                  </a:cubicBezTo>
                  <a:cubicBezTo>
                    <a:pt x="4112405" y="1571836"/>
                    <a:pt x="4045246" y="1547362"/>
                    <a:pt x="4045246" y="1547362"/>
                  </a:cubicBezTo>
                  <a:cubicBezTo>
                    <a:pt x="3987828" y="1552830"/>
                    <a:pt x="3711259" y="1570782"/>
                    <a:pt x="3588046" y="1598162"/>
                  </a:cubicBezTo>
                  <a:cubicBezTo>
                    <a:pt x="3570622" y="1602034"/>
                    <a:pt x="3554179" y="1609451"/>
                    <a:pt x="3537246" y="1615095"/>
                  </a:cubicBezTo>
                  <a:cubicBezTo>
                    <a:pt x="3391660" y="1712153"/>
                    <a:pt x="3575860" y="1595788"/>
                    <a:pt x="3435646" y="1665895"/>
                  </a:cubicBezTo>
                  <a:cubicBezTo>
                    <a:pt x="3417443" y="1674996"/>
                    <a:pt x="3403049" y="1690661"/>
                    <a:pt x="3384846" y="1699762"/>
                  </a:cubicBezTo>
                  <a:cubicBezTo>
                    <a:pt x="3368881" y="1707744"/>
                    <a:pt x="3350759" y="1710428"/>
                    <a:pt x="3334046" y="1716695"/>
                  </a:cubicBezTo>
                  <a:cubicBezTo>
                    <a:pt x="3305585" y="1727368"/>
                    <a:pt x="3276566" y="1736968"/>
                    <a:pt x="3249379" y="1750562"/>
                  </a:cubicBezTo>
                  <a:cubicBezTo>
                    <a:pt x="3231176" y="1759663"/>
                    <a:pt x="3215837" y="1773643"/>
                    <a:pt x="3198579" y="1784429"/>
                  </a:cubicBezTo>
                  <a:cubicBezTo>
                    <a:pt x="3170669" y="1801873"/>
                    <a:pt x="3142134" y="1818296"/>
                    <a:pt x="3113912" y="1835229"/>
                  </a:cubicBezTo>
                  <a:cubicBezTo>
                    <a:pt x="3102623" y="1852162"/>
                    <a:pt x="3080046" y="1865678"/>
                    <a:pt x="3080046" y="1886029"/>
                  </a:cubicBezTo>
                  <a:cubicBezTo>
                    <a:pt x="3080046" y="1932574"/>
                    <a:pt x="3098006" y="1977752"/>
                    <a:pt x="3113912" y="2021495"/>
                  </a:cubicBezTo>
                  <a:cubicBezTo>
                    <a:pt x="3120867" y="2040621"/>
                    <a:pt x="3136993" y="2055037"/>
                    <a:pt x="3147779" y="2072295"/>
                  </a:cubicBezTo>
                  <a:cubicBezTo>
                    <a:pt x="3165223" y="2100205"/>
                    <a:pt x="3183860" y="2127524"/>
                    <a:pt x="3198579" y="2156962"/>
                  </a:cubicBezTo>
                  <a:cubicBezTo>
                    <a:pt x="3212173" y="2184149"/>
                    <a:pt x="3217684" y="2215058"/>
                    <a:pt x="3232446" y="2241629"/>
                  </a:cubicBezTo>
                  <a:cubicBezTo>
                    <a:pt x="3269511" y="2308346"/>
                    <a:pt x="3278474" y="2306181"/>
                    <a:pt x="3334046" y="2343229"/>
                  </a:cubicBezTo>
                  <a:cubicBezTo>
                    <a:pt x="3356624" y="2377096"/>
                    <a:pt x="3388908" y="2406215"/>
                    <a:pt x="3401779" y="2444829"/>
                  </a:cubicBezTo>
                  <a:cubicBezTo>
                    <a:pt x="3407423" y="2461762"/>
                    <a:pt x="3411326" y="2479380"/>
                    <a:pt x="3418712" y="2495629"/>
                  </a:cubicBezTo>
                  <a:cubicBezTo>
                    <a:pt x="3439603" y="2541589"/>
                    <a:pt x="3470481" y="2583200"/>
                    <a:pt x="3486446" y="2631095"/>
                  </a:cubicBezTo>
                  <a:cubicBezTo>
                    <a:pt x="3509815" y="2701202"/>
                    <a:pt x="3493478" y="2667044"/>
                    <a:pt x="3537246" y="2732695"/>
                  </a:cubicBezTo>
                  <a:cubicBezTo>
                    <a:pt x="3571770" y="2836268"/>
                    <a:pt x="3563215" y="2787980"/>
                    <a:pt x="3537246" y="2969762"/>
                  </a:cubicBezTo>
                  <a:cubicBezTo>
                    <a:pt x="3534722" y="2987432"/>
                    <a:pt x="3530213" y="3005710"/>
                    <a:pt x="3520312" y="3020562"/>
                  </a:cubicBezTo>
                  <a:cubicBezTo>
                    <a:pt x="3507028" y="3040487"/>
                    <a:pt x="3486445" y="3054429"/>
                    <a:pt x="3469512" y="3071362"/>
                  </a:cubicBezTo>
                  <a:cubicBezTo>
                    <a:pt x="3429210" y="3192269"/>
                    <a:pt x="3465349" y="3153160"/>
                    <a:pt x="3384846" y="3206829"/>
                  </a:cubicBezTo>
                  <a:cubicBezTo>
                    <a:pt x="3373557" y="3223762"/>
                    <a:pt x="3366871" y="3244916"/>
                    <a:pt x="3350979" y="3257629"/>
                  </a:cubicBezTo>
                  <a:cubicBezTo>
                    <a:pt x="3339937" y="3266462"/>
                    <a:pt x="3236871" y="3290389"/>
                    <a:pt x="3232446" y="3291495"/>
                  </a:cubicBezTo>
                  <a:cubicBezTo>
                    <a:pt x="3209868" y="3302784"/>
                    <a:pt x="3187914" y="3315418"/>
                    <a:pt x="3164712" y="3325362"/>
                  </a:cubicBezTo>
                  <a:cubicBezTo>
                    <a:pt x="3148306" y="3332393"/>
                    <a:pt x="3129877" y="3334313"/>
                    <a:pt x="3113912" y="3342295"/>
                  </a:cubicBezTo>
                  <a:cubicBezTo>
                    <a:pt x="3095709" y="3351396"/>
                    <a:pt x="3080045" y="3364873"/>
                    <a:pt x="3063112" y="3376162"/>
                  </a:cubicBezTo>
                  <a:cubicBezTo>
                    <a:pt x="3023601" y="3370518"/>
                    <a:pt x="2981051" y="3375439"/>
                    <a:pt x="2944579" y="3359229"/>
                  </a:cubicBezTo>
                  <a:cubicBezTo>
                    <a:pt x="2925982" y="3350964"/>
                    <a:pt x="2927384" y="3320100"/>
                    <a:pt x="2910712" y="3308429"/>
                  </a:cubicBezTo>
                  <a:cubicBezTo>
                    <a:pt x="2869353" y="3279477"/>
                    <a:pt x="2820401" y="3263273"/>
                    <a:pt x="2775246" y="3240695"/>
                  </a:cubicBezTo>
                  <a:cubicBezTo>
                    <a:pt x="2516875" y="3111508"/>
                    <a:pt x="2801974" y="3261632"/>
                    <a:pt x="2605912" y="3139095"/>
                  </a:cubicBezTo>
                  <a:cubicBezTo>
                    <a:pt x="2584506" y="3125717"/>
                    <a:pt x="2560245" y="3117488"/>
                    <a:pt x="2538179" y="3105229"/>
                  </a:cubicBezTo>
                  <a:cubicBezTo>
                    <a:pt x="2509408" y="3089245"/>
                    <a:pt x="2481422" y="3071873"/>
                    <a:pt x="2453512" y="3054429"/>
                  </a:cubicBezTo>
                  <a:cubicBezTo>
                    <a:pt x="2436254" y="3043643"/>
                    <a:pt x="2420915" y="3029664"/>
                    <a:pt x="2402712" y="3020562"/>
                  </a:cubicBezTo>
                  <a:cubicBezTo>
                    <a:pt x="2214326" y="2926368"/>
                    <a:pt x="2411905" y="3042602"/>
                    <a:pt x="2250312" y="2952829"/>
                  </a:cubicBezTo>
                  <a:cubicBezTo>
                    <a:pt x="2221541" y="2936845"/>
                    <a:pt x="2193555" y="2919473"/>
                    <a:pt x="2165646" y="2902029"/>
                  </a:cubicBezTo>
                  <a:cubicBezTo>
                    <a:pt x="2148388" y="2891243"/>
                    <a:pt x="2133049" y="2877263"/>
                    <a:pt x="2114846" y="2868162"/>
                  </a:cubicBezTo>
                  <a:cubicBezTo>
                    <a:pt x="2098881" y="2860180"/>
                    <a:pt x="2080979" y="2856873"/>
                    <a:pt x="2064046" y="2851229"/>
                  </a:cubicBezTo>
                  <a:cubicBezTo>
                    <a:pt x="2039334" y="2834754"/>
                    <a:pt x="1960785" y="2783744"/>
                    <a:pt x="1945512" y="2766562"/>
                  </a:cubicBezTo>
                  <a:cubicBezTo>
                    <a:pt x="1918471" y="2736141"/>
                    <a:pt x="1900357" y="2698829"/>
                    <a:pt x="1877779" y="2664962"/>
                  </a:cubicBezTo>
                  <a:lnTo>
                    <a:pt x="1810046" y="2563362"/>
                  </a:lnTo>
                  <a:cubicBezTo>
                    <a:pt x="1798757" y="2546429"/>
                    <a:pt x="1788390" y="2528843"/>
                    <a:pt x="1776179" y="2512562"/>
                  </a:cubicBezTo>
                  <a:cubicBezTo>
                    <a:pt x="1742312" y="2467406"/>
                    <a:pt x="1714491" y="2417007"/>
                    <a:pt x="1674579" y="2377095"/>
                  </a:cubicBezTo>
                  <a:cubicBezTo>
                    <a:pt x="1657646" y="2360162"/>
                    <a:pt x="1638943" y="2344829"/>
                    <a:pt x="1623779" y="2326295"/>
                  </a:cubicBezTo>
                  <a:cubicBezTo>
                    <a:pt x="1588036" y="2282610"/>
                    <a:pt x="1562091" y="2230741"/>
                    <a:pt x="1522179" y="2190829"/>
                  </a:cubicBezTo>
                  <a:lnTo>
                    <a:pt x="1420579" y="2089229"/>
                  </a:lnTo>
                  <a:cubicBezTo>
                    <a:pt x="1403646" y="2072296"/>
                    <a:pt x="1391198" y="2049139"/>
                    <a:pt x="1369779" y="2038429"/>
                  </a:cubicBezTo>
                  <a:cubicBezTo>
                    <a:pt x="1335912" y="2021496"/>
                    <a:pt x="1300885" y="2006708"/>
                    <a:pt x="1268179" y="1987629"/>
                  </a:cubicBezTo>
                  <a:cubicBezTo>
                    <a:pt x="1112910" y="1897055"/>
                    <a:pt x="1222215" y="1938440"/>
                    <a:pt x="1115779" y="1902962"/>
                  </a:cubicBezTo>
                  <a:lnTo>
                    <a:pt x="912579" y="1767495"/>
                  </a:lnTo>
                  <a:lnTo>
                    <a:pt x="861779" y="1733629"/>
                  </a:lnTo>
                  <a:cubicBezTo>
                    <a:pt x="844846" y="1722340"/>
                    <a:pt x="830286" y="1706198"/>
                    <a:pt x="810979" y="1699762"/>
                  </a:cubicBezTo>
                  <a:cubicBezTo>
                    <a:pt x="748205" y="1678838"/>
                    <a:pt x="768646" y="1719518"/>
                    <a:pt x="743246" y="1699762"/>
                  </a:cubicBezTo>
                  <a:close/>
                </a:path>
              </a:pathLst>
            </a:custGeom>
            <a:solidFill>
              <a:srgbClr val="FF8000">
                <a:alpha val="10000"/>
              </a:srgbClr>
            </a:solidFill>
            <a:ln w="57150" cap="flat" cmpd="sng" algn="ctr">
              <a:solidFill>
                <a:srgbClr val="FF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76152" y="4521200"/>
              <a:ext cx="2932551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i="1" dirty="0" smtClean="0">
                  <a:solidFill>
                    <a:srgbClr val="FF8000"/>
                  </a:solidFill>
                </a:rPr>
                <a:t>2 bit </a:t>
              </a:r>
              <a:r>
                <a:rPr lang="en-US" sz="3200" i="1" dirty="0" smtClean="0">
                  <a:solidFill>
                    <a:srgbClr val="FF8000"/>
                  </a:solidFill>
                </a:rPr>
                <a:t>error </a:t>
              </a:r>
              <a:br>
                <a:rPr lang="en-US" sz="3200" i="1" dirty="0" smtClean="0">
                  <a:solidFill>
                    <a:srgbClr val="FF8000"/>
                  </a:solidFill>
                </a:rPr>
              </a:br>
              <a:r>
                <a:rPr lang="en-US" sz="3200" i="1" dirty="0" smtClean="0">
                  <a:solidFill>
                    <a:srgbClr val="FF8000"/>
                  </a:solidFill>
                </a:rPr>
                <a:t>(two 0s, two 1s)</a:t>
              </a:r>
              <a:br>
                <a:rPr lang="en-US" sz="3200" i="1" dirty="0" smtClean="0">
                  <a:solidFill>
                    <a:srgbClr val="FF8000"/>
                  </a:solidFill>
                </a:rPr>
              </a:br>
              <a:r>
                <a:rPr lang="en-US" sz="3200" i="1" dirty="0" smtClean="0">
                  <a:solidFill>
                    <a:srgbClr val="FF8000"/>
                  </a:solidFill>
                </a:rPr>
                <a:t>Halfway </a:t>
              </a:r>
              <a:br>
                <a:rPr lang="en-US" sz="3200" i="1" dirty="0" smtClean="0">
                  <a:solidFill>
                    <a:srgbClr val="FF8000"/>
                  </a:solidFill>
                </a:rPr>
              </a:br>
              <a:r>
                <a:rPr lang="en-US" sz="3200" i="1" dirty="0" smtClean="0">
                  <a:solidFill>
                    <a:srgbClr val="FF8000"/>
                  </a:solidFill>
                </a:rPr>
                <a:t>Between Both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Hamming Single Error Correction, </a:t>
            </a:r>
            <a:br>
              <a:rPr lang="en-US" sz="3200" dirty="0" smtClean="0"/>
            </a:br>
            <a:r>
              <a:rPr lang="en-US" sz="3200" dirty="0" smtClean="0"/>
              <a:t>Double Error Detection (SEC/DED)</a:t>
            </a:r>
            <a:endParaRPr lang="en-US" sz="3200" dirty="0"/>
          </a:p>
        </p:txBody>
      </p:sp>
      <p:sp>
        <p:nvSpPr>
          <p:cNvPr id="8458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193800"/>
            <a:ext cx="8255000" cy="4275667"/>
          </a:xfrm>
        </p:spPr>
        <p:txBody>
          <a:bodyPr>
            <a:noAutofit/>
          </a:bodyPr>
          <a:lstStyle/>
          <a:p>
            <a:r>
              <a:rPr lang="en-US" sz="2400" dirty="0"/>
              <a:t>Adding</a:t>
            </a:r>
            <a:r>
              <a:rPr lang="en-US" sz="2400" dirty="0" smtClean="0"/>
              <a:t> extra </a:t>
            </a:r>
            <a:r>
              <a:rPr lang="en-US" sz="2400" dirty="0"/>
              <a:t>parity bit covering the entire word</a:t>
            </a:r>
            <a:r>
              <a:rPr lang="en-US" sz="2400" dirty="0" smtClean="0"/>
              <a:t> provides </a:t>
            </a:r>
            <a:r>
              <a:rPr lang="en-US" sz="2400" dirty="0"/>
              <a:t>double error </a:t>
            </a:r>
            <a:r>
              <a:rPr lang="en-US" sz="2400" dirty="0" smtClean="0">
                <a:solidFill>
                  <a:srgbClr val="FF0000"/>
                </a:solidFill>
              </a:rPr>
              <a:t>detection </a:t>
            </a:r>
            <a:r>
              <a:rPr lang="en-US" sz="2400" dirty="0" smtClean="0"/>
              <a:t>as well as single error correction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342900" indent="-342900">
              <a:buFontTx/>
              <a:buNone/>
            </a:pPr>
            <a:r>
              <a:rPr lang="en-US" sz="2400" dirty="0"/>
              <a:t>     </a:t>
            </a:r>
            <a:r>
              <a:rPr lang="en-US" sz="2400" dirty="0">
                <a:solidFill>
                  <a:srgbClr val="0000FF"/>
                </a:solidFill>
              </a:rPr>
              <a:t>1</a:t>
            </a:r>
            <a:r>
              <a:rPr lang="en-US" sz="2400" dirty="0"/>
              <a:t>    </a:t>
            </a:r>
            <a:r>
              <a:rPr lang="en-US" sz="2400" dirty="0">
                <a:solidFill>
                  <a:srgbClr val="0000FF"/>
                </a:solidFill>
              </a:rPr>
              <a:t>2</a:t>
            </a:r>
            <a:r>
              <a:rPr lang="en-US" sz="2400" dirty="0"/>
              <a:t>    3    </a:t>
            </a:r>
            <a:r>
              <a:rPr lang="en-US" sz="2400" dirty="0">
                <a:solidFill>
                  <a:srgbClr val="0000FF"/>
                </a:solidFill>
              </a:rPr>
              <a:t>4</a:t>
            </a:r>
            <a:r>
              <a:rPr lang="en-US" sz="2400" dirty="0"/>
              <a:t>    5    6    7   </a:t>
            </a:r>
            <a:r>
              <a:rPr lang="en-US" sz="2400" dirty="0">
                <a:solidFill>
                  <a:srgbClr val="FF0000"/>
                </a:solidFill>
              </a:rPr>
              <a:t>8</a:t>
            </a:r>
            <a:r>
              <a:rPr lang="en-US" sz="2400" dirty="0"/>
              <a:t>	</a:t>
            </a:r>
          </a:p>
          <a:p>
            <a:pPr marL="342900" indent="-342900">
              <a:buFontTx/>
              <a:buNone/>
            </a:pPr>
            <a:r>
              <a:rPr lang="en-US" sz="2400" dirty="0"/>
              <a:t>     </a:t>
            </a:r>
            <a:r>
              <a:rPr lang="en-US" sz="2400" dirty="0">
                <a:solidFill>
                  <a:srgbClr val="0000FF"/>
                </a:solidFill>
              </a:rPr>
              <a:t>p</a:t>
            </a:r>
            <a:r>
              <a:rPr lang="en-US" sz="2400" baseline="-25000" dirty="0">
                <a:solidFill>
                  <a:srgbClr val="0000FF"/>
                </a:solidFill>
              </a:rPr>
              <a:t>1</a:t>
            </a:r>
            <a:r>
              <a:rPr lang="en-US" sz="2400" dirty="0"/>
              <a:t>  </a:t>
            </a:r>
            <a:r>
              <a:rPr lang="en-US" sz="2400" dirty="0">
                <a:solidFill>
                  <a:srgbClr val="0000FF"/>
                </a:solidFill>
              </a:rPr>
              <a:t>p</a:t>
            </a:r>
            <a:r>
              <a:rPr lang="en-US" sz="2400" baseline="-25000" dirty="0">
                <a:solidFill>
                  <a:srgbClr val="0000FF"/>
                </a:solidFill>
              </a:rPr>
              <a:t>2</a:t>
            </a:r>
            <a:r>
              <a:rPr lang="en-US" sz="2400" dirty="0"/>
              <a:t>   d</a:t>
            </a:r>
            <a:r>
              <a:rPr lang="en-US" sz="2400" baseline="-25000" dirty="0"/>
              <a:t>1</a:t>
            </a:r>
            <a:r>
              <a:rPr lang="en-US" sz="2400" dirty="0"/>
              <a:t>   </a:t>
            </a:r>
            <a:r>
              <a:rPr lang="en-US" sz="2400" dirty="0">
                <a:solidFill>
                  <a:srgbClr val="0000FF"/>
                </a:solidFill>
              </a:rPr>
              <a:t>p</a:t>
            </a:r>
            <a:r>
              <a:rPr lang="en-US" sz="2400" baseline="-25000" dirty="0">
                <a:solidFill>
                  <a:srgbClr val="0000FF"/>
                </a:solidFill>
              </a:rPr>
              <a:t>3</a:t>
            </a:r>
            <a:r>
              <a:rPr lang="en-US" sz="2400" baseline="-25000" dirty="0"/>
              <a:t>  </a:t>
            </a:r>
            <a:r>
              <a:rPr lang="en-US" sz="2400" dirty="0"/>
              <a:t> d</a:t>
            </a:r>
            <a:r>
              <a:rPr lang="en-US" sz="2400" baseline="-25000" dirty="0"/>
              <a:t>2</a:t>
            </a:r>
            <a:r>
              <a:rPr lang="en-US" sz="2400" dirty="0"/>
              <a:t>   d</a:t>
            </a:r>
            <a:r>
              <a:rPr lang="en-US" sz="2400" baseline="-25000" dirty="0"/>
              <a:t>3</a:t>
            </a:r>
            <a:r>
              <a:rPr lang="en-US" sz="2400" dirty="0"/>
              <a:t>  d</a:t>
            </a:r>
            <a:r>
              <a:rPr lang="en-US" sz="2400" baseline="-25000" dirty="0"/>
              <a:t>4   </a:t>
            </a:r>
            <a:r>
              <a:rPr lang="en-US" sz="2400" dirty="0" smtClean="0">
                <a:solidFill>
                  <a:srgbClr val="FF0000"/>
                </a:solidFill>
              </a:rPr>
              <a:t>p</a:t>
            </a:r>
            <a:r>
              <a:rPr lang="en-US" sz="2400" baseline="-25000" dirty="0" smtClean="0">
                <a:solidFill>
                  <a:srgbClr val="FF0000"/>
                </a:solidFill>
              </a:rPr>
              <a:t>4</a:t>
            </a:r>
          </a:p>
          <a:p>
            <a:r>
              <a:rPr lang="en-US" sz="2400" dirty="0" smtClean="0"/>
              <a:t>Hamming parity </a:t>
            </a:r>
            <a:r>
              <a:rPr lang="en-US" sz="2400" dirty="0"/>
              <a:t>bits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H</a:t>
            </a:r>
            <a:r>
              <a:rPr lang="en-US" sz="2400" dirty="0" smtClean="0"/>
              <a:t> (</a:t>
            </a:r>
            <a:r>
              <a:rPr lang="en-US" sz="2400" dirty="0" smtClean="0">
                <a:solidFill>
                  <a:srgbClr val="0000FF"/>
                </a:solidFill>
              </a:rPr>
              <a:t>p</a:t>
            </a:r>
            <a:r>
              <a:rPr lang="en-US" sz="2400" baseline="-25000" dirty="0" smtClean="0">
                <a:solidFill>
                  <a:srgbClr val="0000FF"/>
                </a:solidFill>
              </a:rPr>
              <a:t>1</a:t>
            </a:r>
            <a:r>
              <a:rPr lang="en-US" sz="2400" dirty="0" smtClean="0">
                <a:solidFill>
                  <a:srgbClr val="0000FF"/>
                </a:solidFill>
              </a:rPr>
              <a:t>  p</a:t>
            </a:r>
            <a:r>
              <a:rPr lang="en-US" sz="2400" baseline="-25000" dirty="0" smtClean="0">
                <a:solidFill>
                  <a:srgbClr val="0000FF"/>
                </a:solidFill>
              </a:rPr>
              <a:t>2</a:t>
            </a:r>
            <a:r>
              <a:rPr lang="en-US" sz="2400" dirty="0" smtClean="0">
                <a:solidFill>
                  <a:srgbClr val="0000FF"/>
                </a:solidFill>
              </a:rPr>
              <a:t> p</a:t>
            </a:r>
            <a:r>
              <a:rPr lang="en-US" sz="2400" baseline="-25000" dirty="0" smtClean="0">
                <a:solidFill>
                  <a:srgbClr val="0000FF"/>
                </a:solidFill>
              </a:rPr>
              <a:t>3</a:t>
            </a:r>
            <a:r>
              <a:rPr lang="en-US" sz="2400" dirty="0" smtClean="0"/>
              <a:t>) are </a:t>
            </a:r>
            <a:r>
              <a:rPr lang="en-US" sz="2400" dirty="0"/>
              <a:t>computed </a:t>
            </a:r>
            <a:r>
              <a:rPr lang="en-US" sz="2400" dirty="0" smtClean="0"/>
              <a:t>(even parity as usual) </a:t>
            </a:r>
            <a:r>
              <a:rPr lang="en-US" sz="2400" dirty="0"/>
              <a:t>plus the</a:t>
            </a:r>
            <a:r>
              <a:rPr lang="en-US" sz="2400" dirty="0" smtClean="0"/>
              <a:t> even parity </a:t>
            </a:r>
            <a:r>
              <a:rPr lang="en-US" sz="2400" dirty="0"/>
              <a:t>over the entire word,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p</a:t>
            </a:r>
            <a:r>
              <a:rPr lang="en-US" sz="2400" baseline="-25000" dirty="0" smtClean="0">
                <a:solidFill>
                  <a:srgbClr val="FF0000"/>
                </a:solidFill>
              </a:rPr>
              <a:t>4</a:t>
            </a:r>
            <a:r>
              <a:rPr lang="en-US" sz="2400" dirty="0" smtClean="0"/>
              <a:t>:</a:t>
            </a:r>
            <a:endParaRPr lang="en-US" sz="2400" baseline="-25000" dirty="0" smtClean="0"/>
          </a:p>
          <a:p>
            <a:pPr>
              <a:buNone/>
            </a:pPr>
            <a:r>
              <a:rPr lang="en-US" sz="2400" baseline="-25000" dirty="0" smtClean="0"/>
              <a:t>	</a:t>
            </a:r>
            <a:r>
              <a:rPr lang="en-US" sz="2400" dirty="0" smtClean="0">
                <a:solidFill>
                  <a:srgbClr val="0000FF"/>
                </a:solidFill>
              </a:rPr>
              <a:t>H</a:t>
            </a:r>
            <a:r>
              <a:rPr lang="en-US" sz="2400" dirty="0" smtClean="0"/>
              <a:t>=</a:t>
            </a:r>
            <a:r>
              <a:rPr lang="en-US" sz="2400" dirty="0"/>
              <a:t>0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p</a:t>
            </a:r>
            <a:r>
              <a:rPr lang="en-US" sz="2400" baseline="-25000" dirty="0" smtClean="0">
                <a:solidFill>
                  <a:srgbClr val="FF0000"/>
                </a:solidFill>
              </a:rPr>
              <a:t>4</a:t>
            </a:r>
            <a:r>
              <a:rPr lang="en-US" sz="2400" dirty="0" smtClean="0"/>
              <a:t>=</a:t>
            </a:r>
            <a:r>
              <a:rPr lang="en-US" sz="2400" dirty="0"/>
              <a:t>0, no error</a:t>
            </a:r>
          </a:p>
          <a:p>
            <a:pPr>
              <a:buNone/>
            </a:pPr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0000FF"/>
                </a:solidFill>
              </a:rPr>
              <a:t>H</a:t>
            </a:r>
            <a:r>
              <a:rPr lang="en-US" sz="2400" dirty="0" smtClean="0"/>
              <a:t>≠0 </a:t>
            </a:r>
            <a:r>
              <a:rPr lang="en-US" sz="2400" dirty="0" smtClean="0">
                <a:solidFill>
                  <a:srgbClr val="FF0000"/>
                </a:solidFill>
              </a:rPr>
              <a:t>p</a:t>
            </a:r>
            <a:r>
              <a:rPr lang="en-US" sz="2400" baseline="-25000" dirty="0" smtClean="0">
                <a:solidFill>
                  <a:srgbClr val="FF0000"/>
                </a:solidFill>
              </a:rPr>
              <a:t>4</a:t>
            </a:r>
            <a:r>
              <a:rPr lang="en-US" sz="2400" dirty="0" smtClean="0"/>
              <a:t>=</a:t>
            </a:r>
            <a:r>
              <a:rPr lang="en-US" sz="2400" dirty="0"/>
              <a:t>1, correctable single </a:t>
            </a:r>
            <a:r>
              <a:rPr lang="en-US" sz="2400" dirty="0" smtClean="0"/>
              <a:t>error (odd parity if 1 error =&gt; </a:t>
            </a:r>
            <a:r>
              <a:rPr lang="en-US" sz="2400" dirty="0" smtClean="0">
                <a:solidFill>
                  <a:srgbClr val="FF0000"/>
                </a:solidFill>
              </a:rPr>
              <a:t>p</a:t>
            </a:r>
            <a:r>
              <a:rPr lang="en-US" sz="2400" baseline="-25000" dirty="0" smtClean="0">
                <a:solidFill>
                  <a:srgbClr val="FF0000"/>
                </a:solidFill>
              </a:rPr>
              <a:t>4</a:t>
            </a:r>
            <a:r>
              <a:rPr lang="en-US" sz="2400" dirty="0" smtClean="0"/>
              <a:t>=1)</a:t>
            </a:r>
          </a:p>
          <a:p>
            <a:pPr>
              <a:buNone/>
            </a:pPr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0000FF"/>
                </a:solidFill>
              </a:rPr>
              <a:t>H</a:t>
            </a:r>
            <a:r>
              <a:rPr lang="en-US" sz="2400" dirty="0" smtClean="0"/>
              <a:t>≠0 </a:t>
            </a:r>
            <a:r>
              <a:rPr lang="en-US" sz="2400" dirty="0" smtClean="0">
                <a:solidFill>
                  <a:srgbClr val="FF0000"/>
                </a:solidFill>
              </a:rPr>
              <a:t>p</a:t>
            </a:r>
            <a:r>
              <a:rPr lang="en-US" sz="2400" baseline="-25000" dirty="0" smtClean="0">
                <a:solidFill>
                  <a:srgbClr val="FF0000"/>
                </a:solidFill>
              </a:rPr>
              <a:t>4</a:t>
            </a:r>
            <a:r>
              <a:rPr lang="en-US" sz="2400" dirty="0" smtClean="0"/>
              <a:t>=</a:t>
            </a:r>
            <a:r>
              <a:rPr lang="en-US" sz="2400" dirty="0"/>
              <a:t>0,</a:t>
            </a:r>
            <a:r>
              <a:rPr lang="en-US" sz="2400" dirty="0" smtClean="0"/>
              <a:t> double </a:t>
            </a:r>
            <a:r>
              <a:rPr lang="en-US" sz="2400" dirty="0"/>
              <a:t>error </a:t>
            </a:r>
            <a:r>
              <a:rPr lang="en-US" sz="2400" dirty="0" smtClean="0"/>
              <a:t>occurred (even parity if 2 errors=&gt; </a:t>
            </a:r>
            <a:r>
              <a:rPr lang="en-US" sz="2400" dirty="0" smtClean="0">
                <a:solidFill>
                  <a:srgbClr val="FF0000"/>
                </a:solidFill>
              </a:rPr>
              <a:t>p</a:t>
            </a:r>
            <a:r>
              <a:rPr lang="en-US" sz="2400" baseline="-25000" dirty="0" smtClean="0">
                <a:solidFill>
                  <a:srgbClr val="FF0000"/>
                </a:solidFill>
              </a:rPr>
              <a:t>4</a:t>
            </a:r>
            <a:r>
              <a:rPr lang="en-US" sz="2400" dirty="0" smtClean="0"/>
              <a:t>=0)</a:t>
            </a:r>
          </a:p>
          <a:p>
            <a:pPr>
              <a:buNone/>
            </a:pPr>
            <a:r>
              <a:rPr lang="en-US" sz="2400" baseline="-25000" dirty="0" smtClean="0"/>
              <a:t>	</a:t>
            </a:r>
            <a:r>
              <a:rPr lang="en-US" sz="2400" dirty="0" smtClean="0">
                <a:solidFill>
                  <a:srgbClr val="0000FF"/>
                </a:solidFill>
              </a:rPr>
              <a:t>H</a:t>
            </a:r>
            <a:r>
              <a:rPr lang="en-US" sz="2400" dirty="0" smtClean="0"/>
              <a:t>=</a:t>
            </a:r>
            <a:r>
              <a:rPr lang="en-US" sz="2400" dirty="0"/>
              <a:t>0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p</a:t>
            </a:r>
            <a:r>
              <a:rPr lang="en-US" sz="2400" baseline="-25000" dirty="0" smtClean="0">
                <a:solidFill>
                  <a:srgbClr val="FF0000"/>
                </a:solidFill>
              </a:rPr>
              <a:t>4</a:t>
            </a:r>
            <a:r>
              <a:rPr lang="en-US" sz="2400" dirty="0" smtClean="0"/>
              <a:t>=</a:t>
            </a:r>
            <a:r>
              <a:rPr lang="en-US" sz="2400" dirty="0"/>
              <a:t>1, an error occurred in </a:t>
            </a:r>
            <a:r>
              <a:rPr lang="en-US" sz="2400" dirty="0">
                <a:solidFill>
                  <a:srgbClr val="FF0000"/>
                </a:solidFill>
              </a:rPr>
              <a:t>p</a:t>
            </a:r>
            <a:r>
              <a:rPr lang="en-US" sz="2400" baseline="-25000" dirty="0">
                <a:solidFill>
                  <a:srgbClr val="FF0000"/>
                </a:solidFill>
              </a:rPr>
              <a:t>4</a:t>
            </a:r>
            <a:r>
              <a:rPr lang="en-US" sz="2400" baseline="-25000" dirty="0"/>
              <a:t> </a:t>
            </a:r>
            <a:r>
              <a:rPr lang="en-US" sz="2400" dirty="0" smtClean="0"/>
              <a:t>bit, not in rest of word</a:t>
            </a:r>
            <a:endParaRPr lang="en-US" sz="2400" baseline="-25000" dirty="0" smtClean="0"/>
          </a:p>
          <a:p>
            <a:pPr marL="342900" indent="-342900">
              <a:buFontTx/>
              <a:buNone/>
            </a:pPr>
            <a:endParaRPr lang="en-US" sz="2400" baseline="-25000" dirty="0"/>
          </a:p>
          <a:p>
            <a:pPr marL="342900" indent="-342900"/>
            <a:endParaRPr lang="en-US" dirty="0"/>
          </a:p>
        </p:txBody>
      </p:sp>
      <p:sp>
        <p:nvSpPr>
          <p:cNvPr id="845829" name="Text Box 5"/>
          <p:cNvSpPr txBox="1">
            <a:spLocks noChangeArrowheads="1"/>
          </p:cNvSpPr>
          <p:nvPr/>
        </p:nvSpPr>
        <p:spPr bwMode="auto">
          <a:xfrm>
            <a:off x="522286" y="5546725"/>
            <a:ext cx="84015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0" i="1" dirty="0">
                <a:solidFill>
                  <a:schemeClr val="tx1"/>
                </a:solidFill>
              </a:rPr>
              <a:t>Typical modern codes in DRAM memory systems:</a:t>
            </a:r>
          </a:p>
          <a:p>
            <a:pPr>
              <a:spcBef>
                <a:spcPct val="0"/>
              </a:spcBef>
            </a:pPr>
            <a:r>
              <a:rPr lang="en-US" sz="2400" b="0" i="1" dirty="0">
                <a:solidFill>
                  <a:schemeClr val="tx1"/>
                </a:solidFill>
              </a:rPr>
              <a:t>	</a:t>
            </a:r>
            <a:r>
              <a:rPr lang="en-US" sz="2400" b="0" dirty="0">
                <a:solidFill>
                  <a:schemeClr val="tx1"/>
                </a:solidFill>
              </a:rPr>
              <a:t>64-bit data blocks (8 bytes) with 72-bit code words (9 bytes).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5114B-EBAC-174D-AB85-F86C820585B4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5828" grpId="0" build="p"/>
      <p:bldP spid="84582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More Than 2 Bit Errors?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Network transmissions, disks, distributed storage  common failure mode is bursts of bit errors, not just one or two bit errors</a:t>
            </a:r>
          </a:p>
          <a:p>
            <a:pPr lvl="1">
              <a:lnSpc>
                <a:spcPct val="90000"/>
              </a:lnSpc>
              <a:defRPr/>
            </a:pPr>
            <a:r>
              <a:rPr kumimoji="1" lang="en-GB" sz="2400" dirty="0" smtClean="0"/>
              <a:t>contiguous </a:t>
            </a:r>
            <a:r>
              <a:rPr kumimoji="1" lang="en-GB" sz="2400" dirty="0" smtClean="0">
                <a:solidFill>
                  <a:srgbClr val="0000FF"/>
                </a:solidFill>
              </a:rPr>
              <a:t>sequence of </a:t>
            </a:r>
            <a:r>
              <a:rPr kumimoji="1" lang="en-GB" sz="2400" i="1" dirty="0" smtClean="0">
                <a:solidFill>
                  <a:srgbClr val="0000FF"/>
                </a:solidFill>
              </a:rPr>
              <a:t>B</a:t>
            </a:r>
            <a:r>
              <a:rPr kumimoji="1" lang="en-GB" sz="2400" dirty="0" smtClean="0">
                <a:solidFill>
                  <a:srgbClr val="0000FF"/>
                </a:solidFill>
              </a:rPr>
              <a:t> </a:t>
            </a:r>
            <a:r>
              <a:rPr kumimoji="1" lang="en-GB" sz="2400" dirty="0" smtClean="0"/>
              <a:t>bits in which first, last and any number of intermediate bits are in error</a:t>
            </a:r>
          </a:p>
          <a:p>
            <a:pPr lvl="1">
              <a:lnSpc>
                <a:spcPct val="90000"/>
              </a:lnSpc>
              <a:defRPr/>
            </a:pPr>
            <a:r>
              <a:rPr kumimoji="1" lang="en-GB" sz="2400" dirty="0" smtClean="0"/>
              <a:t>caused by impulse noise or by fading in wireless</a:t>
            </a:r>
          </a:p>
          <a:p>
            <a:pPr lvl="1">
              <a:lnSpc>
                <a:spcPct val="90000"/>
              </a:lnSpc>
              <a:defRPr/>
            </a:pPr>
            <a:r>
              <a:rPr kumimoji="1" lang="en-GB" sz="2400" dirty="0" smtClean="0"/>
              <a:t>effect is greater at higher data rates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8284-8055-AF49-B6F2-302E5EADF70D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kumimoji="1" lang="en-US" dirty="0" smtClean="0"/>
              <a:t>Cyclic Redundancy Check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600200"/>
            <a:ext cx="8398933" cy="4525963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kumimoji="1" lang="en-US" dirty="0" smtClean="0"/>
              <a:t>for block of </a:t>
            </a:r>
            <a:r>
              <a:rPr kumimoji="1" lang="en-US" i="1" dirty="0" smtClean="0">
                <a:solidFill>
                  <a:srgbClr val="0000FF"/>
                </a:solidFill>
              </a:rPr>
              <a:t>k</a:t>
            </a:r>
            <a:r>
              <a:rPr kumimoji="1" lang="en-US" dirty="0" smtClean="0">
                <a:solidFill>
                  <a:srgbClr val="FFFF00"/>
                </a:solidFill>
              </a:rPr>
              <a:t> </a:t>
            </a:r>
            <a:r>
              <a:rPr kumimoji="1" lang="en-US" dirty="0" smtClean="0"/>
              <a:t>bits, transmitter generates an </a:t>
            </a:r>
            <a:br>
              <a:rPr kumimoji="1" lang="en-US" dirty="0" smtClean="0"/>
            </a:br>
            <a:r>
              <a:rPr kumimoji="1" lang="en-US" i="1" dirty="0" err="1" smtClean="0">
                <a:solidFill>
                  <a:srgbClr val="0000FF"/>
                </a:solidFill>
              </a:rPr>
              <a:t>n-k</a:t>
            </a:r>
            <a:r>
              <a:rPr kumimoji="1" lang="en-US" dirty="0" smtClean="0">
                <a:solidFill>
                  <a:srgbClr val="0000FF"/>
                </a:solidFill>
              </a:rPr>
              <a:t> </a:t>
            </a:r>
            <a:r>
              <a:rPr kumimoji="1" lang="en-US" dirty="0" smtClean="0"/>
              <a:t>bit frame check sequence</a:t>
            </a:r>
          </a:p>
          <a:p>
            <a:pPr eaLnBrk="1" hangingPunct="1">
              <a:defRPr/>
            </a:pPr>
            <a:r>
              <a:rPr kumimoji="1" lang="en-US" dirty="0" smtClean="0"/>
              <a:t>Transmits </a:t>
            </a:r>
            <a:r>
              <a:rPr kumimoji="1" lang="en-US" i="1" dirty="0" smtClean="0">
                <a:solidFill>
                  <a:srgbClr val="0000FF"/>
                </a:solidFill>
              </a:rPr>
              <a:t>n</a:t>
            </a:r>
            <a:r>
              <a:rPr kumimoji="1" lang="en-US" dirty="0" smtClean="0"/>
              <a:t> bits exactly divisible by some number</a:t>
            </a:r>
          </a:p>
          <a:p>
            <a:pPr eaLnBrk="1" hangingPunct="1">
              <a:defRPr/>
            </a:pPr>
            <a:r>
              <a:rPr kumimoji="1" lang="en-US" dirty="0" smtClean="0"/>
              <a:t>Receiver divides frame by that number</a:t>
            </a:r>
          </a:p>
          <a:p>
            <a:pPr lvl="1" eaLnBrk="1" hangingPunct="1">
              <a:defRPr/>
            </a:pPr>
            <a:r>
              <a:rPr kumimoji="1" lang="en-US" dirty="0" smtClean="0"/>
              <a:t>If no remainder, assume no error</a:t>
            </a:r>
          </a:p>
          <a:p>
            <a:pPr lvl="1">
              <a:defRPr/>
            </a:pPr>
            <a:r>
              <a:rPr kumimoji="1" lang="en-US" dirty="0" smtClean="0"/>
              <a:t>Easy to calculate division for some binary numbers with shift register</a:t>
            </a:r>
          </a:p>
          <a:p>
            <a:pPr>
              <a:defRPr/>
            </a:pPr>
            <a:r>
              <a:rPr kumimoji="1" lang="en-US" dirty="0" smtClean="0"/>
              <a:t>Disks detect </a:t>
            </a:r>
            <a:r>
              <a:rPr kumimoji="1" lang="en-US" i="1" dirty="0" smtClean="0">
                <a:solidFill>
                  <a:srgbClr val="0000FF"/>
                </a:solidFill>
              </a:rPr>
              <a:t>and correct </a:t>
            </a:r>
            <a:r>
              <a:rPr kumimoji="1" lang="en-US" dirty="0" smtClean="0"/>
              <a:t>blocks of 512 bytes with called Reed Solomon codes ≈ CRC (see last slide)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9835-E32A-004E-99F4-C94BC84CEB00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162800" cy="812800"/>
          </a:xfrm>
        </p:spPr>
        <p:txBody>
          <a:bodyPr/>
          <a:lstStyle/>
          <a:p>
            <a:r>
              <a:rPr lang="en-US" dirty="0" smtClean="0"/>
              <a:t>(In More Depth: </a:t>
            </a:r>
            <a:r>
              <a:rPr lang="en-US" dirty="0"/>
              <a:t>Code </a:t>
            </a:r>
            <a:r>
              <a:rPr lang="en-US" dirty="0" smtClean="0"/>
              <a:t>Types)</a:t>
            </a:r>
            <a:endParaRPr lang="en-US" dirty="0"/>
          </a:p>
        </p:txBody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7924800" cy="5943600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Linear Codes:</a:t>
            </a:r>
            <a:br>
              <a:rPr lang="en-US"/>
            </a:br>
            <a:r>
              <a:rPr lang="en-US"/>
              <a:t>Code is </a:t>
            </a:r>
            <a:r>
              <a:rPr lang="en-US" i="1"/>
              <a:t>generated </a:t>
            </a:r>
            <a:r>
              <a:rPr lang="en-US"/>
              <a:t>by G and in </a:t>
            </a:r>
            <a:r>
              <a:rPr lang="en-US" i="1"/>
              <a:t>null-space</a:t>
            </a:r>
            <a:r>
              <a:rPr lang="en-US"/>
              <a:t> of H</a:t>
            </a:r>
          </a:p>
          <a:p>
            <a:r>
              <a:rPr lang="en-US"/>
              <a:t>Hamming Codes: Design the H matrix  </a:t>
            </a:r>
          </a:p>
          <a:p>
            <a:pPr lvl="1"/>
            <a:r>
              <a:rPr lang="en-US"/>
              <a:t>d = 3 </a:t>
            </a:r>
            <a:r>
              <a:rPr lang="en-US">
                <a:sym typeface="Symbol" charset="2"/>
              </a:rPr>
              <a:t> Columns nonzero, Distinct</a:t>
            </a:r>
          </a:p>
          <a:p>
            <a:pPr lvl="1"/>
            <a:r>
              <a:rPr lang="en-US">
                <a:sym typeface="Symbol" charset="2"/>
              </a:rPr>
              <a:t>d = 4</a:t>
            </a:r>
            <a:r>
              <a:rPr lang="en-US"/>
              <a:t> </a:t>
            </a:r>
            <a:r>
              <a:rPr lang="en-US">
                <a:sym typeface="Symbol" charset="2"/>
              </a:rPr>
              <a:t> Columns nonzero, Distinct, Odd-weight</a:t>
            </a:r>
          </a:p>
          <a:p>
            <a:r>
              <a:rPr lang="en-US">
                <a:sym typeface="Symbol" charset="2"/>
              </a:rPr>
              <a:t>Reed-solomon codes:</a:t>
            </a:r>
          </a:p>
          <a:p>
            <a:pPr lvl="1"/>
            <a:r>
              <a:rPr lang="en-US">
                <a:sym typeface="Symbol" charset="2"/>
              </a:rPr>
              <a:t>Based on polynomials in GF(2</a:t>
            </a:r>
            <a:r>
              <a:rPr lang="en-US" baseline="30000">
                <a:sym typeface="Symbol" charset="2"/>
              </a:rPr>
              <a:t>k</a:t>
            </a:r>
            <a:r>
              <a:rPr lang="en-US">
                <a:sym typeface="Symbol" charset="2"/>
              </a:rPr>
              <a:t>) (I.e. k-bit symbols)</a:t>
            </a:r>
          </a:p>
          <a:p>
            <a:pPr lvl="1"/>
            <a:r>
              <a:rPr lang="en-US">
                <a:sym typeface="Symbol" charset="2"/>
              </a:rPr>
              <a:t>Data as coefficients, code space as values of polynomial:</a:t>
            </a:r>
          </a:p>
          <a:p>
            <a:pPr lvl="1"/>
            <a:r>
              <a:rPr lang="en-US">
                <a:sym typeface="Symbol" charset="2"/>
              </a:rPr>
              <a:t>P(x)=a</a:t>
            </a:r>
            <a:r>
              <a:rPr lang="en-US" baseline="-25000">
                <a:sym typeface="Symbol" charset="2"/>
              </a:rPr>
              <a:t>0</a:t>
            </a:r>
            <a:r>
              <a:rPr lang="en-US">
                <a:sym typeface="Symbol" charset="2"/>
              </a:rPr>
              <a:t>+a</a:t>
            </a:r>
            <a:r>
              <a:rPr lang="en-US" baseline="-25000">
                <a:sym typeface="Symbol" charset="2"/>
              </a:rPr>
              <a:t>1</a:t>
            </a:r>
            <a:r>
              <a:rPr lang="en-US">
                <a:sym typeface="Symbol" charset="2"/>
              </a:rPr>
              <a:t>x</a:t>
            </a:r>
            <a:r>
              <a:rPr lang="en-US" baseline="30000">
                <a:sym typeface="Symbol" charset="2"/>
              </a:rPr>
              <a:t>1</a:t>
            </a:r>
            <a:r>
              <a:rPr lang="en-US">
                <a:sym typeface="Symbol" charset="2"/>
              </a:rPr>
              <a:t>+… a</a:t>
            </a:r>
            <a:r>
              <a:rPr lang="en-US" baseline="-25000">
                <a:sym typeface="Symbol" charset="2"/>
              </a:rPr>
              <a:t>k-1</a:t>
            </a:r>
            <a:r>
              <a:rPr lang="en-US">
                <a:sym typeface="Symbol" charset="2"/>
              </a:rPr>
              <a:t>x</a:t>
            </a:r>
            <a:r>
              <a:rPr lang="en-US" baseline="30000">
                <a:sym typeface="Symbol" charset="2"/>
              </a:rPr>
              <a:t>k-1</a:t>
            </a:r>
            <a:endParaRPr lang="en-US">
              <a:sym typeface="Symbol" charset="2"/>
            </a:endParaRPr>
          </a:p>
          <a:p>
            <a:pPr lvl="1"/>
            <a:r>
              <a:rPr lang="en-US">
                <a:sym typeface="Symbol" charset="2"/>
              </a:rPr>
              <a:t>Coded: P(0),P(1),P(2)….,P(n-1)</a:t>
            </a:r>
          </a:p>
          <a:p>
            <a:pPr lvl="1"/>
            <a:r>
              <a:rPr lang="en-US">
                <a:sym typeface="Symbol" charset="2"/>
              </a:rPr>
              <a:t>Can recover polynomial as long as get </a:t>
            </a:r>
            <a:r>
              <a:rPr lang="en-US" i="1">
                <a:sym typeface="Symbol" charset="2"/>
              </a:rPr>
              <a:t>any</a:t>
            </a:r>
            <a:r>
              <a:rPr lang="en-US">
                <a:sym typeface="Symbol" charset="2"/>
              </a:rPr>
              <a:t> k of n</a:t>
            </a:r>
          </a:p>
          <a:p>
            <a:pPr lvl="1"/>
            <a:r>
              <a:rPr lang="en-US">
                <a:sym typeface="Symbol" charset="2"/>
              </a:rPr>
              <a:t>Alternatively: as long as no more than n-k coded symbols erased, can recover data.</a:t>
            </a:r>
          </a:p>
          <a:p>
            <a:r>
              <a:rPr lang="en-US">
                <a:sym typeface="Symbol" charset="2"/>
              </a:rPr>
              <a:t>Side note: Multiplication by constant in GF(2</a:t>
            </a:r>
            <a:r>
              <a:rPr lang="en-US" baseline="30000">
                <a:sym typeface="Symbol" charset="2"/>
              </a:rPr>
              <a:t>k</a:t>
            </a:r>
            <a:r>
              <a:rPr lang="en-US">
                <a:sym typeface="Symbol" charset="2"/>
              </a:rPr>
              <a:t>) can be represented by kk matrix: ax</a:t>
            </a:r>
          </a:p>
          <a:p>
            <a:pPr lvl="1"/>
            <a:r>
              <a:rPr lang="en-US">
                <a:sym typeface="Symbol" charset="2"/>
              </a:rPr>
              <a:t>Decompose unknown vector into k bits: x=x</a:t>
            </a:r>
            <a:r>
              <a:rPr lang="en-US" baseline="-25000">
                <a:sym typeface="Symbol" charset="2"/>
              </a:rPr>
              <a:t>0</a:t>
            </a:r>
            <a:r>
              <a:rPr lang="en-US">
                <a:sym typeface="Symbol" charset="2"/>
              </a:rPr>
              <a:t>+2x</a:t>
            </a:r>
            <a:r>
              <a:rPr lang="en-US" baseline="-25000">
                <a:sym typeface="Symbol" charset="2"/>
              </a:rPr>
              <a:t>1</a:t>
            </a:r>
            <a:r>
              <a:rPr lang="en-US">
                <a:sym typeface="Symbol" charset="2"/>
              </a:rPr>
              <a:t>+…+2</a:t>
            </a:r>
            <a:r>
              <a:rPr lang="en-US" baseline="30000">
                <a:sym typeface="Symbol" charset="2"/>
              </a:rPr>
              <a:t>k-1</a:t>
            </a:r>
            <a:r>
              <a:rPr lang="en-US">
                <a:sym typeface="Symbol" charset="2"/>
              </a:rPr>
              <a:t>x</a:t>
            </a:r>
            <a:r>
              <a:rPr lang="en-US" baseline="-25000">
                <a:sym typeface="Symbol" charset="2"/>
              </a:rPr>
              <a:t>k-1</a:t>
            </a:r>
            <a:endParaRPr lang="en-US">
              <a:sym typeface="Symbol" charset="2"/>
            </a:endParaRPr>
          </a:p>
          <a:p>
            <a:pPr lvl="1"/>
            <a:r>
              <a:rPr lang="en-US">
                <a:sym typeface="Symbol" charset="2"/>
              </a:rPr>
              <a:t>Each column is result of multiplying a by 2</a:t>
            </a:r>
            <a:r>
              <a:rPr lang="en-US" baseline="30000">
                <a:sym typeface="Symbol" charset="2"/>
              </a:rPr>
              <a:t>i</a:t>
            </a:r>
            <a:endParaRPr lang="en-US">
              <a:sym typeface="Symbol" charset="2"/>
            </a:endParaRPr>
          </a:p>
        </p:txBody>
      </p:sp>
      <p:graphicFrame>
        <p:nvGraphicFramePr>
          <p:cNvPr id="778244" name="Object 4"/>
          <p:cNvGraphicFramePr>
            <a:graphicFrameLocks noChangeAspect="1"/>
          </p:cNvGraphicFramePr>
          <p:nvPr/>
        </p:nvGraphicFramePr>
        <p:xfrm>
          <a:off x="5029200" y="838200"/>
          <a:ext cx="1425575" cy="457200"/>
        </p:xfrm>
        <a:graphic>
          <a:graphicData uri="http://schemas.openxmlformats.org/presentationml/2006/ole">
            <p:oleObj spid="_x0000_s243714" name="Equation" r:id="rId3" imgW="914400" imgH="253800" progId="Equation.3">
              <p:embed/>
            </p:oleObj>
          </a:graphicData>
        </a:graphic>
      </p:graphicFrame>
      <p:graphicFrame>
        <p:nvGraphicFramePr>
          <p:cNvPr id="778245" name="Object 5"/>
          <p:cNvGraphicFramePr>
            <a:graphicFrameLocks noChangeAspect="1"/>
          </p:cNvGraphicFramePr>
          <p:nvPr/>
        </p:nvGraphicFramePr>
        <p:xfrm>
          <a:off x="3206750" y="838200"/>
          <a:ext cx="1365250" cy="457200"/>
        </p:xfrm>
        <a:graphic>
          <a:graphicData uri="http://schemas.openxmlformats.org/presentationml/2006/ole">
            <p:oleObj spid="_x0000_s243715" name="Equation" r:id="rId4" imgW="876240" imgH="2538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Great Idea: Redundancy to Get Dependability</a:t>
            </a:r>
          </a:p>
          <a:p>
            <a:r>
              <a:rPr lang="en-US" dirty="0" smtClean="0"/>
              <a:t>Reliability: MTTF &amp; Annual failure rate</a:t>
            </a:r>
          </a:p>
          <a:p>
            <a:r>
              <a:rPr lang="en-US" dirty="0" smtClean="0"/>
              <a:t>Availability: % uptime (MTTF-MTTR/MTTF)</a:t>
            </a:r>
          </a:p>
          <a:p>
            <a:r>
              <a:rPr lang="en-US" dirty="0" smtClean="0"/>
              <a:t>Memory: </a:t>
            </a:r>
          </a:p>
          <a:p>
            <a:pPr lvl="1"/>
            <a:r>
              <a:rPr lang="en-US" dirty="0" smtClean="0"/>
              <a:t>Hamming distance 2 Parity for Single Error Detect</a:t>
            </a:r>
          </a:p>
          <a:p>
            <a:pPr lvl="1"/>
            <a:r>
              <a:rPr lang="en-US" dirty="0" smtClean="0"/>
              <a:t>Hamming distance 3 Single Error Correction </a:t>
            </a:r>
            <a:r>
              <a:rPr lang="en-US" dirty="0" smtClean="0"/>
              <a:t>Code + encode bit </a:t>
            </a:r>
            <a:r>
              <a:rPr lang="en-US" dirty="0" smtClean="0"/>
              <a:t>position </a:t>
            </a:r>
            <a:r>
              <a:rPr lang="en-US" smtClean="0"/>
              <a:t>of error</a:t>
            </a:r>
            <a:endParaRPr lang="en-US" smtClean="0"/>
          </a:p>
          <a:p>
            <a:pPr lvl="1"/>
            <a:r>
              <a:rPr lang="en-US" dirty="0" smtClean="0"/>
              <a:t>Hamming distance 4 SEC/Double Error Detection</a:t>
            </a:r>
          </a:p>
          <a:p>
            <a:r>
              <a:rPr lang="en-US" dirty="0" smtClean="0"/>
              <a:t>CRC for many bit detection, Reed Solomon per disk sector for many bit error detection/corrects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D9BC-F38A-AE4D-9D71-DC7D4545C463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 - Great Idea #6: </a:t>
            </a:r>
            <a:br>
              <a:rPr lang="en-US" dirty="0" smtClean="0"/>
            </a:br>
            <a:r>
              <a:rPr lang="en-US" dirty="0" smtClean="0"/>
              <a:t>Dependability via Redundancy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98600"/>
            <a:ext cx="8466667" cy="1210733"/>
          </a:xfrm>
        </p:spPr>
        <p:txBody>
          <a:bodyPr>
            <a:normAutofit/>
          </a:bodyPr>
          <a:lstStyle/>
          <a:p>
            <a:r>
              <a:rPr lang="en-US" dirty="0" smtClean="0"/>
              <a:t>Redundancy so that a failing piece doesn’t make the whole system fail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393C-F46F-0840-AECE-A9E84D9E9FE5}" type="datetime1">
              <a:rPr lang="en-US" smtClean="0"/>
              <a:pPr/>
              <a:t>4/16/11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Cube 10"/>
          <p:cNvSpPr/>
          <p:nvPr/>
        </p:nvSpPr>
        <p:spPr>
          <a:xfrm>
            <a:off x="1371595" y="4571989"/>
            <a:ext cx="1574800" cy="1320801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1+1=2</a:t>
            </a:r>
            <a:endParaRPr lang="en-US" sz="2800" b="1" dirty="0"/>
          </a:p>
        </p:txBody>
      </p:sp>
      <p:sp>
        <p:nvSpPr>
          <p:cNvPr id="12" name="Cube 11"/>
          <p:cNvSpPr/>
          <p:nvPr/>
        </p:nvSpPr>
        <p:spPr>
          <a:xfrm>
            <a:off x="3708395" y="4555056"/>
            <a:ext cx="1574800" cy="1320801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1+1=2</a:t>
            </a:r>
            <a:endParaRPr lang="en-US" sz="2800" b="1" dirty="0"/>
          </a:p>
        </p:txBody>
      </p:sp>
      <p:sp>
        <p:nvSpPr>
          <p:cNvPr id="13" name="Cube 12"/>
          <p:cNvSpPr/>
          <p:nvPr/>
        </p:nvSpPr>
        <p:spPr>
          <a:xfrm>
            <a:off x="6062129" y="4555056"/>
            <a:ext cx="1574800" cy="1320801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1+1=1</a:t>
            </a:r>
            <a:endParaRPr lang="en-US" sz="2800" b="1" dirty="0"/>
          </a:p>
        </p:txBody>
      </p:sp>
      <p:grpSp>
        <p:nvGrpSpPr>
          <p:cNvPr id="8" name="Group 30"/>
          <p:cNvGrpSpPr/>
          <p:nvPr/>
        </p:nvGrpSpPr>
        <p:grpSpPr>
          <a:xfrm>
            <a:off x="2116667" y="2556923"/>
            <a:ext cx="4815877" cy="2150544"/>
            <a:chOff x="2116667" y="2556923"/>
            <a:chExt cx="4815877" cy="2150544"/>
          </a:xfrm>
        </p:grpSpPr>
        <p:grpSp>
          <p:nvGrpSpPr>
            <p:cNvPr id="9" name="Group 28"/>
            <p:cNvGrpSpPr/>
            <p:nvPr/>
          </p:nvGrpSpPr>
          <p:grpSpPr>
            <a:xfrm>
              <a:off x="2116667" y="2556923"/>
              <a:ext cx="4707467" cy="2150544"/>
              <a:chOff x="2116667" y="2556923"/>
              <a:chExt cx="4707467" cy="2150544"/>
            </a:xfrm>
          </p:grpSpPr>
          <p:sp>
            <p:nvSpPr>
              <p:cNvPr id="18" name="Cube 17"/>
              <p:cNvSpPr/>
              <p:nvPr/>
            </p:nvSpPr>
            <p:spPr>
              <a:xfrm>
                <a:off x="3826928" y="2556923"/>
                <a:ext cx="1574800" cy="1320801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/>
                  <a:t>1+1=2</a:t>
                </a:r>
                <a:endParaRPr lang="en-US" sz="2800" b="1" dirty="0"/>
              </a:p>
            </p:txBody>
          </p:sp>
          <p:cxnSp>
            <p:nvCxnSpPr>
              <p:cNvPr id="20" name="Straight Arrow Connector 19"/>
              <p:cNvCxnSpPr>
                <a:endCxn id="18" idx="3"/>
              </p:cNvCxnSpPr>
              <p:nvPr/>
            </p:nvCxnSpPr>
            <p:spPr>
              <a:xfrm flipV="1">
                <a:off x="2116667" y="3877724"/>
                <a:ext cx="2332561" cy="829743"/>
              </a:xfrm>
              <a:prstGeom prst="straightConnector1">
                <a:avLst/>
              </a:prstGeom>
              <a:ln w="76200"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endCxn id="18" idx="3"/>
              </p:cNvCxnSpPr>
              <p:nvPr/>
            </p:nvCxnSpPr>
            <p:spPr>
              <a:xfrm rot="16200000" flipV="1">
                <a:off x="4053410" y="4273543"/>
                <a:ext cx="812809" cy="21172"/>
              </a:xfrm>
              <a:prstGeom prst="straightConnector1">
                <a:avLst/>
              </a:prstGeom>
              <a:ln w="76200"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endCxn id="18" idx="3"/>
              </p:cNvCxnSpPr>
              <p:nvPr/>
            </p:nvCxnSpPr>
            <p:spPr>
              <a:xfrm rot="10800000">
                <a:off x="4449229" y="3877725"/>
                <a:ext cx="2374905" cy="762009"/>
              </a:xfrm>
              <a:prstGeom prst="straightConnector1">
                <a:avLst/>
              </a:prstGeom>
              <a:ln w="76200"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5638800" y="2980266"/>
              <a:ext cx="1293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 of 3 agree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909728" y="4368790"/>
            <a:ext cx="2909366" cy="1811867"/>
            <a:chOff x="5909728" y="4368790"/>
            <a:chExt cx="2909366" cy="1811867"/>
          </a:xfrm>
        </p:grpSpPr>
        <p:grpSp>
          <p:nvGrpSpPr>
            <p:cNvPr id="7" name="Group 16"/>
            <p:cNvGrpSpPr/>
            <p:nvPr/>
          </p:nvGrpSpPr>
          <p:grpSpPr>
            <a:xfrm>
              <a:off x="5909728" y="4368790"/>
              <a:ext cx="1811866" cy="1811867"/>
              <a:chOff x="5909728" y="4368790"/>
              <a:chExt cx="1811866" cy="1811867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rot="16200000" flipH="1">
                <a:off x="5909728" y="4402657"/>
                <a:ext cx="1778000" cy="177800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5400000">
                <a:off x="5943594" y="4368790"/>
                <a:ext cx="1778000" cy="177800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7907867" y="4978400"/>
              <a:ext cx="9112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FAIL!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74142" y="6096003"/>
            <a:ext cx="581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Increasing transistor density reduces the cost of redundancy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pic>
        <p:nvPicPr>
          <p:cNvPr id="9" name="Picture 8" descr="RAI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072" y="4768367"/>
            <a:ext cx="4842927" cy="2089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 - Great Idea #6: </a:t>
            </a:r>
            <a:br>
              <a:rPr lang="en-US" dirty="0" smtClean="0"/>
            </a:br>
            <a:r>
              <a:rPr lang="en-US" dirty="0" smtClean="0"/>
              <a:t>Dependability via Redundancy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98600"/>
            <a:ext cx="8466667" cy="47328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Applies to everything from datacenters to memory</a:t>
            </a:r>
          </a:p>
          <a:p>
            <a:pPr lvl="1"/>
            <a:r>
              <a:rPr lang="en-US" sz="2400" dirty="0" smtClean="0"/>
              <a:t>Redundant datacenters so that can lose 1 datacenter but Internet service stays online</a:t>
            </a:r>
          </a:p>
          <a:p>
            <a:pPr lvl="1"/>
            <a:r>
              <a:rPr lang="en-US" sz="2400" dirty="0" smtClean="0"/>
              <a:t>Redundant routes so can lose nodes but Internet doesn’t fail</a:t>
            </a:r>
          </a:p>
          <a:p>
            <a:pPr lvl="1"/>
            <a:r>
              <a:rPr lang="en-US" sz="2400" dirty="0" smtClean="0"/>
              <a:t>Redundant disks so that can lose 1 disk but not lose data (Redundant Arrays of Independent Disks/RAID)</a:t>
            </a:r>
          </a:p>
          <a:p>
            <a:pPr lvl="1"/>
            <a:r>
              <a:rPr lang="en-US" sz="2400" dirty="0" smtClean="0"/>
              <a:t>Redundant memory bits of so that can lose 1 bit but no data (Error Correcting Code/ECC Memory)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D75C3-A6B2-0343-A2E1-305AD5756553}" type="datetime1">
              <a:rPr lang="en-US" smtClean="0"/>
              <a:pPr/>
              <a:t>4/16/11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 descr="ECCmemo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5302023"/>
            <a:ext cx="2709334" cy="63607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23333" y="4030133"/>
            <a:ext cx="8449734" cy="2827866"/>
            <a:chOff x="423333" y="3302000"/>
            <a:chExt cx="8449734" cy="3556000"/>
          </a:xfrm>
        </p:grpSpPr>
        <p:sp>
          <p:nvSpPr>
            <p:cNvPr id="10" name="Rectangle 9"/>
            <p:cNvSpPr/>
            <p:nvPr/>
          </p:nvSpPr>
          <p:spPr>
            <a:xfrm>
              <a:off x="423333" y="3302000"/>
              <a:ext cx="8449734" cy="355600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4934" y="4758269"/>
              <a:ext cx="933218" cy="580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Today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Explain a lot of buzzwords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Parity (even, odd)</a:t>
            </a:r>
          </a:p>
          <a:p>
            <a:r>
              <a:rPr lang="en-US" dirty="0" smtClean="0"/>
              <a:t>ECC</a:t>
            </a:r>
          </a:p>
          <a:p>
            <a:r>
              <a:rPr lang="en-US" dirty="0" smtClean="0"/>
              <a:t>SEC/DED</a:t>
            </a:r>
          </a:p>
          <a:p>
            <a:r>
              <a:rPr lang="en-US" dirty="0" smtClean="0"/>
              <a:t>Hamming Distance</a:t>
            </a:r>
          </a:p>
          <a:p>
            <a:r>
              <a:rPr lang="en-US" dirty="0" smtClean="0"/>
              <a:t>CRC codes</a:t>
            </a:r>
          </a:p>
          <a:p>
            <a:r>
              <a:rPr lang="en-US" dirty="0" smtClean="0"/>
              <a:t>Reed Solomon codes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MTTF</a:t>
            </a:r>
          </a:p>
          <a:p>
            <a:r>
              <a:rPr lang="en-US" dirty="0" smtClean="0"/>
              <a:t>MTBF</a:t>
            </a:r>
          </a:p>
          <a:p>
            <a:r>
              <a:rPr lang="en-US" dirty="0" smtClean="0"/>
              <a:t>MTTR</a:t>
            </a:r>
          </a:p>
          <a:p>
            <a:r>
              <a:rPr lang="en-US" dirty="0" smtClean="0"/>
              <a:t>Nines of availability</a:t>
            </a:r>
          </a:p>
          <a:p>
            <a:r>
              <a:rPr lang="en-US" dirty="0" smtClean="0"/>
              <a:t>Hot Spares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8284-8055-AF49-B6F2-302E5EADF70D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Definition of Dependability, Reliability, Availability and metrics to evaluate them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Codes for Redundancy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Administrivia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Error Detection in Memory (Parity)</a:t>
            </a:r>
          </a:p>
          <a:p>
            <a:r>
              <a:rPr lang="en-US" dirty="0" smtClean="0"/>
              <a:t>Error Correction in Memory: Encoding</a:t>
            </a:r>
          </a:p>
          <a:p>
            <a:r>
              <a:rPr lang="en-US" dirty="0" smtClean="0"/>
              <a:t>Technology Break</a:t>
            </a:r>
          </a:p>
          <a:p>
            <a:r>
              <a:rPr lang="en-US" dirty="0" smtClean="0"/>
              <a:t>Error Correction in Memory: Correcting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1A071-0E7E-DA4D-AD41-0749429FCA3B}" type="datetime1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8562</TotalTime>
  <Words>4165</Words>
  <Application>Microsoft Macintosh PowerPoint</Application>
  <PresentationFormat>On-screen Show (4:3)</PresentationFormat>
  <Paragraphs>633</Paragraphs>
  <Slides>56</Slides>
  <Notes>15</Notes>
  <HiddenSlides>3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Office Theme</vt:lpstr>
      <vt:lpstr>Image</vt:lpstr>
      <vt:lpstr>Equation</vt:lpstr>
      <vt:lpstr>CS 61C: Great Ideas in Computer Architecture (Machine Structures) Dependability</vt:lpstr>
      <vt:lpstr>Slide 2</vt:lpstr>
      <vt:lpstr>Review</vt:lpstr>
      <vt:lpstr>New-School Machine Structures (It’s a bit more complicated!)</vt:lpstr>
      <vt:lpstr>Review - 6 Great Ideas in  Computer Architecture</vt:lpstr>
      <vt:lpstr>Review - Great Idea #6:  Dependability via Redundancy</vt:lpstr>
      <vt:lpstr>Review - Great Idea #6:  Dependability via Redundancy</vt:lpstr>
      <vt:lpstr>Explain a lot of buzzwords</vt:lpstr>
      <vt:lpstr>Agenda</vt:lpstr>
      <vt:lpstr>Dependability</vt:lpstr>
      <vt:lpstr>Dependability Measures</vt:lpstr>
      <vt:lpstr>Reliability Measures</vt:lpstr>
      <vt:lpstr>Availability Measures</vt:lpstr>
      <vt:lpstr>Dependability Design Principle</vt:lpstr>
      <vt:lpstr>Error Detection/Correction Codes</vt:lpstr>
      <vt:lpstr>Detecting/Correcting Code Concept</vt:lpstr>
      <vt:lpstr>Hamming Distance: 8 code words</vt:lpstr>
      <vt:lpstr>Hamming Distance 2: Detection</vt:lpstr>
      <vt:lpstr>Hamming Distance 3: Correction</vt:lpstr>
      <vt:lpstr>Administrivia</vt:lpstr>
      <vt:lpstr>Average performance across matrix sizes</vt:lpstr>
      <vt:lpstr>Average performance across matrix sizes</vt:lpstr>
      <vt:lpstr>Lines of code to handle all sizes</vt:lpstr>
      <vt:lpstr>Slide 24</vt:lpstr>
      <vt:lpstr>Average OpenMP performance</vt:lpstr>
      <vt:lpstr>Lines of code to use OpenMP</vt:lpstr>
      <vt:lpstr>Project 4 Part 1 Scores</vt:lpstr>
      <vt:lpstr>61C in the News</vt:lpstr>
      <vt:lpstr>Get To Know Your Prof: Connections between Tapia &amp; me?</vt:lpstr>
      <vt:lpstr>Tapia and Patterson – Connections</vt:lpstr>
      <vt:lpstr>Tapia and Patterson – Connections</vt:lpstr>
      <vt:lpstr>Tapia and Patterson – Connections</vt:lpstr>
      <vt:lpstr>Tapia &amp; Patterson: Connections</vt:lpstr>
      <vt:lpstr>Slide 34</vt:lpstr>
      <vt:lpstr>Agenda</vt:lpstr>
      <vt:lpstr>Block Code Principles</vt:lpstr>
      <vt:lpstr>Parity: Simple Error Detection Coding</vt:lpstr>
      <vt:lpstr>Parity Example</vt:lpstr>
      <vt:lpstr>Suppose want to Correct 1 Error?</vt:lpstr>
      <vt:lpstr>Hamming Error Correction Code</vt:lpstr>
      <vt:lpstr>Hamming ECC</vt:lpstr>
      <vt:lpstr>Hamming ECC</vt:lpstr>
      <vt:lpstr>Hamming ECC</vt:lpstr>
      <vt:lpstr>Hamming ECC</vt:lpstr>
      <vt:lpstr>Hamming ECC</vt:lpstr>
      <vt:lpstr>Hamming ECC</vt:lpstr>
      <vt:lpstr>Agenda</vt:lpstr>
      <vt:lpstr>Hamming ECC</vt:lpstr>
      <vt:lpstr>Hamming ECC on your own</vt:lpstr>
      <vt:lpstr>Hamming Error Correcting Code</vt:lpstr>
      <vt:lpstr>Hamming Single  Error Correction  + Double  Error Detection</vt:lpstr>
      <vt:lpstr>Hamming Single Error Correction,  Double Error Detection (SEC/DED)</vt:lpstr>
      <vt:lpstr>What if More Than 2 Bit Errors?</vt:lpstr>
      <vt:lpstr>Cyclic Redundancy Check</vt:lpstr>
      <vt:lpstr>(In More Depth: Code Types)</vt:lpstr>
      <vt:lpstr>Summary</vt:lpstr>
    </vt:vector>
  </TitlesOfParts>
  <Company>UC Berkeley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61C: Great Ideas in Computer Architecture (Machine Structures)</dc:title>
  <dc:creator>Randy Katz</dc:creator>
  <cp:lastModifiedBy>David Patterson</cp:lastModifiedBy>
  <cp:revision>126</cp:revision>
  <cp:lastPrinted>2011-04-16T13:53:16Z</cp:lastPrinted>
  <dcterms:created xsi:type="dcterms:W3CDTF">2011-04-16T15:19:07Z</dcterms:created>
  <dcterms:modified xsi:type="dcterms:W3CDTF">2011-04-16T16:03:19Z</dcterms:modified>
</cp:coreProperties>
</file>