
<file path=[Content_Types].xml><?xml version="1.0" encoding="utf-8"?>
<Types xmlns="http://schemas.openxmlformats.org/package/2006/content-types">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embeddings/oleObject3.bin" ContentType="application/vnd.openxmlformats-officedocument.oleObject"/>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1"/>
  </p:notesMasterIdLst>
  <p:handoutMasterIdLst>
    <p:handoutMasterId r:id="rId72"/>
  </p:handoutMasterIdLst>
  <p:sldIdLst>
    <p:sldId id="257" r:id="rId2"/>
    <p:sldId id="273" r:id="rId3"/>
    <p:sldId id="291" r:id="rId4"/>
    <p:sldId id="259" r:id="rId5"/>
    <p:sldId id="260" r:id="rId6"/>
    <p:sldId id="261" r:id="rId7"/>
    <p:sldId id="336" r:id="rId8"/>
    <p:sldId id="337" r:id="rId9"/>
    <p:sldId id="278" r:id="rId10"/>
    <p:sldId id="287" r:id="rId11"/>
    <p:sldId id="286" r:id="rId12"/>
    <p:sldId id="280" r:id="rId13"/>
    <p:sldId id="281" r:id="rId14"/>
    <p:sldId id="289" r:id="rId15"/>
    <p:sldId id="339" r:id="rId16"/>
    <p:sldId id="338" r:id="rId17"/>
    <p:sldId id="355" r:id="rId18"/>
    <p:sldId id="354" r:id="rId19"/>
    <p:sldId id="360" r:id="rId20"/>
    <p:sldId id="376" r:id="rId21"/>
    <p:sldId id="284" r:id="rId22"/>
    <p:sldId id="353" r:id="rId23"/>
    <p:sldId id="283" r:id="rId24"/>
    <p:sldId id="349" r:id="rId25"/>
    <p:sldId id="351" r:id="rId26"/>
    <p:sldId id="350" r:id="rId27"/>
    <p:sldId id="359" r:id="rId28"/>
    <p:sldId id="285" r:id="rId29"/>
    <p:sldId id="352" r:id="rId30"/>
    <p:sldId id="375" r:id="rId31"/>
    <p:sldId id="373" r:id="rId32"/>
    <p:sldId id="372" r:id="rId33"/>
    <p:sldId id="377" r:id="rId34"/>
    <p:sldId id="309" r:id="rId35"/>
    <p:sldId id="319" r:id="rId36"/>
    <p:sldId id="313" r:id="rId37"/>
    <p:sldId id="314" r:id="rId38"/>
    <p:sldId id="293" r:id="rId39"/>
    <p:sldId id="294" r:id="rId40"/>
    <p:sldId id="371" r:id="rId41"/>
    <p:sldId id="378" r:id="rId42"/>
    <p:sldId id="361" r:id="rId43"/>
    <p:sldId id="362" r:id="rId44"/>
    <p:sldId id="363" r:id="rId45"/>
    <p:sldId id="364" r:id="rId46"/>
    <p:sldId id="379" r:id="rId47"/>
    <p:sldId id="365" r:id="rId48"/>
    <p:sldId id="366" r:id="rId49"/>
    <p:sldId id="367" r:id="rId50"/>
    <p:sldId id="368" r:id="rId51"/>
    <p:sldId id="369" r:id="rId52"/>
    <p:sldId id="370" r:id="rId53"/>
    <p:sldId id="296" r:id="rId54"/>
    <p:sldId id="321" r:id="rId55"/>
    <p:sldId id="357" r:id="rId56"/>
    <p:sldId id="324" r:id="rId57"/>
    <p:sldId id="358" r:id="rId58"/>
    <p:sldId id="328" r:id="rId59"/>
    <p:sldId id="327" r:id="rId60"/>
    <p:sldId id="334" r:id="rId61"/>
    <p:sldId id="329" r:id="rId62"/>
    <p:sldId id="344" r:id="rId63"/>
    <p:sldId id="345" r:id="rId64"/>
    <p:sldId id="325" r:id="rId65"/>
    <p:sldId id="356" r:id="rId66"/>
    <p:sldId id="330" r:id="rId67"/>
    <p:sldId id="348" r:id="rId68"/>
    <p:sldId id="374" r:id="rId69"/>
    <p:sldId id="272"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E860"/>
    <a:srgbClr val="FF66A0"/>
    <a:srgbClr val="5FC052"/>
    <a:srgbClr val="EDEDED"/>
    <a:srgbClr val="A0B5D1"/>
    <a:srgbClr val="94AE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75" d="100"/>
          <a:sy n="75" d="100"/>
        </p:scale>
        <p:origin x="-3312" y="-15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0C1A1-A7E6-4C4E-81AA-BB2203308F66}"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Private datacenters cannot match cost of Warehouse Scale Computers even  if they just purchased the same type of hardware, since they don’t get the economies of scale at 1000 vs 100,000 in purchasing, housing, operators</a:t>
            </a:r>
            <a:endParaRPr lang="en-US" smtClean="0">
              <a:solidFill>
                <a:srgbClr val="000000"/>
              </a:solidFill>
              <a:latin typeface="Symbol" pitchFamily="1" charset="2"/>
              <a:ea typeface="ＭＳ Ｐゴシック" pitchFamily="1" charset="-128"/>
              <a:cs typeface="ＭＳ Ｐゴシック" pitchFamily="1" charset="-128"/>
            </a:endParaRPr>
          </a:p>
          <a:p>
            <a:endParaRPr lang="en-US" smtClean="0">
              <a:latin typeface="Arial" pitchFamily="1" charset="0"/>
              <a:ea typeface="ＭＳ Ｐゴシック" pitchFamily="1" charset="-128"/>
              <a:cs typeface="ＭＳ Ｐゴシック" pitchFamily="1" charset="-128"/>
            </a:endParaRPr>
          </a:p>
        </p:txBody>
      </p:sp>
      <p:sp>
        <p:nvSpPr>
          <p:cNvPr id="91140" name="Slide Number Placeholder 3"/>
          <p:cNvSpPr>
            <a:spLocks noGrp="1"/>
          </p:cNvSpPr>
          <p:nvPr>
            <p:ph type="sldNum" sz="quarter" idx="5"/>
          </p:nvPr>
        </p:nvSpPr>
        <p:spPr>
          <a:noFill/>
        </p:spPr>
        <p:txBody>
          <a:bodyPr/>
          <a:lstStyle/>
          <a:p>
            <a:fld id="{E1C07AB8-6322-A542-BB2C-83256DCE7CE3}" type="slidenum">
              <a:rPr lang="en-US" smtClean="0">
                <a:solidFill>
                  <a:srgbClr val="000000"/>
                </a:solidFill>
              </a:rPr>
              <a:pPr/>
              <a:t>68</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dirty="0"/>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19</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7288" y="587375"/>
            <a:ext cx="4556125" cy="3416300"/>
          </a:xfrm>
        </p:spPr>
      </p:sp>
      <p:sp>
        <p:nvSpPr>
          <p:cNvPr id="25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pPr marL="0" lvl="1"/>
            <a:r>
              <a:rPr lang="en-US" smtClean="0">
                <a:latin typeface="Arial" pitchFamily="1" charset="0"/>
              </a:rPr>
              <a:t>CC2 = Cluster Compute Eight Extra Large</a:t>
            </a:r>
          </a:p>
          <a:p>
            <a:endParaRPr lang="en-US" smtClean="0">
              <a:latin typeface="Arial" pitchFamily="1" charset="0"/>
              <a:ea typeface="ＭＳ Ｐゴシック" pitchFamily="1" charset="-128"/>
              <a:cs typeface="ＭＳ Ｐゴシック" pitchFamily="1" charset="-128"/>
            </a:endParaRPr>
          </a:p>
        </p:txBody>
      </p:sp>
      <p:sp>
        <p:nvSpPr>
          <p:cNvPr id="88068" name="Slide Number Placeholder 3"/>
          <p:cNvSpPr>
            <a:spLocks noGrp="1"/>
          </p:cNvSpPr>
          <p:nvPr>
            <p:ph type="sldNum" sz="quarter" idx="5"/>
          </p:nvPr>
        </p:nvSpPr>
        <p:spPr>
          <a:noFill/>
        </p:spPr>
        <p:txBody>
          <a:bodyPr/>
          <a:lstStyle/>
          <a:p>
            <a:fld id="{6DCA1A6E-D4DD-A149-85B3-BB128C01C8D1}" type="slidenum">
              <a:rPr lang="en-US" smtClean="0"/>
              <a:pPr/>
              <a:t>50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Private datacenters cannot match cost of Warehouse Scale Computers even  if they just purchased the same type of hardware, since they don’t get the economies of scale at 1000 vs 100,000 in purchasing, housing, operators</a:t>
            </a:r>
            <a:endParaRPr lang="en-US" smtClean="0">
              <a:solidFill>
                <a:srgbClr val="000000"/>
              </a:solidFill>
              <a:latin typeface="Symbol" pitchFamily="1" charset="2"/>
              <a:ea typeface="ＭＳ Ｐゴシック" pitchFamily="1" charset="-128"/>
              <a:cs typeface="ＭＳ Ｐゴシック" pitchFamily="1" charset="-128"/>
            </a:endParaRPr>
          </a:p>
          <a:p>
            <a:endParaRPr lang="en-US" smtClean="0">
              <a:latin typeface="Arial" pitchFamily="1" charset="0"/>
              <a:ea typeface="ＭＳ Ｐゴシック" pitchFamily="1" charset="-128"/>
              <a:cs typeface="ＭＳ Ｐゴシック" pitchFamily="1" charset="-128"/>
            </a:endParaRPr>
          </a:p>
        </p:txBody>
      </p:sp>
      <p:sp>
        <p:nvSpPr>
          <p:cNvPr id="91140" name="Slide Number Placeholder 3"/>
          <p:cNvSpPr>
            <a:spLocks noGrp="1"/>
          </p:cNvSpPr>
          <p:nvPr>
            <p:ph type="sldNum" sz="quarter" idx="5"/>
          </p:nvPr>
        </p:nvSpPr>
        <p:spPr>
          <a:noFill/>
        </p:spPr>
        <p:txBody>
          <a:bodyPr/>
          <a:lstStyle/>
          <a:p>
            <a:fld id="{E1C07AB8-6322-A542-BB2C-83256DCE7CE3}" type="slidenum">
              <a:rPr lang="en-US" smtClean="0">
                <a:solidFill>
                  <a:srgbClr val="000000"/>
                </a:solidFill>
              </a:rPr>
              <a:pPr/>
              <a:t>52</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FCCE4CB-7A9F-574E-BDFF-8E29939578E0}"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C695D-4654-B24D-AEA1-AE424E33EC5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5AA99-97C8-334C-A260-D3C7976B58FF}"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71010"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EC22E-504A-8445-AD0F-9A961E941E6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B2323-41EC-4E4C-B836-4D1D17383F6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E39A9-750E-6C46-BEC7-FEF7294DAF19}"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BFFCA-B498-7545-A64E-D7AFCB9C9E5E}" type="datetime1">
              <a:rPr lang="en-US" smtClean="0"/>
              <a:pPr/>
              <a:t>1/21/12</a:t>
            </a:fld>
            <a:endParaRPr lang="en-US"/>
          </a:p>
        </p:txBody>
      </p:sp>
      <p:sp>
        <p:nvSpPr>
          <p:cNvPr id="8" name="Footer Placeholder 7"/>
          <p:cNvSpPr>
            <a:spLocks noGrp="1"/>
          </p:cNvSpPr>
          <p:nvPr>
            <p:ph type="ftr" sz="quarter" idx="11"/>
          </p:nvPr>
        </p:nvSpPr>
        <p:spPr/>
        <p:txBody>
          <a:bodyPr/>
          <a:lstStyle/>
          <a:p>
            <a:r>
              <a:rPr lang="en-US" smtClean="0"/>
              <a:t>Spring 2012 --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8B0D07-6B84-F94D-9A41-83743A53639E}"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138B-B609-9F43-8E81-AEBC1182690E}" type="datetime1">
              <a:rPr lang="en-US" smtClean="0"/>
              <a:pPr/>
              <a:t>1/21/12</a:t>
            </a:fld>
            <a:endParaRPr lang="en-US"/>
          </a:p>
        </p:txBody>
      </p:sp>
      <p:sp>
        <p:nvSpPr>
          <p:cNvPr id="3" name="Footer Placeholder 2"/>
          <p:cNvSpPr>
            <a:spLocks noGrp="1"/>
          </p:cNvSpPr>
          <p:nvPr>
            <p:ph type="ftr" sz="quarter" idx="11"/>
          </p:nvPr>
        </p:nvSpPr>
        <p:spPr/>
        <p:txBody>
          <a:bodyPr/>
          <a:lstStyle/>
          <a:p>
            <a:r>
              <a:rPr lang="en-US" smtClean="0"/>
              <a:t>Spring 2012 --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6F988-5F73-D94B-ACFA-58B3C2E7F2DE}"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BCD5C-9658-9C4D-A553-A46845C706C8}" type="datetime1">
              <a:rPr lang="en-US" smtClean="0"/>
              <a:pPr/>
              <a:t>1/21/12</a:t>
            </a:fld>
            <a:endParaRPr lang="en-US"/>
          </a:p>
        </p:txBody>
      </p:sp>
      <p:sp>
        <p:nvSpPr>
          <p:cNvPr id="6" name="Footer Placeholder 5"/>
          <p:cNvSpPr>
            <a:spLocks noGrp="1"/>
          </p:cNvSpPr>
          <p:nvPr>
            <p:ph type="ftr" sz="quarter" idx="11"/>
          </p:nvPr>
        </p:nvSpPr>
        <p:spPr/>
        <p:txBody>
          <a:bodyPr/>
          <a:lstStyle/>
          <a:p>
            <a:r>
              <a:rPr lang="en-US" smtClean="0"/>
              <a:t>Spring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DE633-053F-634E-AB08-E6495BCAB709}" type="datetime1">
              <a:rPr lang="en-US" smtClean="0"/>
              <a:pPr/>
              <a:t>1/21/12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inst.eecs.Berkeley.edu/~cs61c/sp12s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berkeley.edu/Policies/ugrad.grading.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1.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 Id="rId3"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r>
              <a:rPr lang="en-US" sz="3556" dirty="0" smtClean="0"/>
              <a:t>(formerly called Machine Structures)</a:t>
            </a:r>
            <a:r>
              <a:rPr lang="en-US" dirty="0" smtClean="0"/>
              <a:t/>
            </a:r>
            <a:br>
              <a:rPr lang="en-US" dirty="0" smtClean="0"/>
            </a:br>
            <a:r>
              <a:rPr lang="en-US" i="1" dirty="0" smtClean="0"/>
              <a:t>Course Introduction</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#1</a:t>
            </a:r>
            <a:endParaRPr lang="en-US" dirty="0"/>
          </a:p>
        </p:txBody>
      </p:sp>
      <p:sp>
        <p:nvSpPr>
          <p:cNvPr id="9" name="Date Placeholder 8"/>
          <p:cNvSpPr>
            <a:spLocks noGrp="1"/>
          </p:cNvSpPr>
          <p:nvPr>
            <p:ph type="dt" sz="half" idx="10"/>
          </p:nvPr>
        </p:nvSpPr>
        <p:spPr/>
        <p:txBody>
          <a:bodyPr/>
          <a:lstStyle/>
          <a:p>
            <a:fld id="{CC6F5BF1-9206-B24D-AAAC-3DA345BBE3C9}" type="datetime1">
              <a:rPr lang="en-US" smtClean="0"/>
              <a:pPr/>
              <a:t>1/21/12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67586"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55DE7D55-AFD2-834F-A717-B47512A7D6C0}" type="datetime1">
              <a:rPr lang="en-US" smtClean="0"/>
              <a:pPr/>
              <a:t>1/21/12</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10</a:t>
            </a:fld>
            <a:endParaRPr lang="en-US"/>
          </a:p>
        </p:txBody>
      </p:sp>
      <p:sp>
        <p:nvSpPr>
          <p:cNvPr id="28" name="Footer Placeholder 27"/>
          <p:cNvSpPr>
            <a:spLocks noGrp="1"/>
          </p:cNvSpPr>
          <p:nvPr>
            <p:ph type="ftr" sz="quarter" idx="11"/>
          </p:nvPr>
        </p:nvSpPr>
        <p:spPr/>
        <p:txBody>
          <a:bodyPr/>
          <a:lstStyle/>
          <a:p>
            <a:r>
              <a:rPr lang="en-US" smtClean="0"/>
              <a:t>Spring 2012 -- Lecture #1</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7DBEACE4-A45E-FA4F-A1CC-1F7C37062898}"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65008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5621867" y="5268726"/>
            <a:ext cx="3281843" cy="923330"/>
          </a:xfrm>
          <a:prstGeom prst="rect">
            <a:avLst/>
          </a:prstGeom>
          <a:noFill/>
          <a:ln w="12700">
            <a:noFill/>
            <a:miter lim="800000"/>
            <a:headEnd/>
            <a:tailEnd/>
          </a:ln>
        </p:spPr>
        <p:txBody>
          <a:bodyPr wrap="square">
            <a:prstTxWarp prst="textNoShape">
              <a:avLst/>
            </a:prstTxWarp>
            <a:spAutoFit/>
          </a:bodyPr>
          <a:lstStyle/>
          <a:p>
            <a:pPr algn="ctr"/>
            <a:r>
              <a:rPr lang="en-US" sz="1800" b="1" dirty="0">
                <a:solidFill>
                  <a:srgbClr val="FF0000"/>
                </a:solidFill>
                <a:ea typeface="Helvetica" charset="0"/>
                <a:cs typeface="Helvetica" charset="0"/>
              </a:rPr>
              <a:t>Gordon </a:t>
            </a:r>
            <a:r>
              <a:rPr lang="en-US" sz="1800" b="1" dirty="0" smtClean="0">
                <a:solidFill>
                  <a:srgbClr val="FF0000"/>
                </a:solidFill>
                <a:ea typeface="Helvetica" charset="0"/>
                <a:cs typeface="Helvetica" charset="0"/>
              </a:rPr>
              <a:t>Moore</a:t>
            </a:r>
            <a:r>
              <a:rPr lang="en-US" b="1" dirty="0" smtClean="0">
                <a:solidFill>
                  <a:srgbClr val="FF0000"/>
                </a:solidFill>
                <a:ea typeface="Helvetica" charset="0"/>
                <a:cs typeface="Helvetica" charset="0"/>
              </a:rPr>
              <a:t>, I</a:t>
            </a:r>
            <a:r>
              <a:rPr lang="en-US" sz="1800" b="1" dirty="0" smtClean="0">
                <a:solidFill>
                  <a:srgbClr val="FF0000"/>
                </a:solidFill>
                <a:ea typeface="Helvetica" charset="0"/>
                <a:cs typeface="Helvetica" charset="0"/>
              </a:rPr>
              <a:t>ntel </a:t>
            </a:r>
            <a:r>
              <a:rPr lang="en-US" sz="1800" b="1" dirty="0">
                <a:solidFill>
                  <a:srgbClr val="FF0000"/>
                </a:solidFill>
                <a:ea typeface="Helvetica" charset="0"/>
                <a:cs typeface="Helvetica" charset="0"/>
              </a:rPr>
              <a:t>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a:t>
            </a:r>
            <a:r>
              <a:rPr lang="en-US" sz="1800" b="1" dirty="0" smtClean="0">
                <a:solidFill>
                  <a:srgbClr val="FF0000"/>
                </a:solidFill>
                <a:ea typeface="Helvetica" charset="0"/>
                <a:cs typeface="Helvetica" charset="0"/>
              </a:rPr>
              <a:t>1950</a:t>
            </a:r>
            <a:br>
              <a:rPr lang="en-US" sz="1800" b="1" dirty="0" smtClean="0">
                <a:solidFill>
                  <a:srgbClr val="FF0000"/>
                </a:solidFill>
                <a:ea typeface="Helvetica" charset="0"/>
                <a:cs typeface="Helvetica" charset="0"/>
              </a:rPr>
            </a:br>
            <a:r>
              <a:rPr lang="en-US" sz="1800" b="1" dirty="0" smtClean="0">
                <a:solidFill>
                  <a:srgbClr val="FF0000"/>
                </a:solidFill>
                <a:ea typeface="Helvetica" charset="0"/>
                <a:cs typeface="Helvetica" charset="0"/>
              </a:rPr>
              <a:t>Cal Alumni </a:t>
            </a:r>
            <a:r>
              <a:rPr lang="en-US" b="1" dirty="0" smtClean="0">
                <a:solidFill>
                  <a:srgbClr val="FF0000"/>
                </a:solidFill>
                <a:ea typeface="Helvetica" charset="0"/>
                <a:cs typeface="Helvetica" charset="0"/>
              </a:rPr>
              <a:t>of Year 1997 </a:t>
            </a:r>
            <a:endParaRPr lang="en-US" sz="1800" b="1" dirty="0">
              <a:solidFill>
                <a:srgbClr val="FF0000"/>
              </a:solidFill>
              <a:ea typeface="Helvetica" charset="0"/>
              <a:cs typeface="Helvetica" charset="0"/>
            </a:endParaRP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C56088FF-29EC-C14E-853B-F318770F80A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4" name="Date Placeholder 3"/>
          <p:cNvSpPr>
            <a:spLocks noGrp="1"/>
          </p:cNvSpPr>
          <p:nvPr>
            <p:ph type="dt" sz="half" idx="10"/>
          </p:nvPr>
        </p:nvSpPr>
        <p:spPr/>
        <p:txBody>
          <a:bodyPr/>
          <a:lstStyle/>
          <a:p>
            <a:fld id="{17383C5A-65E8-764F-B2FE-55A1C638AD2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71682" name="Picture 2"/>
          <p:cNvPicPr>
            <a:picLocks noChangeAspect="1" noChangeArrowheads="1"/>
          </p:cNvPicPr>
          <p:nvPr/>
        </p:nvPicPr>
        <p:blipFill>
          <a:blip r:embed="rId3"/>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4" name="Date Placeholder 3"/>
          <p:cNvSpPr>
            <a:spLocks noGrp="1"/>
          </p:cNvSpPr>
          <p:nvPr>
            <p:ph type="dt" sz="half" idx="10"/>
          </p:nvPr>
        </p:nvSpPr>
        <p:spPr/>
        <p:txBody>
          <a:bodyPr/>
          <a:lstStyle/>
          <a:p>
            <a:fld id="{8E1D7090-E073-334E-B744-9C60E2BFD2E5}"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ACAFF9-8CDC-F942-B114-AB8290563F2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72706" name="Picture 2"/>
          <p:cNvPicPr>
            <a:picLocks noChangeAspect="1" noChangeArrowheads="1"/>
          </p:cNvPicPr>
          <p:nvPr/>
        </p:nvPicPr>
        <p:blipFill>
          <a:blip r:embed="rId2"/>
          <a:srcRect/>
          <a:stretch>
            <a:fillRect/>
          </a:stretch>
        </p:blipFill>
        <p:spPr bwMode="auto">
          <a:xfrm>
            <a:off x="289462" y="0"/>
            <a:ext cx="8532812" cy="684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006D66-7574-FD43-AC89-E8C0E381B8CB}"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2708" name="Picture 4"/>
          <p:cNvPicPr>
            <a:picLocks noChangeAspect="1" noChangeArrowheads="1"/>
          </p:cNvPicPr>
          <p:nvPr/>
        </p:nvPicPr>
        <p:blipFill>
          <a:blip r:embed="rId2"/>
          <a:srcRect/>
          <a:stretch>
            <a:fillRect/>
          </a:stretch>
        </p:blipFill>
        <p:spPr bwMode="auto">
          <a:xfrm>
            <a:off x="0" y="371678"/>
            <a:ext cx="9144000" cy="561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4" name="Date Placeholder 3"/>
          <p:cNvSpPr>
            <a:spLocks noGrp="1"/>
          </p:cNvSpPr>
          <p:nvPr>
            <p:ph type="dt" sz="half" idx="10"/>
          </p:nvPr>
        </p:nvSpPr>
        <p:spPr/>
        <p:txBody>
          <a:bodyPr/>
          <a:lstStyle/>
          <a:p>
            <a:fld id="{7930C733-59E7-E94E-992D-B148BC92BF12}" type="datetime1">
              <a:rPr lang="en-US" smtClean="0"/>
              <a:pPr/>
              <a:t>1/21/12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Spring 2012 -- Lecture #1</a:t>
            </a:r>
            <a:endParaRPr lang="en-US" dirty="0"/>
          </a:p>
        </p:txBody>
      </p:sp>
      <p:pic>
        <p:nvPicPr>
          <p:cNvPr id="9" name="Picture 8" descr="RAID.jpg"/>
          <p:cNvPicPr>
            <a:picLocks noChangeAspect="1"/>
          </p:cNvPicPr>
          <p:nvPr/>
        </p:nvPicPr>
        <p:blipFill>
          <a:blip r:embed="rId2"/>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a:t>
            </a:r>
          </a:p>
          <a:p>
            <a:pPr lvl="1"/>
            <a:r>
              <a:rPr lang="en-US" sz="2400" dirty="0" smtClean="0"/>
              <a:t>Redundant datacenters so that can lose 1 datacenter but Internet service stays online</a:t>
            </a:r>
          </a:p>
          <a:p>
            <a:pPr lvl="1"/>
            <a:r>
              <a:rPr lang="en-US" sz="2400" dirty="0" smtClean="0"/>
              <a:t>Redundant disks so that can lose 1 disk but not lose data (Redundant Arrays of Independent Disks/RAID)</a:t>
            </a:r>
          </a:p>
          <a:p>
            <a:pPr lvl="1"/>
            <a:r>
              <a:rPr lang="en-US" sz="2400" dirty="0" smtClean="0"/>
              <a:t>Redundant memory bits of so that can lose 1 bit but no data (Error Correcting Code/ECC Memory)</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F9AA9134-37CB-EE4A-93B0-BB3541194B50}" type="datetime1">
              <a:rPr lang="en-US" smtClean="0"/>
              <a:pPr/>
              <a:t>1/21/12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8" name="Picture 7" descr="ECCmemory.jpg"/>
          <p:cNvPicPr>
            <a:picLocks noChangeAspect="1"/>
          </p:cNvPicPr>
          <p:nvPr/>
        </p:nvPicPr>
        <p:blipFill>
          <a:blip r:embed="rId3"/>
          <a:stretch>
            <a:fillRect/>
          </a:stretch>
        </p:blipFill>
        <p:spPr>
          <a:xfrm>
            <a:off x="812800" y="5302023"/>
            <a:ext cx="2709334" cy="63607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Memory hierarchy goal: look ≈as fast as most expensive memory, ≈ as big as cheapest</a:t>
            </a:r>
            <a:endParaRPr lang="en-US" sz="2800" dirty="0">
              <a:solidFill>
                <a:srgbClr val="408000"/>
              </a:solidFill>
              <a:latin typeface="Symbol" pitchFamily="1" charset="2"/>
            </a:endParaRP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0000"/>
                </a:solidFill>
              </a:rPr>
              <a:t>Moore’s Law means computers get twice as fast every ≈ 1.5 years</a:t>
            </a:r>
            <a:endParaRPr lang="en-US" sz="2800" dirty="0">
              <a:solidFill>
                <a:srgbClr val="FF000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The goal of levels of interpretation is to build the most efficient hardware and software</a:t>
            </a:r>
            <a:endParaRPr lang="en-US" sz="2800" b="1" dirty="0">
              <a:ln>
                <a:solidFill>
                  <a:schemeClr val="tx1"/>
                </a:solidFill>
              </a:ln>
              <a:solidFill>
                <a:srgbClr val="FFE860"/>
              </a:solidFill>
              <a:latin typeface="Symbol" pitchFamily="1" charset="2"/>
            </a:endParaRP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To offer a dependable system, you must use components that almost never fail</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19</a:t>
            </a:fld>
            <a:endParaRPr lang="en-US"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statement is</a:t>
            </a:r>
            <a:r>
              <a:rPr lang="en-US" sz="2800" dirty="0" smtClean="0">
                <a:solidFill>
                  <a:srgbClr val="000000"/>
                </a:solidFill>
              </a:rPr>
              <a:t> TRUE about Big Ideas in Computer Architecture?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Great Ideas in Computer Architecture</a:t>
            </a:r>
          </a:p>
          <a:p>
            <a:r>
              <a:rPr lang="en-US" dirty="0" err="1" smtClean="0"/>
              <a:t>Administrivia</a:t>
            </a:r>
            <a:endParaRPr lang="en-US" dirty="0" smtClean="0"/>
          </a:p>
          <a:p>
            <a:r>
              <a:rPr lang="en-US" dirty="0" err="1" smtClean="0"/>
              <a:t>PostPC</a:t>
            </a:r>
            <a:r>
              <a:rPr lang="en-US" dirty="0" smtClean="0"/>
              <a:t> Era: From Phones to Datacenters</a:t>
            </a:r>
          </a:p>
          <a:p>
            <a:r>
              <a:rPr lang="en-US" dirty="0" smtClean="0"/>
              <a:t>Software as a Service </a:t>
            </a:r>
          </a:p>
          <a:p>
            <a:r>
              <a:rPr lang="en-US" dirty="0" smtClean="0"/>
              <a:t>Cloud Computing</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AE1EAC7A-093B-9F43-9097-9132AEE0BDD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Great Ideas in Computer Architecture</a:t>
            </a:r>
          </a:p>
          <a:p>
            <a:r>
              <a:rPr lang="en-US" dirty="0" err="1" smtClean="0"/>
              <a:t>Administrivia</a:t>
            </a:r>
            <a:endParaRPr lang="en-US" dirty="0" smtClean="0"/>
          </a:p>
          <a:p>
            <a:r>
              <a:rPr lang="en-US" dirty="0" err="1" smtClean="0"/>
              <a:t>PostPC</a:t>
            </a:r>
            <a:r>
              <a:rPr lang="en-US" dirty="0" smtClean="0"/>
              <a:t> Era: From Phones to Datacenters</a:t>
            </a:r>
          </a:p>
          <a:p>
            <a:r>
              <a:rPr lang="en-US" dirty="0" smtClean="0"/>
              <a:t>Software as a Service </a:t>
            </a:r>
          </a:p>
          <a:p>
            <a:r>
              <a:rPr lang="en-US" dirty="0" smtClean="0"/>
              <a:t>Cloud Computing</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AE1EAC7A-093B-9F43-9097-9132AEE0BDD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3994" y="1524002"/>
            <a:ext cx="2777067" cy="2777067"/>
          </a:xfrm>
          <a:prstGeom prst="rect">
            <a:avLst/>
          </a:prstGeom>
        </p:spPr>
      </p:pic>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474134" y="1193800"/>
            <a:ext cx="8229600" cy="5461000"/>
          </a:xfrm>
        </p:spPr>
        <p:txBody>
          <a:bodyPr>
            <a:normAutofit fontScale="77500" lnSpcReduction="20000"/>
          </a:bodyPr>
          <a:lstStyle/>
          <a:p>
            <a:r>
              <a:rPr lang="en-US" dirty="0" smtClean="0"/>
              <a:t>Course Web: </a:t>
            </a:r>
            <a:r>
              <a:rPr lang="en-US" dirty="0" smtClean="0">
                <a:hlinkClick r:id="rId3"/>
              </a:rPr>
              <a:t>http://inst.eecs.Berkeley.edu/~cs61c/sp12sp  </a:t>
            </a:r>
            <a:endParaRPr lang="en-US" dirty="0" smtClean="0"/>
          </a:p>
          <a:p>
            <a:r>
              <a:rPr lang="en-US" dirty="0" smtClean="0"/>
              <a:t>Instructor: </a:t>
            </a:r>
          </a:p>
          <a:p>
            <a:pPr lvl="1"/>
            <a:r>
              <a:rPr lang="en-US" dirty="0" smtClean="0"/>
              <a:t>Dave Patterson </a:t>
            </a:r>
          </a:p>
          <a:p>
            <a:r>
              <a:rPr lang="en-US" dirty="0" smtClean="0"/>
              <a:t>Teaching Assistants: </a:t>
            </a:r>
          </a:p>
          <a:p>
            <a:pPr lvl="1"/>
            <a:r>
              <a:rPr lang="en-US" dirty="0" err="1" smtClean="0"/>
              <a:t>Rimas</a:t>
            </a:r>
            <a:r>
              <a:rPr lang="en-US" dirty="0" smtClean="0"/>
              <a:t> </a:t>
            </a:r>
            <a:r>
              <a:rPr lang="en-US" dirty="0" err="1" smtClean="0"/>
              <a:t>Avizienis</a:t>
            </a:r>
            <a:r>
              <a:rPr lang="en-US" dirty="0" smtClean="0"/>
              <a:t>, Scott Beamer, Alan Christopher, </a:t>
            </a:r>
            <a:br>
              <a:rPr lang="en-US" dirty="0" smtClean="0"/>
            </a:br>
            <a:r>
              <a:rPr lang="en-US" dirty="0" smtClean="0"/>
              <a:t>Eric Liang, Paul </a:t>
            </a:r>
            <a:r>
              <a:rPr lang="en-US" dirty="0" err="1" smtClean="0"/>
              <a:t>Ruan</a:t>
            </a:r>
            <a:r>
              <a:rPr lang="en-US" dirty="0" smtClean="0"/>
              <a:t>, Ian </a:t>
            </a:r>
            <a:r>
              <a:rPr lang="en-US" dirty="0" err="1" smtClean="0"/>
              <a:t>Vonseggern</a:t>
            </a:r>
            <a:endParaRPr lang="en-US" dirty="0" smtClean="0"/>
          </a:p>
          <a:p>
            <a:r>
              <a:rPr lang="en-US" dirty="0" smtClean="0"/>
              <a:t>Textbooks: Average 15 pages of reading/week</a:t>
            </a:r>
          </a:p>
          <a:p>
            <a:pPr lvl="1"/>
            <a:r>
              <a:rPr lang="en-US" dirty="0" smtClean="0"/>
              <a:t>Barroso &amp; </a:t>
            </a:r>
            <a:r>
              <a:rPr lang="en-US" dirty="0" err="1" smtClean="0"/>
              <a:t>Holzle</a:t>
            </a:r>
            <a:r>
              <a:rPr lang="en-US" dirty="0" smtClean="0"/>
              <a:t>, </a:t>
            </a:r>
            <a:r>
              <a:rPr lang="en-US" i="1" dirty="0" smtClean="0"/>
              <a:t>The Datacenter as a Computer</a:t>
            </a:r>
            <a:br>
              <a:rPr lang="en-US" i="1" dirty="0" smtClean="0"/>
            </a:br>
            <a:r>
              <a:rPr lang="en-US" i="1" dirty="0" smtClean="0"/>
              <a:t>(free download from web page)</a:t>
            </a:r>
            <a:endParaRPr lang="en-US" dirty="0" smtClean="0"/>
          </a:p>
          <a:p>
            <a:pPr lvl="1"/>
            <a:r>
              <a:rPr lang="en-US" dirty="0" smtClean="0"/>
              <a:t>Patterson &amp; Hennessey, </a:t>
            </a:r>
            <a:r>
              <a:rPr lang="en-US" i="1" dirty="0" smtClean="0"/>
              <a:t>Computer Organization and Design</a:t>
            </a:r>
            <a:r>
              <a:rPr lang="en-US" dirty="0" smtClean="0"/>
              <a:t>, </a:t>
            </a:r>
            <a:br>
              <a:rPr lang="en-US" dirty="0" smtClean="0"/>
            </a:br>
            <a:r>
              <a:rPr lang="en-US" dirty="0" smtClean="0"/>
              <a:t>Revised 4</a:t>
            </a:r>
            <a:r>
              <a:rPr lang="en-US" baseline="30000" dirty="0" smtClean="0"/>
              <a:t>th</a:t>
            </a:r>
            <a:r>
              <a:rPr lang="en-US" dirty="0" smtClean="0"/>
              <a:t> Edition (not ≤3</a:t>
            </a:r>
            <a:r>
              <a:rPr lang="en-US" baseline="30000" dirty="0" smtClean="0"/>
              <a:t>rd</a:t>
            </a:r>
            <a:r>
              <a:rPr lang="en-US" dirty="0" smtClean="0"/>
              <a:t> Edition, not Asian 4</a:t>
            </a:r>
            <a:r>
              <a:rPr lang="en-US" baseline="30000" dirty="0" smtClean="0"/>
              <a:t>th</a:t>
            </a:r>
            <a:r>
              <a:rPr lang="en-US" dirty="0" smtClean="0"/>
              <a:t> edition)</a:t>
            </a:r>
          </a:p>
          <a:p>
            <a:pPr lvl="1"/>
            <a:r>
              <a:rPr lang="en-US" dirty="0" smtClean="0"/>
              <a:t>Kernighan &amp; Ritchie, </a:t>
            </a:r>
            <a:r>
              <a:rPr lang="en-US" i="1" dirty="0" smtClean="0"/>
              <a:t>The C Programming Language</a:t>
            </a:r>
            <a:r>
              <a:rPr lang="en-US" dirty="0" smtClean="0"/>
              <a:t>, 2</a:t>
            </a:r>
            <a:r>
              <a:rPr lang="en-US" baseline="30000" dirty="0" smtClean="0"/>
              <a:t>nd</a:t>
            </a:r>
            <a:r>
              <a:rPr lang="en-US" dirty="0" smtClean="0"/>
              <a:t> Edition</a:t>
            </a:r>
          </a:p>
          <a:p>
            <a:r>
              <a:rPr lang="en-US" dirty="0" smtClean="0"/>
              <a:t>Piazza for class announcements, Q&amp;A: </a:t>
            </a:r>
          </a:p>
          <a:p>
            <a:pPr lvl="1"/>
            <a:r>
              <a:rPr lang="en-US" dirty="0" smtClean="0"/>
              <a:t>Just go to Piazza web page and add yourself to the class</a:t>
            </a:r>
          </a:p>
          <a:p>
            <a:pPr lvl="1"/>
            <a:r>
              <a:rPr lang="en-US" dirty="0" smtClean="0"/>
              <a:t>Staff reads them all; please keep it class related </a:t>
            </a:r>
            <a:r>
              <a:rPr lang="en-US" smtClean="0"/>
              <a:t>and professional</a:t>
            </a:r>
            <a:endParaRPr lang="en-US" dirty="0" smtClean="0"/>
          </a:p>
        </p:txBody>
      </p:sp>
      <p:sp>
        <p:nvSpPr>
          <p:cNvPr id="4" name="Date Placeholder 3"/>
          <p:cNvSpPr>
            <a:spLocks noGrp="1"/>
          </p:cNvSpPr>
          <p:nvPr>
            <p:ph type="dt" sz="half" idx="10"/>
          </p:nvPr>
        </p:nvSpPr>
        <p:spPr/>
        <p:txBody>
          <a:bodyPr/>
          <a:lstStyle/>
          <a:p>
            <a:fld id="{F24E21CE-63B6-E24E-AE7E-C4FE4DEE820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0"/>
            <a:ext cx="8331200" cy="4525963"/>
          </a:xfrm>
        </p:spPr>
        <p:txBody>
          <a:bodyPr>
            <a:normAutofit/>
          </a:bodyPr>
          <a:lstStyle/>
          <a:p>
            <a:r>
              <a:rPr lang="en-US" dirty="0" smtClean="0"/>
              <a:t>Discussions and labs will be held this week</a:t>
            </a:r>
          </a:p>
          <a:p>
            <a:pPr lvl="1"/>
            <a:r>
              <a:rPr lang="en-US" dirty="0" smtClean="0"/>
              <a:t>Switching Sections: if you find another 61C student willing to swap discussion AND lab, talk to your TAs</a:t>
            </a:r>
          </a:p>
          <a:p>
            <a:pPr lvl="1"/>
            <a:r>
              <a:rPr lang="en-US" dirty="0" smtClean="0"/>
              <a:t>Partner (projects 1, 3, and extra credit): </a:t>
            </a:r>
            <a:br>
              <a:rPr lang="en-US" dirty="0" smtClean="0"/>
            </a:br>
            <a:r>
              <a:rPr lang="en-US" dirty="0" smtClean="0"/>
              <a:t>OK if partners mix sections but have same TA</a:t>
            </a:r>
          </a:p>
          <a:p>
            <a:r>
              <a:rPr lang="en-US" dirty="0" smtClean="0"/>
              <a:t>First homework assignment due this  Sunday January </a:t>
            </a:r>
            <a:r>
              <a:rPr lang="en-US" dirty="0" err="1" smtClean="0"/>
              <a:t>22rd</a:t>
            </a:r>
            <a:r>
              <a:rPr lang="en-US" dirty="0" smtClean="0"/>
              <a:t> by 11:59:59 PM</a:t>
            </a:r>
          </a:p>
          <a:p>
            <a:pPr lvl="1"/>
            <a:r>
              <a:rPr lang="en-US" dirty="0" smtClean="0"/>
              <a:t>There is reading assignment as well on course page</a:t>
            </a:r>
          </a:p>
        </p:txBody>
      </p:sp>
      <p:sp>
        <p:nvSpPr>
          <p:cNvPr id="4" name="Date Placeholder 3"/>
          <p:cNvSpPr>
            <a:spLocks noGrp="1"/>
          </p:cNvSpPr>
          <p:nvPr>
            <p:ph type="dt" sz="half" idx="10"/>
          </p:nvPr>
        </p:nvSpPr>
        <p:spPr/>
        <p:txBody>
          <a:bodyPr/>
          <a:lstStyle/>
          <a:p>
            <a:fld id="{8A29DF82-6EAF-B049-95CE-095231D2E7A5}"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85000" lnSpcReduction="10000"/>
          </a:bodyPr>
          <a:lstStyle/>
          <a:p>
            <a:r>
              <a:rPr lang="en-US" dirty="0" smtClean="0"/>
              <a:t>Grading</a:t>
            </a:r>
          </a:p>
          <a:p>
            <a:pPr lvl="1"/>
            <a:r>
              <a:rPr lang="en-US" dirty="0" smtClean="0"/>
              <a:t>Participation and Altruism (5%)</a:t>
            </a:r>
          </a:p>
          <a:p>
            <a:pPr lvl="1"/>
            <a:r>
              <a:rPr lang="en-US" dirty="0" smtClean="0"/>
              <a:t>Homework (5%)</a:t>
            </a:r>
          </a:p>
          <a:p>
            <a:pPr lvl="1"/>
            <a:r>
              <a:rPr lang="en-US" dirty="0" smtClean="0"/>
              <a:t>Labs (20%)</a:t>
            </a:r>
          </a:p>
          <a:p>
            <a:pPr lvl="1"/>
            <a:r>
              <a:rPr lang="en-US" dirty="0" smtClean="0"/>
              <a:t>Projects (40%)</a:t>
            </a:r>
          </a:p>
          <a:p>
            <a:pPr marL="1371600" lvl="2" indent="-457200">
              <a:buFont typeface="+mj-lt"/>
              <a:buAutoNum type="arabicPeriod"/>
            </a:pPr>
            <a:r>
              <a:rPr lang="en-US" dirty="0" smtClean="0"/>
              <a:t>Data Parallelism (Map-Reduce on Amazon EC2, with partner)</a:t>
            </a:r>
          </a:p>
          <a:p>
            <a:pPr marL="1371600" lvl="2" indent="-457200">
              <a:buFont typeface="+mj-lt"/>
              <a:buAutoNum type="arabicPeriod"/>
            </a:pPr>
            <a:r>
              <a:rPr lang="en-US" dirty="0" smtClean="0"/>
              <a:t>Computer Instruction Set Simulator (C)</a:t>
            </a:r>
          </a:p>
          <a:p>
            <a:pPr marL="1371600" lvl="2" indent="-457200">
              <a:buFont typeface="+mj-lt"/>
              <a:buAutoNum type="arabicPeriod"/>
            </a:pPr>
            <a:r>
              <a:rPr lang="en-US" dirty="0" smtClean="0"/>
              <a:t>Performance Tuning of a Parallel Application/Matrix Multiply using cache blocking, SIMD, MIMD (OpenMP, with partner)</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Extra Credit: Matrix Multiply Competition, anything goes</a:t>
            </a:r>
          </a:p>
          <a:p>
            <a:pPr lvl="1"/>
            <a:r>
              <a:rPr lang="en-US" dirty="0" smtClean="0"/>
              <a:t>Midterm (10%):</a:t>
            </a:r>
            <a:r>
              <a:rPr lang="en-US" dirty="0" smtClean="0">
                <a:solidFill>
                  <a:srgbClr val="FF0000"/>
                </a:solidFill>
              </a:rPr>
              <a:t> </a:t>
            </a:r>
            <a:r>
              <a:rPr lang="en-US" u="sng" dirty="0" smtClean="0">
                <a:solidFill>
                  <a:srgbClr val="FF0000"/>
                </a:solidFill>
              </a:rPr>
              <a:t>6-9 PM </a:t>
            </a:r>
            <a:r>
              <a:rPr lang="en-US" dirty="0" smtClean="0"/>
              <a:t>Tuesday March 6, </a:t>
            </a:r>
            <a:r>
              <a:rPr lang="en-US" u="sng" dirty="0" smtClean="0">
                <a:solidFill>
                  <a:srgbClr val="FF0000"/>
                </a:solidFill>
              </a:rPr>
              <a:t>155 </a:t>
            </a:r>
            <a:r>
              <a:rPr lang="en-US" u="sng" dirty="0" err="1" smtClean="0">
                <a:solidFill>
                  <a:srgbClr val="FF0000"/>
                </a:solidFill>
              </a:rPr>
              <a:t>Dwinelle</a:t>
            </a:r>
            <a:r>
              <a:rPr lang="en-US" u="sng" dirty="0" smtClean="0">
                <a:solidFill>
                  <a:srgbClr val="FF0000"/>
                </a:solidFill>
              </a:rPr>
              <a:t> </a:t>
            </a:r>
          </a:p>
          <a:p>
            <a:pPr lvl="1"/>
            <a:r>
              <a:rPr lang="en-US" dirty="0" smtClean="0"/>
              <a:t>Final (20%): 11:30-2:30 PM Wednesday May 9</a:t>
            </a:r>
          </a:p>
          <a:p>
            <a:pPr lvl="1"/>
            <a:endParaRPr lang="en-US" dirty="0"/>
          </a:p>
        </p:txBody>
      </p:sp>
      <p:sp>
        <p:nvSpPr>
          <p:cNvPr id="4" name="Date Placeholder 3"/>
          <p:cNvSpPr>
            <a:spLocks noGrp="1"/>
          </p:cNvSpPr>
          <p:nvPr>
            <p:ph type="dt" sz="half" idx="10"/>
          </p:nvPr>
        </p:nvSpPr>
        <p:spPr/>
        <p:txBody>
          <a:bodyPr/>
          <a:lstStyle/>
          <a:p>
            <a:fld id="{C7DC0A18-9F6E-7542-A8B6-0E19F0D784D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Spring 2011: GPA 2.85 </a:t>
            </a:r>
            <a:br>
              <a:rPr lang="en-US" sz="2400" dirty="0" smtClean="0"/>
            </a:br>
            <a:r>
              <a:rPr lang="en-US" sz="2400" dirty="0" smtClean="0"/>
              <a:t>24% A's, 49% B's, 18% C's, </a:t>
            </a:r>
            <a:br>
              <a:rPr lang="en-US" sz="2400" dirty="0" smtClean="0"/>
            </a:br>
            <a:r>
              <a:rPr lang="en-US" sz="2400" dirty="0" smtClean="0"/>
              <a:t>6% D's, 3%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4" name="Date Placeholder 3"/>
          <p:cNvSpPr>
            <a:spLocks noGrp="1"/>
          </p:cNvSpPr>
          <p:nvPr>
            <p:ph type="dt" sz="half" idx="10"/>
          </p:nvPr>
        </p:nvSpPr>
        <p:spPr/>
        <p:txBody>
          <a:bodyPr/>
          <a:lstStyle/>
          <a:p>
            <a:fld id="{EA69087E-E26E-A84B-9D45-9851E192FDA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graphicFrame>
        <p:nvGraphicFramePr>
          <p:cNvPr id="7" name="Table 6"/>
          <p:cNvGraphicFramePr>
            <a:graphicFrameLocks noGrp="1"/>
          </p:cNvGraphicFramePr>
          <p:nvPr/>
        </p:nvGraphicFramePr>
        <p:xfrm>
          <a:off x="5469469" y="3733802"/>
          <a:ext cx="3352799" cy="2743200"/>
        </p:xfrm>
        <a:graphic>
          <a:graphicData uri="http://schemas.openxmlformats.org/drawingml/2006/table">
            <a:tbl>
              <a:tblPr firstRow="1" bandRow="1">
                <a:tableStyleId>{5C22544A-7EE6-4342-B048-85BDC9FD1C3A}</a:tableStyleId>
              </a:tblPr>
              <a:tblGrid>
                <a:gridCol w="990599"/>
                <a:gridCol w="1066800"/>
                <a:gridCol w="1295400"/>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2011</a:t>
                      </a:r>
                      <a:endParaRPr lang="en-US" sz="2400" dirty="0"/>
                    </a:p>
                  </a:txBody>
                  <a:tcPr/>
                </a:tc>
                <a:tc>
                  <a:txBody>
                    <a:bodyPr/>
                    <a:lstStyle/>
                    <a:p>
                      <a:pPr algn="ctr"/>
                      <a:r>
                        <a:rPr lang="en-US" sz="2400" dirty="0" smtClean="0"/>
                        <a:t>2.72</a:t>
                      </a:r>
                      <a:endParaRPr lang="en-US" sz="2400" dirty="0"/>
                    </a:p>
                  </a:txBody>
                  <a:tcPr/>
                </a:tc>
                <a:tc>
                  <a:txBody>
                    <a:bodyPr/>
                    <a:lstStyle/>
                    <a:p>
                      <a:pPr algn="ctr"/>
                      <a:r>
                        <a:rPr lang="en-US" sz="2400" dirty="0" smtClean="0"/>
                        <a:t>2.85</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lnSpcReduction="10000"/>
          </a:bodyPr>
          <a:lstStyle/>
          <a:p>
            <a:r>
              <a:rPr lang="en-US" dirty="0" smtClean="0"/>
              <a:t>Assignments due Sundays at 11:59:59 PM</a:t>
            </a:r>
          </a:p>
          <a:p>
            <a:r>
              <a:rPr lang="en-US" dirty="0" smtClean="0"/>
              <a:t>Late </a:t>
            </a:r>
            <a:r>
              <a:rPr lang="en-US" dirty="0" err="1" smtClean="0"/>
              <a:t>homeworks</a:t>
            </a:r>
            <a:r>
              <a:rPr lang="en-US" dirty="0" smtClean="0"/>
              <a:t> not accepted (100% penalty)</a:t>
            </a:r>
          </a:p>
          <a:p>
            <a:r>
              <a:rPr lang="en-US" dirty="0" smtClean="0"/>
              <a:t>Late projects get 20% penalty, accepted up to Tuesdays at 11:59:59 PM</a:t>
            </a:r>
          </a:p>
          <a:p>
            <a:pPr lvl="1"/>
            <a:r>
              <a:rPr lang="en-US" dirty="0" smtClean="0"/>
              <a:t>No credit if  more than 48 hours late</a:t>
            </a:r>
          </a:p>
          <a:p>
            <a:pPr lvl="1"/>
            <a:r>
              <a:rPr lang="en-US" dirty="0" smtClean="0"/>
              <a:t>No “slip days” in 61C</a:t>
            </a:r>
          </a:p>
          <a:p>
            <a:pPr lvl="2"/>
            <a:r>
              <a:rPr lang="en-US" dirty="0" smtClean="0"/>
              <a:t>Used by Dan Garcia and a few faculty to cope with 100s of students who often procrastinate without having to hear the excuses, but not widespread in EECS courses</a:t>
            </a:r>
          </a:p>
          <a:p>
            <a:pPr lvl="2"/>
            <a:r>
              <a:rPr lang="en-US" dirty="0" smtClean="0"/>
              <a:t>More late assignments if everyone has no-cost options; better to learn now how to cope with real deadlines</a:t>
            </a:r>
          </a:p>
          <a:p>
            <a:endParaRPr lang="en-US" dirty="0"/>
          </a:p>
        </p:txBody>
      </p:sp>
      <p:sp>
        <p:nvSpPr>
          <p:cNvPr id="4" name="Date Placeholder 3"/>
          <p:cNvSpPr>
            <a:spLocks noGrp="1"/>
          </p:cNvSpPr>
          <p:nvPr>
            <p:ph type="dt" sz="half" idx="10"/>
          </p:nvPr>
        </p:nvSpPr>
        <p:spPr/>
        <p:txBody>
          <a:bodyPr/>
          <a:lstStyle/>
          <a:p>
            <a:fld id="{F61E545B-F446-344A-865C-EDEFC880DE07}"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70000" lnSpcReduction="20000"/>
          </a:bodyPr>
          <a:lstStyle/>
          <a:p>
            <a:r>
              <a:rPr lang="en-US" dirty="0" smtClean="0"/>
              <a:t>With the exception of laboratories and assignments that explicitly permit you to work in groups, all </a:t>
            </a:r>
            <a:r>
              <a:rPr lang="en-US" dirty="0" err="1" smtClean="0"/>
              <a:t>homeworks</a:t>
            </a:r>
            <a:r>
              <a:rPr lang="en-US" dirty="0" smtClean="0"/>
              <a:t> and projects are to be YOUR work and your work ALONE.</a:t>
            </a:r>
          </a:p>
          <a:p>
            <a:r>
              <a:rPr lang="en-US" dirty="0" smtClean="0"/>
              <a:t>You are encouraged to discuss your assignments with other students, and extra credit will be assigned to students who help others, particularly by answering questions on the Google Group, but we expect that what you hand is yours.</a:t>
            </a:r>
          </a:p>
          <a:p>
            <a:r>
              <a:rPr lang="en-US" dirty="0" smtClean="0"/>
              <a:t>It is NOT acceptable to copy solutions from other students.</a:t>
            </a:r>
          </a:p>
          <a:p>
            <a:r>
              <a:rPr lang="en-US" dirty="0" smtClean="0"/>
              <a:t>It is NOT acceptable to copy (or start your) solutions from the Web. </a:t>
            </a:r>
          </a:p>
          <a:p>
            <a:r>
              <a:rPr lang="en-US" dirty="0" smtClean="0"/>
              <a:t>We have tools and methods, developed over many years, for detecting this. You WILL be caught, and the penalties WILL be severe. </a:t>
            </a:r>
          </a:p>
          <a:p>
            <a:r>
              <a:rPr lang="en-US" dirty="0" smtClean="0"/>
              <a:t>At the minimum a ZERO for the assignment, possibly an F in the course, and a letter to your university record documenting the incidence of cheating.</a:t>
            </a:r>
          </a:p>
          <a:p>
            <a:r>
              <a:rPr lang="en-US" dirty="0" smtClean="0"/>
              <a:t>(We caught people last time taught 61C!)</a:t>
            </a:r>
            <a:endParaRPr lang="en-US" dirty="0"/>
          </a:p>
        </p:txBody>
      </p:sp>
      <p:sp>
        <p:nvSpPr>
          <p:cNvPr id="4" name="Date Placeholder 3"/>
          <p:cNvSpPr>
            <a:spLocks noGrp="1"/>
          </p:cNvSpPr>
          <p:nvPr>
            <p:ph type="dt" sz="half" idx="10"/>
          </p:nvPr>
        </p:nvSpPr>
        <p:spPr/>
        <p:txBody>
          <a:bodyPr/>
          <a:lstStyle/>
          <a:p>
            <a:fld id="{A0554CA2-5C2A-3B41-94BF-0FFFC5E7273C}"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BRAIN ON COMPUTERS; Hooked on Gadgets, and </a:t>
            </a:r>
            <a:r>
              <a:rPr lang="en-US" smtClean="0"/>
              <a:t>Paying a </a:t>
            </a:r>
            <a:r>
              <a:rPr lang="en-US" dirty="0" smtClean="0"/>
              <a:t>Mental Price </a:t>
            </a:r>
            <a:endParaRPr lang="en-US" dirty="0"/>
          </a:p>
        </p:txBody>
      </p:sp>
      <p:sp>
        <p:nvSpPr>
          <p:cNvPr id="7" name="Content Placeholder 6"/>
          <p:cNvSpPr>
            <a:spLocks noGrp="1"/>
          </p:cNvSpPr>
          <p:nvPr>
            <p:ph sz="half" idx="1"/>
          </p:nvPr>
        </p:nvSpPr>
        <p:spPr>
          <a:xfrm>
            <a:off x="440267" y="1380067"/>
            <a:ext cx="4038600" cy="4919133"/>
          </a:xfrm>
        </p:spPr>
        <p:txBody>
          <a:bodyPr>
            <a:noAutofit/>
          </a:bodyPr>
          <a:lstStyle/>
          <a:p>
            <a:pPr marL="0" indent="0">
              <a:buNone/>
            </a:pPr>
            <a:r>
              <a:rPr lang="en-US" sz="1400" dirty="0" smtClean="0"/>
              <a:t>NY Times, June 7, 2010, by Matt </a:t>
            </a:r>
            <a:r>
              <a:rPr lang="en-US" sz="1400" dirty="0" err="1" smtClean="0"/>
              <a:t>Richtel</a:t>
            </a:r>
            <a:endParaRPr lang="en-US" sz="1400" dirty="0" smtClean="0"/>
          </a:p>
          <a:p>
            <a:pPr marL="0" indent="0">
              <a:buNone/>
            </a:pPr>
            <a:r>
              <a:rPr lang="en-US" sz="1400" dirty="0" smtClean="0"/>
              <a:t>SAN FRANCISCO -- When one of the most important e-mail messages of his life landed in his in-</a:t>
            </a:r>
            <a:r>
              <a:rPr lang="en-US" sz="1400" smtClean="0"/>
              <a:t>box a </a:t>
            </a:r>
            <a:r>
              <a:rPr lang="en-US" sz="1400" dirty="0" smtClean="0"/>
              <a:t>few years ago, </a:t>
            </a:r>
            <a:r>
              <a:rPr lang="en-US" sz="1400" dirty="0" err="1" smtClean="0"/>
              <a:t>Kord</a:t>
            </a:r>
            <a:r>
              <a:rPr lang="en-US" sz="1400" dirty="0" smtClean="0"/>
              <a:t> Campbell overlooked it. </a:t>
            </a:r>
          </a:p>
          <a:p>
            <a:pPr marL="0" indent="0">
              <a:buNone/>
            </a:pPr>
            <a:r>
              <a:rPr lang="en-US" sz="1400" dirty="0" smtClean="0"/>
              <a:t>Not just </a:t>
            </a:r>
            <a:r>
              <a:rPr lang="en-US" sz="1400" smtClean="0"/>
              <a:t>for a </a:t>
            </a:r>
            <a:r>
              <a:rPr lang="en-US" sz="1400" dirty="0" smtClean="0"/>
              <a:t>day or two, but 12 days. He finally saw it while sifting through old messages</a:t>
            </a:r>
            <a:r>
              <a:rPr lang="en-US" sz="1400" smtClean="0"/>
              <a:t>: a </a:t>
            </a:r>
            <a:r>
              <a:rPr lang="en-US" sz="1400" dirty="0" smtClean="0"/>
              <a:t>big company wanted to buy his Internet start-up. </a:t>
            </a:r>
          </a:p>
          <a:p>
            <a:pPr marL="0" indent="0">
              <a:buNone/>
            </a:pPr>
            <a:r>
              <a:rPr lang="en-US" sz="1400" dirty="0" smtClean="0"/>
              <a:t>''I stood up from my desk and said, 'Oh my God, oh my God, oh my God,' '' Mr. Campbell said. ''It's kind of hard to miss an e-mail like that, but I did.'' </a:t>
            </a:r>
          </a:p>
          <a:p>
            <a:pPr marL="0" indent="0">
              <a:buNone/>
            </a:pPr>
            <a:r>
              <a:rPr lang="en-US" sz="1400" dirty="0" smtClean="0"/>
              <a:t>The message had slipped by him amid an electronic flood: two computer screens alive with e-mail, instant messages, online chats</a:t>
            </a:r>
            <a:r>
              <a:rPr lang="en-US" sz="1400" smtClean="0"/>
              <a:t>, a </a:t>
            </a:r>
            <a:r>
              <a:rPr lang="en-US" sz="1400" dirty="0" smtClean="0"/>
              <a:t>Web browser and the computer code he was writing. </a:t>
            </a:r>
          </a:p>
          <a:p>
            <a:pPr marL="0" indent="0">
              <a:buNone/>
            </a:pPr>
            <a:r>
              <a:rPr lang="en-US" sz="1400" dirty="0" smtClean="0"/>
              <a:t>While he managed to salvage the $1.3 million deal after apologizing to his suitor, Mr. Campbell continues to struggle with the effects of the deluge of data. Even after he unplugs, he craves the stimulation he gets from his electronic gadgets. He forgets things like dinner plans, and he has trouble focusing on his family. His wife, Brenda, complains, </a:t>
            </a:r>
            <a:r>
              <a:rPr lang="en-US" sz="1400" dirty="0" smtClean="0">
                <a:solidFill>
                  <a:srgbClr val="0000FF"/>
                </a:solidFill>
              </a:rPr>
              <a:t>''It seems like he can no longer be fully in the moment.</a:t>
            </a:r>
            <a:r>
              <a:rPr lang="en-US" sz="1400" dirty="0" smtClean="0"/>
              <a:t>'' </a:t>
            </a:r>
          </a:p>
          <a:p>
            <a:pPr marL="0" indent="0">
              <a:buNone/>
            </a:pPr>
            <a:endParaRPr lang="en-US" sz="1400" dirty="0" smtClean="0"/>
          </a:p>
          <a:p>
            <a:pPr>
              <a:buNone/>
            </a:pPr>
            <a:endParaRPr lang="en-US" sz="1400" dirty="0"/>
          </a:p>
        </p:txBody>
      </p:sp>
      <p:sp>
        <p:nvSpPr>
          <p:cNvPr id="8" name="Content Placeholder 7"/>
          <p:cNvSpPr>
            <a:spLocks noGrp="1"/>
          </p:cNvSpPr>
          <p:nvPr>
            <p:ph sz="half" idx="2"/>
          </p:nvPr>
        </p:nvSpPr>
        <p:spPr>
          <a:xfrm>
            <a:off x="4614332" y="1380067"/>
            <a:ext cx="4529667" cy="4919133"/>
          </a:xfrm>
        </p:spPr>
        <p:txBody>
          <a:bodyPr>
            <a:noAutofit/>
          </a:bodyPr>
          <a:lstStyle/>
          <a:p>
            <a:pPr marL="0" indent="0">
              <a:buNone/>
            </a:pPr>
            <a:r>
              <a:rPr lang="en-US" sz="1400" dirty="0" smtClean="0"/>
              <a:t>This is your brain on computers. </a:t>
            </a:r>
          </a:p>
          <a:p>
            <a:pPr marL="0" indent="0">
              <a:buNone/>
            </a:pPr>
            <a:r>
              <a:rPr lang="en-US" sz="1400" dirty="0" smtClean="0"/>
              <a:t>Scientists say juggling e-mail, phone calls and other incoming information can change how people think and behave. They say our ability to focus is being undermined by bursts of information. </a:t>
            </a:r>
          </a:p>
          <a:p>
            <a:pPr marL="0" indent="0">
              <a:buNone/>
            </a:pPr>
            <a:r>
              <a:rPr lang="en-US" sz="1400" dirty="0" smtClean="0">
                <a:solidFill>
                  <a:srgbClr val="0000FF"/>
                </a:solidFill>
              </a:rPr>
              <a:t>These play </a:t>
            </a:r>
            <a:r>
              <a:rPr lang="en-US" sz="1400" smtClean="0">
                <a:solidFill>
                  <a:srgbClr val="0000FF"/>
                </a:solidFill>
              </a:rPr>
              <a:t>to a </a:t>
            </a:r>
            <a:r>
              <a:rPr lang="en-US" sz="1400" dirty="0" smtClean="0">
                <a:solidFill>
                  <a:srgbClr val="0000FF"/>
                </a:solidFill>
              </a:rPr>
              <a:t>primitive impulse to respond to immediate opportunities and threats. The stimulation provokes excitement -</a:t>
            </a:r>
            <a:r>
              <a:rPr lang="en-US" sz="1400" smtClean="0">
                <a:solidFill>
                  <a:srgbClr val="0000FF"/>
                </a:solidFill>
              </a:rPr>
              <a:t>- a </a:t>
            </a:r>
            <a:r>
              <a:rPr lang="en-US" sz="1400" dirty="0" smtClean="0">
                <a:solidFill>
                  <a:srgbClr val="0000FF"/>
                </a:solidFill>
              </a:rPr>
              <a:t>dopamine squirt -- that researchers say can be addictive. In its absence, people feel bored</a:t>
            </a:r>
            <a:r>
              <a:rPr lang="en-US" sz="1400" dirty="0" smtClean="0">
                <a:solidFill>
                  <a:srgbClr val="3366FF"/>
                </a:solidFill>
              </a:rPr>
              <a:t>. </a:t>
            </a:r>
          </a:p>
          <a:p>
            <a:pPr marL="0" indent="0">
              <a:buNone/>
            </a:pPr>
            <a:r>
              <a:rPr lang="en-US" sz="1400" dirty="0" smtClean="0"/>
              <a:t>The resulting distractions can have deadly consequences, as when </a:t>
            </a:r>
            <a:r>
              <a:rPr lang="en-US" sz="1400" dirty="0" err="1" smtClean="0"/>
              <a:t>cellphone</a:t>
            </a:r>
            <a:r>
              <a:rPr lang="en-US" sz="1400" dirty="0" smtClean="0"/>
              <a:t>-wielding drivers and train engineers cause wrecks. And for millions of people like Mr. Campbell, these urges can inflict nicks and cuts on creativity and deep thought, interrupting work and family life. </a:t>
            </a:r>
          </a:p>
          <a:p>
            <a:pPr marL="0" indent="0">
              <a:buNone/>
            </a:pPr>
            <a:r>
              <a:rPr lang="en-US" sz="1400" dirty="0" smtClean="0"/>
              <a:t>While many people say multitasking makes them more productive, research shows otherwise. </a:t>
            </a:r>
            <a:r>
              <a:rPr lang="en-US" sz="1400" dirty="0" smtClean="0">
                <a:solidFill>
                  <a:srgbClr val="0000FF"/>
                </a:solidFill>
              </a:rPr>
              <a:t>Heavy </a:t>
            </a:r>
            <a:r>
              <a:rPr lang="en-US" sz="1400" dirty="0" err="1" smtClean="0">
                <a:solidFill>
                  <a:srgbClr val="0000FF"/>
                </a:solidFill>
              </a:rPr>
              <a:t>multitaskers</a:t>
            </a:r>
            <a:r>
              <a:rPr lang="en-US" sz="1400" dirty="0" smtClean="0">
                <a:solidFill>
                  <a:srgbClr val="0000FF"/>
                </a:solidFill>
              </a:rPr>
              <a:t> actually have more trouble focusing and shutting out irrelevant information, scientists say, and they experience more stress. </a:t>
            </a:r>
          </a:p>
          <a:p>
            <a:pPr marL="0" indent="0">
              <a:buNone/>
            </a:pPr>
            <a:r>
              <a:rPr lang="en-US" sz="1400" dirty="0" smtClean="0">
                <a:solidFill>
                  <a:srgbClr val="0000FF"/>
                </a:solidFill>
              </a:rPr>
              <a:t>And scientists are discovering that even after the multitasking ends, fractured thinking and lack of focus persist. In other words, this is also your brain off computers</a:t>
            </a:r>
            <a:r>
              <a:rPr lang="en-US" sz="1400" dirty="0" smtClean="0"/>
              <a:t>. </a:t>
            </a:r>
          </a:p>
          <a:p>
            <a:pPr marL="0" indent="0">
              <a:buNone/>
            </a:pPr>
            <a:endParaRPr lang="en-US" sz="1050" dirty="0"/>
          </a:p>
        </p:txBody>
      </p:sp>
      <p:sp>
        <p:nvSpPr>
          <p:cNvPr id="5" name="Footer Placeholder 4"/>
          <p:cNvSpPr>
            <a:spLocks noGrp="1"/>
          </p:cNvSpPr>
          <p:nvPr>
            <p:ph type="ftr" sz="quarter" idx="11"/>
          </p:nvPr>
        </p:nvSpPr>
        <p:spPr/>
        <p:txBody>
          <a:bodyPr/>
          <a:lstStyle/>
          <a:p>
            <a:r>
              <a:rPr lang="en-US" smtClean="0"/>
              <a:t>Fall 2010 -- Lecture #2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789282" y="2586770"/>
            <a:ext cx="3398419" cy="3122479"/>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The Rules</a:t>
            </a:r>
            <a:br>
              <a:rPr lang="en-US" dirty="0" smtClean="0"/>
            </a:br>
            <a:r>
              <a:rPr lang="en-US" dirty="0" smtClean="0"/>
              <a:t>(and we really mean it!)</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28</a:t>
            </a:fld>
            <a:endParaRPr lang="en-US"/>
          </a:p>
        </p:txBody>
      </p:sp>
      <p:pic>
        <p:nvPicPr>
          <p:cNvPr id="28675" name="Picture 3"/>
          <p:cNvPicPr>
            <a:picLocks noChangeAspect="1" noChangeArrowheads="1"/>
          </p:cNvPicPr>
          <p:nvPr/>
        </p:nvPicPr>
        <p:blipFill>
          <a:blip r:embed="rId3"/>
          <a:srcRect/>
          <a:stretch>
            <a:fillRect/>
          </a:stretch>
        </p:blipFill>
        <p:spPr bwMode="auto">
          <a:xfrm>
            <a:off x="5123321" y="2480924"/>
            <a:ext cx="3122479" cy="3122479"/>
          </a:xfrm>
          <a:prstGeom prst="rect">
            <a:avLst/>
          </a:prstGeom>
          <a:noFill/>
          <a:ln w="9525">
            <a:noFill/>
            <a:miter lim="800000"/>
            <a:headEnd/>
            <a:tailEnd/>
          </a:ln>
          <a:effectLst/>
        </p:spPr>
      </p:pic>
      <p:grpSp>
        <p:nvGrpSpPr>
          <p:cNvPr id="3" name="Group 17"/>
          <p:cNvGrpSpPr/>
          <p:nvPr/>
        </p:nvGrpSpPr>
        <p:grpSpPr>
          <a:xfrm>
            <a:off x="740868" y="2209822"/>
            <a:ext cx="7698972" cy="3499427"/>
            <a:chOff x="740868" y="2209822"/>
            <a:chExt cx="7698972" cy="3499427"/>
          </a:xfrm>
        </p:grpSpPr>
        <p:grpSp>
          <p:nvGrpSpPr>
            <p:cNvPr id="5" name="Group 13"/>
            <p:cNvGrpSpPr/>
            <p:nvPr/>
          </p:nvGrpSpPr>
          <p:grpSpPr>
            <a:xfrm>
              <a:off x="740868" y="2209822"/>
              <a:ext cx="3499427" cy="3499427"/>
              <a:chOff x="987828" y="2198668"/>
              <a:chExt cx="3499427" cy="3499427"/>
            </a:xfrm>
          </p:grpSpPr>
          <p:sp>
            <p:nvSpPr>
              <p:cNvPr id="7" name="Oval 6"/>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1"/>
                <a:endCxn id="7"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14"/>
            <p:cNvGrpSpPr/>
            <p:nvPr/>
          </p:nvGrpSpPr>
          <p:grpSpPr>
            <a:xfrm>
              <a:off x="4940413" y="2209822"/>
              <a:ext cx="3499427" cy="3499427"/>
              <a:chOff x="987828" y="2198668"/>
              <a:chExt cx="3499427" cy="3499427"/>
            </a:xfrm>
          </p:grpSpPr>
          <p:sp>
            <p:nvSpPr>
              <p:cNvPr id="16" name="Oval 15"/>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1"/>
                <a:endCxn id="16"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Footer Placeholder 12"/>
          <p:cNvSpPr>
            <a:spLocks noGrp="1"/>
          </p:cNvSpPr>
          <p:nvPr>
            <p:ph type="ftr" sz="quarter" idx="11"/>
          </p:nvPr>
        </p:nvSpPr>
        <p:spPr/>
        <p:txBody>
          <a:bodyPr/>
          <a:lstStyle/>
          <a:p>
            <a:r>
              <a:rPr lang="en-US" smtClean="0"/>
              <a:t>Spring 2012 -- Lecture #1</a:t>
            </a:r>
            <a:endParaRPr lang="en-US"/>
          </a:p>
        </p:txBody>
      </p:sp>
      <p:sp>
        <p:nvSpPr>
          <p:cNvPr id="14" name="Date Placeholder 13"/>
          <p:cNvSpPr>
            <a:spLocks noGrp="1"/>
          </p:cNvSpPr>
          <p:nvPr>
            <p:ph type="dt" sz="half" idx="10"/>
          </p:nvPr>
        </p:nvSpPr>
        <p:spPr/>
        <p:txBody>
          <a:bodyPr/>
          <a:lstStyle/>
          <a:p>
            <a:fld id="{65CA683D-7D46-B547-8C64-CB4CA36D540A}" type="datetime1">
              <a:rPr lang="en-US" smtClean="0"/>
              <a:pPr/>
              <a:t>1/21/12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1C6179CE-4A63-0B48-8158-C56F46B957FD}"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20</a:t>
            </a:r>
            <a:endParaRPr lang="en-US" sz="3200" dirty="0"/>
          </a:p>
        </p:txBody>
      </p:sp>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25</a:t>
            </a:r>
            <a:endParaRPr lang="en-US" sz="3200" dirty="0"/>
          </a:p>
        </p:txBody>
      </p:sp>
      <p:sp>
        <p:nvSpPr>
          <p:cNvPr id="17" name="TextBox 16"/>
          <p:cNvSpPr txBox="1"/>
          <p:nvPr/>
        </p:nvSpPr>
        <p:spPr>
          <a:xfrm>
            <a:off x="5266274" y="4605870"/>
            <a:ext cx="600645" cy="584776"/>
          </a:xfrm>
          <a:prstGeom prst="rect">
            <a:avLst/>
          </a:prstGeom>
          <a:noFill/>
        </p:spPr>
        <p:txBody>
          <a:bodyPr wrap="none" rtlCol="0">
            <a:spAutoFit/>
          </a:bodyPr>
          <a:lstStyle/>
          <a:p>
            <a:r>
              <a:rPr lang="en-US" sz="3200" dirty="0" smtClean="0"/>
              <a:t>50</a:t>
            </a:r>
            <a:endParaRPr lang="en-US" sz="3200" dirty="0"/>
          </a:p>
        </p:txBody>
      </p:sp>
      <p:sp>
        <p:nvSpPr>
          <p:cNvPr id="18" name="TextBox 17"/>
          <p:cNvSpPr txBox="1"/>
          <p:nvPr/>
        </p:nvSpPr>
        <p:spPr>
          <a:xfrm>
            <a:off x="5842007" y="4605870"/>
            <a:ext cx="600645" cy="584776"/>
          </a:xfrm>
          <a:prstGeom prst="rect">
            <a:avLst/>
          </a:prstGeom>
          <a:noFill/>
        </p:spPr>
        <p:txBody>
          <a:bodyPr wrap="none" rtlCol="0">
            <a:spAutoFit/>
          </a:bodyPr>
          <a:lstStyle/>
          <a:p>
            <a:r>
              <a:rPr lang="en-US" sz="3200" dirty="0" smtClean="0"/>
              <a:t>53</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78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80</a:t>
            </a:r>
            <a:endParaRPr lang="en-US" sz="3200" dirty="0"/>
          </a:p>
        </p:txBody>
      </p:sp>
      <p:grpSp>
        <p:nvGrpSpPr>
          <p:cNvPr id="40" name="Group 39"/>
          <p:cNvGrpSpPr/>
          <p:nvPr/>
        </p:nvGrpSpPr>
        <p:grpSpPr>
          <a:xfrm>
            <a:off x="2540006" y="2997200"/>
            <a:ext cx="2413040" cy="1557866"/>
            <a:chOff x="2540006" y="2997200"/>
            <a:chExt cx="2413040" cy="1557866"/>
          </a:xfrm>
        </p:grpSpPr>
        <p:sp>
          <p:nvSpPr>
            <p:cNvPr id="37" name="TextBox 36"/>
            <p:cNvSpPr txBox="1"/>
            <p:nvPr/>
          </p:nvSpPr>
          <p:spPr>
            <a:xfrm>
              <a:off x="254000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276600"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198539" y="2912533"/>
            <a:ext cx="1125228" cy="1761065"/>
            <a:chOff x="4318006" y="2319866"/>
            <a:chExt cx="1125228" cy="1761065"/>
          </a:xfrm>
        </p:grpSpPr>
        <p:sp>
          <p:nvSpPr>
            <p:cNvPr id="48" name="TextBox 47"/>
            <p:cNvSpPr txBox="1"/>
            <p:nvPr/>
          </p:nvSpPr>
          <p:spPr>
            <a:xfrm>
              <a:off x="4318006" y="2319866"/>
              <a:ext cx="1125228" cy="1077218"/>
            </a:xfrm>
            <a:prstGeom prst="rect">
              <a:avLst/>
            </a:prstGeom>
            <a:noFill/>
          </p:spPr>
          <p:txBody>
            <a:bodyPr wrap="none" rtlCol="0">
              <a:spAutoFit/>
            </a:bodyPr>
            <a:lstStyle/>
            <a:p>
              <a:r>
                <a:rPr lang="en-US" sz="3200" dirty="0" smtClean="0"/>
                <a:t>Tech </a:t>
              </a:r>
              <a:br>
                <a:rPr lang="en-US" sz="3200" dirty="0" smtClean="0"/>
              </a:br>
              <a:r>
                <a:rPr lang="en-US" sz="3200" dirty="0" smtClean="0"/>
                <a:t>break</a:t>
              </a:r>
              <a:endParaRPr lang="en-US" sz="3200" dirty="0"/>
            </a:p>
          </p:txBody>
        </p:sp>
        <p:cxnSp>
          <p:nvCxnSpPr>
            <p:cNvPr id="49" name="Straight Arrow Connector 48"/>
            <p:cNvCxnSpPr/>
            <p:nvPr/>
          </p:nvCxnSpPr>
          <p:spPr>
            <a:xfrm rot="5400000">
              <a:off x="4258739" y="3699932"/>
              <a:ext cx="76199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Languages like C are closer to the underlying hardware, unlike languages like Python!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4" name="Date Placeholder 3"/>
          <p:cNvSpPr>
            <a:spLocks noGrp="1"/>
          </p:cNvSpPr>
          <p:nvPr>
            <p:ph type="dt" sz="half" idx="10"/>
          </p:nvPr>
        </p:nvSpPr>
        <p:spPr/>
        <p:txBody>
          <a:bodyPr/>
          <a:lstStyle/>
          <a:p>
            <a:fld id="{BA6B6E63-8336-5346-AB97-AC58D456DCE3}"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1C6179CE-4A63-0B48-8158-C56F46B957FD}"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20</a:t>
            </a:r>
            <a:endParaRPr lang="en-US" sz="3200" dirty="0"/>
          </a:p>
        </p:txBody>
      </p:sp>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25</a:t>
            </a:r>
            <a:endParaRPr lang="en-US" sz="3200" dirty="0"/>
          </a:p>
        </p:txBody>
      </p:sp>
      <p:sp>
        <p:nvSpPr>
          <p:cNvPr id="17" name="TextBox 16"/>
          <p:cNvSpPr txBox="1"/>
          <p:nvPr/>
        </p:nvSpPr>
        <p:spPr>
          <a:xfrm>
            <a:off x="5266274" y="4605870"/>
            <a:ext cx="600645" cy="584776"/>
          </a:xfrm>
          <a:prstGeom prst="rect">
            <a:avLst/>
          </a:prstGeom>
          <a:noFill/>
        </p:spPr>
        <p:txBody>
          <a:bodyPr wrap="none" rtlCol="0">
            <a:spAutoFit/>
          </a:bodyPr>
          <a:lstStyle/>
          <a:p>
            <a:r>
              <a:rPr lang="en-US" sz="3200" dirty="0" smtClean="0"/>
              <a:t>50</a:t>
            </a:r>
            <a:endParaRPr lang="en-US" sz="3200" dirty="0"/>
          </a:p>
        </p:txBody>
      </p:sp>
      <p:sp>
        <p:nvSpPr>
          <p:cNvPr id="18" name="TextBox 17"/>
          <p:cNvSpPr txBox="1"/>
          <p:nvPr/>
        </p:nvSpPr>
        <p:spPr>
          <a:xfrm>
            <a:off x="5842007" y="4605870"/>
            <a:ext cx="600645" cy="584776"/>
          </a:xfrm>
          <a:prstGeom prst="rect">
            <a:avLst/>
          </a:prstGeom>
          <a:noFill/>
        </p:spPr>
        <p:txBody>
          <a:bodyPr wrap="none" rtlCol="0">
            <a:spAutoFit/>
          </a:bodyPr>
          <a:lstStyle/>
          <a:p>
            <a:r>
              <a:rPr lang="en-US" sz="3200" dirty="0" smtClean="0"/>
              <a:t>53</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78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80</a:t>
            </a:r>
            <a:endParaRPr lang="en-US" sz="3200" dirty="0"/>
          </a:p>
        </p:txBody>
      </p:sp>
      <p:sp>
        <p:nvSpPr>
          <p:cNvPr id="27" name="Freeform 26"/>
          <p:cNvSpPr/>
          <p:nvPr/>
        </p:nvSpPr>
        <p:spPr>
          <a:xfrm>
            <a:off x="2235207" y="2181578"/>
            <a:ext cx="1286933"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911607" y="2232378"/>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808141" y="2266245"/>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653867" y="2336800"/>
            <a:ext cx="372533"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39"/>
          <p:cNvGrpSpPr/>
          <p:nvPr/>
        </p:nvGrpSpPr>
        <p:grpSpPr>
          <a:xfrm>
            <a:off x="2540006" y="2997200"/>
            <a:ext cx="2413040" cy="1557866"/>
            <a:chOff x="2540006" y="2997200"/>
            <a:chExt cx="2413040" cy="1557866"/>
          </a:xfrm>
        </p:grpSpPr>
        <p:sp>
          <p:nvSpPr>
            <p:cNvPr id="37" name="TextBox 36"/>
            <p:cNvSpPr txBox="1"/>
            <p:nvPr/>
          </p:nvSpPr>
          <p:spPr>
            <a:xfrm>
              <a:off x="254000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276600"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Group 46"/>
          <p:cNvGrpSpPr/>
          <p:nvPr/>
        </p:nvGrpSpPr>
        <p:grpSpPr>
          <a:xfrm>
            <a:off x="5198539" y="2912533"/>
            <a:ext cx="1125228" cy="1761065"/>
            <a:chOff x="4318006" y="2319866"/>
            <a:chExt cx="1125228" cy="1761065"/>
          </a:xfrm>
        </p:grpSpPr>
        <p:sp>
          <p:nvSpPr>
            <p:cNvPr id="48" name="TextBox 47"/>
            <p:cNvSpPr txBox="1"/>
            <p:nvPr/>
          </p:nvSpPr>
          <p:spPr>
            <a:xfrm>
              <a:off x="4318006" y="2319866"/>
              <a:ext cx="1125228" cy="1077218"/>
            </a:xfrm>
            <a:prstGeom prst="rect">
              <a:avLst/>
            </a:prstGeom>
            <a:noFill/>
          </p:spPr>
          <p:txBody>
            <a:bodyPr wrap="none" rtlCol="0">
              <a:spAutoFit/>
            </a:bodyPr>
            <a:lstStyle/>
            <a:p>
              <a:r>
                <a:rPr lang="en-US" sz="3200" dirty="0" smtClean="0"/>
                <a:t>Tech </a:t>
              </a:r>
              <a:br>
                <a:rPr lang="en-US" sz="3200" dirty="0" smtClean="0"/>
              </a:br>
              <a:r>
                <a:rPr lang="en-US" sz="3200" dirty="0" smtClean="0"/>
                <a:t>break</a:t>
              </a:r>
              <a:endParaRPr lang="en-US" sz="3200" dirty="0"/>
            </a:p>
          </p:txBody>
        </p:sp>
        <p:cxnSp>
          <p:nvCxnSpPr>
            <p:cNvPr id="49" name="Straight Arrow Connector 48"/>
            <p:cNvCxnSpPr/>
            <p:nvPr/>
          </p:nvCxnSpPr>
          <p:spPr>
            <a:xfrm rot="5400000">
              <a:off x="4258739" y="3699932"/>
              <a:ext cx="76199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62000" y="152400"/>
            <a:ext cx="6630988" cy="474663"/>
          </a:xfrm>
        </p:spPr>
        <p:txBody>
          <a:bodyPr>
            <a:normAutofit fontScale="90000"/>
          </a:bodyPr>
          <a:lstStyle/>
          <a:p>
            <a:r>
              <a:rPr lang="en-US" dirty="0" smtClean="0"/>
              <a:t>Peer </a:t>
            </a:r>
            <a:r>
              <a:rPr lang="en-US" dirty="0"/>
              <a:t>Instruction</a:t>
            </a:r>
          </a:p>
        </p:txBody>
      </p:sp>
      <p:sp>
        <p:nvSpPr>
          <p:cNvPr id="235523" name="Rectangle 3"/>
          <p:cNvSpPr>
            <a:spLocks noGrp="1" noChangeArrowheads="1"/>
          </p:cNvSpPr>
          <p:nvPr>
            <p:ph type="body" idx="1"/>
          </p:nvPr>
        </p:nvSpPr>
        <p:spPr>
          <a:xfrm>
            <a:off x="152400" y="1371600"/>
            <a:ext cx="6705600" cy="4624388"/>
          </a:xfrm>
        </p:spPr>
        <p:txBody>
          <a:bodyPr>
            <a:normAutofit lnSpcReduction="10000"/>
          </a:bodyPr>
          <a:lstStyle/>
          <a:p>
            <a:r>
              <a:rPr lang="en-US" sz="2800" dirty="0"/>
              <a:t>Increase real-time learning in lecture, test understanding of concepts vs. details</a:t>
            </a:r>
            <a:br>
              <a:rPr lang="en-US" sz="2800" dirty="0"/>
            </a:br>
            <a:r>
              <a:rPr lang="en-US" sz="1800" dirty="0" err="1">
                <a:latin typeface="Courier New" pitchFamily="1" charset="0"/>
              </a:rPr>
              <a:t>mazur-www.harvard.edu/education/pi.phtml</a:t>
            </a:r>
            <a:endParaRPr lang="en-US" sz="2800" dirty="0"/>
          </a:p>
          <a:p>
            <a:r>
              <a:rPr lang="en-US" sz="2800" dirty="0"/>
              <a:t>As complete a “segment” </a:t>
            </a:r>
            <a:br>
              <a:rPr lang="en-US" sz="2800" dirty="0"/>
            </a:br>
            <a:r>
              <a:rPr lang="en-US" sz="2800" dirty="0"/>
              <a:t>ask multiple choice question</a:t>
            </a:r>
            <a:endParaRPr lang="en-US" sz="2800" dirty="0" smtClean="0"/>
          </a:p>
          <a:p>
            <a:pPr lvl="1"/>
            <a:r>
              <a:rPr lang="en-US" sz="2400" dirty="0" smtClean="0"/>
              <a:t>&lt;1 minute: </a:t>
            </a:r>
            <a:r>
              <a:rPr lang="en-US" sz="2400" dirty="0"/>
              <a:t>decide yourself, vote</a:t>
            </a:r>
            <a:endParaRPr lang="en-US" sz="2400" dirty="0" smtClean="0"/>
          </a:p>
          <a:p>
            <a:pPr lvl="1"/>
            <a:r>
              <a:rPr lang="en-US" sz="2400" dirty="0" smtClean="0"/>
              <a:t>&lt;2 minutes</a:t>
            </a:r>
            <a:r>
              <a:rPr lang="en-US" sz="2400" dirty="0"/>
              <a:t>: discuss in pairs, </a:t>
            </a:r>
            <a:br>
              <a:rPr lang="en-US" sz="2400" dirty="0"/>
            </a:br>
            <a:r>
              <a:rPr lang="en-US" sz="2400" dirty="0"/>
              <a:t>then team vote; flash </a:t>
            </a:r>
            <a:r>
              <a:rPr lang="en-US" sz="2400" dirty="0" smtClean="0"/>
              <a:t>card to pick answer</a:t>
            </a:r>
          </a:p>
          <a:p>
            <a:pPr lvl="2"/>
            <a:r>
              <a:rPr lang="en-US" sz="2000" dirty="0"/>
              <a:t>Try to convince partner;</a:t>
            </a:r>
            <a:r>
              <a:rPr lang="en-US" sz="2000" dirty="0" smtClean="0"/>
              <a:t> learn </a:t>
            </a:r>
            <a:r>
              <a:rPr lang="en-US" sz="2000" dirty="0"/>
              <a:t>by </a:t>
            </a:r>
            <a:r>
              <a:rPr lang="en-US" sz="2000" dirty="0" smtClean="0"/>
              <a:t>teaching</a:t>
            </a:r>
          </a:p>
          <a:p>
            <a:r>
              <a:rPr lang="en-US" dirty="0" smtClean="0"/>
              <a:t>Mark and save flash cards </a:t>
            </a:r>
            <a:br>
              <a:rPr lang="en-US" dirty="0" smtClean="0"/>
            </a:br>
            <a:r>
              <a:rPr lang="en-US" dirty="0" smtClean="0"/>
              <a:t>(get in discussion section)</a:t>
            </a:r>
            <a:endParaRPr lang="en-US" dirty="0"/>
          </a:p>
        </p:txBody>
      </p:sp>
      <p:pic>
        <p:nvPicPr>
          <p:cNvPr id="235525" name="Picture 5"/>
          <p:cNvPicPr>
            <a:picLocks noChangeAspect="1" noChangeArrowheads="1"/>
          </p:cNvPicPr>
          <p:nvPr/>
        </p:nvPicPr>
        <p:blipFill>
          <a:blip r:embed="rId3"/>
          <a:srcRect/>
          <a:stretch>
            <a:fillRect/>
          </a:stretch>
        </p:blipFill>
        <p:spPr bwMode="auto">
          <a:xfrm>
            <a:off x="6781800" y="1524000"/>
            <a:ext cx="2159000" cy="1612900"/>
          </a:xfrm>
          <a:prstGeom prst="rect">
            <a:avLst/>
          </a:prstGeom>
          <a:noFill/>
          <a:ln w="9525">
            <a:noFill/>
            <a:miter lim="800000"/>
            <a:headEnd/>
            <a:tailEnd/>
          </a:ln>
          <a:effectLst/>
        </p:spPr>
      </p:pic>
      <p:pic>
        <p:nvPicPr>
          <p:cNvPr id="235526" name="Picture 6"/>
          <p:cNvPicPr>
            <a:picLocks noChangeAspect="1" noChangeArrowheads="1"/>
          </p:cNvPicPr>
          <p:nvPr/>
        </p:nvPicPr>
        <p:blipFill>
          <a:blip r:embed="rId4"/>
          <a:srcRect/>
          <a:stretch>
            <a:fillRect/>
          </a:stretch>
        </p:blipFill>
        <p:spPr bwMode="auto">
          <a:xfrm>
            <a:off x="6807200" y="3352800"/>
            <a:ext cx="2054225" cy="3124200"/>
          </a:xfrm>
          <a:prstGeom prst="rect">
            <a:avLst/>
          </a:prstGeom>
          <a:noFill/>
          <a:ln w="9525">
            <a:noFill/>
            <a:miter lim="800000"/>
            <a:headEnd/>
            <a:tailEnd/>
          </a:ln>
          <a:effectLst/>
        </p:spPr>
      </p:pic>
      <p:sp>
        <p:nvSpPr>
          <p:cNvPr id="6" name="Rectangle 5"/>
          <p:cNvSpPr/>
          <p:nvPr/>
        </p:nvSpPr>
        <p:spPr>
          <a:xfrm>
            <a:off x="1676400" y="6096000"/>
            <a:ext cx="914400" cy="533400"/>
          </a:xfrm>
          <a:prstGeom prst="rect">
            <a:avLst/>
          </a:prstGeom>
          <a:solidFill>
            <a:srgbClr val="FF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2667000" y="6096000"/>
            <a:ext cx="914400" cy="533400"/>
          </a:xfrm>
          <a:prstGeom prst="rect">
            <a:avLst/>
          </a:prstGeom>
          <a:solidFill>
            <a:srgbClr val="5FC0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3657600" y="6096000"/>
            <a:ext cx="914400" cy="533400"/>
          </a:xfrm>
          <a:prstGeom prst="rect">
            <a:avLst/>
          </a:prstGeom>
          <a:solidFill>
            <a:srgbClr val="FF6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9" name="Rectangle 8"/>
          <p:cNvSpPr/>
          <p:nvPr/>
        </p:nvSpPr>
        <p:spPr>
          <a:xfrm>
            <a:off x="4648200" y="6096000"/>
            <a:ext cx="914400" cy="533400"/>
          </a:xfrm>
          <a:prstGeom prst="rect">
            <a:avLst/>
          </a:prstGeom>
          <a:solidFill>
            <a:srgbClr val="FFE8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95000"/>
                    <a:lumOff val="5000"/>
                  </a:schemeClr>
                </a:solidFill>
              </a:rPr>
              <a:t>4</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midterm is Tuesday March 6 in the evening (6-9PM) in 155 </a:t>
            </a:r>
            <a:r>
              <a:rPr lang="en-US" sz="2800" dirty="0" err="1" smtClean="0">
                <a:solidFill>
                  <a:srgbClr val="408000"/>
                </a:solidFill>
              </a:rPr>
              <a:t>Dwinelle</a:t>
            </a:r>
            <a:endParaRPr lang="en-US" sz="2800" dirty="0" smtClean="0">
              <a:solidFill>
                <a:srgbClr val="408000"/>
              </a:solidFill>
            </a:endParaRP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It’s OK to book airline tickets before May 9; Patterson will surely let me take final early</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I can save money by buying Asian edition of Computer Organization and Design</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midterm is Tuesday March 6 during class (9:30-11)</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32</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TRUE about this class?</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Great Ideas in Computer Architecture</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err="1" smtClean="0"/>
              <a:t>PostPC</a:t>
            </a:r>
            <a:r>
              <a:rPr lang="en-US" dirty="0" smtClean="0"/>
              <a:t> Era: From Phones to Datacenters</a:t>
            </a:r>
          </a:p>
          <a:p>
            <a:r>
              <a:rPr lang="en-US" dirty="0" smtClean="0"/>
              <a:t>Software as a Service </a:t>
            </a:r>
          </a:p>
          <a:p>
            <a:r>
              <a:rPr lang="en-US" dirty="0" smtClean="0"/>
              <a:t>Cloud Computing</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AE1EAC7A-093B-9F43-9097-9132AEE0BDD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7E603F9D-AA3C-394F-A33B-B54FEE69379D}" type="datetime1">
              <a:rPr lang="en-US" smtClean="0"/>
              <a:pPr/>
              <a:t>1/21/12</a:t>
            </a:fld>
            <a:endParaRPr lang="en-US" dirty="0"/>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88340"/>
            <a:ext cx="8539116"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=&gt; COBOL, Fortran, timesharing OS</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4" name="Date Placeholder 3"/>
          <p:cNvSpPr>
            <a:spLocks noGrp="1"/>
          </p:cNvSpPr>
          <p:nvPr>
            <p:ph type="dt" sz="half" idx="10"/>
          </p:nvPr>
        </p:nvSpPr>
        <p:spPr/>
        <p:txBody>
          <a:bodyPr/>
          <a:lstStyle/>
          <a:p>
            <a:fld id="{76050F51-3624-1649-814F-E7E4A416A1F6}" type="datetime1">
              <a:rPr lang="en-US" smtClean="0"/>
              <a:pPr/>
              <a:t>1/21/12</a:t>
            </a:fld>
            <a:endParaRPr lang="en-US" dirty="0"/>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
        <p:nvSpPr>
          <p:cNvPr id="9" name="TextBox 8"/>
          <p:cNvSpPr txBox="1"/>
          <p:nvPr/>
        </p:nvSpPr>
        <p:spPr>
          <a:xfrm>
            <a:off x="457201"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=&gt; C, UNIX OS</a:t>
            </a:r>
          </a:p>
          <a:p>
            <a:endParaRPr lang="en-US" sz="3200" dirty="0"/>
          </a:p>
        </p:txBody>
      </p:sp>
      <p:pic>
        <p:nvPicPr>
          <p:cNvPr id="8" name="Picture 7" descr="vax11780.jpg"/>
          <p:cNvPicPr>
            <a:picLocks noChangeAspect="1"/>
          </p:cNvPicPr>
          <p:nvPr/>
        </p:nvPicPr>
        <p:blipFill>
          <a:blip r:embed="rId2"/>
          <a:stretch>
            <a:fillRect/>
          </a:stretch>
        </p:blipFill>
        <p:spPr>
          <a:xfrm>
            <a:off x="2562225" y="1209675"/>
            <a:ext cx="3566224" cy="393805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4" name="Date Placeholder 3"/>
          <p:cNvSpPr>
            <a:spLocks noGrp="1"/>
          </p:cNvSpPr>
          <p:nvPr>
            <p:ph type="dt" sz="half" idx="10"/>
          </p:nvPr>
        </p:nvSpPr>
        <p:spPr/>
        <p:txBody>
          <a:bodyPr/>
          <a:lstStyle/>
          <a:p>
            <a:fld id="{E2A34702-0D3D-084E-983D-463659A6103B}" type="datetime1">
              <a:rPr lang="en-US" smtClean="0"/>
              <a:pPr/>
              <a:t>1/21/12</a:t>
            </a:fld>
            <a:endParaRPr lang="en-US" dirty="0"/>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
        <p:nvSpPr>
          <p:cNvPr id="9" name="TextBox 8"/>
          <p:cNvSpPr txBox="1"/>
          <p:nvPr/>
        </p:nvSpPr>
        <p:spPr>
          <a:xfrm>
            <a:off x="457200" y="5288340"/>
            <a:ext cx="8686799" cy="1569660"/>
          </a:xfrm>
          <a:prstGeom prst="rect">
            <a:avLst/>
          </a:prstGeom>
          <a:noFill/>
        </p:spPr>
        <p:txBody>
          <a:bodyPr wrap="square" rtlCol="0">
            <a:spAutoFit/>
          </a:bodyPr>
          <a:lstStyle/>
          <a:p>
            <a:pPr marL="0" lvl="1"/>
            <a:r>
              <a:rPr lang="en-US" sz="3200" dirty="0" smtClean="0"/>
              <a:t>Using microprocessors, Apple, IBM, … build $1k computer for 1 person =&gt; Basic, Java, Windows OS</a:t>
            </a:r>
          </a:p>
          <a:p>
            <a:endParaRPr lang="en-US" sz="3200" dirty="0"/>
          </a:p>
        </p:txBody>
      </p:sp>
      <p:pic>
        <p:nvPicPr>
          <p:cNvPr id="8" name="Picture 7" descr="IBM_PC_5150.jpg"/>
          <p:cNvPicPr>
            <a:picLocks noChangeAspect="1"/>
          </p:cNvPicPr>
          <p:nvPr/>
        </p:nvPicPr>
        <p:blipFill>
          <a:blip r:embed="rId2"/>
          <a:stretch>
            <a:fillRect/>
          </a:stretch>
        </p:blipFill>
        <p:spPr>
          <a:xfrm>
            <a:off x="1642533" y="1461559"/>
            <a:ext cx="5181600" cy="37445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t>=&gt; Objective C, Android OS</a:t>
            </a:r>
          </a:p>
          <a:p>
            <a:endParaRPr lang="en-US" dirty="0"/>
          </a:p>
        </p:txBody>
      </p:sp>
      <p:sp>
        <p:nvSpPr>
          <p:cNvPr id="11" name="Content Placeholder 10"/>
          <p:cNvSpPr>
            <a:spLocks noGrp="1"/>
          </p:cNvSpPr>
          <p:nvPr>
            <p:ph sz="half" idx="2"/>
          </p:nvPr>
        </p:nvSpPr>
        <p:spPr>
          <a:xfrm>
            <a:off x="795867" y="4174067"/>
            <a:ext cx="4351867" cy="2040467"/>
          </a:xfrm>
        </p:spPr>
        <p:txBody>
          <a:bodyPr>
            <a:noAutofit/>
          </a:bodyPr>
          <a:lstStyle/>
          <a:p>
            <a:pPr marL="342900" lvl="1" indent="-342900" algn="r">
              <a:buNone/>
            </a:pPr>
            <a:r>
              <a:rPr lang="en-US" sz="2200" dirty="0" smtClean="0">
                <a:solidFill>
                  <a:srgbClr val="0000FF"/>
                </a:solidFill>
              </a:rPr>
              <a:t>Cloud Computing</a:t>
            </a:r>
            <a:r>
              <a:rPr lang="en-US" sz="2200" dirty="0" smtClean="0"/>
              <a:t>: </a:t>
            </a:r>
            <a:br>
              <a:rPr lang="en-US" sz="2200" dirty="0" smtClean="0"/>
            </a:br>
            <a:r>
              <a:rPr lang="en-US" sz="2200" dirty="0" smtClean="0"/>
              <a:t>Using Local Area Networks, Amazon, Google, … build $200M </a:t>
            </a:r>
            <a:r>
              <a:rPr lang="en-US" sz="2200" dirty="0" smtClean="0">
                <a:solidFill>
                  <a:srgbClr val="0000FF"/>
                </a:solidFill>
              </a:rPr>
              <a:t>Warehouse Scale Computers </a:t>
            </a:r>
            <a:br>
              <a:rPr lang="en-US" sz="2200" dirty="0" smtClean="0">
                <a:solidFill>
                  <a:srgbClr val="0000FF"/>
                </a:solidFill>
              </a:rPr>
            </a:br>
            <a:r>
              <a:rPr lang="en-US" sz="2200" dirty="0" smtClean="0"/>
              <a:t>with 100,000 servers for </a:t>
            </a:r>
            <a:br>
              <a:rPr lang="en-US" sz="2200" dirty="0" smtClean="0"/>
            </a:br>
            <a:r>
              <a:rPr lang="en-US" sz="2200" dirty="0" smtClean="0"/>
              <a:t>Internet Services for </a:t>
            </a:r>
            <a:r>
              <a:rPr lang="en-US" sz="2200" dirty="0" err="1" smtClean="0"/>
              <a:t>PMDs</a:t>
            </a:r>
            <a:endParaRPr lang="en-US" sz="2200" dirty="0" smtClean="0"/>
          </a:p>
          <a:p>
            <a:pPr marL="342900" lvl="1" indent="-342900" algn="r">
              <a:buNone/>
            </a:pPr>
            <a:r>
              <a:rPr lang="en-US" sz="2200" dirty="0" smtClean="0"/>
              <a:t>=&gt; MapReduce, Ruby on Rails</a:t>
            </a:r>
          </a:p>
        </p:txBody>
      </p:sp>
      <p:sp>
        <p:nvSpPr>
          <p:cNvPr id="4" name="Date Placeholder 3"/>
          <p:cNvSpPr>
            <a:spLocks noGrp="1"/>
          </p:cNvSpPr>
          <p:nvPr>
            <p:ph type="dt" sz="half" idx="10"/>
          </p:nvPr>
        </p:nvSpPr>
        <p:spPr/>
        <p:txBody>
          <a:bodyPr/>
          <a:lstStyle/>
          <a:p>
            <a:fld id="{1799F9E5-7218-DF41-8A59-293A0D670C26}" type="datetime1">
              <a:rPr lang="en-US" smtClean="0"/>
              <a:pPr/>
              <a:t>1/21/12</a:t>
            </a:fld>
            <a:endParaRPr lang="en-US" dirty="0"/>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pic>
        <p:nvPicPr>
          <p:cNvPr id="12" name="Picture 11" descr="iphone.jpg"/>
          <p:cNvPicPr>
            <a:picLocks noChangeAspect="1"/>
          </p:cNvPicPr>
          <p:nvPr/>
        </p:nvPicPr>
        <p:blipFill>
          <a:blip r:embed="rId2"/>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3"/>
          <a:stretch>
            <a:fillRect/>
          </a:stretch>
        </p:blipFill>
        <p:spPr>
          <a:xfrm>
            <a:off x="5309954" y="1403773"/>
            <a:ext cx="3376846" cy="493420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Advanced RISC Machine (ARM)</a:t>
            </a:r>
            <a:br>
              <a:rPr lang="en-US" dirty="0" smtClean="0"/>
            </a:br>
            <a:r>
              <a:rPr lang="en-US" dirty="0" smtClean="0"/>
              <a:t>instruction set inside the iPhone</a:t>
            </a:r>
            <a:endParaRPr lang="en-US" dirty="0"/>
          </a:p>
        </p:txBody>
      </p:sp>
      <p:sp>
        <p:nvSpPr>
          <p:cNvPr id="4" name="Date Placeholder 3"/>
          <p:cNvSpPr>
            <a:spLocks noGrp="1"/>
          </p:cNvSpPr>
          <p:nvPr>
            <p:ph type="dt" sz="half" idx="10"/>
          </p:nvPr>
        </p:nvSpPr>
        <p:spPr/>
        <p:txBody>
          <a:bodyPr/>
          <a:lstStyle/>
          <a:p>
            <a:fld id="{283BD89A-EFE5-0E42-B3BF-6E9BB7FB367D}"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pic>
        <p:nvPicPr>
          <p:cNvPr id="123906" name="Picture 2"/>
          <p:cNvPicPr>
            <a:picLocks noChangeAspect="1" noChangeArrowheads="1"/>
          </p:cNvPicPr>
          <p:nvPr/>
        </p:nvPicPr>
        <p:blipFill>
          <a:blip r:embed="rId2"/>
          <a:srcRect/>
          <a:stretch>
            <a:fillRect/>
          </a:stretch>
        </p:blipFill>
        <p:spPr bwMode="auto">
          <a:xfrm>
            <a:off x="524932" y="1272116"/>
            <a:ext cx="7830991" cy="4360438"/>
          </a:xfrm>
          <a:prstGeom prst="rect">
            <a:avLst/>
          </a:prstGeom>
          <a:noFill/>
          <a:ln w="9525">
            <a:noFill/>
            <a:miter lim="800000"/>
            <a:headEnd/>
            <a:tailEnd/>
          </a:ln>
          <a:effectLst/>
        </p:spPr>
      </p:pic>
      <p:sp>
        <p:nvSpPr>
          <p:cNvPr id="7" name="TextBox 6"/>
          <p:cNvSpPr txBox="1"/>
          <p:nvPr/>
        </p:nvSpPr>
        <p:spPr>
          <a:xfrm>
            <a:off x="423332" y="5520268"/>
            <a:ext cx="8229601" cy="1077218"/>
          </a:xfrm>
          <a:prstGeom prst="rect">
            <a:avLst/>
          </a:prstGeom>
          <a:noFill/>
        </p:spPr>
        <p:txBody>
          <a:bodyPr wrap="square" rtlCol="0">
            <a:spAutoFit/>
          </a:bodyPr>
          <a:lstStyle/>
          <a:p>
            <a:r>
              <a:rPr lang="en-US" sz="3200" dirty="0" smtClean="0"/>
              <a:t>You will how to design and program a related RISC computer: MIPS</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iPhone</a:t>
            </a:r>
            <a:r>
              <a:rPr lang="en-US" dirty="0" smtClean="0"/>
              <a:t> Innards</a:t>
            </a:r>
            <a:endParaRPr lang="en-US" dirty="0"/>
          </a:p>
        </p:txBody>
      </p:sp>
      <p:sp>
        <p:nvSpPr>
          <p:cNvPr id="4" name="Date Placeholder 3"/>
          <p:cNvSpPr>
            <a:spLocks noGrp="1"/>
          </p:cNvSpPr>
          <p:nvPr>
            <p:ph type="dt" sz="half" idx="10"/>
          </p:nvPr>
        </p:nvSpPr>
        <p:spPr/>
        <p:txBody>
          <a:bodyPr/>
          <a:lstStyle/>
          <a:p>
            <a:fld id="{C30F516B-7F0C-E24C-BB8F-DE19237D590B}"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pic>
        <p:nvPicPr>
          <p:cNvPr id="76802" name="Picture 2"/>
          <p:cNvPicPr>
            <a:picLocks noChangeAspect="1" noChangeArrowheads="1"/>
          </p:cNvPicPr>
          <p:nvPr/>
        </p:nvPicPr>
        <p:blipFill>
          <a:blip r:embed="rId2"/>
          <a:srcRect/>
          <a:stretch>
            <a:fillRect/>
          </a:stretch>
        </p:blipFill>
        <p:spPr bwMode="auto">
          <a:xfrm>
            <a:off x="2109868" y="1401507"/>
            <a:ext cx="5550127" cy="4153658"/>
          </a:xfrm>
          <a:prstGeom prst="rect">
            <a:avLst/>
          </a:prstGeom>
          <a:noFill/>
          <a:ln w="9525">
            <a:noFill/>
            <a:miter lim="800000"/>
            <a:headEnd/>
            <a:tailEnd/>
          </a:ln>
          <a:effectLst/>
        </p:spPr>
      </p:pic>
      <p:grpSp>
        <p:nvGrpSpPr>
          <p:cNvPr id="3" name="Group 9"/>
          <p:cNvGrpSpPr/>
          <p:nvPr/>
        </p:nvGrpSpPr>
        <p:grpSpPr>
          <a:xfrm>
            <a:off x="2121889" y="1409858"/>
            <a:ext cx="5521488" cy="4132223"/>
            <a:chOff x="1399228" y="1322760"/>
            <a:chExt cx="6393134" cy="4784553"/>
          </a:xfrm>
        </p:grpSpPr>
        <p:pic>
          <p:nvPicPr>
            <p:cNvPr id="76803" name="Picture 3"/>
            <p:cNvPicPr>
              <a:picLocks noChangeAspect="1" noChangeArrowheads="1"/>
            </p:cNvPicPr>
            <p:nvPr/>
          </p:nvPicPr>
          <p:blipFill>
            <a:blip r:embed="rId3"/>
            <a:srcRect/>
            <a:stretch>
              <a:fillRect/>
            </a:stretch>
          </p:blipFill>
          <p:spPr bwMode="auto">
            <a:xfrm>
              <a:off x="1399228" y="1322760"/>
              <a:ext cx="6393134" cy="4784553"/>
            </a:xfrm>
            <a:prstGeom prst="rect">
              <a:avLst/>
            </a:prstGeom>
            <a:noFill/>
            <a:ln w="9525">
              <a:noFill/>
              <a:miter lim="800000"/>
              <a:headEnd/>
              <a:tailEnd/>
            </a:ln>
            <a:effectLst/>
          </p:spPr>
        </p:pic>
        <p:sp>
          <p:nvSpPr>
            <p:cNvPr id="9" name="TextBox 8"/>
            <p:cNvSpPr txBox="1"/>
            <p:nvPr/>
          </p:nvSpPr>
          <p:spPr>
            <a:xfrm>
              <a:off x="4444532" y="4733969"/>
              <a:ext cx="2210862" cy="748364"/>
            </a:xfrm>
            <a:prstGeom prst="rect">
              <a:avLst/>
            </a:prstGeom>
            <a:noFill/>
          </p:spPr>
          <p:txBody>
            <a:bodyPr wrap="square" rtlCol="0">
              <a:spAutoFit/>
            </a:bodyPr>
            <a:lstStyle/>
            <a:p>
              <a:r>
                <a:rPr lang="en-US" dirty="0" smtClean="0"/>
                <a:t>1 GHz ARM Cortex A8</a:t>
              </a:r>
              <a:endParaRPr lang="en-US" dirty="0"/>
            </a:p>
          </p:txBody>
        </p:sp>
      </p:grpSp>
      <p:pic>
        <p:nvPicPr>
          <p:cNvPr id="76806" name="Picture 6"/>
          <p:cNvPicPr>
            <a:picLocks noChangeAspect="1" noChangeArrowheads="1"/>
          </p:cNvPicPr>
          <p:nvPr/>
        </p:nvPicPr>
        <p:blipFill>
          <a:blip r:embed="rId4"/>
          <a:srcRect/>
          <a:stretch>
            <a:fillRect/>
          </a:stretch>
        </p:blipFill>
        <p:spPr bwMode="auto">
          <a:xfrm>
            <a:off x="1254022" y="1310788"/>
            <a:ext cx="7046767" cy="4241836"/>
          </a:xfrm>
          <a:prstGeom prst="rect">
            <a:avLst/>
          </a:prstGeom>
          <a:noFill/>
          <a:ln w="9525">
            <a:noFill/>
            <a:miter lim="800000"/>
            <a:headEnd/>
            <a:tailEnd/>
          </a:ln>
          <a:effectLst/>
        </p:spPr>
      </p:pic>
      <p:sp>
        <p:nvSpPr>
          <p:cNvPr id="18" name="TextBox 17"/>
          <p:cNvSpPr txBox="1"/>
          <p:nvPr/>
        </p:nvSpPr>
        <p:spPr>
          <a:xfrm>
            <a:off x="592666" y="5448013"/>
            <a:ext cx="8229601" cy="1077218"/>
          </a:xfrm>
          <a:prstGeom prst="rect">
            <a:avLst/>
          </a:prstGeom>
          <a:noFill/>
        </p:spPr>
        <p:txBody>
          <a:bodyPr wrap="square" rtlCol="0">
            <a:spAutoFit/>
          </a:bodyPr>
          <a:lstStyle/>
          <a:p>
            <a:r>
              <a:rPr lang="en-US" sz="3200" dirty="0" smtClean="0"/>
              <a:t>You will about multiple processors, data level parallelism, caches in 61C</a:t>
            </a:r>
            <a:endParaRPr lang="en-US" sz="3200" dirty="0"/>
          </a:p>
        </p:txBody>
      </p:sp>
      <p:grpSp>
        <p:nvGrpSpPr>
          <p:cNvPr id="113" name="Group 112"/>
          <p:cNvGrpSpPr/>
          <p:nvPr/>
        </p:nvGrpSpPr>
        <p:grpSpPr>
          <a:xfrm>
            <a:off x="1175767" y="812801"/>
            <a:ext cx="7968233" cy="4790420"/>
            <a:chOff x="1175767" y="812801"/>
            <a:chExt cx="7968233" cy="4790420"/>
          </a:xfrm>
        </p:grpSpPr>
        <p:grpSp>
          <p:nvGrpSpPr>
            <p:cNvPr id="85" name="Group 84"/>
            <p:cNvGrpSpPr/>
            <p:nvPr/>
          </p:nvGrpSpPr>
          <p:grpSpPr>
            <a:xfrm>
              <a:off x="1175767" y="812801"/>
              <a:ext cx="7968233" cy="4790420"/>
              <a:chOff x="1175767" y="812801"/>
              <a:chExt cx="7968233" cy="4790420"/>
            </a:xfrm>
          </p:grpSpPr>
          <p:sp>
            <p:nvSpPr>
              <p:cNvPr id="14" name="Oval 13"/>
              <p:cNvSpPr/>
              <p:nvPr/>
            </p:nvSpPr>
            <p:spPr>
              <a:xfrm>
                <a:off x="5750529" y="3667671"/>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40033" y="3722513"/>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644582" y="3119247"/>
                <a:ext cx="712951"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53096" y="1210733"/>
                <a:ext cx="877478" cy="910383"/>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95900" y="4571999"/>
                <a:ext cx="712951"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37496" y="159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754429" y="222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71362" y="286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88295" y="349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466486" y="4825999"/>
                <a:ext cx="677514" cy="523220"/>
              </a:xfrm>
              <a:prstGeom prst="rect">
                <a:avLst/>
              </a:prstGeom>
              <a:noFill/>
            </p:spPr>
            <p:txBody>
              <a:bodyPr wrap="square" rtlCol="0">
                <a:spAutoFit/>
              </a:bodyPr>
              <a:lstStyle/>
              <a:p>
                <a:r>
                  <a:rPr lang="en-US" sz="2800" b="1" dirty="0" smtClean="0">
                    <a:solidFill>
                      <a:srgbClr val="3366FF"/>
                    </a:solidFill>
                  </a:rPr>
                  <a:t>I/O</a:t>
                </a:r>
                <a:endParaRPr lang="en-US" sz="2800" b="1" dirty="0">
                  <a:solidFill>
                    <a:srgbClr val="3366FF"/>
                  </a:solidFill>
                </a:endParaRPr>
              </a:p>
            </p:txBody>
          </p:sp>
          <p:cxnSp>
            <p:nvCxnSpPr>
              <p:cNvPr id="56" name="Straight Arrow Connector 55"/>
              <p:cNvCxnSpPr>
                <a:endCxn id="29" idx="6"/>
              </p:cNvCxnSpPr>
              <p:nvPr/>
            </p:nvCxnSpPr>
            <p:spPr>
              <a:xfrm rot="16200000" flipV="1">
                <a:off x="7837013" y="3925412"/>
                <a:ext cx="1564109" cy="203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6200000" flipV="1">
                <a:off x="8111068" y="4538134"/>
                <a:ext cx="507999" cy="33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2" idx="1"/>
              </p:cNvCxnSpPr>
              <p:nvPr/>
            </p:nvCxnSpPr>
            <p:spPr>
              <a:xfrm rot="10800000">
                <a:off x="6502400" y="4436533"/>
                <a:ext cx="1964086" cy="651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8094134" y="8128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sp>
            <p:nvSpPr>
              <p:cNvPr id="65" name="TextBox 64"/>
              <p:cNvSpPr txBox="1"/>
              <p:nvPr/>
            </p:nvSpPr>
            <p:spPr>
              <a:xfrm>
                <a:off x="3505200" y="50800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67" name="Straight Arrow Connector 66"/>
              <p:cNvCxnSpPr/>
              <p:nvPr/>
            </p:nvCxnSpPr>
            <p:spPr>
              <a:xfrm rot="10800000">
                <a:off x="2184401" y="5080000"/>
                <a:ext cx="1202267"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15" idx="4"/>
              </p:cNvCxnSpPr>
              <p:nvPr/>
            </p:nvCxnSpPr>
            <p:spPr>
              <a:xfrm rot="16200000" flipV="1">
                <a:off x="3413448" y="5055981"/>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3606799" y="4605868"/>
                <a:ext cx="897468" cy="18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4" idx="1"/>
              </p:cNvCxnSpPr>
              <p:nvPr/>
            </p:nvCxnSpPr>
            <p:spPr>
              <a:xfrm rot="10800000" flipV="1">
                <a:off x="6485468" y="1074411"/>
                <a:ext cx="1608667" cy="432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4" idx="2"/>
              </p:cNvCxnSpPr>
              <p:nvPr/>
            </p:nvCxnSpPr>
            <p:spPr>
              <a:xfrm rot="16200000" flipH="1">
                <a:off x="7940923" y="1827989"/>
                <a:ext cx="1051579" cy="67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1175767" y="2997199"/>
                <a:ext cx="1076366"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80" name="Straight Arrow Connector 79"/>
            <p:cNvCxnSpPr>
              <a:stCxn id="64" idx="2"/>
              <a:endCxn id="27" idx="7"/>
            </p:cNvCxnSpPr>
            <p:nvPr/>
          </p:nvCxnSpPr>
          <p:spPr>
            <a:xfrm rot="5400000">
              <a:off x="8219636" y="1490722"/>
              <a:ext cx="367956" cy="58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1439334" y="1202267"/>
            <a:ext cx="6265328" cy="3098800"/>
            <a:chOff x="1439334" y="1202267"/>
            <a:chExt cx="6265328" cy="3098800"/>
          </a:xfrm>
        </p:grpSpPr>
        <p:grpSp>
          <p:nvGrpSpPr>
            <p:cNvPr id="91" name="Group 90"/>
            <p:cNvGrpSpPr/>
            <p:nvPr/>
          </p:nvGrpSpPr>
          <p:grpSpPr>
            <a:xfrm>
              <a:off x="1524000" y="1202267"/>
              <a:ext cx="6180662" cy="3098800"/>
              <a:chOff x="1524000" y="1202267"/>
              <a:chExt cx="6180662" cy="3098800"/>
            </a:xfrm>
          </p:grpSpPr>
          <p:sp>
            <p:nvSpPr>
              <p:cNvPr id="20" name="Rectangle 19"/>
              <p:cNvSpPr/>
              <p:nvPr/>
            </p:nvSpPr>
            <p:spPr>
              <a:xfrm>
                <a:off x="3064933" y="1981200"/>
                <a:ext cx="2116667" cy="1032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24000" y="3149601"/>
                <a:ext cx="524933" cy="3894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37866" y="1727198"/>
                <a:ext cx="1016000" cy="59266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54798" y="2438399"/>
                <a:ext cx="1016000" cy="5080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71730" y="2997199"/>
                <a:ext cx="1016000" cy="6096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88662" y="3640666"/>
                <a:ext cx="1016000" cy="660401"/>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3564467" y="1786467"/>
                <a:ext cx="3217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38133" y="1608667"/>
                <a:ext cx="2032000" cy="575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5733" y="1574800"/>
                <a:ext cx="2201334" cy="101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24" idx="1"/>
              </p:cNvCxnSpPr>
              <p:nvPr/>
            </p:nvCxnSpPr>
            <p:spPr>
              <a:xfrm>
                <a:off x="4436533" y="1676399"/>
                <a:ext cx="2235197" cy="162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351867" y="1608666"/>
                <a:ext cx="2370666" cy="21844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31067" y="1202267"/>
                <a:ext cx="1633781" cy="523220"/>
              </a:xfrm>
              <a:prstGeom prst="rect">
                <a:avLst/>
              </a:prstGeom>
              <a:noFill/>
            </p:spPr>
            <p:txBody>
              <a:bodyPr wrap="none" rtlCol="0">
                <a:spAutoFit/>
              </a:bodyPr>
              <a:lstStyle/>
              <a:p>
                <a:r>
                  <a:rPr lang="en-US" sz="2800" b="1" dirty="0" smtClean="0">
                    <a:solidFill>
                      <a:srgbClr val="FF0000"/>
                    </a:solidFill>
                  </a:rPr>
                  <a:t>Processor</a:t>
                </a:r>
                <a:endParaRPr lang="en-US" sz="2800" b="1" dirty="0">
                  <a:solidFill>
                    <a:srgbClr val="FF0000"/>
                  </a:solidFill>
                </a:endParaRPr>
              </a:p>
            </p:txBody>
          </p:sp>
          <p:cxnSp>
            <p:nvCxnSpPr>
              <p:cNvPr id="34" name="Straight Arrow Connector 33"/>
              <p:cNvCxnSpPr/>
              <p:nvPr/>
            </p:nvCxnSpPr>
            <p:spPr>
              <a:xfrm rot="5400000">
                <a:off x="1820333" y="1667935"/>
                <a:ext cx="1524002" cy="1473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1439334" y="3725334"/>
              <a:ext cx="643465" cy="4402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5400000">
              <a:off x="1659465" y="2099735"/>
              <a:ext cx="2116670" cy="1303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a:off x="2302934" y="2421467"/>
            <a:ext cx="3729405" cy="3668018"/>
            <a:chOff x="2302934" y="2421467"/>
            <a:chExt cx="3729405" cy="3668018"/>
          </a:xfrm>
        </p:grpSpPr>
        <p:sp>
          <p:nvSpPr>
            <p:cNvPr id="96" name="Frame 95"/>
            <p:cNvSpPr/>
            <p:nvPr/>
          </p:nvSpPr>
          <p:spPr>
            <a:xfrm>
              <a:off x="42502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a:off x="50630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a:off x="2302934" y="2421467"/>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6" name="Group 115"/>
            <p:cNvGrpSpPr/>
            <p:nvPr/>
          </p:nvGrpSpPr>
          <p:grpSpPr>
            <a:xfrm>
              <a:off x="3149601" y="3251200"/>
              <a:ext cx="2882738" cy="2838285"/>
              <a:chOff x="3149601" y="3251200"/>
              <a:chExt cx="2882738" cy="2838285"/>
            </a:xfrm>
          </p:grpSpPr>
          <p:sp>
            <p:nvSpPr>
              <p:cNvPr id="114" name="TextBox 113"/>
              <p:cNvSpPr txBox="1"/>
              <p:nvPr/>
            </p:nvSpPr>
            <p:spPr>
              <a:xfrm>
                <a:off x="4385734" y="5012267"/>
                <a:ext cx="1646605" cy="1077218"/>
              </a:xfrm>
              <a:prstGeom prst="rect">
                <a:avLst/>
              </a:prstGeom>
              <a:noFill/>
            </p:spPr>
            <p:txBody>
              <a:bodyPr wrap="square" rtlCol="0">
                <a:spAutoFit/>
              </a:bodyPr>
              <a:lstStyle/>
              <a:p>
                <a:r>
                  <a:rPr lang="en-US" sz="3200" b="1" dirty="0" smtClean="0">
                    <a:solidFill>
                      <a:srgbClr val="008000"/>
                    </a:solidFill>
                  </a:rPr>
                  <a:t>Memory</a:t>
                </a:r>
              </a:p>
              <a:p>
                <a:endParaRPr lang="en-US" sz="3200" dirty="0"/>
              </a:p>
            </p:txBody>
          </p:sp>
          <p:cxnSp>
            <p:nvCxnSpPr>
              <p:cNvPr id="102" name="Straight Arrow Connector 101"/>
              <p:cNvCxnSpPr/>
              <p:nvPr/>
            </p:nvCxnSpPr>
            <p:spPr>
              <a:xfrm rot="16200000" flipV="1">
                <a:off x="2717801" y="3683000"/>
                <a:ext cx="2099734" cy="123613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rot="5400000" flipH="1" flipV="1">
                <a:off x="5723467" y="5164667"/>
                <a:ext cx="237067"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9" idx="0"/>
              </p:cNvCxnSpPr>
              <p:nvPr/>
            </p:nvCxnSpPr>
            <p:spPr>
              <a:xfrm flipH="1" flipV="1">
                <a:off x="4461133" y="5046133"/>
                <a:ext cx="92333" cy="26161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4</a:t>
            </a:fld>
            <a:endParaRPr lang="en-US"/>
          </a:p>
        </p:txBody>
      </p:sp>
      <p:pic>
        <p:nvPicPr>
          <p:cNvPr id="31746" name="Picture 2"/>
          <p:cNvPicPr>
            <a:picLocks noChangeAspect="1" noChangeArrowheads="1"/>
          </p:cNvPicPr>
          <p:nvPr/>
        </p:nvPicPr>
        <p:blipFill>
          <a:blip r:embed="rId2"/>
          <a:srcRect/>
          <a:stretch>
            <a:fillRect/>
          </a:stretch>
        </p:blipFill>
        <p:spPr bwMode="auto">
          <a:xfrm>
            <a:off x="1254573" y="1309203"/>
            <a:ext cx="6657232" cy="499404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Date Placeholder 5"/>
          <p:cNvSpPr>
            <a:spLocks noGrp="1"/>
          </p:cNvSpPr>
          <p:nvPr>
            <p:ph type="dt" sz="half" idx="10"/>
          </p:nvPr>
        </p:nvSpPr>
        <p:spPr/>
        <p:txBody>
          <a:bodyPr/>
          <a:lstStyle/>
          <a:p>
            <a:fld id="{3DBE150C-C351-3046-98FB-A8A32DACFB82}" type="datetime1">
              <a:rPr lang="en-US" smtClean="0"/>
              <a:pPr/>
              <a:t>1/21/12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80x86 vs. MIPS?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ea typeface="ＭＳ Ｐゴシック" charset="-128"/>
                <a:cs typeface="ＭＳ Ｐゴシック" charset="-128"/>
              </a:rPr>
              <a:t>Once learn one, easy to pick up others</a:t>
            </a:r>
          </a:p>
          <a:p>
            <a:pPr>
              <a:lnSpc>
                <a:spcPct val="90000"/>
              </a:lnSpc>
            </a:pPr>
            <a:r>
              <a:rPr lang="en-US" dirty="0" smtClean="0">
                <a:ea typeface="ＭＳ Ｐゴシック" charset="-128"/>
                <a:cs typeface="ＭＳ Ｐゴシック" charset="-128"/>
              </a:rPr>
              <a:t>80x86 instruction set is not beautiful</a:t>
            </a:r>
          </a:p>
          <a:p>
            <a:pPr lvl="1">
              <a:lnSpc>
                <a:spcPct val="90000"/>
              </a:lnSpc>
            </a:pPr>
            <a:r>
              <a:rPr lang="en-US" dirty="0" smtClean="0">
                <a:ea typeface="ＭＳ Ｐゴシック" charset="-128"/>
                <a:cs typeface="ＭＳ Ｐゴシック" charset="-128"/>
              </a:rPr>
              <a:t>≈ Full suitcase then add clothes on way to plane</a:t>
            </a:r>
          </a:p>
          <a:p>
            <a:pPr lvl="1">
              <a:lnSpc>
                <a:spcPct val="90000"/>
              </a:lnSpc>
            </a:pPr>
            <a:r>
              <a:rPr lang="en-US" dirty="0" smtClean="0">
                <a:ea typeface="ＭＳ Ｐゴシック" charset="-128"/>
                <a:cs typeface="ＭＳ Ｐゴシック" charset="-128"/>
              </a:rPr>
              <a:t>Class time precious; why spend on minutiae?</a:t>
            </a:r>
          </a:p>
          <a:p>
            <a:pPr>
              <a:lnSpc>
                <a:spcPct val="90000"/>
              </a:lnSpc>
            </a:pPr>
            <a:r>
              <a:rPr lang="en-US" dirty="0" smtClean="0">
                <a:ea typeface="ＭＳ Ｐゴシック" charset="-128"/>
                <a:cs typeface="ＭＳ Ｐゴシック" charset="-128"/>
              </a:rPr>
              <a:t>MIPS represents energy efficient processor of client (</a:t>
            </a:r>
            <a:r>
              <a:rPr lang="en-US" dirty="0" err="1" smtClean="0">
                <a:ea typeface="ＭＳ Ｐゴシック" charset="-128"/>
                <a:cs typeface="ＭＳ Ｐゴシック" charset="-128"/>
              </a:rPr>
              <a:t>PostPC</a:t>
            </a:r>
            <a:r>
              <a:rPr lang="en-US" dirty="0" smtClean="0">
                <a:ea typeface="ＭＳ Ｐゴシック" charset="-128"/>
                <a:cs typeface="ＭＳ Ｐゴシック" charset="-128"/>
              </a:rPr>
              <a:t> era) vs. fast processor of desktop (PC era)</a:t>
            </a:r>
          </a:p>
          <a:p>
            <a:r>
              <a:rPr lang="en-US" dirty="0" smtClean="0"/>
              <a:t>MIPS represents more popular instruction set: </a:t>
            </a:r>
          </a:p>
          <a:p>
            <a:pPr lvl="1">
              <a:lnSpc>
                <a:spcPct val="90000"/>
              </a:lnSpc>
              <a:buNone/>
            </a:pPr>
            <a:r>
              <a:rPr lang="en-US" dirty="0" smtClean="0">
                <a:ea typeface="ＭＳ Ｐゴシック" charset="-128"/>
                <a:cs typeface="ＭＳ Ｐゴシック" charset="-128"/>
              </a:rPr>
              <a:t>2010: 6.1B ARM, 0.3B 80x86 (20X more)</a:t>
            </a:r>
          </a:p>
        </p:txBody>
      </p:sp>
      <p:sp>
        <p:nvSpPr>
          <p:cNvPr id="4" name="Date Placeholder 3"/>
          <p:cNvSpPr>
            <a:spLocks noGrp="1"/>
          </p:cNvSpPr>
          <p:nvPr>
            <p:ph type="dt" sz="half" idx="10"/>
          </p:nvPr>
        </p:nvSpPr>
        <p:spPr/>
        <p:txBody>
          <a:bodyPr/>
          <a:lstStyle/>
          <a:p>
            <a:fld id="{DF5EC22E-504A-8445-AD0F-9A961E941E6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Great Ideas in Computer Architecture</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err="1" smtClean="0">
                <a:solidFill>
                  <a:schemeClr val="tx1">
                    <a:lumMod val="50000"/>
                    <a:lumOff val="50000"/>
                  </a:schemeClr>
                </a:solidFill>
              </a:rPr>
              <a:t>PostPC</a:t>
            </a:r>
            <a:r>
              <a:rPr lang="en-US" dirty="0" smtClean="0">
                <a:solidFill>
                  <a:schemeClr val="tx1">
                    <a:lumMod val="50000"/>
                    <a:lumOff val="50000"/>
                  </a:schemeClr>
                </a:solidFill>
              </a:rPr>
              <a:t> Era: From Phones to Datacenters</a:t>
            </a:r>
          </a:p>
          <a:p>
            <a:r>
              <a:rPr lang="en-US" dirty="0" smtClean="0"/>
              <a:t>Software as a Service </a:t>
            </a:r>
          </a:p>
          <a:p>
            <a:r>
              <a:rPr lang="en-US" dirty="0" smtClean="0"/>
              <a:t>Cloud Computing</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AE1EAC7A-093B-9F43-9097-9132AEE0BDD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ea typeface="ＭＳ Ｐゴシック" pitchFamily="1" charset="-128"/>
                <a:cs typeface="ＭＳ Ｐゴシック" pitchFamily="1" charset="-128"/>
              </a:rPr>
              <a:t>Software as a Service: SaaS</a:t>
            </a:r>
          </a:p>
        </p:txBody>
      </p:sp>
      <p:sp>
        <p:nvSpPr>
          <p:cNvPr id="66563" name="Content Placeholder 2"/>
          <p:cNvSpPr>
            <a:spLocks noGrp="1"/>
          </p:cNvSpPr>
          <p:nvPr>
            <p:ph idx="1"/>
          </p:nvPr>
        </p:nvSpPr>
        <p:spPr/>
        <p:txBody>
          <a:bodyPr/>
          <a:lstStyle/>
          <a:p>
            <a:r>
              <a:rPr lang="en-US" smtClean="0">
                <a:ea typeface="ＭＳ Ｐゴシック" pitchFamily="1" charset="-128"/>
                <a:cs typeface="ＭＳ Ｐゴシック" pitchFamily="1" charset="-128"/>
              </a:rPr>
              <a:t>Traditional SW: binary code installed and runs wholly on client device</a:t>
            </a:r>
          </a:p>
          <a:p>
            <a:r>
              <a:rPr lang="en-US" smtClean="0">
                <a:ea typeface="ＭＳ Ｐゴシック" pitchFamily="1" charset="-128"/>
                <a:cs typeface="ＭＳ Ｐゴシック" pitchFamily="1" charset="-128"/>
              </a:rPr>
              <a:t>SaaS delivers SW &amp; data as service over Internet via thin program (e.g., browser) running on client device</a:t>
            </a:r>
          </a:p>
          <a:p>
            <a:pPr lvl="1"/>
            <a:r>
              <a:rPr lang="en-US" smtClean="0"/>
              <a:t>Search, social networking, video </a:t>
            </a:r>
          </a:p>
          <a:p>
            <a:r>
              <a:rPr lang="en-US" smtClean="0">
                <a:ea typeface="ＭＳ Ｐゴシック" pitchFamily="1" charset="-128"/>
                <a:cs typeface="ＭＳ Ｐゴシック" pitchFamily="1" charset="-128"/>
              </a:rPr>
              <a:t>Now also SaaS version of traditional SW </a:t>
            </a:r>
          </a:p>
          <a:p>
            <a:pPr lvl="1"/>
            <a:r>
              <a:rPr lang="en-US" smtClean="0"/>
              <a:t>E.g., Microsoft Office 365, TurboTax Online</a:t>
            </a:r>
          </a:p>
          <a:p>
            <a:endParaRPr lang="en-US" smtClean="0">
              <a:ea typeface="ＭＳ Ｐゴシック" pitchFamily="1" charset="-128"/>
              <a:cs typeface="ＭＳ Ｐゴシック" pitchFamily="1" charset="-128"/>
            </a:endParaRPr>
          </a:p>
        </p:txBody>
      </p:sp>
      <p:sp>
        <p:nvSpPr>
          <p:cNvPr id="66564" name="Slide Number Placeholder 3"/>
          <p:cNvSpPr>
            <a:spLocks noGrp="1"/>
          </p:cNvSpPr>
          <p:nvPr>
            <p:ph type="sldNum" sz="quarter" idx="11"/>
          </p:nvPr>
        </p:nvSpPr>
        <p:spPr>
          <a:noFill/>
        </p:spPr>
        <p:txBody>
          <a:bodyPr/>
          <a:lstStyle/>
          <a:p>
            <a:fld id="{DE89B8E0-6920-B44D-99AD-9E5165B4259D}" type="slidenum">
              <a:rPr lang="en-US" smtClean="0"/>
              <a:pPr/>
              <a:t>42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ea typeface="ＭＳ Ｐゴシック" pitchFamily="1" charset="-128"/>
                <a:cs typeface="ＭＳ Ｐゴシック" pitchFamily="1" charset="-128"/>
              </a:rPr>
              <a:t>6 Reasons for SaaS</a:t>
            </a:r>
          </a:p>
        </p:txBody>
      </p:sp>
      <p:sp>
        <p:nvSpPr>
          <p:cNvPr id="67587" name="Content Placeholder 2"/>
          <p:cNvSpPr>
            <a:spLocks noGrp="1"/>
          </p:cNvSpPr>
          <p:nvPr>
            <p:ph idx="1"/>
          </p:nvPr>
        </p:nvSpPr>
        <p:spPr/>
        <p:txBody>
          <a:bodyPr>
            <a:normAutofit fontScale="92500" lnSpcReduction="10000"/>
          </a:bodyPr>
          <a:lstStyle/>
          <a:p>
            <a:pPr marL="514350" indent="-514350">
              <a:buFont typeface="Helvetica" pitchFamily="1" charset="0"/>
              <a:buAutoNum type="arabicPeriod"/>
            </a:pPr>
            <a:r>
              <a:rPr lang="en-US" smtClean="0">
                <a:ea typeface="ＭＳ Ｐゴシック" pitchFamily="1" charset="-128"/>
                <a:cs typeface="ＭＳ Ｐゴシック" pitchFamily="1" charset="-128"/>
              </a:rPr>
              <a:t>No install worries about HW capability, OS</a:t>
            </a:r>
          </a:p>
          <a:p>
            <a:pPr marL="514350" indent="-514350">
              <a:buFont typeface="Helvetica" pitchFamily="1" charset="0"/>
              <a:buAutoNum type="arabicPeriod"/>
            </a:pPr>
            <a:r>
              <a:rPr lang="en-US" smtClean="0">
                <a:ea typeface="ＭＳ Ｐゴシック" pitchFamily="1" charset="-128"/>
                <a:cs typeface="ＭＳ Ｐゴシック" pitchFamily="1" charset="-128"/>
              </a:rPr>
              <a:t>No worries about data loss (at remote site)</a:t>
            </a:r>
          </a:p>
          <a:p>
            <a:pPr marL="514350" indent="-514350">
              <a:buFont typeface="Helvetica" pitchFamily="1" charset="0"/>
              <a:buAutoNum type="arabicPeriod"/>
            </a:pPr>
            <a:r>
              <a:rPr lang="en-US" smtClean="0">
                <a:ea typeface="ＭＳ Ｐゴシック" pitchFamily="1" charset="-128"/>
                <a:cs typeface="ＭＳ Ｐゴシック" pitchFamily="1" charset="-128"/>
              </a:rPr>
              <a:t>Easy for groups to interact with same data</a:t>
            </a:r>
          </a:p>
          <a:p>
            <a:pPr marL="514350" indent="-514350">
              <a:buFont typeface="Helvetica" pitchFamily="1" charset="0"/>
              <a:buAutoNum type="arabicPeriod"/>
            </a:pPr>
            <a:r>
              <a:rPr lang="en-US" smtClean="0">
                <a:ea typeface="ＭＳ Ｐゴシック" pitchFamily="1" charset="-128"/>
                <a:cs typeface="ＭＳ Ｐゴシック" pitchFamily="1" charset="-128"/>
              </a:rPr>
              <a:t>If data is large or changed frequently, simpler to keep 1 copy at central site</a:t>
            </a:r>
          </a:p>
          <a:p>
            <a:pPr marL="514350" indent="-514350">
              <a:buFont typeface="Helvetica" pitchFamily="1" charset="0"/>
              <a:buAutoNum type="arabicPeriod"/>
            </a:pPr>
            <a:r>
              <a:rPr lang="en-US" smtClean="0">
                <a:ea typeface="ＭＳ Ｐゴシック" pitchFamily="1" charset="-128"/>
                <a:cs typeface="ＭＳ Ｐゴシック" pitchFamily="1" charset="-128"/>
              </a:rPr>
              <a:t>1 copy of SW, controlled HW environment =&gt; no compatibility hassles for developers</a:t>
            </a:r>
          </a:p>
          <a:p>
            <a:pPr marL="514350" indent="-514350">
              <a:buFont typeface="Helvetica" pitchFamily="1" charset="0"/>
              <a:buAutoNum type="arabicPeriod"/>
            </a:pPr>
            <a:r>
              <a:rPr lang="en-US" smtClean="0">
                <a:ea typeface="ＭＳ Ｐゴシック" pitchFamily="1" charset="-128"/>
                <a:cs typeface="ＭＳ Ｐゴシック" pitchFamily="1" charset="-128"/>
              </a:rPr>
              <a:t>1 copy =&gt; simplifies upgrades  for developers </a:t>
            </a:r>
            <a:r>
              <a:rPr lang="en-US" i="1" smtClean="0">
                <a:ea typeface="ＭＳ Ｐゴシック" pitchFamily="1" charset="-128"/>
                <a:cs typeface="ＭＳ Ｐゴシック" pitchFamily="1" charset="-128"/>
              </a:rPr>
              <a:t>and </a:t>
            </a:r>
            <a:r>
              <a:rPr lang="en-US" smtClean="0">
                <a:ea typeface="ＭＳ Ｐゴシック" pitchFamily="1" charset="-128"/>
                <a:cs typeface="ＭＳ Ｐゴシック" pitchFamily="1" charset="-128"/>
              </a:rPr>
              <a:t>no user upgrade requests</a:t>
            </a:r>
          </a:p>
          <a:p>
            <a:pPr marL="514350" indent="-514350">
              <a:buFont typeface="Helvetica" pitchFamily="1" charset="0"/>
              <a:buAutoNum type="arabicPeriod"/>
            </a:pPr>
            <a:endParaRPr lang="en-US">
              <a:ea typeface="ＭＳ Ｐゴシック" pitchFamily="1" charset="-128"/>
              <a:cs typeface="ＭＳ Ｐゴシック" pitchFamily="1" charset="-128"/>
            </a:endParaRPr>
          </a:p>
        </p:txBody>
      </p:sp>
      <p:sp>
        <p:nvSpPr>
          <p:cNvPr id="67588" name="Slide Number Placeholder 3"/>
          <p:cNvSpPr>
            <a:spLocks noGrp="1"/>
          </p:cNvSpPr>
          <p:nvPr>
            <p:ph type="sldNum" sz="quarter" idx="11"/>
          </p:nvPr>
        </p:nvSpPr>
        <p:spPr>
          <a:noFill/>
        </p:spPr>
        <p:txBody>
          <a:bodyPr/>
          <a:lstStyle/>
          <a:p>
            <a:fld id="{BF3744F1-2176-D043-B8EB-F683C1E9A123}" type="slidenum">
              <a:rPr lang="en-US" smtClean="0"/>
              <a:pPr/>
              <a:t>43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ea typeface="ＭＳ Ｐゴシック" pitchFamily="1" charset="-128"/>
                <a:cs typeface="ＭＳ Ｐゴシック" pitchFamily="1" charset="-128"/>
              </a:rPr>
              <a:t>SaaS Infrastructure?</a:t>
            </a:r>
          </a:p>
        </p:txBody>
      </p:sp>
      <p:sp>
        <p:nvSpPr>
          <p:cNvPr id="80899" name="Content Placeholder 2"/>
          <p:cNvSpPr>
            <a:spLocks noGrp="1"/>
          </p:cNvSpPr>
          <p:nvPr>
            <p:ph idx="1"/>
          </p:nvPr>
        </p:nvSpPr>
        <p:spPr/>
        <p:txBody>
          <a:bodyPr/>
          <a:lstStyle/>
          <a:p>
            <a:pPr>
              <a:defRPr/>
            </a:pPr>
            <a:r>
              <a:rPr lang="en-US" dirty="0" smtClean="0">
                <a:ea typeface="ＭＳ Ｐゴシック" pitchFamily="1" charset="-128"/>
                <a:cs typeface="ＭＳ Ｐゴシック" pitchFamily="1" charset="-128"/>
              </a:rPr>
              <a:t>SaaS demands on infrastructure</a:t>
            </a:r>
          </a:p>
          <a:p>
            <a:pPr marL="514350" indent="-514350">
              <a:buFont typeface="+mj-lt"/>
              <a:buAutoNum type="arabicPeriod"/>
              <a:defRPr/>
            </a:pPr>
            <a:r>
              <a:rPr lang="en-US" dirty="0" smtClean="0">
                <a:ea typeface="ＭＳ Ｐゴシック" pitchFamily="1" charset="-128"/>
                <a:cs typeface="ＭＳ Ｐゴシック" pitchFamily="1" charset="-128"/>
              </a:rPr>
              <a:t>Communication: allow customers to interact with service</a:t>
            </a:r>
          </a:p>
          <a:p>
            <a:pPr marL="514350" indent="-514350">
              <a:buFont typeface="+mj-lt"/>
              <a:buAutoNum type="arabicPeriod"/>
              <a:defRPr/>
            </a:pPr>
            <a:r>
              <a:rPr lang="en-US" dirty="0" smtClean="0">
                <a:ea typeface="ＭＳ Ｐゴシック" pitchFamily="1" charset="-128"/>
                <a:cs typeface="ＭＳ Ｐゴシック" pitchFamily="1" charset="-128"/>
              </a:rPr>
              <a:t>Scalability: fluctuations in demand during + new services to add users rapidly</a:t>
            </a:r>
          </a:p>
          <a:p>
            <a:pPr marL="514350" indent="-514350">
              <a:buFont typeface="+mj-lt"/>
              <a:buAutoNum type="arabicPeriod"/>
              <a:defRPr/>
            </a:pPr>
            <a:r>
              <a:rPr lang="en-US" dirty="0" smtClean="0">
                <a:ea typeface="ＭＳ Ｐゴシック" pitchFamily="1" charset="-128"/>
                <a:cs typeface="ＭＳ Ｐゴシック" pitchFamily="1" charset="-128"/>
              </a:rPr>
              <a:t>Dependability:  service and communication continuously available 24x7</a:t>
            </a:r>
            <a:endParaRPr lang="en-US" dirty="0">
              <a:ea typeface="ＭＳ Ｐゴシック" pitchFamily="1" charset="-128"/>
              <a:cs typeface="ＭＳ Ｐゴシック" pitchFamily="1" charset="-128"/>
            </a:endParaRPr>
          </a:p>
        </p:txBody>
      </p:sp>
      <p:sp>
        <p:nvSpPr>
          <p:cNvPr id="81924" name="Slide Number Placeholder 3"/>
          <p:cNvSpPr>
            <a:spLocks noGrp="1"/>
          </p:cNvSpPr>
          <p:nvPr>
            <p:ph type="sldNum" sz="quarter" idx="11"/>
          </p:nvPr>
        </p:nvSpPr>
        <p:spPr>
          <a:noFill/>
        </p:spPr>
        <p:txBody>
          <a:bodyPr/>
          <a:lstStyle/>
          <a:p>
            <a:fld id="{AB6A2350-C096-994E-9664-E7D65E2CB272}" type="slidenum">
              <a:rPr lang="en-US" smtClean="0"/>
              <a:pPr/>
              <a:t>44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ea typeface="ＭＳ Ｐゴシック" pitchFamily="1" charset="-128"/>
                <a:cs typeface="ＭＳ Ｐゴシック" pitchFamily="1" charset="-128"/>
              </a:rPr>
              <a:t>Clusters</a:t>
            </a:r>
          </a:p>
        </p:txBody>
      </p:sp>
      <p:sp>
        <p:nvSpPr>
          <p:cNvPr id="3" name="Content Placeholder 2"/>
          <p:cNvSpPr>
            <a:spLocks noGrp="1"/>
          </p:cNvSpPr>
          <p:nvPr>
            <p:ph idx="1"/>
          </p:nvPr>
        </p:nvSpPr>
        <p:spPr>
          <a:xfrm>
            <a:off x="304800" y="1219200"/>
            <a:ext cx="8534400" cy="4754563"/>
          </a:xfrm>
        </p:spPr>
        <p:txBody>
          <a:bodyPr>
            <a:normAutofit lnSpcReduction="10000"/>
          </a:bodyPr>
          <a:lstStyle/>
          <a:p>
            <a:pPr>
              <a:defRPr/>
            </a:pPr>
            <a:r>
              <a:rPr lang="en-US" dirty="0" smtClean="0"/>
              <a:t>Clusters: Commodity computers connected by commodity Ethernet switches</a:t>
            </a:r>
          </a:p>
          <a:p>
            <a:pPr marL="514350" indent="-514350">
              <a:buFont typeface="+mj-lt"/>
              <a:buAutoNum type="arabicPeriod"/>
              <a:defRPr/>
            </a:pPr>
            <a:r>
              <a:rPr lang="en-US" dirty="0" smtClean="0"/>
              <a:t>More scalable than conventional servers</a:t>
            </a:r>
          </a:p>
          <a:p>
            <a:pPr marL="514350" indent="-514350">
              <a:buFont typeface="+mj-lt"/>
              <a:buAutoNum type="arabicPeriod"/>
              <a:defRPr/>
            </a:pPr>
            <a:r>
              <a:rPr lang="en-US" dirty="0" smtClean="0"/>
              <a:t>Much cheaper than conventional servers</a:t>
            </a:r>
          </a:p>
          <a:p>
            <a:pPr marL="914400" lvl="1" indent="-514350">
              <a:defRPr/>
            </a:pPr>
            <a:r>
              <a:rPr lang="en-US" dirty="0" smtClean="0"/>
              <a:t> 20X for equivalent vs. largest servers</a:t>
            </a:r>
          </a:p>
          <a:p>
            <a:pPr marL="514350" indent="-514350">
              <a:buFont typeface="+mj-lt"/>
              <a:buAutoNum type="arabicPeriod"/>
              <a:defRPr/>
            </a:pPr>
            <a:r>
              <a:rPr lang="en-US" dirty="0" smtClean="0"/>
              <a:t>Few operators for 1000s servers</a:t>
            </a:r>
          </a:p>
          <a:p>
            <a:pPr marL="914400" lvl="1" indent="-514350">
              <a:defRPr/>
            </a:pPr>
            <a:r>
              <a:rPr lang="en-US" dirty="0" smtClean="0"/>
              <a:t>Careful selection of identical HW/SW</a:t>
            </a:r>
          </a:p>
          <a:p>
            <a:pPr marL="914400" lvl="1" indent="-514350">
              <a:defRPr/>
            </a:pPr>
            <a:r>
              <a:rPr lang="en-US" dirty="0" smtClean="0"/>
              <a:t>Virtual Machine Monitors simplify operation</a:t>
            </a:r>
          </a:p>
          <a:p>
            <a:pPr marL="514350" indent="-514350">
              <a:buFont typeface="+mj-lt"/>
              <a:buAutoNum type="arabicPeriod"/>
              <a:defRPr/>
            </a:pPr>
            <a:r>
              <a:rPr lang="en-US" dirty="0" smtClean="0"/>
              <a:t>Dependability via extensive redundancy</a:t>
            </a:r>
          </a:p>
          <a:p>
            <a:pPr>
              <a:defRPr/>
            </a:pPr>
            <a:endParaRPr lang="en-US" dirty="0"/>
          </a:p>
        </p:txBody>
      </p:sp>
      <p:sp>
        <p:nvSpPr>
          <p:cNvPr id="82948" name="Slide Number Placeholder 3"/>
          <p:cNvSpPr>
            <a:spLocks noGrp="1"/>
          </p:cNvSpPr>
          <p:nvPr>
            <p:ph type="sldNum" sz="quarter" idx="11"/>
          </p:nvPr>
        </p:nvSpPr>
        <p:spPr>
          <a:noFill/>
        </p:spPr>
        <p:txBody>
          <a:bodyPr/>
          <a:lstStyle/>
          <a:p>
            <a:fld id="{6B8B48B6-B131-A341-8DE9-F5A28F0E3D1E}" type="slidenum">
              <a:rPr lang="en-US" smtClean="0"/>
              <a:pPr/>
              <a:t>45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Great Ideas in Computer Architecture</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err="1" smtClean="0">
                <a:solidFill>
                  <a:schemeClr val="tx1">
                    <a:lumMod val="50000"/>
                    <a:lumOff val="50000"/>
                  </a:schemeClr>
                </a:solidFill>
              </a:rPr>
              <a:t>PostPC</a:t>
            </a:r>
            <a:r>
              <a:rPr lang="en-US" dirty="0" smtClean="0">
                <a:solidFill>
                  <a:schemeClr val="tx1">
                    <a:lumMod val="50000"/>
                    <a:lumOff val="50000"/>
                  </a:schemeClr>
                </a:solidFill>
              </a:rPr>
              <a:t> Era: From Phones to Datacenters</a:t>
            </a:r>
          </a:p>
          <a:p>
            <a:r>
              <a:rPr lang="en-US" dirty="0" smtClean="0">
                <a:solidFill>
                  <a:schemeClr val="tx1">
                    <a:lumMod val="50000"/>
                    <a:lumOff val="50000"/>
                  </a:schemeClr>
                </a:solidFill>
              </a:rPr>
              <a:t>Software as a Service </a:t>
            </a:r>
          </a:p>
          <a:p>
            <a:r>
              <a:rPr lang="en-US" dirty="0" smtClean="0">
                <a:solidFill>
                  <a:schemeClr val="tx1">
                    <a:lumMod val="50000"/>
                    <a:lumOff val="50000"/>
                  </a:schemeClr>
                </a:solidFill>
              </a:rPr>
              <a:t>Cloud Computing</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AE1EAC7A-093B-9F43-9097-9132AEE0BDD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ea typeface="ＭＳ Ｐゴシック" pitchFamily="1" charset="-128"/>
                <a:cs typeface="ＭＳ Ｐゴシック" pitchFamily="1" charset="-128"/>
              </a:rPr>
              <a:t>Warehouse Scale Computers</a:t>
            </a:r>
          </a:p>
        </p:txBody>
      </p:sp>
      <p:sp>
        <p:nvSpPr>
          <p:cNvPr id="83971" name="Content Placeholder 2"/>
          <p:cNvSpPr>
            <a:spLocks noGrp="1"/>
          </p:cNvSpPr>
          <p:nvPr>
            <p:ph idx="1"/>
          </p:nvPr>
        </p:nvSpPr>
        <p:spPr>
          <a:xfrm>
            <a:off x="304800" y="1371600"/>
            <a:ext cx="8610600" cy="4754563"/>
          </a:xfrm>
        </p:spPr>
        <p:txBody>
          <a:bodyPr/>
          <a:lstStyle/>
          <a:p>
            <a:r>
              <a:rPr lang="en-US" dirty="0" smtClean="0">
                <a:ea typeface="ＭＳ Ｐゴシック" pitchFamily="1" charset="-128"/>
                <a:cs typeface="ＭＳ Ｐゴシック" pitchFamily="1" charset="-128"/>
              </a:rPr>
              <a:t>Economies of scale pushed down cost of largest datacenter by factors 3X to 8X</a:t>
            </a:r>
          </a:p>
          <a:p>
            <a:pPr lvl="1"/>
            <a:r>
              <a:rPr lang="en-US" dirty="0" smtClean="0"/>
              <a:t>Purchase, house, operate 100K </a:t>
            </a:r>
            <a:r>
              <a:rPr lang="en-US" dirty="0" err="1" smtClean="0"/>
              <a:t>v</a:t>
            </a:r>
            <a:r>
              <a:rPr lang="en-US" dirty="0" smtClean="0"/>
              <a:t>. 1K computers</a:t>
            </a:r>
          </a:p>
          <a:p>
            <a:r>
              <a:rPr lang="en-US" dirty="0" smtClean="0">
                <a:ea typeface="ＭＳ Ｐゴシック" pitchFamily="1" charset="-128"/>
                <a:cs typeface="ＭＳ Ｐゴシック" pitchFamily="1" charset="-128"/>
              </a:rPr>
              <a:t>Traditional datacenters utilized 10% - 20%</a:t>
            </a:r>
          </a:p>
          <a:p>
            <a:r>
              <a:rPr lang="en-US" dirty="0" smtClean="0">
                <a:ea typeface="ＭＳ Ｐゴシック" pitchFamily="1" charset="-128"/>
                <a:cs typeface="ＭＳ Ｐゴシック" pitchFamily="1" charset="-128"/>
              </a:rPr>
              <a:t>Make profit offering pay-as-you-go use at less than your costs for as many computers as you need</a:t>
            </a:r>
          </a:p>
          <a:p>
            <a:pPr lvl="1"/>
            <a:endParaRPr lang="en-US" dirty="0" smtClean="0"/>
          </a:p>
        </p:txBody>
      </p:sp>
      <p:sp>
        <p:nvSpPr>
          <p:cNvPr id="83972" name="Slide Number Placeholder 3"/>
          <p:cNvSpPr>
            <a:spLocks noGrp="1"/>
          </p:cNvSpPr>
          <p:nvPr>
            <p:ph type="sldNum" sz="quarter" idx="11"/>
          </p:nvPr>
        </p:nvSpPr>
        <p:spPr>
          <a:noFill/>
        </p:spPr>
        <p:txBody>
          <a:bodyPr/>
          <a:lstStyle/>
          <a:p>
            <a:fld id="{A562DBCD-38FA-CB44-8066-6D88CC2DF085}" type="slidenum">
              <a:rPr lang="en-US" smtClean="0"/>
              <a:pPr/>
              <a:t>47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r>
              <a:rPr lang="en-US" smtClean="0">
                <a:ea typeface="ＭＳ Ｐゴシック" pitchFamily="1" charset="-128"/>
                <a:cs typeface="ＭＳ Ｐゴシック" pitchFamily="1" charset="-128"/>
              </a:rPr>
              <a:t>Utility Computing / </a:t>
            </a:r>
            <a:br>
              <a:rPr lang="en-US" smtClean="0">
                <a:ea typeface="ＭＳ Ｐゴシック" pitchFamily="1" charset="-128"/>
                <a:cs typeface="ＭＳ Ｐゴシック" pitchFamily="1" charset="-128"/>
              </a:rPr>
            </a:br>
            <a:r>
              <a:rPr lang="en-US" smtClean="0">
                <a:ea typeface="ＭＳ Ｐゴシック" pitchFamily="1" charset="-128"/>
                <a:cs typeface="ＭＳ Ｐゴシック" pitchFamily="1" charset="-128"/>
              </a:rPr>
              <a:t>Public Cloud Computing</a:t>
            </a:r>
          </a:p>
        </p:txBody>
      </p:sp>
      <p:sp>
        <p:nvSpPr>
          <p:cNvPr id="84995" name="Content Placeholder 2"/>
          <p:cNvSpPr>
            <a:spLocks noGrp="1"/>
          </p:cNvSpPr>
          <p:nvPr>
            <p:ph idx="1"/>
          </p:nvPr>
        </p:nvSpPr>
        <p:spPr/>
        <p:txBody>
          <a:bodyPr>
            <a:normAutofit lnSpcReduction="10000"/>
          </a:bodyPr>
          <a:lstStyle/>
          <a:p>
            <a:r>
              <a:rPr lang="en-US" dirty="0" smtClean="0">
                <a:ea typeface="ＭＳ Ｐゴシック" pitchFamily="1" charset="-128"/>
                <a:cs typeface="ＭＳ Ｐゴシック" pitchFamily="1" charset="-128"/>
              </a:rPr>
              <a:t>Offers computing, storage, communication at pennies per hour </a:t>
            </a:r>
          </a:p>
          <a:p>
            <a:r>
              <a:rPr lang="en-US" dirty="0" smtClean="0">
                <a:ea typeface="ＭＳ Ｐゴシック" pitchFamily="1" charset="-128"/>
                <a:cs typeface="ＭＳ Ｐゴシック" pitchFamily="1" charset="-128"/>
              </a:rPr>
              <a:t>No premium to scale:</a:t>
            </a:r>
          </a:p>
          <a:p>
            <a:pPr lvl="1">
              <a:buFontTx/>
              <a:buNone/>
            </a:pPr>
            <a:r>
              <a:rPr lang="en-US" dirty="0" smtClean="0"/>
              <a:t>      1000 computers @       1 hour </a:t>
            </a:r>
            <a:br>
              <a:rPr lang="en-US" dirty="0" smtClean="0"/>
            </a:br>
            <a:r>
              <a:rPr lang="en-US" dirty="0" smtClean="0"/>
              <a:t>=       1 computer   @ 1000 hours</a:t>
            </a:r>
          </a:p>
          <a:p>
            <a:r>
              <a:rPr lang="en-US" dirty="0" smtClean="0">
                <a:ea typeface="ＭＳ Ｐゴシック" pitchFamily="1" charset="-128"/>
                <a:cs typeface="ＭＳ Ｐゴシック" pitchFamily="1" charset="-128"/>
              </a:rPr>
              <a:t>Illusion of infinite scalability to cloud user</a:t>
            </a:r>
          </a:p>
          <a:p>
            <a:pPr lvl="1"/>
            <a:r>
              <a:rPr lang="en-US" dirty="0" smtClean="0"/>
              <a:t>As many computers as you can afford</a:t>
            </a:r>
          </a:p>
          <a:p>
            <a:r>
              <a:rPr lang="en-US" dirty="0" smtClean="0">
                <a:ea typeface="ＭＳ Ｐゴシック" pitchFamily="1" charset="-128"/>
                <a:cs typeface="ＭＳ Ｐゴシック" pitchFamily="1" charset="-128"/>
              </a:rPr>
              <a:t>Leading examples: Amazon Web Services, Google App Engine, Microsoft Azure</a:t>
            </a:r>
          </a:p>
        </p:txBody>
      </p:sp>
      <p:sp>
        <p:nvSpPr>
          <p:cNvPr id="84996" name="Slide Number Placeholder 3"/>
          <p:cNvSpPr>
            <a:spLocks noGrp="1"/>
          </p:cNvSpPr>
          <p:nvPr>
            <p:ph type="sldNum" sz="quarter" idx="11"/>
          </p:nvPr>
        </p:nvSpPr>
        <p:spPr>
          <a:noFill/>
        </p:spPr>
        <p:txBody>
          <a:bodyPr/>
          <a:lstStyle/>
          <a:p>
            <a:fld id="{111CD013-9B08-4242-9A73-5295CC015BB0}" type="slidenum">
              <a:rPr lang="en-US" smtClean="0"/>
              <a:pPr/>
              <a:t>48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9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ea typeface="ＭＳ Ｐゴシック" pitchFamily="1" charset="-128"/>
                <a:cs typeface="ＭＳ Ｐゴシック" pitchFamily="1" charset="-128"/>
              </a:rPr>
              <a:t>2012 AWS Instances &amp; Prices</a:t>
            </a:r>
          </a:p>
        </p:txBody>
      </p:sp>
      <p:sp>
        <p:nvSpPr>
          <p:cNvPr id="86019" name="Slide Number Placeholder 3"/>
          <p:cNvSpPr>
            <a:spLocks noGrp="1"/>
          </p:cNvSpPr>
          <p:nvPr>
            <p:ph type="sldNum" sz="quarter" idx="11"/>
          </p:nvPr>
        </p:nvSpPr>
        <p:spPr>
          <a:noFill/>
        </p:spPr>
        <p:txBody>
          <a:bodyPr/>
          <a:lstStyle/>
          <a:p>
            <a:fld id="{1BA322A5-6736-4E49-8481-768328003FB9}" type="slidenum">
              <a:rPr lang="en-US" smtClean="0"/>
              <a:pPr/>
              <a:t>49</a:t>
            </a:fld>
            <a:endParaRPr lang="en-US" smtClean="0"/>
          </a:p>
        </p:txBody>
      </p:sp>
      <p:graphicFrame>
        <p:nvGraphicFramePr>
          <p:cNvPr id="5" name="Table 4"/>
          <p:cNvGraphicFramePr>
            <a:graphicFrameLocks noGrp="1"/>
          </p:cNvGraphicFramePr>
          <p:nvPr/>
        </p:nvGraphicFramePr>
        <p:xfrm>
          <a:off x="0" y="1371600"/>
          <a:ext cx="9105678" cy="3194087"/>
        </p:xfrm>
        <a:graphic>
          <a:graphicData uri="http://schemas.openxmlformats.org/drawingml/2006/table">
            <a:tbl>
              <a:tblPr/>
              <a:tblGrid>
                <a:gridCol w="3061526"/>
                <a:gridCol w="824674"/>
                <a:gridCol w="564060"/>
                <a:gridCol w="836397"/>
                <a:gridCol w="710148"/>
                <a:gridCol w="836397"/>
                <a:gridCol w="820617"/>
                <a:gridCol w="651981"/>
                <a:gridCol w="799878"/>
              </a:tblGrid>
              <a:tr h="597877">
                <a:tc>
                  <a:txBody>
                    <a:bodyPr/>
                    <a:lstStyle/>
                    <a:p>
                      <a:pPr algn="ctr" fontAlgn="ctr"/>
                      <a:r>
                        <a:rPr lang="en-US" sz="1200" b="0" i="0" u="none" strike="noStrike">
                          <a:latin typeface="Verdana"/>
                        </a:rPr>
                        <a:t>Instance</a:t>
                      </a:r>
                    </a:p>
                  </a:txBody>
                  <a:tcPr marL="15781" marR="15781" marT="157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Per Hour</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Ratio to Small</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Compute Units</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Virtual Cores</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Compute Unit/ Core</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Memory (GB)</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Verdana"/>
                        </a:rPr>
                        <a:t>Disk (GB)</a:t>
                      </a:r>
                    </a:p>
                  </a:txBody>
                  <a:tcPr marL="15781" marR="15781" marT="157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Verdana"/>
                        </a:rPr>
                        <a:t>Address</a:t>
                      </a:r>
                    </a:p>
                  </a:txBody>
                  <a:tcPr marL="15781" marR="15781" marT="157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Standard Small</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$0.085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1.00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32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Standard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$0.340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4.0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2.00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Standard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$0.680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4</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2.00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High-Memory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$0.500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5.9</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6.5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3.25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High-Memory Double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$1.200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14.1</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13.0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3.25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34.2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High-Memory Quadruple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$2.400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28.2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26.0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3.25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68.4</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1690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High-CPU Medium</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$0.170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1.7</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High-CPU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$0.680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20.0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2.50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1690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Cluster Quadruple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$1.300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15.3</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33.5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16</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2.09</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23.0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1690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92">
                <a:tc>
                  <a:txBody>
                    <a:bodyPr/>
                    <a:lstStyle/>
                    <a:p>
                      <a:pPr algn="l" fontAlgn="b"/>
                      <a:r>
                        <a:rPr lang="en-US" sz="1200" b="0" i="0" u="none" strike="noStrike">
                          <a:latin typeface="Verdana"/>
                        </a:rPr>
                        <a:t>Eight Extra Large</a:t>
                      </a:r>
                    </a:p>
                  </a:txBody>
                  <a:tcPr marL="15781" marR="15781" marT="157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$2.400 </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28.2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88.0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32</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2.75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60.5</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1690</a:t>
                      </a:r>
                    </a:p>
                  </a:txBody>
                  <a:tcPr marL="15781" marR="15781" marT="157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5781" marR="15781" marT="1578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School CS61c</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5</a:t>
            </a:fld>
            <a:endParaRPr lang="en-US"/>
          </a:p>
        </p:txBody>
      </p:sp>
      <p:pic>
        <p:nvPicPr>
          <p:cNvPr id="29701" name="Picture 5"/>
          <p:cNvPicPr>
            <a:picLocks noChangeAspect="1" noChangeArrowheads="1"/>
          </p:cNvPicPr>
          <p:nvPr/>
        </p:nvPicPr>
        <p:blipFill>
          <a:blip r:embed="rId2"/>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srcRect/>
          <a:stretch>
            <a:fillRect/>
          </a:stretch>
        </p:blipFill>
        <p:spPr bwMode="auto">
          <a:xfrm>
            <a:off x="4571212" y="1271337"/>
            <a:ext cx="4449308" cy="519085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Spring 2012 -- Lecture #1</a:t>
            </a:r>
            <a:endParaRPr lang="en-US"/>
          </a:p>
        </p:txBody>
      </p:sp>
      <p:sp>
        <p:nvSpPr>
          <p:cNvPr id="7" name="Date Placeholder 6"/>
          <p:cNvSpPr>
            <a:spLocks noGrp="1"/>
          </p:cNvSpPr>
          <p:nvPr>
            <p:ph type="dt" sz="half" idx="10"/>
          </p:nvPr>
        </p:nvSpPr>
        <p:spPr/>
        <p:txBody>
          <a:bodyPr/>
          <a:lstStyle/>
          <a:p>
            <a:fld id="{A74F6782-A5C3-854C-B92D-C0B45F65E6E3}" type="datetime1">
              <a:rPr lang="en-US" smtClean="0"/>
              <a:pPr/>
              <a:t>1/21/12</a:t>
            </a:fld>
            <a:endParaRPr lang="en-US"/>
          </a:p>
        </p:txBody>
      </p:sp>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ea typeface="ＭＳ Ｐゴシック" pitchFamily="1" charset="-128"/>
                <a:cs typeface="ＭＳ Ｐゴシック" pitchFamily="1" charset="-128"/>
              </a:rPr>
              <a:t>Supercomputer for hire</a:t>
            </a:r>
          </a:p>
        </p:txBody>
      </p:sp>
      <p:sp>
        <p:nvSpPr>
          <p:cNvPr id="3" name="Content Placeholder 2"/>
          <p:cNvSpPr>
            <a:spLocks noGrp="1"/>
          </p:cNvSpPr>
          <p:nvPr>
            <p:ph idx="1"/>
          </p:nvPr>
        </p:nvSpPr>
        <p:spPr/>
        <p:txBody>
          <a:bodyPr>
            <a:normAutofit lnSpcReduction="10000"/>
          </a:bodyPr>
          <a:lstStyle/>
          <a:p>
            <a:r>
              <a:rPr lang="en-US" dirty="0" smtClean="0">
                <a:ea typeface="ＭＳ Ｐゴシック" pitchFamily="1" charset="-128"/>
                <a:cs typeface="ＭＳ Ｐゴシック" pitchFamily="1" charset="-128"/>
              </a:rPr>
              <a:t>Top 500 supercomputer competition</a:t>
            </a:r>
          </a:p>
          <a:p>
            <a:r>
              <a:rPr lang="en-US" dirty="0" smtClean="0">
                <a:ea typeface="ＭＳ Ｐゴシック" pitchFamily="1" charset="-128"/>
                <a:cs typeface="ＭＳ Ｐゴシック" pitchFamily="1" charset="-128"/>
              </a:rPr>
              <a:t>290 Eight Extra Large (@ $2.40/hour)</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 240 </a:t>
            </a:r>
            <a:r>
              <a:rPr lang="en-US" dirty="0" err="1" smtClean="0">
                <a:ea typeface="ＭＳ Ｐゴシック" pitchFamily="1" charset="-128"/>
                <a:cs typeface="ＭＳ Ｐゴシック" pitchFamily="1" charset="-128"/>
              </a:rPr>
              <a:t>TeraFLOPS</a:t>
            </a:r>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42</a:t>
            </a:r>
            <a:r>
              <a:rPr lang="en-US" baseline="30000" dirty="0" smtClean="0">
                <a:ea typeface="ＭＳ Ｐゴシック" pitchFamily="1" charset="-128"/>
                <a:cs typeface="ＭＳ Ｐゴシック" pitchFamily="1" charset="-128"/>
              </a:rPr>
              <a:t>nd</a:t>
            </a:r>
            <a:r>
              <a:rPr lang="en-US" dirty="0" smtClean="0">
                <a:ea typeface="ＭＳ Ｐゴシック" pitchFamily="1" charset="-128"/>
                <a:cs typeface="ＭＳ Ｐゴシック" pitchFamily="1" charset="-128"/>
              </a:rPr>
              <a:t>/500 supercomputer @ ~$700 per hour</a:t>
            </a:r>
          </a:p>
          <a:p>
            <a:r>
              <a:rPr lang="en-US" dirty="0" smtClean="0">
                <a:ea typeface="ＭＳ Ｐゴシック" pitchFamily="1" charset="-128"/>
                <a:cs typeface="ＭＳ Ｐゴシック" pitchFamily="1" charset="-128"/>
              </a:rPr>
              <a:t>Credit card =&gt; can use 1000s computers</a:t>
            </a:r>
          </a:p>
          <a:p>
            <a:r>
              <a:rPr lang="en-US" dirty="0" err="1" smtClean="0">
                <a:ea typeface="ＭＳ Ｐゴシック" pitchFamily="1" charset="-128"/>
                <a:cs typeface="ＭＳ Ｐゴシック" pitchFamily="1" charset="-128"/>
              </a:rPr>
              <a:t>FarmVille</a:t>
            </a:r>
            <a:r>
              <a:rPr lang="en-US" dirty="0" smtClean="0">
                <a:ea typeface="ＭＳ Ｐゴシック" pitchFamily="1" charset="-128"/>
                <a:cs typeface="ＭＳ Ｐゴシック" pitchFamily="1" charset="-128"/>
              </a:rPr>
              <a:t> on AWS</a:t>
            </a:r>
          </a:p>
          <a:p>
            <a:pPr lvl="1"/>
            <a:r>
              <a:rPr lang="en-US" dirty="0" smtClean="0"/>
              <a:t>Prior biggest online game 5M users</a:t>
            </a:r>
          </a:p>
          <a:p>
            <a:pPr lvl="1"/>
            <a:r>
              <a:rPr lang="en-US" dirty="0" smtClean="0"/>
              <a:t>What if startup had to build datacenter? How big?</a:t>
            </a:r>
          </a:p>
          <a:p>
            <a:pPr lvl="1"/>
            <a:r>
              <a:rPr lang="en-US" dirty="0" smtClean="0"/>
              <a:t>4 days =1M; 2 months = 10M; 9 months = 75M</a:t>
            </a:r>
          </a:p>
          <a:p>
            <a:endParaRPr lang="en-US" dirty="0" smtClean="0">
              <a:ea typeface="ＭＳ Ｐゴシック" pitchFamily="1" charset="-128"/>
              <a:cs typeface="ＭＳ Ｐゴシック" pitchFamily="1" charset="-128"/>
            </a:endParaRPr>
          </a:p>
          <a:p>
            <a:endParaRPr lang="en-US" dirty="0" smtClean="0">
              <a:ea typeface="ＭＳ Ｐゴシック" pitchFamily="1" charset="-128"/>
              <a:cs typeface="ＭＳ Ｐゴシック" pitchFamily="1" charset="-128"/>
            </a:endParaRPr>
          </a:p>
        </p:txBody>
      </p:sp>
      <p:sp>
        <p:nvSpPr>
          <p:cNvPr id="87044" name="Slide Number Placeholder 3"/>
          <p:cNvSpPr>
            <a:spLocks noGrp="1"/>
          </p:cNvSpPr>
          <p:nvPr>
            <p:ph type="sldNum" sz="quarter" idx="11"/>
          </p:nvPr>
        </p:nvSpPr>
        <p:spPr>
          <a:noFill/>
        </p:spPr>
        <p:txBody>
          <a:bodyPr/>
          <a:lstStyle/>
          <a:p>
            <a:fld id="{4F536380-8332-694A-AE3E-0CBCE4B69C27}" type="slidenum">
              <a:rPr lang="en-US" smtClean="0"/>
              <a:pPr/>
              <a:t>50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ea typeface="ＭＳ Ｐゴシック" pitchFamily="1" charset="-128"/>
                <a:cs typeface="ＭＳ Ｐゴシック" pitchFamily="1" charset="-128"/>
              </a:rPr>
              <a:t>IBM Watson for Hire?</a:t>
            </a:r>
          </a:p>
        </p:txBody>
      </p:sp>
      <p:sp>
        <p:nvSpPr>
          <p:cNvPr id="89091" name="Content Placeholder 2"/>
          <p:cNvSpPr>
            <a:spLocks noGrp="1"/>
          </p:cNvSpPr>
          <p:nvPr>
            <p:ph idx="1"/>
          </p:nvPr>
        </p:nvSpPr>
        <p:spPr/>
        <p:txBody>
          <a:bodyPr/>
          <a:lstStyle/>
          <a:p>
            <a:r>
              <a:rPr lang="en-US" dirty="0" smtClean="0">
                <a:ea typeface="ＭＳ Ｐゴシック" pitchFamily="1" charset="-128"/>
                <a:cs typeface="ＭＳ Ｐゴシック" pitchFamily="1" charset="-128"/>
              </a:rPr>
              <a:t>Jeopardy Champion IBM Watson</a:t>
            </a:r>
          </a:p>
          <a:p>
            <a:r>
              <a:rPr lang="en-US" dirty="0" smtClean="0">
                <a:ea typeface="ＭＳ Ｐゴシック" pitchFamily="1" charset="-128"/>
                <a:cs typeface="ＭＳ Ｐゴシック" pitchFamily="1" charset="-128"/>
              </a:rPr>
              <a:t>Hardware: 90 IBM Power 750 servers</a:t>
            </a:r>
          </a:p>
          <a:p>
            <a:pPr lvl="1"/>
            <a:r>
              <a:rPr lang="en-US" dirty="0" smtClean="0"/>
              <a:t>3.5 GHz 8 cores/server</a:t>
            </a:r>
          </a:p>
          <a:p>
            <a:r>
              <a:rPr lang="en-US" smtClean="0">
                <a:ea typeface="ＭＳ Ｐゴシック" pitchFamily="1" charset="-128"/>
                <a:cs typeface="ＭＳ Ｐゴシック" pitchFamily="1" charset="-128"/>
              </a:rPr>
              <a:t>90 @ ~</a:t>
            </a:r>
            <a:r>
              <a:rPr lang="en-US" dirty="0" smtClean="0">
                <a:ea typeface="ＭＳ Ｐゴシック" pitchFamily="1" charset="-128"/>
                <a:cs typeface="ＭＳ Ｐゴシック" pitchFamily="1" charset="-128"/>
              </a:rPr>
              <a:t>$2.40/hour = ~$200/hour</a:t>
            </a:r>
          </a:p>
          <a:p>
            <a:r>
              <a:rPr lang="en-US" dirty="0" smtClean="0">
                <a:ea typeface="ＭＳ Ｐゴシック" pitchFamily="1" charset="-128"/>
                <a:cs typeface="ＭＳ Ｐゴシック" pitchFamily="1" charset="-128"/>
              </a:rPr>
              <a:t>Cost of human lawyer or account</a:t>
            </a:r>
          </a:p>
          <a:p>
            <a:r>
              <a:rPr lang="en-US" dirty="0" smtClean="0">
                <a:ea typeface="ＭＳ Ｐゴシック" pitchFamily="1" charset="-128"/>
                <a:cs typeface="ＭＳ Ｐゴシック" pitchFamily="1" charset="-128"/>
              </a:rPr>
              <a:t>For what tasks could AI be as good as highly trained person @ $200/hour?</a:t>
            </a:r>
          </a:p>
          <a:p>
            <a:r>
              <a:rPr lang="en-US" dirty="0" smtClean="0">
                <a:ea typeface="ＭＳ Ｐゴシック" pitchFamily="1" charset="-128"/>
                <a:cs typeface="ＭＳ Ｐゴシック" pitchFamily="1" charset="-128"/>
              </a:rPr>
              <a:t>What would this mean for society?</a:t>
            </a:r>
          </a:p>
        </p:txBody>
      </p:sp>
      <p:sp>
        <p:nvSpPr>
          <p:cNvPr id="89092" name="Slide Number Placeholder 3"/>
          <p:cNvSpPr>
            <a:spLocks noGrp="1"/>
          </p:cNvSpPr>
          <p:nvPr>
            <p:ph type="sldNum" sz="quarter" idx="11"/>
          </p:nvPr>
        </p:nvSpPr>
        <p:spPr>
          <a:noFill/>
        </p:spPr>
        <p:txBody>
          <a:bodyPr/>
          <a:lstStyle/>
          <a:p>
            <a:fld id="{11DBC25F-3D87-B240-B7B1-0515D0FD3248}" type="slidenum">
              <a:rPr lang="en-US" smtClean="0"/>
              <a:pPr/>
              <a:t>51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1371600" y="3240088"/>
            <a:ext cx="6705600" cy="954087"/>
          </a:xfrm>
          <a:prstGeom prst="rect">
            <a:avLst/>
          </a:prstGeom>
          <a:noFill/>
          <a:ln w="9525">
            <a:noFill/>
            <a:miter lim="800000"/>
            <a:headEnd/>
            <a:tailEnd/>
          </a:ln>
        </p:spPr>
        <p:txBody>
          <a:bodyPr>
            <a:prstTxWarp prst="textNoShape">
              <a:avLst/>
            </a:prstTxWarp>
            <a:spAutoFit/>
          </a:bodyPr>
          <a:lstStyle/>
          <a:p>
            <a:r>
              <a:rPr lang="en-US" sz="2800">
                <a:solidFill>
                  <a:srgbClr val="408000"/>
                </a:solidFill>
              </a:rPr>
              <a:t>The Internet supplies the communication for SaaS</a:t>
            </a:r>
            <a:endParaRPr lang="en-US" sz="2800">
              <a:solidFill>
                <a:srgbClr val="408000"/>
              </a:solidFill>
              <a:latin typeface="Symbol" pitchFamily="1" charset="2"/>
            </a:endParaRPr>
          </a:p>
        </p:txBody>
      </p:sp>
      <p:sp>
        <p:nvSpPr>
          <p:cNvPr id="90115" name="TextBox 4"/>
          <p:cNvSpPr txBox="1">
            <a:spLocks noChangeArrowheads="1"/>
          </p:cNvSpPr>
          <p:nvPr/>
        </p:nvSpPr>
        <p:spPr bwMode="auto">
          <a:xfrm>
            <a:off x="1371600" y="4154488"/>
            <a:ext cx="6705600" cy="954087"/>
          </a:xfrm>
          <a:prstGeom prst="rect">
            <a:avLst/>
          </a:prstGeom>
          <a:noFill/>
          <a:ln w="9525">
            <a:noFill/>
            <a:miter lim="800000"/>
            <a:headEnd/>
            <a:tailEnd/>
          </a:ln>
        </p:spPr>
        <p:txBody>
          <a:bodyPr>
            <a:prstTxWarp prst="textNoShape">
              <a:avLst/>
            </a:prstTxWarp>
            <a:spAutoFit/>
          </a:bodyPr>
          <a:lstStyle/>
          <a:p>
            <a:r>
              <a:rPr lang="en-US" sz="2800">
                <a:solidFill>
                  <a:srgbClr val="FF0000"/>
                </a:solidFill>
              </a:rPr>
              <a:t>Cloud computing uses HW clusters + SW layer using redundancy for dependability</a:t>
            </a:r>
            <a:endParaRPr lang="en-US" sz="2800">
              <a:solidFill>
                <a:srgbClr val="FF0000"/>
              </a:solidFill>
              <a:latin typeface="Symbol" pitchFamily="1" charset="2"/>
            </a:endParaRPr>
          </a:p>
        </p:txBody>
      </p:sp>
      <p:sp>
        <p:nvSpPr>
          <p:cNvPr id="90116" name="TextBox 5"/>
          <p:cNvSpPr txBox="1">
            <a:spLocks noChangeArrowheads="1"/>
          </p:cNvSpPr>
          <p:nvPr/>
        </p:nvSpPr>
        <p:spPr bwMode="auto">
          <a:xfrm>
            <a:off x="1371600" y="5068888"/>
            <a:ext cx="6705600" cy="1384300"/>
          </a:xfrm>
          <a:prstGeom prst="rect">
            <a:avLst/>
          </a:prstGeom>
          <a:noFill/>
          <a:ln w="9525">
            <a:noFill/>
            <a:miter lim="800000"/>
            <a:headEnd/>
            <a:tailEnd/>
          </a:ln>
        </p:spPr>
        <p:txBody>
          <a:bodyPr>
            <a:prstTxWarp prst="textNoShape">
              <a:avLst/>
            </a:prstTxWarp>
            <a:spAutoFit/>
          </a:bodyPr>
          <a:lstStyle/>
          <a:p>
            <a:r>
              <a:rPr lang="en-US" sz="2800" b="1" dirty="0">
                <a:ln>
                  <a:solidFill>
                    <a:schemeClr val="tx1"/>
                  </a:solidFill>
                </a:ln>
                <a:solidFill>
                  <a:srgbClr val="FFE860"/>
                </a:solidFill>
              </a:rPr>
              <a:t>Private datacenters could match cost of Warehouse Scale Computers if they just purchased the same type of hardware</a:t>
            </a:r>
            <a:endParaRPr lang="en-US" sz="2800" b="1" dirty="0">
              <a:ln>
                <a:solidFill>
                  <a:schemeClr val="tx1"/>
                </a:solidFill>
              </a:ln>
              <a:solidFill>
                <a:srgbClr val="FFE860"/>
              </a:solidFill>
              <a:latin typeface="Symbol" pitchFamily="1" charset="2"/>
            </a:endParaRPr>
          </a:p>
        </p:txBody>
      </p:sp>
      <p:grpSp>
        <p:nvGrpSpPr>
          <p:cNvPr id="2" name="Group 10"/>
          <p:cNvGrpSpPr>
            <a:grpSpLocks/>
          </p:cNvGrpSpPr>
          <p:nvPr/>
        </p:nvGrpSpPr>
        <p:grpSpPr bwMode="auto">
          <a:xfrm>
            <a:off x="960438" y="2325688"/>
            <a:ext cx="7116762" cy="954087"/>
            <a:chOff x="960651" y="1743727"/>
            <a:chExt cx="7116549" cy="716857"/>
          </a:xfrm>
        </p:grpSpPr>
        <p:sp>
          <p:nvSpPr>
            <p:cNvPr id="90123" name="TextBox 2"/>
            <p:cNvSpPr txBox="1">
              <a:spLocks noChangeArrowheads="1"/>
            </p:cNvSpPr>
            <p:nvPr/>
          </p:nvSpPr>
          <p:spPr bwMode="auto">
            <a:xfrm>
              <a:off x="1371600" y="1743727"/>
              <a:ext cx="6705600" cy="716857"/>
            </a:xfrm>
            <a:prstGeom prst="rect">
              <a:avLst/>
            </a:prstGeom>
            <a:noFill/>
            <a:ln w="9525">
              <a:noFill/>
              <a:miter lim="800000"/>
              <a:headEnd/>
              <a:tailEnd/>
            </a:ln>
          </p:spPr>
          <p:txBody>
            <a:bodyPr>
              <a:prstTxWarp prst="textNoShape">
                <a:avLst/>
              </a:prstTxWarp>
              <a:spAutoFit/>
            </a:bodyPr>
            <a:lstStyle/>
            <a:p>
              <a:r>
                <a:rPr lang="en-US" sz="2800">
                  <a:solidFill>
                    <a:srgbClr val="FF8000"/>
                  </a:solidFill>
                </a:rPr>
                <a:t>Clusters are collections of commodity servers connected by LAN switches</a:t>
              </a:r>
              <a:endParaRPr lang="en-US" sz="2800">
                <a:solidFill>
                  <a:srgbClr val="FF8000"/>
                </a:solidFill>
                <a:latin typeface="Symbol" pitchFamily="1" charset="2"/>
              </a:endParaRPr>
            </a:p>
          </p:txBody>
        </p:sp>
        <p:sp>
          <p:nvSpPr>
            <p:cNvPr id="90124"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90118"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19"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0"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1" name="Slide Number Placeholder 11"/>
          <p:cNvSpPr>
            <a:spLocks noGrp="1"/>
          </p:cNvSpPr>
          <p:nvPr>
            <p:ph type="sldNum" sz="quarter" idx="10"/>
          </p:nvPr>
        </p:nvSpPr>
        <p:spPr>
          <a:noFill/>
        </p:spPr>
        <p:txBody>
          <a:bodyPr/>
          <a:lstStyle/>
          <a:p>
            <a:fld id="{F7C4806D-1599-4A4B-AB7D-A7C0BE86767E}" type="slidenum">
              <a:rPr lang="en-US" smtClean="0"/>
              <a:pPr/>
              <a:t>52</a:t>
            </a:fld>
            <a:endParaRPr lang="en-US" smtClean="0"/>
          </a:p>
        </p:txBody>
      </p:sp>
      <p:sp>
        <p:nvSpPr>
          <p:cNvPr id="90122"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Which statements</a:t>
            </a:r>
            <a:r>
              <a:rPr lang="en-US" sz="2800" dirty="0" smtClean="0">
                <a:solidFill>
                  <a:srgbClr val="000000"/>
                </a:solidFill>
              </a:rPr>
              <a:t> are NOT </a:t>
            </a:r>
            <a:r>
              <a:rPr lang="en-US" sz="2800" dirty="0">
                <a:solidFill>
                  <a:srgbClr val="000000"/>
                </a:solidFill>
              </a:rPr>
              <a:t>true about </a:t>
            </a:r>
            <a:r>
              <a:rPr lang="en-US" sz="2800" dirty="0" smtClean="0">
                <a:solidFill>
                  <a:srgbClr val="000000"/>
                </a:solidFill>
              </a:rPr>
              <a:t>SaaS and </a:t>
            </a:r>
            <a:r>
              <a:rPr lang="en-US" sz="2800" dirty="0">
                <a:solidFill>
                  <a:srgbClr val="000000"/>
                </a:solidFill>
              </a:rPr>
              <a:t>Cloud Computing?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53</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FD8F08F3-BCB5-C446-BECA-67D7A56FE98C}" type="datetime1">
              <a:rPr lang="en-US" smtClean="0"/>
              <a:pPr/>
              <a:t>1/21/12</a:t>
            </a:fld>
            <a:endParaRPr lang="en-US"/>
          </a:p>
        </p:txBody>
      </p:sp>
      <p:sp>
        <p:nvSpPr>
          <p:cNvPr id="13" name="Footer Placeholder 12"/>
          <p:cNvSpPr>
            <a:spLocks noGrp="1"/>
          </p:cNvSpPr>
          <p:nvPr>
            <p:ph type="ftr" sz="quarter" idx="11"/>
          </p:nvPr>
        </p:nvSpPr>
        <p:spPr/>
        <p:txBody>
          <a:bodyPr/>
          <a:lstStyle/>
          <a:p>
            <a:r>
              <a:rPr lang="en-US" smtClean="0"/>
              <a:t>Spring 2012 -- Lecture #1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75D87501-1E13-E74B-9AC4-C38BFD246D55}"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54</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318933"/>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err="1" smtClean="0"/>
              <a:t>x</a:t>
            </a:r>
            <a:r>
              <a:rPr lang="en-US" sz="2400" dirty="0" smtClean="0"/>
              <a:t> 19 inches </a:t>
            </a:r>
            <a:r>
              <a:rPr lang="en-US" sz="2400" dirty="0" err="1" smtClean="0"/>
              <a:t>x</a:t>
            </a:r>
            <a:r>
              <a:rPr lang="en-US" sz="2400" dirty="0" smtClean="0"/>
              <a:t> 16-20 inches: 8 cores</a:t>
            </a:r>
            <a:r>
              <a:rPr lang="en-US" sz="2400" smtClean="0"/>
              <a:t>, 16 </a:t>
            </a:r>
            <a:r>
              <a:rPr lang="en-US" sz="2400" dirty="0" smtClean="0"/>
              <a:t>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 10X faster =&gt; cost 100X: cost f(N</a:t>
            </a:r>
            <a:r>
              <a:rPr lang="en-US" sz="2400" baseline="30000" dirty="0" smtClean="0"/>
              <a:t>2</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2"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2"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3" name="Date Placeholder 2"/>
          <p:cNvSpPr>
            <a:spLocks noGrp="1"/>
          </p:cNvSpPr>
          <p:nvPr>
            <p:ph type="dt" sz="half" idx="10"/>
          </p:nvPr>
        </p:nvSpPr>
        <p:spPr/>
        <p:txBody>
          <a:bodyPr/>
          <a:lstStyle/>
          <a:p>
            <a:fld id="{100DD7C8-7F3C-1541-B75B-5AA0C844DC36}"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55</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4" name="Date Placeholder 3"/>
          <p:cNvSpPr>
            <a:spLocks noGrp="1"/>
          </p:cNvSpPr>
          <p:nvPr>
            <p:ph type="dt" sz="half" idx="10"/>
          </p:nvPr>
        </p:nvSpPr>
        <p:spPr/>
        <p:txBody>
          <a:bodyPr/>
          <a:lstStyle/>
          <a:p>
            <a:fld id="{7A3AD90F-D46D-1D42-9B0B-BF179F3CE5B2}"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9,600,000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8796D29B-7363-8B4A-A8B2-2A9C9910584E}"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grpSp>
        <p:nvGrpSpPr>
          <p:cNvPr id="2" name="Group 25"/>
          <p:cNvGrpSpPr/>
          <p:nvPr/>
        </p:nvGrpSpPr>
        <p:grpSpPr>
          <a:xfrm>
            <a:off x="1845733" y="745067"/>
            <a:ext cx="7298267" cy="4927601"/>
            <a:chOff x="1845733" y="745067"/>
            <a:chExt cx="7298267" cy="4927601"/>
          </a:xfrm>
        </p:grpSpPr>
        <p:grpSp>
          <p:nvGrpSpPr>
            <p:cNvPr id="3" name="Group 15"/>
            <p:cNvGrpSpPr/>
            <p:nvPr/>
          </p:nvGrpSpPr>
          <p:grpSpPr>
            <a:xfrm>
              <a:off x="4622799" y="4690534"/>
              <a:ext cx="4080934" cy="982134"/>
              <a:chOff x="4622799" y="4487334"/>
              <a:chExt cx="4080934" cy="982134"/>
            </a:xfrm>
          </p:grpSpPr>
          <p:sp>
            <p:nvSpPr>
              <p:cNvPr id="14" name="Frame 13"/>
              <p:cNvSpPr/>
              <p:nvPr/>
            </p:nvSpPr>
            <p:spPr>
              <a:xfrm>
                <a:off x="7213600" y="4487334"/>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995335"/>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7" name="Group 26"/>
          <p:cNvGrpSpPr/>
          <p:nvPr/>
        </p:nvGrpSpPr>
        <p:grpSpPr>
          <a:xfrm>
            <a:off x="965200" y="1066799"/>
            <a:ext cx="8178800" cy="5604932"/>
            <a:chOff x="965200" y="1066799"/>
            <a:chExt cx="8178800" cy="5604932"/>
          </a:xfrm>
        </p:grpSpPr>
        <p:grpSp>
          <p:nvGrpSpPr>
            <p:cNvPr id="8" name="Group 22"/>
            <p:cNvGrpSpPr/>
            <p:nvPr/>
          </p:nvGrpSpPr>
          <p:grpSpPr>
            <a:xfrm>
              <a:off x="4673600" y="5689602"/>
              <a:ext cx="2658532" cy="982129"/>
              <a:chOff x="4673601" y="5520269"/>
              <a:chExt cx="2658532" cy="982129"/>
            </a:xfrm>
          </p:grpSpPr>
          <p:sp>
            <p:nvSpPr>
              <p:cNvPr id="18" name="Frame 17"/>
              <p:cNvSpPr/>
              <p:nvPr/>
            </p:nvSpPr>
            <p:spPr>
              <a:xfrm>
                <a:off x="4673601" y="6028265"/>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552026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C131203-A61B-6347-B4DF-645D72147409}"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09305976-D139-8745-91B6-F895979640B9}"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44465" y="-251250"/>
            <a:ext cx="8793132" cy="71574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Spring 2012 -- Lecture #1</a:t>
            </a:r>
            <a:endParaRPr lang="en-US"/>
          </a:p>
        </p:txBody>
      </p:sp>
      <p:sp>
        <p:nvSpPr>
          <p:cNvPr id="10" name="Date Placeholder 9"/>
          <p:cNvSpPr>
            <a:spLocks noGrp="1"/>
          </p:cNvSpPr>
          <p:nvPr>
            <p:ph type="dt" sz="half" idx="10"/>
          </p:nvPr>
        </p:nvSpPr>
        <p:spPr/>
        <p:txBody>
          <a:bodyPr/>
          <a:lstStyle/>
          <a:p>
            <a:fld id="{2F14874A-CA8B-DD46-B959-B45D1A20D959}" type="datetime1">
              <a:rPr lang="en-US" smtClean="0"/>
              <a:pPr/>
              <a:t>1/21/12</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262468" y="1693333"/>
            <a:ext cx="8496375" cy="3014134"/>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4" name="Date Placeholder 3"/>
          <p:cNvSpPr>
            <a:spLocks noGrp="1"/>
          </p:cNvSpPr>
          <p:nvPr>
            <p:ph type="dt" sz="half" idx="10"/>
          </p:nvPr>
        </p:nvSpPr>
        <p:spPr/>
        <p:txBody>
          <a:bodyPr/>
          <a:lstStyle/>
          <a:p>
            <a:fld id="{A2233060-128E-F447-A90C-6E66C9A85D51}"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An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4" name="Date Placeholder 3"/>
          <p:cNvSpPr>
            <a:spLocks noGrp="1"/>
          </p:cNvSpPr>
          <p:nvPr>
            <p:ph type="dt" sz="half" idx="10"/>
          </p:nvPr>
        </p:nvSpPr>
        <p:spPr/>
        <p:txBody>
          <a:bodyPr/>
          <a:lstStyle/>
          <a:p>
            <a:fld id="{1D9AF955-5200-8F44-891A-298679EB8F3B}"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1D7C1E8C-A1C7-3946-91EC-3FCFCC67128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62</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79194D9D-1C41-B044-BF0E-827B1CA8C278}"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63</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Slide Number Placeholder 6"/>
          <p:cNvSpPr>
            <a:spLocks noGrp="1"/>
          </p:cNvSpPr>
          <p:nvPr>
            <p:ph type="sldNum" sz="quarter" idx="12"/>
          </p:nvPr>
        </p:nvSpPr>
        <p:spPr>
          <a:noFill/>
        </p:spPr>
        <p:txBody>
          <a:bodyPr/>
          <a:lstStyle/>
          <a:p>
            <a:fld id="{65065569-CC11-0546-B500-37C4ED8C1EE0}"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1204" name="Rectangle 2"/>
          <p:cNvSpPr>
            <a:spLocks noGrp="1" noChangeArrowheads="1"/>
          </p:cNvSpPr>
          <p:nvPr>
            <p:ph type="title"/>
          </p:nvPr>
        </p:nvSpPr>
        <p:spPr>
          <a:xfrm>
            <a:off x="457200" y="0"/>
            <a:ext cx="8229600" cy="1143000"/>
          </a:xfrm>
        </p:spPr>
        <p:txBody>
          <a:bodyPr>
            <a:normAutofit fontScale="90000"/>
          </a:bodyPr>
          <a:lstStyle/>
          <a:p>
            <a:r>
              <a:rPr lang="en-US" dirty="0" smtClean="0">
                <a:ea typeface="ＭＳ Ｐゴシック" charset="-128"/>
                <a:cs typeface="ＭＳ Ｐゴシック" charset="-128"/>
              </a:rPr>
              <a:t>Servers and Networking Power Only</a:t>
            </a:r>
            <a:endParaRPr lang="en-US" dirty="0">
              <a:ea typeface="ＭＳ Ｐゴシック" charset="-128"/>
              <a:cs typeface="ＭＳ Ｐゴシック" charset="-128"/>
            </a:endParaRPr>
          </a:p>
        </p:txBody>
      </p:sp>
      <p:grpSp>
        <p:nvGrpSpPr>
          <p:cNvPr id="2" name="Group 45"/>
          <p:cNvGrpSpPr>
            <a:grpSpLocks/>
          </p:cNvGrpSpPr>
          <p:nvPr/>
        </p:nvGrpSpPr>
        <p:grpSpPr bwMode="auto">
          <a:xfrm>
            <a:off x="1248833" y="1031875"/>
            <a:ext cx="6669088" cy="5622925"/>
            <a:chOff x="1172" y="1217"/>
            <a:chExt cx="2677" cy="2257"/>
          </a:xfrm>
        </p:grpSpPr>
        <p:pic>
          <p:nvPicPr>
            <p:cNvPr id="51206" name="Picture 46"/>
            <p:cNvPicPr>
              <a:picLocks noChangeAspect="1" noChangeArrowheads="1"/>
            </p:cNvPicPr>
            <p:nvPr/>
          </p:nvPicPr>
          <p:blipFill>
            <a:blip r:embed="rId3"/>
            <a:srcRect/>
            <a:stretch>
              <a:fillRect/>
            </a:stretch>
          </p:blipFill>
          <p:spPr bwMode="auto">
            <a:xfrm>
              <a:off x="1185" y="1217"/>
              <a:ext cx="2664" cy="2257"/>
            </a:xfrm>
            <a:prstGeom prst="rect">
              <a:avLst/>
            </a:prstGeom>
            <a:noFill/>
            <a:ln w="9525">
              <a:noFill/>
              <a:miter lim="800000"/>
              <a:headEnd/>
              <a:tailEnd/>
            </a:ln>
          </p:spPr>
        </p:pic>
        <p:sp>
          <p:nvSpPr>
            <p:cNvPr id="51207" name="Text Box 47"/>
            <p:cNvSpPr txBox="1">
              <a:spLocks noChangeArrowheads="1"/>
            </p:cNvSpPr>
            <p:nvPr/>
          </p:nvSpPr>
          <p:spPr bwMode="auto">
            <a:xfrm>
              <a:off x="1172" y="2893"/>
              <a:ext cx="372" cy="208"/>
            </a:xfrm>
            <a:prstGeom prst="rect">
              <a:avLst/>
            </a:prstGeom>
            <a:noFill/>
            <a:ln w="9525">
              <a:noFill/>
              <a:miter lim="800000"/>
              <a:headEnd/>
              <a:tailEnd/>
            </a:ln>
          </p:spPr>
          <p:txBody>
            <a:bodyPr wrap="none">
              <a:prstTxWarp prst="textNoShape">
                <a:avLst/>
              </a:prstTxWarp>
              <a:spAutoFit/>
            </a:bodyPr>
            <a:lstStyle/>
            <a:p>
              <a:r>
                <a:rPr lang="en-US" sz="1400"/>
                <a:t>Peak</a:t>
              </a:r>
              <a:br>
                <a:rPr lang="en-US" sz="1400"/>
              </a:br>
              <a:r>
                <a:rPr lang="en-US" sz="1400"/>
                <a:t>Power %</a:t>
              </a:r>
            </a:p>
          </p:txBody>
        </p:sp>
      </p:grpSp>
      <p:sp>
        <p:nvSpPr>
          <p:cNvPr id="8" name="Date Placeholder 7"/>
          <p:cNvSpPr>
            <a:spLocks noGrp="1"/>
          </p:cNvSpPr>
          <p:nvPr>
            <p:ph type="dt" sz="half" idx="10"/>
          </p:nvPr>
        </p:nvSpPr>
        <p:spPr/>
        <p:txBody>
          <a:bodyPr/>
          <a:lstStyle/>
          <a:p>
            <a:fld id="{B4AC4A44-2F73-194D-B30A-5E5574E9FC39}" type="datetime1">
              <a:rPr lang="en-US" smtClean="0"/>
              <a:pPr/>
              <a:t>1/21/12</a:t>
            </a:fld>
            <a:endParaRPr lang="en-US"/>
          </a:p>
        </p:txBody>
      </p:sp>
      <p:sp>
        <p:nvSpPr>
          <p:cNvPr id="9" name="Footer Placeholder 8"/>
          <p:cNvSpPr>
            <a:spLocks noGrp="1"/>
          </p:cNvSpPr>
          <p:nvPr>
            <p:ph type="ftr" sz="quarter" idx="11"/>
          </p:nvPr>
        </p:nvSpPr>
        <p:spPr/>
        <p:txBody>
          <a:bodyPr/>
          <a:lstStyle/>
          <a:p>
            <a:r>
              <a:rPr lang="en-US" smtClean="0"/>
              <a:t>Spring 2012 -- Lecture #1</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4" name="Date Placeholder 3"/>
          <p:cNvSpPr>
            <a:spLocks noGrp="1"/>
          </p:cNvSpPr>
          <p:nvPr>
            <p:ph type="dt" sz="half" idx="10"/>
          </p:nvPr>
        </p:nvSpPr>
        <p:spPr/>
        <p:txBody>
          <a:bodyPr/>
          <a:lstStyle/>
          <a:p>
            <a:fld id="{980B8C0A-85CF-6B4F-8445-C70A83B18560}"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65</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Careful air flow handling</a:t>
            </a:r>
          </a:p>
          <a:p>
            <a:r>
              <a:rPr lang="en-US" dirty="0" smtClean="0"/>
              <a:t>Don’t mix server hot air exhaust with cold air (separate warm aisle from cold aisle)</a:t>
            </a:r>
          </a:p>
          <a:p>
            <a:pPr marL="514350" indent="-514350">
              <a:buFont typeface="+mj-lt"/>
              <a:buAutoNum type="arabicPeriod" startAt="2"/>
            </a:pPr>
            <a:r>
              <a:rPr lang="en-US" dirty="0" smtClean="0"/>
              <a:t>Elevated cold aisle temperatures</a:t>
            </a:r>
          </a:p>
          <a:p>
            <a:r>
              <a:rPr lang="en-US" dirty="0" smtClean="0"/>
              <a:t>81°F instead of traditional 65°- 68°F</a:t>
            </a:r>
          </a:p>
          <a:p>
            <a:pPr marL="514350" indent="-514350">
              <a:buFont typeface="+mj-lt"/>
              <a:buAutoNum type="arabicPeriod" startAt="3"/>
            </a:pPr>
            <a:r>
              <a:rPr lang="en-US" dirty="0" smtClean="0"/>
              <a:t>Measure vs. estimate PUE, publish PUE, and improve operation</a:t>
            </a:r>
          </a:p>
          <a:p>
            <a:pPr marL="514350" indent="-514350"/>
            <a:r>
              <a:rPr lang="en-US" dirty="0" smtClean="0"/>
              <a:t>Note – subject of marketing</a:t>
            </a:r>
          </a:p>
          <a:p>
            <a:pPr marL="914400" lvl="1" indent="-514350"/>
            <a:r>
              <a:rPr lang="en-US" dirty="0" smtClean="0"/>
              <a:t>Average on a good day with artificial load</a:t>
            </a:r>
            <a:br>
              <a:rPr lang="en-US" dirty="0" smtClean="0"/>
            </a:br>
            <a:r>
              <a:rPr lang="en-US" dirty="0" smtClean="0"/>
              <a:t>(</a:t>
            </a:r>
            <a:r>
              <a:rPr lang="en-US" dirty="0" err="1" smtClean="0"/>
              <a:t>Facebook’s</a:t>
            </a:r>
            <a:r>
              <a:rPr lang="en-US" dirty="0" smtClean="0"/>
              <a:t> 1.07) or real load for quarter (Google)</a:t>
            </a:r>
          </a:p>
          <a:p>
            <a:endParaRPr lang="en-US" dirty="0" smtClean="0"/>
          </a:p>
          <a:p>
            <a:endParaRPr lang="en-US" dirty="0" smtClean="0"/>
          </a:p>
          <a:p>
            <a:pPr marL="514350" indent="-514350">
              <a:buNone/>
            </a:pPr>
            <a:endParaRPr lang="en-US" dirty="0"/>
          </a:p>
        </p:txBody>
      </p:sp>
      <p:sp>
        <p:nvSpPr>
          <p:cNvPr id="4" name="Date Placeholder 3"/>
          <p:cNvSpPr>
            <a:spLocks noGrp="1"/>
          </p:cNvSpPr>
          <p:nvPr>
            <p:ph type="dt" sz="half" idx="10"/>
          </p:nvPr>
        </p:nvSpPr>
        <p:spPr/>
        <p:txBody>
          <a:bodyPr/>
          <a:lstStyle/>
          <a:p>
            <a:fld id="{E87A44AC-A0BE-6746-96EE-F4B31396C246}"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datacenterpue.png"/>
          <p:cNvPicPr>
            <a:picLocks noChangeAspect="1"/>
          </p:cNvPicPr>
          <p:nvPr/>
        </p:nvPicPr>
        <p:blipFill>
          <a:blip r:embed="rId2"/>
          <a:stretch>
            <a:fillRect/>
          </a:stretch>
        </p:blipFill>
        <p:spPr>
          <a:xfrm>
            <a:off x="1379185" y="1091494"/>
            <a:ext cx="6351764" cy="5081411"/>
          </a:xfrm>
          <a:prstGeom prst="rect">
            <a:avLst/>
          </a:prstGeom>
        </p:spPr>
      </p:pic>
      <p:sp>
        <p:nvSpPr>
          <p:cNvPr id="2" name="Title 1"/>
          <p:cNvSpPr>
            <a:spLocks noGrp="1"/>
          </p:cNvSpPr>
          <p:nvPr>
            <p:ph type="title"/>
          </p:nvPr>
        </p:nvSpPr>
        <p:spPr/>
        <p:txBody>
          <a:bodyPr/>
          <a:lstStyle/>
          <a:p>
            <a:r>
              <a:rPr lang="en-US" dirty="0" smtClean="0"/>
              <a:t>Google WSC PUE: Quarterly </a:t>
            </a:r>
            <a:r>
              <a:rPr lang="en-US" dirty="0" err="1" smtClean="0"/>
              <a:t>Avg</a:t>
            </a:r>
            <a:endParaRPr lang="en-US" dirty="0"/>
          </a:p>
        </p:txBody>
      </p:sp>
      <p:sp>
        <p:nvSpPr>
          <p:cNvPr id="3" name="Content Placeholder 2"/>
          <p:cNvSpPr>
            <a:spLocks noGrp="1"/>
          </p:cNvSpPr>
          <p:nvPr>
            <p:ph idx="1"/>
          </p:nvPr>
        </p:nvSpPr>
        <p:spPr>
          <a:xfrm>
            <a:off x="643466" y="6138333"/>
            <a:ext cx="8229600" cy="719667"/>
          </a:xfrm>
        </p:spPr>
        <p:txBody>
          <a:bodyPr>
            <a:normAutofit/>
          </a:bodyPr>
          <a:lstStyle/>
          <a:p>
            <a:r>
              <a:rPr lang="en-US" sz="2000" dirty="0" err="1" smtClean="0"/>
              <a:t>www.google.com/corporate/green/datacenters/measuring.htm</a:t>
            </a:r>
            <a:endParaRPr lang="en-US" sz="2000" dirty="0"/>
          </a:p>
        </p:txBody>
      </p:sp>
      <p:sp>
        <p:nvSpPr>
          <p:cNvPr id="4" name="Date Placeholder 3"/>
          <p:cNvSpPr>
            <a:spLocks noGrp="1"/>
          </p:cNvSpPr>
          <p:nvPr>
            <p:ph type="dt" sz="half" idx="10"/>
          </p:nvPr>
        </p:nvSpPr>
        <p:spPr/>
        <p:txBody>
          <a:bodyPr/>
          <a:lstStyle/>
          <a:p>
            <a:fld id="{64686BA4-5BD3-E541-8AA4-A940D13E1BAA}" type="datetime1">
              <a:rPr lang="en-US" smtClean="0"/>
              <a:pPr/>
              <a:t>1/21/12</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67</a:t>
            </a:fld>
            <a:endParaRPr lang="en-US"/>
          </a:p>
        </p:txBody>
      </p:sp>
      <p:sp>
        <p:nvSpPr>
          <p:cNvPr id="8" name="TextBox 7"/>
          <p:cNvSpPr txBox="1"/>
          <p:nvPr/>
        </p:nvSpPr>
        <p:spPr>
          <a:xfrm>
            <a:off x="440267" y="3488267"/>
            <a:ext cx="860332" cy="584776"/>
          </a:xfrm>
          <a:prstGeom prst="rect">
            <a:avLst/>
          </a:prstGeom>
          <a:noFill/>
        </p:spPr>
        <p:txBody>
          <a:bodyPr wrap="none" rtlCol="0">
            <a:spAutoFit/>
          </a:bodyPr>
          <a:lstStyle/>
          <a:p>
            <a:r>
              <a:rPr lang="en-US" sz="3200" dirty="0" smtClean="0"/>
              <a:t>PUE</a:t>
            </a:r>
            <a:endParaRPr lang="en-US"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1371600" y="3240088"/>
            <a:ext cx="6705600" cy="954087"/>
          </a:xfrm>
          <a:prstGeom prst="rect">
            <a:avLst/>
          </a:prstGeom>
          <a:noFill/>
          <a:ln w="9525">
            <a:noFill/>
            <a:miter lim="800000"/>
            <a:headEnd/>
            <a:tailEnd/>
          </a:ln>
        </p:spPr>
        <p:txBody>
          <a:bodyPr>
            <a:prstTxWarp prst="textNoShape">
              <a:avLst/>
            </a:prstTxWarp>
            <a:spAutoFit/>
          </a:bodyPr>
          <a:lstStyle/>
          <a:p>
            <a:r>
              <a:rPr lang="en-US" sz="2800">
                <a:solidFill>
                  <a:srgbClr val="408000"/>
                </a:solidFill>
              </a:rPr>
              <a:t>The Internet supplies the communication for SaaS</a:t>
            </a:r>
            <a:endParaRPr lang="en-US" sz="2800">
              <a:solidFill>
                <a:srgbClr val="408000"/>
              </a:solidFill>
              <a:latin typeface="Symbol" pitchFamily="1" charset="2"/>
            </a:endParaRPr>
          </a:p>
        </p:txBody>
      </p:sp>
      <p:sp>
        <p:nvSpPr>
          <p:cNvPr id="90115"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0000"/>
                </a:solidFill>
              </a:rPr>
              <a:t>Power Usage Effectiveness (PUE) also measures efficiency of the individual servers</a:t>
            </a:r>
            <a:endParaRPr lang="en-US" sz="2800" dirty="0">
              <a:solidFill>
                <a:srgbClr val="FF0000"/>
              </a:solidFill>
              <a:latin typeface="Symbol" pitchFamily="1" charset="2"/>
            </a:endParaRPr>
          </a:p>
        </p:txBody>
      </p:sp>
      <p:sp>
        <p:nvSpPr>
          <p:cNvPr id="90116"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The goal of energy proportionality is energy usage should track equipment utilization</a:t>
            </a:r>
            <a:endParaRPr lang="en-US" sz="2800" b="1" dirty="0">
              <a:ln>
                <a:solidFill>
                  <a:schemeClr val="tx1"/>
                </a:solidFill>
              </a:ln>
              <a:solidFill>
                <a:srgbClr val="FFE860"/>
              </a:solidFill>
            </a:endParaRPr>
          </a:p>
        </p:txBody>
      </p:sp>
      <p:grpSp>
        <p:nvGrpSpPr>
          <p:cNvPr id="2" name="Group 10"/>
          <p:cNvGrpSpPr>
            <a:grpSpLocks/>
          </p:cNvGrpSpPr>
          <p:nvPr/>
        </p:nvGrpSpPr>
        <p:grpSpPr bwMode="auto">
          <a:xfrm>
            <a:off x="960438" y="2325688"/>
            <a:ext cx="7116762" cy="954107"/>
            <a:chOff x="960651" y="1743729"/>
            <a:chExt cx="7116549" cy="716873"/>
          </a:xfrm>
        </p:grpSpPr>
        <p:sp>
          <p:nvSpPr>
            <p:cNvPr id="90123" name="TextBox 2"/>
            <p:cNvSpPr txBox="1">
              <a:spLocks noChangeArrowheads="1"/>
            </p:cNvSpPr>
            <p:nvPr/>
          </p:nvSpPr>
          <p:spPr bwMode="auto">
            <a:xfrm>
              <a:off x="1371600" y="1743729"/>
              <a:ext cx="6705600" cy="71687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Servers, IT equipment represent less than half of WSC power budget</a:t>
              </a:r>
              <a:endParaRPr lang="en-US" sz="2800" dirty="0">
                <a:solidFill>
                  <a:srgbClr val="FF8000"/>
                </a:solidFill>
                <a:latin typeface="Symbol" pitchFamily="1" charset="2"/>
              </a:endParaRPr>
            </a:p>
          </p:txBody>
        </p:sp>
        <p:sp>
          <p:nvSpPr>
            <p:cNvPr id="90124"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90118"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19"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0"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90121" name="Slide Number Placeholder 11"/>
          <p:cNvSpPr>
            <a:spLocks noGrp="1"/>
          </p:cNvSpPr>
          <p:nvPr>
            <p:ph type="sldNum" sz="quarter" idx="10"/>
          </p:nvPr>
        </p:nvSpPr>
        <p:spPr>
          <a:noFill/>
        </p:spPr>
        <p:txBody>
          <a:bodyPr/>
          <a:lstStyle/>
          <a:p>
            <a:fld id="{F7C4806D-1599-4A4B-AB7D-A7C0BE86767E}" type="slidenum">
              <a:rPr lang="en-US" smtClean="0"/>
              <a:pPr/>
              <a:t>68</a:t>
            </a:fld>
            <a:endParaRPr lang="en-US" smtClean="0"/>
          </a:p>
        </p:txBody>
      </p:sp>
      <p:sp>
        <p:nvSpPr>
          <p:cNvPr id="90122"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Which statements</a:t>
            </a:r>
            <a:r>
              <a:rPr lang="en-US" sz="2800" dirty="0" smtClean="0">
                <a:solidFill>
                  <a:srgbClr val="000000"/>
                </a:solidFill>
              </a:rPr>
              <a:t> are NOT </a:t>
            </a:r>
            <a:r>
              <a:rPr lang="en-US" sz="2800" dirty="0">
                <a:solidFill>
                  <a:srgbClr val="000000"/>
                </a:solidFill>
              </a:rPr>
              <a:t>true about</a:t>
            </a:r>
            <a:r>
              <a:rPr lang="en-US" sz="2800" dirty="0" smtClean="0">
                <a:solidFill>
                  <a:srgbClr val="000000"/>
                </a:solidFill>
              </a:rPr>
              <a:t> Warehouse Scale Computing?</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fontScale="85000"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Spring 2012 -- Lecture #1</a:t>
            </a:r>
            <a:endParaRPr lang="en-US"/>
          </a:p>
        </p:txBody>
      </p:sp>
      <p:sp>
        <p:nvSpPr>
          <p:cNvPr id="6" name="Date Placeholder 5"/>
          <p:cNvSpPr>
            <a:spLocks noGrp="1"/>
          </p:cNvSpPr>
          <p:nvPr>
            <p:ph type="dt" sz="half" idx="10"/>
          </p:nvPr>
        </p:nvSpPr>
        <p:spPr/>
        <p:txBody>
          <a:bodyPr/>
          <a:lstStyle/>
          <a:p>
            <a:fld id="{5DD28B9A-FB54-5045-86CD-C56A692A661C}" type="datetime1">
              <a:rPr lang="en-US" smtClean="0"/>
              <a:pPr/>
              <a:t>1/21/12</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Old-School Machine Structures</a:t>
            </a:r>
            <a:endParaRPr lang="en-US" dirty="0"/>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
        <p:nvSpPr>
          <p:cNvPr id="44" name="Date Placeholder 43"/>
          <p:cNvSpPr>
            <a:spLocks noGrp="1"/>
          </p:cNvSpPr>
          <p:nvPr>
            <p:ph type="dt" sz="half" idx="10"/>
          </p:nvPr>
        </p:nvSpPr>
        <p:spPr/>
        <p:txBody>
          <a:bodyPr/>
          <a:lstStyle/>
          <a:p>
            <a:fld id="{790351A0-823F-F848-99D9-694B053781A3}" type="datetime1">
              <a:rPr lang="en-US" smtClean="0"/>
              <a:pPr/>
              <a:t>1/21/12</a:t>
            </a:fld>
            <a:endParaRPr lang="en-US"/>
          </a:p>
        </p:txBody>
      </p:sp>
      <p:sp>
        <p:nvSpPr>
          <p:cNvPr id="45" name="Slide Number Placeholder 44"/>
          <p:cNvSpPr>
            <a:spLocks noGrp="1"/>
          </p:cNvSpPr>
          <p:nvPr>
            <p:ph type="sldNum" sz="quarter" idx="12"/>
          </p:nvPr>
        </p:nvSpPr>
        <p:spPr/>
        <p:txBody>
          <a:bodyPr/>
          <a:lstStyle/>
          <a:p>
            <a:fld id="{3CC63E4C-4642-794D-A2FD-70F6B81535F5}" type="slidenum">
              <a:rPr lang="en-US" smtClean="0"/>
              <a:pPr/>
              <a:t>7</a:t>
            </a:fld>
            <a:endParaRPr lang="en-US"/>
          </a:p>
        </p:txBody>
      </p:sp>
      <p:sp>
        <p:nvSpPr>
          <p:cNvPr id="46" name="Footer Placeholder 45"/>
          <p:cNvSpPr>
            <a:spLocks noGrp="1"/>
          </p:cNvSpPr>
          <p:nvPr>
            <p:ph type="ftr" sz="quarter" idx="11"/>
          </p:nvPr>
        </p:nvSpPr>
        <p:spPr/>
        <p:txBody>
          <a:bodyPr/>
          <a:lstStyle/>
          <a:p>
            <a:r>
              <a:rPr lang="en-US" smtClean="0"/>
              <a:t>Spring 2012 -- Lecture #1</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a:t>
            </a:r>
            <a:r>
              <a:rPr lang="en-US" sz="1800" dirty="0" smtClean="0"/>
              <a:t>time</a:t>
            </a:r>
          </a:p>
          <a:p>
            <a:pPr>
              <a:lnSpc>
                <a:spcPct val="90000"/>
              </a:lnSpc>
            </a:pPr>
            <a:r>
              <a:rPr lang="en-US" sz="2200" dirty="0" smtClean="0"/>
              <a:t>Programming Languages</a:t>
            </a:r>
            <a:endParaRPr lang="en-US" sz="1800" dirty="0" smtClean="0"/>
          </a:p>
        </p:txBody>
      </p:sp>
      <p:sp>
        <p:nvSpPr>
          <p:cNvPr id="44" name="Date Placeholder 43"/>
          <p:cNvSpPr>
            <a:spLocks noGrp="1"/>
          </p:cNvSpPr>
          <p:nvPr>
            <p:ph type="dt" sz="half" idx="10"/>
          </p:nvPr>
        </p:nvSpPr>
        <p:spPr/>
        <p:txBody>
          <a:bodyPr/>
          <a:lstStyle/>
          <a:p>
            <a:fld id="{3B5E13DC-9791-EF46-815E-45AFD21815D6}" type="datetime1">
              <a:rPr lang="en-US" smtClean="0"/>
              <a:pPr/>
              <a:t>1/21/12</a:t>
            </a:fld>
            <a:endParaRPr lang="en-US"/>
          </a:p>
        </p:txBody>
      </p:sp>
      <p:sp>
        <p:nvSpPr>
          <p:cNvPr id="46" name="Footer Placeholder 45"/>
          <p:cNvSpPr>
            <a:spLocks noGrp="1"/>
          </p:cNvSpPr>
          <p:nvPr>
            <p:ph type="ftr" sz="quarter" idx="11"/>
          </p:nvPr>
        </p:nvSpPr>
        <p:spPr/>
        <p:txBody>
          <a:bodyPr/>
          <a:lstStyle/>
          <a:p>
            <a:r>
              <a:rPr lang="en-US" smtClean="0"/>
              <a:t>Spring 2012 -- Lecture #1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Leverage</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4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a:t>
                  </a:r>
                  <a:r>
                    <a:rPr lang="en-US" smtClean="0">
                      <a:solidFill>
                        <a:srgbClr val="000000"/>
                      </a:solidFill>
                    </a:rPr>
                    <a:t>Memory               </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a:ln w="25400" cap="flat" cmpd="sng" algn="ctr">
                <a:solidFill>
                  <a:srgbClr val="FF0000"/>
                </a:solidFill>
                <a:prstDash val="solid"/>
                <a:round/>
                <a:headEnd type="none" w="med" len="med"/>
                <a:tailEnd type="none" w="med" len="med"/>
              </a:ln>
            </p:spPr>
            <p:txBody>
              <a:bodyPr wrap="square" rtlCol="0">
                <a:spAutoFit/>
              </a:bodyPr>
              <a:lstStyle/>
              <a:p>
                <a:r>
                  <a:rPr lang="en-US" dirty="0" smtClean="0">
                    <a:solidFill>
                      <a:srgbClr val="FF0000"/>
                    </a:solidFill>
                  </a:rPr>
                  <a:t>Project 1</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0" y="3471333"/>
            <a:ext cx="9313330" cy="3386667"/>
            <a:chOff x="0" y="3471333"/>
            <a:chExt cx="9313330" cy="3386667"/>
          </a:xfrm>
        </p:grpSpPr>
        <p:grpSp>
          <p:nvGrpSpPr>
            <p:cNvPr id="68" name="Group 67"/>
            <p:cNvGrpSpPr/>
            <p:nvPr/>
          </p:nvGrpSpPr>
          <p:grpSpPr>
            <a:xfrm>
              <a:off x="6062133" y="6028267"/>
              <a:ext cx="3251197" cy="829733"/>
              <a:chOff x="4284133" y="2140621"/>
              <a:chExt cx="7146148" cy="890445"/>
            </a:xfrm>
          </p:grpSpPr>
          <p:sp>
            <p:nvSpPr>
              <p:cNvPr id="70" name="Rectangle 69"/>
              <p:cNvSpPr/>
              <p:nvPr/>
            </p:nvSpPr>
            <p:spPr>
              <a:xfrm>
                <a:off x="4284133" y="2140621"/>
                <a:ext cx="3826933" cy="890445"/>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3202168" cy="396356"/>
              </a:xfrm>
              <a:prstGeom prst="rect">
                <a:avLst/>
              </a:prstGeom>
              <a:solidFill>
                <a:srgbClr val="FFFFFF"/>
              </a:solidFill>
              <a:ln w="0" cap="flat" cmpd="sng" algn="ctr">
                <a:noFill/>
                <a:prstDash val="solid"/>
                <a:round/>
                <a:headEnd type="none" w="med" len="med"/>
                <a:tailEnd type="none" w="med" len="med"/>
              </a:ln>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7"/>
              <a:ext cx="3200400" cy="829734"/>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7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6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9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31687C10-DD12-2940-858A-A4218CF5E05D}" type="datetime1">
              <a:rPr lang="en-US" smtClean="0"/>
              <a:pPr/>
              <a:t>1/21/12</a:t>
            </a:fld>
            <a:endParaRPr lang="en-US"/>
          </a:p>
        </p:txBody>
      </p:sp>
      <p:sp>
        <p:nvSpPr>
          <p:cNvPr id="4" name="Footer Placeholder 3"/>
          <p:cNvSpPr>
            <a:spLocks noGrp="1"/>
          </p:cNvSpPr>
          <p:nvPr>
            <p:ph type="ftr" sz="quarter" idx="11"/>
          </p:nvPr>
        </p:nvSpPr>
        <p:spPr/>
        <p:txBody>
          <a:bodyPr/>
          <a:lstStyle/>
          <a:p>
            <a:r>
              <a:rPr lang="en-US" smtClean="0"/>
              <a:t>Spring 2012 -- Lecture #1</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5644</TotalTime>
  <Words>5003</Words>
  <Application>Microsoft Macintosh PowerPoint</Application>
  <PresentationFormat>On-screen Show (4:3)</PresentationFormat>
  <Paragraphs>840</Paragraphs>
  <Slides>69</Slides>
  <Notes>11</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Image</vt:lpstr>
      <vt:lpstr>CS 61C:  Great Ideas in Computer Architecture (formerly called Machine Structures) Course Introduction</vt:lpstr>
      <vt:lpstr>Agenda</vt:lpstr>
      <vt:lpstr>CS61c is NOT really about C Programming</vt:lpstr>
      <vt:lpstr>Old School CS61c</vt:lpstr>
      <vt:lpstr>New School CS61c</vt:lpstr>
      <vt:lpstr>Slide 6</vt:lpstr>
      <vt:lpstr>Old-School Machine Structures</vt:lpstr>
      <vt:lpstr>New-School Machine Structures (It’s a bit more complicated!)</vt:lpstr>
      <vt:lpstr>6 Great Ideas in Computer Architecture</vt:lpstr>
      <vt:lpstr>Great Idea #1: Levels of Representation/Interpretation</vt:lpstr>
      <vt:lpstr>#2: Moore’s Law</vt:lpstr>
      <vt:lpstr>Great Idea #3: Principle of Locality/ Memory Hierarchy</vt:lpstr>
      <vt:lpstr>Great Idea #4: Parallelism</vt:lpstr>
      <vt:lpstr>Great Idea #5: Performance Measurement and Improvement</vt:lpstr>
      <vt:lpstr>Slide 15</vt:lpstr>
      <vt:lpstr>Slide 16</vt:lpstr>
      <vt:lpstr>Great Idea #6:  Dependability via Redundancy</vt:lpstr>
      <vt:lpstr>Great Idea #6:  Dependability via Redundancy</vt:lpstr>
      <vt:lpstr>Slide 19</vt:lpstr>
      <vt:lpstr>Agenda</vt:lpstr>
      <vt:lpstr>Course Information</vt:lpstr>
      <vt:lpstr>Reminders</vt:lpstr>
      <vt:lpstr>Course Organization</vt:lpstr>
      <vt:lpstr>EECS Grading Policy</vt:lpstr>
      <vt:lpstr>Late Policy</vt:lpstr>
      <vt:lpstr>Policy on Assignments and Independent Work</vt:lpstr>
      <vt:lpstr>YOUR BRAIN ON COMPUTERS; Hooked on Gadgets, and Paying a Mental Price </vt:lpstr>
      <vt:lpstr>The Rules (and we really mean it!)</vt:lpstr>
      <vt:lpstr>Architecture of a Lecture</vt:lpstr>
      <vt:lpstr>Architecture of a Lecture</vt:lpstr>
      <vt:lpstr>Peer Instruction</vt:lpstr>
      <vt:lpstr>Slide 32</vt:lpstr>
      <vt:lpstr>Agenda</vt:lpstr>
      <vt:lpstr>Computer Eras: Mainframe 1950s-60s</vt:lpstr>
      <vt:lpstr>Minicomputer Eras: 1970s</vt:lpstr>
      <vt:lpstr>PC Era: Mid 1980s - Mid 2000s</vt:lpstr>
      <vt:lpstr>PostPC Era: Late 2000s - ??</vt:lpstr>
      <vt:lpstr>Advanced RISC Machine (ARM) instruction set inside the iPhone</vt:lpstr>
      <vt:lpstr>iPhone Innards</vt:lpstr>
      <vt:lpstr>Why Not 80x86 vs. MIPS?</vt:lpstr>
      <vt:lpstr>Agenda</vt:lpstr>
      <vt:lpstr>Software as a Service: SaaS</vt:lpstr>
      <vt:lpstr>6 Reasons for SaaS</vt:lpstr>
      <vt:lpstr>SaaS Infrastructure?</vt:lpstr>
      <vt:lpstr>Clusters</vt:lpstr>
      <vt:lpstr>Agenda</vt:lpstr>
      <vt:lpstr>Warehouse Scale Computers</vt:lpstr>
      <vt:lpstr>Utility Computing /  Public Cloud Computing</vt:lpstr>
      <vt:lpstr>2012 AWS Instances &amp; Prices</vt:lpstr>
      <vt:lpstr>Supercomputer for hire</vt:lpstr>
      <vt:lpstr>IBM Watson for Hire?</vt:lpstr>
      <vt:lpstr>Slide 52</vt:lpstr>
      <vt:lpstr>E.g., Google’s Oregon WSC</vt:lpstr>
      <vt:lpstr>Equipment Inside a WSC</vt:lpstr>
      <vt:lpstr>Server, Rack, Array</vt:lpstr>
      <vt:lpstr>Google Server Internals</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Servers and Networking Power Only</vt:lpstr>
      <vt:lpstr>Containers in WSCs</vt:lpstr>
      <vt:lpstr>Google WSC A PUE: 1.24</vt:lpstr>
      <vt:lpstr>Google WSC PUE: Quarterly Avg</vt:lpstr>
      <vt:lpstr>Slide 68</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107</cp:revision>
  <cp:lastPrinted>2012-01-16T15:35:12Z</cp:lastPrinted>
  <dcterms:created xsi:type="dcterms:W3CDTF">2012-01-21T14:14:13Z</dcterms:created>
  <dcterms:modified xsi:type="dcterms:W3CDTF">2012-01-21T14:14:36Z</dcterms:modified>
</cp:coreProperties>
</file>