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62.xml" ContentType="application/vnd.openxmlformats-officedocument.presentationml.slide+xml"/>
  <Override PartName="/ppt/embeddings/oleObject1.bin" ContentType="application/vnd.openxmlformats-officedocument.oleObject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53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60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viewProps.xml" ContentType="application/vnd.openxmlformats-officedocument.presentationml.viewProps+xml"/>
  <Override PartName="/ppt/slides/slide64.xml" ContentType="application/vnd.openxmlformats-officedocument.presentationml.slide+xml"/>
  <Default Extension="jpeg" ContentType="image/jpeg"/>
  <Override PartName="/ppt/embeddings/oleObject3.bin" ContentType="application/vnd.openxmlformats-officedocument.oleObject"/>
  <Override PartName="/ppt/notesSlides/notesSlide11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63.xml" ContentType="application/vnd.openxmlformats-officedocument.presentationml.slide+xml"/>
  <Override PartName="/ppt/embeddings/oleObject2.bin" ContentType="application/vnd.openxmlformats-officedocument.oleObject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257" r:id="rId2"/>
    <p:sldId id="336" r:id="rId3"/>
    <p:sldId id="314" r:id="rId4"/>
    <p:sldId id="273" r:id="rId5"/>
    <p:sldId id="307" r:id="rId6"/>
    <p:sldId id="278" r:id="rId7"/>
    <p:sldId id="316" r:id="rId8"/>
    <p:sldId id="318" r:id="rId9"/>
    <p:sldId id="279" r:id="rId10"/>
    <p:sldId id="319" r:id="rId11"/>
    <p:sldId id="317" r:id="rId12"/>
    <p:sldId id="320" r:id="rId13"/>
    <p:sldId id="322" r:id="rId14"/>
    <p:sldId id="323" r:id="rId15"/>
    <p:sldId id="280" r:id="rId16"/>
    <p:sldId id="281" r:id="rId17"/>
    <p:sldId id="325" r:id="rId18"/>
    <p:sldId id="337" r:id="rId19"/>
    <p:sldId id="282" r:id="rId20"/>
    <p:sldId id="338" r:id="rId21"/>
    <p:sldId id="326" r:id="rId22"/>
    <p:sldId id="327" r:id="rId23"/>
    <p:sldId id="345" r:id="rId24"/>
    <p:sldId id="283" r:id="rId25"/>
    <p:sldId id="284" r:id="rId26"/>
    <p:sldId id="285" r:id="rId27"/>
    <p:sldId id="328" r:id="rId28"/>
    <p:sldId id="346" r:id="rId29"/>
    <p:sldId id="342" r:id="rId30"/>
    <p:sldId id="309" r:id="rId31"/>
    <p:sldId id="324" r:id="rId32"/>
    <p:sldId id="315" r:id="rId33"/>
    <p:sldId id="287" r:id="rId34"/>
    <p:sldId id="288" r:id="rId35"/>
    <p:sldId id="289" r:id="rId36"/>
    <p:sldId id="330" r:id="rId37"/>
    <p:sldId id="347" r:id="rId38"/>
    <p:sldId id="290" r:id="rId39"/>
    <p:sldId id="291" r:id="rId40"/>
    <p:sldId id="292" r:id="rId41"/>
    <p:sldId id="293" r:id="rId42"/>
    <p:sldId id="294" r:id="rId43"/>
    <p:sldId id="295" r:id="rId44"/>
    <p:sldId id="333" r:id="rId45"/>
    <p:sldId id="296" r:id="rId46"/>
    <p:sldId id="344" r:id="rId47"/>
    <p:sldId id="308" r:id="rId48"/>
    <p:sldId id="310" r:id="rId49"/>
    <p:sldId id="303" r:id="rId50"/>
    <p:sldId id="339" r:id="rId51"/>
    <p:sldId id="348" r:id="rId52"/>
    <p:sldId id="340" r:id="rId53"/>
    <p:sldId id="304" r:id="rId54"/>
    <p:sldId id="341" r:id="rId55"/>
    <p:sldId id="349" r:id="rId56"/>
    <p:sldId id="343" r:id="rId57"/>
    <p:sldId id="298" r:id="rId58"/>
    <p:sldId id="299" r:id="rId59"/>
    <p:sldId id="334" r:id="rId60"/>
    <p:sldId id="300" r:id="rId61"/>
    <p:sldId id="335" r:id="rId62"/>
    <p:sldId id="301" r:id="rId63"/>
    <p:sldId id="302" r:id="rId64"/>
    <p:sldId id="272" r:id="rId6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8190" autoAdjust="0"/>
    <p:restoredTop sz="94660"/>
  </p:normalViewPr>
  <p:slideViewPr>
    <p:cSldViewPr snapToGrid="0">
      <p:cViewPr>
        <p:scale>
          <a:sx n="120" d="100"/>
          <a:sy n="120" d="100"/>
        </p:scale>
        <p:origin x="-4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notesMaster" Target="notesMasters/notesMaster1.xml"/><Relationship Id="rId67" Type="http://schemas.openxmlformats.org/officeDocument/2006/relationships/handoutMaster" Target="handoutMasters/handoutMaster1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1/31/12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1/31/12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1"/>
            <a:ext cx="5909964" cy="4115405"/>
          </a:xfrm>
          <a:noFill/>
          <a:ln w="9525"/>
        </p:spPr>
        <p:txBody>
          <a:bodyPr lIns="90475" tIns="44444" rIns="90475" bIns="44444"/>
          <a:lstStyle/>
          <a:p>
            <a:endParaRPr lang="en-US"/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587375"/>
            <a:ext cx="4552950" cy="3416300"/>
          </a:xfr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Re]lace</a:t>
            </a:r>
            <a:r>
              <a:rPr lang="en-US" dirty="0" smtClean="0"/>
              <a:t> 8</a:t>
            </a:r>
            <a:r>
              <a:rPr lang="en-US" baseline="0" dirty="0" smtClean="0"/>
              <a:t> with 32 on </a:t>
            </a:r>
            <a:r>
              <a:rPr lang="en-US" baseline="0" dirty="0" err="1" smtClean="0"/>
              <a:t>lw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</a:t>
            </a:r>
          </a:p>
          <a:p>
            <a:r>
              <a:rPr lang="en-US" dirty="0" err="1" smtClean="0">
                <a:solidFill>
                  <a:srgbClr val="3366FF"/>
                </a:solidFill>
              </a:rPr>
              <a:t>sw</a:t>
            </a:r>
            <a:r>
              <a:rPr lang="en-US" dirty="0" smtClean="0">
                <a:solidFill>
                  <a:srgbClr val="3366FF"/>
                </a:solidFill>
              </a:rPr>
              <a:t> $t0, 40($s3)		# Stores h+A[3] into A[10]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</a:t>
            </a:r>
          </a:p>
          <a:p>
            <a:r>
              <a:rPr lang="en-US" dirty="0" err="1" smtClean="0">
                <a:solidFill>
                  <a:srgbClr val="3366FF"/>
                </a:solidFill>
              </a:rPr>
              <a:t>sw</a:t>
            </a:r>
            <a:r>
              <a:rPr lang="en-US" dirty="0" smtClean="0">
                <a:solidFill>
                  <a:srgbClr val="3366FF"/>
                </a:solidFill>
              </a:rPr>
              <a:t> $t0, 40($s3)		# Stores h+A[3] into A[10]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VertLeftWhiteCheck1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algn="l"/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>B: Print 4</a:t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/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…because </a:t>
            </a:r>
            <a:r>
              <a:rPr lang="en-US" sz="1200" dirty="0" err="1" smtClean="0">
                <a:solidFill>
                  <a:schemeClr val="folHlink"/>
                </a:solidFill>
                <a:latin typeface="Courier" charset="0"/>
              </a:rPr>
              <a:t>ints</a:t>
            </a:r>
            <a:r>
              <a:rPr lang="en-US" sz="1200" dirty="0" smtClean="0">
                <a:solidFill>
                  <a:schemeClr val="folHlink"/>
                </a:solidFill>
              </a:rPr>
              <a:t> in this system are 4-bytes long and </a:t>
            </a:r>
            <a:br>
              <a:rPr lang="en-US" sz="1200" dirty="0" smtClean="0">
                <a:solidFill>
                  <a:schemeClr val="folHlink"/>
                </a:solidFill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the actual address increments by 4 even though it appears to only </a:t>
            </a:r>
            <a:r>
              <a:rPr lang="en-US" sz="1200" dirty="0" err="1" smtClean="0">
                <a:solidFill>
                  <a:schemeClr val="folHlink"/>
                </a:solidFill>
              </a:rPr>
              <a:t>incrememt</a:t>
            </a:r>
            <a:r>
              <a:rPr lang="en-US" sz="1200" dirty="0" smtClean="0">
                <a:solidFill>
                  <a:schemeClr val="folHlink"/>
                </a:solidFill>
              </a:rPr>
              <a:t> 1.</a:t>
            </a:r>
            <a:endParaRPr lang="en-US" sz="1200" dirty="0">
              <a:solidFill>
                <a:schemeClr val="folHlink"/>
              </a:solidFill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46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VertLeftWhiteCheck1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algn="l"/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>B: Print 4</a:t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/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…because </a:t>
            </a:r>
            <a:r>
              <a:rPr lang="en-US" sz="1200" dirty="0" err="1" smtClean="0">
                <a:solidFill>
                  <a:schemeClr val="folHlink"/>
                </a:solidFill>
                <a:latin typeface="Courier" charset="0"/>
              </a:rPr>
              <a:t>ints</a:t>
            </a:r>
            <a:r>
              <a:rPr lang="en-US" sz="1200" dirty="0" smtClean="0">
                <a:solidFill>
                  <a:schemeClr val="folHlink"/>
                </a:solidFill>
              </a:rPr>
              <a:t> in this system are 4-bytes long and </a:t>
            </a:r>
            <a:br>
              <a:rPr lang="en-US" sz="1200" dirty="0" smtClean="0">
                <a:solidFill>
                  <a:schemeClr val="folHlink"/>
                </a:solidFill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the actual address increments by 4 even though it appears to only </a:t>
            </a:r>
            <a:r>
              <a:rPr lang="en-US" sz="1200" dirty="0" err="1" smtClean="0">
                <a:solidFill>
                  <a:schemeClr val="folHlink"/>
                </a:solidFill>
              </a:rPr>
              <a:t>incrememt</a:t>
            </a:r>
            <a:r>
              <a:rPr lang="en-US" sz="1200" dirty="0" smtClean="0">
                <a:solidFill>
                  <a:schemeClr val="folHlink"/>
                </a:solidFill>
              </a:rPr>
              <a:t> 1.</a:t>
            </a:r>
            <a:endParaRPr lang="en-US" sz="1200" dirty="0">
              <a:solidFill>
                <a:schemeClr val="folHlink"/>
              </a:solidFill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56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Thus,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string “Cal” is represented in C by the following 4 bytes, shown as decimal numbers: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67, 97, 108, 0.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Thus,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string “Cal” is represented in C by the following 4 bytes, shown as decimal numbers: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67, 97, 108, 0.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Thus,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string “Cal” is represented in C by the following 10 bytes, shown as decimal numbers: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0, 0, 0, 3, 0, 67, 0, 97, 0, 108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(32 bit word contains string length)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Thus,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string “Cal” is represented in C by the following 10 bytes, shown as decimal numbers: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0, 0, 0, 3, 0, 67, 0, 97, 0, 108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(32 bit word contains string length)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1"/>
            <a:ext cx="5909964" cy="4115405"/>
          </a:xfrm>
          <a:noFill/>
          <a:ln w="9525"/>
        </p:spPr>
        <p:txBody>
          <a:bodyPr lIns="90475" tIns="44444" rIns="90475" bIns="44444"/>
          <a:lstStyle/>
          <a:p>
            <a:endParaRPr lang="en-US" dirty="0"/>
          </a:p>
        </p:txBody>
      </p:sp>
      <p:sp>
        <p:nvSpPr>
          <p:cNvPr id="29699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8875" y="587375"/>
            <a:ext cx="4552950" cy="3416300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a,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sub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t0,g,h # temporary variable t0 contains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# Although the next operation is subtract, we need to calculate the sum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before we can subtract.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t1,i,j # temporary variable t1 contains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# Thus, the second instruction places the sum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another temporary variable created by the compiler, called t1: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code:sub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f,t0,t1 #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gets t0 – t1, which is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–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# Finally, the subtract instruction subtracts the second sum from the first and places the difference in the variable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completing the compiled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3C9B7-3EC2-414B-99A3-76BF63B75F9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a,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sub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t0,g,h # temporary variable t0 contains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# Although the next operation is subtract, we need to calculate the sum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before we can subtract.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t1,i,j # temporary variable t1 contains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# Thus, the second instruction places the sum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another temporary variable created by the compiler, called t1: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code:sub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f,t0,t1 #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gets t0 – t1, which is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–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# Finally, the subtract instruction subtracts the second sum from the first and places the difference in the variable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completing the compiled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3C9B7-3EC2-414B-99A3-76BF63B75F9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a,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sub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t0,g,h # temporary variable t0 contains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# Although the next operation is subtract, we need to calculate the sum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before we can subtract.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t1,i,j # temporary variable t1 contains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# Thus, the second instruction places the sum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another temporary variable created by the compiler, called t1: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code:sub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f,t0,t1 #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gets t0 – t1, which is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–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# Finally, the subtract instruction subtracts the second sum from the first and places the difference in the variable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completing the compiled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3C9B7-3EC2-414B-99A3-76BF63B75F9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VertLeftWhiteCheck1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algn="l"/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>B: Print 4</a:t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/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…because </a:t>
            </a:r>
            <a:r>
              <a:rPr lang="en-US" sz="1200" dirty="0" err="1" smtClean="0">
                <a:solidFill>
                  <a:schemeClr val="folHlink"/>
                </a:solidFill>
                <a:latin typeface="Courier" charset="0"/>
              </a:rPr>
              <a:t>ints</a:t>
            </a:r>
            <a:r>
              <a:rPr lang="en-US" sz="1200" dirty="0" smtClean="0">
                <a:solidFill>
                  <a:schemeClr val="folHlink"/>
                </a:solidFill>
              </a:rPr>
              <a:t> in this system are 4-bytes long and </a:t>
            </a:r>
            <a:br>
              <a:rPr lang="en-US" sz="1200" dirty="0" smtClean="0">
                <a:solidFill>
                  <a:schemeClr val="folHlink"/>
                </a:solidFill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the actual address increments by 4 even though it appears to only </a:t>
            </a:r>
            <a:r>
              <a:rPr lang="en-US" sz="1200" dirty="0" err="1" smtClean="0">
                <a:solidFill>
                  <a:schemeClr val="folHlink"/>
                </a:solidFill>
              </a:rPr>
              <a:t>incrememt</a:t>
            </a:r>
            <a:r>
              <a:rPr lang="en-US" sz="1200" dirty="0" smtClean="0">
                <a:solidFill>
                  <a:schemeClr val="folHlink"/>
                </a:solidFill>
              </a:rPr>
              <a:t> 1.</a:t>
            </a:r>
            <a:endParaRPr lang="en-US" sz="1200" dirty="0">
              <a:solidFill>
                <a:schemeClr val="folHlink"/>
              </a:solidFill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29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$so,</a:t>
            </a:r>
            <a:r>
              <a:rPr lang="en-US" baseline="0" dirty="0" smtClean="0"/>
              <a:t> $s1, $s2</a:t>
            </a:r>
          </a:p>
          <a:p>
            <a:r>
              <a:rPr lang="en-US" baseline="0" dirty="0" smtClean="0"/>
              <a:t>add $t0, $s3, $s4</a:t>
            </a:r>
          </a:p>
          <a:p>
            <a:r>
              <a:rPr lang="en-US" baseline="0" dirty="0" smtClean="0"/>
              <a:t>sub $s0, $s0, $t0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$so,</a:t>
            </a:r>
            <a:r>
              <a:rPr lang="en-US" baseline="0" dirty="0" smtClean="0"/>
              <a:t> $s1, $s2</a:t>
            </a:r>
          </a:p>
          <a:p>
            <a:r>
              <a:rPr lang="en-US" baseline="0" dirty="0" smtClean="0"/>
              <a:t>add $t0, $s3, $s4</a:t>
            </a:r>
          </a:p>
          <a:p>
            <a:r>
              <a:rPr lang="en-US" baseline="0" dirty="0" smtClean="0"/>
              <a:t>sub $s0, $s0, $t0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Talk about conventions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$so,</a:t>
            </a:r>
            <a:r>
              <a:rPr lang="en-US" baseline="0" dirty="0" smtClean="0"/>
              <a:t> $s1, $s2</a:t>
            </a:r>
          </a:p>
          <a:p>
            <a:r>
              <a:rPr lang="en-US" baseline="0" dirty="0" smtClean="0"/>
              <a:t>add $t0, $s3, $s4</a:t>
            </a:r>
          </a:p>
          <a:p>
            <a:r>
              <a:rPr lang="en-US" baseline="0" dirty="0" smtClean="0"/>
              <a:t>sub $s0, $s0, $t0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Talk about conventions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2012 -- Lecture #5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1/31/12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2012 -- Lecture #5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1/31/12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2012 -- Lecture #5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3848100" cy="99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2287588"/>
            <a:ext cx="3848100" cy="99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6781800"/>
          <a:ext cx="9144000" cy="87313"/>
        </p:xfrm>
        <a:graphic>
          <a:graphicData uri="http://schemas.openxmlformats.org/presentationml/2006/ole">
            <p:oleObj spid="_x0000_s210946" name="Image" r:id="rId3" imgW="10057143" imgH="1269841" progId="">
              <p:embed/>
            </p:oleObj>
          </a:graphicData>
        </a:graphic>
      </p:graphicFrame>
      <p:pic>
        <p:nvPicPr>
          <p:cNvPr id="3" name="Picture 8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0"/>
            <a:ext cx="9906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153400" y="831850"/>
            <a:ext cx="990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CF6B1-C410-DE41-99C1-A52DCD7C20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2012 -- Lecture #5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2012-- Lecture #5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1/31/12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2012 -- Lecture #5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1/31/12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2012 -- Lecture #5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1/31/12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2012 -- Lecture #5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1/31/12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2012 -- Lecture #5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1/31/12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2012 -- Lecture #5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1/31/12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2012 -- Lecture #5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1/31/12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Spring 2012 -- Lecture #5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9.png"/><Relationship Id="rId5" Type="http://schemas.openxmlformats.org/officeDocument/2006/relationships/oleObject" Target="../embeddings/oleObject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CS 61C: Great Ideas in Computer Architecture (Machine Structures)</a:t>
            </a:r>
            <a:br>
              <a:rPr lang="en-US" dirty="0" smtClean="0"/>
            </a:br>
            <a:r>
              <a:rPr lang="en-US" i="1" dirty="0" smtClean="0"/>
              <a:t>Introduction to Machine Language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886200"/>
            <a:ext cx="7048500" cy="17526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TA: Scott Beamer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http://inst.eecs.Berkeley.edu/~cs61c/sp12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2012 -- Lecture #5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RISC Design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606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Basic RISC principle: “A simpler CPU (the hardware that interprets machine language) is a faster CPU” (CPU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i="1" dirty="0" smtClean="0">
                <a:sym typeface="Wingdings"/>
              </a:rPr>
              <a:t>Core</a:t>
            </a:r>
            <a:r>
              <a:rPr lang="en-US" dirty="0" smtClean="0">
                <a:sym typeface="Wingdings"/>
              </a:rPr>
              <a:t>)</a:t>
            </a:r>
            <a:endParaRPr lang="en-US" dirty="0" smtClean="0"/>
          </a:p>
          <a:p>
            <a:r>
              <a:rPr lang="en-US" dirty="0" smtClean="0"/>
              <a:t>Focus of the RISC design is reduction of the number and complexity of instructions in the ISA</a:t>
            </a:r>
          </a:p>
          <a:p>
            <a:r>
              <a:rPr lang="en-US" dirty="0" smtClean="0"/>
              <a:t>A number of the more common strategies include:</a:t>
            </a:r>
          </a:p>
          <a:p>
            <a:pPr lvl="1"/>
            <a:r>
              <a:rPr lang="en-US" dirty="0" smtClean="0"/>
              <a:t>Fixed instruction length, generally a single word; </a:t>
            </a:r>
            <a:br>
              <a:rPr lang="en-US" dirty="0" smtClean="0"/>
            </a:br>
            <a:r>
              <a:rPr lang="en-US" dirty="0" smtClean="0"/>
              <a:t>Simplifies process of fetching instructions from memory</a:t>
            </a:r>
          </a:p>
          <a:p>
            <a:pPr lvl="1"/>
            <a:r>
              <a:rPr lang="en-US" dirty="0" smtClean="0"/>
              <a:t>Simplified addressing modes;</a:t>
            </a:r>
            <a:br>
              <a:rPr lang="en-US" dirty="0" smtClean="0"/>
            </a:br>
            <a:r>
              <a:rPr lang="en-US" dirty="0" smtClean="0"/>
              <a:t>Simplifies process of fetching operands from memory</a:t>
            </a:r>
          </a:p>
          <a:p>
            <a:pPr lvl="1"/>
            <a:r>
              <a:rPr lang="en-US" dirty="0" smtClean="0"/>
              <a:t>Fewer and simpler instructions in the instruction set;</a:t>
            </a:r>
            <a:br>
              <a:rPr lang="en-US" dirty="0" smtClean="0"/>
            </a:br>
            <a:r>
              <a:rPr lang="en-US" dirty="0" smtClean="0"/>
              <a:t>Simplifies process of executing instructions</a:t>
            </a:r>
          </a:p>
          <a:p>
            <a:pPr lvl="1"/>
            <a:r>
              <a:rPr lang="en-US" dirty="0" smtClean="0"/>
              <a:t>Only load and store instructions access memory; </a:t>
            </a:r>
            <a:br>
              <a:rPr lang="en-US" dirty="0" smtClean="0"/>
            </a:br>
            <a:r>
              <a:rPr lang="en-US" dirty="0" smtClean="0"/>
              <a:t>E.g., no add memory to register, add memory to memory, etc.</a:t>
            </a:r>
          </a:p>
          <a:p>
            <a:pPr lvl="1"/>
            <a:r>
              <a:rPr lang="en-US" i="1" dirty="0" smtClean="0"/>
              <a:t>Let the compiler do it. </a:t>
            </a:r>
            <a:r>
              <a:rPr lang="en-US" dirty="0" smtClean="0"/>
              <a:t>Use a good compiler to break complex high-level language statements into a number of simple assembly language statements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2012 -- Lecture #5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Mainstream </a:t>
            </a:r>
            <a:r>
              <a:rPr lang="en-US" dirty="0" err="1" smtClean="0"/>
              <a:t>ISAs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449733" cy="4938712"/>
          </a:xfrm>
        </p:spPr>
        <p:txBody>
          <a:bodyPr>
            <a:normAutofit/>
          </a:bodyPr>
          <a:lstStyle/>
          <a:p>
            <a:r>
              <a:rPr lang="en-US" dirty="0" smtClean="0"/>
              <a:t>ARM (Advanced RISC Machine) is most popular RISC</a:t>
            </a:r>
          </a:p>
          <a:p>
            <a:pPr lvl="1"/>
            <a:r>
              <a:rPr lang="en-US" dirty="0" smtClean="0"/>
              <a:t>In every smart phone-like device (e.g., </a:t>
            </a:r>
            <a:r>
              <a:rPr lang="en-US" dirty="0" err="1" smtClean="0"/>
              <a:t>iPhone</a:t>
            </a:r>
            <a:r>
              <a:rPr lang="en-US" dirty="0" smtClean="0"/>
              <a:t>, </a:t>
            </a:r>
            <a:r>
              <a:rPr lang="en-US" dirty="0" err="1" smtClean="0"/>
              <a:t>iPad</a:t>
            </a:r>
            <a:r>
              <a:rPr lang="en-US" dirty="0" smtClean="0"/>
              <a:t>, iPod, …)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Intel 80x86 is another popular ISA and is used in </a:t>
            </a:r>
            <a:r>
              <a:rPr lang="en-US" dirty="0" err="1" smtClean="0"/>
              <a:t>Macbook</a:t>
            </a:r>
            <a:r>
              <a:rPr lang="en-US" dirty="0" smtClean="0"/>
              <a:t> and PCs in Core i3, Core i5, Core i7, …</a:t>
            </a:r>
          </a:p>
          <a:p>
            <a:pPr lvl="1"/>
            <a:r>
              <a:rPr lang="en-US" dirty="0" smtClean="0"/>
              <a:t>20x ARM as 80x86 (i.e., 5 billion vs. 0.3 billion)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2012 -- Lecture #5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-16916" y="274638"/>
            <a:ext cx="3640667" cy="114300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n-US" dirty="0" smtClean="0"/>
              <a:t>MIPS</a:t>
            </a:r>
            <a:br>
              <a:rPr lang="en-US" dirty="0" smtClean="0"/>
            </a:br>
            <a:r>
              <a:rPr lang="en-US" dirty="0" smtClean="0"/>
              <a:t>Green Card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7" descr="Screen shot 2011-01-30 at 11.49.1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673" y="0"/>
            <a:ext cx="595019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-16916" y="274638"/>
            <a:ext cx="3640667" cy="114300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n-US" dirty="0" smtClean="0"/>
              <a:t>MIPS</a:t>
            </a:r>
            <a:br>
              <a:rPr lang="en-US" dirty="0" smtClean="0"/>
            </a:br>
            <a:r>
              <a:rPr lang="en-US" dirty="0" smtClean="0"/>
              <a:t>Green Card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 descr="Screen shot 2011-01-30 at 11.40.4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236" y="0"/>
            <a:ext cx="621706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4866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Inspired by the IBM 360 </a:t>
            </a:r>
            <a:br>
              <a:rPr lang="en-US" dirty="0" smtClean="0"/>
            </a:br>
            <a:r>
              <a:rPr lang="en-US" dirty="0" smtClean="0"/>
              <a:t>“Green Card”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2012 -- Lecture #5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9427" y="13235"/>
            <a:ext cx="2912534" cy="684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 computer does arithmetic</a:t>
            </a:r>
          </a:p>
          <a:p>
            <a:r>
              <a:rPr lang="en-US" i="1" dirty="0" smtClean="0"/>
              <a:t>Instruct </a:t>
            </a:r>
            <a:r>
              <a:rPr lang="en-US" dirty="0" smtClean="0"/>
              <a:t>a computer to do addition: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			</a:t>
            </a:r>
            <a:r>
              <a:rPr lang="en-US" dirty="0" smtClean="0">
                <a:latin typeface="Courier New"/>
                <a:cs typeface="Courier New"/>
              </a:rPr>
              <a:t>add a,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>
                <a:latin typeface="Courier New"/>
                <a:cs typeface="Courier New"/>
              </a:rPr>
              <a:t>, </a:t>
            </a:r>
            <a:r>
              <a:rPr lang="en-US" dirty="0" err="1" smtClean="0">
                <a:latin typeface="Courier New"/>
                <a:cs typeface="Courier New"/>
              </a:rPr>
              <a:t>c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smtClean="0"/>
              <a:t>Add </a:t>
            </a:r>
            <a:r>
              <a:rPr lang="en-US" sz="3200" dirty="0" err="1" smtClean="0">
                <a:latin typeface="Courier New"/>
                <a:cs typeface="Courier New"/>
              </a:rPr>
              <a:t>b</a:t>
            </a:r>
            <a:r>
              <a:rPr lang="en-US" dirty="0" smtClean="0"/>
              <a:t> to </a:t>
            </a:r>
            <a:r>
              <a:rPr lang="en-US" sz="3200" dirty="0" err="1" smtClean="0">
                <a:latin typeface="Courier New"/>
                <a:cs typeface="Courier New"/>
              </a:rPr>
              <a:t>c</a:t>
            </a:r>
            <a:r>
              <a:rPr lang="en-US" dirty="0" smtClean="0"/>
              <a:t> and put sum into </a:t>
            </a:r>
            <a:r>
              <a:rPr lang="en-US" sz="3200" dirty="0">
                <a:latin typeface="Courier New"/>
                <a:cs typeface="Courier New"/>
              </a:rPr>
              <a:t>a</a:t>
            </a:r>
            <a:endParaRPr lang="en-US" sz="3200" dirty="0" smtClean="0">
              <a:latin typeface="Courier New"/>
              <a:cs typeface="Courier New"/>
            </a:endParaRPr>
          </a:p>
          <a:p>
            <a:r>
              <a:rPr lang="en-US" dirty="0" smtClean="0"/>
              <a:t>3 operands: 2 sources + 1 destination for sum</a:t>
            </a:r>
          </a:p>
          <a:p>
            <a:r>
              <a:rPr lang="en-US" dirty="0" smtClean="0"/>
              <a:t>One operation per MIPS instruction</a:t>
            </a:r>
          </a:p>
          <a:p>
            <a:r>
              <a:rPr lang="en-US" dirty="0" smtClean="0"/>
              <a:t>How do you write the same operation in C?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2012 -- Lecture #5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More MIPS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9800"/>
          </a:xfrm>
        </p:spPr>
        <p:txBody>
          <a:bodyPr>
            <a:normAutofit/>
          </a:bodyPr>
          <a:lstStyle/>
          <a:p>
            <a:r>
              <a:rPr lang="en-US" dirty="0" smtClean="0"/>
              <a:t>Subtract </a:t>
            </a:r>
            <a:r>
              <a:rPr lang="en-US" dirty="0" err="1">
                <a:latin typeface="Courier New"/>
                <a:cs typeface="Courier New"/>
              </a:rPr>
              <a:t>c</a:t>
            </a:r>
            <a:r>
              <a:rPr lang="en-US" dirty="0" smtClean="0"/>
              <a:t> from </a:t>
            </a:r>
            <a:r>
              <a:rPr lang="en-US" dirty="0" err="1">
                <a:latin typeface="Courier New"/>
                <a:cs typeface="Courier New"/>
              </a:rPr>
              <a:t>b</a:t>
            </a:r>
            <a:r>
              <a:rPr lang="en-US" dirty="0" smtClean="0"/>
              <a:t> and put difference in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Multiply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/>
              <a:t> by </a:t>
            </a:r>
            <a:r>
              <a:rPr lang="en-US" dirty="0" err="1" smtClean="0">
                <a:latin typeface="Courier New"/>
                <a:cs typeface="Courier New"/>
              </a:rPr>
              <a:t>c</a:t>
            </a:r>
            <a:r>
              <a:rPr lang="en-US" dirty="0" smtClean="0"/>
              <a:t> and put product in </a:t>
            </a:r>
            <a:r>
              <a:rPr lang="en-US" dirty="0" smtClean="0">
                <a:latin typeface="Courier New"/>
                <a:cs typeface="Courier New"/>
              </a:rPr>
              <a:t>a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Divide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/>
              <a:t> by </a:t>
            </a:r>
            <a:r>
              <a:rPr lang="en-US" dirty="0" err="1" smtClean="0">
                <a:latin typeface="Courier New"/>
                <a:cs typeface="Courier New"/>
              </a:rPr>
              <a:t>c</a:t>
            </a:r>
            <a:r>
              <a:rPr lang="en-US" dirty="0" smtClean="0"/>
              <a:t> and put quotient in </a:t>
            </a:r>
            <a:r>
              <a:rPr lang="en-US" dirty="0" smtClean="0">
                <a:latin typeface="Courier New"/>
                <a:cs typeface="Courier New"/>
              </a:rPr>
              <a:t>a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2012 -- Lecture #5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More MIPS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9800"/>
          </a:xfrm>
        </p:spPr>
        <p:txBody>
          <a:bodyPr>
            <a:normAutofit/>
          </a:bodyPr>
          <a:lstStyle/>
          <a:p>
            <a:r>
              <a:rPr lang="en-US" dirty="0" smtClean="0"/>
              <a:t>Subtract </a:t>
            </a:r>
            <a:r>
              <a:rPr lang="en-US" dirty="0" err="1">
                <a:latin typeface="Courier New"/>
                <a:cs typeface="Courier New"/>
              </a:rPr>
              <a:t>c</a:t>
            </a:r>
            <a:r>
              <a:rPr lang="en-US" dirty="0" smtClean="0"/>
              <a:t> from </a:t>
            </a:r>
            <a:r>
              <a:rPr lang="en-US" dirty="0" err="1">
                <a:latin typeface="Courier New"/>
                <a:cs typeface="Courier New"/>
              </a:rPr>
              <a:t>b</a:t>
            </a:r>
            <a:r>
              <a:rPr lang="en-US" dirty="0" smtClean="0"/>
              <a:t> and put difference in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sub a,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b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c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Multiply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/>
              <a:t> by </a:t>
            </a:r>
            <a:r>
              <a:rPr lang="en-US" dirty="0" err="1" smtClean="0">
                <a:latin typeface="Courier New"/>
                <a:cs typeface="Courier New"/>
              </a:rPr>
              <a:t>c</a:t>
            </a:r>
            <a:r>
              <a:rPr lang="en-US" dirty="0" smtClean="0"/>
              <a:t> and put product in </a:t>
            </a:r>
            <a:r>
              <a:rPr lang="en-US" dirty="0" smtClean="0">
                <a:latin typeface="Courier New"/>
                <a:cs typeface="Courier New"/>
              </a:rPr>
              <a:t>a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mul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a,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b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c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Divide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/>
              <a:t> by </a:t>
            </a:r>
            <a:r>
              <a:rPr lang="en-US" dirty="0" err="1" smtClean="0">
                <a:latin typeface="Courier New"/>
                <a:cs typeface="Courier New"/>
              </a:rPr>
              <a:t>c</a:t>
            </a:r>
            <a:r>
              <a:rPr lang="en-US" dirty="0" smtClean="0"/>
              <a:t> and put quotient in </a:t>
            </a:r>
            <a:r>
              <a:rPr lang="en-US" dirty="0" smtClean="0">
                <a:latin typeface="Courier New"/>
                <a:cs typeface="Courier New"/>
              </a:rPr>
              <a:t>a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div a,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b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c</a:t>
            </a:r>
            <a:endParaRPr lang="en-US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2012 -- Lecture #5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More MIPS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9800"/>
          </a:xfrm>
        </p:spPr>
        <p:txBody>
          <a:bodyPr>
            <a:normAutofit/>
          </a:bodyPr>
          <a:lstStyle/>
          <a:p>
            <a:r>
              <a:rPr lang="en-US" dirty="0" smtClean="0"/>
              <a:t>Subtract </a:t>
            </a:r>
            <a:r>
              <a:rPr lang="en-US" dirty="0" err="1">
                <a:latin typeface="Courier New"/>
                <a:cs typeface="Courier New"/>
              </a:rPr>
              <a:t>c</a:t>
            </a:r>
            <a:r>
              <a:rPr lang="en-US" dirty="0" smtClean="0"/>
              <a:t> from </a:t>
            </a:r>
            <a:r>
              <a:rPr lang="en-US" dirty="0" err="1">
                <a:latin typeface="Courier New"/>
                <a:cs typeface="Courier New"/>
              </a:rPr>
              <a:t>b</a:t>
            </a:r>
            <a:r>
              <a:rPr lang="en-US" dirty="0" smtClean="0"/>
              <a:t> and put difference in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sub a,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b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c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Multiply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/>
              <a:t> by </a:t>
            </a:r>
            <a:r>
              <a:rPr lang="en-US" dirty="0" err="1" smtClean="0">
                <a:latin typeface="Courier New"/>
                <a:cs typeface="Courier New"/>
              </a:rPr>
              <a:t>c</a:t>
            </a:r>
            <a:r>
              <a:rPr lang="en-US" dirty="0" smtClean="0"/>
              <a:t> and put product in </a:t>
            </a:r>
            <a:r>
              <a:rPr lang="en-US" dirty="0" smtClean="0">
                <a:latin typeface="Courier New"/>
                <a:cs typeface="Courier New"/>
              </a:rPr>
              <a:t>a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mul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a,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b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c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Divide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/>
              <a:t> by </a:t>
            </a:r>
            <a:r>
              <a:rPr lang="en-US" dirty="0" err="1" smtClean="0">
                <a:latin typeface="Courier New"/>
                <a:cs typeface="Courier New"/>
              </a:rPr>
              <a:t>c</a:t>
            </a:r>
            <a:r>
              <a:rPr lang="en-US" dirty="0" smtClean="0"/>
              <a:t> and put quotient in </a:t>
            </a:r>
            <a:r>
              <a:rPr lang="en-US" dirty="0" smtClean="0">
                <a:latin typeface="Courier New"/>
                <a:cs typeface="Courier New"/>
              </a:rPr>
              <a:t>a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div a,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b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c</a:t>
            </a:r>
            <a:endParaRPr lang="en-US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2012 -- Lecture #5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  <p:sp>
        <p:nvSpPr>
          <p:cNvPr id="7" name="Rectangle 6"/>
          <p:cNvSpPr/>
          <p:nvPr/>
        </p:nvSpPr>
        <p:spPr>
          <a:xfrm>
            <a:off x="814917" y="2222500"/>
            <a:ext cx="4032250" cy="9736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6817" y="3920066"/>
            <a:ext cx="4032250" cy="9736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8717" y="5437716"/>
            <a:ext cx="4032250" cy="9736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More MIPS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9800"/>
          </a:xfrm>
        </p:spPr>
        <p:txBody>
          <a:bodyPr>
            <a:normAutofit/>
          </a:bodyPr>
          <a:lstStyle/>
          <a:p>
            <a:r>
              <a:rPr lang="en-US" dirty="0" smtClean="0"/>
              <a:t>C operator &amp;:  </a:t>
            </a:r>
            <a:r>
              <a:rPr lang="en-US" dirty="0" err="1" smtClean="0">
                <a:latin typeface="Courier New"/>
                <a:cs typeface="Courier New"/>
              </a:rPr>
              <a:t>c</a:t>
            </a:r>
            <a:r>
              <a:rPr lang="en-US" dirty="0" smtClean="0">
                <a:latin typeface="Courier New"/>
                <a:cs typeface="Courier New"/>
              </a:rPr>
              <a:t> &amp;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/>
              <a:t>with result in </a:t>
            </a:r>
            <a:r>
              <a:rPr lang="en-US" dirty="0" smtClean="0">
                <a:latin typeface="Courier New"/>
                <a:cs typeface="Courier New"/>
              </a:rPr>
              <a:t>a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r>
              <a:rPr lang="en-US" dirty="0" smtClean="0"/>
              <a:t>C operator |:   </a:t>
            </a:r>
            <a:r>
              <a:rPr lang="en-US" dirty="0" err="1" smtClean="0">
                <a:latin typeface="Courier New"/>
                <a:cs typeface="Courier New"/>
              </a:rPr>
              <a:t>c</a:t>
            </a:r>
            <a:r>
              <a:rPr lang="en-US" dirty="0" smtClean="0">
                <a:latin typeface="Courier New"/>
                <a:cs typeface="Courier New"/>
              </a:rPr>
              <a:t> |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/>
              <a:t>with result in </a:t>
            </a:r>
            <a:r>
              <a:rPr lang="en-US" dirty="0" smtClean="0">
                <a:latin typeface="Courier New"/>
                <a:cs typeface="Courier New"/>
              </a:rPr>
              <a:t>a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C operator &lt;&lt;:  </a:t>
            </a:r>
            <a:r>
              <a:rPr lang="en-US" dirty="0" err="1" smtClean="0">
                <a:latin typeface="Courier New"/>
                <a:cs typeface="Courier New"/>
              </a:rPr>
              <a:t>c</a:t>
            </a:r>
            <a:r>
              <a:rPr lang="en-US" dirty="0" smtClean="0">
                <a:latin typeface="Courier New"/>
                <a:cs typeface="Courier New"/>
              </a:rPr>
              <a:t> &lt;&lt;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/>
              <a:t>with result in </a:t>
            </a:r>
            <a:r>
              <a:rPr lang="en-US" dirty="0" smtClean="0">
                <a:latin typeface="Courier New"/>
                <a:cs typeface="Courier New"/>
              </a:rPr>
              <a:t>a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 operator &gt;&gt;:  </a:t>
            </a:r>
            <a:r>
              <a:rPr lang="en-US" dirty="0" err="1" smtClean="0">
                <a:latin typeface="Courier New"/>
                <a:cs typeface="Courier New"/>
              </a:rPr>
              <a:t>c</a:t>
            </a:r>
            <a:r>
              <a:rPr lang="en-US" dirty="0" smtClean="0"/>
              <a:t> </a:t>
            </a:r>
            <a:r>
              <a:rPr lang="en-US" dirty="0" smtClean="0">
                <a:latin typeface="Courier New"/>
                <a:cs typeface="Courier New"/>
              </a:rPr>
              <a:t>&gt;&gt;</a:t>
            </a:r>
            <a:r>
              <a:rPr lang="en-US" dirty="0" smtClean="0"/>
              <a:t>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/>
              <a:t> with result in </a:t>
            </a:r>
            <a:r>
              <a:rPr lang="en-US" dirty="0" smtClean="0">
                <a:latin typeface="Courier New"/>
                <a:cs typeface="Courier New"/>
              </a:rPr>
              <a:t>a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2012 -- Lecture #5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0266" y="2214862"/>
            <a:ext cx="1023734" cy="7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7576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New-School Machine Structures</a:t>
            </a:r>
            <a:br>
              <a:rPr lang="en-US" dirty="0" smtClean="0"/>
            </a:br>
            <a:r>
              <a:rPr lang="en-US" dirty="0" smtClean="0"/>
              <a:t>(It’s a bit more complicated!)</a:t>
            </a:r>
            <a:endParaRPr lang="en-US" dirty="0"/>
          </a:p>
        </p:txBody>
      </p:sp>
      <p:sp>
        <p:nvSpPr>
          <p:cNvPr id="43" name="Content Placeholder 42"/>
          <p:cNvSpPr>
            <a:spLocks noGrp="1"/>
          </p:cNvSpPr>
          <p:nvPr>
            <p:ph sz="half" idx="1"/>
          </p:nvPr>
        </p:nvSpPr>
        <p:spPr>
          <a:xfrm>
            <a:off x="0" y="1387066"/>
            <a:ext cx="3421902" cy="52378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Parallel Requests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computer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Search “Katz”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Threads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core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Lookup, Ads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Instructions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instruction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5 pipelined instructions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Data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data item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Add of 4 pairs of words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Hardware descriptions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All gates @ one time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Programming Languages</a:t>
            </a:r>
          </a:p>
        </p:txBody>
      </p:sp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  <a:endParaRPr lang="en-US" dirty="0"/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#6</a:t>
            </a: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8170342" y="1665638"/>
            <a:ext cx="787395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Smart</a:t>
            </a:r>
            <a:br>
              <a:rPr lang="en-US" dirty="0" smtClean="0"/>
            </a:br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3916478" y="1665944"/>
            <a:ext cx="1305493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Warehouse Scale Computer</a:t>
            </a:r>
            <a:endParaRPr lang="en-US" dirty="0"/>
          </a:p>
        </p:txBody>
      </p:sp>
      <p:cxnSp>
        <p:nvCxnSpPr>
          <p:cNvPr id="168" name="Straight Connector 167"/>
          <p:cNvCxnSpPr/>
          <p:nvPr/>
        </p:nvCxnSpPr>
        <p:spPr>
          <a:xfrm rot="5400000">
            <a:off x="736707" y="3834054"/>
            <a:ext cx="5250171" cy="1588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1869899" y="1062860"/>
            <a:ext cx="3176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Software        Hardware</a:t>
            </a:r>
            <a:endParaRPr lang="en-US" sz="2400" i="1" dirty="0"/>
          </a:p>
        </p:txBody>
      </p:sp>
      <p:sp>
        <p:nvSpPr>
          <p:cNvPr id="171" name="TextBox 170"/>
          <p:cNvSpPr txBox="1"/>
          <p:nvPr/>
        </p:nvSpPr>
        <p:spPr>
          <a:xfrm>
            <a:off x="2559950" y="2275669"/>
            <a:ext cx="1619354" cy="12054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 dirty="0" smtClean="0"/>
              <a:t>Harness</a:t>
            </a:r>
            <a:br>
              <a:rPr lang="en-US" sz="2000" i="1" dirty="0" smtClean="0"/>
            </a:br>
            <a:r>
              <a:rPr lang="en-US" sz="2000" i="1" dirty="0" smtClean="0"/>
              <a:t>Parallelism &amp;</a:t>
            </a:r>
          </a:p>
          <a:p>
            <a:pPr algn="ctr">
              <a:lnSpc>
                <a:spcPct val="90000"/>
              </a:lnSpc>
            </a:pPr>
            <a:r>
              <a:rPr lang="en-US" sz="2000" i="1" dirty="0" smtClean="0"/>
              <a:t>Achieve High</a:t>
            </a:r>
            <a:br>
              <a:rPr lang="en-US" sz="2000" i="1" dirty="0" smtClean="0"/>
            </a:br>
            <a:r>
              <a:rPr lang="en-US" sz="2000" i="1" dirty="0" smtClean="0"/>
              <a:t>Performance</a:t>
            </a:r>
            <a:endParaRPr lang="en-US" sz="2000" i="1" dirty="0"/>
          </a:p>
        </p:txBody>
      </p:sp>
      <p:grpSp>
        <p:nvGrpSpPr>
          <p:cNvPr id="2" name="Group 50"/>
          <p:cNvGrpSpPr/>
          <p:nvPr/>
        </p:nvGrpSpPr>
        <p:grpSpPr>
          <a:xfrm>
            <a:off x="5831288" y="5537200"/>
            <a:ext cx="3360062" cy="1289820"/>
            <a:chOff x="5831288" y="5537200"/>
            <a:chExt cx="3360062" cy="1289820"/>
          </a:xfrm>
        </p:grpSpPr>
        <p:sp>
          <p:nvSpPr>
            <p:cNvPr id="166" name="TextBox 165"/>
            <p:cNvSpPr txBox="1"/>
            <p:nvPr/>
          </p:nvSpPr>
          <p:spPr>
            <a:xfrm>
              <a:off x="7942290" y="5985754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Logic Gates</a:t>
              </a:r>
              <a:endParaRPr lang="en-US" dirty="0"/>
            </a:p>
          </p:txBody>
        </p:sp>
        <p:cxnSp>
          <p:nvCxnSpPr>
            <p:cNvPr id="172" name="Straight Connector 171"/>
            <p:cNvCxnSpPr>
              <a:stCxn id="104" idx="2"/>
              <a:endCxn id="177" idx="3"/>
            </p:cNvCxnSpPr>
            <p:nvPr/>
          </p:nvCxnSpPr>
          <p:spPr>
            <a:xfrm flipH="1">
              <a:off x="7920438" y="5537200"/>
              <a:ext cx="54947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04" idx="1"/>
              <a:endCxn id="177" idx="0"/>
            </p:cNvCxnSpPr>
            <p:nvPr/>
          </p:nvCxnSpPr>
          <p:spPr>
            <a:xfrm flipH="1">
              <a:off x="6543773" y="5537200"/>
              <a:ext cx="955786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77"/>
            <p:cNvGrpSpPr/>
            <p:nvPr/>
          </p:nvGrpSpPr>
          <p:grpSpPr>
            <a:xfrm>
              <a:off x="5831288" y="6109003"/>
              <a:ext cx="2089150" cy="718017"/>
              <a:chOff x="5831288" y="6139983"/>
              <a:chExt cx="2089150" cy="718017"/>
            </a:xfrm>
          </p:grpSpPr>
          <p:graphicFrame>
            <p:nvGraphicFramePr>
              <p:cNvPr id="93186" name="Object 2"/>
              <p:cNvGraphicFramePr>
                <a:graphicFrameLocks noChangeAspect="1"/>
              </p:cNvGraphicFramePr>
              <p:nvPr/>
            </p:nvGraphicFramePr>
            <p:xfrm>
              <a:off x="6560469" y="6139983"/>
              <a:ext cx="1044389" cy="718017"/>
            </p:xfrm>
            <a:graphic>
              <a:graphicData uri="http://schemas.openxmlformats.org/presentationml/2006/ole">
                <p:oleObj spid="_x0000_s133122" name="Image" r:id="rId5" imgW="3492063" imgH="2400000" progId="">
                  <p:embed/>
                </p:oleObj>
              </a:graphicData>
            </a:graphic>
          </p:graphicFrame>
          <p:sp>
            <p:nvSpPr>
              <p:cNvPr id="177" name="Freeform 176"/>
              <p:cNvSpPr/>
              <p:nvPr/>
            </p:nvSpPr>
            <p:spPr>
              <a:xfrm>
                <a:off x="5831288" y="6149353"/>
                <a:ext cx="2089150" cy="708647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17" name="Picture 116" descr="cern-rack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3656" y="1334878"/>
            <a:ext cx="2859651" cy="1667628"/>
          </a:xfrm>
          <a:prstGeom prst="rect">
            <a:avLst/>
          </a:prstGeom>
        </p:spPr>
      </p:pic>
      <p:grpSp>
        <p:nvGrpSpPr>
          <p:cNvPr id="4" name="Group 55"/>
          <p:cNvGrpSpPr/>
          <p:nvPr/>
        </p:nvGrpSpPr>
        <p:grpSpPr>
          <a:xfrm>
            <a:off x="3442017" y="2980266"/>
            <a:ext cx="5143176" cy="1625601"/>
            <a:chOff x="3442017" y="2980266"/>
            <a:chExt cx="5143176" cy="1625601"/>
          </a:xfrm>
        </p:grpSpPr>
        <p:grpSp>
          <p:nvGrpSpPr>
            <p:cNvPr id="5" name="Group 53"/>
            <p:cNvGrpSpPr/>
            <p:nvPr/>
          </p:nvGrpSpPr>
          <p:grpSpPr>
            <a:xfrm>
              <a:off x="3442017" y="2980266"/>
              <a:ext cx="5143176" cy="1625601"/>
              <a:chOff x="3442017" y="2980266"/>
              <a:chExt cx="5143176" cy="1625601"/>
            </a:xfrm>
          </p:grpSpPr>
          <p:pic>
            <p:nvPicPr>
              <p:cNvPr id="48" name="Picture 5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442017" y="3451864"/>
                <a:ext cx="1792390" cy="856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35" name="Straight Connector 134"/>
              <p:cNvCxnSpPr>
                <a:endCxn id="98" idx="1"/>
              </p:cNvCxnSpPr>
              <p:nvPr/>
            </p:nvCxnSpPr>
            <p:spPr>
              <a:xfrm rot="10800000" flipV="1">
                <a:off x="5432954" y="2980266"/>
                <a:ext cx="1729843" cy="38947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endCxn id="98" idx="0"/>
              </p:cNvCxnSpPr>
              <p:nvPr/>
            </p:nvCxnSpPr>
            <p:spPr>
              <a:xfrm>
                <a:off x="7501460" y="2980267"/>
                <a:ext cx="1083733" cy="38947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144"/>
              <p:cNvGrpSpPr/>
              <p:nvPr/>
            </p:nvGrpSpPr>
            <p:grpSpPr>
              <a:xfrm>
                <a:off x="3894659" y="3369744"/>
                <a:ext cx="4690534" cy="1236123"/>
                <a:chOff x="3539066" y="3369744"/>
                <a:chExt cx="4690534" cy="1236123"/>
              </a:xfrm>
            </p:grpSpPr>
            <p:sp>
              <p:nvSpPr>
                <p:cNvPr id="98" name="Freeform 97"/>
                <p:cNvSpPr/>
                <p:nvPr/>
              </p:nvSpPr>
              <p:spPr>
                <a:xfrm>
                  <a:off x="3539066" y="3369744"/>
                  <a:ext cx="4690534" cy="123612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>
                  <a:off x="4758265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6790242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6242320" y="3413668"/>
                  <a:ext cx="3440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4284134" y="3810000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     Memory               (Cache)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>
                  <a:off x="3826935" y="4199466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Input/Output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5" name="TextBox 54"/>
            <p:cNvSpPr txBox="1"/>
            <p:nvPr/>
          </p:nvSpPr>
          <p:spPr>
            <a:xfrm>
              <a:off x="6760107" y="3049938"/>
              <a:ext cx="112659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dirty="0" smtClean="0"/>
                <a:t>Computer</a:t>
              </a:r>
            </a:p>
          </p:txBody>
        </p:sp>
      </p:grpSp>
      <p:grpSp>
        <p:nvGrpSpPr>
          <p:cNvPr id="7" name="Group 90"/>
          <p:cNvGrpSpPr/>
          <p:nvPr/>
        </p:nvGrpSpPr>
        <p:grpSpPr>
          <a:xfrm>
            <a:off x="3365862" y="3454411"/>
            <a:ext cx="5625738" cy="2622539"/>
            <a:chOff x="3365862" y="3454411"/>
            <a:chExt cx="5625738" cy="2622539"/>
          </a:xfrm>
        </p:grpSpPr>
        <p:sp>
          <p:nvSpPr>
            <p:cNvPr id="151" name="Freeform 150"/>
            <p:cNvSpPr/>
            <p:nvPr/>
          </p:nvSpPr>
          <p:spPr>
            <a:xfrm>
              <a:off x="3971023" y="5625230"/>
              <a:ext cx="3626511" cy="341684"/>
            </a:xfrm>
            <a:custGeom>
              <a:avLst/>
              <a:gdLst>
                <a:gd name="connsiteX0" fmla="*/ 423334 w 3302000"/>
                <a:gd name="connsiteY0" fmla="*/ 0 h 355600"/>
                <a:gd name="connsiteX1" fmla="*/ 3302000 w 3302000"/>
                <a:gd name="connsiteY1" fmla="*/ 0 h 355600"/>
                <a:gd name="connsiteX2" fmla="*/ 2895600 w 3302000"/>
                <a:gd name="connsiteY2" fmla="*/ 355600 h 355600"/>
                <a:gd name="connsiteX3" fmla="*/ 0 w 3302000"/>
                <a:gd name="connsiteY3" fmla="*/ 338666 h 355600"/>
                <a:gd name="connsiteX4" fmla="*/ 423334 w 3302000"/>
                <a:gd name="connsiteY4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0" h="355600">
                  <a:moveTo>
                    <a:pt x="423334" y="0"/>
                  </a:moveTo>
                  <a:lnTo>
                    <a:pt x="3302000" y="0"/>
                  </a:lnTo>
                  <a:lnTo>
                    <a:pt x="2895600" y="355600"/>
                  </a:lnTo>
                  <a:lnTo>
                    <a:pt x="0" y="338666"/>
                  </a:lnTo>
                  <a:lnTo>
                    <a:pt x="423334" y="0"/>
                  </a:lnTo>
                  <a:close/>
                </a:path>
              </a:pathLst>
            </a:cu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Cache Memory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8" name="Group 89"/>
            <p:cNvGrpSpPr/>
            <p:nvPr/>
          </p:nvGrpSpPr>
          <p:grpSpPr>
            <a:xfrm>
              <a:off x="3365862" y="3454411"/>
              <a:ext cx="5625738" cy="2622539"/>
              <a:chOff x="3365862" y="3454411"/>
              <a:chExt cx="5625738" cy="2622539"/>
            </a:xfrm>
          </p:grpSpPr>
          <p:grpSp>
            <p:nvGrpSpPr>
              <p:cNvPr id="9" name="Group 48"/>
              <p:cNvGrpSpPr/>
              <p:nvPr/>
            </p:nvGrpSpPr>
            <p:grpSpPr>
              <a:xfrm>
                <a:off x="3365862" y="3454411"/>
                <a:ext cx="5625738" cy="2622539"/>
                <a:chOff x="3365862" y="3454411"/>
                <a:chExt cx="5454288" cy="2850775"/>
              </a:xfrm>
            </p:grpSpPr>
            <p:sp>
              <p:nvSpPr>
                <p:cNvPr id="147" name="Freeform 146"/>
                <p:cNvSpPr/>
                <p:nvPr/>
              </p:nvSpPr>
              <p:spPr>
                <a:xfrm>
                  <a:off x="3365862" y="4775213"/>
                  <a:ext cx="5454288" cy="152997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stCxn id="133" idx="1"/>
                  <a:endCxn id="147" idx="1"/>
                </p:cNvCxnSpPr>
                <p:nvPr/>
              </p:nvCxnSpPr>
              <p:spPr>
                <a:xfrm flipH="1">
                  <a:off x="5154635" y="3454411"/>
                  <a:ext cx="2252893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>
                  <a:stCxn id="133" idx="0"/>
                  <a:endCxn id="147" idx="0"/>
                </p:cNvCxnSpPr>
                <p:nvPr/>
              </p:nvCxnSpPr>
              <p:spPr>
                <a:xfrm>
                  <a:off x="8179845" y="3454411"/>
                  <a:ext cx="640305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2" name="TextBox 161"/>
              <p:cNvSpPr txBox="1"/>
              <p:nvPr/>
            </p:nvSpPr>
            <p:spPr>
              <a:xfrm>
                <a:off x="7515253" y="4306692"/>
                <a:ext cx="641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Core</a:t>
                </a:r>
                <a:endParaRPr lang="en-US" dirty="0"/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4108450" y="4718050"/>
                <a:ext cx="2705100" cy="85090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  Instruction </a:t>
                </a: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</a:p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6438900" y="4686300"/>
                <a:ext cx="2362199" cy="48895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Functional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57" name="Picture 56" descr="600px-Pipeline_5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75262" y="4921249"/>
              <a:ext cx="908064" cy="654673"/>
            </a:xfrm>
            <a:prstGeom prst="rect">
              <a:avLst/>
            </a:prstGeom>
          </p:spPr>
        </p:pic>
        <p:grpSp>
          <p:nvGrpSpPr>
            <p:cNvPr id="10" name="Group 88"/>
            <p:cNvGrpSpPr/>
            <p:nvPr/>
          </p:nvGrpSpPr>
          <p:grpSpPr>
            <a:xfrm>
              <a:off x="6108909" y="5194300"/>
              <a:ext cx="2127517" cy="361950"/>
              <a:chOff x="6108909" y="5194300"/>
              <a:chExt cx="2127517" cy="361950"/>
            </a:xfrm>
          </p:grpSpPr>
          <p:grpSp>
            <p:nvGrpSpPr>
              <p:cNvPr id="11" name="Group 68"/>
              <p:cNvGrpSpPr/>
              <p:nvPr/>
            </p:nvGrpSpPr>
            <p:grpSpPr>
              <a:xfrm>
                <a:off x="7499559" y="5194300"/>
                <a:ext cx="736867" cy="342900"/>
                <a:chOff x="7499559" y="5194300"/>
                <a:chExt cx="736867" cy="342900"/>
              </a:xfrm>
            </p:grpSpPr>
            <p:sp>
              <p:nvSpPr>
                <p:cNvPr id="114" name="TextBox 11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3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3</a:t>
                  </a:r>
                  <a:endParaRPr lang="en-US" sz="1400" dirty="0"/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" name="Group 79"/>
              <p:cNvGrpSpPr/>
              <p:nvPr/>
            </p:nvGrpSpPr>
            <p:grpSpPr>
              <a:xfrm>
                <a:off x="7036009" y="52006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2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2</a:t>
                  </a:r>
                  <a:endParaRPr lang="en-US" sz="1400" dirty="0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" name="Group 82"/>
              <p:cNvGrpSpPr/>
              <p:nvPr/>
            </p:nvGrpSpPr>
            <p:grpSpPr>
              <a:xfrm>
                <a:off x="6572459" y="5207000"/>
                <a:ext cx="736867" cy="342900"/>
                <a:chOff x="7499559" y="5194300"/>
                <a:chExt cx="736867" cy="342900"/>
              </a:xfrm>
            </p:grpSpPr>
            <p:sp>
              <p:nvSpPr>
                <p:cNvPr id="84" name="TextBox 8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1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1</a:t>
                  </a:r>
                  <a:endParaRPr lang="en-US" sz="1400" dirty="0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" name="Group 85"/>
              <p:cNvGrpSpPr/>
              <p:nvPr/>
            </p:nvGrpSpPr>
            <p:grpSpPr>
              <a:xfrm>
                <a:off x="6108909" y="52133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7" name="TextBox 86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0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0</a:t>
                  </a:r>
                  <a:endParaRPr lang="en-US" sz="1400" dirty="0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5" name="Group 64"/>
          <p:cNvGrpSpPr/>
          <p:nvPr/>
        </p:nvGrpSpPr>
        <p:grpSpPr>
          <a:xfrm>
            <a:off x="0" y="5968006"/>
            <a:ext cx="4403307" cy="647999"/>
            <a:chOff x="3596766" y="2488086"/>
            <a:chExt cx="7004719" cy="2103155"/>
          </a:xfrm>
        </p:grpSpPr>
        <p:sp>
          <p:nvSpPr>
            <p:cNvPr id="60" name="Rectangle 59"/>
            <p:cNvSpPr/>
            <p:nvPr/>
          </p:nvSpPr>
          <p:spPr>
            <a:xfrm>
              <a:off x="3596766" y="2948340"/>
              <a:ext cx="5213089" cy="1642901"/>
            </a:xfrm>
            <a:prstGeom prst="rect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977722" y="2488086"/>
              <a:ext cx="1623763" cy="2097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Today’s Lecture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More MIPS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9800"/>
          </a:xfrm>
        </p:spPr>
        <p:txBody>
          <a:bodyPr>
            <a:normAutofit/>
          </a:bodyPr>
          <a:lstStyle/>
          <a:p>
            <a:r>
              <a:rPr lang="en-US" dirty="0" smtClean="0"/>
              <a:t>C operator &amp;:  </a:t>
            </a:r>
            <a:r>
              <a:rPr lang="en-US" dirty="0" err="1" smtClean="0">
                <a:latin typeface="Courier New"/>
                <a:cs typeface="Courier New"/>
              </a:rPr>
              <a:t>c</a:t>
            </a:r>
            <a:r>
              <a:rPr lang="en-US" dirty="0" smtClean="0">
                <a:latin typeface="Courier New"/>
                <a:cs typeface="Courier New"/>
              </a:rPr>
              <a:t> &amp;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/>
              <a:t>with result in </a:t>
            </a:r>
            <a:r>
              <a:rPr lang="en-US" dirty="0" smtClean="0">
                <a:latin typeface="Courier New"/>
                <a:cs typeface="Courier New"/>
              </a:rPr>
              <a:t>a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and a,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b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c</a:t>
            </a:r>
            <a:endParaRPr lang="en-US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r>
              <a:rPr lang="en-US" dirty="0" smtClean="0"/>
              <a:t>C operator |:   </a:t>
            </a:r>
            <a:r>
              <a:rPr lang="en-US" dirty="0" err="1" smtClean="0">
                <a:latin typeface="Courier New"/>
                <a:cs typeface="Courier New"/>
              </a:rPr>
              <a:t>c</a:t>
            </a:r>
            <a:r>
              <a:rPr lang="en-US" dirty="0" smtClean="0">
                <a:latin typeface="Courier New"/>
                <a:cs typeface="Courier New"/>
              </a:rPr>
              <a:t> |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/>
              <a:t>with result in </a:t>
            </a:r>
            <a:r>
              <a:rPr lang="en-US" dirty="0" smtClean="0">
                <a:latin typeface="Courier New"/>
                <a:cs typeface="Courier New"/>
              </a:rPr>
              <a:t>a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or a,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b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c</a:t>
            </a:r>
            <a:endParaRPr lang="en-US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r>
              <a:rPr lang="en-US" dirty="0" smtClean="0"/>
              <a:t>C operator &lt;&lt;: </a:t>
            </a:r>
            <a:r>
              <a:rPr lang="en-US" dirty="0" smtClean="0"/>
              <a:t>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>
                <a:latin typeface="Courier New"/>
                <a:cs typeface="Courier New"/>
              </a:rPr>
              <a:t> &lt;</a:t>
            </a:r>
            <a:r>
              <a:rPr lang="en-US" dirty="0" smtClean="0">
                <a:latin typeface="Courier New"/>
                <a:cs typeface="Courier New"/>
              </a:rPr>
              <a:t>&lt;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c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/>
              <a:t>with </a:t>
            </a:r>
            <a:r>
              <a:rPr lang="en-US" dirty="0" smtClean="0"/>
              <a:t>result in </a:t>
            </a:r>
            <a:r>
              <a:rPr lang="en-US" dirty="0" smtClean="0">
                <a:latin typeface="Courier New"/>
                <a:cs typeface="Courier New"/>
              </a:rPr>
              <a:t>a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sll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a,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b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c</a:t>
            </a:r>
            <a:endParaRPr lang="en-US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r>
              <a:rPr lang="en-US" dirty="0" smtClean="0"/>
              <a:t>C operator &gt;&gt;: </a:t>
            </a:r>
            <a:r>
              <a:rPr lang="en-US" dirty="0" smtClean="0"/>
              <a:t>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>
                <a:latin typeface="Courier New"/>
                <a:cs typeface="Courier New"/>
              </a:rPr>
              <a:t> &gt;</a:t>
            </a:r>
            <a:r>
              <a:rPr lang="en-US" dirty="0" smtClean="0">
                <a:latin typeface="Courier New"/>
                <a:cs typeface="Courier New"/>
              </a:rPr>
              <a:t>&gt;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c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/>
              <a:t>with </a:t>
            </a:r>
            <a:r>
              <a:rPr lang="en-US" dirty="0" smtClean="0"/>
              <a:t>result in </a:t>
            </a:r>
            <a:r>
              <a:rPr lang="en-US" dirty="0" smtClean="0">
                <a:latin typeface="Courier New"/>
                <a:cs typeface="Courier New"/>
              </a:rPr>
              <a:t>a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srl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a,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b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c</a:t>
            </a:r>
            <a:endParaRPr lang="en-US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2012 -- Lecture #5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More MIPS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9800"/>
          </a:xfrm>
        </p:spPr>
        <p:txBody>
          <a:bodyPr>
            <a:normAutofit/>
          </a:bodyPr>
          <a:lstStyle/>
          <a:p>
            <a:r>
              <a:rPr lang="en-US" dirty="0" smtClean="0"/>
              <a:t>C operator &amp;:  </a:t>
            </a:r>
            <a:r>
              <a:rPr lang="en-US" dirty="0" err="1" smtClean="0">
                <a:latin typeface="Courier New"/>
                <a:cs typeface="Courier New"/>
              </a:rPr>
              <a:t>c</a:t>
            </a:r>
            <a:r>
              <a:rPr lang="en-US" dirty="0" smtClean="0">
                <a:latin typeface="Courier New"/>
                <a:cs typeface="Courier New"/>
              </a:rPr>
              <a:t> &amp;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/>
              <a:t>with result in </a:t>
            </a:r>
            <a:r>
              <a:rPr lang="en-US" dirty="0" smtClean="0">
                <a:latin typeface="Courier New"/>
                <a:cs typeface="Courier New"/>
              </a:rPr>
              <a:t>a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and a,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b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c</a:t>
            </a:r>
            <a:endParaRPr lang="en-US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r>
              <a:rPr lang="en-US" dirty="0" smtClean="0"/>
              <a:t>C operator |:   </a:t>
            </a:r>
            <a:r>
              <a:rPr lang="en-US" dirty="0" err="1" smtClean="0">
                <a:latin typeface="Courier New"/>
                <a:cs typeface="Courier New"/>
              </a:rPr>
              <a:t>c</a:t>
            </a:r>
            <a:r>
              <a:rPr lang="en-US" dirty="0" smtClean="0">
                <a:latin typeface="Courier New"/>
                <a:cs typeface="Courier New"/>
              </a:rPr>
              <a:t> |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/>
              <a:t>with result in </a:t>
            </a:r>
            <a:r>
              <a:rPr lang="en-US" dirty="0" smtClean="0">
                <a:latin typeface="Courier New"/>
                <a:cs typeface="Courier New"/>
              </a:rPr>
              <a:t>a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or a,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b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c</a:t>
            </a:r>
            <a:endParaRPr lang="en-US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r>
              <a:rPr lang="en-US" dirty="0" smtClean="0"/>
              <a:t>C operator &lt;&lt;: </a:t>
            </a:r>
            <a:r>
              <a:rPr lang="en-US" dirty="0" smtClean="0"/>
              <a:t>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>
                <a:latin typeface="Courier New"/>
                <a:cs typeface="Courier New"/>
              </a:rPr>
              <a:t> &lt;</a:t>
            </a:r>
            <a:r>
              <a:rPr lang="en-US" dirty="0" smtClean="0">
                <a:latin typeface="Courier New"/>
                <a:cs typeface="Courier New"/>
              </a:rPr>
              <a:t>&lt;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c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/>
              <a:t>with </a:t>
            </a:r>
            <a:r>
              <a:rPr lang="en-US" dirty="0" smtClean="0"/>
              <a:t>result in </a:t>
            </a:r>
            <a:r>
              <a:rPr lang="en-US" dirty="0" smtClean="0">
                <a:latin typeface="Courier New"/>
                <a:cs typeface="Courier New"/>
              </a:rPr>
              <a:t>a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sll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a,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b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c</a:t>
            </a:r>
            <a:endParaRPr lang="en-US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r>
              <a:rPr lang="en-US" dirty="0" smtClean="0"/>
              <a:t>C operator &gt;&gt;: </a:t>
            </a:r>
            <a:r>
              <a:rPr lang="en-US" dirty="0" smtClean="0"/>
              <a:t>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>
                <a:latin typeface="Courier New"/>
                <a:cs typeface="Courier New"/>
              </a:rPr>
              <a:t> &gt;</a:t>
            </a:r>
            <a:r>
              <a:rPr lang="en-US" dirty="0" smtClean="0">
                <a:latin typeface="Courier New"/>
                <a:cs typeface="Courier New"/>
              </a:rPr>
              <a:t>&gt;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c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/>
              <a:t>with </a:t>
            </a:r>
            <a:r>
              <a:rPr lang="en-US" dirty="0" smtClean="0"/>
              <a:t>result in </a:t>
            </a:r>
            <a:r>
              <a:rPr lang="en-US" dirty="0" smtClean="0">
                <a:latin typeface="Courier New"/>
                <a:cs typeface="Courier New"/>
              </a:rPr>
              <a:t>a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srl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a,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b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c</a:t>
            </a:r>
            <a:endParaRPr lang="en-US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2012 -- Lecture #5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  <p:sp>
        <p:nvSpPr>
          <p:cNvPr id="7" name="Rectangle 6"/>
          <p:cNvSpPr/>
          <p:nvPr/>
        </p:nvSpPr>
        <p:spPr>
          <a:xfrm>
            <a:off x="846667" y="2243667"/>
            <a:ext cx="4032250" cy="5185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0900" y="3454406"/>
            <a:ext cx="4032250" cy="5185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6234" y="4671484"/>
            <a:ext cx="4032250" cy="5185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28135" y="5755217"/>
            <a:ext cx="4032250" cy="5185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write this C expression in MIPS?</a:t>
            </a:r>
          </a:p>
          <a:p>
            <a:pPr lvl="1">
              <a:buNone/>
            </a:pPr>
            <a:r>
              <a:rPr lang="en-US" sz="3200" dirty="0" smtClean="0">
                <a:latin typeface="Courier New"/>
                <a:cs typeface="Courier New"/>
              </a:rPr>
              <a:t>a = </a:t>
            </a:r>
            <a:r>
              <a:rPr lang="en-US" sz="3200" dirty="0" err="1" smtClean="0">
                <a:latin typeface="Courier New"/>
                <a:cs typeface="Courier New"/>
              </a:rPr>
              <a:t>b</a:t>
            </a:r>
            <a:r>
              <a:rPr lang="en-US" sz="3200" dirty="0" smtClean="0">
                <a:latin typeface="Courier New"/>
                <a:cs typeface="Courier New"/>
              </a:rPr>
              <a:t> + </a:t>
            </a:r>
            <a:r>
              <a:rPr lang="en-US" sz="3200" dirty="0" err="1" smtClean="0">
                <a:latin typeface="Courier New"/>
                <a:cs typeface="Courier New"/>
              </a:rPr>
              <a:t>c</a:t>
            </a:r>
            <a:r>
              <a:rPr lang="en-US" sz="3200" dirty="0" smtClean="0">
                <a:latin typeface="Courier New"/>
                <a:cs typeface="Courier New"/>
              </a:rPr>
              <a:t> + </a:t>
            </a:r>
            <a:r>
              <a:rPr lang="en-US" sz="3200" dirty="0" err="1" smtClean="0">
                <a:latin typeface="Courier New"/>
                <a:cs typeface="Courier New"/>
              </a:rPr>
              <a:t>d</a:t>
            </a:r>
            <a:r>
              <a:rPr lang="en-US" sz="3200" dirty="0" smtClean="0">
                <a:latin typeface="Courier New"/>
                <a:cs typeface="Courier New"/>
              </a:rPr>
              <a:t> + </a:t>
            </a:r>
            <a:r>
              <a:rPr lang="en-US" sz="3200" dirty="0" err="1" smtClean="0">
                <a:latin typeface="Courier New"/>
                <a:cs typeface="Courier New"/>
              </a:rPr>
              <a:t>e</a:t>
            </a:r>
            <a:endParaRPr lang="en-US" sz="3200" dirty="0" smtClean="0">
              <a:latin typeface="Courier New"/>
              <a:cs typeface="Courier New"/>
            </a:endParaRPr>
          </a:p>
          <a:p>
            <a:pPr lvl="1">
              <a:buNone/>
            </a:pPr>
            <a:r>
              <a:rPr lang="en-US" sz="3200" dirty="0" smtClean="0">
                <a:latin typeface="Courier New"/>
                <a:cs typeface="Courier New"/>
              </a:rPr>
              <a:t>	</a:t>
            </a:r>
            <a:r>
              <a:rPr lang="en-US" sz="3200" dirty="0" smtClean="0">
                <a:solidFill>
                  <a:srgbClr val="FF0000"/>
                </a:solidFill>
                <a:latin typeface="Courier New"/>
                <a:cs typeface="Courier New"/>
              </a:rPr>
              <a:t>add t1, </a:t>
            </a:r>
            <a:r>
              <a:rPr lang="en-US" sz="32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d</a:t>
            </a:r>
            <a:r>
              <a:rPr lang="en-US" sz="3200" dirty="0" smtClean="0">
                <a:solidFill>
                  <a:srgbClr val="FF0000"/>
                </a:solidFill>
                <a:latin typeface="Courier New"/>
                <a:cs typeface="Courier New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e</a:t>
            </a:r>
            <a:endParaRPr lang="en-US" sz="3200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pPr lvl="1">
              <a:buNone/>
            </a:pPr>
            <a:r>
              <a:rPr lang="en-US" sz="3200" dirty="0" smtClean="0">
                <a:solidFill>
                  <a:srgbClr val="FF0000"/>
                </a:solidFill>
                <a:latin typeface="Courier New"/>
                <a:cs typeface="Courier New"/>
              </a:rPr>
              <a:t>	add t2, </a:t>
            </a:r>
            <a:r>
              <a:rPr lang="en-US" sz="32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c</a:t>
            </a:r>
            <a:r>
              <a:rPr lang="en-US" sz="3200" dirty="0" smtClean="0">
                <a:solidFill>
                  <a:srgbClr val="FF0000"/>
                </a:solidFill>
                <a:latin typeface="Courier New"/>
                <a:cs typeface="Courier New"/>
              </a:rPr>
              <a:t>, t1</a:t>
            </a:r>
          </a:p>
          <a:p>
            <a:pPr lvl="1">
              <a:buNone/>
            </a:pPr>
            <a:r>
              <a:rPr lang="en-US" sz="3200" dirty="0" smtClean="0">
                <a:solidFill>
                  <a:srgbClr val="FF0000"/>
                </a:solidFill>
                <a:latin typeface="Courier New"/>
                <a:cs typeface="Courier New"/>
              </a:rPr>
              <a:t>	add a, </a:t>
            </a:r>
            <a:r>
              <a:rPr lang="en-US" sz="32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b</a:t>
            </a:r>
            <a:r>
              <a:rPr lang="en-US" sz="3200" dirty="0" smtClean="0">
                <a:solidFill>
                  <a:srgbClr val="FF0000"/>
                </a:solidFill>
                <a:latin typeface="Courier New"/>
                <a:cs typeface="Courier New"/>
              </a:rPr>
              <a:t>, t2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2012 -- Lecture #5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3883"/>
          </a:xfrm>
        </p:spPr>
        <p:txBody>
          <a:bodyPr>
            <a:normAutofit/>
          </a:bodyPr>
          <a:lstStyle/>
          <a:p>
            <a:r>
              <a:rPr lang="en-US" dirty="0" smtClean="0"/>
              <a:t>MIPS instructions are inflexible, rigid: </a:t>
            </a:r>
          </a:p>
          <a:p>
            <a:pPr lvl="1"/>
            <a:r>
              <a:rPr lang="en-US" dirty="0" smtClean="0"/>
              <a:t>Just one arithmetic operation per instruction </a:t>
            </a:r>
          </a:p>
          <a:p>
            <a:pPr lvl="1"/>
            <a:r>
              <a:rPr lang="en-US" dirty="0" smtClean="0"/>
              <a:t>Always with three operands</a:t>
            </a:r>
          </a:p>
          <a:p>
            <a:r>
              <a:rPr lang="en-US" dirty="0" smtClean="0"/>
              <a:t>How write this C expression in MIPS?</a:t>
            </a:r>
          </a:p>
          <a:p>
            <a:pPr lvl="1">
              <a:buNone/>
            </a:pPr>
            <a:r>
              <a:rPr lang="en-US" sz="3200" dirty="0" smtClean="0">
                <a:latin typeface="Courier New"/>
                <a:cs typeface="Courier New"/>
              </a:rPr>
              <a:t>a = </a:t>
            </a:r>
            <a:r>
              <a:rPr lang="en-US" sz="3200" dirty="0" err="1" smtClean="0">
                <a:latin typeface="Courier New"/>
                <a:cs typeface="Courier New"/>
              </a:rPr>
              <a:t>b</a:t>
            </a:r>
            <a:r>
              <a:rPr lang="en-US" sz="3200" dirty="0" smtClean="0">
                <a:latin typeface="Courier New"/>
                <a:cs typeface="Courier New"/>
              </a:rPr>
              <a:t> + </a:t>
            </a:r>
            <a:r>
              <a:rPr lang="en-US" sz="3200" dirty="0" err="1" smtClean="0">
                <a:latin typeface="Courier New"/>
                <a:cs typeface="Courier New"/>
              </a:rPr>
              <a:t>c</a:t>
            </a:r>
            <a:r>
              <a:rPr lang="en-US" sz="3200" dirty="0" smtClean="0">
                <a:latin typeface="Courier New"/>
                <a:cs typeface="Courier New"/>
              </a:rPr>
              <a:t> + </a:t>
            </a:r>
            <a:r>
              <a:rPr lang="en-US" sz="3200" dirty="0" err="1" smtClean="0">
                <a:latin typeface="Courier New"/>
                <a:cs typeface="Courier New"/>
              </a:rPr>
              <a:t>d</a:t>
            </a:r>
            <a:r>
              <a:rPr lang="en-US" sz="3200" dirty="0" smtClean="0">
                <a:latin typeface="Courier New"/>
                <a:cs typeface="Courier New"/>
              </a:rPr>
              <a:t> + </a:t>
            </a:r>
            <a:r>
              <a:rPr lang="en-US" sz="3200" dirty="0" err="1" smtClean="0">
                <a:latin typeface="Courier New"/>
                <a:cs typeface="Courier New"/>
              </a:rPr>
              <a:t>e</a:t>
            </a:r>
            <a:endParaRPr lang="en-US" sz="3200" dirty="0" smtClean="0">
              <a:latin typeface="Courier New"/>
              <a:cs typeface="Courier New"/>
            </a:endParaRPr>
          </a:p>
          <a:p>
            <a:pPr lvl="1">
              <a:buNone/>
            </a:pPr>
            <a:r>
              <a:rPr lang="en-US" sz="3200" dirty="0" smtClean="0">
                <a:solidFill>
                  <a:srgbClr val="FF0000"/>
                </a:solidFill>
                <a:latin typeface="Courier New"/>
                <a:cs typeface="Courier New"/>
              </a:rPr>
              <a:t> add t1, </a:t>
            </a:r>
            <a:r>
              <a:rPr lang="en-US" sz="32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d</a:t>
            </a:r>
            <a:r>
              <a:rPr lang="en-US" sz="3200" dirty="0" smtClean="0">
                <a:solidFill>
                  <a:srgbClr val="FF0000"/>
                </a:solidFill>
                <a:latin typeface="Courier New"/>
                <a:cs typeface="Courier New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e</a:t>
            </a:r>
            <a:endParaRPr lang="en-US" sz="3200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pPr lvl="1">
              <a:buNone/>
            </a:pPr>
            <a:r>
              <a:rPr lang="en-US" sz="3200" dirty="0" smtClean="0">
                <a:solidFill>
                  <a:srgbClr val="FF0000"/>
                </a:solidFill>
                <a:latin typeface="Courier New"/>
                <a:cs typeface="Courier New"/>
              </a:rPr>
              <a:t> add t2, </a:t>
            </a:r>
            <a:r>
              <a:rPr lang="en-US" sz="32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c</a:t>
            </a:r>
            <a:r>
              <a:rPr lang="en-US" sz="3200" dirty="0" smtClean="0">
                <a:solidFill>
                  <a:srgbClr val="FF0000"/>
                </a:solidFill>
                <a:latin typeface="Courier New"/>
                <a:cs typeface="Courier New"/>
              </a:rPr>
              <a:t>, t1</a:t>
            </a:r>
          </a:p>
          <a:p>
            <a:pPr lvl="1">
              <a:buNone/>
            </a:pPr>
            <a:r>
              <a:rPr lang="en-US" sz="3200" dirty="0" smtClean="0">
                <a:solidFill>
                  <a:srgbClr val="FF0000"/>
                </a:solidFill>
                <a:latin typeface="Courier New"/>
                <a:cs typeface="Courier New"/>
              </a:rPr>
              <a:t> add a, </a:t>
            </a:r>
            <a:r>
              <a:rPr lang="en-US" sz="32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b</a:t>
            </a:r>
            <a:r>
              <a:rPr lang="en-US" sz="3200" dirty="0" smtClean="0">
                <a:solidFill>
                  <a:srgbClr val="FF0000"/>
                </a:solidFill>
                <a:latin typeface="Courier New"/>
                <a:cs typeface="Courier New"/>
              </a:rPr>
              <a:t>, t2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2012 -- Lecture #5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3883"/>
          </a:xfrm>
        </p:spPr>
        <p:txBody>
          <a:bodyPr>
            <a:normAutofit/>
          </a:bodyPr>
          <a:lstStyle/>
          <a:p>
            <a:r>
              <a:rPr lang="en-US" dirty="0" smtClean="0"/>
              <a:t>MIPS instructions are inflexible, rigid: </a:t>
            </a:r>
          </a:p>
          <a:p>
            <a:pPr lvl="1"/>
            <a:r>
              <a:rPr lang="en-US" dirty="0" smtClean="0"/>
              <a:t>Just one arithmetic operation per instruction </a:t>
            </a:r>
          </a:p>
          <a:p>
            <a:pPr lvl="1"/>
            <a:r>
              <a:rPr lang="en-US" dirty="0" smtClean="0"/>
              <a:t>Always with three operands</a:t>
            </a:r>
          </a:p>
          <a:p>
            <a:r>
              <a:rPr lang="en-US" dirty="0" smtClean="0"/>
              <a:t>How write this C expression in MIPS?</a:t>
            </a:r>
          </a:p>
          <a:p>
            <a:pPr lvl="1">
              <a:buNone/>
            </a:pPr>
            <a:r>
              <a:rPr lang="en-US" sz="3200" dirty="0" smtClean="0">
                <a:latin typeface="Courier New"/>
                <a:cs typeface="Courier New"/>
              </a:rPr>
              <a:t>a = </a:t>
            </a:r>
            <a:r>
              <a:rPr lang="en-US" sz="3200" dirty="0" err="1" smtClean="0">
                <a:latin typeface="Courier New"/>
                <a:cs typeface="Courier New"/>
              </a:rPr>
              <a:t>b</a:t>
            </a:r>
            <a:r>
              <a:rPr lang="en-US" sz="3200" dirty="0" smtClean="0">
                <a:latin typeface="Courier New"/>
                <a:cs typeface="Courier New"/>
              </a:rPr>
              <a:t> + </a:t>
            </a:r>
            <a:r>
              <a:rPr lang="en-US" sz="3200" dirty="0" err="1" smtClean="0">
                <a:latin typeface="Courier New"/>
                <a:cs typeface="Courier New"/>
              </a:rPr>
              <a:t>c</a:t>
            </a:r>
            <a:r>
              <a:rPr lang="en-US" sz="3200" dirty="0" smtClean="0">
                <a:latin typeface="Courier New"/>
                <a:cs typeface="Courier New"/>
              </a:rPr>
              <a:t> + </a:t>
            </a:r>
            <a:r>
              <a:rPr lang="en-US" sz="3200" dirty="0" err="1" smtClean="0">
                <a:latin typeface="Courier New"/>
                <a:cs typeface="Courier New"/>
              </a:rPr>
              <a:t>d</a:t>
            </a:r>
            <a:r>
              <a:rPr lang="en-US" sz="3200" dirty="0" smtClean="0">
                <a:latin typeface="Courier New"/>
                <a:cs typeface="Courier New"/>
              </a:rPr>
              <a:t> + </a:t>
            </a:r>
            <a:r>
              <a:rPr lang="en-US" sz="3200" dirty="0" err="1" smtClean="0">
                <a:latin typeface="Courier New"/>
                <a:cs typeface="Courier New"/>
              </a:rPr>
              <a:t>e</a:t>
            </a:r>
            <a:endParaRPr lang="en-US" sz="3200" dirty="0" smtClean="0">
              <a:latin typeface="Courier New"/>
              <a:cs typeface="Courier New"/>
            </a:endParaRPr>
          </a:p>
          <a:p>
            <a:pPr lvl="1">
              <a:buNone/>
            </a:pPr>
            <a:r>
              <a:rPr lang="en-US" sz="3200" dirty="0" smtClean="0">
                <a:solidFill>
                  <a:srgbClr val="FF0000"/>
                </a:solidFill>
                <a:latin typeface="Courier New"/>
                <a:cs typeface="Courier New"/>
              </a:rPr>
              <a:t> add t1, </a:t>
            </a:r>
            <a:r>
              <a:rPr lang="en-US" sz="32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d</a:t>
            </a:r>
            <a:r>
              <a:rPr lang="en-US" sz="3200" dirty="0" smtClean="0">
                <a:solidFill>
                  <a:srgbClr val="FF0000"/>
                </a:solidFill>
                <a:latin typeface="Courier New"/>
                <a:cs typeface="Courier New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e</a:t>
            </a:r>
            <a:endParaRPr lang="en-US" sz="3200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pPr lvl="1">
              <a:buNone/>
            </a:pPr>
            <a:r>
              <a:rPr lang="en-US" sz="3200" dirty="0" smtClean="0">
                <a:solidFill>
                  <a:srgbClr val="FF0000"/>
                </a:solidFill>
                <a:latin typeface="Courier New"/>
                <a:cs typeface="Courier New"/>
              </a:rPr>
              <a:t> add t2, </a:t>
            </a:r>
            <a:r>
              <a:rPr lang="en-US" sz="32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c</a:t>
            </a:r>
            <a:r>
              <a:rPr lang="en-US" sz="3200" dirty="0" smtClean="0">
                <a:solidFill>
                  <a:srgbClr val="FF0000"/>
                </a:solidFill>
                <a:latin typeface="Courier New"/>
                <a:cs typeface="Courier New"/>
              </a:rPr>
              <a:t>, t1</a:t>
            </a:r>
          </a:p>
          <a:p>
            <a:pPr lvl="1">
              <a:buNone/>
            </a:pPr>
            <a:r>
              <a:rPr lang="en-US" sz="3200" dirty="0" smtClean="0">
                <a:solidFill>
                  <a:srgbClr val="FF0000"/>
                </a:solidFill>
                <a:latin typeface="Courier New"/>
                <a:cs typeface="Courier New"/>
              </a:rPr>
              <a:t> add a, </a:t>
            </a:r>
            <a:r>
              <a:rPr lang="en-US" sz="32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b</a:t>
            </a:r>
            <a:r>
              <a:rPr lang="en-US" sz="3200" dirty="0" smtClean="0">
                <a:solidFill>
                  <a:srgbClr val="FF0000"/>
                </a:solidFill>
                <a:latin typeface="Courier New"/>
                <a:cs typeface="Courier New"/>
              </a:rPr>
              <a:t>, t2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2012 -- Lecture #5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  <p:sp>
        <p:nvSpPr>
          <p:cNvPr id="7" name="Rectangle 6"/>
          <p:cNvSpPr/>
          <p:nvPr/>
        </p:nvSpPr>
        <p:spPr>
          <a:xfrm>
            <a:off x="899584" y="4381500"/>
            <a:ext cx="4032250" cy="18838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in MIPS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add comments to MIPS instruction by putting # that continues to end of line of text</a:t>
            </a:r>
            <a:endParaRPr lang="en-US" sz="3600" b="1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2800" dirty="0" smtClean="0">
                <a:latin typeface="Courier New"/>
                <a:cs typeface="Courier New"/>
              </a:rPr>
              <a:t>add a, </a:t>
            </a:r>
            <a:r>
              <a:rPr lang="en-US" sz="2800" dirty="0" err="1" smtClean="0">
                <a:latin typeface="Courier New"/>
                <a:cs typeface="Courier New"/>
              </a:rPr>
              <a:t>b</a:t>
            </a:r>
            <a:r>
              <a:rPr lang="en-US" sz="2800" dirty="0" smtClean="0">
                <a:latin typeface="Courier New"/>
                <a:cs typeface="Courier New"/>
              </a:rPr>
              <a:t>, </a:t>
            </a:r>
            <a:r>
              <a:rPr lang="en-US" sz="2800" dirty="0" err="1" smtClean="0">
                <a:latin typeface="Courier New"/>
                <a:cs typeface="Courier New"/>
              </a:rPr>
              <a:t>c</a:t>
            </a:r>
            <a:r>
              <a:rPr lang="en-US" sz="2800" dirty="0" smtClean="0">
                <a:latin typeface="Courier New"/>
                <a:cs typeface="Courier New"/>
              </a:rPr>
              <a:t> # </a:t>
            </a:r>
            <a:r>
              <a:rPr lang="en-US" sz="2800" dirty="0" err="1" smtClean="0">
                <a:latin typeface="Courier New"/>
                <a:cs typeface="Courier New"/>
              </a:rPr>
              <a:t>b</a:t>
            </a:r>
            <a:r>
              <a:rPr lang="en-US" sz="2800" dirty="0" smtClean="0">
                <a:latin typeface="Courier New"/>
                <a:cs typeface="Courier New"/>
              </a:rPr>
              <a:t> + </a:t>
            </a:r>
            <a:r>
              <a:rPr lang="en-US" sz="2800" dirty="0" err="1" smtClean="0">
                <a:latin typeface="Courier New"/>
                <a:cs typeface="Courier New"/>
              </a:rPr>
              <a:t>c</a:t>
            </a:r>
            <a:r>
              <a:rPr lang="en-US" sz="2800" dirty="0" smtClean="0">
                <a:latin typeface="Courier New"/>
                <a:cs typeface="Courier New"/>
              </a:rPr>
              <a:t> is placed in a </a:t>
            </a:r>
          </a:p>
          <a:p>
            <a:pPr>
              <a:buNone/>
            </a:pPr>
            <a:r>
              <a:rPr lang="en-US" sz="2800" dirty="0" smtClean="0">
                <a:latin typeface="Courier New"/>
                <a:cs typeface="Courier New"/>
              </a:rPr>
              <a:t>add a, a, </a:t>
            </a:r>
            <a:r>
              <a:rPr lang="en-US" sz="2800" dirty="0" err="1" smtClean="0">
                <a:latin typeface="Courier New"/>
                <a:cs typeface="Courier New"/>
              </a:rPr>
              <a:t>d</a:t>
            </a:r>
            <a:r>
              <a:rPr lang="en-US" sz="2800" dirty="0" smtClean="0">
                <a:latin typeface="Courier New"/>
                <a:cs typeface="Courier New"/>
              </a:rPr>
              <a:t> # </a:t>
            </a:r>
            <a:r>
              <a:rPr lang="en-US" sz="2800" dirty="0" err="1" smtClean="0">
                <a:latin typeface="Courier New"/>
                <a:cs typeface="Courier New"/>
              </a:rPr>
              <a:t>b</a:t>
            </a:r>
            <a:r>
              <a:rPr lang="en-US" sz="2800" dirty="0" smtClean="0">
                <a:latin typeface="Courier New"/>
                <a:cs typeface="Courier New"/>
              </a:rPr>
              <a:t> + </a:t>
            </a:r>
            <a:r>
              <a:rPr lang="en-US" sz="2800" dirty="0" err="1" smtClean="0">
                <a:latin typeface="Courier New"/>
                <a:cs typeface="Courier New"/>
              </a:rPr>
              <a:t>c</a:t>
            </a:r>
            <a:r>
              <a:rPr lang="en-US" sz="2800" dirty="0" smtClean="0">
                <a:latin typeface="Courier New"/>
                <a:cs typeface="Courier New"/>
              </a:rPr>
              <a:t> + </a:t>
            </a:r>
            <a:r>
              <a:rPr lang="en-US" sz="2800" dirty="0" err="1" smtClean="0">
                <a:latin typeface="Courier New"/>
                <a:cs typeface="Courier New"/>
              </a:rPr>
              <a:t>d</a:t>
            </a:r>
            <a:r>
              <a:rPr lang="en-US" sz="2800" dirty="0" smtClean="0">
                <a:latin typeface="Courier New"/>
                <a:cs typeface="Courier New"/>
              </a:rPr>
              <a:t> is now in a </a:t>
            </a:r>
          </a:p>
          <a:p>
            <a:pPr>
              <a:buNone/>
            </a:pPr>
            <a:r>
              <a:rPr lang="en-US" sz="2800" dirty="0" smtClean="0">
                <a:latin typeface="Courier New"/>
                <a:cs typeface="Courier New"/>
              </a:rPr>
              <a:t>add a, a, </a:t>
            </a:r>
            <a:r>
              <a:rPr lang="en-US" sz="2800" dirty="0" err="1" smtClean="0">
                <a:latin typeface="Courier New"/>
                <a:cs typeface="Courier New"/>
              </a:rPr>
              <a:t>e</a:t>
            </a:r>
            <a:r>
              <a:rPr lang="en-US" sz="2800" dirty="0" smtClean="0">
                <a:latin typeface="Courier New"/>
                <a:cs typeface="Courier New"/>
              </a:rPr>
              <a:t> # </a:t>
            </a:r>
            <a:r>
              <a:rPr lang="en-US" sz="2800" dirty="0" err="1" smtClean="0">
                <a:latin typeface="Courier New"/>
                <a:cs typeface="Courier New"/>
              </a:rPr>
              <a:t>b</a:t>
            </a:r>
            <a:r>
              <a:rPr lang="en-US" sz="2800" dirty="0" smtClean="0">
                <a:latin typeface="Courier New"/>
                <a:cs typeface="Courier New"/>
              </a:rPr>
              <a:t> + </a:t>
            </a:r>
            <a:r>
              <a:rPr lang="en-US" sz="2800" dirty="0" err="1" smtClean="0">
                <a:latin typeface="Courier New"/>
                <a:cs typeface="Courier New"/>
              </a:rPr>
              <a:t>c</a:t>
            </a:r>
            <a:r>
              <a:rPr lang="en-US" sz="2800" dirty="0" smtClean="0">
                <a:latin typeface="Courier New"/>
                <a:cs typeface="Courier New"/>
              </a:rPr>
              <a:t> + </a:t>
            </a:r>
            <a:r>
              <a:rPr lang="en-US" sz="2800" dirty="0" err="1" smtClean="0">
                <a:latin typeface="Courier New"/>
                <a:cs typeface="Courier New"/>
              </a:rPr>
              <a:t>d</a:t>
            </a:r>
            <a:r>
              <a:rPr lang="en-US" sz="2800" dirty="0" smtClean="0">
                <a:latin typeface="Courier New"/>
                <a:cs typeface="Courier New"/>
              </a:rPr>
              <a:t> + </a:t>
            </a:r>
            <a:r>
              <a:rPr lang="en-US" sz="2800" dirty="0" err="1" smtClean="0">
                <a:latin typeface="Courier New"/>
                <a:cs typeface="Courier New"/>
              </a:rPr>
              <a:t>e</a:t>
            </a:r>
            <a:r>
              <a:rPr lang="en-US" sz="2800" dirty="0" smtClean="0">
                <a:latin typeface="Courier New"/>
                <a:cs typeface="Courier New"/>
              </a:rPr>
              <a:t> is in a</a:t>
            </a:r>
          </a:p>
          <a:p>
            <a:r>
              <a:rPr lang="en-US" dirty="0" smtClean="0"/>
              <a:t>Are </a:t>
            </a:r>
            <a:r>
              <a:rPr lang="en-US" i="1" dirty="0" smtClean="0"/>
              <a:t>extremely </a:t>
            </a:r>
            <a:r>
              <a:rPr lang="en-US" dirty="0" smtClean="0"/>
              <a:t>useful!</a:t>
            </a:r>
            <a:endParaRPr lang="en-US" sz="2800" dirty="0" smtClean="0">
              <a:latin typeface="Courier New"/>
              <a:cs typeface="Courier New"/>
            </a:endParaRP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2012 -- Lecture #5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to MIPS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Operators almost identical</a:t>
            </a:r>
          </a:p>
          <a:p>
            <a:r>
              <a:rPr lang="en-US" dirty="0" smtClean="0"/>
              <a:t>What is MIPS code that performs same as?</a:t>
            </a:r>
          </a:p>
          <a:p>
            <a:pPr marL="1257300" lvl="4" indent="-342900">
              <a:buNone/>
            </a:pPr>
            <a:r>
              <a:rPr lang="en-US" sz="2800" dirty="0">
                <a:latin typeface="Courier New"/>
                <a:cs typeface="Courier New"/>
              </a:rPr>
              <a:t>a = </a:t>
            </a:r>
            <a:r>
              <a:rPr lang="en-US" sz="2800" dirty="0" err="1">
                <a:latin typeface="Courier New"/>
                <a:cs typeface="Courier New"/>
              </a:rPr>
              <a:t>b</a:t>
            </a:r>
            <a:r>
              <a:rPr lang="en-US" sz="2800" dirty="0">
                <a:latin typeface="Courier New"/>
                <a:cs typeface="Courier New"/>
              </a:rPr>
              <a:t> + </a:t>
            </a:r>
            <a:r>
              <a:rPr lang="en-US" sz="2800" dirty="0" err="1">
                <a:latin typeface="Courier New"/>
                <a:cs typeface="Courier New"/>
              </a:rPr>
              <a:t>c</a:t>
            </a:r>
            <a:r>
              <a:rPr lang="en-US" sz="2800" dirty="0">
                <a:latin typeface="Courier New"/>
                <a:cs typeface="Courier New"/>
              </a:rPr>
              <a:t>; </a:t>
            </a:r>
          </a:p>
          <a:p>
            <a:pPr marL="1257300" lvl="4" indent="-342900">
              <a:buNone/>
            </a:pPr>
            <a:r>
              <a:rPr lang="en-US" sz="2800" dirty="0" err="1">
                <a:latin typeface="Courier New"/>
                <a:cs typeface="Courier New"/>
              </a:rPr>
              <a:t>d</a:t>
            </a:r>
            <a:r>
              <a:rPr lang="en-US" sz="2800" dirty="0">
                <a:latin typeface="Courier New"/>
                <a:cs typeface="Courier New"/>
              </a:rPr>
              <a:t> = a – </a:t>
            </a:r>
            <a:r>
              <a:rPr lang="en-US" sz="2800" dirty="0" err="1">
                <a:latin typeface="Courier New"/>
                <a:cs typeface="Courier New"/>
              </a:rPr>
              <a:t>e</a:t>
            </a:r>
            <a:r>
              <a:rPr lang="en-US" sz="2800" dirty="0" smtClean="0">
                <a:latin typeface="Courier New"/>
                <a:cs typeface="Courier New"/>
              </a:rPr>
              <a:t>;</a:t>
            </a:r>
          </a:p>
          <a:p>
            <a:r>
              <a:rPr lang="en-US" dirty="0" smtClean="0"/>
              <a:t>What is MIPS code that performs same as?</a:t>
            </a:r>
          </a:p>
          <a:p>
            <a:pPr marL="1257300" lvl="4" indent="-342900">
              <a:buNone/>
            </a:pPr>
            <a:r>
              <a:rPr lang="en-US" sz="2800" dirty="0" err="1" smtClean="0">
                <a:latin typeface="Courier New"/>
                <a:cs typeface="Courier New"/>
              </a:rPr>
              <a:t>f</a:t>
            </a:r>
            <a:r>
              <a:rPr lang="en-US" sz="2800" dirty="0" smtClean="0">
                <a:latin typeface="Courier New"/>
                <a:cs typeface="Courier New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= (</a:t>
            </a:r>
            <a:r>
              <a:rPr lang="en-US" sz="2800" dirty="0" err="1">
                <a:latin typeface="Courier New"/>
                <a:cs typeface="Courier New"/>
              </a:rPr>
              <a:t>g</a:t>
            </a:r>
            <a:r>
              <a:rPr lang="en-US" sz="2800" dirty="0">
                <a:latin typeface="Courier New"/>
                <a:cs typeface="Courier New"/>
              </a:rPr>
              <a:t> + </a:t>
            </a:r>
            <a:r>
              <a:rPr lang="en-US" sz="2800" dirty="0" err="1">
                <a:latin typeface="Courier New"/>
                <a:cs typeface="Courier New"/>
              </a:rPr>
              <a:t>h</a:t>
            </a:r>
            <a:r>
              <a:rPr lang="en-US" sz="2800" dirty="0">
                <a:latin typeface="Courier New"/>
                <a:cs typeface="Courier New"/>
              </a:rPr>
              <a:t>) – (</a:t>
            </a:r>
            <a:r>
              <a:rPr lang="en-US" sz="2800" dirty="0" err="1">
                <a:latin typeface="Courier New"/>
                <a:cs typeface="Courier New"/>
              </a:rPr>
              <a:t>i</a:t>
            </a:r>
            <a:r>
              <a:rPr lang="en-US" sz="2800" dirty="0">
                <a:latin typeface="Courier New"/>
                <a:cs typeface="Courier New"/>
              </a:rPr>
              <a:t> + </a:t>
            </a:r>
            <a:r>
              <a:rPr lang="en-US" sz="2800" dirty="0" err="1">
                <a:latin typeface="Courier New"/>
                <a:cs typeface="Courier New"/>
              </a:rPr>
              <a:t>j</a:t>
            </a:r>
            <a:r>
              <a:rPr lang="en-US" sz="2800" dirty="0">
                <a:latin typeface="Courier New"/>
                <a:cs typeface="Courier New"/>
              </a:rPr>
              <a:t>);</a:t>
            </a:r>
          </a:p>
          <a:p>
            <a:pPr marL="1257300" lvl="4" indent="-342900">
              <a:buNone/>
            </a:pPr>
            <a:endParaRPr lang="en-US" sz="2800" b="1" dirty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2012 -- Lecture #5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to MIPS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MIPS code that performs same as?</a:t>
            </a:r>
          </a:p>
          <a:p>
            <a:pPr marL="1257300" lvl="4" indent="-342900">
              <a:buNone/>
            </a:pPr>
            <a:r>
              <a:rPr lang="en-US" sz="2800" dirty="0">
                <a:latin typeface="Courier New"/>
                <a:cs typeface="Courier New"/>
              </a:rPr>
              <a:t>a = </a:t>
            </a:r>
            <a:r>
              <a:rPr lang="en-US" sz="2800" dirty="0" err="1">
                <a:latin typeface="Courier New"/>
                <a:cs typeface="Courier New"/>
              </a:rPr>
              <a:t>b</a:t>
            </a:r>
            <a:r>
              <a:rPr lang="en-US" sz="2800" dirty="0">
                <a:latin typeface="Courier New"/>
                <a:cs typeface="Courier New"/>
              </a:rPr>
              <a:t> + </a:t>
            </a:r>
            <a:r>
              <a:rPr lang="en-US" sz="2800" dirty="0" err="1">
                <a:latin typeface="Courier New"/>
                <a:cs typeface="Courier New"/>
              </a:rPr>
              <a:t>c</a:t>
            </a:r>
            <a:r>
              <a:rPr lang="en-US" sz="2800" dirty="0">
                <a:latin typeface="Courier New"/>
                <a:cs typeface="Courier New"/>
              </a:rPr>
              <a:t>;</a:t>
            </a:r>
            <a:r>
              <a:rPr lang="en-US" sz="2800" dirty="0" smtClean="0">
                <a:latin typeface="Courier New"/>
                <a:cs typeface="Courier New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add a, </a:t>
            </a:r>
            <a:r>
              <a:rPr lang="en-US" sz="2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b</a:t>
            </a: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c</a:t>
            </a:r>
            <a:endParaRPr lang="en-US" sz="2800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pPr marL="1257300" lvl="4" indent="-342900">
              <a:buNone/>
            </a:pPr>
            <a:r>
              <a:rPr lang="en-US" sz="2800" dirty="0" err="1">
                <a:latin typeface="Courier New"/>
                <a:cs typeface="Courier New"/>
              </a:rPr>
              <a:t>d</a:t>
            </a:r>
            <a:r>
              <a:rPr lang="en-US" sz="2800" dirty="0">
                <a:latin typeface="Courier New"/>
                <a:cs typeface="Courier New"/>
              </a:rPr>
              <a:t> = a – </a:t>
            </a:r>
            <a:r>
              <a:rPr lang="en-US" sz="2800" dirty="0" err="1">
                <a:latin typeface="Courier New"/>
                <a:cs typeface="Courier New"/>
              </a:rPr>
              <a:t>e</a:t>
            </a:r>
            <a:r>
              <a:rPr lang="en-US" sz="2800" dirty="0" smtClean="0">
                <a:latin typeface="Courier New"/>
                <a:cs typeface="Courier New"/>
              </a:rPr>
              <a:t>; </a:t>
            </a: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sub </a:t>
            </a:r>
            <a:r>
              <a:rPr lang="en-US" sz="2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d</a:t>
            </a: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, a, </a:t>
            </a:r>
            <a:r>
              <a:rPr lang="en-US" sz="2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e</a:t>
            </a:r>
            <a:endParaRPr lang="en-US" sz="2800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r>
              <a:rPr lang="en-US" dirty="0" smtClean="0"/>
              <a:t>What is MIPS code that performs same as?</a:t>
            </a:r>
          </a:p>
          <a:p>
            <a:pPr marL="1257300" lvl="4" indent="-342900">
              <a:buNone/>
            </a:pPr>
            <a:r>
              <a:rPr lang="en-US" sz="2800" dirty="0" err="1" smtClean="0">
                <a:latin typeface="Courier New"/>
                <a:cs typeface="Courier New"/>
              </a:rPr>
              <a:t>f</a:t>
            </a:r>
            <a:r>
              <a:rPr lang="en-US" sz="2800" dirty="0" smtClean="0">
                <a:latin typeface="Courier New"/>
                <a:cs typeface="Courier New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= (</a:t>
            </a:r>
            <a:r>
              <a:rPr lang="en-US" sz="2800" dirty="0" err="1">
                <a:latin typeface="Courier New"/>
                <a:cs typeface="Courier New"/>
              </a:rPr>
              <a:t>g</a:t>
            </a:r>
            <a:r>
              <a:rPr lang="en-US" sz="2800" dirty="0">
                <a:latin typeface="Courier New"/>
                <a:cs typeface="Courier New"/>
              </a:rPr>
              <a:t> + </a:t>
            </a:r>
            <a:r>
              <a:rPr lang="en-US" sz="2800" dirty="0" err="1">
                <a:latin typeface="Courier New"/>
                <a:cs typeface="Courier New"/>
              </a:rPr>
              <a:t>h</a:t>
            </a:r>
            <a:r>
              <a:rPr lang="en-US" sz="2800" dirty="0">
                <a:latin typeface="Courier New"/>
                <a:cs typeface="Courier New"/>
              </a:rPr>
              <a:t>) – (</a:t>
            </a:r>
            <a:r>
              <a:rPr lang="en-US" sz="2800" dirty="0" err="1">
                <a:latin typeface="Courier New"/>
                <a:cs typeface="Courier New"/>
              </a:rPr>
              <a:t>i</a:t>
            </a:r>
            <a:r>
              <a:rPr lang="en-US" sz="2800" dirty="0">
                <a:latin typeface="Courier New"/>
                <a:cs typeface="Courier New"/>
              </a:rPr>
              <a:t> + </a:t>
            </a:r>
            <a:r>
              <a:rPr lang="en-US" sz="2800" dirty="0" err="1">
                <a:latin typeface="Courier New"/>
                <a:cs typeface="Courier New"/>
              </a:rPr>
              <a:t>j</a:t>
            </a:r>
            <a:r>
              <a:rPr lang="en-US" sz="2800" dirty="0">
                <a:latin typeface="Courier New"/>
                <a:cs typeface="Courier New"/>
              </a:rPr>
              <a:t>)</a:t>
            </a:r>
            <a:r>
              <a:rPr lang="en-US" sz="2800" dirty="0" smtClean="0">
                <a:latin typeface="Courier New"/>
                <a:cs typeface="Courier New"/>
              </a:rPr>
              <a:t>;</a:t>
            </a:r>
          </a:p>
          <a:p>
            <a:pPr marL="1257300" lvl="4" indent="-342900">
              <a:buNone/>
            </a:pP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add t1, </a:t>
            </a:r>
            <a:r>
              <a:rPr lang="en-US" sz="2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i</a:t>
            </a: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j</a:t>
            </a:r>
            <a:endParaRPr lang="en-US" sz="2800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pPr marL="1257300" lvl="4" indent="-342900">
              <a:buNone/>
            </a:pP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add t2, </a:t>
            </a:r>
            <a:r>
              <a:rPr lang="en-US" sz="2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g</a:t>
            </a: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h</a:t>
            </a:r>
            <a:endParaRPr lang="en-US" sz="2800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pPr marL="1257300" lvl="4" indent="-342900">
              <a:buNone/>
            </a:pP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sub </a:t>
            </a:r>
            <a:r>
              <a:rPr lang="en-US" sz="2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f</a:t>
            </a: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, t2, t1</a:t>
            </a:r>
          </a:p>
          <a:p>
            <a:pPr marL="1257300" lvl="4" indent="-342900">
              <a:buNone/>
            </a:pPr>
            <a:endParaRPr lang="en-US" sz="2800" dirty="0" smtClean="0">
              <a:latin typeface="Courier New"/>
              <a:cs typeface="Courier New"/>
            </a:endParaRPr>
          </a:p>
          <a:p>
            <a:pPr marL="1257300" lvl="4" indent="-342900">
              <a:buNone/>
            </a:pPr>
            <a:endParaRPr lang="en-US" sz="2800" b="1" dirty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2012 -- Lecture #5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to MIPS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MIPS code that performs same as?</a:t>
            </a:r>
          </a:p>
          <a:p>
            <a:pPr marL="1257300" lvl="4" indent="-342900">
              <a:buNone/>
            </a:pPr>
            <a:r>
              <a:rPr lang="en-US" sz="2800" dirty="0">
                <a:latin typeface="Courier New"/>
                <a:cs typeface="Courier New"/>
              </a:rPr>
              <a:t>a = </a:t>
            </a:r>
            <a:r>
              <a:rPr lang="en-US" sz="2800" dirty="0" err="1">
                <a:latin typeface="Courier New"/>
                <a:cs typeface="Courier New"/>
              </a:rPr>
              <a:t>b</a:t>
            </a:r>
            <a:r>
              <a:rPr lang="en-US" sz="2800" dirty="0">
                <a:latin typeface="Courier New"/>
                <a:cs typeface="Courier New"/>
              </a:rPr>
              <a:t> + </a:t>
            </a:r>
            <a:r>
              <a:rPr lang="en-US" sz="2800" dirty="0" err="1">
                <a:latin typeface="Courier New"/>
                <a:cs typeface="Courier New"/>
              </a:rPr>
              <a:t>c</a:t>
            </a:r>
            <a:r>
              <a:rPr lang="en-US" sz="2800" dirty="0">
                <a:latin typeface="Courier New"/>
                <a:cs typeface="Courier New"/>
              </a:rPr>
              <a:t>;</a:t>
            </a:r>
            <a:r>
              <a:rPr lang="en-US" sz="2800" dirty="0" smtClean="0">
                <a:latin typeface="Courier New"/>
                <a:cs typeface="Courier New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add a, </a:t>
            </a:r>
            <a:r>
              <a:rPr lang="en-US" sz="2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b</a:t>
            </a: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c</a:t>
            </a:r>
            <a:endParaRPr lang="en-US" sz="2800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pPr marL="1257300" lvl="4" indent="-342900">
              <a:buNone/>
            </a:pPr>
            <a:r>
              <a:rPr lang="en-US" sz="2800" dirty="0" err="1">
                <a:latin typeface="Courier New"/>
                <a:cs typeface="Courier New"/>
              </a:rPr>
              <a:t>d</a:t>
            </a:r>
            <a:r>
              <a:rPr lang="en-US" sz="2800" dirty="0">
                <a:latin typeface="Courier New"/>
                <a:cs typeface="Courier New"/>
              </a:rPr>
              <a:t> = a – </a:t>
            </a:r>
            <a:r>
              <a:rPr lang="en-US" sz="2800" dirty="0" err="1">
                <a:latin typeface="Courier New"/>
                <a:cs typeface="Courier New"/>
              </a:rPr>
              <a:t>e</a:t>
            </a:r>
            <a:r>
              <a:rPr lang="en-US" sz="2800" dirty="0" smtClean="0">
                <a:latin typeface="Courier New"/>
                <a:cs typeface="Courier New"/>
              </a:rPr>
              <a:t>; </a:t>
            </a: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sub </a:t>
            </a:r>
            <a:r>
              <a:rPr lang="en-US" sz="2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d</a:t>
            </a: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, a, </a:t>
            </a:r>
            <a:r>
              <a:rPr lang="en-US" sz="2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e</a:t>
            </a:r>
            <a:endParaRPr lang="en-US" sz="2800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r>
              <a:rPr lang="en-US" dirty="0" smtClean="0"/>
              <a:t>What is MIPS code that performs same as?</a:t>
            </a:r>
          </a:p>
          <a:p>
            <a:pPr marL="1257300" lvl="4" indent="-342900">
              <a:buNone/>
            </a:pPr>
            <a:r>
              <a:rPr lang="en-US" sz="2800" dirty="0" err="1" smtClean="0">
                <a:latin typeface="Courier New"/>
                <a:cs typeface="Courier New"/>
              </a:rPr>
              <a:t>f</a:t>
            </a:r>
            <a:r>
              <a:rPr lang="en-US" sz="2800" dirty="0" smtClean="0">
                <a:latin typeface="Courier New"/>
                <a:cs typeface="Courier New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= (</a:t>
            </a:r>
            <a:r>
              <a:rPr lang="en-US" sz="2800" dirty="0" err="1">
                <a:latin typeface="Courier New"/>
                <a:cs typeface="Courier New"/>
              </a:rPr>
              <a:t>g</a:t>
            </a:r>
            <a:r>
              <a:rPr lang="en-US" sz="2800" dirty="0">
                <a:latin typeface="Courier New"/>
                <a:cs typeface="Courier New"/>
              </a:rPr>
              <a:t> + </a:t>
            </a:r>
            <a:r>
              <a:rPr lang="en-US" sz="2800" dirty="0" err="1">
                <a:latin typeface="Courier New"/>
                <a:cs typeface="Courier New"/>
              </a:rPr>
              <a:t>h</a:t>
            </a:r>
            <a:r>
              <a:rPr lang="en-US" sz="2800" dirty="0">
                <a:latin typeface="Courier New"/>
                <a:cs typeface="Courier New"/>
              </a:rPr>
              <a:t>) – (</a:t>
            </a:r>
            <a:r>
              <a:rPr lang="en-US" sz="2800" dirty="0" err="1">
                <a:latin typeface="Courier New"/>
                <a:cs typeface="Courier New"/>
              </a:rPr>
              <a:t>i</a:t>
            </a:r>
            <a:r>
              <a:rPr lang="en-US" sz="2800" dirty="0">
                <a:latin typeface="Courier New"/>
                <a:cs typeface="Courier New"/>
              </a:rPr>
              <a:t> + </a:t>
            </a:r>
            <a:r>
              <a:rPr lang="en-US" sz="2800" dirty="0" err="1">
                <a:latin typeface="Courier New"/>
                <a:cs typeface="Courier New"/>
              </a:rPr>
              <a:t>j</a:t>
            </a:r>
            <a:r>
              <a:rPr lang="en-US" sz="2800" dirty="0">
                <a:latin typeface="Courier New"/>
                <a:cs typeface="Courier New"/>
              </a:rPr>
              <a:t>)</a:t>
            </a:r>
            <a:r>
              <a:rPr lang="en-US" sz="2800" dirty="0" smtClean="0">
                <a:latin typeface="Courier New"/>
                <a:cs typeface="Courier New"/>
              </a:rPr>
              <a:t>;</a:t>
            </a:r>
          </a:p>
          <a:p>
            <a:pPr marL="1257300" lvl="4" indent="-342900">
              <a:buNone/>
            </a:pP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add t1, </a:t>
            </a:r>
            <a:r>
              <a:rPr lang="en-US" sz="2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i</a:t>
            </a: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j</a:t>
            </a:r>
            <a:endParaRPr lang="en-US" sz="2800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pPr marL="1257300" lvl="4" indent="-342900">
              <a:buNone/>
            </a:pP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add t2, </a:t>
            </a:r>
            <a:r>
              <a:rPr lang="en-US" sz="2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g</a:t>
            </a: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h</a:t>
            </a:r>
            <a:endParaRPr lang="en-US" sz="2800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pPr marL="1257300" lvl="4" indent="-342900">
              <a:buNone/>
            </a:pP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sub </a:t>
            </a:r>
            <a:r>
              <a:rPr lang="en-US" sz="2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f</a:t>
            </a: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, t2, t1</a:t>
            </a:r>
          </a:p>
          <a:p>
            <a:pPr marL="1257300" lvl="4" indent="-342900">
              <a:buNone/>
            </a:pPr>
            <a:endParaRPr lang="en-US" sz="2800" dirty="0" smtClean="0">
              <a:latin typeface="Courier New"/>
              <a:cs typeface="Courier New"/>
            </a:endParaRPr>
          </a:p>
          <a:p>
            <a:pPr marL="1257300" lvl="4" indent="-342900">
              <a:buNone/>
            </a:pPr>
            <a:endParaRPr lang="en-US" sz="2800" b="1" dirty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2012 -- Lecture #5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  <p:sp>
        <p:nvSpPr>
          <p:cNvPr id="7" name="Rectangle 6"/>
          <p:cNvSpPr/>
          <p:nvPr/>
        </p:nvSpPr>
        <p:spPr>
          <a:xfrm>
            <a:off x="3757084" y="2222499"/>
            <a:ext cx="2730499" cy="10689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53584" y="4381500"/>
            <a:ext cx="4032250" cy="18838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1371600" y="32400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408000"/>
                </a:solidFill>
                <a:latin typeface="+mj-lt"/>
                <a:cs typeface="Courier"/>
              </a:rPr>
              <a:t>C, Scheme, MIPS</a:t>
            </a:r>
          </a:p>
        </p:txBody>
      </p: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1371600" y="41544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FF66A0"/>
                </a:solidFill>
                <a:latin typeface="+mj-lt"/>
                <a:cs typeface="Courier"/>
              </a:rPr>
              <a:t>MIPS, Scheme, C</a:t>
            </a:r>
            <a:endParaRPr lang="en-US" sz="2800" dirty="0" smtClean="0">
              <a:solidFill>
                <a:srgbClr val="FF66A0"/>
              </a:solidFill>
              <a:latin typeface="Courier"/>
              <a:cs typeface="Courier"/>
            </a:endParaRPr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1371600" y="50688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MIPS, C, Scheme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60438" y="2325688"/>
            <a:ext cx="7116762" cy="523220"/>
            <a:chOff x="960651" y="1743728"/>
            <a:chExt cx="7116549" cy="392422"/>
          </a:xfrm>
        </p:grpSpPr>
        <p:sp>
          <p:nvSpPr>
            <p:cNvPr id="53259" name="TextBox 2"/>
            <p:cNvSpPr txBox="1">
              <a:spLocks noChangeArrowheads="1"/>
            </p:cNvSpPr>
            <p:nvPr/>
          </p:nvSpPr>
          <p:spPr bwMode="auto">
            <a:xfrm>
              <a:off x="1371600" y="1743728"/>
              <a:ext cx="6705600" cy="392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FF8000"/>
                  </a:solidFill>
                  <a:latin typeface="+mj-lt"/>
                  <a:cs typeface="Courier"/>
                </a:rPr>
                <a:t>Scheme, MIPS, C</a:t>
              </a:r>
              <a:endParaRPr lang="en-US" sz="2800" dirty="0">
                <a:solidFill>
                  <a:srgbClr val="FF8000"/>
                </a:solidFill>
                <a:latin typeface="+mj-lt"/>
              </a:endParaRPr>
            </a:p>
          </p:txBody>
        </p:sp>
        <p:sp>
          <p:nvSpPr>
            <p:cNvPr id="53260" name="Rectangle 6"/>
            <p:cNvSpPr>
              <a:spLocks noChangeArrowheads="1"/>
            </p:cNvSpPr>
            <p:nvPr/>
          </p:nvSpPr>
          <p:spPr bwMode="auto">
            <a:xfrm>
              <a:off x="960651" y="1809750"/>
              <a:ext cx="4154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ＭＳ ゴシック" pitchFamily="1" charset="-128"/>
                  <a:ea typeface="ＭＳ ゴシック" pitchFamily="1" charset="-128"/>
                  <a:cs typeface="ＭＳ ゴシック" pitchFamily="1" charset="-128"/>
                </a:rPr>
                <a:t>☐</a:t>
              </a:r>
              <a:endParaRPr lang="en-US" dirty="0"/>
            </a:p>
          </p:txBody>
        </p:sp>
      </p:grp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960438" y="33432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960438" y="42576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947738" y="5156200"/>
            <a:ext cx="415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7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29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482600"/>
            <a:ext cx="5791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/>
              <a:t>For a given function, which programming language likely takes the most lines of code? (most to least)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254000" y="2260583"/>
            <a:ext cx="8636000" cy="821284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Levels </a:t>
            </a:r>
            <a:r>
              <a:rPr lang="en-US" dirty="0"/>
              <a:t>of </a:t>
            </a:r>
            <a:r>
              <a:rPr lang="en-US" dirty="0" smtClean="0"/>
              <a:t>Representation/Interpretation</a:t>
            </a:r>
            <a:endParaRPr lang="en-US" dirty="0"/>
          </a:p>
        </p:txBody>
      </p:sp>
      <p:sp>
        <p:nvSpPr>
          <p:cNvPr id="28676" name="Rectangle 1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24585" y="2202532"/>
            <a:ext cx="3848100" cy="896938"/>
          </a:xfrm>
          <a:noFill/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FFFF"/>
                </a:solidFill>
              </a:rPr>
              <a:t>lw</a:t>
            </a:r>
            <a:r>
              <a:rPr lang="en-US" sz="1600" dirty="0">
                <a:solidFill>
                  <a:srgbClr val="FFFFFF"/>
                </a:solidFill>
              </a:rPr>
              <a:t>	  $t0, 0($2)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FFFF"/>
                </a:solidFill>
              </a:rPr>
              <a:t>lw</a:t>
            </a:r>
            <a:r>
              <a:rPr lang="en-US" sz="1600" dirty="0">
                <a:solidFill>
                  <a:srgbClr val="FFFFFF"/>
                </a:solidFill>
              </a:rPr>
              <a:t>	  $t1, 4($2)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FFFF"/>
                </a:solidFill>
              </a:rPr>
              <a:t>sw</a:t>
            </a:r>
            <a:r>
              <a:rPr lang="en-US" sz="1600" dirty="0">
                <a:solidFill>
                  <a:srgbClr val="FFFFFF"/>
                </a:solidFill>
              </a:rPr>
              <a:t>	  $t1, 0($2)</a:t>
            </a:r>
          </a:p>
          <a:p>
            <a:pPr marL="342900" indent="-342900"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FFFF"/>
                </a:solidFill>
              </a:rPr>
              <a:t>sw</a:t>
            </a:r>
            <a:r>
              <a:rPr lang="en-US" sz="1600" dirty="0">
                <a:solidFill>
                  <a:srgbClr val="FFFFFF"/>
                </a:solidFill>
              </a:rPr>
              <a:t>	  $t0, 4($2)</a:t>
            </a: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857250" y="1435290"/>
            <a:ext cx="259080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>
                <a:solidFill>
                  <a:srgbClr val="000000"/>
                </a:solidFill>
              </a:rPr>
              <a:t>High Level </a:t>
            </a:r>
            <a:r>
              <a:rPr lang="en-US" sz="1800" b="1" dirty="0" smtClean="0">
                <a:solidFill>
                  <a:srgbClr val="000000"/>
                </a:solidFill>
              </a:rPr>
              <a:t>Language</a:t>
            </a:r>
            <a:br>
              <a:rPr lang="en-US" sz="1800" b="1" dirty="0" smtClean="0">
                <a:solidFill>
                  <a:srgbClr val="000000"/>
                </a:solidFill>
              </a:rPr>
            </a:br>
            <a:r>
              <a:rPr lang="en-US" sz="1800" b="1" dirty="0" smtClean="0">
                <a:solidFill>
                  <a:srgbClr val="000000"/>
                </a:solidFill>
              </a:rPr>
              <a:t>Program </a:t>
            </a:r>
            <a:r>
              <a:rPr lang="en-US" sz="1800" b="1" dirty="0">
                <a:solidFill>
                  <a:srgbClr val="000000"/>
                </a:solidFill>
              </a:rPr>
              <a:t>(e.g., C)</a:t>
            </a:r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857250" y="2381440"/>
            <a:ext cx="280035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>
                <a:solidFill>
                  <a:schemeClr val="bg1"/>
                </a:solidFill>
              </a:rPr>
              <a:t>Assembly  </a:t>
            </a:r>
            <a:r>
              <a:rPr lang="en-US" sz="1800" b="1" dirty="0" smtClean="0">
                <a:solidFill>
                  <a:schemeClr val="bg1"/>
                </a:solidFill>
              </a:rPr>
              <a:t>Language Program </a:t>
            </a:r>
            <a:r>
              <a:rPr lang="en-US" sz="1800" b="1" dirty="0">
                <a:solidFill>
                  <a:schemeClr val="bg1"/>
                </a:solidFill>
              </a:rPr>
              <a:t>(</a:t>
            </a:r>
            <a:r>
              <a:rPr lang="en-US" sz="1800" b="1" dirty="0" smtClean="0">
                <a:solidFill>
                  <a:schemeClr val="bg1"/>
                </a:solidFill>
              </a:rPr>
              <a:t>e.g., MIPS</a:t>
            </a:r>
            <a:r>
              <a:rPr lang="en-US" sz="18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908050" y="3295840"/>
            <a:ext cx="2590800" cy="546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/>
              <a:t>Machine  Language Program (MIPS)</a:t>
            </a:r>
          </a:p>
        </p:txBody>
      </p:sp>
      <p:sp>
        <p:nvSpPr>
          <p:cNvPr id="28681" name="Rectangle 10"/>
          <p:cNvSpPr>
            <a:spLocks noChangeArrowheads="1"/>
          </p:cNvSpPr>
          <p:nvPr/>
        </p:nvSpPr>
        <p:spPr bwMode="auto">
          <a:xfrm>
            <a:off x="304800" y="4667440"/>
            <a:ext cx="40386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sz="1800" b="1" dirty="0">
                <a:solidFill>
                  <a:srgbClr val="3366FF"/>
                </a:solidFill>
              </a:rPr>
              <a:t>Hardware Architecture </a:t>
            </a:r>
            <a:r>
              <a:rPr lang="en-US" sz="1800" b="1" dirty="0" smtClean="0">
                <a:solidFill>
                  <a:srgbClr val="3366FF"/>
                </a:solidFill>
              </a:rPr>
              <a:t>Description</a:t>
            </a:r>
            <a:br>
              <a:rPr lang="en-US" sz="1800" b="1" dirty="0" smtClean="0">
                <a:solidFill>
                  <a:srgbClr val="3366FF"/>
                </a:solidFill>
              </a:rPr>
            </a:br>
            <a:r>
              <a:rPr lang="en-US" sz="1800" b="1" dirty="0" smtClean="0">
                <a:solidFill>
                  <a:srgbClr val="3366FF"/>
                </a:solidFill>
              </a:rPr>
              <a:t>(</a:t>
            </a:r>
            <a:r>
              <a:rPr lang="en-US" sz="1800" b="1" dirty="0">
                <a:solidFill>
                  <a:srgbClr val="3366FF"/>
                </a:solidFill>
              </a:rPr>
              <a:t>e.g., block diagrams)</a:t>
            </a:r>
            <a:r>
              <a:rPr lang="en-US" sz="1800" dirty="0">
                <a:solidFill>
                  <a:srgbClr val="3366FF"/>
                </a:solidFill>
              </a:rPr>
              <a:t> </a:t>
            </a:r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>
            <a:off x="2057400" y="1981390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3" name="Rectangle 13"/>
          <p:cNvSpPr>
            <a:spLocks noChangeArrowheads="1"/>
          </p:cNvSpPr>
          <p:nvPr/>
        </p:nvSpPr>
        <p:spPr bwMode="auto">
          <a:xfrm>
            <a:off x="2197100" y="2076640"/>
            <a:ext cx="13081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 dirty="0">
                <a:solidFill>
                  <a:schemeClr val="tx1"/>
                </a:solidFill>
              </a:rPr>
              <a:t>Compiler</a:t>
            </a:r>
          </a:p>
        </p:txBody>
      </p:sp>
      <p:sp>
        <p:nvSpPr>
          <p:cNvPr id="28684" name="Rectangle 14"/>
          <p:cNvSpPr>
            <a:spLocks noChangeArrowheads="1"/>
          </p:cNvSpPr>
          <p:nvPr/>
        </p:nvSpPr>
        <p:spPr bwMode="auto">
          <a:xfrm>
            <a:off x="2222500" y="2991040"/>
            <a:ext cx="14351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Assembler</a:t>
            </a:r>
          </a:p>
        </p:txBody>
      </p:sp>
      <p:sp>
        <p:nvSpPr>
          <p:cNvPr id="28685" name="Line 15"/>
          <p:cNvSpPr>
            <a:spLocks noChangeShapeType="1"/>
          </p:cNvSpPr>
          <p:nvPr/>
        </p:nvSpPr>
        <p:spPr bwMode="auto">
          <a:xfrm>
            <a:off x="2108200" y="3816540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6" name="Rectangle 16"/>
          <p:cNvSpPr>
            <a:spLocks noChangeArrowheads="1"/>
          </p:cNvSpPr>
          <p:nvPr/>
        </p:nvSpPr>
        <p:spPr bwMode="auto">
          <a:xfrm>
            <a:off x="381000" y="4057840"/>
            <a:ext cx="16764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Machine Interpretation</a:t>
            </a:r>
          </a:p>
        </p:txBody>
      </p:sp>
      <p:sp>
        <p:nvSpPr>
          <p:cNvPr id="28687" name="Rectangle 17"/>
          <p:cNvSpPr>
            <a:spLocks noChangeArrowheads="1"/>
          </p:cNvSpPr>
          <p:nvPr/>
        </p:nvSpPr>
        <p:spPr bwMode="auto">
          <a:xfrm>
            <a:off x="4624585" y="1337007"/>
            <a:ext cx="3086100" cy="7096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78000"/>
              </a:lnSpc>
            </a:pPr>
            <a:r>
              <a:rPr lang="en-US" sz="1800" b="1" dirty="0">
                <a:solidFill>
                  <a:srgbClr val="000000"/>
                </a:solidFill>
              </a:rPr>
              <a:t>temp = </a:t>
            </a:r>
            <a:r>
              <a:rPr lang="en-US" sz="1800" b="1" dirty="0" err="1">
                <a:solidFill>
                  <a:srgbClr val="000000"/>
                </a:solidFill>
              </a:rPr>
              <a:t>v[k</a:t>
            </a:r>
            <a:r>
              <a:rPr lang="en-US" sz="1800" b="1" dirty="0">
                <a:solidFill>
                  <a:srgbClr val="000000"/>
                </a:solidFill>
              </a:rPr>
              <a:t>];</a:t>
            </a:r>
          </a:p>
          <a:p>
            <a:pPr marL="342900" indent="-342900" algn="l">
              <a:lnSpc>
                <a:spcPct val="78000"/>
              </a:lnSpc>
            </a:pPr>
            <a:r>
              <a:rPr lang="en-US" sz="1800" b="1" dirty="0" err="1">
                <a:solidFill>
                  <a:srgbClr val="000000"/>
                </a:solidFill>
              </a:rPr>
              <a:t>v[k</a:t>
            </a:r>
            <a:r>
              <a:rPr lang="en-US" sz="1800" b="1" dirty="0">
                <a:solidFill>
                  <a:srgbClr val="000000"/>
                </a:solidFill>
              </a:rPr>
              <a:t>] = v[k+1];</a:t>
            </a:r>
          </a:p>
          <a:p>
            <a:pPr marL="342900" indent="-342900" algn="l">
              <a:lnSpc>
                <a:spcPct val="78000"/>
              </a:lnSpc>
            </a:pPr>
            <a:r>
              <a:rPr lang="en-US" sz="1800" b="1" dirty="0">
                <a:solidFill>
                  <a:srgbClr val="000000"/>
                </a:solidFill>
              </a:rPr>
              <a:t>v[k+1] = temp;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8688" name="Rectangle 19"/>
          <p:cNvSpPr>
            <a:spLocks noChangeArrowheads="1"/>
          </p:cNvSpPr>
          <p:nvPr/>
        </p:nvSpPr>
        <p:spPr bwMode="auto">
          <a:xfrm>
            <a:off x="4624585" y="4299140"/>
            <a:ext cx="29845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9" name="Rectangle 20"/>
          <p:cNvSpPr>
            <a:spLocks noChangeArrowheads="1"/>
          </p:cNvSpPr>
          <p:nvPr/>
        </p:nvSpPr>
        <p:spPr bwMode="auto">
          <a:xfrm>
            <a:off x="4624585" y="3125450"/>
            <a:ext cx="4384575" cy="9515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>
                <a:latin typeface="Courier New" charset="0"/>
              </a:rPr>
              <a:t>0000 1001 1100 0110 1010 1111 0101 1000</a:t>
            </a:r>
          </a:p>
          <a:p>
            <a:pPr algn="l"/>
            <a:r>
              <a:rPr lang="en-US" sz="1400" dirty="0">
                <a:latin typeface="Courier New" charset="0"/>
              </a:rPr>
              <a:t>1010 1111 0101 1000 0000 1001 1100 0110 </a:t>
            </a:r>
          </a:p>
          <a:p>
            <a:pPr algn="l"/>
            <a:r>
              <a:rPr lang="en-US" sz="1400" dirty="0">
                <a:latin typeface="Courier New" charset="0"/>
              </a:rPr>
              <a:t>1100 0110 1010 1111 0101 1000 0000 1001 </a:t>
            </a:r>
          </a:p>
          <a:p>
            <a:pPr algn="l"/>
            <a:r>
              <a:rPr lang="en-US" sz="1400" dirty="0">
                <a:latin typeface="Courier New" charset="0"/>
              </a:rPr>
              <a:t>0101 1000 0000 1001 1100 0110 1010 1111</a:t>
            </a:r>
            <a:r>
              <a:rPr lang="en-US" sz="1400" dirty="0">
                <a:latin typeface="Courier" charset="0"/>
              </a:rPr>
              <a:t> </a:t>
            </a:r>
          </a:p>
        </p:txBody>
      </p:sp>
      <p:sp>
        <p:nvSpPr>
          <p:cNvPr id="28690" name="Rectangle 22"/>
          <p:cNvSpPr>
            <a:spLocks noChangeArrowheads="1"/>
          </p:cNvSpPr>
          <p:nvPr/>
        </p:nvSpPr>
        <p:spPr bwMode="auto">
          <a:xfrm>
            <a:off x="844550" y="3816540"/>
            <a:ext cx="2730500" cy="1397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1" name="Line 23"/>
          <p:cNvSpPr>
            <a:spLocks noChangeShapeType="1"/>
          </p:cNvSpPr>
          <p:nvPr/>
        </p:nvSpPr>
        <p:spPr bwMode="auto">
          <a:xfrm flipH="1">
            <a:off x="2082800" y="2922778"/>
            <a:ext cx="3175" cy="3665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3" name="Line 26"/>
          <p:cNvSpPr>
            <a:spLocks noChangeShapeType="1"/>
          </p:cNvSpPr>
          <p:nvPr/>
        </p:nvSpPr>
        <p:spPr bwMode="auto">
          <a:xfrm>
            <a:off x="2286000" y="5224653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4" name="Rectangle 27"/>
          <p:cNvSpPr>
            <a:spLocks noChangeArrowheads="1"/>
          </p:cNvSpPr>
          <p:nvPr/>
        </p:nvSpPr>
        <p:spPr bwMode="auto">
          <a:xfrm>
            <a:off x="381000" y="5369115"/>
            <a:ext cx="19812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Architecture Implementation</a:t>
            </a:r>
          </a:p>
        </p:txBody>
      </p:sp>
      <p:pic>
        <p:nvPicPr>
          <p:cNvPr id="28695" name="Picture 35" descr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4585" y="4178010"/>
            <a:ext cx="16383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6" name="Rectangle 36"/>
          <p:cNvSpPr>
            <a:spLocks noChangeArrowheads="1"/>
          </p:cNvSpPr>
          <p:nvPr/>
        </p:nvSpPr>
        <p:spPr bwMode="auto">
          <a:xfrm>
            <a:off x="6009193" y="5291665"/>
            <a:ext cx="304800" cy="3365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366936" y="2184438"/>
            <a:ext cx="2583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Anything can be represented</a:t>
            </a:r>
            <a:br>
              <a:rPr lang="en-US" sz="1600" dirty="0" smtClean="0">
                <a:solidFill>
                  <a:srgbClr val="FFFFFF"/>
                </a:solidFill>
              </a:rPr>
            </a:br>
            <a:r>
              <a:rPr lang="en-US" sz="1600" dirty="0" smtClean="0">
                <a:solidFill>
                  <a:srgbClr val="FFFFFF"/>
                </a:solidFill>
              </a:rPr>
              <a:t>as a </a:t>
            </a:r>
            <a:r>
              <a:rPr lang="en-US" sz="1600" i="1" dirty="0" smtClean="0">
                <a:solidFill>
                  <a:srgbClr val="FFFFFF"/>
                </a:solidFill>
              </a:rPr>
              <a:t>number</a:t>
            </a:r>
            <a:r>
              <a:rPr lang="en-US" sz="1600" dirty="0" smtClean="0">
                <a:solidFill>
                  <a:srgbClr val="FFFFFF"/>
                </a:solidFill>
              </a:rPr>
              <a:t>, </a:t>
            </a:r>
            <a:br>
              <a:rPr lang="en-US" sz="1600" dirty="0" smtClean="0">
                <a:solidFill>
                  <a:srgbClr val="FFFFFF"/>
                </a:solidFill>
              </a:rPr>
            </a:br>
            <a:r>
              <a:rPr lang="en-US" sz="1600" dirty="0" smtClean="0">
                <a:solidFill>
                  <a:srgbClr val="FFFFFF"/>
                </a:solidFill>
              </a:rPr>
              <a:t>i.e., data or instructions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>
            <p:ph sz="quarter" idx="4294967295"/>
          </p:nvPr>
        </p:nvGraphicFramePr>
        <p:xfrm>
          <a:off x="4624585" y="5550380"/>
          <a:ext cx="1828800" cy="1257300"/>
        </p:xfrm>
        <a:graphic>
          <a:graphicData uri="http://schemas.openxmlformats.org/presentationml/2006/ole">
            <p:oleObj spid="_x0000_s65538" name="Image" r:id="rId5" imgW="3492063" imgH="2400000" progId="">
              <p:embed/>
            </p:oleObj>
          </a:graphicData>
        </a:graphic>
      </p:graphicFrame>
      <p:sp>
        <p:nvSpPr>
          <p:cNvPr id="28692" name="Rectangle 24"/>
          <p:cNvSpPr>
            <a:spLocks noChangeArrowheads="1"/>
          </p:cNvSpPr>
          <p:nvPr/>
        </p:nvSpPr>
        <p:spPr bwMode="auto">
          <a:xfrm>
            <a:off x="609600" y="6070790"/>
            <a:ext cx="37084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sz="1800" b="1" dirty="0">
                <a:solidFill>
                  <a:srgbClr val="005400"/>
                </a:solidFill>
              </a:rPr>
              <a:t>Logic Circuit Description</a:t>
            </a:r>
            <a:br>
              <a:rPr lang="en-US" sz="1800" b="1" dirty="0">
                <a:solidFill>
                  <a:srgbClr val="005400"/>
                </a:solidFill>
              </a:rPr>
            </a:br>
            <a:r>
              <a:rPr lang="en-US" sz="1800" b="1" dirty="0">
                <a:solidFill>
                  <a:srgbClr val="005400"/>
                </a:solidFill>
              </a:rPr>
              <a:t>(Circuit Schematic Diagrams)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FBFBF"/>
                </a:solidFill>
              </a:rPr>
              <a:t>Machine Language</a:t>
            </a:r>
          </a:p>
          <a:p>
            <a:r>
              <a:rPr lang="en-US" dirty="0" err="1" smtClean="0"/>
              <a:t>Administrivia</a:t>
            </a:r>
            <a:endParaRPr lang="en-US" dirty="0" smtClean="0"/>
          </a:p>
          <a:p>
            <a:r>
              <a:rPr lang="en-US" dirty="0" smtClean="0">
                <a:solidFill>
                  <a:srgbClr val="BFBFBF"/>
                </a:solidFill>
              </a:rPr>
              <a:t>Operands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Technology Break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Decisions</a:t>
            </a:r>
            <a:endParaRPr lang="en-US" dirty="0" smtClean="0">
              <a:solidFill>
                <a:srgbClr val="BFBFBF"/>
              </a:solidFill>
            </a:endParaRPr>
          </a:p>
          <a:p>
            <a:r>
              <a:rPr lang="en-US" dirty="0" smtClean="0">
                <a:solidFill>
                  <a:srgbClr val="BFBFBF"/>
                </a:solidFill>
              </a:rPr>
              <a:t>Summary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2012 -- Lecture #5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week in lab and homework:</a:t>
            </a:r>
          </a:p>
          <a:p>
            <a:pPr lvl="1"/>
            <a:r>
              <a:rPr lang="en-US" dirty="0" smtClean="0"/>
              <a:t>Project #1 posted</a:t>
            </a:r>
          </a:p>
          <a:p>
            <a:pPr lvl="2"/>
            <a:r>
              <a:rPr lang="en-US" dirty="0" smtClean="0"/>
              <a:t>Note: intermediate checkpoint due Sunday</a:t>
            </a:r>
          </a:p>
          <a:p>
            <a:pPr lvl="2"/>
            <a:r>
              <a:rPr lang="en-US" dirty="0" smtClean="0"/>
              <a:t>Find a partner (optional), tell TA who in section</a:t>
            </a:r>
          </a:p>
          <a:p>
            <a:pPr lvl="1"/>
            <a:r>
              <a:rPr lang="en-US" dirty="0" smtClean="0"/>
              <a:t>HW #3 Posted (due a week from Sunday)</a:t>
            </a:r>
          </a:p>
          <a:p>
            <a:pPr lvl="1"/>
            <a:r>
              <a:rPr lang="en-US" dirty="0" smtClean="0"/>
              <a:t>Lab #3 EC2 to be posted soon</a:t>
            </a:r>
          </a:p>
          <a:p>
            <a:pPr lvl="2"/>
            <a:r>
              <a:rPr lang="en-US" dirty="0" smtClean="0"/>
              <a:t>TAs say it is more doable than last week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2012 -- Lecture #5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Machine Language</a:t>
            </a:r>
          </a:p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Administrivia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/>
              <a:t>Operands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Technology Break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Decisions</a:t>
            </a:r>
            <a:endParaRPr lang="en-US" dirty="0" smtClean="0">
              <a:solidFill>
                <a:srgbClr val="BFBFBF"/>
              </a:solidFill>
            </a:endParaRPr>
          </a:p>
          <a:p>
            <a:r>
              <a:rPr lang="en-US" dirty="0" smtClean="0">
                <a:solidFill>
                  <a:srgbClr val="BFBFBF"/>
                </a:solidFill>
              </a:rPr>
              <a:t>Summary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2012 -- Lecture #5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Hardware Operands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High-Level Programming languages: </a:t>
            </a:r>
            <a:br>
              <a:rPr lang="en-US" dirty="0" smtClean="0"/>
            </a:br>
            <a:r>
              <a:rPr lang="en-US" dirty="0" smtClean="0"/>
              <a:t>could have millions of variables</a:t>
            </a:r>
          </a:p>
          <a:p>
            <a:r>
              <a:rPr lang="en-US" dirty="0" smtClean="0"/>
              <a:t>Instruction sets have fixed, smaller number</a:t>
            </a:r>
          </a:p>
          <a:p>
            <a:r>
              <a:rPr lang="en-US" dirty="0" smtClean="0"/>
              <a:t>Called </a:t>
            </a:r>
            <a:r>
              <a:rPr lang="en-US" i="1" dirty="0" smtClean="0"/>
              <a:t>registers</a:t>
            </a:r>
          </a:p>
          <a:p>
            <a:pPr lvl="1"/>
            <a:r>
              <a:rPr lang="en-US" dirty="0" smtClean="0"/>
              <a:t>“Bricks” of computer hardware</a:t>
            </a:r>
          </a:p>
          <a:p>
            <a:pPr lvl="1"/>
            <a:r>
              <a:rPr lang="en-US" dirty="0" smtClean="0"/>
              <a:t>Fastest way to store data in computer hardware</a:t>
            </a:r>
          </a:p>
          <a:p>
            <a:pPr lvl="1"/>
            <a:r>
              <a:rPr lang="en-US" dirty="0" smtClean="0"/>
              <a:t>Visible to (the “assembly language”) programmer</a:t>
            </a:r>
          </a:p>
          <a:p>
            <a:r>
              <a:rPr lang="en-US" dirty="0" smtClean="0"/>
              <a:t>MIPS Instruction Set has 32 registers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2012 -- Lecture #5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Just 32 Registers?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RISC Design Principle: </a:t>
            </a:r>
            <a:r>
              <a:rPr lang="en-US" i="1" dirty="0" smtClean="0">
                <a:solidFill>
                  <a:srgbClr val="000000"/>
                </a:solidFill>
              </a:rPr>
              <a:t>Smaller is faster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But you can be too small …</a:t>
            </a:r>
          </a:p>
          <a:p>
            <a:r>
              <a:rPr lang="en-US" dirty="0" smtClean="0"/>
              <a:t>Hardware would likely be slower with 64, 128, or 256  registers</a:t>
            </a:r>
          </a:p>
          <a:p>
            <a:r>
              <a:rPr lang="en-US" dirty="0" smtClean="0"/>
              <a:t>32 is enough for compiler to translate typical C programs, and not run out of registers very often</a:t>
            </a:r>
          </a:p>
          <a:p>
            <a:pPr lvl="1"/>
            <a:r>
              <a:rPr lang="en-US" dirty="0" smtClean="0"/>
              <a:t>ARM instruction set has only 16 registers</a:t>
            </a:r>
          </a:p>
          <a:p>
            <a:pPr lvl="1"/>
            <a:r>
              <a:rPr lang="en-US" dirty="0" smtClean="0"/>
              <a:t>May be faster, but compiler may run out of registers too often (aka “spilling registers to memory”)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2012 -- Lecture #5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Names of MIPS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6323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For registers that hold programmer variables: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Courier New"/>
                <a:cs typeface="Courier New"/>
              </a:rPr>
              <a:t>$s0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$s1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$s2</a:t>
            </a:r>
            <a:r>
              <a:rPr lang="en-US" dirty="0" smtClean="0"/>
              <a:t>, …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For registers that hold temporary variables: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Courier New"/>
                <a:cs typeface="Courier New"/>
              </a:rPr>
              <a:t>$t0</a:t>
            </a:r>
            <a:r>
              <a:rPr lang="en-US" dirty="0" smtClean="0"/>
              <a:t>,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$t1</a:t>
            </a:r>
            <a:r>
              <a:rPr lang="en-US" dirty="0" smtClean="0"/>
              <a:t>,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$t2</a:t>
            </a:r>
            <a:r>
              <a:rPr lang="en-US" dirty="0" smtClean="0"/>
              <a:t>, …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2012 -- Lecture #5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Names of MIPS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6323"/>
            <a:ext cx="8229600" cy="4525963"/>
          </a:xfrm>
        </p:spPr>
        <p:txBody>
          <a:bodyPr/>
          <a:lstStyle/>
          <a:p>
            <a:r>
              <a:rPr lang="en-US" dirty="0" smtClean="0"/>
              <a:t>Suppose variables </a:t>
            </a:r>
            <a:r>
              <a:rPr lang="en-US" dirty="0" err="1" smtClean="0">
                <a:latin typeface="Courier New"/>
                <a:cs typeface="Courier New"/>
              </a:rPr>
              <a:t>f</a:t>
            </a:r>
            <a:r>
              <a:rPr lang="en-US" dirty="0" smtClean="0"/>
              <a:t>,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smtClean="0"/>
              <a:t>,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/>
              <a:t>,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i</a:t>
            </a:r>
            <a:r>
              <a:rPr lang="en-US" dirty="0" smtClean="0"/>
              <a:t>,</a:t>
            </a:r>
            <a:r>
              <a:rPr lang="en-US" b="1" dirty="0" smtClean="0">
                <a:cs typeface="Courier New"/>
              </a:rPr>
              <a:t> </a:t>
            </a:r>
            <a:r>
              <a:rPr lang="en-US" dirty="0" smtClean="0"/>
              <a:t>and </a:t>
            </a:r>
            <a:r>
              <a:rPr lang="en-US" dirty="0" err="1" smtClean="0">
                <a:latin typeface="Courier New"/>
                <a:cs typeface="Courier New"/>
              </a:rPr>
              <a:t>j</a:t>
            </a:r>
            <a:r>
              <a:rPr lang="en-US" b="1" dirty="0" smtClean="0">
                <a:cs typeface="Courier New"/>
              </a:rPr>
              <a:t> </a:t>
            </a:r>
            <a:r>
              <a:rPr lang="en-US" dirty="0" smtClean="0"/>
              <a:t>are assigned to the registers </a:t>
            </a:r>
            <a:r>
              <a:rPr lang="en-US" dirty="0" smtClean="0">
                <a:latin typeface="Courier New"/>
                <a:cs typeface="Courier New"/>
              </a:rPr>
              <a:t>$s0</a:t>
            </a:r>
            <a:r>
              <a:rPr lang="en-US" dirty="0" smtClean="0"/>
              <a:t>,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$s1</a:t>
            </a:r>
            <a:r>
              <a:rPr lang="en-US" dirty="0" smtClean="0"/>
              <a:t>,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$s2</a:t>
            </a:r>
            <a:r>
              <a:rPr lang="en-US" dirty="0" smtClean="0"/>
              <a:t>,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$s3</a:t>
            </a:r>
            <a:r>
              <a:rPr lang="en-US" dirty="0" smtClean="0"/>
              <a:t>, and </a:t>
            </a:r>
            <a:r>
              <a:rPr lang="en-US" dirty="0" smtClean="0">
                <a:latin typeface="Courier New"/>
                <a:cs typeface="Courier New"/>
              </a:rPr>
              <a:t>$s4</a:t>
            </a:r>
            <a:r>
              <a:rPr lang="en-US" dirty="0" smtClean="0"/>
              <a:t>, respectively. What is MIPS for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>
                <a:latin typeface="Courier New"/>
                <a:cs typeface="Courier New"/>
              </a:rPr>
              <a:t>f</a:t>
            </a:r>
            <a:r>
              <a:rPr lang="en-US" dirty="0" smtClean="0">
                <a:latin typeface="Courier New"/>
                <a:cs typeface="Courier New"/>
              </a:rPr>
              <a:t> = (</a:t>
            </a:r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smtClean="0">
                <a:latin typeface="Courier New"/>
                <a:cs typeface="Courier New"/>
              </a:rPr>
              <a:t> +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>
                <a:latin typeface="Courier New"/>
                <a:cs typeface="Courier New"/>
              </a:rPr>
              <a:t>) – (</a:t>
            </a:r>
            <a:r>
              <a:rPr lang="en-US" dirty="0" err="1" smtClean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 + </a:t>
            </a:r>
            <a:r>
              <a:rPr lang="en-US" dirty="0" err="1" smtClean="0">
                <a:latin typeface="Courier New"/>
                <a:cs typeface="Courier New"/>
              </a:rPr>
              <a:t>j</a:t>
            </a:r>
            <a:r>
              <a:rPr lang="en-US" dirty="0" smtClean="0">
                <a:latin typeface="Courier New"/>
                <a:cs typeface="Courier New"/>
              </a:rPr>
              <a:t>);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		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add $t1, $s3, $s4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			add $t2, $s1, $s2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			sub $s0, $t2, $t1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2012 -- Lecture #5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Names of MIPS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6323"/>
            <a:ext cx="8229600" cy="4525963"/>
          </a:xfrm>
        </p:spPr>
        <p:txBody>
          <a:bodyPr/>
          <a:lstStyle/>
          <a:p>
            <a:r>
              <a:rPr lang="en-US" dirty="0" smtClean="0"/>
              <a:t>Suppose variables </a:t>
            </a:r>
            <a:r>
              <a:rPr lang="en-US" dirty="0" err="1" smtClean="0">
                <a:latin typeface="Courier New"/>
                <a:cs typeface="Courier New"/>
              </a:rPr>
              <a:t>f</a:t>
            </a:r>
            <a:r>
              <a:rPr lang="en-US" dirty="0" smtClean="0"/>
              <a:t>,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smtClean="0"/>
              <a:t>,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/>
              <a:t>,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i</a:t>
            </a:r>
            <a:r>
              <a:rPr lang="en-US" dirty="0" smtClean="0"/>
              <a:t>,</a:t>
            </a:r>
            <a:r>
              <a:rPr lang="en-US" b="1" dirty="0" smtClean="0">
                <a:cs typeface="Courier New"/>
              </a:rPr>
              <a:t> </a:t>
            </a:r>
            <a:r>
              <a:rPr lang="en-US" dirty="0" smtClean="0"/>
              <a:t>and </a:t>
            </a:r>
            <a:r>
              <a:rPr lang="en-US" dirty="0" err="1" smtClean="0">
                <a:latin typeface="Courier New"/>
                <a:cs typeface="Courier New"/>
              </a:rPr>
              <a:t>j</a:t>
            </a:r>
            <a:r>
              <a:rPr lang="en-US" b="1" dirty="0" smtClean="0">
                <a:cs typeface="Courier New"/>
              </a:rPr>
              <a:t> </a:t>
            </a:r>
            <a:r>
              <a:rPr lang="en-US" dirty="0" smtClean="0"/>
              <a:t>are assigned to the registers </a:t>
            </a:r>
            <a:r>
              <a:rPr lang="en-US" dirty="0" smtClean="0">
                <a:latin typeface="Courier New"/>
                <a:cs typeface="Courier New"/>
              </a:rPr>
              <a:t>$s0</a:t>
            </a:r>
            <a:r>
              <a:rPr lang="en-US" dirty="0" smtClean="0"/>
              <a:t>,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$s1</a:t>
            </a:r>
            <a:r>
              <a:rPr lang="en-US" dirty="0" smtClean="0"/>
              <a:t>,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$s2</a:t>
            </a:r>
            <a:r>
              <a:rPr lang="en-US" dirty="0" smtClean="0"/>
              <a:t>,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$s3</a:t>
            </a:r>
            <a:r>
              <a:rPr lang="en-US" dirty="0" smtClean="0"/>
              <a:t>, and </a:t>
            </a:r>
            <a:r>
              <a:rPr lang="en-US" dirty="0" smtClean="0">
                <a:latin typeface="Courier New"/>
                <a:cs typeface="Courier New"/>
              </a:rPr>
              <a:t>$s4</a:t>
            </a:r>
            <a:r>
              <a:rPr lang="en-US" dirty="0" smtClean="0"/>
              <a:t>, respectively. What is MIPS for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>
                <a:latin typeface="Courier New"/>
                <a:cs typeface="Courier New"/>
              </a:rPr>
              <a:t>f</a:t>
            </a:r>
            <a:r>
              <a:rPr lang="en-US" dirty="0" smtClean="0">
                <a:latin typeface="Courier New"/>
                <a:cs typeface="Courier New"/>
              </a:rPr>
              <a:t> = (</a:t>
            </a:r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smtClean="0">
                <a:latin typeface="Courier New"/>
                <a:cs typeface="Courier New"/>
              </a:rPr>
              <a:t> +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>
                <a:latin typeface="Courier New"/>
                <a:cs typeface="Courier New"/>
              </a:rPr>
              <a:t>) – (</a:t>
            </a:r>
            <a:r>
              <a:rPr lang="en-US" dirty="0" err="1" smtClean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 + </a:t>
            </a:r>
            <a:r>
              <a:rPr lang="en-US" dirty="0" err="1" smtClean="0">
                <a:latin typeface="Courier New"/>
                <a:cs typeface="Courier New"/>
              </a:rPr>
              <a:t>j</a:t>
            </a:r>
            <a:r>
              <a:rPr lang="en-US" dirty="0" smtClean="0">
                <a:latin typeface="Courier New"/>
                <a:cs typeface="Courier New"/>
              </a:rPr>
              <a:t>);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		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add $t1, $s3, $s4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			add $t2, $s1, $s2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			sub $s0, $t2, $t1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2012 -- Lecture #5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  <p:sp>
        <p:nvSpPr>
          <p:cNvPr id="7" name="Rectangle 6"/>
          <p:cNvSpPr/>
          <p:nvPr/>
        </p:nvSpPr>
        <p:spPr>
          <a:xfrm>
            <a:off x="1418167" y="3778250"/>
            <a:ext cx="4275665" cy="18838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of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en-US" i="1" dirty="0" smtClean="0">
                <a:solidFill>
                  <a:srgbClr val="000000"/>
                </a:solidFill>
              </a:rPr>
              <a:t>Bit </a:t>
            </a:r>
            <a:r>
              <a:rPr lang="en-US" dirty="0" smtClean="0"/>
              <a:t>is the atom of Computer Hardware: </a:t>
            </a:r>
            <a:br>
              <a:rPr lang="en-US" dirty="0" smtClean="0"/>
            </a:br>
            <a:r>
              <a:rPr lang="en-US" dirty="0" smtClean="0"/>
              <a:t>contains either 0 or 1</a:t>
            </a:r>
          </a:p>
          <a:p>
            <a:pPr lvl="1"/>
            <a:r>
              <a:rPr lang="en-US" dirty="0" smtClean="0"/>
              <a:t>True “alphabet” of computer hardware is 0, 1</a:t>
            </a:r>
          </a:p>
          <a:p>
            <a:pPr lvl="1"/>
            <a:r>
              <a:rPr lang="en-US" dirty="0" smtClean="0"/>
              <a:t>Will eventually express MIPS instructions as combinations of 0s and 1s (in Machine Language)</a:t>
            </a:r>
          </a:p>
          <a:p>
            <a:r>
              <a:rPr lang="en-US" dirty="0" smtClean="0"/>
              <a:t>MIPS registers are 32 bits wide</a:t>
            </a:r>
          </a:p>
          <a:p>
            <a:r>
              <a:rPr lang="en-US" dirty="0" smtClean="0"/>
              <a:t>MIPS calls this quantity a </a:t>
            </a:r>
            <a:r>
              <a:rPr lang="en-US" i="1" dirty="0" smtClean="0">
                <a:solidFill>
                  <a:srgbClr val="000000"/>
                </a:solidFill>
              </a:rPr>
              <a:t>word</a:t>
            </a:r>
          </a:p>
          <a:p>
            <a:pPr lvl="1"/>
            <a:r>
              <a:rPr lang="en-US" dirty="0" smtClean="0"/>
              <a:t>Some computers use 16-bit or 64-bit wide words</a:t>
            </a:r>
          </a:p>
          <a:p>
            <a:pPr lvl="1"/>
            <a:r>
              <a:rPr lang="en-US" dirty="0" smtClean="0"/>
              <a:t>E.g., Intel 80x86, MIPS64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2012 -- Lecture #5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516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Data Structures vs. Simple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5168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 addition to registers, a computer also has </a:t>
            </a:r>
            <a:r>
              <a:rPr lang="en-US" i="1" dirty="0" smtClean="0">
                <a:solidFill>
                  <a:srgbClr val="000000"/>
                </a:solidFill>
              </a:rPr>
              <a:t>memory </a:t>
            </a:r>
            <a:r>
              <a:rPr lang="en-US" dirty="0" smtClean="0"/>
              <a:t>that holds millions / billions of words</a:t>
            </a:r>
          </a:p>
          <a:p>
            <a:r>
              <a:rPr lang="en-US" dirty="0" smtClean="0"/>
              <a:t>Memory is a single dimension array, starting at 0</a:t>
            </a:r>
          </a:p>
          <a:p>
            <a:r>
              <a:rPr lang="en-US" dirty="0" smtClean="0"/>
              <a:t>To access memory, need an </a:t>
            </a:r>
            <a:r>
              <a:rPr lang="en-US" i="1" dirty="0" smtClean="0">
                <a:solidFill>
                  <a:srgbClr val="000000"/>
                </a:solidFill>
              </a:rPr>
              <a:t>address </a:t>
            </a:r>
            <a:r>
              <a:rPr lang="en-US" dirty="0" smtClean="0"/>
              <a:t>(like an array index)</a:t>
            </a:r>
          </a:p>
          <a:p>
            <a:r>
              <a:rPr lang="en-US" dirty="0" smtClean="0"/>
              <a:t>But MIPS instructions only operate </a:t>
            </a:r>
            <a:br>
              <a:rPr lang="en-US" dirty="0" smtClean="0"/>
            </a:br>
            <a:r>
              <a:rPr lang="en-US" dirty="0" smtClean="0"/>
              <a:t>on registers!</a:t>
            </a:r>
          </a:p>
          <a:p>
            <a:r>
              <a:rPr lang="en-US" dirty="0" smtClean="0"/>
              <a:t>Solution: instructions specialized</a:t>
            </a:r>
            <a:br>
              <a:rPr lang="en-US" dirty="0" smtClean="0"/>
            </a:br>
            <a:r>
              <a:rPr lang="en-US" dirty="0" smtClean="0"/>
              <a:t>to transfer words (data) between </a:t>
            </a:r>
            <a:br>
              <a:rPr lang="en-US" dirty="0" smtClean="0"/>
            </a:br>
            <a:r>
              <a:rPr lang="en-US" dirty="0" smtClean="0"/>
              <a:t>memory and registers</a:t>
            </a:r>
          </a:p>
          <a:p>
            <a:r>
              <a:rPr lang="en-US" dirty="0" smtClean="0"/>
              <a:t>Called </a:t>
            </a:r>
            <a:r>
              <a:rPr lang="en-US" i="1" dirty="0" smtClean="0">
                <a:solidFill>
                  <a:srgbClr val="000000"/>
                </a:solidFill>
              </a:rPr>
              <a:t>data transfer instructions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2012 -- Lecture #5</a:t>
            </a:r>
            <a:endParaRPr lang="en-US" dirty="0"/>
          </a:p>
        </p:txBody>
      </p:sp>
      <p:grpSp>
        <p:nvGrpSpPr>
          <p:cNvPr id="5" name="Group 68"/>
          <p:cNvGrpSpPr/>
          <p:nvPr/>
        </p:nvGrpSpPr>
        <p:grpSpPr>
          <a:xfrm>
            <a:off x="6330950" y="3803650"/>
            <a:ext cx="2381250" cy="2095500"/>
            <a:chOff x="6597650" y="3848100"/>
            <a:chExt cx="596900" cy="2095500"/>
          </a:xfrm>
        </p:grpSpPr>
        <p:sp>
          <p:nvSpPr>
            <p:cNvPr id="59" name="Rectangle 58"/>
            <p:cNvSpPr/>
            <p:nvPr/>
          </p:nvSpPr>
          <p:spPr>
            <a:xfrm>
              <a:off x="6597650" y="5524500"/>
              <a:ext cx="596900" cy="419100"/>
            </a:xfrm>
            <a:prstGeom prst="rect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0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597650" y="5105400"/>
              <a:ext cx="596900" cy="419100"/>
            </a:xfrm>
            <a:prstGeom prst="rect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1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597650" y="4686300"/>
              <a:ext cx="596900" cy="419100"/>
            </a:xfrm>
            <a:prstGeom prst="rect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2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597650" y="4267200"/>
              <a:ext cx="596900" cy="419100"/>
            </a:xfrm>
            <a:prstGeom prst="rect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3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597650" y="3848100"/>
              <a:ext cx="596900" cy="419100"/>
            </a:xfrm>
            <a:prstGeom prst="rect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…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Machine Language</a:t>
            </a:r>
          </a:p>
          <a:p>
            <a:r>
              <a:rPr lang="en-US" dirty="0" err="1" smtClean="0"/>
              <a:t>Administrivia</a:t>
            </a:r>
            <a:endParaRPr lang="en-US" dirty="0" smtClean="0"/>
          </a:p>
          <a:p>
            <a:r>
              <a:rPr lang="en-US" dirty="0" smtClean="0"/>
              <a:t>Operands</a:t>
            </a:r>
          </a:p>
          <a:p>
            <a:r>
              <a:rPr lang="en-US" dirty="0" smtClean="0"/>
              <a:t>Technology Break</a:t>
            </a:r>
          </a:p>
          <a:p>
            <a:r>
              <a:rPr lang="en-US" dirty="0" smtClean="0"/>
              <a:t>Decisions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2012 -- Lecture #5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from Memory to Register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48815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MIPS instruction: </a:t>
            </a:r>
            <a:r>
              <a:rPr lang="en-US" i="1" dirty="0" smtClean="0">
                <a:solidFill>
                  <a:srgbClr val="000000"/>
                </a:solidFill>
              </a:rPr>
              <a:t>Load Word</a:t>
            </a:r>
            <a:r>
              <a:rPr lang="en-US" dirty="0" smtClean="0"/>
              <a:t>, abbreviated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lw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/>
              <a:t>Assume A is an array of 100 words, variables </a:t>
            </a:r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smtClean="0"/>
              <a:t> and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/>
              <a:t> map to registers </a:t>
            </a:r>
            <a:r>
              <a:rPr lang="en-US" dirty="0" smtClean="0">
                <a:latin typeface="Courier New"/>
                <a:cs typeface="Courier New"/>
              </a:rPr>
              <a:t>$s1</a:t>
            </a:r>
            <a:r>
              <a:rPr lang="en-US" dirty="0" smtClean="0">
                <a:cs typeface="Courier New"/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latin typeface="Courier New"/>
                <a:cs typeface="Courier New"/>
              </a:rPr>
              <a:t>$s2</a:t>
            </a:r>
            <a:r>
              <a:rPr lang="en-US" dirty="0" smtClean="0"/>
              <a:t>, the starting address/base address of the array A is in </a:t>
            </a:r>
            <a:r>
              <a:rPr lang="en-US" dirty="0" smtClean="0">
                <a:latin typeface="Courier New"/>
                <a:cs typeface="Courier New"/>
              </a:rPr>
              <a:t>$s3</a:t>
            </a:r>
          </a:p>
          <a:p>
            <a:r>
              <a:rPr lang="en-US" dirty="0" smtClean="0">
                <a:latin typeface="Courier New"/>
                <a:cs typeface="Courier New"/>
              </a:rPr>
              <a:t>int  A[100];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>
                <a:latin typeface="Courier New"/>
                <a:cs typeface="Courier New"/>
              </a:rPr>
              <a:t> + A[3];</a:t>
            </a:r>
          </a:p>
          <a:p>
            <a:r>
              <a:rPr lang="en-US" dirty="0" smtClean="0"/>
              <a:t>Becomes: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lw</a:t>
            </a:r>
            <a:r>
              <a:rPr lang="en-US" dirty="0" smtClean="0">
                <a:latin typeface="Courier New"/>
                <a:cs typeface="Courier New"/>
              </a:rPr>
              <a:t> $t0,3($s3)   </a:t>
            </a:r>
            <a:r>
              <a:rPr lang="en-US" dirty="0" smtClean="0"/>
              <a:t># Temp </a:t>
            </a:r>
            <a:r>
              <a:rPr lang="en-US" dirty="0" err="1" smtClean="0"/>
              <a:t>reg</a:t>
            </a:r>
            <a:r>
              <a:rPr lang="en-US" dirty="0" smtClean="0"/>
              <a:t> $t0 gets A[3]</a:t>
            </a:r>
          </a:p>
          <a:p>
            <a:pPr>
              <a:buNone/>
            </a:pPr>
            <a:r>
              <a:rPr lang="en-US" b="1" dirty="0" smtClean="0">
                <a:solidFill>
                  <a:srgbClr val="3366FF"/>
                </a:solidFill>
                <a:latin typeface="Courier New"/>
                <a:cs typeface="Courier New"/>
              </a:rPr>
              <a:t>	</a:t>
            </a:r>
            <a:r>
              <a:rPr lang="en-US" dirty="0" smtClean="0">
                <a:latin typeface="Courier New"/>
                <a:cs typeface="Courier New"/>
              </a:rPr>
              <a:t>add $s1,$s2,$t0 </a:t>
            </a:r>
            <a:r>
              <a:rPr lang="en-US" dirty="0" smtClean="0"/>
              <a:t># </a:t>
            </a:r>
            <a:r>
              <a:rPr lang="en-US" dirty="0" err="1" smtClean="0"/>
              <a:t>g</a:t>
            </a:r>
            <a:r>
              <a:rPr lang="en-US" dirty="0" smtClean="0"/>
              <a:t> = </a:t>
            </a:r>
            <a:r>
              <a:rPr lang="en-US" dirty="0" err="1" smtClean="0"/>
              <a:t>h</a:t>
            </a:r>
            <a:r>
              <a:rPr lang="en-US" dirty="0" smtClean="0"/>
              <a:t> + A[3]</a:t>
            </a:r>
            <a:endParaRPr lang="en-US" b="1" dirty="0">
              <a:solidFill>
                <a:srgbClr val="3366FF"/>
              </a:solidFill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2012 -- Lecture #5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8"/>
          <p:cNvGrpSpPr/>
          <p:nvPr/>
        </p:nvGrpSpPr>
        <p:grpSpPr>
          <a:xfrm>
            <a:off x="6356350" y="3613150"/>
            <a:ext cx="2381250" cy="2095500"/>
            <a:chOff x="6597650" y="3848100"/>
            <a:chExt cx="596900" cy="2095500"/>
          </a:xfrm>
        </p:grpSpPr>
        <p:sp>
          <p:nvSpPr>
            <p:cNvPr id="96" name="Rectangle 95"/>
            <p:cNvSpPr/>
            <p:nvPr/>
          </p:nvSpPr>
          <p:spPr>
            <a:xfrm>
              <a:off x="6597650" y="5524500"/>
              <a:ext cx="596900" cy="419100"/>
            </a:xfrm>
            <a:prstGeom prst="rect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0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597650" y="5105400"/>
              <a:ext cx="596900" cy="419100"/>
            </a:xfrm>
            <a:prstGeom prst="rect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1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597650" y="4686300"/>
              <a:ext cx="596900" cy="419100"/>
            </a:xfrm>
            <a:prstGeom prst="rect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2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597650" y="4267200"/>
              <a:ext cx="596900" cy="419100"/>
            </a:xfrm>
            <a:prstGeom prst="rect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3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597650" y="3848100"/>
              <a:ext cx="596900" cy="419100"/>
            </a:xfrm>
            <a:prstGeom prst="rect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…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Addresses are in Bytes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2012 -- Lecture #5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346200"/>
            <a:ext cx="8229600" cy="4902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Lots of data is smaller than 32 bits, but rarely smaller than 8 bits – works fine if everything is a multiple of 8 bits</a:t>
            </a:r>
          </a:p>
          <a:p>
            <a:r>
              <a:rPr lang="en-US" dirty="0" smtClean="0"/>
              <a:t>8 bit item is called a </a:t>
            </a:r>
            <a:r>
              <a:rPr lang="en-US" i="1" dirty="0" smtClean="0">
                <a:solidFill>
                  <a:srgbClr val="000000"/>
                </a:solidFill>
              </a:rPr>
              <a:t>byte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	(1 word = 4 bytes)</a:t>
            </a:r>
          </a:p>
          <a:p>
            <a:r>
              <a:rPr lang="en-US" dirty="0" smtClean="0"/>
              <a:t>Memory addresses are really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i="1" dirty="0" smtClean="0">
                <a:solidFill>
                  <a:srgbClr val="000000"/>
                </a:solidFill>
              </a:rPr>
              <a:t>bytes</a:t>
            </a:r>
            <a:r>
              <a:rPr lang="en-US" dirty="0" smtClean="0"/>
              <a:t>, not words</a:t>
            </a:r>
          </a:p>
          <a:p>
            <a:r>
              <a:rPr lang="en-US" dirty="0" smtClean="0"/>
              <a:t>Word addresses are 4 bytes </a:t>
            </a:r>
            <a:br>
              <a:rPr lang="en-US" dirty="0" smtClean="0"/>
            </a:br>
            <a:r>
              <a:rPr lang="en-US" dirty="0" smtClean="0"/>
              <a:t>apart </a:t>
            </a:r>
          </a:p>
          <a:p>
            <a:pPr lvl="1"/>
            <a:r>
              <a:rPr lang="en-US" dirty="0" smtClean="0"/>
              <a:t>Word address is same as leftmost byte</a:t>
            </a:r>
          </a:p>
        </p:txBody>
      </p:sp>
      <p:grpSp>
        <p:nvGrpSpPr>
          <p:cNvPr id="5" name="Group 87"/>
          <p:cNvGrpSpPr/>
          <p:nvPr/>
        </p:nvGrpSpPr>
        <p:grpSpPr>
          <a:xfrm>
            <a:off x="6356350" y="3594100"/>
            <a:ext cx="2374900" cy="2095500"/>
            <a:chOff x="6597650" y="3848100"/>
            <a:chExt cx="2374900" cy="2095500"/>
          </a:xfrm>
        </p:grpSpPr>
        <p:grpSp>
          <p:nvGrpSpPr>
            <p:cNvPr id="6" name="Group 68"/>
            <p:cNvGrpSpPr/>
            <p:nvPr/>
          </p:nvGrpSpPr>
          <p:grpSpPr>
            <a:xfrm>
              <a:off x="6597650" y="3848100"/>
              <a:ext cx="596900" cy="2095500"/>
              <a:chOff x="6597650" y="3848100"/>
              <a:chExt cx="596900" cy="20955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597650" y="5524500"/>
                <a:ext cx="596900" cy="419100"/>
              </a:xfrm>
              <a:prstGeom prst="rect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u="sng" dirty="0" smtClean="0">
                    <a:solidFill>
                      <a:srgbClr val="FF6600"/>
                    </a:solidFill>
                  </a:rPr>
                  <a:t>0</a:t>
                </a:r>
                <a:endParaRPr lang="en-US" sz="2800" u="sng" dirty="0">
                  <a:solidFill>
                    <a:srgbClr val="FF6600"/>
                  </a:solidFill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6597650" y="5105400"/>
                <a:ext cx="596900" cy="419100"/>
              </a:xfrm>
              <a:prstGeom prst="rect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u="sng" dirty="0" smtClean="0">
                    <a:solidFill>
                      <a:srgbClr val="FF6600"/>
                    </a:solidFill>
                  </a:rPr>
                  <a:t>4</a:t>
                </a:r>
                <a:endParaRPr lang="en-US" sz="2800" u="sng" dirty="0">
                  <a:solidFill>
                    <a:srgbClr val="FF6600"/>
                  </a:solidFill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6597650" y="4686300"/>
                <a:ext cx="596900" cy="419100"/>
              </a:xfrm>
              <a:prstGeom prst="rect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u="sng" dirty="0" smtClean="0">
                    <a:solidFill>
                      <a:srgbClr val="FF6600"/>
                    </a:solidFill>
                  </a:rPr>
                  <a:t>8</a:t>
                </a:r>
                <a:endParaRPr lang="en-US" sz="2800" u="sng" dirty="0">
                  <a:solidFill>
                    <a:srgbClr val="FF6600"/>
                  </a:solidFill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6597650" y="4267200"/>
                <a:ext cx="596900" cy="419100"/>
              </a:xfrm>
              <a:prstGeom prst="rect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rgbClr val="FF6600"/>
                    </a:solidFill>
                  </a:rPr>
                  <a:t>12</a:t>
                </a:r>
                <a:endParaRPr lang="en-US" sz="2800" dirty="0">
                  <a:solidFill>
                    <a:srgbClr val="FF6600"/>
                  </a:solidFill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6597650" y="3848100"/>
                <a:ext cx="596900" cy="419100"/>
              </a:xfrm>
              <a:prstGeom prst="rect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u="sng" dirty="0" smtClean="0">
                    <a:solidFill>
                      <a:srgbClr val="FF6600"/>
                    </a:solidFill>
                  </a:rPr>
                  <a:t>…</a:t>
                </a:r>
                <a:endParaRPr lang="en-US" sz="2800" u="sng" dirty="0">
                  <a:solidFill>
                    <a:srgbClr val="FF6600"/>
                  </a:solidFill>
                </a:endParaRPr>
              </a:p>
            </p:txBody>
          </p:sp>
        </p:grpSp>
        <p:grpSp>
          <p:nvGrpSpPr>
            <p:cNvPr id="7" name="Group 69"/>
            <p:cNvGrpSpPr/>
            <p:nvPr/>
          </p:nvGrpSpPr>
          <p:grpSpPr>
            <a:xfrm>
              <a:off x="7194550" y="3848100"/>
              <a:ext cx="596900" cy="2095500"/>
              <a:chOff x="6597650" y="3848100"/>
              <a:chExt cx="596900" cy="2095500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6597650" y="5524500"/>
                <a:ext cx="596900" cy="419100"/>
              </a:xfrm>
              <a:prstGeom prst="rect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1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6597650" y="5105400"/>
                <a:ext cx="596900" cy="419100"/>
              </a:xfrm>
              <a:prstGeom prst="rect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5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6597650" y="4686300"/>
                <a:ext cx="596900" cy="419100"/>
              </a:xfrm>
              <a:prstGeom prst="rect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9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6597650" y="4267200"/>
                <a:ext cx="596900" cy="419100"/>
              </a:xfrm>
              <a:prstGeom prst="rect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13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597650" y="3848100"/>
                <a:ext cx="596900" cy="419100"/>
              </a:xfrm>
              <a:prstGeom prst="rect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…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 75"/>
            <p:cNvGrpSpPr/>
            <p:nvPr/>
          </p:nvGrpSpPr>
          <p:grpSpPr>
            <a:xfrm>
              <a:off x="7804150" y="3848100"/>
              <a:ext cx="596900" cy="2095500"/>
              <a:chOff x="6597650" y="3848100"/>
              <a:chExt cx="596900" cy="2095500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6597650" y="5524500"/>
                <a:ext cx="596900" cy="419100"/>
              </a:xfrm>
              <a:prstGeom prst="rect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2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6597650" y="5105400"/>
                <a:ext cx="596900" cy="419100"/>
              </a:xfrm>
              <a:prstGeom prst="rect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6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6597650" y="4686300"/>
                <a:ext cx="596900" cy="419100"/>
              </a:xfrm>
              <a:prstGeom prst="rect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10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6597650" y="4267200"/>
                <a:ext cx="596900" cy="419100"/>
              </a:xfrm>
              <a:prstGeom prst="rect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14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97650" y="3848100"/>
                <a:ext cx="596900" cy="419100"/>
              </a:xfrm>
              <a:prstGeom prst="rect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…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Group 81"/>
            <p:cNvGrpSpPr/>
            <p:nvPr/>
          </p:nvGrpSpPr>
          <p:grpSpPr>
            <a:xfrm>
              <a:off x="8375650" y="3848100"/>
              <a:ext cx="596900" cy="2095500"/>
              <a:chOff x="6597650" y="3848100"/>
              <a:chExt cx="596900" cy="2095500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6597650" y="5524500"/>
                <a:ext cx="596900" cy="419100"/>
              </a:xfrm>
              <a:prstGeom prst="rect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3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6597650" y="5105400"/>
                <a:ext cx="596900" cy="419100"/>
              </a:xfrm>
              <a:prstGeom prst="rect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7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6597650" y="4686300"/>
                <a:ext cx="596900" cy="419100"/>
              </a:xfrm>
              <a:prstGeom prst="rect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11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6597650" y="4267200"/>
                <a:ext cx="596900" cy="419100"/>
              </a:xfrm>
              <a:prstGeom prst="rect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15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6597650" y="3848100"/>
                <a:ext cx="596900" cy="419100"/>
              </a:xfrm>
              <a:prstGeom prst="rect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…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316133" y="2556933"/>
            <a:ext cx="2300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Addr</a:t>
            </a:r>
            <a:r>
              <a:rPr lang="en-US" dirty="0" smtClean="0"/>
              <a:t> of lowest byte in</a:t>
            </a:r>
            <a:br>
              <a:rPr lang="en-US" dirty="0" smtClean="0"/>
            </a:br>
            <a:r>
              <a:rPr lang="en-US" dirty="0" smtClean="0"/>
              <a:t>word is </a:t>
            </a:r>
            <a:r>
              <a:rPr lang="en-US" dirty="0" err="1" smtClean="0"/>
              <a:t>addr</a:t>
            </a:r>
            <a:r>
              <a:rPr lang="en-US" dirty="0" smtClean="0"/>
              <a:t> of word</a:t>
            </a:r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>
          <a:xfrm rot="5400000">
            <a:off x="6502400" y="3352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from </a:t>
            </a:r>
            <a:r>
              <a:rPr lang="en-US" i="1" dirty="0" smtClean="0"/>
              <a:t>Memory </a:t>
            </a:r>
            <a:r>
              <a:rPr lang="en-US" dirty="0" smtClean="0"/>
              <a:t>to </a:t>
            </a:r>
            <a:r>
              <a:rPr lang="en-US" i="1" dirty="0" smtClean="0"/>
              <a:t>Register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303837"/>
          </a:xfrm>
        </p:spPr>
        <p:txBody>
          <a:bodyPr>
            <a:normAutofit/>
          </a:bodyPr>
          <a:lstStyle/>
          <a:p>
            <a:r>
              <a:rPr lang="en-US" dirty="0" smtClean="0"/>
              <a:t>MIPS instruction: </a:t>
            </a:r>
            <a:r>
              <a:rPr lang="en-US" i="1" dirty="0" smtClean="0">
                <a:solidFill>
                  <a:srgbClr val="000000"/>
                </a:solidFill>
              </a:rPr>
              <a:t>Load Word</a:t>
            </a:r>
            <a:r>
              <a:rPr lang="en-US" dirty="0" smtClean="0"/>
              <a:t>, abbreviated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lw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/>
              <a:t>Assume A is an array of 100 words, variables </a:t>
            </a:r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smtClean="0"/>
              <a:t> and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/>
              <a:t> map to registers </a:t>
            </a:r>
            <a:r>
              <a:rPr lang="en-US" dirty="0" smtClean="0">
                <a:latin typeface="Courier New"/>
                <a:cs typeface="Courier New"/>
              </a:rPr>
              <a:t>$s1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latin typeface="Courier New"/>
                <a:cs typeface="Courier New"/>
              </a:rPr>
              <a:t>$s2</a:t>
            </a:r>
            <a:r>
              <a:rPr lang="en-US" dirty="0" smtClean="0"/>
              <a:t>, the starting address/base address of the array A is in </a:t>
            </a:r>
            <a:r>
              <a:rPr lang="en-US" dirty="0" smtClean="0">
                <a:latin typeface="Courier New"/>
                <a:cs typeface="Courier New"/>
              </a:rPr>
              <a:t>$s3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>
                <a:latin typeface="Courier New"/>
                <a:cs typeface="Courier New"/>
              </a:rPr>
              <a:t> + A[3];</a:t>
            </a:r>
          </a:p>
          <a:p>
            <a:r>
              <a:rPr lang="en-US" dirty="0" smtClean="0"/>
              <a:t>Becomes: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latin typeface="Courier New"/>
                <a:cs typeface="Courier New"/>
              </a:rPr>
              <a:t>lw</a:t>
            </a:r>
            <a:r>
              <a:rPr lang="en-US" dirty="0" smtClean="0">
                <a:latin typeface="Courier New"/>
                <a:cs typeface="Courier New"/>
              </a:rPr>
              <a:t> $t0, 3($s3) 	</a:t>
            </a:r>
            <a:r>
              <a:rPr lang="en-US" dirty="0" smtClean="0"/>
              <a:t># Temp </a:t>
            </a:r>
            <a:r>
              <a:rPr lang="en-US" dirty="0" err="1" smtClean="0"/>
              <a:t>reg</a:t>
            </a:r>
            <a:r>
              <a:rPr lang="en-US" dirty="0" smtClean="0"/>
              <a:t> $t0 gets A[3]</a:t>
            </a:r>
          </a:p>
          <a:p>
            <a:pPr>
              <a:buNone/>
            </a:pPr>
            <a:r>
              <a:rPr lang="en-US" b="1" dirty="0" smtClean="0">
                <a:solidFill>
                  <a:srgbClr val="3366FF"/>
                </a:solidFill>
                <a:latin typeface="Courier New"/>
                <a:cs typeface="Courier New"/>
              </a:rPr>
              <a:t>	</a:t>
            </a:r>
            <a:r>
              <a:rPr lang="en-US" dirty="0" smtClean="0">
                <a:latin typeface="Courier New"/>
                <a:cs typeface="Courier New"/>
              </a:rPr>
              <a:t>add $s1,$s2,$t0 </a:t>
            </a:r>
            <a:r>
              <a:rPr lang="en-US" dirty="0" smtClean="0"/>
              <a:t># </a:t>
            </a:r>
            <a:r>
              <a:rPr lang="en-US" dirty="0" err="1" smtClean="0"/>
              <a:t>g</a:t>
            </a:r>
            <a:r>
              <a:rPr lang="en-US" dirty="0" smtClean="0"/>
              <a:t> = </a:t>
            </a:r>
            <a:r>
              <a:rPr lang="en-US" dirty="0" err="1" smtClean="0"/>
              <a:t>h</a:t>
            </a:r>
            <a:r>
              <a:rPr lang="en-US" dirty="0" smtClean="0"/>
              <a:t> + A[3]</a:t>
            </a:r>
            <a:endParaRPr lang="en-US" b="1" dirty="0">
              <a:solidFill>
                <a:srgbClr val="3366FF"/>
              </a:solidFill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0373" y="5227593"/>
            <a:ext cx="673097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  <a:latin typeface="Courier New"/>
                <a:cs typeface="Courier New"/>
              </a:rPr>
              <a:t>12</a:t>
            </a:r>
            <a:endParaRPr lang="en-US" sz="3200" u="sng" dirty="0">
              <a:solidFill>
                <a:srgbClr val="FF0000"/>
              </a:solidFill>
              <a:latin typeface="Courier New"/>
              <a:cs typeface="Courier New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2012 -- Lecture #5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from </a:t>
            </a:r>
            <a:r>
              <a:rPr lang="en-US" i="1" dirty="0" smtClean="0"/>
              <a:t>Register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to </a:t>
            </a:r>
            <a:r>
              <a:rPr lang="en-US" i="1" dirty="0" smtClean="0"/>
              <a:t>Memory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686800" cy="53038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MIPS instruction: </a:t>
            </a:r>
            <a:r>
              <a:rPr lang="en-US" i="1" dirty="0" smtClean="0"/>
              <a:t>Store Word</a:t>
            </a:r>
            <a:r>
              <a:rPr lang="en-US" dirty="0" smtClean="0"/>
              <a:t>, abbreviated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sw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/>
              <a:t>Assume A is an array of 100 words, variables </a:t>
            </a:r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smtClean="0"/>
              <a:t> and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/>
              <a:t> map to registers </a:t>
            </a:r>
            <a:r>
              <a:rPr lang="en-US" dirty="0" smtClean="0">
                <a:latin typeface="Courier New"/>
                <a:cs typeface="Courier New"/>
              </a:rPr>
              <a:t>$s1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latin typeface="Courier New"/>
                <a:cs typeface="Courier New"/>
              </a:rPr>
              <a:t>$s2</a:t>
            </a:r>
            <a:r>
              <a:rPr lang="en-US" dirty="0" smtClean="0"/>
              <a:t>, the starting address, or base address, of the array A is in </a:t>
            </a:r>
            <a:r>
              <a:rPr lang="en-US" dirty="0" smtClean="0">
                <a:latin typeface="Courier New"/>
                <a:cs typeface="Courier New"/>
              </a:rPr>
              <a:t>$s3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Courier New"/>
                <a:cs typeface="Courier New"/>
              </a:rPr>
              <a:t>A[10] =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>
                <a:latin typeface="Courier New"/>
                <a:cs typeface="Courier New"/>
              </a:rPr>
              <a:t> + A[3];</a:t>
            </a:r>
          </a:p>
          <a:p>
            <a:r>
              <a:rPr lang="en-US" dirty="0" smtClean="0"/>
              <a:t>Turns into</a:t>
            </a:r>
          </a:p>
          <a:p>
            <a:pPr>
              <a:buNone/>
            </a:pPr>
            <a:r>
              <a:rPr lang="en-US" sz="3000" dirty="0" smtClean="0">
                <a:latin typeface="Courier New"/>
                <a:cs typeface="Courier New"/>
              </a:rPr>
              <a:t>	</a:t>
            </a:r>
            <a:r>
              <a:rPr lang="en-US" sz="3000" dirty="0" err="1" smtClean="0">
                <a:latin typeface="Courier New"/>
                <a:cs typeface="Courier New"/>
              </a:rPr>
              <a:t>lw</a:t>
            </a:r>
            <a:r>
              <a:rPr lang="en-US" sz="3000" dirty="0" smtClean="0">
                <a:latin typeface="Courier New"/>
                <a:cs typeface="Courier New"/>
              </a:rPr>
              <a:t>  $t0,</a:t>
            </a:r>
            <a:r>
              <a:rPr lang="en-US" sz="3000" dirty="0" smtClean="0">
                <a:solidFill>
                  <a:srgbClr val="000000"/>
                </a:solidFill>
                <a:latin typeface="Courier New"/>
                <a:cs typeface="Courier New"/>
              </a:rPr>
              <a:t>12</a:t>
            </a:r>
            <a:r>
              <a:rPr lang="en-US" sz="3000" dirty="0" smtClean="0">
                <a:latin typeface="Courier New"/>
                <a:cs typeface="Courier New"/>
              </a:rPr>
              <a:t>($s3) </a:t>
            </a:r>
            <a:r>
              <a:rPr lang="en-US" sz="3000" dirty="0" smtClean="0">
                <a:cs typeface="Courier New"/>
              </a:rPr>
              <a:t># Temp </a:t>
            </a:r>
            <a:r>
              <a:rPr lang="en-US" sz="3000" dirty="0" err="1" smtClean="0">
                <a:cs typeface="Courier New"/>
              </a:rPr>
              <a:t>reg</a:t>
            </a:r>
            <a:r>
              <a:rPr lang="en-US" sz="3000" dirty="0" smtClean="0">
                <a:cs typeface="Courier New"/>
              </a:rPr>
              <a:t> $t0 gets A[3]</a:t>
            </a:r>
          </a:p>
          <a:p>
            <a:pPr>
              <a:buNone/>
            </a:pPr>
            <a:r>
              <a:rPr lang="en-US" sz="3000" dirty="0" smtClean="0">
                <a:solidFill>
                  <a:srgbClr val="3366FF"/>
                </a:solidFill>
                <a:latin typeface="Courier New"/>
                <a:cs typeface="Courier New"/>
              </a:rPr>
              <a:t>	</a:t>
            </a:r>
            <a:r>
              <a:rPr lang="en-US" sz="3000" dirty="0" smtClean="0">
                <a:latin typeface="Courier New"/>
                <a:cs typeface="Courier New"/>
              </a:rPr>
              <a:t>add $t0,$s2,$t0 </a:t>
            </a:r>
            <a:r>
              <a:rPr lang="en-US" sz="3000" dirty="0" smtClean="0">
                <a:cs typeface="Courier New"/>
              </a:rPr>
              <a:t># t0 = </a:t>
            </a:r>
            <a:r>
              <a:rPr lang="en-US" sz="3000" dirty="0" err="1" smtClean="0">
                <a:cs typeface="Courier New"/>
              </a:rPr>
              <a:t>h</a:t>
            </a:r>
            <a:r>
              <a:rPr lang="en-US" sz="3000" dirty="0" smtClean="0">
                <a:cs typeface="Courier New"/>
              </a:rPr>
              <a:t> + A[3]</a:t>
            </a:r>
            <a:endParaRPr lang="en-US" sz="30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3000" dirty="0" smtClean="0">
                <a:latin typeface="Courier New"/>
                <a:cs typeface="Courier New"/>
              </a:rPr>
              <a:t>	                </a:t>
            </a:r>
            <a:r>
              <a:rPr lang="en-US" sz="3000" dirty="0" smtClean="0">
                <a:cs typeface="Courier New"/>
              </a:rPr>
              <a:t># A[10] = </a:t>
            </a:r>
            <a:r>
              <a:rPr lang="en-US" sz="3000" dirty="0" err="1" smtClean="0">
                <a:cs typeface="Courier New"/>
              </a:rPr>
              <a:t>h</a:t>
            </a:r>
            <a:r>
              <a:rPr lang="en-US" sz="3000" dirty="0" smtClean="0">
                <a:cs typeface="Courier New"/>
              </a:rPr>
              <a:t> + A[3]</a:t>
            </a:r>
            <a:endParaRPr lang="en-US" sz="3000" b="1" dirty="0">
              <a:solidFill>
                <a:srgbClr val="3366FF"/>
              </a:solidFill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2012 -- Lecture #5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from </a:t>
            </a:r>
            <a:r>
              <a:rPr lang="en-US" i="1" dirty="0" smtClean="0"/>
              <a:t>Register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to </a:t>
            </a:r>
            <a:r>
              <a:rPr lang="en-US" i="1" dirty="0" smtClean="0"/>
              <a:t>Memory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686800" cy="53038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MIPS instruction: </a:t>
            </a:r>
            <a:r>
              <a:rPr lang="en-US" i="1" dirty="0" smtClean="0"/>
              <a:t>Store Word</a:t>
            </a:r>
            <a:r>
              <a:rPr lang="en-US" dirty="0" smtClean="0"/>
              <a:t>, abbreviated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sw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/>
              <a:t>Assume A is an array of 100 words, variables </a:t>
            </a:r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smtClean="0"/>
              <a:t> and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/>
              <a:t> map to registers </a:t>
            </a:r>
            <a:r>
              <a:rPr lang="en-US" dirty="0" smtClean="0">
                <a:latin typeface="Courier New"/>
                <a:cs typeface="Courier New"/>
              </a:rPr>
              <a:t>$s1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latin typeface="Courier New"/>
                <a:cs typeface="Courier New"/>
              </a:rPr>
              <a:t>$s2</a:t>
            </a:r>
            <a:r>
              <a:rPr lang="en-US" dirty="0" smtClean="0"/>
              <a:t>, the starting address, or base address, of the array A is in </a:t>
            </a:r>
            <a:r>
              <a:rPr lang="en-US" dirty="0" smtClean="0">
                <a:latin typeface="Courier New"/>
                <a:cs typeface="Courier New"/>
              </a:rPr>
              <a:t>$s3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Courier New"/>
                <a:cs typeface="Courier New"/>
              </a:rPr>
              <a:t>A[10] =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>
                <a:latin typeface="Courier New"/>
                <a:cs typeface="Courier New"/>
              </a:rPr>
              <a:t> + A[3];</a:t>
            </a:r>
          </a:p>
          <a:p>
            <a:r>
              <a:rPr lang="en-US" dirty="0" smtClean="0"/>
              <a:t>Turns into</a:t>
            </a:r>
          </a:p>
          <a:p>
            <a:pPr>
              <a:buNone/>
            </a:pPr>
            <a:r>
              <a:rPr lang="en-US" sz="3000" dirty="0" smtClean="0">
                <a:latin typeface="Courier New"/>
                <a:cs typeface="Courier New"/>
              </a:rPr>
              <a:t>	</a:t>
            </a:r>
            <a:r>
              <a:rPr lang="en-US" sz="3000" dirty="0" err="1" smtClean="0">
                <a:latin typeface="Courier New"/>
                <a:cs typeface="Courier New"/>
              </a:rPr>
              <a:t>lw</a:t>
            </a:r>
            <a:r>
              <a:rPr lang="en-US" sz="3000" dirty="0" smtClean="0">
                <a:latin typeface="Courier New"/>
                <a:cs typeface="Courier New"/>
              </a:rPr>
              <a:t>  $t0,</a:t>
            </a:r>
            <a:r>
              <a:rPr lang="en-US" sz="3000" dirty="0" smtClean="0">
                <a:solidFill>
                  <a:srgbClr val="000000"/>
                </a:solidFill>
                <a:latin typeface="Courier New"/>
                <a:cs typeface="Courier New"/>
              </a:rPr>
              <a:t>12</a:t>
            </a:r>
            <a:r>
              <a:rPr lang="en-US" sz="3000" dirty="0" smtClean="0">
                <a:latin typeface="Courier New"/>
                <a:cs typeface="Courier New"/>
              </a:rPr>
              <a:t>($s3) </a:t>
            </a:r>
            <a:r>
              <a:rPr lang="en-US" sz="3000" dirty="0" smtClean="0">
                <a:cs typeface="Courier New"/>
              </a:rPr>
              <a:t># Temp </a:t>
            </a:r>
            <a:r>
              <a:rPr lang="en-US" sz="3000" dirty="0" err="1" smtClean="0">
                <a:cs typeface="Courier New"/>
              </a:rPr>
              <a:t>reg</a:t>
            </a:r>
            <a:r>
              <a:rPr lang="en-US" sz="3000" dirty="0" smtClean="0">
                <a:cs typeface="Courier New"/>
              </a:rPr>
              <a:t> $t0 gets A[3]</a:t>
            </a:r>
          </a:p>
          <a:p>
            <a:pPr>
              <a:buNone/>
            </a:pPr>
            <a:r>
              <a:rPr lang="en-US" sz="3000" dirty="0" smtClean="0">
                <a:solidFill>
                  <a:srgbClr val="3366FF"/>
                </a:solidFill>
                <a:latin typeface="Courier New"/>
                <a:cs typeface="Courier New"/>
              </a:rPr>
              <a:t>	</a:t>
            </a:r>
            <a:r>
              <a:rPr lang="en-US" sz="3000" dirty="0" smtClean="0">
                <a:latin typeface="Courier New"/>
                <a:cs typeface="Courier New"/>
              </a:rPr>
              <a:t>add $t0,$s2,$t0 </a:t>
            </a:r>
            <a:r>
              <a:rPr lang="en-US" sz="3000" dirty="0" smtClean="0">
                <a:cs typeface="Courier New"/>
              </a:rPr>
              <a:t># t0 = </a:t>
            </a:r>
            <a:r>
              <a:rPr lang="en-US" sz="3000" dirty="0" err="1" smtClean="0">
                <a:cs typeface="Courier New"/>
              </a:rPr>
              <a:t>h</a:t>
            </a:r>
            <a:r>
              <a:rPr lang="en-US" sz="3000" dirty="0" smtClean="0">
                <a:cs typeface="Courier New"/>
              </a:rPr>
              <a:t> + A[3]</a:t>
            </a:r>
            <a:endParaRPr lang="en-US" sz="30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3000" dirty="0" smtClean="0">
                <a:latin typeface="Courier New"/>
                <a:cs typeface="Courier New"/>
              </a:rPr>
              <a:t>	</a:t>
            </a:r>
            <a:r>
              <a:rPr lang="en-US" sz="30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sw</a:t>
            </a:r>
            <a:r>
              <a:rPr lang="en-US" sz="3000" dirty="0" smtClean="0">
                <a:solidFill>
                  <a:srgbClr val="FF0000"/>
                </a:solidFill>
                <a:latin typeface="Courier New"/>
                <a:cs typeface="Courier New"/>
              </a:rPr>
              <a:t>  $t0,40($s3)</a:t>
            </a:r>
            <a:r>
              <a:rPr lang="en-US" sz="3000" dirty="0" smtClean="0">
                <a:latin typeface="Courier New"/>
                <a:cs typeface="Courier New"/>
              </a:rPr>
              <a:t> </a:t>
            </a:r>
            <a:r>
              <a:rPr lang="en-US" sz="3000" dirty="0" smtClean="0">
                <a:cs typeface="Courier New"/>
              </a:rPr>
              <a:t># A[10] = </a:t>
            </a:r>
            <a:r>
              <a:rPr lang="en-US" sz="3000" dirty="0" err="1" smtClean="0">
                <a:cs typeface="Courier New"/>
              </a:rPr>
              <a:t>h</a:t>
            </a:r>
            <a:r>
              <a:rPr lang="en-US" sz="3000" dirty="0" smtClean="0">
                <a:cs typeface="Courier New"/>
              </a:rPr>
              <a:t> + A[3]</a:t>
            </a:r>
            <a:endParaRPr lang="en-US" sz="3000" b="1" dirty="0">
              <a:solidFill>
                <a:srgbClr val="3366FF"/>
              </a:solidFill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2012 -- Lecture #5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of Registers vs.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that </a:t>
            </a:r>
          </a:p>
          <a:p>
            <a:pPr lvl="1"/>
            <a:r>
              <a:rPr lang="en-US" dirty="0" smtClean="0"/>
              <a:t>Registers: 32 words (128 Bytes)</a:t>
            </a:r>
          </a:p>
          <a:p>
            <a:pPr lvl="1"/>
            <a:r>
              <a:rPr lang="en-US" dirty="0" smtClean="0"/>
              <a:t>Memory: Billions of bytes (2 GB to 8 GB on laptop)</a:t>
            </a:r>
          </a:p>
          <a:p>
            <a:r>
              <a:rPr lang="en-US" dirty="0" smtClean="0"/>
              <a:t>and the RISC principle is…</a:t>
            </a:r>
          </a:p>
          <a:p>
            <a:pPr lvl="1"/>
            <a:r>
              <a:rPr lang="en-US" dirty="0" smtClean="0"/>
              <a:t>Smaller is faster</a:t>
            </a:r>
          </a:p>
          <a:p>
            <a:r>
              <a:rPr lang="en-US" dirty="0" smtClean="0"/>
              <a:t>How much faster are registers than memory??</a:t>
            </a:r>
          </a:p>
          <a:p>
            <a:r>
              <a:rPr lang="en-US" dirty="0" smtClean="0"/>
              <a:t>About 100-500 times faster!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2012 -- Lecture #5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1371600" y="2901432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408000"/>
                </a:solidFill>
                <a:latin typeface="+mj-lt"/>
                <a:cs typeface="Courier"/>
              </a:rPr>
              <a:t>Can byte address 8GB with a MIPS word</a:t>
            </a:r>
          </a:p>
        </p:txBody>
      </p: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1371600" y="3815832"/>
            <a:ext cx="670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err="1" smtClean="0">
                <a:solidFill>
                  <a:srgbClr val="FF66A0"/>
                </a:solidFill>
                <a:latin typeface="Courier New"/>
                <a:cs typeface="Courier New"/>
              </a:rPr>
              <a:t>imm</a:t>
            </a:r>
            <a:r>
              <a:rPr lang="en-US" sz="2800" dirty="0" smtClean="0">
                <a:solidFill>
                  <a:srgbClr val="FF66A0"/>
                </a:solidFill>
                <a:latin typeface="Courier New"/>
                <a:cs typeface="Courier New"/>
              </a:rPr>
              <a:t> </a:t>
            </a:r>
            <a:r>
              <a:rPr lang="en-US" sz="2800" dirty="0" smtClean="0">
                <a:solidFill>
                  <a:srgbClr val="FF66A0"/>
                </a:solidFill>
                <a:latin typeface="+mj-lt"/>
                <a:cs typeface="Courier"/>
              </a:rPr>
              <a:t>must be a multiple of 4 for</a:t>
            </a:r>
          </a:p>
          <a:p>
            <a:r>
              <a:rPr lang="en-US" sz="2800" dirty="0" err="1" smtClean="0">
                <a:solidFill>
                  <a:srgbClr val="FF66A0"/>
                </a:solidFill>
                <a:latin typeface="Courier New"/>
                <a:cs typeface="Courier New"/>
              </a:rPr>
              <a:t>lw</a:t>
            </a:r>
            <a:r>
              <a:rPr lang="en-US" sz="2800" dirty="0" smtClean="0">
                <a:solidFill>
                  <a:srgbClr val="FF66A0"/>
                </a:solidFill>
                <a:latin typeface="Courier New"/>
                <a:cs typeface="Courier New"/>
              </a:rPr>
              <a:t> $t0,imm($s0)</a:t>
            </a:r>
            <a:r>
              <a:rPr lang="en-US" sz="2800" dirty="0" smtClean="0">
                <a:solidFill>
                  <a:srgbClr val="FF66A0"/>
                </a:solidFill>
                <a:latin typeface="+mj-lt"/>
                <a:cs typeface="Courier"/>
              </a:rPr>
              <a:t> to be valid </a:t>
            </a:r>
            <a:endParaRPr lang="en-US" sz="2800" dirty="0" smtClean="0">
              <a:solidFill>
                <a:srgbClr val="FF66A0"/>
              </a:solidFill>
              <a:latin typeface="Courier"/>
              <a:cs typeface="Courier"/>
            </a:endParaRPr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1371600" y="5068888"/>
            <a:ext cx="670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If MIPS halved the number of registers</a:t>
            </a:r>
          </a:p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available, it would be twice as fast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60438" y="1987032"/>
            <a:ext cx="7116762" cy="523220"/>
            <a:chOff x="960651" y="1743728"/>
            <a:chExt cx="7116549" cy="392422"/>
          </a:xfrm>
        </p:grpSpPr>
        <p:sp>
          <p:nvSpPr>
            <p:cNvPr id="53259" name="TextBox 2"/>
            <p:cNvSpPr txBox="1">
              <a:spLocks noChangeArrowheads="1"/>
            </p:cNvSpPr>
            <p:nvPr/>
          </p:nvSpPr>
          <p:spPr bwMode="auto">
            <a:xfrm>
              <a:off x="1371600" y="1743728"/>
              <a:ext cx="6705600" cy="392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FF8000"/>
                  </a:solidFill>
                  <a:latin typeface="Courier New"/>
                  <a:cs typeface="Courier New"/>
                </a:rPr>
                <a:t>add $t0,$t1,4($t2)</a:t>
              </a:r>
              <a:r>
                <a:rPr lang="en-US" sz="2800" dirty="0" smtClean="0">
                  <a:solidFill>
                    <a:srgbClr val="FF8000"/>
                  </a:solidFill>
                  <a:latin typeface="+mj-lt"/>
                  <a:cs typeface="Courier"/>
                </a:rPr>
                <a:t> is valid MIPS</a:t>
              </a:r>
              <a:endParaRPr lang="en-US" sz="2800" dirty="0">
                <a:solidFill>
                  <a:srgbClr val="FF8000"/>
                </a:solidFill>
                <a:latin typeface="+mj-lt"/>
              </a:endParaRPr>
            </a:p>
          </p:txBody>
        </p:sp>
        <p:sp>
          <p:nvSpPr>
            <p:cNvPr id="53260" name="Rectangle 6"/>
            <p:cNvSpPr>
              <a:spLocks noChangeArrowheads="1"/>
            </p:cNvSpPr>
            <p:nvPr/>
          </p:nvSpPr>
          <p:spPr bwMode="auto">
            <a:xfrm>
              <a:off x="960651" y="1809750"/>
              <a:ext cx="4154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ＭＳ ゴシック" pitchFamily="1" charset="-128"/>
                  <a:ea typeface="ＭＳ ゴシック" pitchFamily="1" charset="-128"/>
                  <a:cs typeface="ＭＳ ゴシック" pitchFamily="1" charset="-128"/>
                </a:rPr>
                <a:t>☐</a:t>
              </a:r>
              <a:endParaRPr lang="en-US" dirty="0"/>
            </a:p>
          </p:txBody>
        </p:sp>
      </p:grp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960438" y="3004619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960438" y="3919019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947738" y="5156200"/>
            <a:ext cx="415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7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46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75217" y="1022350"/>
            <a:ext cx="579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/>
              <a:t>Which of the following is TRUE?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FBFBF"/>
                </a:solidFill>
              </a:rPr>
              <a:t>Machine Language</a:t>
            </a:r>
          </a:p>
          <a:p>
            <a:r>
              <a:rPr lang="en-US" dirty="0" err="1" smtClean="0">
                <a:solidFill>
                  <a:srgbClr val="BFBFBF"/>
                </a:solidFill>
              </a:rPr>
              <a:t>Administrivia</a:t>
            </a:r>
            <a:endParaRPr lang="en-US" dirty="0" smtClean="0">
              <a:solidFill>
                <a:srgbClr val="BFBFBF"/>
              </a:solidFill>
            </a:endParaRPr>
          </a:p>
          <a:p>
            <a:r>
              <a:rPr lang="en-US" dirty="0" smtClean="0">
                <a:solidFill>
                  <a:srgbClr val="BFBFBF"/>
                </a:solidFill>
              </a:rPr>
              <a:t>Operands</a:t>
            </a:r>
          </a:p>
          <a:p>
            <a:r>
              <a:rPr lang="en-US" dirty="0" smtClean="0"/>
              <a:t>Technology Break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Decisions</a:t>
            </a:r>
            <a:endParaRPr lang="en-US" dirty="0" smtClean="0">
              <a:solidFill>
                <a:srgbClr val="BFBFBF"/>
              </a:solidFill>
            </a:endParaRPr>
          </a:p>
          <a:p>
            <a:r>
              <a:rPr lang="en-US" dirty="0" smtClean="0">
                <a:solidFill>
                  <a:srgbClr val="BFBFBF"/>
                </a:solidFill>
              </a:rPr>
              <a:t>Summary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2012 -- Lecture #5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FBFBF"/>
                </a:solidFill>
              </a:rPr>
              <a:t>Machine Language</a:t>
            </a:r>
          </a:p>
          <a:p>
            <a:r>
              <a:rPr lang="en-US" dirty="0" err="1" smtClean="0">
                <a:solidFill>
                  <a:srgbClr val="BFBFBF"/>
                </a:solidFill>
              </a:rPr>
              <a:t>Administrivia</a:t>
            </a:r>
            <a:endParaRPr lang="en-US" dirty="0" smtClean="0">
              <a:solidFill>
                <a:srgbClr val="BFBFBF"/>
              </a:solidFill>
            </a:endParaRPr>
          </a:p>
          <a:p>
            <a:r>
              <a:rPr lang="en-US" dirty="0" smtClean="0">
                <a:solidFill>
                  <a:srgbClr val="BFBFBF"/>
                </a:solidFill>
              </a:rPr>
              <a:t>Operands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Technology Break</a:t>
            </a:r>
          </a:p>
          <a:p>
            <a:r>
              <a:rPr lang="en-US" dirty="0" smtClean="0"/>
              <a:t>Decisions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Summary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2012 -- Lecture #5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Decision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Based on computation, do something different</a:t>
            </a:r>
          </a:p>
          <a:p>
            <a:r>
              <a:rPr lang="en-US" dirty="0" smtClean="0"/>
              <a:t>In programming languages: if-statement</a:t>
            </a:r>
          </a:p>
          <a:p>
            <a:pPr lvl="1"/>
            <a:r>
              <a:rPr lang="en-US" dirty="0" smtClean="0"/>
              <a:t>Sometimes combined with </a:t>
            </a:r>
            <a:r>
              <a:rPr lang="en-US" dirty="0" err="1" smtClean="0"/>
              <a:t>gotos</a:t>
            </a:r>
            <a:r>
              <a:rPr lang="en-US" dirty="0" smtClean="0"/>
              <a:t> and labels</a:t>
            </a:r>
          </a:p>
          <a:p>
            <a:r>
              <a:rPr lang="en-US" dirty="0" smtClean="0"/>
              <a:t>MIPS: if-statement instruction is</a:t>
            </a:r>
          </a:p>
          <a:p>
            <a:pPr>
              <a:buNone/>
            </a:pPr>
            <a:r>
              <a:rPr lang="en-US" dirty="0" smtClean="0"/>
              <a:t>			</a:t>
            </a:r>
            <a:r>
              <a:rPr lang="en-US" dirty="0" err="1" smtClean="0">
                <a:latin typeface="Courier New"/>
                <a:cs typeface="Courier New"/>
              </a:rPr>
              <a:t>beq</a:t>
            </a:r>
            <a:r>
              <a:rPr lang="en-US" dirty="0" smtClean="0">
                <a:latin typeface="Courier New"/>
                <a:cs typeface="Courier New"/>
              </a:rPr>
              <a:t> register1,register2,L1</a:t>
            </a:r>
          </a:p>
          <a:p>
            <a:pPr>
              <a:buNone/>
            </a:pPr>
            <a:r>
              <a:rPr lang="en-US" dirty="0" smtClean="0"/>
              <a:t>	means go to statement labeled L1 </a:t>
            </a:r>
            <a:br>
              <a:rPr lang="en-US" dirty="0" smtClean="0"/>
            </a:br>
            <a:r>
              <a:rPr lang="en-US" dirty="0" smtClean="0"/>
              <a:t>if value in register1 = value in register2</a:t>
            </a:r>
          </a:p>
          <a:p>
            <a:pPr>
              <a:buNone/>
            </a:pPr>
            <a:r>
              <a:rPr lang="en-US" dirty="0" smtClean="0"/>
              <a:t>	(otherwise, go to next statement) 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beq</a:t>
            </a:r>
            <a:r>
              <a:rPr lang="en-US" dirty="0" smtClean="0"/>
              <a:t> stands for </a:t>
            </a:r>
            <a:r>
              <a:rPr lang="en-US" i="1" dirty="0" smtClean="0"/>
              <a:t>branch if equal</a:t>
            </a:r>
          </a:p>
          <a:p>
            <a:r>
              <a:rPr lang="en-US" dirty="0" smtClean="0"/>
              <a:t>Other instruction: </a:t>
            </a:r>
            <a:r>
              <a:rPr lang="en-US" dirty="0" err="1" smtClean="0">
                <a:latin typeface="Courier New"/>
                <a:cs typeface="Courier New"/>
              </a:rPr>
              <a:t>bne</a:t>
            </a:r>
            <a:r>
              <a:rPr lang="en-US" dirty="0" smtClean="0"/>
              <a:t> for </a:t>
            </a:r>
            <a:r>
              <a:rPr lang="en-US" i="1" dirty="0" smtClean="0"/>
              <a:t>branch if not equal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2012 -- Lecture #5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Machine Language</a:t>
            </a:r>
          </a:p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Administrivia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Operands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Technology Break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Decisions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Summary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2012 -- Lecture #5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If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4467"/>
          </a:xfrm>
        </p:spPr>
        <p:txBody>
          <a:bodyPr>
            <a:normAutofit/>
          </a:bodyPr>
          <a:lstStyle/>
          <a:p>
            <a:r>
              <a:rPr lang="en-US" dirty="0" smtClean="0"/>
              <a:t>Assuming translations below, compile if block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f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$s0</a:t>
            </a:r>
            <a:r>
              <a:rPr lang="en-US" dirty="0" smtClean="0"/>
              <a:t>		</a:t>
            </a:r>
            <a:r>
              <a:rPr lang="en-US" dirty="0" err="1" smtClean="0"/>
              <a:t>g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$s1</a:t>
            </a:r>
            <a:r>
              <a:rPr lang="en-US" dirty="0" smtClean="0"/>
              <a:t>	  </a:t>
            </a:r>
            <a:r>
              <a:rPr lang="en-US" dirty="0" err="1" smtClean="0"/>
              <a:t>h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$s2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i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$s3	</a:t>
            </a:r>
            <a:r>
              <a:rPr lang="en-US" dirty="0" smtClean="0"/>
              <a:t>	</a:t>
            </a:r>
            <a:r>
              <a:rPr lang="en-US" dirty="0" err="1" smtClean="0"/>
              <a:t>j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$s4</a:t>
            </a:r>
          </a:p>
          <a:p>
            <a:pPr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if (</a:t>
            </a:r>
            <a:r>
              <a:rPr lang="en-US" dirty="0" err="1" smtClean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 == </a:t>
            </a:r>
            <a:r>
              <a:rPr lang="en-US" dirty="0" err="1" smtClean="0">
                <a:latin typeface="Courier New"/>
                <a:cs typeface="Courier New"/>
              </a:rPr>
              <a:t>j</a:t>
            </a:r>
            <a:r>
              <a:rPr lang="en-US" dirty="0" smtClean="0">
                <a:latin typeface="Courier New"/>
                <a:cs typeface="Courier New"/>
              </a:rPr>
              <a:t>)			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bne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$s3,$s4,Exit</a:t>
            </a:r>
            <a:endParaRPr lang="en-US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f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smtClean="0">
                <a:latin typeface="Courier New"/>
                <a:cs typeface="Courier New"/>
              </a:rPr>
              <a:t> +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>
                <a:latin typeface="Courier New"/>
                <a:cs typeface="Courier New"/>
              </a:rPr>
              <a:t>;</a:t>
            </a:r>
            <a:r>
              <a:rPr lang="en-US" dirty="0" smtClean="0">
                <a:solidFill>
                  <a:srgbClr val="3366FF"/>
                </a:solidFill>
                <a:latin typeface="Courier New"/>
                <a:cs typeface="Courier New"/>
              </a:rPr>
              <a:t>			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add $s0,$s1,$s2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							Exit:</a:t>
            </a:r>
          </a:p>
          <a:p>
            <a:r>
              <a:rPr lang="en-US" dirty="0" smtClean="0"/>
              <a:t>May need to negate branch condition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If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4467"/>
          </a:xfrm>
        </p:spPr>
        <p:txBody>
          <a:bodyPr>
            <a:normAutofit/>
          </a:bodyPr>
          <a:lstStyle/>
          <a:p>
            <a:r>
              <a:rPr lang="en-US" dirty="0" smtClean="0"/>
              <a:t>Assuming translations below, compile if block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f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$s0</a:t>
            </a:r>
            <a:r>
              <a:rPr lang="en-US" dirty="0" smtClean="0"/>
              <a:t>		</a:t>
            </a:r>
            <a:r>
              <a:rPr lang="en-US" dirty="0" err="1" smtClean="0"/>
              <a:t>g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$s1</a:t>
            </a:r>
            <a:r>
              <a:rPr lang="en-US" dirty="0" smtClean="0"/>
              <a:t>	  </a:t>
            </a:r>
            <a:r>
              <a:rPr lang="en-US" dirty="0" err="1" smtClean="0"/>
              <a:t>h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$s2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i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$s3	</a:t>
            </a:r>
            <a:r>
              <a:rPr lang="en-US" dirty="0" smtClean="0"/>
              <a:t>	</a:t>
            </a:r>
            <a:r>
              <a:rPr lang="en-US" dirty="0" err="1" smtClean="0"/>
              <a:t>j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$s4</a:t>
            </a:r>
          </a:p>
          <a:p>
            <a:pPr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if (</a:t>
            </a:r>
            <a:r>
              <a:rPr lang="en-US" dirty="0" err="1" smtClean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 == </a:t>
            </a:r>
            <a:r>
              <a:rPr lang="en-US" dirty="0" err="1" smtClean="0">
                <a:latin typeface="Courier New"/>
                <a:cs typeface="Courier New"/>
              </a:rPr>
              <a:t>j</a:t>
            </a:r>
            <a:r>
              <a:rPr lang="en-US" dirty="0" smtClean="0">
                <a:latin typeface="Courier New"/>
                <a:cs typeface="Courier New"/>
              </a:rPr>
              <a:t>)			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bne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$s3,$s4,Exit</a:t>
            </a:r>
            <a:endParaRPr lang="en-US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f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smtClean="0">
                <a:latin typeface="Courier New"/>
                <a:cs typeface="Courier New"/>
              </a:rPr>
              <a:t> +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>
                <a:latin typeface="Courier New"/>
                <a:cs typeface="Courier New"/>
              </a:rPr>
              <a:t>;</a:t>
            </a:r>
            <a:r>
              <a:rPr lang="en-US" dirty="0" smtClean="0">
                <a:solidFill>
                  <a:srgbClr val="3366FF"/>
                </a:solidFill>
                <a:latin typeface="Courier New"/>
                <a:cs typeface="Courier New"/>
              </a:rPr>
              <a:t>			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add $s0,$s1,$s2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							Exit:</a:t>
            </a:r>
          </a:p>
          <a:p>
            <a:r>
              <a:rPr lang="en-US" dirty="0" smtClean="0"/>
              <a:t>May need to negate branch condition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12584" y="3757072"/>
            <a:ext cx="5609166" cy="18838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Branches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Branch</a:t>
            </a:r>
            <a:r>
              <a:rPr lang="en-US" dirty="0" smtClean="0"/>
              <a:t> – change of control flow</a:t>
            </a:r>
          </a:p>
          <a:p>
            <a:endParaRPr lang="en-US" dirty="0" smtClean="0"/>
          </a:p>
          <a:p>
            <a:r>
              <a:rPr lang="en-US" b="1" dirty="0" smtClean="0"/>
              <a:t>Conditional Branch</a:t>
            </a:r>
            <a:r>
              <a:rPr lang="en-US" dirty="0" smtClean="0"/>
              <a:t> – change control flow depending on outcome of comparison</a:t>
            </a:r>
          </a:p>
          <a:p>
            <a:pPr lvl="1"/>
            <a:r>
              <a:rPr lang="en-US" dirty="0" smtClean="0"/>
              <a:t>branch </a:t>
            </a:r>
            <a:r>
              <a:rPr lang="en-US" i="1" dirty="0" smtClean="0"/>
              <a:t>if </a:t>
            </a:r>
            <a:r>
              <a:rPr lang="en-US" dirty="0" smtClean="0"/>
              <a:t>equal (</a:t>
            </a:r>
            <a:r>
              <a:rPr lang="en-US" dirty="0" err="1" smtClean="0">
                <a:latin typeface="Courier New"/>
                <a:cs typeface="Courier New"/>
              </a:rPr>
              <a:t>beq</a:t>
            </a:r>
            <a:r>
              <a:rPr lang="en-US" dirty="0" smtClean="0"/>
              <a:t>) or branch </a:t>
            </a:r>
            <a:r>
              <a:rPr lang="en-US" i="1" dirty="0" smtClean="0"/>
              <a:t>if not</a:t>
            </a:r>
            <a:r>
              <a:rPr lang="en-US" dirty="0" smtClean="0"/>
              <a:t> equal (</a:t>
            </a:r>
            <a:r>
              <a:rPr lang="en-US" dirty="0" err="1" smtClean="0">
                <a:latin typeface="Courier New"/>
                <a:cs typeface="Courier New"/>
              </a:rPr>
              <a:t>bne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b="1" dirty="0" smtClean="0"/>
              <a:t>Unconditional Branch</a:t>
            </a:r>
            <a:r>
              <a:rPr lang="en-US" dirty="0" smtClean="0"/>
              <a:t> – always branch</a:t>
            </a:r>
          </a:p>
          <a:p>
            <a:pPr lvl="1"/>
            <a:r>
              <a:rPr lang="en-US" dirty="0" smtClean="0"/>
              <a:t>a MIPS instruction for this</a:t>
            </a:r>
            <a:r>
              <a:rPr lang="en-US" i="1" dirty="0" smtClean="0"/>
              <a:t>: </a:t>
            </a:r>
            <a:r>
              <a:rPr lang="en-US" i="1" dirty="0" smtClean="0">
                <a:solidFill>
                  <a:srgbClr val="000000"/>
                </a:solidFill>
              </a:rPr>
              <a:t>jump </a:t>
            </a:r>
            <a:r>
              <a:rPr lang="en-US" i="1" dirty="0" smtClean="0"/>
              <a:t>(</a:t>
            </a:r>
            <a:r>
              <a:rPr lang="en-US" i="1" dirty="0" err="1" smtClean="0">
                <a:latin typeface="Courier New"/>
                <a:cs typeface="Courier New"/>
              </a:rPr>
              <a:t>j</a:t>
            </a:r>
            <a:r>
              <a:rPr lang="en-US" i="1" dirty="0" smtClean="0"/>
              <a:t>)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Decisions in C or Java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199" y="1417638"/>
            <a:ext cx="8466667" cy="51212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Courier New"/>
                <a:cs typeface="Courier New"/>
              </a:rPr>
              <a:t>if (</a:t>
            </a:r>
            <a:r>
              <a:rPr lang="en-US" sz="2800" dirty="0" err="1" smtClean="0">
                <a:latin typeface="Courier New"/>
                <a:cs typeface="Courier New"/>
              </a:rPr>
              <a:t>i</a:t>
            </a:r>
            <a:r>
              <a:rPr lang="en-US" sz="2800" dirty="0" smtClean="0">
                <a:latin typeface="Courier New"/>
                <a:cs typeface="Courier New"/>
              </a:rPr>
              <a:t> == </a:t>
            </a:r>
            <a:r>
              <a:rPr lang="en-US" sz="2800" dirty="0" err="1" smtClean="0">
                <a:latin typeface="Courier New"/>
                <a:cs typeface="Courier New"/>
              </a:rPr>
              <a:t>j</a:t>
            </a:r>
            <a:r>
              <a:rPr lang="en-US" sz="2800" dirty="0" smtClean="0">
                <a:latin typeface="Courier New"/>
                <a:cs typeface="Courier New"/>
              </a:rPr>
              <a:t>)</a:t>
            </a:r>
          </a:p>
          <a:p>
            <a:pPr>
              <a:buNone/>
            </a:pPr>
            <a:r>
              <a:rPr lang="en-US" sz="2800" dirty="0" smtClean="0">
                <a:latin typeface="Courier New"/>
                <a:cs typeface="Courier New"/>
              </a:rPr>
              <a:t>	</a:t>
            </a:r>
            <a:r>
              <a:rPr lang="en-US" sz="2800" dirty="0" err="1" smtClean="0">
                <a:latin typeface="Courier New"/>
                <a:cs typeface="Courier New"/>
              </a:rPr>
              <a:t>f</a:t>
            </a:r>
            <a:r>
              <a:rPr lang="en-US" sz="2800" dirty="0" smtClean="0">
                <a:latin typeface="Courier New"/>
                <a:cs typeface="Courier New"/>
              </a:rPr>
              <a:t> = </a:t>
            </a:r>
            <a:r>
              <a:rPr lang="en-US" sz="2800" dirty="0" err="1" smtClean="0">
                <a:latin typeface="Courier New"/>
                <a:cs typeface="Courier New"/>
              </a:rPr>
              <a:t>g</a:t>
            </a:r>
            <a:r>
              <a:rPr lang="en-US" sz="2800" dirty="0" smtClean="0">
                <a:latin typeface="Courier New"/>
                <a:cs typeface="Courier New"/>
              </a:rPr>
              <a:t> + </a:t>
            </a:r>
            <a:r>
              <a:rPr lang="en-US" sz="2800" dirty="0" err="1" smtClean="0">
                <a:latin typeface="Courier New"/>
                <a:cs typeface="Courier New"/>
              </a:rPr>
              <a:t>h</a:t>
            </a:r>
            <a:r>
              <a:rPr lang="en-US" sz="2800" dirty="0" smtClean="0"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r>
              <a:rPr lang="en-US" sz="2800" dirty="0" smtClean="0">
                <a:latin typeface="Courier New"/>
                <a:cs typeface="Courier New"/>
              </a:rPr>
              <a:t>else</a:t>
            </a:r>
          </a:p>
          <a:p>
            <a:pPr>
              <a:buNone/>
            </a:pPr>
            <a:r>
              <a:rPr lang="en-US" sz="2800" dirty="0" smtClean="0">
                <a:latin typeface="Courier New"/>
                <a:cs typeface="Courier New"/>
              </a:rPr>
              <a:t>	</a:t>
            </a:r>
            <a:r>
              <a:rPr lang="en-US" sz="2800" dirty="0" err="1" smtClean="0">
                <a:latin typeface="Courier New"/>
                <a:cs typeface="Courier New"/>
              </a:rPr>
              <a:t>f</a:t>
            </a:r>
            <a:r>
              <a:rPr lang="en-US" sz="2800" dirty="0" smtClean="0">
                <a:latin typeface="Courier New"/>
                <a:cs typeface="Courier New"/>
              </a:rPr>
              <a:t> = </a:t>
            </a:r>
            <a:r>
              <a:rPr lang="en-US" sz="2800" dirty="0" err="1" smtClean="0">
                <a:latin typeface="Courier New"/>
                <a:cs typeface="Courier New"/>
              </a:rPr>
              <a:t>g</a:t>
            </a:r>
            <a:r>
              <a:rPr lang="en-US" sz="2800" dirty="0" smtClean="0">
                <a:latin typeface="Courier New"/>
                <a:cs typeface="Courier New"/>
              </a:rPr>
              <a:t> – </a:t>
            </a:r>
            <a:r>
              <a:rPr lang="en-US" sz="2800" dirty="0" err="1" smtClean="0">
                <a:latin typeface="Courier New"/>
                <a:cs typeface="Courier New"/>
              </a:rPr>
              <a:t>h</a:t>
            </a:r>
            <a:r>
              <a:rPr lang="en-US" sz="2800" dirty="0" smtClean="0">
                <a:latin typeface="Courier New"/>
                <a:cs typeface="Courier New"/>
              </a:rPr>
              <a:t>;</a:t>
            </a:r>
          </a:p>
          <a:p>
            <a:r>
              <a:rPr lang="en-US" dirty="0" smtClean="0"/>
              <a:t>If false, skip over “then” part to “else” part </a:t>
            </a:r>
            <a:br>
              <a:rPr lang="en-US" dirty="0" smtClean="0"/>
            </a:br>
            <a:r>
              <a:rPr lang="en-US" dirty="0" smtClean="0"/>
              <a:t>=&gt; use conditional branch </a:t>
            </a:r>
            <a:r>
              <a:rPr lang="en-US" dirty="0" err="1" smtClean="0">
                <a:latin typeface="Courier New"/>
                <a:cs typeface="Courier New"/>
              </a:rPr>
              <a:t>bne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/>
              <a:t>Otherwise, (its true) do “then” part and skip over “else” part                                                       =&gt; use unconditional branch </a:t>
            </a:r>
            <a:r>
              <a:rPr lang="en-US" i="1" dirty="0" err="1" smtClean="0">
                <a:latin typeface="Courier New"/>
                <a:cs typeface="Courier New"/>
              </a:rPr>
              <a:t>j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2012 -- Lecture #5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Decisions in MIPS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34467"/>
          </a:xfrm>
        </p:spPr>
        <p:txBody>
          <a:bodyPr>
            <a:normAutofit/>
          </a:bodyPr>
          <a:lstStyle/>
          <a:p>
            <a:r>
              <a:rPr lang="en-US" dirty="0" smtClean="0"/>
              <a:t>Assuming translations below, compile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f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$s0</a:t>
            </a:r>
            <a:r>
              <a:rPr lang="en-US" dirty="0" smtClean="0"/>
              <a:t>		</a:t>
            </a:r>
            <a:r>
              <a:rPr lang="en-US" dirty="0" err="1" smtClean="0"/>
              <a:t>g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$s1</a:t>
            </a:r>
            <a:r>
              <a:rPr lang="en-US" dirty="0" smtClean="0"/>
              <a:t>	  </a:t>
            </a:r>
            <a:r>
              <a:rPr lang="en-US" dirty="0" err="1" smtClean="0"/>
              <a:t>h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$s2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i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$s3	</a:t>
            </a:r>
            <a:r>
              <a:rPr lang="en-US" dirty="0" smtClean="0"/>
              <a:t>	</a:t>
            </a:r>
            <a:r>
              <a:rPr lang="en-US" dirty="0" err="1" smtClean="0"/>
              <a:t>j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$s4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if (</a:t>
            </a:r>
            <a:r>
              <a:rPr lang="en-US" dirty="0" err="1" smtClean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 == </a:t>
            </a:r>
            <a:r>
              <a:rPr lang="en-US" dirty="0" err="1" smtClean="0">
                <a:latin typeface="Courier New"/>
                <a:cs typeface="Courier New"/>
              </a:rPr>
              <a:t>j</a:t>
            </a:r>
            <a:r>
              <a:rPr lang="en-US" dirty="0" smtClean="0">
                <a:latin typeface="Courier New"/>
                <a:cs typeface="Courier New"/>
              </a:rPr>
              <a:t>)				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bne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$s3,$s4,Else </a:t>
            </a:r>
            <a:endParaRPr lang="en-US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f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smtClean="0">
                <a:latin typeface="Courier New"/>
                <a:cs typeface="Courier New"/>
              </a:rPr>
              <a:t> +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>
                <a:latin typeface="Courier New"/>
                <a:cs typeface="Courier New"/>
              </a:rPr>
              <a:t>;				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add $s0,$s1,$s2 </a:t>
            </a:r>
            <a:endParaRPr lang="en-US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else							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j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Exit </a:t>
            </a:r>
            <a:endParaRPr lang="en-US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f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smtClean="0">
                <a:latin typeface="Courier New"/>
                <a:cs typeface="Courier New"/>
              </a:rPr>
              <a:t> –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>
                <a:latin typeface="Courier New"/>
                <a:cs typeface="Courier New"/>
              </a:rPr>
              <a:t>;	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Else:	sub $s0,$s1,$s2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								Exit: </a:t>
            </a:r>
            <a:endParaRPr lang="en-US" dirty="0" smtClean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Decisions in MIPS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34467"/>
          </a:xfrm>
        </p:spPr>
        <p:txBody>
          <a:bodyPr>
            <a:normAutofit/>
          </a:bodyPr>
          <a:lstStyle/>
          <a:p>
            <a:r>
              <a:rPr lang="en-US" dirty="0" smtClean="0"/>
              <a:t>Assuming translations below, compile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f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$s0</a:t>
            </a:r>
            <a:r>
              <a:rPr lang="en-US" dirty="0" smtClean="0"/>
              <a:t>		</a:t>
            </a:r>
            <a:r>
              <a:rPr lang="en-US" dirty="0" err="1" smtClean="0"/>
              <a:t>g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$s1</a:t>
            </a:r>
            <a:r>
              <a:rPr lang="en-US" dirty="0" smtClean="0"/>
              <a:t>	  </a:t>
            </a:r>
            <a:r>
              <a:rPr lang="en-US" dirty="0" err="1" smtClean="0"/>
              <a:t>h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$s2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i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$s3	</a:t>
            </a:r>
            <a:r>
              <a:rPr lang="en-US" dirty="0" smtClean="0"/>
              <a:t>	</a:t>
            </a:r>
            <a:r>
              <a:rPr lang="en-US" dirty="0" err="1" smtClean="0"/>
              <a:t>j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$s4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if (</a:t>
            </a:r>
            <a:r>
              <a:rPr lang="en-US" dirty="0" err="1" smtClean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 == </a:t>
            </a:r>
            <a:r>
              <a:rPr lang="en-US" dirty="0" err="1" smtClean="0">
                <a:latin typeface="Courier New"/>
                <a:cs typeface="Courier New"/>
              </a:rPr>
              <a:t>j</a:t>
            </a:r>
            <a:r>
              <a:rPr lang="en-US" dirty="0" smtClean="0">
                <a:latin typeface="Courier New"/>
                <a:cs typeface="Courier New"/>
              </a:rPr>
              <a:t>)				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bne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$s3,$s4,Else </a:t>
            </a:r>
            <a:endParaRPr lang="en-US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f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smtClean="0">
                <a:latin typeface="Courier New"/>
                <a:cs typeface="Courier New"/>
              </a:rPr>
              <a:t> +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>
                <a:latin typeface="Courier New"/>
                <a:cs typeface="Courier New"/>
              </a:rPr>
              <a:t>;				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add $s0,$s1,$s2 </a:t>
            </a:r>
            <a:endParaRPr lang="en-US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else							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j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Exit </a:t>
            </a:r>
            <a:endParaRPr lang="en-US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f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smtClean="0">
                <a:latin typeface="Courier New"/>
                <a:cs typeface="Courier New"/>
              </a:rPr>
              <a:t> –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>
                <a:latin typeface="Courier New"/>
                <a:cs typeface="Courier New"/>
              </a:rPr>
              <a:t>;	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Else:	sub $s0,$s1,$s2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								Exit: </a:t>
            </a:r>
            <a:endParaRPr lang="en-US" dirty="0" smtClean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97251" y="3492489"/>
            <a:ext cx="5609166" cy="27305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1371600" y="32400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408000"/>
                </a:solidFill>
                <a:latin typeface="+mj-lt"/>
                <a:cs typeface="Courier"/>
              </a:rPr>
              <a:t>Can make a loop with </a:t>
            </a:r>
            <a:r>
              <a:rPr lang="en-US" sz="2800" dirty="0" err="1" smtClean="0">
                <a:solidFill>
                  <a:srgbClr val="408000"/>
                </a:solidFill>
                <a:latin typeface="Courier New"/>
                <a:cs typeface="Courier New"/>
              </a:rPr>
              <a:t>j</a:t>
            </a:r>
            <a:endParaRPr lang="en-US" sz="2800" dirty="0" smtClean="0">
              <a:solidFill>
                <a:srgbClr val="408000"/>
              </a:solidFill>
              <a:latin typeface="Courier New"/>
              <a:cs typeface="Courier New"/>
            </a:endParaRPr>
          </a:p>
        </p:txBody>
      </p: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1371600" y="41544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FF66A0"/>
                </a:solidFill>
                <a:latin typeface="+mj-lt"/>
                <a:cs typeface="Courier"/>
              </a:rPr>
              <a:t>Can make a loop with </a:t>
            </a:r>
            <a:r>
              <a:rPr lang="en-US" sz="2800" dirty="0" err="1" smtClean="0">
                <a:solidFill>
                  <a:srgbClr val="FF66A0"/>
                </a:solidFill>
                <a:latin typeface="Courier New"/>
                <a:cs typeface="Courier New"/>
              </a:rPr>
              <a:t>beq</a:t>
            </a:r>
            <a:endParaRPr lang="en-US" sz="2800" dirty="0" smtClean="0">
              <a:solidFill>
                <a:srgbClr val="FF66A0"/>
              </a:solidFill>
              <a:latin typeface="Courier New"/>
              <a:cs typeface="Courier New"/>
            </a:endParaRPr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1371600" y="5068888"/>
            <a:ext cx="69151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Can always return from a function call with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Courier New"/>
                <a:cs typeface="Courier New"/>
              </a:rPr>
              <a:t>j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rgbClr val="FFE860"/>
              </a:solidFill>
              <a:latin typeface="Courier New"/>
              <a:cs typeface="Courier New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60438" y="2092861"/>
            <a:ext cx="7116762" cy="954107"/>
            <a:chOff x="960651" y="1743728"/>
            <a:chExt cx="7116549" cy="715593"/>
          </a:xfrm>
        </p:grpSpPr>
        <p:sp>
          <p:nvSpPr>
            <p:cNvPr id="53259" name="TextBox 2"/>
            <p:cNvSpPr txBox="1">
              <a:spLocks noChangeArrowheads="1"/>
            </p:cNvSpPr>
            <p:nvPr/>
          </p:nvSpPr>
          <p:spPr bwMode="auto">
            <a:xfrm>
              <a:off x="1371600" y="1743728"/>
              <a:ext cx="6705600" cy="71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FF8000"/>
                  </a:solidFill>
                  <a:latin typeface="+mj-lt"/>
                  <a:cs typeface="Courier"/>
                </a:rPr>
                <a:t>Can make an unconditional branch from a</a:t>
              </a:r>
            </a:p>
            <a:p>
              <a:r>
                <a:rPr lang="en-US" sz="2800" dirty="0" smtClean="0">
                  <a:solidFill>
                    <a:srgbClr val="FF8000"/>
                  </a:solidFill>
                  <a:latin typeface="+mj-lt"/>
                </a:rPr>
                <a:t>conditional branch instruction</a:t>
              </a:r>
              <a:endParaRPr lang="en-US" sz="2800" dirty="0" smtClean="0">
                <a:solidFill>
                  <a:srgbClr val="FF8000"/>
                </a:solidFill>
                <a:latin typeface="+mj-lt"/>
                <a:cs typeface="Courier"/>
              </a:endParaRPr>
            </a:p>
          </p:txBody>
        </p:sp>
        <p:sp>
          <p:nvSpPr>
            <p:cNvPr id="53260" name="Rectangle 6"/>
            <p:cNvSpPr>
              <a:spLocks noChangeArrowheads="1"/>
            </p:cNvSpPr>
            <p:nvPr/>
          </p:nvSpPr>
          <p:spPr bwMode="auto">
            <a:xfrm>
              <a:off x="960651" y="1809750"/>
              <a:ext cx="4154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ＭＳ ゴシック" pitchFamily="1" charset="-128"/>
                  <a:ea typeface="ＭＳ ゴシック" pitchFamily="1" charset="-128"/>
                  <a:cs typeface="ＭＳ ゴシック" pitchFamily="1" charset="-128"/>
                </a:rPr>
                <a:t>☐</a:t>
              </a:r>
              <a:endParaRPr lang="en-US" dirty="0"/>
            </a:p>
          </p:txBody>
        </p:sp>
      </p:grp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960438" y="33432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960438" y="42576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947738" y="5156200"/>
            <a:ext cx="415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7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56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937669"/>
            <a:ext cx="579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/>
              <a:t>Which of the following is FALSE?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Strings: C vs. 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Recall: a string is just a long sequence of characters (i.e., array of chars)</a:t>
            </a:r>
            <a:endParaRPr lang="en-US" i="1" dirty="0" smtClean="0"/>
          </a:p>
          <a:p>
            <a:r>
              <a:rPr lang="en-US" dirty="0" smtClean="0"/>
              <a:t>C: 8-bit ASCII, define strings with end of string character NUL (0 in ASCII)</a:t>
            </a:r>
          </a:p>
          <a:p>
            <a:r>
              <a:rPr lang="en-US" dirty="0" smtClean="0"/>
              <a:t>Java: 16-bit Unicode, first entry gives length of string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2012 -- Lecture #5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33" y="990601"/>
            <a:ext cx="8432800" cy="4525963"/>
          </a:xfrm>
        </p:spPr>
        <p:txBody>
          <a:bodyPr/>
          <a:lstStyle/>
          <a:p>
            <a:r>
              <a:rPr lang="en-US" dirty="0" smtClean="0"/>
              <a:t>“Cal” in ASCII in C; How many bytes?</a:t>
            </a:r>
          </a:p>
          <a:p>
            <a:r>
              <a:rPr lang="en-US" dirty="0" smtClean="0"/>
              <a:t>Using 1 integer per byte, what does it look like?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F4ED2-9C49-6147-BCB3-9F8630573DAA}" type="datetime1">
              <a:rPr lang="en-US" smtClean="0"/>
              <a:pPr/>
              <a:t>1/31/12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624671"/>
            <a:ext cx="9200265" cy="403013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33" y="990601"/>
            <a:ext cx="8432800" cy="4525963"/>
          </a:xfrm>
        </p:spPr>
        <p:txBody>
          <a:bodyPr/>
          <a:lstStyle/>
          <a:p>
            <a:r>
              <a:rPr lang="en-US" dirty="0" smtClean="0"/>
              <a:t>“Cal” in ASCII in C; How many bytes?</a:t>
            </a:r>
          </a:p>
          <a:p>
            <a:r>
              <a:rPr lang="en-US" dirty="0" smtClean="0"/>
              <a:t>Using 1 integer per byte, what does it look like?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F4ED2-9C49-6147-BCB3-9F8630573DAA}" type="datetime1">
              <a:rPr lang="en-US" smtClean="0"/>
              <a:pPr/>
              <a:t>1/31/12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624671"/>
            <a:ext cx="9200265" cy="40301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64933" y="3725333"/>
            <a:ext cx="1574800" cy="3217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29865" y="3285066"/>
            <a:ext cx="1574800" cy="3217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5999" y="5723466"/>
            <a:ext cx="1574800" cy="3217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Language a Computer Understands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8269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Word a computer understands: </a:t>
            </a:r>
            <a:r>
              <a:rPr lang="en-US" i="1" dirty="0" smtClean="0"/>
              <a:t>instruction</a:t>
            </a:r>
          </a:p>
          <a:p>
            <a:r>
              <a:rPr lang="en-US" dirty="0" smtClean="0"/>
              <a:t>Vocabulary of all words a computer understands: </a:t>
            </a:r>
            <a:r>
              <a:rPr lang="en-US" i="1" dirty="0" smtClean="0">
                <a:solidFill>
                  <a:srgbClr val="000000"/>
                </a:solidFill>
              </a:rPr>
              <a:t>instruction set </a:t>
            </a:r>
            <a:r>
              <a:rPr lang="en-US" dirty="0" smtClean="0">
                <a:solidFill>
                  <a:srgbClr val="000000"/>
                </a:solidFill>
              </a:rPr>
              <a:t>(aka</a:t>
            </a:r>
            <a:r>
              <a:rPr lang="en-US" i="1" dirty="0" smtClean="0">
                <a:solidFill>
                  <a:srgbClr val="000000"/>
                </a:solidFill>
              </a:rPr>
              <a:t> instruction set architecture </a:t>
            </a:r>
            <a:r>
              <a:rPr lang="en-US" dirty="0" smtClean="0">
                <a:solidFill>
                  <a:srgbClr val="000000"/>
                </a:solidFill>
              </a:rPr>
              <a:t>or</a:t>
            </a:r>
            <a:r>
              <a:rPr lang="en-US" i="1" dirty="0" smtClean="0">
                <a:solidFill>
                  <a:srgbClr val="000000"/>
                </a:solidFill>
              </a:rPr>
              <a:t> ISA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US" dirty="0" smtClean="0"/>
              <a:t>Different computers may have </a:t>
            </a:r>
            <a:r>
              <a:rPr lang="en-US" i="1" dirty="0" smtClean="0"/>
              <a:t>different </a:t>
            </a:r>
            <a:r>
              <a:rPr lang="en-US" dirty="0" smtClean="0"/>
              <a:t>vocabularies (i.e., different </a:t>
            </a:r>
            <a:r>
              <a:rPr lang="en-US" dirty="0" err="1" smtClean="0"/>
              <a:t>ISAs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iPhone</a:t>
            </a:r>
            <a:r>
              <a:rPr lang="en-US" dirty="0" smtClean="0"/>
              <a:t> not same as </a:t>
            </a:r>
            <a:r>
              <a:rPr lang="en-US" dirty="0" err="1" smtClean="0"/>
              <a:t>Macbook</a:t>
            </a:r>
            <a:endParaRPr lang="en-US" dirty="0" smtClean="0"/>
          </a:p>
          <a:p>
            <a:r>
              <a:rPr lang="en-US" dirty="0" smtClean="0"/>
              <a:t>Or the </a:t>
            </a:r>
            <a:r>
              <a:rPr lang="en-US" i="1" dirty="0" smtClean="0"/>
              <a:t>same </a:t>
            </a:r>
            <a:r>
              <a:rPr lang="en-US" dirty="0" smtClean="0"/>
              <a:t>vocabulary (i.e., same ISA)</a:t>
            </a:r>
          </a:p>
          <a:p>
            <a:pPr lvl="1"/>
            <a:r>
              <a:rPr lang="en-US" dirty="0" err="1" smtClean="0"/>
              <a:t>iPhone</a:t>
            </a:r>
            <a:r>
              <a:rPr lang="en-US" dirty="0" smtClean="0"/>
              <a:t> and </a:t>
            </a:r>
            <a:r>
              <a:rPr lang="en-US" dirty="0" err="1" smtClean="0"/>
              <a:t>iPad</a:t>
            </a:r>
            <a:r>
              <a:rPr lang="en-US" dirty="0" smtClean="0"/>
              <a:t> computers have same instruction set</a:t>
            </a:r>
          </a:p>
          <a:p>
            <a:pPr lvl="1"/>
            <a:endParaRPr lang="en-US" dirty="0" smtClean="0"/>
          </a:p>
          <a:p>
            <a:endParaRPr lang="en-US" i="1" dirty="0" smtClean="0">
              <a:solidFill>
                <a:srgbClr val="3366FF"/>
              </a:solidFill>
            </a:endParaRPr>
          </a:p>
          <a:p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2012 -- Lecture #5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266" y="939801"/>
            <a:ext cx="8703733" cy="4525963"/>
          </a:xfrm>
        </p:spPr>
        <p:txBody>
          <a:bodyPr/>
          <a:lstStyle/>
          <a:p>
            <a:r>
              <a:rPr lang="en-US" dirty="0" smtClean="0"/>
              <a:t>“Cal” in Unicode in Java; How many bytes?</a:t>
            </a:r>
          </a:p>
          <a:p>
            <a:r>
              <a:rPr lang="en-US" dirty="0" smtClean="0"/>
              <a:t>Using 1 integer per byte, what does it look like? (For Latin alphabet, 1</a:t>
            </a:r>
            <a:r>
              <a:rPr lang="en-US" baseline="30000" dirty="0" smtClean="0"/>
              <a:t>st</a:t>
            </a:r>
            <a:r>
              <a:rPr lang="en-US" dirty="0" smtClean="0"/>
              <a:t> byte is 0, 2</a:t>
            </a:r>
            <a:r>
              <a:rPr lang="en-US" baseline="30000" dirty="0" smtClean="0"/>
              <a:t>nd</a:t>
            </a:r>
            <a:r>
              <a:rPr lang="en-US" dirty="0" smtClean="0"/>
              <a:t> byte is ASCII)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566C-32D7-364F-B7B1-9395E2956CA8}" type="datetime1">
              <a:rPr lang="en-US" smtClean="0"/>
              <a:pPr/>
              <a:t>1/31/12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624671"/>
            <a:ext cx="9200265" cy="403013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266" y="939801"/>
            <a:ext cx="8703733" cy="4525963"/>
          </a:xfrm>
        </p:spPr>
        <p:txBody>
          <a:bodyPr/>
          <a:lstStyle/>
          <a:p>
            <a:r>
              <a:rPr lang="en-US" dirty="0" smtClean="0"/>
              <a:t>“Cal” in Unicode in Java; How many bytes?</a:t>
            </a:r>
          </a:p>
          <a:p>
            <a:r>
              <a:rPr lang="en-US" dirty="0" smtClean="0"/>
              <a:t>Using 1 integer per byte, what does it look like? (For Latin alphabet, 1</a:t>
            </a:r>
            <a:r>
              <a:rPr lang="en-US" baseline="30000" dirty="0" smtClean="0"/>
              <a:t>st</a:t>
            </a:r>
            <a:r>
              <a:rPr lang="en-US" dirty="0" smtClean="0"/>
              <a:t> byte is 0, 2</a:t>
            </a:r>
            <a:r>
              <a:rPr lang="en-US" baseline="30000" dirty="0" smtClean="0"/>
              <a:t>nd</a:t>
            </a:r>
            <a:r>
              <a:rPr lang="en-US" dirty="0" smtClean="0"/>
              <a:t> byte is ASCII)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566C-32D7-364F-B7B1-9395E2956CA8}" type="datetime1">
              <a:rPr lang="en-US" smtClean="0"/>
              <a:pPr/>
              <a:t>1/31/12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624671"/>
            <a:ext cx="9200265" cy="40301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64933" y="3725333"/>
            <a:ext cx="1574800" cy="3217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29865" y="3285066"/>
            <a:ext cx="1574800" cy="3217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5999" y="5723466"/>
            <a:ext cx="1574800" cy="3217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Support for Characters and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59" y="1600200"/>
            <a:ext cx="9143999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Load a word, use </a:t>
            </a:r>
            <a:r>
              <a:rPr lang="en-US" dirty="0" err="1" smtClean="0">
                <a:latin typeface="Courier New"/>
                <a:cs typeface="Courier New"/>
              </a:rPr>
              <a:t>andi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to isolate byte</a:t>
            </a:r>
          </a:p>
          <a:p>
            <a:pPr>
              <a:buNone/>
            </a:pPr>
            <a:r>
              <a:rPr lang="en-US" sz="3027" dirty="0" smtClean="0">
                <a:latin typeface="Courier New"/>
                <a:cs typeface="Courier New"/>
              </a:rPr>
              <a:t>	</a:t>
            </a:r>
            <a:r>
              <a:rPr lang="en-US" sz="2800" dirty="0" err="1" smtClean="0">
                <a:latin typeface="Courier New"/>
                <a:cs typeface="Courier New"/>
              </a:rPr>
              <a:t>lw</a:t>
            </a:r>
            <a:r>
              <a:rPr lang="en-US" sz="2800" dirty="0" smtClean="0">
                <a:latin typeface="Courier New"/>
                <a:cs typeface="Courier New"/>
              </a:rPr>
              <a:t>   $s0,0($s1)</a:t>
            </a:r>
          </a:p>
          <a:p>
            <a:pPr>
              <a:buNone/>
            </a:pPr>
            <a:r>
              <a:rPr lang="en-US" sz="2800" dirty="0" smtClean="0">
                <a:latin typeface="Courier New"/>
                <a:cs typeface="Courier New"/>
              </a:rPr>
              <a:t>	</a:t>
            </a:r>
            <a:r>
              <a:rPr lang="en-US" sz="2800" dirty="0" err="1" smtClean="0">
                <a:latin typeface="Courier New"/>
                <a:cs typeface="Courier New"/>
              </a:rPr>
              <a:t>andi</a:t>
            </a:r>
            <a:r>
              <a:rPr lang="en-US" sz="2800" dirty="0" smtClean="0">
                <a:latin typeface="Courier New"/>
                <a:cs typeface="Courier New"/>
              </a:rPr>
              <a:t> $s0,$s0,255 </a:t>
            </a:r>
            <a:r>
              <a:rPr lang="en-US" sz="2800" dirty="0" smtClean="0"/>
              <a:t># Zero everything but last 8 bits</a:t>
            </a:r>
          </a:p>
          <a:p>
            <a:r>
              <a:rPr lang="en-US" dirty="0" smtClean="0"/>
              <a:t>RISC Design Principle: “Make the Common Case Fast”—Many programs use text: MIPS has</a:t>
            </a:r>
            <a:br>
              <a:rPr lang="en-US" dirty="0" smtClean="0"/>
            </a:br>
            <a:r>
              <a:rPr lang="en-US" i="1" dirty="0" smtClean="0">
                <a:solidFill>
                  <a:srgbClr val="000000"/>
                </a:solidFill>
              </a:rPr>
              <a:t>load byte </a:t>
            </a:r>
            <a:r>
              <a:rPr lang="en-US" dirty="0" smtClean="0"/>
              <a:t>instruction (</a:t>
            </a:r>
            <a:r>
              <a:rPr lang="en-US" i="1" dirty="0" smtClean="0">
                <a:solidFill>
                  <a:srgbClr val="000000"/>
                </a:solidFill>
                <a:latin typeface="Courier New"/>
                <a:cs typeface="Courier New"/>
              </a:rPr>
              <a:t>lb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  <a:latin typeface="Courier New"/>
                <a:cs typeface="Courier New"/>
              </a:rPr>
              <a:t>	lb $s0,0($s1)</a:t>
            </a:r>
          </a:p>
          <a:p>
            <a:r>
              <a:rPr lang="en-US" dirty="0" smtClean="0"/>
              <a:t>Also </a:t>
            </a:r>
            <a:r>
              <a:rPr lang="en-US" i="1" dirty="0" smtClean="0">
                <a:solidFill>
                  <a:srgbClr val="000000"/>
                </a:solidFill>
              </a:rPr>
              <a:t>store byte </a:t>
            </a:r>
            <a:r>
              <a:rPr lang="en-US" dirty="0" smtClean="0"/>
              <a:t>instruction (</a:t>
            </a:r>
            <a:r>
              <a:rPr lang="en-US" i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sb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2012 -- Lecture #5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Support for Characters and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Load a word, use </a:t>
            </a:r>
            <a:r>
              <a:rPr lang="en-US" dirty="0" err="1" smtClean="0">
                <a:latin typeface="Courier New"/>
                <a:cs typeface="Courier New"/>
              </a:rPr>
              <a:t>andi</a:t>
            </a:r>
            <a:r>
              <a:rPr lang="en-US" dirty="0" smtClean="0">
                <a:cs typeface="Courier New"/>
              </a:rPr>
              <a:t> </a:t>
            </a:r>
            <a:r>
              <a:rPr lang="en-US" dirty="0" smtClean="0"/>
              <a:t>to isolate half of word</a:t>
            </a:r>
          </a:p>
          <a:p>
            <a:pPr>
              <a:buNone/>
            </a:pPr>
            <a:r>
              <a:rPr lang="en-US" sz="2595" dirty="0" smtClean="0">
                <a:latin typeface="Courier New"/>
                <a:cs typeface="Courier New"/>
              </a:rPr>
              <a:t>	</a:t>
            </a:r>
            <a:r>
              <a:rPr lang="en-US" sz="2595" dirty="0" err="1" smtClean="0">
                <a:latin typeface="Courier New"/>
                <a:cs typeface="Courier New"/>
              </a:rPr>
              <a:t>lw</a:t>
            </a:r>
            <a:r>
              <a:rPr lang="en-US" sz="2595" dirty="0" smtClean="0">
                <a:latin typeface="Courier New"/>
                <a:cs typeface="Courier New"/>
              </a:rPr>
              <a:t>   $s0,0($s1)</a:t>
            </a:r>
          </a:p>
          <a:p>
            <a:pPr>
              <a:buNone/>
            </a:pPr>
            <a:r>
              <a:rPr lang="en-US" sz="2595" dirty="0" smtClean="0">
                <a:latin typeface="Courier New"/>
                <a:cs typeface="Courier New"/>
              </a:rPr>
              <a:t>	</a:t>
            </a:r>
            <a:r>
              <a:rPr lang="en-US" sz="2595" dirty="0" err="1" smtClean="0">
                <a:latin typeface="Courier New"/>
                <a:cs typeface="Courier New"/>
              </a:rPr>
              <a:t>andi</a:t>
            </a:r>
            <a:r>
              <a:rPr lang="en-US" sz="2595" dirty="0" smtClean="0">
                <a:latin typeface="Courier New"/>
                <a:cs typeface="Courier New"/>
              </a:rPr>
              <a:t> $s0,$s0,65535 </a:t>
            </a:r>
            <a:r>
              <a:rPr lang="en-US" sz="2595" dirty="0" smtClean="0">
                <a:cs typeface="Courier New"/>
              </a:rPr>
              <a:t># Zero everything but last 16 bits</a:t>
            </a:r>
          </a:p>
          <a:p>
            <a:r>
              <a:rPr lang="en-US" dirty="0" smtClean="0"/>
              <a:t>RISC Design Principle #3: “Make the Common Case Fast”—Many programs use text, MIPS has </a:t>
            </a:r>
            <a:br>
              <a:rPr lang="en-US" dirty="0" smtClean="0"/>
            </a:br>
            <a:r>
              <a:rPr lang="en-US" i="1" dirty="0" smtClean="0">
                <a:solidFill>
                  <a:srgbClr val="000000"/>
                </a:solidFill>
              </a:rPr>
              <a:t>load </a:t>
            </a:r>
            <a:r>
              <a:rPr lang="en-US" i="1" dirty="0" err="1" smtClean="0">
                <a:solidFill>
                  <a:srgbClr val="000000"/>
                </a:solidFill>
              </a:rPr>
              <a:t>halfword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instruction (</a:t>
            </a:r>
            <a:r>
              <a:rPr lang="en-US" i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lh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>
                <a:solidFill>
                  <a:srgbClr val="3366FF"/>
                </a:solidFill>
              </a:rPr>
              <a:t>	</a:t>
            </a:r>
            <a:r>
              <a:rPr lang="en-US" sz="28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lh</a:t>
            </a:r>
            <a:r>
              <a:rPr lang="en-US" sz="2800" dirty="0" smtClean="0">
                <a:solidFill>
                  <a:srgbClr val="000000"/>
                </a:solidFill>
                <a:latin typeface="Courier New"/>
                <a:cs typeface="Courier New"/>
              </a:rPr>
              <a:t> $s0,0($s1)</a:t>
            </a:r>
          </a:p>
          <a:p>
            <a:r>
              <a:rPr lang="en-US" dirty="0" smtClean="0"/>
              <a:t>Also </a:t>
            </a:r>
            <a:r>
              <a:rPr lang="en-US" i="1" dirty="0" smtClean="0">
                <a:solidFill>
                  <a:srgbClr val="000000"/>
                </a:solidFill>
              </a:rPr>
              <a:t>store </a:t>
            </a:r>
            <a:r>
              <a:rPr lang="en-US" i="1" dirty="0" err="1" smtClean="0">
                <a:solidFill>
                  <a:srgbClr val="000000"/>
                </a:solidFill>
              </a:rPr>
              <a:t>halfword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instruction (</a:t>
            </a:r>
            <a:r>
              <a:rPr lang="en-US" i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sh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2012 -- Lecture #5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And In Conclusion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Computer words and vocabulary are called instructions and instruction set respectively</a:t>
            </a:r>
          </a:p>
          <a:p>
            <a:r>
              <a:rPr lang="en-US" smtClean="0"/>
              <a:t>MIPS is example RISC instruction set in this class</a:t>
            </a:r>
          </a:p>
          <a:p>
            <a:r>
              <a:rPr lang="en-US" smtClean="0"/>
              <a:t>Rigid format: 1 operation, 2 source operands, 1 destination</a:t>
            </a:r>
          </a:p>
          <a:p>
            <a:pPr lvl="1"/>
            <a:r>
              <a:rPr lang="en-US" smtClean="0"/>
              <a:t>add, sub, mul, div, and, or, sll, srl</a:t>
            </a:r>
          </a:p>
          <a:p>
            <a:pPr lvl="1"/>
            <a:r>
              <a:rPr lang="en-US" smtClean="0"/>
              <a:t>lw, sw to move data to/from registers from/to memory</a:t>
            </a:r>
          </a:p>
          <a:p>
            <a:r>
              <a:rPr lang="en-US" smtClean="0"/>
              <a:t>Simple mappings from arithmetic expressions, array access, if-then-else in C to MIPS instructions</a:t>
            </a:r>
          </a:p>
          <a:p>
            <a:endParaRPr lang="en-US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2012 -- Lecture #5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Language a Computer Understands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82692"/>
          </a:xfrm>
        </p:spPr>
        <p:txBody>
          <a:bodyPr>
            <a:normAutofit/>
          </a:bodyPr>
          <a:lstStyle/>
          <a:p>
            <a:r>
              <a:rPr lang="en-US" dirty="0" smtClean="0"/>
              <a:t>Why not all the same? Why not all different? What might be pros and cons?</a:t>
            </a:r>
          </a:p>
          <a:p>
            <a:pPr lvl="1"/>
            <a:endParaRPr lang="en-US" dirty="0" smtClean="0"/>
          </a:p>
          <a:p>
            <a:endParaRPr lang="en-US" i="1" dirty="0" smtClean="0">
              <a:solidFill>
                <a:srgbClr val="3366FF"/>
              </a:solidFill>
            </a:endParaRPr>
          </a:p>
          <a:p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2012 -- Lecture #5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Language a Computer Understands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8269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Why not all the same? Why not all different? What might be pros and cons?</a:t>
            </a:r>
          </a:p>
          <a:p>
            <a:pPr lvl="1"/>
            <a:r>
              <a:rPr lang="en-US" dirty="0" smtClean="0"/>
              <a:t>Single ISA (</a:t>
            </a:r>
            <a:r>
              <a:rPr lang="en-US" i="1" dirty="0" smtClean="0"/>
              <a:t>to rule them all</a:t>
            </a:r>
            <a:r>
              <a:rPr lang="en-US" dirty="0" smtClean="0"/>
              <a:t>):</a:t>
            </a:r>
          </a:p>
          <a:p>
            <a:pPr lvl="2"/>
            <a:r>
              <a:rPr lang="en-US" dirty="0" smtClean="0"/>
              <a:t>Leverage common compilers, operating systems, etc.</a:t>
            </a:r>
          </a:p>
          <a:p>
            <a:pPr lvl="2"/>
            <a:r>
              <a:rPr lang="en-US" dirty="0" smtClean="0"/>
              <a:t>BUT fairly easy to retarget these for different </a:t>
            </a:r>
            <a:r>
              <a:rPr lang="en-US" dirty="0" err="1" smtClean="0"/>
              <a:t>ISAs</a:t>
            </a:r>
            <a:r>
              <a:rPr lang="en-US" dirty="0" smtClean="0"/>
              <a:t> (e.g., Linux, </a:t>
            </a:r>
            <a:r>
              <a:rPr lang="en-US" dirty="0" err="1" smtClean="0"/>
              <a:t>gcc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Multiple </a:t>
            </a:r>
            <a:r>
              <a:rPr lang="en-US" dirty="0" err="1" smtClean="0"/>
              <a:t>ISAs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Specialized instructions for specialized applications</a:t>
            </a:r>
          </a:p>
          <a:p>
            <a:pPr lvl="2"/>
            <a:r>
              <a:rPr lang="en-US" dirty="0" smtClean="0"/>
              <a:t>Different tradeoffs in resources used (e.g., functionality, memory demands, complexity, power consumption, etc.)</a:t>
            </a:r>
          </a:p>
          <a:p>
            <a:pPr lvl="2"/>
            <a:r>
              <a:rPr lang="en-US" dirty="0" smtClean="0"/>
              <a:t>Competition and innovation is good, especially in emerging environments (e.g., mobile devices)</a:t>
            </a:r>
          </a:p>
          <a:p>
            <a:pPr lvl="1"/>
            <a:endParaRPr lang="en-US" dirty="0" smtClean="0"/>
          </a:p>
          <a:p>
            <a:endParaRPr lang="en-US" i="1" dirty="0" smtClean="0">
              <a:solidFill>
                <a:srgbClr val="3366FF"/>
              </a:solidFill>
            </a:endParaRPr>
          </a:p>
          <a:p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2012 -- Lecture #5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Set in CS 61C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449733" cy="4938712"/>
          </a:xfrm>
        </p:spPr>
        <p:txBody>
          <a:bodyPr>
            <a:normAutofit/>
          </a:bodyPr>
          <a:lstStyle/>
          <a:p>
            <a:r>
              <a:rPr lang="en-US" dirty="0" smtClean="0"/>
              <a:t>MIPS </a:t>
            </a:r>
          </a:p>
          <a:p>
            <a:pPr lvl="1"/>
            <a:r>
              <a:rPr lang="en-US" dirty="0" smtClean="0"/>
              <a:t>Invented by John Hennessy @ Stanford</a:t>
            </a:r>
          </a:p>
          <a:p>
            <a:pPr lvl="2"/>
            <a:r>
              <a:rPr lang="en-US" i="1" dirty="0" smtClean="0"/>
              <a:t>(Why not Berkeley/Sun RISC invented by Dave Patterson? Ask him!)</a:t>
            </a:r>
          </a:p>
          <a:p>
            <a:pPr lvl="1"/>
            <a:r>
              <a:rPr lang="en-US" dirty="0" smtClean="0"/>
              <a:t>MIPS is a real world ISA</a:t>
            </a:r>
          </a:p>
          <a:p>
            <a:pPr lvl="2"/>
            <a:r>
              <a:rPr lang="en-US" dirty="0" smtClean="0"/>
              <a:t>Standard instruction set for networking equipment</a:t>
            </a:r>
          </a:p>
          <a:p>
            <a:r>
              <a:rPr lang="en-US" dirty="0" smtClean="0"/>
              <a:t>Elegant example of </a:t>
            </a:r>
            <a:r>
              <a:rPr lang="en-US" i="1" dirty="0" smtClean="0"/>
              <a:t>Reduced Instruction Set Computer</a:t>
            </a:r>
            <a:r>
              <a:rPr lang="en-US" dirty="0" smtClean="0"/>
              <a:t> (RISC) instruction 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2012 -- Lecture #5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4824</TotalTime>
  <Words>5755</Words>
  <Application>Microsoft Macintosh PowerPoint</Application>
  <PresentationFormat>On-screen Show (4:3)</PresentationFormat>
  <Paragraphs>804</Paragraphs>
  <Slides>64</Slides>
  <Notes>18</Notes>
  <HiddenSlides>14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6" baseType="lpstr">
      <vt:lpstr>Office Theme</vt:lpstr>
      <vt:lpstr>Image</vt:lpstr>
      <vt:lpstr>CS 61C: Great Ideas in Computer Architecture (Machine Structures) Introduction to Machine Language</vt:lpstr>
      <vt:lpstr>New-School Machine Structures (It’s a bit more complicated!)</vt:lpstr>
      <vt:lpstr>Levels of Representation/Interpretation</vt:lpstr>
      <vt:lpstr>Agenda</vt:lpstr>
      <vt:lpstr>Agenda</vt:lpstr>
      <vt:lpstr>The Language a Computer Understands</vt:lpstr>
      <vt:lpstr>The Language a Computer Understands</vt:lpstr>
      <vt:lpstr>The Language a Computer Understands</vt:lpstr>
      <vt:lpstr>Instruction Set in CS 61C</vt:lpstr>
      <vt:lpstr>RISC Design Principles</vt:lpstr>
      <vt:lpstr>Mainstream ISAs</vt:lpstr>
      <vt:lpstr>MIPS Green Card</vt:lpstr>
      <vt:lpstr>MIPS Green Card</vt:lpstr>
      <vt:lpstr>Inspired by the IBM 360  “Green Card”</vt:lpstr>
      <vt:lpstr>MIPS Instructions</vt:lpstr>
      <vt:lpstr>Guess More MIPS instructions</vt:lpstr>
      <vt:lpstr>Guess More MIPS instructions</vt:lpstr>
      <vt:lpstr>Guess More MIPS instructions</vt:lpstr>
      <vt:lpstr>Guess More MIPS instructions</vt:lpstr>
      <vt:lpstr>Guess More MIPS instructions</vt:lpstr>
      <vt:lpstr>Guess More MIPS instructions</vt:lpstr>
      <vt:lpstr>Example Instructions</vt:lpstr>
      <vt:lpstr>Example Instructions</vt:lpstr>
      <vt:lpstr>Example Instructions</vt:lpstr>
      <vt:lpstr>Comments in MIPS</vt:lpstr>
      <vt:lpstr>C to MIPS</vt:lpstr>
      <vt:lpstr>C to MIPS</vt:lpstr>
      <vt:lpstr>C to MIPS</vt:lpstr>
      <vt:lpstr>Slide 29</vt:lpstr>
      <vt:lpstr>Agenda</vt:lpstr>
      <vt:lpstr>Administrivia</vt:lpstr>
      <vt:lpstr>Agenda</vt:lpstr>
      <vt:lpstr>Computer Hardware Operands</vt:lpstr>
      <vt:lpstr>Why Just 32 Registers?</vt:lpstr>
      <vt:lpstr>Names of MIPS Registers</vt:lpstr>
      <vt:lpstr>Names of MIPS Registers</vt:lpstr>
      <vt:lpstr>Names of MIPS Registers</vt:lpstr>
      <vt:lpstr>Size of Registers</vt:lpstr>
      <vt:lpstr>Data Structures vs. Simple Variables</vt:lpstr>
      <vt:lpstr>Transfer from Memory to Register</vt:lpstr>
      <vt:lpstr>Memory Addresses are in Bytes</vt:lpstr>
      <vt:lpstr>Transfer from Memory to Register</vt:lpstr>
      <vt:lpstr>Transfer from Register to Memory</vt:lpstr>
      <vt:lpstr>Transfer from Register to Memory</vt:lpstr>
      <vt:lpstr>Speed of Registers vs. Memory</vt:lpstr>
      <vt:lpstr>Slide 46</vt:lpstr>
      <vt:lpstr>Agenda</vt:lpstr>
      <vt:lpstr>Agenda</vt:lpstr>
      <vt:lpstr>Computer Decision Making</vt:lpstr>
      <vt:lpstr>Example If Statement</vt:lpstr>
      <vt:lpstr>Example If Statement</vt:lpstr>
      <vt:lpstr>Types of Branches</vt:lpstr>
      <vt:lpstr>Making Decisions in C or Java</vt:lpstr>
      <vt:lpstr>Making Decisions in MIPS</vt:lpstr>
      <vt:lpstr>Making Decisions in MIPS</vt:lpstr>
      <vt:lpstr>Slide 56</vt:lpstr>
      <vt:lpstr>Strings: C vs. Java</vt:lpstr>
      <vt:lpstr>Strings</vt:lpstr>
      <vt:lpstr>Strings</vt:lpstr>
      <vt:lpstr>Strings</vt:lpstr>
      <vt:lpstr>Strings</vt:lpstr>
      <vt:lpstr>Support for Characters and Strings</vt:lpstr>
      <vt:lpstr>Support for Characters and Strings</vt:lpstr>
      <vt:lpstr>And In Conclusion …</vt:lpstr>
    </vt:vector>
  </TitlesOfParts>
  <Company>UC Berkeley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Scott Beamer</cp:lastModifiedBy>
  <cp:revision>124</cp:revision>
  <cp:lastPrinted>2010-08-26T14:54:54Z</cp:lastPrinted>
  <dcterms:created xsi:type="dcterms:W3CDTF">2012-01-31T17:34:27Z</dcterms:created>
  <dcterms:modified xsi:type="dcterms:W3CDTF">2012-01-31T20:30:44Z</dcterms:modified>
</cp:coreProperties>
</file>