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notesSlides/notesSlide23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embeddings/oleObject1.bin" ContentType="application/vnd.openxmlformats-officedocument.oleObject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557" r:id="rId2"/>
    <p:sldId id="558" r:id="rId3"/>
    <p:sldId id="507" r:id="rId4"/>
    <p:sldId id="556" r:id="rId5"/>
    <p:sldId id="532" r:id="rId6"/>
    <p:sldId id="540" r:id="rId7"/>
    <p:sldId id="508" r:id="rId8"/>
    <p:sldId id="509" r:id="rId9"/>
    <p:sldId id="510" r:id="rId10"/>
    <p:sldId id="511" r:id="rId11"/>
    <p:sldId id="512" r:id="rId12"/>
    <p:sldId id="513" r:id="rId13"/>
    <p:sldId id="563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64" r:id="rId30"/>
    <p:sldId id="531" r:id="rId31"/>
    <p:sldId id="546" r:id="rId32"/>
    <p:sldId id="562" r:id="rId33"/>
    <p:sldId id="559" r:id="rId34"/>
    <p:sldId id="503" r:id="rId35"/>
    <p:sldId id="549" r:id="rId36"/>
    <p:sldId id="550" r:id="rId37"/>
    <p:sldId id="551" r:id="rId38"/>
    <p:sldId id="552" r:id="rId39"/>
    <p:sldId id="504" r:id="rId40"/>
    <p:sldId id="553" r:id="rId41"/>
    <p:sldId id="453" r:id="rId42"/>
    <p:sldId id="454" r:id="rId43"/>
    <p:sldId id="542" r:id="rId44"/>
    <p:sldId id="543" r:id="rId45"/>
    <p:sldId id="455" r:id="rId46"/>
    <p:sldId id="456" r:id="rId47"/>
    <p:sldId id="457" r:id="rId48"/>
    <p:sldId id="458" r:id="rId49"/>
    <p:sldId id="459" r:id="rId50"/>
    <p:sldId id="561" r:id="rId51"/>
    <p:sldId id="460" r:id="rId52"/>
    <p:sldId id="506" r:id="rId53"/>
    <p:sldId id="461" r:id="rId54"/>
    <p:sldId id="462" r:id="rId55"/>
    <p:sldId id="544" r:id="rId56"/>
    <p:sldId id="463" r:id="rId57"/>
    <p:sldId id="541" r:id="rId58"/>
    <p:sldId id="387" r:id="rId59"/>
    <p:sldId id="404" r:id="rId60"/>
    <p:sldId id="407" r:id="rId61"/>
    <p:sldId id="406" r:id="rId62"/>
    <p:sldId id="408" r:id="rId63"/>
    <p:sldId id="429" r:id="rId64"/>
    <p:sldId id="430" r:id="rId65"/>
    <p:sldId id="438" r:id="rId66"/>
    <p:sldId id="431" r:id="rId67"/>
    <p:sldId id="432" r:id="rId68"/>
    <p:sldId id="560" r:id="rId69"/>
    <p:sldId id="471" r:id="rId70"/>
    <p:sldId id="545" r:id="rId71"/>
    <p:sldId id="472" r:id="rId72"/>
    <p:sldId id="473" r:id="rId73"/>
    <p:sldId id="474" r:id="rId74"/>
    <p:sldId id="475" r:id="rId75"/>
    <p:sldId id="476" r:id="rId76"/>
    <p:sldId id="477" r:id="rId77"/>
    <p:sldId id="495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BFBFB"/>
    <a:srgbClr val="FF6FCF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6667" autoAdjust="0"/>
  </p:normalViewPr>
  <p:slideViewPr>
    <p:cSldViewPr snapToGrid="0">
      <p:cViewPr varScale="1">
        <p:scale>
          <a:sx n="81" d="100"/>
          <a:sy n="81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2/7/12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</a:t>
            </a:r>
          </a:p>
          <a:p>
            <a:r>
              <a:rPr lang="en-US" dirty="0" smtClean="0"/>
              <a:t>0010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1101 + 1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</a:t>
            </a:r>
          </a:p>
          <a:p>
            <a:r>
              <a:rPr lang="en-US" dirty="0" smtClean="0"/>
              <a:t>0010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1101 + 1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</a:t>
            </a:r>
          </a:p>
          <a:p>
            <a:r>
              <a:rPr lang="en-US" dirty="0" smtClean="0"/>
              <a:t>0010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1101 + 1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-2, 147,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Floating-point comparison, single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c.x.s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comparison, double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c.x.d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be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not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less than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less than or equal (le), greater than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or greater than or equal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Floating-point branch, true (bc1t) and branch, false (bc1f)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Unsigned integer: 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Signed integer: 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Floating </a:t>
            </a:r>
            <a:r>
              <a:rPr lang="en-US" dirty="0" err="1" smtClean="0"/>
              <a:t>pointP</a:t>
            </a:r>
            <a:r>
              <a:rPr lang="en-US" dirty="0" smtClean="0"/>
              <a:t> 0.0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ASCII characters: </a:t>
            </a:r>
            <a:r>
              <a:rPr lang="en-US" dirty="0" err="1" smtClean="0"/>
              <a:t>Nul</a:t>
            </a:r>
            <a:r>
              <a:rPr lang="en-US" dirty="0" smtClean="0"/>
              <a:t>, </a:t>
            </a:r>
            <a:r>
              <a:rPr lang="en-US" dirty="0" err="1" smtClean="0"/>
              <a:t>Nul</a:t>
            </a:r>
            <a:r>
              <a:rPr lang="en-US" dirty="0" smtClean="0"/>
              <a:t>, </a:t>
            </a:r>
            <a:r>
              <a:rPr lang="en-US" dirty="0" err="1" smtClean="0"/>
              <a:t>Nul</a:t>
            </a:r>
            <a:r>
              <a:rPr lang="en-US" dirty="0" smtClean="0"/>
              <a:t>, </a:t>
            </a:r>
            <a:r>
              <a:rPr lang="en-US" dirty="0" err="1" smtClean="0"/>
              <a:t>Nul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Unicode characters: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Nul</a:t>
            </a:r>
            <a:endParaRPr lang="en-US" dirty="0" smtClean="0"/>
          </a:p>
          <a:p>
            <a:r>
              <a:rPr lang="en-US" dirty="0" smtClean="0"/>
              <a:t>6.	</a:t>
            </a:r>
            <a:r>
              <a:rPr lang="en-US" dirty="0" err="1" smtClean="0"/>
              <a:t>Sll</a:t>
            </a:r>
            <a:r>
              <a:rPr lang="en-US" dirty="0" smtClean="0"/>
              <a:t> $0,$0,0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ask</a:t>
            </a:r>
            <a:r>
              <a:rPr lang="en-US" baseline="0" dirty="0" smtClean="0"/>
              <a:t> types of each </a:t>
            </a:r>
            <a:r>
              <a:rPr lang="en-US" baseline="0" dirty="0" err="1" smtClean="0"/>
              <a:t>instruciton</a:t>
            </a:r>
            <a:r>
              <a:rPr lang="en-US" baseline="0" dirty="0" smtClean="0"/>
              <a:t> format for each instruction</a:t>
            </a:r>
          </a:p>
          <a:p>
            <a:r>
              <a:rPr lang="en-US" baseline="0" dirty="0" smtClean="0"/>
              <a:t>Then break into fields for each one </a:t>
            </a:r>
            <a:r>
              <a:rPr lang="en-US" baseline="0" dirty="0" err="1" smtClean="0"/>
              <a:t>instrution</a:t>
            </a:r>
            <a:r>
              <a:rPr lang="en-US" baseline="0" dirty="0" smtClean="0"/>
              <a:t> type</a:t>
            </a:r>
          </a:p>
          <a:p>
            <a:r>
              <a:rPr lang="en-US" baseline="0" dirty="0" smtClean="0"/>
              <a:t>Then fill in fields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Write opcodes</a:t>
            </a:r>
            <a:r>
              <a:rPr lang="en-US" baseline="0" dirty="0" smtClean="0"/>
              <a:t> and formats on blackboard</a:t>
            </a:r>
          </a:p>
          <a:p>
            <a:r>
              <a:rPr lang="en-US" baseline="0" dirty="0" err="1" smtClean="0"/>
              <a:t>Sll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0</a:t>
            </a:r>
          </a:p>
          <a:p>
            <a:r>
              <a:rPr lang="en-US" baseline="0" dirty="0" err="1" smtClean="0"/>
              <a:t>Addu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33</a:t>
            </a:r>
          </a:p>
          <a:p>
            <a:r>
              <a:rPr lang="en-US" baseline="0" dirty="0" err="1" smtClean="0"/>
              <a:t>Lw</a:t>
            </a:r>
            <a:r>
              <a:rPr lang="en-US" baseline="0" dirty="0" smtClean="0"/>
              <a:t> opcode 35</a:t>
            </a:r>
          </a:p>
          <a:p>
            <a:r>
              <a:rPr lang="en-US" baseline="0" dirty="0" err="1" smtClean="0"/>
              <a:t>Bne</a:t>
            </a:r>
            <a:r>
              <a:rPr lang="en-US" baseline="0" dirty="0" smtClean="0"/>
              <a:t> opcode 5</a:t>
            </a:r>
          </a:p>
          <a:p>
            <a:r>
              <a:rPr lang="en-US" baseline="0" dirty="0" err="1" smtClean="0"/>
              <a:t>Addiu</a:t>
            </a:r>
            <a:r>
              <a:rPr lang="en-US" baseline="0" dirty="0" smtClean="0"/>
              <a:t> opcode 8</a:t>
            </a:r>
          </a:p>
          <a:p>
            <a:r>
              <a:rPr lang="en-US" baseline="0" dirty="0" smtClean="0"/>
              <a:t>J opcode 2</a:t>
            </a:r>
          </a:p>
          <a:p>
            <a:r>
              <a:rPr lang="en-US" baseline="0" dirty="0" smtClean="0"/>
              <a:t>Registers</a:t>
            </a:r>
          </a:p>
          <a:p>
            <a:r>
              <a:rPr lang="en-US" baseline="0" dirty="0" smtClean="0"/>
              <a:t>$t1 9</a:t>
            </a:r>
          </a:p>
          <a:p>
            <a:r>
              <a:rPr lang="en-US" baseline="0" dirty="0" smtClean="0"/>
              <a:t>$s3 19</a:t>
            </a:r>
          </a:p>
          <a:p>
            <a:r>
              <a:rPr lang="en-US" baseline="0" dirty="0" smtClean="0"/>
              <a:t>$s5 21</a:t>
            </a:r>
          </a:p>
          <a:p>
            <a:r>
              <a:rPr lang="en-US" baseline="0" dirty="0" smtClean="0"/>
              <a:t>$s6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ask</a:t>
            </a:r>
            <a:r>
              <a:rPr lang="en-US" baseline="0" dirty="0" smtClean="0"/>
              <a:t> types of each </a:t>
            </a:r>
            <a:r>
              <a:rPr lang="en-US" baseline="0" dirty="0" err="1" smtClean="0"/>
              <a:t>instruciton</a:t>
            </a:r>
            <a:r>
              <a:rPr lang="en-US" baseline="0" dirty="0" smtClean="0"/>
              <a:t> format for each instruction</a:t>
            </a:r>
          </a:p>
          <a:p>
            <a:r>
              <a:rPr lang="en-US" baseline="0" dirty="0" smtClean="0"/>
              <a:t>Then break into fields for each one </a:t>
            </a:r>
            <a:r>
              <a:rPr lang="en-US" baseline="0" dirty="0" err="1" smtClean="0"/>
              <a:t>instrution</a:t>
            </a:r>
            <a:r>
              <a:rPr lang="en-US" baseline="0" dirty="0" smtClean="0"/>
              <a:t> type</a:t>
            </a:r>
          </a:p>
          <a:p>
            <a:r>
              <a:rPr lang="en-US" baseline="0" dirty="0" smtClean="0"/>
              <a:t>Then fill in fields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Write opcodes</a:t>
            </a:r>
            <a:r>
              <a:rPr lang="en-US" baseline="0" dirty="0" smtClean="0"/>
              <a:t> and formats on blackboard</a:t>
            </a:r>
          </a:p>
          <a:p>
            <a:r>
              <a:rPr lang="en-US" baseline="0" dirty="0" err="1" smtClean="0"/>
              <a:t>Sll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0</a:t>
            </a:r>
          </a:p>
          <a:p>
            <a:r>
              <a:rPr lang="en-US" baseline="0" dirty="0" err="1" smtClean="0"/>
              <a:t>Addu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33</a:t>
            </a:r>
          </a:p>
          <a:p>
            <a:r>
              <a:rPr lang="en-US" baseline="0" dirty="0" err="1" smtClean="0"/>
              <a:t>Lw</a:t>
            </a:r>
            <a:r>
              <a:rPr lang="en-US" baseline="0" dirty="0" smtClean="0"/>
              <a:t> opcode 35</a:t>
            </a:r>
          </a:p>
          <a:p>
            <a:r>
              <a:rPr lang="en-US" baseline="0" dirty="0" err="1" smtClean="0"/>
              <a:t>Bne</a:t>
            </a:r>
            <a:r>
              <a:rPr lang="en-US" baseline="0" dirty="0" smtClean="0"/>
              <a:t> opcode 5</a:t>
            </a:r>
          </a:p>
          <a:p>
            <a:r>
              <a:rPr lang="en-US" baseline="0" dirty="0" err="1" smtClean="0"/>
              <a:t>Addiu</a:t>
            </a:r>
            <a:r>
              <a:rPr lang="en-US" baseline="0" dirty="0" smtClean="0"/>
              <a:t> opcode 8</a:t>
            </a:r>
          </a:p>
          <a:p>
            <a:r>
              <a:rPr lang="en-US" baseline="0" dirty="0" smtClean="0"/>
              <a:t>J opcode 2</a:t>
            </a:r>
          </a:p>
          <a:p>
            <a:r>
              <a:rPr lang="en-US" baseline="0" dirty="0" smtClean="0"/>
              <a:t>Registers</a:t>
            </a:r>
          </a:p>
          <a:p>
            <a:r>
              <a:rPr lang="en-US" baseline="0" dirty="0" smtClean="0"/>
              <a:t>$t1 9</a:t>
            </a:r>
          </a:p>
          <a:p>
            <a:r>
              <a:rPr lang="en-US" baseline="0" dirty="0" smtClean="0"/>
              <a:t>$s3 19</a:t>
            </a:r>
          </a:p>
          <a:p>
            <a:r>
              <a:rPr lang="en-US" baseline="0" dirty="0" smtClean="0"/>
              <a:t>$s5 21</a:t>
            </a:r>
          </a:p>
          <a:p>
            <a:r>
              <a:rPr lang="en-US" baseline="0" dirty="0" smtClean="0"/>
              <a:t>$s6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ask</a:t>
            </a:r>
            <a:r>
              <a:rPr lang="en-US" baseline="0" dirty="0" smtClean="0"/>
              <a:t> types of each </a:t>
            </a:r>
            <a:r>
              <a:rPr lang="en-US" baseline="0" dirty="0" err="1" smtClean="0"/>
              <a:t>instruciton</a:t>
            </a:r>
            <a:r>
              <a:rPr lang="en-US" baseline="0" dirty="0" smtClean="0"/>
              <a:t> format for each instruction</a:t>
            </a:r>
          </a:p>
          <a:p>
            <a:r>
              <a:rPr lang="en-US" baseline="0" dirty="0" smtClean="0"/>
              <a:t>Then break into fields for each one </a:t>
            </a:r>
            <a:r>
              <a:rPr lang="en-US" baseline="0" dirty="0" err="1" smtClean="0"/>
              <a:t>instrution</a:t>
            </a:r>
            <a:r>
              <a:rPr lang="en-US" baseline="0" dirty="0" smtClean="0"/>
              <a:t> type</a:t>
            </a:r>
          </a:p>
          <a:p>
            <a:r>
              <a:rPr lang="en-US" baseline="0" dirty="0" smtClean="0"/>
              <a:t>Then fill in fields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Write opcodes</a:t>
            </a:r>
            <a:r>
              <a:rPr lang="en-US" baseline="0" dirty="0" smtClean="0"/>
              <a:t> and formats on blackboard</a:t>
            </a:r>
          </a:p>
          <a:p>
            <a:r>
              <a:rPr lang="en-US" baseline="0" dirty="0" err="1" smtClean="0"/>
              <a:t>Sll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0</a:t>
            </a:r>
          </a:p>
          <a:p>
            <a:r>
              <a:rPr lang="en-US" baseline="0" dirty="0" err="1" smtClean="0"/>
              <a:t>Addu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33</a:t>
            </a:r>
          </a:p>
          <a:p>
            <a:r>
              <a:rPr lang="en-US" baseline="0" dirty="0" err="1" smtClean="0"/>
              <a:t>Lw</a:t>
            </a:r>
            <a:r>
              <a:rPr lang="en-US" baseline="0" dirty="0" smtClean="0"/>
              <a:t> opcode 35</a:t>
            </a:r>
          </a:p>
          <a:p>
            <a:r>
              <a:rPr lang="en-US" baseline="0" dirty="0" err="1" smtClean="0"/>
              <a:t>Bne</a:t>
            </a:r>
            <a:r>
              <a:rPr lang="en-US" baseline="0" dirty="0" smtClean="0"/>
              <a:t> opcode 5</a:t>
            </a:r>
          </a:p>
          <a:p>
            <a:r>
              <a:rPr lang="en-US" baseline="0" dirty="0" err="1" smtClean="0"/>
              <a:t>Addiu</a:t>
            </a:r>
            <a:r>
              <a:rPr lang="en-US" baseline="0" dirty="0" smtClean="0"/>
              <a:t> opcode 8</a:t>
            </a:r>
          </a:p>
          <a:p>
            <a:r>
              <a:rPr lang="en-US" baseline="0" dirty="0" smtClean="0"/>
              <a:t>J opcode 2</a:t>
            </a:r>
          </a:p>
          <a:p>
            <a:r>
              <a:rPr lang="en-US" baseline="0" dirty="0" smtClean="0"/>
              <a:t>Registers</a:t>
            </a:r>
          </a:p>
          <a:p>
            <a:r>
              <a:rPr lang="en-US" baseline="0" dirty="0" smtClean="0"/>
              <a:t>$t1 9</a:t>
            </a:r>
          </a:p>
          <a:p>
            <a:r>
              <a:rPr lang="en-US" baseline="0" dirty="0" smtClean="0"/>
              <a:t>$s3 19</a:t>
            </a:r>
          </a:p>
          <a:p>
            <a:r>
              <a:rPr lang="en-US" baseline="0" dirty="0" smtClean="0"/>
              <a:t>$s5 21</a:t>
            </a:r>
          </a:p>
          <a:p>
            <a:r>
              <a:rPr lang="en-US" baseline="0" dirty="0" smtClean="0"/>
              <a:t>$s6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opcodes</a:t>
            </a:r>
            <a:r>
              <a:rPr lang="en-US" baseline="0" dirty="0" smtClean="0"/>
              <a:t> and formats on blackboard</a:t>
            </a:r>
          </a:p>
          <a:p>
            <a:r>
              <a:rPr lang="en-US" baseline="0" dirty="0" err="1" smtClean="0"/>
              <a:t>Sll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0</a:t>
            </a:r>
          </a:p>
          <a:p>
            <a:r>
              <a:rPr lang="en-US" baseline="0" dirty="0" err="1" smtClean="0"/>
              <a:t>Addu</a:t>
            </a:r>
            <a:r>
              <a:rPr lang="en-US" baseline="0" dirty="0" smtClean="0"/>
              <a:t> opcode 0 , </a:t>
            </a:r>
            <a:r>
              <a:rPr lang="en-US" baseline="0" dirty="0" err="1" smtClean="0"/>
              <a:t>funct</a:t>
            </a:r>
            <a:r>
              <a:rPr lang="en-US" baseline="0" dirty="0" smtClean="0"/>
              <a:t> code 33</a:t>
            </a:r>
          </a:p>
          <a:p>
            <a:r>
              <a:rPr lang="en-US" baseline="0" dirty="0" err="1" smtClean="0"/>
              <a:t>Lw</a:t>
            </a:r>
            <a:r>
              <a:rPr lang="en-US" baseline="0" dirty="0" smtClean="0"/>
              <a:t> opcode 35</a:t>
            </a:r>
          </a:p>
          <a:p>
            <a:r>
              <a:rPr lang="en-US" baseline="0" dirty="0" err="1" smtClean="0"/>
              <a:t>Bne</a:t>
            </a:r>
            <a:r>
              <a:rPr lang="en-US" baseline="0" dirty="0" smtClean="0"/>
              <a:t> opcode 5</a:t>
            </a:r>
          </a:p>
          <a:p>
            <a:r>
              <a:rPr lang="en-US" baseline="0" dirty="0" err="1" smtClean="0"/>
              <a:t>Addiu</a:t>
            </a:r>
            <a:r>
              <a:rPr lang="en-US" baseline="0" dirty="0" smtClean="0"/>
              <a:t> opcode 8</a:t>
            </a:r>
          </a:p>
          <a:p>
            <a:r>
              <a:rPr lang="en-US" baseline="0" dirty="0" smtClean="0"/>
              <a:t>J opcode 2</a:t>
            </a:r>
          </a:p>
          <a:p>
            <a:r>
              <a:rPr lang="en-US" baseline="0" dirty="0" smtClean="0"/>
              <a:t>Registers</a:t>
            </a:r>
          </a:p>
          <a:p>
            <a:r>
              <a:rPr lang="en-US" baseline="0" dirty="0" smtClean="0"/>
              <a:t>$t1 9</a:t>
            </a:r>
          </a:p>
          <a:p>
            <a:r>
              <a:rPr lang="en-US" baseline="0" dirty="0" smtClean="0"/>
              <a:t>$s3 19</a:t>
            </a:r>
          </a:p>
          <a:p>
            <a:r>
              <a:rPr lang="en-US" baseline="0" dirty="0" smtClean="0"/>
              <a:t>$s5 21</a:t>
            </a:r>
          </a:p>
          <a:p>
            <a:r>
              <a:rPr lang="en-US" baseline="0" dirty="0" smtClean="0"/>
              <a:t>$s6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&amp;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of register $t0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0000 0000 0000 0000 0000 1100 0000 0000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mask</a:t>
            </a:r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&amp;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of register $t0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0000 0000 0000 0000 0000 1100 0000 0000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mask</a:t>
            </a:r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&amp;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of register $t0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0000 0000 0000 0000 0000 1100 0000 0000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mask</a:t>
            </a:r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$t0,$t1,$t2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0000 0000 0000 0000 0011 1101 1100 0000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the value 0, the result of the MIPS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 $t0,$t1,$zero #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$t0 = ~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$t1 | 0)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value in register $t0: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1111 1111 1111 1111 1100 0011 1111 1111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1E73-9C73-CD4D-8419-6D7509908EEB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72D-0506-2847-890E-AFFF0793CED2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59DC-E448-964D-A289-869E699607B0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p:oleObj spid="_x0000_s229378" name="Image" r:id="rId3" imgW="10057143" imgH="1269841" progId="">
              <p:embed/>
            </p:oleObj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4ADC-56F4-AD4C-A3A1-8D7FEBC1C338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C86C-430F-964C-9454-9B1A30FF0AAD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5E8B-EE81-3241-8D53-46E2FB7E0AEF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8C9B-B36F-1747-AE56-BE2465B5099B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207-FA1D-8F47-A4FB-9124BAA4D178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C60A-7416-A74C-882A-E56163D369E8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BB62-2ACA-464C-B64C-9E0B36A9B995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99E4-A3AA-454F-A7AF-412BBE1FA264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A89F-F552-4F48-8ABF-08B55B5851FB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inst.eecs.berkeley.edu/~cs61c/sp12/picker/?g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inst.eecs.berkeley.edu/~cs61c/sp12/picker/?g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inst.eecs.berkeley.edu/~cs61c/sp12/picker/?go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inst.eecs.berkeley.edu/~cs61c/sp12/picker/?go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inst.eecs.berkeley.edu/~cs61c/sp12/picker/?g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2/picker/?go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2/picker/?go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inst.eecs.berkeley.edu/~cs61c/sp12/picker/?go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inst.eecs.berkeley.edu/~cs61c/sp12/picker/?go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1/picker/?go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1/picker/?go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inst.eecs.berkeley.edu/~cs61c/sp11/picker/?go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~cs61c/sp11/picker/?go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inst.eecs.berkeley.edu/~cs61c/sp11/picker/?g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inst.eecs.berkeley.edu/~cs61c/sp12/picker/?go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Instructions as Numbers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Instructor:</a:t>
            </a:r>
          </a:p>
          <a:p>
            <a:r>
              <a:rPr lang="en-US" dirty="0" smtClean="0"/>
              <a:t>David A. Patterson</a:t>
            </a:r>
          </a:p>
          <a:p>
            <a:r>
              <a:rPr lang="en-US" dirty="0" smtClean="0"/>
              <a:t>http://inst.eecs.Berkeley.edu/~cs61c/sp12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365D-EA72-1A4F-B255-B21FDE1873FD}" type="datetime1">
              <a:rPr lang="en-US" smtClean="0"/>
              <a:pPr/>
              <a:t>2/7/12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Unsigned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0000 0000 0000 0000 0000 0000 0000 0000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= 0</a:t>
            </a:r>
            <a:r>
              <a:rPr lang="en-US" baseline="-25000" dirty="0" smtClean="0"/>
              <a:t>ten</a:t>
            </a:r>
          </a:p>
          <a:p>
            <a:pPr>
              <a:buNone/>
            </a:pPr>
            <a:r>
              <a:rPr lang="en-US" dirty="0" smtClean="0"/>
              <a:t>0000 0000 0000 0000 0000 0000 0000 0001</a:t>
            </a:r>
            <a:r>
              <a:rPr lang="en-US" baseline="-25000" dirty="0" smtClean="0"/>
              <a:t>two</a:t>
            </a:r>
            <a:r>
              <a:rPr lang="en-US" dirty="0" smtClean="0"/>
              <a:t> = 1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0000 0000 0000 0000 0000 0000 0000 0010</a:t>
            </a:r>
            <a:r>
              <a:rPr lang="en-US" baseline="-25000" dirty="0" smtClean="0"/>
              <a:t>two</a:t>
            </a:r>
            <a:r>
              <a:rPr lang="en-US" dirty="0" smtClean="0"/>
              <a:t> = 2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  <a:tabLst>
                <a:tab pos="2060575" algn="l"/>
                <a:tab pos="5024438" algn="l"/>
              </a:tabLst>
            </a:pPr>
            <a:r>
              <a:rPr lang="en-US" dirty="0" smtClean="0"/>
              <a:t>		... 		...</a:t>
            </a:r>
          </a:p>
          <a:p>
            <a:pPr>
              <a:buNone/>
            </a:pPr>
            <a:r>
              <a:rPr lang="en-US" dirty="0" smtClean="0"/>
              <a:t>0111 1111 1111 1111 1111 1111 1111 1101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2,147,483,645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0111 1111 1111 1111 1111 1111 1111 1110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2,147,483,646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0111 1111 1111 1111 1111 1111 1111 1111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2,147,483,647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2,147,483,648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1000 0000 0000 0000 0000 0000 0000 0001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2,147,483,649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1000 0000 0000 0000 0000 0000 0000 0010</a:t>
            </a:r>
            <a:r>
              <a:rPr lang="en-US" baseline="-25000" dirty="0" smtClean="0"/>
              <a:t>two</a:t>
            </a:r>
            <a:r>
              <a:rPr lang="en-US" dirty="0" smtClean="0"/>
              <a:t> = 2,147,483,650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  <a:tabLst>
                <a:tab pos="2060575" algn="l"/>
                <a:tab pos="5024438" algn="l"/>
              </a:tabLst>
            </a:pPr>
            <a:r>
              <a:rPr lang="en-US" dirty="0" smtClean="0"/>
              <a:t>		... 	...</a:t>
            </a:r>
          </a:p>
          <a:p>
            <a:pPr>
              <a:buNone/>
            </a:pPr>
            <a:r>
              <a:rPr lang="en-US" dirty="0" smtClean="0"/>
              <a:t>1111 1111 1111 1111 1111 1111 1111 1101</a:t>
            </a:r>
            <a:r>
              <a:rPr lang="en-US" baseline="-25000" dirty="0" smtClean="0"/>
              <a:t>two</a:t>
            </a:r>
            <a:r>
              <a:rPr lang="en-US" dirty="0" smtClean="0"/>
              <a:t> = 4,294,967,293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1111 1111 1111 1111 1111 1111 1111 1110</a:t>
            </a:r>
            <a:r>
              <a:rPr lang="en-US" baseline="-25000" dirty="0" smtClean="0"/>
              <a:t>two</a:t>
            </a:r>
            <a:r>
              <a:rPr lang="en-US" dirty="0" smtClean="0"/>
              <a:t> = 4,294,967,294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1111 1111 1111 1111 1111 1111 1111 1111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4,294,967,295</a:t>
            </a:r>
            <a:r>
              <a:rPr lang="en-US" baseline="-25000" dirty="0" smtClean="0"/>
              <a:t>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258A-1082-E54D-AAEB-BBF5A808A1F4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Signed Integers and </a:t>
            </a:r>
            <a:br>
              <a:rPr lang="en-US" dirty="0" smtClean="0"/>
            </a:br>
            <a:r>
              <a:rPr lang="en-US" dirty="0" smtClean="0"/>
              <a:t>Two’s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528"/>
            <a:ext cx="8204200" cy="482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Signed integers in C; want ½ numbers &lt;0, want ½ numbers &gt;0, and want one 0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Two’s complement </a:t>
            </a:r>
            <a:r>
              <a:rPr lang="en-US" dirty="0" smtClean="0"/>
              <a:t>treats 0 as positive, so 32-bit word represents 2</a:t>
            </a:r>
            <a:r>
              <a:rPr lang="en-US" baseline="30000" dirty="0" smtClean="0"/>
              <a:t>32 </a:t>
            </a:r>
            <a:r>
              <a:rPr lang="en-US" dirty="0" smtClean="0"/>
              <a:t>integers from</a:t>
            </a:r>
            <a:br>
              <a:rPr lang="en-US" dirty="0" smtClean="0"/>
            </a:br>
            <a:r>
              <a:rPr lang="en-US" dirty="0" smtClean="0"/>
              <a:t>-2</a:t>
            </a:r>
            <a:r>
              <a:rPr lang="en-US" baseline="30000" dirty="0" smtClean="0"/>
              <a:t>31 </a:t>
            </a:r>
            <a:r>
              <a:rPr lang="en-US" dirty="0" smtClean="0"/>
              <a:t>(–2,147,483,648) to 2</a:t>
            </a:r>
            <a:r>
              <a:rPr lang="en-US" baseline="30000" dirty="0" smtClean="0"/>
              <a:t>31</a:t>
            </a:r>
            <a:r>
              <a:rPr lang="en-US" dirty="0" smtClean="0"/>
              <a:t>-1 (2,147,483,647)</a:t>
            </a:r>
          </a:p>
          <a:p>
            <a:pPr lvl="1"/>
            <a:r>
              <a:rPr lang="en-US" dirty="0" smtClean="0"/>
              <a:t>Note: one negative number with no positive version</a:t>
            </a:r>
          </a:p>
          <a:p>
            <a:pPr lvl="1"/>
            <a:r>
              <a:rPr lang="en-US" dirty="0" smtClean="0"/>
              <a:t>Book lists some other options, all of which are worse</a:t>
            </a:r>
          </a:p>
          <a:p>
            <a:pPr lvl="1"/>
            <a:r>
              <a:rPr lang="en-US" dirty="0" smtClean="0"/>
              <a:t>Every computers uses two’s complement today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Most significant bit </a:t>
            </a:r>
            <a:r>
              <a:rPr lang="en-US" dirty="0" smtClean="0">
                <a:solidFill>
                  <a:srgbClr val="000000"/>
                </a:solidFill>
              </a:rPr>
              <a:t>(leftmost) is the </a:t>
            </a:r>
            <a:r>
              <a:rPr lang="en-US" i="1" dirty="0" smtClean="0">
                <a:solidFill>
                  <a:srgbClr val="000000"/>
                </a:solidFill>
              </a:rPr>
              <a:t>sign bit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/>
              <a:t>since 0 means positive (including 0), 1 means negative</a:t>
            </a:r>
          </a:p>
          <a:p>
            <a:pPr lvl="1"/>
            <a:r>
              <a:rPr lang="en-US" dirty="0" smtClean="0"/>
              <a:t>Bit 31 is most significant, bit 0 is least significant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05AE-4CA2-7848-AD26-3BC9789AC43D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0000 0000 0000 0000 0000 0000 0000 0000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= 0</a:t>
            </a:r>
            <a:r>
              <a:rPr lang="en-US" baseline="-25000" dirty="0" smtClean="0"/>
              <a:t>ten</a:t>
            </a:r>
          </a:p>
          <a:p>
            <a:pPr>
              <a:buNone/>
            </a:pPr>
            <a:r>
              <a:rPr lang="en-US" dirty="0" smtClean="0"/>
              <a:t>0000 0000 0000 0000 0000 0000 0000 0001</a:t>
            </a:r>
            <a:r>
              <a:rPr lang="en-US" baseline="-25000" dirty="0" smtClean="0"/>
              <a:t>two</a:t>
            </a:r>
            <a:r>
              <a:rPr lang="en-US" dirty="0" smtClean="0"/>
              <a:t> = 1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0000 0000 0000 0000 0000 0000 0000 0010</a:t>
            </a:r>
            <a:r>
              <a:rPr lang="en-US" baseline="-25000" dirty="0" smtClean="0"/>
              <a:t>two</a:t>
            </a:r>
            <a:r>
              <a:rPr lang="en-US" dirty="0" smtClean="0"/>
              <a:t> = 2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  <a:tabLst>
                <a:tab pos="2517775" algn="l"/>
                <a:tab pos="5024438" algn="l"/>
              </a:tabLst>
            </a:pPr>
            <a:r>
              <a:rPr lang="en-US" dirty="0" smtClean="0"/>
              <a:t>		... 	...</a:t>
            </a:r>
          </a:p>
          <a:p>
            <a:pPr>
              <a:buNone/>
            </a:pPr>
            <a:r>
              <a:rPr lang="en-US" dirty="0" smtClean="0"/>
              <a:t>0111 1111 1111 1111 1111 1111 1111 1101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2,147,483,645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0111 1111 1111 1111 1111 1111 1111 1110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2,147,483,646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0111 1111 1111 1111 1111 1111 1111 1111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2,147,483,647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= –2,147,483,648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1000 0000 0000 0000 0000 0000 0000 0001</a:t>
            </a:r>
            <a:r>
              <a:rPr lang="en-US" baseline="-25000" dirty="0" smtClean="0"/>
              <a:t>two</a:t>
            </a:r>
            <a:r>
              <a:rPr lang="en-US" dirty="0" smtClean="0"/>
              <a:t> = –2,147,483,647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1000 0000 0000 0000 0000 0000 0000 0010</a:t>
            </a:r>
            <a:r>
              <a:rPr lang="en-US" baseline="-25000" dirty="0" smtClean="0"/>
              <a:t>two</a:t>
            </a:r>
            <a:r>
              <a:rPr lang="en-US" dirty="0" smtClean="0"/>
              <a:t> = –2,147,483,646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  <a:tabLst>
                <a:tab pos="2517775" algn="l"/>
                <a:tab pos="5024438" algn="l"/>
              </a:tabLst>
            </a:pPr>
            <a:r>
              <a:rPr lang="en-US" dirty="0" smtClean="0"/>
              <a:t>		... 	...</a:t>
            </a:r>
          </a:p>
          <a:p>
            <a:pPr>
              <a:buNone/>
            </a:pPr>
            <a:r>
              <a:rPr lang="en-US" dirty="0" smtClean="0"/>
              <a:t>1111 1111 1111 1111 1111 1111 1111 1101</a:t>
            </a:r>
            <a:r>
              <a:rPr lang="en-US" baseline="-25000" dirty="0" smtClean="0"/>
              <a:t>two</a:t>
            </a:r>
            <a:r>
              <a:rPr lang="en-US" dirty="0" smtClean="0"/>
              <a:t> = –3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1111 1111 1111 1111 1111 1111 1111 1110</a:t>
            </a:r>
            <a:r>
              <a:rPr lang="en-US" baseline="-25000" dirty="0" smtClean="0"/>
              <a:t>two</a:t>
            </a:r>
            <a:r>
              <a:rPr lang="en-US" dirty="0" smtClean="0"/>
              <a:t> = –2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1111 1111 1111 1111 1111 1111 1111 1111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–1</a:t>
            </a:r>
            <a:r>
              <a:rPr lang="en-US" baseline="-25000" dirty="0" smtClean="0"/>
              <a:t>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D0BC-260E-434D-9088-B05C87BE1229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0" y="1024871"/>
            <a:ext cx="8166375" cy="4979534"/>
            <a:chOff x="0" y="1024871"/>
            <a:chExt cx="8166375" cy="4979534"/>
          </a:xfrm>
        </p:grpSpPr>
        <p:grpSp>
          <p:nvGrpSpPr>
            <p:cNvPr id="10" name="Group 8"/>
            <p:cNvGrpSpPr/>
            <p:nvPr/>
          </p:nvGrpSpPr>
          <p:grpSpPr>
            <a:xfrm>
              <a:off x="0" y="1024871"/>
              <a:ext cx="1268897" cy="4979534"/>
              <a:chOff x="0" y="1024871"/>
              <a:chExt cx="1268897" cy="497953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01345" y="1492746"/>
                <a:ext cx="200539" cy="4511659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1024871"/>
                <a:ext cx="1268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3366FF"/>
                    </a:solidFill>
                  </a:rPr>
                  <a:t>Sign Bit</a:t>
                </a:r>
                <a:endParaRPr lang="en-US" sz="2800" dirty="0">
                  <a:solidFill>
                    <a:srgbClr val="3366FF"/>
                  </a:solidFill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0" y="3743006"/>
              <a:ext cx="8166375" cy="111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0 to +31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-16 to +15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-15 to +16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-32 to +31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Suppose we had a 5 bit word. What integers can be represented in two’s complement?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Suppose we had a 5 bit word. What integers can be represented in two’s complement?</a:t>
            </a:r>
          </a:p>
          <a:p>
            <a:pPr marL="514350" indent="-514350">
              <a:buNone/>
            </a:pPr>
            <a:r>
              <a:rPr lang="en-US" dirty="0" smtClean="0"/>
              <a:t>	Red: 			-32 to +31</a:t>
            </a:r>
          </a:p>
          <a:p>
            <a:pPr marL="514350" indent="-514350">
              <a:buNone/>
            </a:pPr>
            <a:r>
              <a:rPr lang="en-US" dirty="0" smtClean="0"/>
              <a:t>	Orange: 	-31 to +32</a:t>
            </a:r>
          </a:p>
          <a:p>
            <a:pPr marL="514350" indent="-514350">
              <a:buNone/>
            </a:pPr>
            <a:r>
              <a:rPr lang="en-US" dirty="0" smtClean="0"/>
              <a:t>	Green: 		0 to +31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Yellow: 		-16 to +15</a:t>
            </a:r>
          </a:p>
          <a:p>
            <a:pPr marL="514350" indent="-514350">
              <a:buNone/>
            </a:pPr>
            <a:r>
              <a:rPr lang="en-US" dirty="0" smtClean="0"/>
              <a:t>	Pink: 		-15 to +15</a:t>
            </a:r>
          </a:p>
          <a:p>
            <a:pPr marL="514350" indent="-514350">
              <a:buNone/>
            </a:pPr>
            <a:r>
              <a:rPr lang="en-US" dirty="0" smtClean="0"/>
              <a:t>	Blue: 		-15 to +16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144A-3160-9C4F-A302-FE55B4CBA002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Logical Instructions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6550" y="3535186"/>
          <a:ext cx="7637879" cy="2941420"/>
        </p:xfrm>
        <a:graphic>
          <a:graphicData uri="http://schemas.openxmlformats.org/drawingml/2006/table">
            <a:tbl>
              <a:tblPr/>
              <a:tblGrid>
                <a:gridCol w="2420093"/>
                <a:gridCol w="1510412"/>
                <a:gridCol w="1575873"/>
                <a:gridCol w="2131501"/>
              </a:tblGrid>
              <a:tr h="689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Logical operations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C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latin typeface="Verdana"/>
                        </a:rPr>
                        <a:t>operators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Java operators</a:t>
                      </a: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MIPS instructions</a:t>
                      </a: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 AND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latin typeface="Verdana"/>
                        </a:rPr>
                        <a:t>&amp;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&amp;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and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 OR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or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 NOT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Verdana"/>
                        </a:rPr>
                        <a:t>~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Verdana"/>
                        </a:rPr>
                        <a:t>~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nor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Shift left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latin typeface="Courier New"/>
                          <a:cs typeface="Courier New"/>
                        </a:rPr>
                        <a:t>sll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Shift right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&gt;&gt;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&gt;&gt;&gt;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latin typeface="Courier New"/>
                          <a:cs typeface="Courier New"/>
                        </a:rPr>
                        <a:t>srl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81373"/>
            <a:ext cx="8467962" cy="274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8838" y="1166954"/>
            <a:ext cx="8706324" cy="211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Useful to operate on fields of bits within a word </a:t>
            </a:r>
          </a:p>
          <a:p>
            <a:pPr lvl="1">
              <a:buFont typeface="Lucida Grande"/>
              <a:buChar char="−"/>
            </a:pPr>
            <a:r>
              <a:rPr lang="en-US" sz="3200" dirty="0" smtClean="0"/>
              <a:t> e.g., characters within a word (8 bits)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Operations to pack /unpack bits into words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Called </a:t>
            </a:r>
            <a:r>
              <a:rPr lang="en-US" sz="3200" i="1" dirty="0" smtClean="0">
                <a:solidFill>
                  <a:srgbClr val="000000"/>
                </a:solidFill>
              </a:rPr>
              <a:t>logical operations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0A93-EA15-834A-B046-CC23255C6161}" type="datetime1">
              <a:rPr lang="en-US" smtClean="0"/>
              <a:pPr/>
              <a:t>2/7/12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1" y="0"/>
            <a:ext cx="8229600" cy="735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Bit-by-bit Definition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5188" y="664448"/>
          <a:ext cx="8229600" cy="600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Input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Output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</a:t>
                      </a:r>
                      <a:endParaRPr lang="en-US" sz="2400" dirty="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</a:t>
                      </a:r>
                      <a:endParaRPr lang="en-US" sz="2400" dirty="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</a:t>
                      </a:r>
                      <a:endParaRPr lang="en-US" sz="24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74D-FA8D-834A-A7F5-28B03B8866CC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 and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and $t0,$t1,$t2 # </a:t>
            </a:r>
            <a:r>
              <a:rPr lang="en-US" dirty="0" err="1" smtClean="0"/>
              <a:t>reg</a:t>
            </a:r>
            <a:r>
              <a:rPr lang="en-US" dirty="0" smtClean="0"/>
              <a:t> $t0 = </a:t>
            </a:r>
            <a:r>
              <a:rPr lang="en-US" dirty="0" err="1" smtClean="0"/>
              <a:t>reg</a:t>
            </a:r>
            <a:r>
              <a:rPr lang="en-US" dirty="0" smtClean="0"/>
              <a:t> $t1 &amp; </a:t>
            </a:r>
            <a:r>
              <a:rPr lang="en-US" dirty="0" err="1" smtClean="0"/>
              <a:t>reg</a:t>
            </a:r>
            <a:r>
              <a:rPr lang="en-US" dirty="0" smtClean="0"/>
              <a:t> $t2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7F85-2C0B-BD4C-A7A9-10964035BC43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 and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and $t0,$t1,$t2 # </a:t>
            </a:r>
            <a:r>
              <a:rPr lang="en-US" dirty="0" err="1" smtClean="0"/>
              <a:t>reg</a:t>
            </a:r>
            <a:r>
              <a:rPr lang="en-US" dirty="0" smtClean="0"/>
              <a:t> $t0 = </a:t>
            </a:r>
            <a:r>
              <a:rPr lang="en-US" dirty="0" err="1" smtClean="0"/>
              <a:t>reg</a:t>
            </a:r>
            <a:r>
              <a:rPr lang="en-US" dirty="0" smtClean="0"/>
              <a:t> $t1 &amp; </a:t>
            </a:r>
            <a:r>
              <a:rPr lang="en-US" dirty="0" err="1" smtClean="0"/>
              <a:t>reg</a:t>
            </a:r>
            <a:r>
              <a:rPr lang="en-US" dirty="0" smtClean="0"/>
              <a:t> $t2</a:t>
            </a:r>
          </a:p>
          <a:p>
            <a:pPr>
              <a:buNone/>
            </a:pPr>
            <a:r>
              <a:rPr lang="en-US" dirty="0" smtClean="0"/>
              <a:t>	0000 0000 0000 0000 0000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00 0000 0000</a:t>
            </a:r>
            <a:r>
              <a:rPr lang="en-US" baseline="-25000" dirty="0" smtClean="0"/>
              <a:t>two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02B4-3C9E-B748-BDF0-5AC5E36E8134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 and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or $t0,$t1,$t2 # </a:t>
            </a:r>
            <a:r>
              <a:rPr lang="en-US" dirty="0" err="1" smtClean="0"/>
              <a:t>reg</a:t>
            </a:r>
            <a:r>
              <a:rPr lang="en-US" dirty="0" smtClean="0"/>
              <a:t> $t0 = </a:t>
            </a:r>
            <a:r>
              <a:rPr lang="en-US" dirty="0" err="1" smtClean="0"/>
              <a:t>reg</a:t>
            </a:r>
            <a:r>
              <a:rPr lang="en-US" dirty="0" smtClean="0"/>
              <a:t> $t1 | </a:t>
            </a:r>
            <a:r>
              <a:rPr lang="en-US" dirty="0" err="1" smtClean="0"/>
              <a:t>reg</a:t>
            </a:r>
            <a:r>
              <a:rPr lang="en-US" dirty="0" smtClean="0"/>
              <a:t> $t2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7153-6BF4-2B49-A3D7-2C0131D8AC56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90582" y="6488668"/>
            <a:ext cx="18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582E-4F63-0940-9EEB-A69E3F69F4AD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131074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0" y="5968006"/>
            <a:ext cx="4403307" cy="647999"/>
            <a:chOff x="3596766" y="2488086"/>
            <a:chExt cx="7004719" cy="2103155"/>
          </a:xfrm>
        </p:grpSpPr>
        <p:sp>
          <p:nvSpPr>
            <p:cNvPr id="60" name="Rectangle 59"/>
            <p:cNvSpPr/>
            <p:nvPr/>
          </p:nvSpPr>
          <p:spPr>
            <a:xfrm>
              <a:off x="3596766" y="2948340"/>
              <a:ext cx="5213089" cy="1642901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977722" y="2488086"/>
              <a:ext cx="1623763" cy="209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 and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or $t0,$t1,$t2 # </a:t>
            </a:r>
            <a:r>
              <a:rPr lang="en-US" dirty="0" err="1" smtClean="0"/>
              <a:t>reg</a:t>
            </a:r>
            <a:r>
              <a:rPr lang="en-US" dirty="0" smtClean="0"/>
              <a:t> $t0 = </a:t>
            </a:r>
            <a:r>
              <a:rPr lang="en-US" dirty="0" err="1" smtClean="0"/>
              <a:t>reg</a:t>
            </a:r>
            <a:r>
              <a:rPr lang="en-US" dirty="0" smtClean="0"/>
              <a:t> $t1 | </a:t>
            </a:r>
            <a:r>
              <a:rPr lang="en-US" dirty="0" err="1" smtClean="0"/>
              <a:t>reg</a:t>
            </a:r>
            <a:r>
              <a:rPr lang="en-US" dirty="0" smtClean="0"/>
              <a:t> $t2</a:t>
            </a:r>
          </a:p>
          <a:p>
            <a:pPr>
              <a:buNone/>
            </a:pPr>
            <a:r>
              <a:rPr lang="en-US" dirty="0" smtClean="0"/>
              <a:t>	0000 0000 0000 0000 00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00 0000</a:t>
            </a:r>
            <a:r>
              <a:rPr lang="en-US" baseline="-25000" dirty="0" smtClean="0"/>
              <a:t>two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0D61-BACB-E74D-A36D-8C53D30598F6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 and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nor $t0,$t1,$zero # </a:t>
            </a:r>
            <a:r>
              <a:rPr lang="en-US" dirty="0" err="1" smtClean="0"/>
              <a:t>reg</a:t>
            </a:r>
            <a:r>
              <a:rPr lang="en-US" dirty="0" smtClean="0"/>
              <a:t> $t0 = ~ (</a:t>
            </a:r>
            <a:r>
              <a:rPr lang="en-US" dirty="0" err="1" smtClean="0"/>
              <a:t>reg</a:t>
            </a:r>
            <a:r>
              <a:rPr lang="en-US" dirty="0" smtClean="0"/>
              <a:t> $t1 | 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D595-15B3-1A44-92DC-95DD3B5EAD51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516" y="6488668"/>
            <a:ext cx="18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82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9" y="976366"/>
            <a:ext cx="8229600" cy="5317677"/>
          </a:xfrm>
        </p:spPr>
        <p:txBody>
          <a:bodyPr>
            <a:normAutofit/>
          </a:bodyPr>
          <a:lstStyle/>
          <a:p>
            <a:r>
              <a:rPr lang="en-US" dirty="0" smtClean="0"/>
              <a:t>If register $t2 contains and</a:t>
            </a:r>
          </a:p>
          <a:p>
            <a:pPr>
              <a:buNone/>
            </a:pPr>
            <a:r>
              <a:rPr lang="en-US" dirty="0" smtClean="0"/>
              <a:t>	0000 0000 0000 0000 0000 1101 1100 0000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Register $t1 contains</a:t>
            </a:r>
          </a:p>
          <a:p>
            <a:pPr>
              <a:buNone/>
            </a:pPr>
            <a:r>
              <a:rPr lang="en-US" dirty="0" smtClean="0"/>
              <a:t>	0000 0000 0000 0000 0011 1100 0000 0000</a:t>
            </a:r>
            <a:r>
              <a:rPr lang="en-US" baseline="-25000" dirty="0" smtClean="0"/>
              <a:t>two</a:t>
            </a:r>
          </a:p>
          <a:p>
            <a:r>
              <a:rPr lang="en-US" dirty="0" smtClean="0"/>
              <a:t>What is value of $t0 after:</a:t>
            </a:r>
          </a:p>
          <a:p>
            <a:pPr>
              <a:buNone/>
            </a:pPr>
            <a:r>
              <a:rPr lang="en-US" dirty="0" smtClean="0"/>
              <a:t>	nor $t0,$t1,</a:t>
            </a:r>
            <a:r>
              <a:rPr lang="en-US" dirty="0" smtClean="0">
                <a:solidFill>
                  <a:srgbClr val="FF0000"/>
                </a:solidFill>
              </a:rPr>
              <a:t>$zero </a:t>
            </a:r>
            <a:r>
              <a:rPr lang="en-US" dirty="0" smtClean="0"/>
              <a:t># </a:t>
            </a:r>
            <a:r>
              <a:rPr lang="en-US" dirty="0" err="1" smtClean="0"/>
              <a:t>reg</a:t>
            </a:r>
            <a:r>
              <a:rPr lang="en-US" dirty="0" smtClean="0"/>
              <a:t> $t0 = ~ (</a:t>
            </a:r>
            <a:r>
              <a:rPr lang="en-US" dirty="0" err="1" smtClean="0"/>
              <a:t>reg</a:t>
            </a:r>
            <a:r>
              <a:rPr lang="en-US" dirty="0" smtClean="0"/>
              <a:t> $t1 | </a:t>
            </a:r>
            <a:r>
              <a:rPr lang="en-US" dirty="0" smtClean="0">
                <a:solidFill>
                  <a:srgbClr val="000000"/>
                </a:solidFill>
              </a:rPr>
              <a:t>0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1111 1111 1111 1111 1100 0011 1111 1111</a:t>
            </a:r>
            <a:r>
              <a:rPr lang="en-US" baseline="-25000" dirty="0" smtClean="0"/>
              <a:t>two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ACC5-7CAD-7E46-89B2-28F41316231A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511329" cy="51060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Shift left logical moves </a:t>
            </a:r>
            <a:r>
              <a:rPr lang="en-US" dirty="0" err="1" smtClean="0"/>
              <a:t>n</a:t>
            </a:r>
            <a:r>
              <a:rPr lang="en-US" dirty="0" smtClean="0"/>
              <a:t> bits to the left </a:t>
            </a:r>
            <a:br>
              <a:rPr lang="en-US" dirty="0" smtClean="0"/>
            </a:br>
            <a:r>
              <a:rPr lang="en-US" dirty="0" smtClean="0"/>
              <a:t>(insert 0s into empty bits)</a:t>
            </a:r>
          </a:p>
          <a:p>
            <a:pPr lvl="1"/>
            <a:r>
              <a:rPr lang="en-US" dirty="0" smtClean="0"/>
              <a:t>Same as multiplying by 2</a:t>
            </a:r>
            <a:r>
              <a:rPr lang="en-US" baseline="30000" dirty="0" smtClean="0"/>
              <a:t>n </a:t>
            </a:r>
            <a:r>
              <a:rPr lang="en-US" dirty="0" smtClean="0"/>
              <a:t>for two’s complement number</a:t>
            </a:r>
            <a:endParaRPr lang="en-US" baseline="30000" dirty="0" smtClean="0"/>
          </a:p>
          <a:p>
            <a:r>
              <a:rPr lang="en-US" dirty="0" smtClean="0"/>
              <a:t>For example, if register $s0 contained</a:t>
            </a:r>
          </a:p>
          <a:p>
            <a:pPr>
              <a:buNone/>
            </a:pPr>
            <a:r>
              <a:rPr lang="en-US" sz="2800" dirty="0" smtClean="0"/>
              <a:t>	0000 0000 0000 0000 0000 0000 0000 1001</a:t>
            </a:r>
            <a:r>
              <a:rPr lang="en-US" sz="2800" baseline="-25000" dirty="0" smtClean="0"/>
              <a:t>two</a:t>
            </a:r>
            <a:r>
              <a:rPr lang="en-US" sz="2800" dirty="0" smtClean="0"/>
              <a:t>= 9</a:t>
            </a:r>
            <a:r>
              <a:rPr lang="en-US" sz="2800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sll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0000 0000 0000 0000 0000 0000 1001 0000</a:t>
            </a:r>
            <a:r>
              <a:rPr lang="en-US" sz="2800" baseline="-25000" dirty="0" smtClean="0"/>
              <a:t>two</a:t>
            </a:r>
            <a:r>
              <a:rPr lang="en-US" sz="2800" dirty="0" smtClean="0"/>
              <a:t>= 144</a:t>
            </a:r>
            <a:r>
              <a:rPr lang="en-US" sz="2800" baseline="-25000" dirty="0" smtClean="0"/>
              <a:t>ten</a:t>
            </a:r>
          </a:p>
          <a:p>
            <a:r>
              <a:rPr lang="en-US" dirty="0" smtClean="0"/>
              <a:t>And 9</a:t>
            </a:r>
            <a:r>
              <a:rPr lang="en-US" baseline="-25000" dirty="0" smtClean="0"/>
              <a:t>ten</a:t>
            </a:r>
            <a:r>
              <a:rPr lang="en-US" dirty="0" smtClean="0"/>
              <a:t> × 2</a:t>
            </a:r>
            <a:r>
              <a:rPr lang="en-US" baseline="-25000" dirty="0" smtClean="0"/>
              <a:t>ten</a:t>
            </a:r>
            <a:r>
              <a:rPr lang="en-US" baseline="30000" dirty="0" smtClean="0"/>
              <a:t>4</a:t>
            </a:r>
            <a:r>
              <a:rPr lang="en-US" dirty="0" smtClean="0"/>
              <a:t> = 9</a:t>
            </a:r>
            <a:r>
              <a:rPr lang="en-US" baseline="-25000" dirty="0" smtClean="0"/>
              <a:t>ten</a:t>
            </a:r>
            <a:r>
              <a:rPr lang="en-US" dirty="0" smtClean="0"/>
              <a:t> × 16</a:t>
            </a:r>
            <a:r>
              <a:rPr lang="en-US" baseline="-25000" dirty="0" smtClean="0"/>
              <a:t>ten</a:t>
            </a:r>
            <a:r>
              <a:rPr lang="en-US" dirty="0" smtClean="0"/>
              <a:t> = 144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Shift right logical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0s into empty bits)</a:t>
            </a:r>
          </a:p>
          <a:p>
            <a:pPr lvl="1"/>
            <a:r>
              <a:rPr lang="en-US" dirty="0" smtClean="0"/>
              <a:t>NOT same as dividing by 2n (negative numbers fail)</a:t>
            </a:r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E567-A70C-4C44-9B90-71AD5818E9AE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511329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high order sign bit into empty bits)</a:t>
            </a:r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0000 0000 0000 0000 0000 0000 0001 1001</a:t>
            </a:r>
            <a:r>
              <a:rPr lang="en-US" baseline="-25000" dirty="0" smtClean="0"/>
              <a:t>two</a:t>
            </a:r>
            <a:r>
              <a:rPr lang="en-US" dirty="0" smtClean="0"/>
              <a:t>= 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987EF-BD98-6F42-9F5E-3E4FA9C7614A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92706" y="6488668"/>
            <a:ext cx="18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511329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high order sign bit into empty bits)</a:t>
            </a:r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0000 0000 0000 0000 0000 0000 0001 1001</a:t>
            </a:r>
            <a:r>
              <a:rPr lang="en-US" baseline="-25000" dirty="0" smtClean="0"/>
              <a:t>two</a:t>
            </a:r>
            <a:r>
              <a:rPr lang="en-US" dirty="0" smtClean="0"/>
              <a:t>= 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0000 0000 0000 0000 0000 0000 0000 0001</a:t>
            </a:r>
            <a:r>
              <a:rPr lang="en-US" sz="2800" baseline="-25000" dirty="0" smtClean="0">
                <a:solidFill>
                  <a:srgbClr val="FF0000"/>
                </a:solidFill>
              </a:rPr>
              <a:t>two</a:t>
            </a:r>
            <a:r>
              <a:rPr lang="en-US" sz="2800" dirty="0" smtClean="0">
                <a:solidFill>
                  <a:srgbClr val="FF0000"/>
                </a:solidFill>
              </a:rPr>
              <a:t>= 1</a:t>
            </a:r>
            <a:r>
              <a:rPr lang="en-US" sz="2800" baseline="-25000" dirty="0" smtClean="0">
                <a:solidFill>
                  <a:srgbClr val="FF0000"/>
                </a:solidFill>
              </a:rPr>
              <a:t>ten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6662-DA3F-9245-88AD-34BDBE5D43A8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686801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high order sign bit into empty bits)</a:t>
            </a:r>
            <a:endParaRPr lang="en-US" sz="2800" baseline="-25000" dirty="0" smtClean="0"/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1111 1111 1111 1111 1111 1111 1110 0111</a:t>
            </a:r>
            <a:r>
              <a:rPr lang="en-US" baseline="-25000" dirty="0" smtClean="0"/>
              <a:t>two</a:t>
            </a:r>
            <a:r>
              <a:rPr lang="en-US" dirty="0" smtClean="0"/>
              <a:t>= -25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4448-7905-EE44-BB54-9DC352D109EF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2194" y="6488668"/>
            <a:ext cx="18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686801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dirty="0" err="1" smtClean="0"/>
              <a:t>n</a:t>
            </a:r>
            <a:r>
              <a:rPr lang="en-US" dirty="0" smtClean="0"/>
              <a:t> bits to the right (insert high order sign bit into empty bits)</a:t>
            </a:r>
            <a:endParaRPr lang="en-US" sz="2800" baseline="-25000" dirty="0" smtClean="0"/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1111 1111 1111 1111 1111 1111 1110 0111</a:t>
            </a:r>
            <a:r>
              <a:rPr lang="en-US" baseline="-25000" dirty="0" smtClean="0"/>
              <a:t>two</a:t>
            </a:r>
            <a:r>
              <a:rPr lang="en-US" dirty="0" smtClean="0"/>
              <a:t>= -25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1111 1111 1111 1111 1111 1111 1111 1110</a:t>
            </a:r>
            <a:r>
              <a:rPr lang="en-US" sz="2800" baseline="-25000" dirty="0" smtClean="0">
                <a:solidFill>
                  <a:srgbClr val="FF0000"/>
                </a:solidFill>
              </a:rPr>
              <a:t>two</a:t>
            </a:r>
            <a:r>
              <a:rPr lang="en-US" sz="2800" dirty="0" smtClean="0">
                <a:solidFill>
                  <a:srgbClr val="FF0000"/>
                </a:solidFill>
              </a:rPr>
              <a:t>= -2</a:t>
            </a:r>
            <a:r>
              <a:rPr lang="en-US" sz="2800" baseline="-25000" dirty="0" smtClean="0">
                <a:solidFill>
                  <a:srgbClr val="FF0000"/>
                </a:solidFill>
              </a:rPr>
              <a:t>ten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Unfortunately, this is NOT same as dividing by 2n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Fails for odd negative numbers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C arithmetic semantics is that division should round towards 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1FE52-7490-BA4C-A212-435C4212D7FC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Signed and Unsigned Integers on Instruction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(if any) instructions affected?</a:t>
            </a:r>
          </a:p>
          <a:p>
            <a:pPr lvl="1"/>
            <a:r>
              <a:rPr lang="en-US" dirty="0" smtClean="0"/>
              <a:t>Load word, store word?</a:t>
            </a:r>
          </a:p>
          <a:p>
            <a:pPr lvl="1"/>
            <a:r>
              <a:rPr lang="en-US" dirty="0" smtClean="0"/>
              <a:t>branch equal, branch not equal?</a:t>
            </a:r>
          </a:p>
          <a:p>
            <a:pPr lvl="1"/>
            <a:r>
              <a:rPr lang="en-US" dirty="0" smtClean="0"/>
              <a:t>and, or, </a:t>
            </a:r>
            <a:r>
              <a:rPr lang="en-US" dirty="0" err="1" smtClean="0"/>
              <a:t>sll</a:t>
            </a:r>
            <a:r>
              <a:rPr lang="en-US" dirty="0" smtClean="0"/>
              <a:t>, </a:t>
            </a:r>
            <a:r>
              <a:rPr lang="en-US" dirty="0" err="1" smtClean="0"/>
              <a:t>srl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add, sub, </a:t>
            </a:r>
            <a:r>
              <a:rPr lang="en-US" dirty="0" err="1" smtClean="0"/>
              <a:t>mult</a:t>
            </a:r>
            <a:r>
              <a:rPr lang="en-US" dirty="0" smtClean="0"/>
              <a:t>, div?</a:t>
            </a:r>
          </a:p>
          <a:p>
            <a:pPr lvl="1"/>
            <a:r>
              <a:rPr lang="en-US" dirty="0" err="1" smtClean="0"/>
              <a:t>slti</a:t>
            </a:r>
            <a:r>
              <a:rPr lang="en-US" dirty="0" smtClean="0"/>
              <a:t> (set less than immediate)?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D2C3-9CB8-D842-BB78-44E00526628A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21937" y="6488668"/>
            <a:ext cx="18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The previous statement has it backwards: &amp;&amp; and || logical ops, &amp; and | are branches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They are redundant and mean the same thing: &amp;&amp; and || are simply inherited from the programming language B, the predecessor of C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9"/>
            <a:ext cx="7116762" cy="954107"/>
            <a:chOff x="960651" y="1743728"/>
            <a:chExt cx="7116549" cy="715593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7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Logical operations AND and OR do &amp; and | while conditional branches do &amp;&amp; and ||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C provides two sets of operators for AND (&amp; and &amp;&amp;) and two sets of operators for OR (| and ||) while MIPS doesn’t.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3196238"/>
            <a:ext cx="8636000" cy="87040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Big Idea #1: Levels of 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$t0, 4($2)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p:oleObj spid="_x0000_s27650" name="Image" r:id="rId4" imgW="3492063" imgH="2400000" progId="">
              <p:embed/>
            </p:oleObj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High Level </a:t>
            </a:r>
            <a:r>
              <a:rPr lang="en-US" sz="1800" b="1" dirty="0" smtClean="0"/>
              <a:t>Language</a:t>
            </a:r>
            <a:br>
              <a:rPr lang="en-US" sz="1800" b="1" dirty="0" smtClean="0"/>
            </a:br>
            <a:r>
              <a:rPr lang="en-US" sz="1800" b="1" dirty="0" smtClean="0"/>
              <a:t>Program </a:t>
            </a:r>
            <a:r>
              <a:rPr lang="en-US" sz="1800" b="1" dirty="0"/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Assembly  </a:t>
            </a:r>
            <a:r>
              <a:rPr lang="en-US" sz="1800" b="1" dirty="0" smtClean="0">
                <a:solidFill>
                  <a:srgbClr val="FF0000"/>
                </a:solidFill>
              </a:rPr>
              <a:t>Language Program 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e.g., MIPS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solidFill>
                  <a:srgbClr val="FFFFFF"/>
                </a:solidFill>
                <a:latin typeface="Courier New" charset="0"/>
              </a:rPr>
              <a:t>0101 1000 0000 1001 1100 0110 1010 1111</a:t>
            </a:r>
            <a:r>
              <a:rPr lang="en-US" sz="1400" dirty="0">
                <a:solidFill>
                  <a:srgbClr val="FFFFFF"/>
                </a:solidFill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Anything can be represented</a:t>
            </a:r>
            <a:br>
              <a:rPr lang="en-US" sz="1600" dirty="0" smtClean="0"/>
            </a:br>
            <a:r>
              <a:rPr lang="en-US" sz="1600" dirty="0" smtClean="0"/>
              <a:t>as a </a:t>
            </a:r>
            <a:r>
              <a:rPr lang="en-US" sz="1600" i="1" dirty="0" smtClean="0"/>
              <a:t>number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i.e., data or instructions</a:t>
            </a:r>
            <a:endParaRPr lang="en-US" sz="16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A2298-76AA-DE41-A233-507458A39C57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25894" y="1497264"/>
            <a:ext cx="145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We are here!</a:t>
            </a:r>
            <a:endParaRPr lang="en-US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3200" y="1600200"/>
            <a:ext cx="8940800" cy="505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 provides two sets of operators for AND (&amp; and &amp;&amp;) and two sets of operators for OR (| and ||) while MIPS doesn’t. Why?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Red: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	Logical operations AND and OR implement &amp; and | while conditional branches implement &amp;&amp; and ||</a:t>
            </a:r>
          </a:p>
          <a:p>
            <a:pPr marL="514350" indent="-514350">
              <a:buNone/>
            </a:pPr>
            <a:r>
              <a:rPr lang="en-US" dirty="0" smtClean="0"/>
              <a:t>Reason:</a:t>
            </a:r>
          </a:p>
          <a:p>
            <a:pPr marL="514350" indent="-514350">
              <a:buNone/>
            </a:pPr>
            <a:r>
              <a:rPr lang="en-US" dirty="0" smtClean="0"/>
              <a:t>	e.g., &amp;&amp; is logical </a:t>
            </a:r>
            <a:r>
              <a:rPr lang="en-US" dirty="0" smtClean="0">
                <a:latin typeface="Courier New"/>
                <a:cs typeface="Courier New"/>
              </a:rPr>
              <a:t>and</a:t>
            </a:r>
            <a:r>
              <a:rPr lang="en-US" dirty="0" smtClean="0"/>
              <a:t>: true &amp;&amp; true is true and everything else is false</a:t>
            </a:r>
          </a:p>
          <a:p>
            <a:pPr marL="514350" indent="-514350">
              <a:buNone/>
            </a:pPr>
            <a:r>
              <a:rPr lang="en-US" dirty="0" smtClean="0"/>
              <a:t>	&amp; is bitwise </a:t>
            </a:r>
            <a:r>
              <a:rPr lang="en-US" dirty="0" smtClean="0">
                <a:latin typeface="Courier New"/>
                <a:cs typeface="Courier New"/>
              </a:rPr>
              <a:t>and</a:t>
            </a:r>
            <a:r>
              <a:rPr lang="en-US" dirty="0" smtClean="0"/>
              <a:t>:  e.g., (1010</a:t>
            </a:r>
            <a:r>
              <a:rPr lang="en-US" baseline="-25000" dirty="0" smtClean="0"/>
              <a:t>two</a:t>
            </a:r>
            <a:r>
              <a:rPr lang="en-US" dirty="0" smtClean="0"/>
              <a:t> &amp; 1000</a:t>
            </a:r>
            <a:r>
              <a:rPr lang="en-US" baseline="-25000" dirty="0" smtClean="0"/>
              <a:t>two</a:t>
            </a:r>
            <a:r>
              <a:rPr lang="en-US" dirty="0" smtClean="0"/>
              <a:t>) = 1000</a:t>
            </a:r>
            <a:r>
              <a:rPr lang="en-US" baseline="-25000" dirty="0" smtClean="0"/>
              <a:t>two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376E-45EE-034C-8F6C-9F11083C86FC}" type="datetime1">
              <a:rPr lang="en-US" smtClean="0"/>
              <a:pPr/>
              <a:t>2/7/12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442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Lab #4 posted</a:t>
            </a:r>
          </a:p>
          <a:p>
            <a:r>
              <a:rPr lang="en-US" dirty="0" smtClean="0"/>
              <a:t>Project #1 Due Sunday @ 11:59:59</a:t>
            </a:r>
          </a:p>
          <a:p>
            <a:r>
              <a:rPr lang="en-US" dirty="0" smtClean="0"/>
              <a:t>This week should be </a:t>
            </a:r>
            <a:r>
              <a:rPr lang="en-US" dirty="0" smtClean="0"/>
              <a:t>easier – given jar file of MR</a:t>
            </a:r>
          </a:p>
          <a:p>
            <a:pPr lvl="1"/>
            <a:r>
              <a:rPr lang="en-US" dirty="0" smtClean="0"/>
              <a:t>Run at scale, and compare to your code</a:t>
            </a:r>
            <a:endParaRPr lang="en-US" dirty="0" smtClean="0"/>
          </a:p>
          <a:p>
            <a:r>
              <a:rPr lang="en-US" dirty="0" smtClean="0"/>
              <a:t>Midterm is now on the horizon:</a:t>
            </a:r>
          </a:p>
          <a:p>
            <a:pPr lvl="1"/>
            <a:r>
              <a:rPr lang="en-US" dirty="0" smtClean="0"/>
              <a:t>No discussion during exam week</a:t>
            </a:r>
          </a:p>
          <a:p>
            <a:pPr lvl="1"/>
            <a:r>
              <a:rPr lang="en-US" dirty="0" smtClean="0"/>
              <a:t>TA Review: Su, Mar 4, starting 2 PM, 2050 VLSB</a:t>
            </a:r>
          </a:p>
          <a:p>
            <a:pPr lvl="1"/>
            <a:r>
              <a:rPr lang="en-US" dirty="0" smtClean="0"/>
              <a:t>Exam: </a:t>
            </a:r>
            <a:r>
              <a:rPr lang="en-US" dirty="0" err="1" smtClean="0"/>
              <a:t>Tu</a:t>
            </a:r>
            <a:r>
              <a:rPr lang="en-US" dirty="0" smtClean="0"/>
              <a:t>, Mar 6, </a:t>
            </a:r>
            <a:r>
              <a:rPr lang="en-US" u="sng" dirty="0" smtClean="0">
                <a:solidFill>
                  <a:srgbClr val="FF0000"/>
                </a:solidFill>
              </a:rPr>
              <a:t>6:40-9:40 PM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FF0000"/>
                </a:solidFill>
              </a:rPr>
              <a:t>2050 VLSB (room change)</a:t>
            </a:r>
          </a:p>
          <a:p>
            <a:pPr lvl="1"/>
            <a:r>
              <a:rPr lang="en-US" dirty="0" smtClean="0"/>
              <a:t>Small number of special consideration cases, due to class conflicts, etc.—contact 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262E-9140-2345-A4ED-483053BA2571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648200" cy="2753784"/>
          </a:xfrm>
        </p:spPr>
        <p:txBody>
          <a:bodyPr/>
          <a:lstStyle/>
          <a:p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sz="2400" dirty="0" smtClean="0">
                <a:ea typeface="ＭＳ Ｐゴシック" charset="-128"/>
                <a:cs typeface="ＭＳ Ｐゴシック" charset="-128"/>
              </a:rPr>
              <a:t>2 to 3 times/year spend weekend with old friends I went to high school (South Torrance) with to play poker, watch 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Superbowl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, go bodysurfing, talk about life</a:t>
            </a:r>
          </a:p>
        </p:txBody>
      </p:sp>
      <p:pic>
        <p:nvPicPr>
          <p:cNvPr id="8" name="Picture 7" descr="grou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431" y="740925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Box 8"/>
          <p:cNvSpPr txBox="1">
            <a:spLocks noChangeArrowheads="1"/>
          </p:cNvSpPr>
          <p:nvPr/>
        </p:nvSpPr>
        <p:spPr bwMode="auto">
          <a:xfrm>
            <a:off x="6485356" y="35992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1999</a:t>
            </a:r>
          </a:p>
        </p:txBody>
      </p:sp>
      <p:sp>
        <p:nvSpPr>
          <p:cNvPr id="73734" name="TextBox 9"/>
          <p:cNvSpPr txBox="1">
            <a:spLocks noChangeArrowheads="1"/>
          </p:cNvSpPr>
          <p:nvPr/>
        </p:nvSpPr>
        <p:spPr bwMode="auto">
          <a:xfrm>
            <a:off x="6553200" y="329930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2009</a:t>
            </a:r>
          </a:p>
        </p:txBody>
      </p:sp>
      <p:pic>
        <p:nvPicPr>
          <p:cNvPr id="11" name="Picture 10" descr="Jan2010domesh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3746975"/>
            <a:ext cx="34798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46703"/>
            <a:ext cx="4953765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Getting to Know Profs: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My Old Friends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15BB-F115-534F-81C5-F69E06F8271B}" type="datetime1">
              <a:rPr lang="en-US" smtClean="0"/>
              <a:pPr/>
              <a:t>2/7/12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#13</a:t>
            </a:r>
            <a:endParaRPr lang="en-US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142299" y="3526431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1974</a:t>
            </a:r>
            <a:endParaRPr lang="en-US" dirty="0"/>
          </a:p>
        </p:txBody>
      </p:sp>
      <p:pic>
        <p:nvPicPr>
          <p:cNvPr id="18" name="Picture 17" descr="1stPokerGameCropp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35" y="3878121"/>
            <a:ext cx="3630742" cy="25311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34029" y="6110870"/>
            <a:ext cx="397450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dirty="0" smtClean="0">
                <a:ea typeface="ＭＳ Ｐゴシック" charset="-128"/>
                <a:cs typeface="ＭＳ Ｐゴシック" charset="-128"/>
              </a:rPr>
              <a:t>Old friends even more valuable as you age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Everything is a Number</a:t>
            </a:r>
          </a:p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Administrivia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Overflow and Real Numbers</a:t>
            </a:r>
          </a:p>
          <a:p>
            <a:r>
              <a:rPr lang="en-US" dirty="0" smtClean="0"/>
              <a:t>Instructions as Numbers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Assembly Language to Machine Language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56B-22EE-F14F-B86F-AC5267E26278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Floating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Standard arithmetic for </a:t>
            </a:r>
            <a:r>
              <a:rPr lang="en-US" dirty="0" err="1" smtClean="0"/>
              <a:t>reals</a:t>
            </a:r>
            <a:r>
              <a:rPr lang="en-US" dirty="0" smtClean="0"/>
              <a:t> for all computers</a:t>
            </a:r>
          </a:p>
          <a:p>
            <a:pPr lvl="1"/>
            <a:r>
              <a:rPr lang="en-US" dirty="0" smtClean="0"/>
              <a:t>Like two’s complement</a:t>
            </a:r>
          </a:p>
          <a:p>
            <a:r>
              <a:rPr lang="en-US" dirty="0" smtClean="0"/>
              <a:t>Keep as much precision as possible in formats</a:t>
            </a:r>
          </a:p>
          <a:p>
            <a:r>
              <a:rPr lang="en-US" dirty="0" smtClean="0"/>
              <a:t>Help programmer with errors in real arithmetic</a:t>
            </a:r>
          </a:p>
          <a:p>
            <a:pPr lvl="1"/>
            <a:r>
              <a:rPr lang="en-US" dirty="0" smtClean="0"/>
              <a:t>+∞, -∞, Not-A-Number (</a:t>
            </a:r>
            <a:r>
              <a:rPr lang="en-US" dirty="0" err="1" smtClean="0"/>
              <a:t>NaN</a:t>
            </a:r>
            <a:r>
              <a:rPr lang="en-US" dirty="0" smtClean="0"/>
              <a:t>), exponent overflow, exponent underflow</a:t>
            </a:r>
          </a:p>
          <a:p>
            <a:r>
              <a:rPr lang="en-US" dirty="0" smtClean="0"/>
              <a:t>Keep encoding that is somewhat compatible with two’s complement</a:t>
            </a:r>
          </a:p>
          <a:p>
            <a:pPr lvl="1"/>
            <a:r>
              <a:rPr lang="en-US" dirty="0" smtClean="0"/>
              <a:t>E.g., 0 in Fl. Pt. is 0 in two’s complement</a:t>
            </a:r>
          </a:p>
          <a:p>
            <a:pPr lvl="1"/>
            <a:r>
              <a:rPr lang="en-US" dirty="0" smtClean="0"/>
              <a:t>Make it possible to sort without needing to do floating point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490E1-EDA0-2E40-9319-E6A18035EC55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 (e.g., Base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Normalized </a:t>
            </a:r>
            <a:r>
              <a:rPr lang="en-US" i="1" dirty="0" smtClean="0"/>
              <a:t>scientific notation </a:t>
            </a:r>
            <a:r>
              <a:rPr lang="en-US" dirty="0" smtClean="0"/>
              <a:t>(aka </a:t>
            </a:r>
            <a:r>
              <a:rPr lang="en-US" i="1" dirty="0" smtClean="0"/>
              <a:t>standard form </a:t>
            </a:r>
            <a:r>
              <a:rPr lang="en-US" dirty="0" smtClean="0"/>
              <a:t>or </a:t>
            </a:r>
            <a:r>
              <a:rPr lang="en-US" i="1" dirty="0" smtClean="0"/>
              <a:t>exponential notation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 smtClean="0"/>
              <a:t> is exponent (usually 10), </a:t>
            </a:r>
            <a:r>
              <a:rPr lang="en-US" i="1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/>
              <a:t> is a positive or negative integer, </a:t>
            </a:r>
            <a:r>
              <a:rPr lang="en-US" i="1" dirty="0" err="1" smtClean="0"/>
              <a:t>r</a:t>
            </a:r>
            <a:r>
              <a:rPr lang="en-US" dirty="0" smtClean="0"/>
              <a:t> is a real number ≥ 1.0, &lt; 10</a:t>
            </a:r>
          </a:p>
          <a:p>
            <a:pPr lvl="1"/>
            <a:r>
              <a:rPr lang="en-US" dirty="0" smtClean="0"/>
              <a:t>Normalized =&gt; No leading 0s</a:t>
            </a:r>
          </a:p>
          <a:p>
            <a:pPr lvl="1"/>
            <a:r>
              <a:rPr lang="en-US" dirty="0" smtClean="0"/>
              <a:t>61 is 6.10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, 0.000061 is 6.10 x10</a:t>
            </a:r>
            <a:r>
              <a:rPr lang="en-US" baseline="30000" dirty="0" smtClean="0"/>
              <a:t>-5</a:t>
            </a:r>
          </a:p>
          <a:p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 smtClean="0"/>
              <a:t> where is exponent, </a:t>
            </a:r>
            <a:r>
              <a:rPr lang="en-US" i="1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/>
              <a:t> is a positive or negative integer, </a:t>
            </a:r>
            <a:r>
              <a:rPr lang="en-US" i="1" dirty="0" err="1" smtClean="0">
                <a:solidFill>
                  <a:srgbClr val="000000"/>
                </a:solidFill>
              </a:rPr>
              <a:t>r</a:t>
            </a:r>
            <a:r>
              <a:rPr lang="en-US" dirty="0" smtClean="0"/>
              <a:t> is a real number ≥ 1.0, &lt;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E8D1-0CB0-584F-9275-EC2E785E4EEB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 (e.g., Base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(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j</a:t>
            </a:r>
            <a:r>
              <a:rPr lang="en-US" dirty="0" smtClean="0"/>
              <a:t>) = (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i+j</a:t>
            </a:r>
            <a:endParaRPr lang="en-US" baseline="30000" dirty="0" smtClean="0"/>
          </a:p>
          <a:p>
            <a:pPr>
              <a:buNone/>
            </a:pPr>
            <a:r>
              <a:rPr lang="en-US" baseline="30000" dirty="0" smtClean="0"/>
              <a:t>	</a:t>
            </a:r>
            <a:r>
              <a:rPr lang="en-US" dirty="0" smtClean="0"/>
              <a:t>(1.999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(5.5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= (1.999 </a:t>
            </a:r>
            <a:r>
              <a:rPr lang="en-US" dirty="0" err="1" smtClean="0"/>
              <a:t>x</a:t>
            </a:r>
            <a:r>
              <a:rPr lang="en-US" dirty="0" smtClean="0"/>
              <a:t> 5.5)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5</a:t>
            </a:r>
          </a:p>
          <a:p>
            <a:pPr>
              <a:buNone/>
            </a:pPr>
            <a:r>
              <a:rPr lang="en-US" dirty="0" smtClean="0"/>
              <a:t>											=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.9945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5</a:t>
            </a:r>
          </a:p>
          <a:p>
            <a:pPr>
              <a:buNone/>
            </a:pPr>
            <a:r>
              <a:rPr lang="en-US" dirty="0" smtClean="0"/>
              <a:t>											= 1.09945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6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smtClean="0"/>
              <a:t>(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) / (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j</a:t>
            </a:r>
            <a:r>
              <a:rPr lang="en-US" dirty="0" smtClean="0"/>
              <a:t>) = (</a:t>
            </a:r>
            <a:r>
              <a:rPr lang="en-US" dirty="0" err="1" smtClean="0"/>
              <a:t>r</a:t>
            </a:r>
            <a:r>
              <a:rPr lang="en-US" dirty="0" smtClean="0"/>
              <a:t> / </a:t>
            </a:r>
            <a:r>
              <a:rPr lang="en-US" dirty="0" err="1" smtClean="0"/>
              <a:t>s</a:t>
            </a:r>
            <a:r>
              <a:rPr lang="en-US" dirty="0" smtClean="0"/>
              <a:t>)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i-j</a:t>
            </a:r>
            <a:endParaRPr lang="en-US" dirty="0" smtClean="0"/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(1.999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) / (5.5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.3634545…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									  = 3.634545…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For addition/subtraction, you first must align: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(1.999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2</a:t>
            </a:r>
            <a:r>
              <a:rPr lang="en-US" dirty="0" smtClean="0"/>
              <a:t>) + (5.5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				= (.1999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+ (5.5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  <a:r>
              <a:rPr lang="en-US" dirty="0" smtClean="0"/>
              <a:t>) = 5.6999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3587-5726-A44E-9146-B440A0240E4B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is Less?</a:t>
            </a:r>
            <a:br>
              <a:rPr lang="en-US" dirty="0" smtClean="0"/>
            </a:br>
            <a:r>
              <a:rPr lang="en-US" dirty="0" smtClean="0"/>
              <a:t>(i.e., closer to -∞)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vs. 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-126</a:t>
            </a:r>
            <a:r>
              <a:rPr lang="en-US" dirty="0" smtClean="0"/>
              <a:t> vs. 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-1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 vs. 0?</a:t>
            </a:r>
          </a:p>
          <a:p>
            <a:endParaRPr lang="en-US" dirty="0" smtClean="0"/>
          </a:p>
          <a:p>
            <a:r>
              <a:rPr lang="en-US" dirty="0" smtClean="0"/>
              <a:t>-1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-126</a:t>
            </a:r>
            <a:r>
              <a:rPr lang="en-US" dirty="0" smtClean="0"/>
              <a:t> vs. -1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622-7386-CC4E-9053-52D6DD043527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2194" y="6488668"/>
            <a:ext cx="18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is Less?</a:t>
            </a:r>
            <a:br>
              <a:rPr lang="en-US" dirty="0" smtClean="0"/>
            </a:br>
            <a:r>
              <a:rPr lang="en-US" dirty="0" smtClean="0"/>
              <a:t>(i.e., closer to -∞)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vs. 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-126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-127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-1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-127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vs. 0?</a:t>
            </a:r>
          </a:p>
          <a:p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-1 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</a:rPr>
              <a:t>-126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vs. -1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-127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3E5C-D65C-8645-9FEE-FA3626E1B7C3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Floating Point: </a:t>
            </a:r>
            <a:br>
              <a:rPr lang="en-US" dirty="0" smtClean="0"/>
            </a:br>
            <a:r>
              <a:rPr lang="en-US" dirty="0" smtClean="0"/>
              <a:t>Representing Very Small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2842"/>
            <a:ext cx="8511330" cy="51568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Zero: Bit pattern of all 0s is encoding for 0.000</a:t>
            </a:r>
          </a:p>
          <a:p>
            <a:pPr lvl="1">
              <a:buFont typeface="Symbol" charset="2"/>
              <a:buChar char=""/>
            </a:pPr>
            <a:r>
              <a:rPr lang="en-US" dirty="0" smtClean="0"/>
              <a:t> But 0 in exponent should mean most negative   </a:t>
            </a:r>
            <a:br>
              <a:rPr lang="en-US" dirty="0" smtClean="0"/>
            </a:br>
            <a:r>
              <a:rPr lang="en-US" dirty="0" smtClean="0"/>
              <a:t>  exponent (want 0 to be next to smallest real)</a:t>
            </a:r>
          </a:p>
          <a:p>
            <a:pPr lvl="1">
              <a:buFont typeface="Symbol" charset="2"/>
              <a:buChar char=""/>
            </a:pPr>
            <a:r>
              <a:rPr lang="en-US" dirty="0" smtClean="0"/>
              <a:t> Can’t use two’s complement (1000 0000</a:t>
            </a:r>
            <a:r>
              <a:rPr lang="en-US" baseline="-25000" dirty="0" smtClean="0"/>
              <a:t>two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Bias notation</a:t>
            </a:r>
            <a:r>
              <a:rPr lang="en-US" dirty="0" smtClean="0"/>
              <a:t>: subtract bias from exponent</a:t>
            </a:r>
          </a:p>
          <a:p>
            <a:pPr lvl="1"/>
            <a:r>
              <a:rPr lang="en-US" dirty="0" smtClean="0"/>
              <a:t>Single precision uses bias of 127; DP uses 1023</a:t>
            </a:r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 smtClean="0"/>
              <a:t>0 uses 	0000 0000</a:t>
            </a:r>
            <a:r>
              <a:rPr lang="en-US" baseline="-25000" dirty="0" smtClean="0"/>
              <a:t>two</a:t>
            </a:r>
            <a:r>
              <a:rPr lang="en-US" dirty="0" smtClean="0"/>
              <a:t> =&gt; 0-127 = 	-127;</a:t>
            </a:r>
            <a:br>
              <a:rPr lang="en-US" dirty="0" smtClean="0"/>
            </a:br>
            <a:r>
              <a:rPr lang="en-US" dirty="0" smtClean="0"/>
              <a:t>∞, </a:t>
            </a:r>
            <a:r>
              <a:rPr lang="en-US" dirty="0" err="1" smtClean="0"/>
              <a:t>NaN</a:t>
            </a:r>
            <a:r>
              <a:rPr lang="en-US" dirty="0" smtClean="0"/>
              <a:t> uses 1111 1111</a:t>
            </a:r>
            <a:r>
              <a:rPr lang="en-US" baseline="-25000" dirty="0" smtClean="0"/>
              <a:t>two</a:t>
            </a:r>
            <a:r>
              <a:rPr lang="en-US" dirty="0" smtClean="0"/>
              <a:t> =&gt; 255-127 = +128</a:t>
            </a:r>
          </a:p>
          <a:p>
            <a:pPr lvl="1"/>
            <a:r>
              <a:rPr lang="en-US" dirty="0" smtClean="0"/>
              <a:t>Smallest SP real can represent: 1.00…00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-126</a:t>
            </a:r>
          </a:p>
          <a:p>
            <a:pPr lvl="1"/>
            <a:r>
              <a:rPr lang="en-US" dirty="0" smtClean="0"/>
              <a:t>  Largest SP real can represent: 1.11…11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+127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734A-8A0C-614E-9C4F-DC1F6C6E4898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787900"/>
          </a:xfrm>
        </p:spPr>
        <p:txBody>
          <a:bodyPr>
            <a:normAutofit/>
          </a:bodyPr>
          <a:lstStyle/>
          <a:p>
            <a:r>
              <a:rPr lang="en-US" dirty="0" smtClean="0"/>
              <a:t>C is function oriented; code reuse via functions</a:t>
            </a:r>
          </a:p>
          <a:p>
            <a:pPr lvl="1"/>
            <a:r>
              <a:rPr lang="en-US" dirty="0" smtClean="0"/>
              <a:t>Jump and link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jal</a:t>
            </a:r>
            <a:r>
              <a:rPr lang="en-US" dirty="0" smtClean="0"/>
              <a:t>) invokes, jump register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jr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 $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ra</a:t>
            </a:r>
            <a:r>
              <a:rPr lang="en-US" dirty="0" smtClean="0"/>
              <a:t>) returns</a:t>
            </a:r>
          </a:p>
          <a:p>
            <a:pPr lvl="1"/>
            <a:r>
              <a:rPr lang="en-US" dirty="0" smtClean="0"/>
              <a:t>Registers 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$a0-$a3</a:t>
            </a:r>
            <a:r>
              <a:rPr lang="en-US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dirty="0" smtClean="0"/>
              <a:t>for arguments, 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$v0-$v1</a:t>
            </a:r>
            <a:r>
              <a:rPr lang="en-US" dirty="0" smtClean="0">
                <a:solidFill>
                  <a:srgbClr val="000000"/>
                </a:solidFill>
                <a:cs typeface="Courier New"/>
              </a:rPr>
              <a:t> </a:t>
            </a:r>
            <a:r>
              <a:rPr lang="en-US" dirty="0" smtClean="0"/>
              <a:t>for return values</a:t>
            </a:r>
          </a:p>
          <a:p>
            <a:r>
              <a:rPr lang="en-US" dirty="0" smtClean="0"/>
              <a:t>Stack for spilling registers, nested function calls, C local (automatic) variables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4DAD-C29C-ED4D-924E-BB8DA3762992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Notation (+127)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C73-B6FD-8645-91B0-31EC20160488}" type="datetime1">
              <a:rPr lang="en-US" smtClean="0"/>
              <a:pPr/>
              <a:t>2/7/12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63" y="1947311"/>
            <a:ext cx="7908155" cy="438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048" y="2573697"/>
            <a:ext cx="1138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∞, </a:t>
            </a:r>
            <a:r>
              <a:rPr lang="en-US" sz="2400" b="1" dirty="0" err="1" smtClean="0"/>
              <a:t>NaN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9897" y="5865261"/>
            <a:ext cx="75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Zero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-1191440" y="4459041"/>
            <a:ext cx="26397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7361" y="3796266"/>
            <a:ext cx="128036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Getting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closer to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zero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5577" y="1432774"/>
            <a:ext cx="241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How it is encoded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9347" y="1432774"/>
            <a:ext cx="2751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it is interpreted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265" y="1997649"/>
            <a:ext cx="3353633" cy="430921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4778" y="1993091"/>
            <a:ext cx="4439222" cy="4309214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Operation Result Doesn’t Fit</a:t>
            </a:r>
            <a:br>
              <a:rPr lang="en-US" dirty="0" smtClean="0"/>
            </a:br>
            <a:r>
              <a:rPr lang="en-US" dirty="0" smtClean="0"/>
              <a:t>in 32 Bits?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Overflow</a:t>
            </a:r>
            <a:r>
              <a:rPr lang="en-US" dirty="0" smtClean="0"/>
              <a:t>: calculate too big a number to represent within a word</a:t>
            </a:r>
          </a:p>
          <a:p>
            <a:r>
              <a:rPr lang="en-US" dirty="0" smtClean="0"/>
              <a:t>Unsigned numbers: 1 + 4,294,967,295 (2</a:t>
            </a:r>
            <a:r>
              <a:rPr lang="en-US" baseline="30000" dirty="0" smtClean="0"/>
              <a:t>32</a:t>
            </a:r>
            <a:r>
              <a:rPr lang="en-US" dirty="0" smtClean="0"/>
              <a:t>-1) </a:t>
            </a:r>
          </a:p>
          <a:p>
            <a:r>
              <a:rPr lang="en-US" dirty="0" smtClean="0"/>
              <a:t>Signed numbers: 1 + 2,147,483,647 (2</a:t>
            </a:r>
            <a:r>
              <a:rPr lang="en-US" baseline="30000" dirty="0" smtClean="0"/>
              <a:t>31</a:t>
            </a:r>
            <a:r>
              <a:rPr lang="en-US" dirty="0" smtClean="0"/>
              <a:t>-1)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2884-56AE-2742-825E-CA3679B168A8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Depends on the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unsigned number arithmetic ignores overflow (arithmetic modulo 2</a:t>
            </a:r>
            <a:r>
              <a:rPr lang="en-US" baseline="30000" dirty="0" smtClean="0"/>
              <a:t>32</a:t>
            </a:r>
            <a:r>
              <a:rPr lang="en-US" dirty="0" smtClean="0"/>
              <a:t>)</a:t>
            </a:r>
            <a:endParaRPr lang="en-US" baseline="30000" dirty="0" smtClean="0"/>
          </a:p>
          <a:p>
            <a:pPr lvl="1">
              <a:buNone/>
            </a:pPr>
            <a:r>
              <a:rPr lang="en-US" dirty="0" smtClean="0"/>
              <a:t>1 + 4,294,967,295 =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9CFF-8B61-EE4B-A0F2-B9825434066D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2194" y="6488668"/>
            <a:ext cx="18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Depends on the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signed number arithmetic also ignores overflow </a:t>
            </a:r>
          </a:p>
          <a:p>
            <a:pPr lvl="1">
              <a:buNone/>
            </a:pPr>
            <a:r>
              <a:rPr lang="en-US" dirty="0" smtClean="0"/>
              <a:t>1 + 2,147,483,647 (2</a:t>
            </a:r>
            <a:r>
              <a:rPr lang="en-US" baseline="30000" dirty="0" smtClean="0"/>
              <a:t>31</a:t>
            </a:r>
            <a:r>
              <a:rPr lang="en-US" dirty="0" smtClean="0"/>
              <a:t>-1) =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AA2A-0F75-AC4B-8120-4A485AF78E86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2194" y="6488668"/>
            <a:ext cx="18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Depends on the Programming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languages want overflow signal on signed numbers (e.g., Fortran)</a:t>
            </a:r>
          </a:p>
          <a:p>
            <a:r>
              <a:rPr lang="en-US" dirty="0" smtClean="0"/>
              <a:t>What’s a computer architect to do?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668-C95F-A442-9264-6DB21B3E2842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Solution: Offer Both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71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Instructions that can trigger overflow: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add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sub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div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addi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multi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divi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Instructions that don’t overflow are called “unsigned” (really means “no overflow”):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addu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subu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addiu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multiu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diviu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/>
              <a:t>Given semantics of C, always use unsigned versions</a:t>
            </a:r>
          </a:p>
          <a:p>
            <a:r>
              <a:rPr lang="en-US" dirty="0" smtClean="0"/>
              <a:t>Note: </a:t>
            </a:r>
            <a:r>
              <a:rPr lang="en-US" dirty="0" err="1" smtClean="0">
                <a:latin typeface="Courier New"/>
                <a:cs typeface="Courier New"/>
              </a:rPr>
              <a:t>slt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slti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do signed comparisons, while </a:t>
            </a:r>
            <a:r>
              <a:rPr lang="en-US" dirty="0" err="1" smtClean="0">
                <a:latin typeface="Courier New"/>
                <a:cs typeface="Courier New"/>
              </a:rPr>
              <a:t>sltu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sltiu</a:t>
            </a:r>
            <a:r>
              <a:rPr lang="en-US" dirty="0" smtClean="0"/>
              <a:t> do unsigned comparisons</a:t>
            </a:r>
          </a:p>
          <a:p>
            <a:pPr lvl="1"/>
            <a:r>
              <a:rPr lang="en-US" dirty="0" smtClean="0"/>
              <a:t>Nothing to do with overflow</a:t>
            </a:r>
          </a:p>
          <a:p>
            <a:pPr lvl="1"/>
            <a:r>
              <a:rPr lang="en-US" dirty="0" smtClean="0"/>
              <a:t>When would get different answer for </a:t>
            </a:r>
            <a:r>
              <a:rPr lang="en-US" dirty="0" err="1" smtClean="0">
                <a:latin typeface="Courier New"/>
                <a:cs typeface="Courier New"/>
              </a:rPr>
              <a:t>slt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vs. </a:t>
            </a:r>
            <a:r>
              <a:rPr lang="en-US" dirty="0" err="1" smtClean="0">
                <a:latin typeface="Courier New"/>
                <a:cs typeface="Courier New"/>
              </a:rPr>
              <a:t>sltu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137C6-544E-E649-BD8E-FE946ECE5363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</a:t>
            </a:r>
            <a:r>
              <a:rPr lang="en-US" i="1" dirty="0" smtClean="0"/>
              <a:t>Real </a:t>
            </a:r>
            <a:r>
              <a:rPr lang="en-US" dirty="0" smtClean="0"/>
              <a:t>Numbers in Base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00"/>
                </a:solidFill>
              </a:rPr>
              <a:t>E</a:t>
            </a:r>
            <a:r>
              <a:rPr lang="en-US" dirty="0" smtClean="0"/>
              <a:t> where is exponent (2), </a:t>
            </a:r>
            <a:r>
              <a:rPr lang="en-US" i="1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/>
              <a:t> is a positive or negative integer, </a:t>
            </a:r>
            <a:r>
              <a:rPr lang="en-US" i="1" dirty="0" err="1" smtClean="0">
                <a:solidFill>
                  <a:srgbClr val="000000"/>
                </a:solidFill>
              </a:rPr>
              <a:t>r</a:t>
            </a:r>
            <a:r>
              <a:rPr lang="en-US" dirty="0" smtClean="0"/>
              <a:t> is a real number ≥ 1.0, &lt; 2</a:t>
            </a:r>
            <a:endParaRPr lang="en-US" baseline="30000" dirty="0" smtClean="0"/>
          </a:p>
          <a:p>
            <a:r>
              <a:rPr lang="en-US" dirty="0" smtClean="0"/>
              <a:t>Computers version of normalized scientific notation called </a:t>
            </a:r>
            <a:r>
              <a:rPr lang="en-US" i="1" dirty="0" smtClean="0">
                <a:solidFill>
                  <a:srgbClr val="000000"/>
                </a:solidFill>
              </a:rPr>
              <a:t>Floating Point </a:t>
            </a:r>
            <a:r>
              <a:rPr lang="en-US" dirty="0" smtClean="0"/>
              <a:t>notation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A952-1199-344A-810B-CA138BA44316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32-bit word has 2</a:t>
            </a:r>
            <a:r>
              <a:rPr lang="en-US" baseline="30000" dirty="0" smtClean="0"/>
              <a:t>32</a:t>
            </a:r>
            <a:r>
              <a:rPr lang="en-US" dirty="0" smtClean="0"/>
              <a:t> patterns, so must be approximation of real numbers ≥ 1.0, &lt; 2</a:t>
            </a:r>
          </a:p>
          <a:p>
            <a:r>
              <a:rPr lang="en-US" dirty="0" smtClean="0"/>
              <a:t>IEEE 754 Floating Point Standard:</a:t>
            </a:r>
          </a:p>
          <a:p>
            <a:pPr lvl="1"/>
            <a:r>
              <a:rPr lang="en-US" dirty="0" smtClean="0"/>
              <a:t>1 bit for </a:t>
            </a:r>
            <a:r>
              <a:rPr lang="en-US" i="1" dirty="0" smtClean="0">
                <a:solidFill>
                  <a:srgbClr val="000000"/>
                </a:solidFill>
              </a:rPr>
              <a:t>sign (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of floating point number</a:t>
            </a:r>
          </a:p>
          <a:p>
            <a:pPr lvl="1"/>
            <a:r>
              <a:rPr lang="en-US" dirty="0" smtClean="0"/>
              <a:t>8 bits for </a:t>
            </a:r>
            <a:r>
              <a:rPr lang="en-US" i="1" dirty="0" smtClean="0">
                <a:solidFill>
                  <a:srgbClr val="000000"/>
                </a:solidFill>
              </a:rPr>
              <a:t>exponent (E)</a:t>
            </a:r>
          </a:p>
          <a:p>
            <a:pPr lvl="1"/>
            <a:r>
              <a:rPr lang="en-US" dirty="0" smtClean="0"/>
              <a:t>23 bits for </a:t>
            </a:r>
            <a:r>
              <a:rPr lang="en-US" i="1" dirty="0" smtClean="0">
                <a:solidFill>
                  <a:srgbClr val="000000"/>
                </a:solidFill>
              </a:rPr>
              <a:t>fraction (F) 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/>
              <a:t>(get 1 extra bit of precision if leading 1 is implicit)</a:t>
            </a:r>
          </a:p>
          <a:p>
            <a:pPr>
              <a:buNone/>
            </a:pPr>
            <a:r>
              <a:rPr lang="en-US" dirty="0" smtClean="0"/>
              <a:t>(-1)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(1 + F)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E</a:t>
            </a:r>
          </a:p>
          <a:p>
            <a:r>
              <a:rPr lang="en-US" dirty="0" smtClean="0"/>
              <a:t>Can represent from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-38 </a:t>
            </a:r>
            <a:r>
              <a:rPr lang="en-US" dirty="0" smtClean="0"/>
              <a:t>to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38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0372-6C9C-2C46-85E6-98F5016247A3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7402"/>
            <a:ext cx="8229600" cy="49277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about bigger or smaller numbers?</a:t>
            </a:r>
          </a:p>
          <a:p>
            <a:r>
              <a:rPr lang="en-US" dirty="0" smtClean="0"/>
              <a:t>IEEE 754 Floating Point Standard: </a:t>
            </a:r>
            <a:br>
              <a:rPr lang="en-US" dirty="0" smtClean="0"/>
            </a:br>
            <a:r>
              <a:rPr lang="en-US" i="1" dirty="0" smtClean="0">
                <a:solidFill>
                  <a:srgbClr val="000000"/>
                </a:solidFill>
              </a:rPr>
              <a:t>Double Precision </a:t>
            </a:r>
            <a:r>
              <a:rPr lang="en-US" dirty="0" smtClean="0"/>
              <a:t>(64 bits)</a:t>
            </a:r>
          </a:p>
          <a:p>
            <a:pPr lvl="1"/>
            <a:r>
              <a:rPr lang="en-US" dirty="0" smtClean="0"/>
              <a:t>1 bit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i="1" dirty="0" smtClean="0">
                <a:solidFill>
                  <a:srgbClr val="000000"/>
                </a:solidFill>
              </a:rPr>
              <a:t>sign (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) </a:t>
            </a:r>
            <a:r>
              <a:rPr lang="en-US" dirty="0" smtClean="0"/>
              <a:t>of floating point number</a:t>
            </a:r>
          </a:p>
          <a:p>
            <a:pPr lvl="1"/>
            <a:r>
              <a:rPr lang="en-US" dirty="0" smtClean="0"/>
              <a:t>11 bits for </a:t>
            </a:r>
            <a:r>
              <a:rPr lang="en-US" i="1" dirty="0" smtClean="0">
                <a:solidFill>
                  <a:srgbClr val="000000"/>
                </a:solidFill>
              </a:rPr>
              <a:t>exponent (E)</a:t>
            </a:r>
          </a:p>
          <a:p>
            <a:pPr lvl="1"/>
            <a:r>
              <a:rPr lang="en-US" dirty="0" smtClean="0"/>
              <a:t>52 bits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i="1" dirty="0" smtClean="0">
                <a:solidFill>
                  <a:srgbClr val="000000"/>
                </a:solidFill>
              </a:rPr>
              <a:t>fraction (F) </a:t>
            </a:r>
            <a:r>
              <a:rPr lang="en-US" i="1" dirty="0" smtClean="0">
                <a:solidFill>
                  <a:srgbClr val="3366FF"/>
                </a:solidFill>
              </a:rPr>
              <a:t/>
            </a:r>
            <a:br>
              <a:rPr lang="en-US" i="1" dirty="0" smtClean="0">
                <a:solidFill>
                  <a:srgbClr val="3366FF"/>
                </a:solidFill>
              </a:rPr>
            </a:br>
            <a:r>
              <a:rPr lang="en-US" dirty="0" smtClean="0"/>
              <a:t>(get 1 extra bit of precision if leading 1 is implicit)</a:t>
            </a:r>
          </a:p>
          <a:p>
            <a:pPr>
              <a:buNone/>
            </a:pPr>
            <a:r>
              <a:rPr lang="en-US" dirty="0" smtClean="0"/>
              <a:t>(-1)</a:t>
            </a:r>
            <a:r>
              <a:rPr lang="en-US" baseline="30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(1 + F) </a:t>
            </a:r>
            <a:r>
              <a:rPr lang="en-US" dirty="0" err="1" smtClean="0"/>
              <a:t>x</a:t>
            </a:r>
            <a:r>
              <a:rPr lang="en-US" dirty="0" smtClean="0"/>
              <a:t> 2</a:t>
            </a:r>
            <a:r>
              <a:rPr lang="en-US" baseline="30000" dirty="0" smtClean="0"/>
              <a:t>E</a:t>
            </a:r>
          </a:p>
          <a:p>
            <a:r>
              <a:rPr lang="en-US" dirty="0" smtClean="0"/>
              <a:t>Can represent from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-308 </a:t>
            </a:r>
            <a:r>
              <a:rPr lang="en-US" dirty="0" smtClean="0"/>
              <a:t>to 2.0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308</a:t>
            </a:r>
          </a:p>
          <a:p>
            <a:r>
              <a:rPr lang="en-US" dirty="0" smtClean="0"/>
              <a:t>32 bit format called </a:t>
            </a:r>
            <a:r>
              <a:rPr lang="en-US" i="1" dirty="0" smtClean="0">
                <a:solidFill>
                  <a:srgbClr val="000000"/>
                </a:solidFill>
              </a:rPr>
              <a:t>Single Precision</a:t>
            </a:r>
          </a:p>
          <a:p>
            <a:pPr>
              <a:buNone/>
            </a:pP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7B2D-8D11-BE45-B045-39BDC09A99E7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Floating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32843"/>
            <a:ext cx="8511330" cy="49166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about 0?</a:t>
            </a:r>
          </a:p>
          <a:p>
            <a:pPr lvl="1"/>
            <a:r>
              <a:rPr lang="en-US" dirty="0" smtClean="0"/>
              <a:t>Bit pattern all 0s means 0, so no implicit leading 1</a:t>
            </a:r>
          </a:p>
          <a:p>
            <a:r>
              <a:rPr lang="en-US" dirty="0" smtClean="0"/>
              <a:t>What if divide 1 by 0?</a:t>
            </a:r>
          </a:p>
          <a:p>
            <a:pPr lvl="1"/>
            <a:r>
              <a:rPr lang="en-US" dirty="0" smtClean="0"/>
              <a:t>Can get infinity symbols +∞, -∞</a:t>
            </a:r>
          </a:p>
          <a:p>
            <a:pPr lvl="1"/>
            <a:r>
              <a:rPr lang="en-US" dirty="0" smtClean="0"/>
              <a:t>Sign bit 0 or 1, largest exponent, 0 in fraction</a:t>
            </a:r>
          </a:p>
          <a:p>
            <a:r>
              <a:rPr lang="en-US" dirty="0" smtClean="0"/>
              <a:t>What if do something stupid? (∞ – ∞, 0 ÷ 0)</a:t>
            </a:r>
          </a:p>
          <a:p>
            <a:pPr lvl="1"/>
            <a:r>
              <a:rPr lang="en-US" dirty="0" smtClean="0"/>
              <a:t>Can get special symbols </a:t>
            </a:r>
            <a:r>
              <a:rPr lang="en-US" dirty="0" err="1" smtClean="0"/>
              <a:t>NaN</a:t>
            </a:r>
            <a:r>
              <a:rPr lang="en-US" dirty="0" smtClean="0"/>
              <a:t> for Not-a-Number</a:t>
            </a:r>
          </a:p>
          <a:p>
            <a:pPr lvl="1"/>
            <a:r>
              <a:rPr lang="en-US" dirty="0" smtClean="0"/>
              <a:t>Sign bit 0 or 1, largest exponent, not zero in fraction</a:t>
            </a:r>
          </a:p>
          <a:p>
            <a:r>
              <a:rPr lang="en-US" dirty="0" smtClean="0"/>
              <a:t>What if result is too big? (2x10</a:t>
            </a:r>
            <a:r>
              <a:rPr lang="en-US" baseline="30000" dirty="0" smtClean="0"/>
              <a:t>308 </a:t>
            </a:r>
            <a:r>
              <a:rPr lang="en-US" dirty="0" err="1" smtClean="0"/>
              <a:t>x</a:t>
            </a:r>
            <a:r>
              <a:rPr lang="en-US" dirty="0" smtClean="0"/>
              <a:t> 2x10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</a:t>
            </a:r>
            <a:r>
              <a:rPr lang="en-US" i="1" dirty="0" smtClean="0">
                <a:solidFill>
                  <a:srgbClr val="000000"/>
                </a:solidFill>
              </a:rPr>
              <a:t>overflow </a:t>
            </a:r>
            <a:r>
              <a:rPr lang="en-US" dirty="0" smtClean="0"/>
              <a:t>in exponent, alert programmer!</a:t>
            </a:r>
          </a:p>
          <a:p>
            <a:r>
              <a:rPr lang="en-US" dirty="0" smtClean="0"/>
              <a:t>What if result is too small? (2x10</a:t>
            </a:r>
            <a:r>
              <a:rPr lang="en-US" baseline="30000" dirty="0" smtClean="0"/>
              <a:t>-308 </a:t>
            </a:r>
            <a:r>
              <a:rPr lang="en-US" dirty="0" smtClean="0"/>
              <a:t>÷ 2x10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</a:t>
            </a:r>
            <a:r>
              <a:rPr lang="en-US" i="1" dirty="0" smtClean="0">
                <a:solidFill>
                  <a:srgbClr val="000000"/>
                </a:solidFill>
              </a:rPr>
              <a:t>underflow </a:t>
            </a:r>
            <a:r>
              <a:rPr lang="en-US" dirty="0" smtClean="0"/>
              <a:t>in exponent, alert programmer!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C72E-C697-B34E-B72C-2C045F1F1E1C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is a Number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Overflow and Real Numbers</a:t>
            </a:r>
          </a:p>
          <a:p>
            <a:r>
              <a:rPr lang="en-US" dirty="0" smtClean="0"/>
              <a:t>Instructions as Numbers</a:t>
            </a:r>
          </a:p>
          <a:p>
            <a:r>
              <a:rPr lang="en-US" dirty="0" smtClean="0"/>
              <a:t>Assembly Language to Machine Language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Point Add Associativity?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(1000000.0 + 0.000001) - 1000000.0</a:t>
            </a:r>
          </a:p>
          <a:p>
            <a:r>
              <a:rPr lang="en-US" dirty="0" smtClean="0"/>
              <a:t>B = (1000000.0 - 1000000.0) + 0.000001</a:t>
            </a:r>
          </a:p>
          <a:p>
            <a:r>
              <a:rPr lang="en-US" dirty="0" smtClean="0"/>
              <a:t>In single precision floating point arithmetic, </a:t>
            </a:r>
            <a:br>
              <a:rPr lang="en-US" dirty="0" smtClean="0"/>
            </a:br>
            <a:r>
              <a:rPr lang="en-US" dirty="0" smtClean="0"/>
              <a:t>A does not equal B</a:t>
            </a:r>
          </a:p>
          <a:p>
            <a:pPr lvl="2">
              <a:buNone/>
            </a:pPr>
            <a:r>
              <a:rPr lang="en-US" dirty="0" smtClean="0"/>
              <a:t>A = 0.000000, B = 0.00000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dirty="0" smtClean="0"/>
              <a:t>Floating Point Addition is not Associative!</a:t>
            </a:r>
          </a:p>
          <a:p>
            <a:pPr lvl="1"/>
            <a:r>
              <a:rPr lang="en-US" dirty="0" smtClean="0"/>
              <a:t>Integer addition is associative</a:t>
            </a:r>
          </a:p>
          <a:p>
            <a:r>
              <a:rPr lang="en-US" dirty="0" smtClean="0"/>
              <a:t>When does this matter?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B717-E44D-4940-8977-B0222BD6ED0F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Floating Point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C, Java has single precision (</a:t>
            </a:r>
            <a:r>
              <a:rPr lang="en-US" dirty="0" smtClean="0">
                <a:latin typeface="Courier New"/>
                <a:cs typeface="Courier New"/>
              </a:rPr>
              <a:t>float</a:t>
            </a:r>
            <a:r>
              <a:rPr lang="en-US" dirty="0" smtClean="0"/>
              <a:t>) and double precision (</a:t>
            </a:r>
            <a:r>
              <a:rPr lang="en-US" sz="3176" dirty="0" smtClean="0">
                <a:latin typeface="Courier New"/>
                <a:cs typeface="Courier New"/>
              </a:rPr>
              <a:t>double</a:t>
            </a:r>
            <a:r>
              <a:rPr lang="en-US" dirty="0" smtClean="0"/>
              <a:t>) types</a:t>
            </a:r>
          </a:p>
          <a:p>
            <a:r>
              <a:rPr lang="en-US" dirty="0" smtClean="0"/>
              <a:t>MIPS instructions: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s</a:t>
            </a:r>
            <a:r>
              <a:rPr lang="en-US" dirty="0" smtClean="0"/>
              <a:t> for single,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d</a:t>
            </a:r>
            <a:r>
              <a:rPr lang="en-US" dirty="0" smtClean="0"/>
              <a:t> for double</a:t>
            </a:r>
          </a:p>
          <a:p>
            <a:pPr lvl="1"/>
            <a:r>
              <a:rPr lang="en-US" dirty="0" smtClean="0"/>
              <a:t>Fl. Pt. Addition single precision:</a:t>
            </a:r>
            <a:br>
              <a:rPr lang="en-US" dirty="0" smtClean="0"/>
            </a:br>
            <a:r>
              <a:rPr lang="en-US" dirty="0" smtClean="0"/>
              <a:t>Fl. Pt. Addition double precision:</a:t>
            </a:r>
          </a:p>
          <a:p>
            <a:pPr lvl="1"/>
            <a:r>
              <a:rPr lang="en-US" dirty="0" smtClean="0"/>
              <a:t>Fl. Pt. Subtraction single precision:</a:t>
            </a:r>
            <a:br>
              <a:rPr lang="en-US" dirty="0" smtClean="0"/>
            </a:br>
            <a:r>
              <a:rPr lang="en-US" dirty="0" smtClean="0"/>
              <a:t>Fl. Pt. Subtraction double precision:</a:t>
            </a:r>
          </a:p>
          <a:p>
            <a:pPr lvl="1"/>
            <a:r>
              <a:rPr lang="en-US" dirty="0" smtClean="0"/>
              <a:t>Fl. Pt. Multiplication single precision:</a:t>
            </a:r>
            <a:br>
              <a:rPr lang="en-US" dirty="0" smtClean="0"/>
            </a:br>
            <a:r>
              <a:rPr lang="en-US" dirty="0" smtClean="0"/>
              <a:t>Fl. Pt. Multiplication double precision:</a:t>
            </a:r>
          </a:p>
          <a:p>
            <a:pPr lvl="1"/>
            <a:r>
              <a:rPr lang="en-US" dirty="0" smtClean="0"/>
              <a:t>Fl. Pt. Divide single precision:</a:t>
            </a:r>
            <a:br>
              <a:rPr lang="en-US" dirty="0" smtClean="0"/>
            </a:br>
            <a:r>
              <a:rPr lang="en-US" dirty="0" smtClean="0"/>
              <a:t>Fl. Pt. Divide double precision: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1393-7D8A-864A-846A-86826EFFD35C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Floating Point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C, Java has single precision (</a:t>
            </a:r>
            <a:r>
              <a:rPr lang="en-US" dirty="0" smtClean="0">
                <a:latin typeface="Courier New"/>
                <a:cs typeface="Courier New"/>
              </a:rPr>
              <a:t>float</a:t>
            </a:r>
            <a:r>
              <a:rPr lang="en-US" dirty="0" smtClean="0"/>
              <a:t>) and double precision (</a:t>
            </a:r>
            <a:r>
              <a:rPr lang="en-US" sz="3176" dirty="0" smtClean="0">
                <a:latin typeface="Courier New"/>
                <a:cs typeface="Courier New"/>
              </a:rPr>
              <a:t>double</a:t>
            </a:r>
            <a:r>
              <a:rPr lang="en-US" dirty="0" smtClean="0"/>
              <a:t>) types</a:t>
            </a:r>
          </a:p>
          <a:p>
            <a:r>
              <a:rPr lang="en-US" dirty="0" smtClean="0"/>
              <a:t>MIPS instructions: .</a:t>
            </a:r>
            <a:r>
              <a:rPr lang="en-US" dirty="0" err="1" smtClean="0"/>
              <a:t>s</a:t>
            </a:r>
            <a:r>
              <a:rPr lang="en-US" dirty="0" smtClean="0"/>
              <a:t> for single, .</a:t>
            </a:r>
            <a:r>
              <a:rPr lang="en-US" dirty="0" err="1" smtClean="0"/>
              <a:t>d</a:t>
            </a:r>
            <a:r>
              <a:rPr lang="en-US" dirty="0" smtClean="0"/>
              <a:t> for double</a:t>
            </a:r>
          </a:p>
          <a:p>
            <a:pPr lvl="1"/>
            <a:r>
              <a:rPr lang="en-US" dirty="0" smtClean="0"/>
              <a:t>Fl. Pt. Addition single precision: </a:t>
            </a:r>
            <a:r>
              <a:rPr lang="en-US" dirty="0" err="1" smtClean="0">
                <a:solidFill>
                  <a:srgbClr val="FF0000"/>
                </a:solidFill>
              </a:rPr>
              <a:t>add.s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Addition double precision: </a:t>
            </a:r>
            <a:r>
              <a:rPr lang="en-US" dirty="0" err="1" smtClean="0">
                <a:solidFill>
                  <a:srgbClr val="FF0000"/>
                </a:solidFill>
              </a:rPr>
              <a:t>add.d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Subtraction single precision: </a:t>
            </a:r>
            <a:r>
              <a:rPr lang="en-US" dirty="0" err="1" smtClean="0">
                <a:solidFill>
                  <a:srgbClr val="FF0000"/>
                </a:solidFill>
              </a:rPr>
              <a:t>sub.s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Subtraction double precision: </a:t>
            </a:r>
            <a:r>
              <a:rPr lang="en-US" dirty="0" err="1" smtClean="0">
                <a:solidFill>
                  <a:srgbClr val="FF0000"/>
                </a:solidFill>
              </a:rPr>
              <a:t>sub.d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Multiplication single precision: </a:t>
            </a:r>
            <a:r>
              <a:rPr lang="en-US" dirty="0" err="1" smtClean="0">
                <a:solidFill>
                  <a:srgbClr val="FF0000"/>
                </a:solidFill>
              </a:rPr>
              <a:t>mul.s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Multiplication double precision: </a:t>
            </a:r>
            <a:r>
              <a:rPr lang="en-US" dirty="0" err="1" smtClean="0">
                <a:solidFill>
                  <a:srgbClr val="FF0000"/>
                </a:solidFill>
              </a:rPr>
              <a:t>mul.d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Fl. Pt. Divide single precision: </a:t>
            </a:r>
            <a:r>
              <a:rPr lang="en-US" dirty="0" err="1" smtClean="0">
                <a:solidFill>
                  <a:srgbClr val="FF0000"/>
                </a:solidFill>
              </a:rPr>
              <a:t>div.s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Fl. Pt. Divide double precision: </a:t>
            </a:r>
            <a:r>
              <a:rPr lang="en-US" dirty="0" err="1" smtClean="0">
                <a:solidFill>
                  <a:srgbClr val="FF0000"/>
                </a:solidFill>
              </a:rPr>
              <a:t>div.d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8178-01D1-1C42-BE3E-B0555373790B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Floating Point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048"/>
            <a:ext cx="8476306" cy="50352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C, Java have single precision (</a:t>
            </a:r>
            <a:r>
              <a:rPr lang="en-US" dirty="0" smtClean="0">
                <a:latin typeface="Courier New"/>
                <a:cs typeface="Courier New"/>
              </a:rPr>
              <a:t>float</a:t>
            </a:r>
            <a:r>
              <a:rPr lang="en-US" dirty="0" smtClean="0"/>
              <a:t>) and double precision (</a:t>
            </a:r>
            <a:r>
              <a:rPr lang="en-US" sz="3176" dirty="0" smtClean="0">
                <a:latin typeface="Courier New"/>
                <a:cs typeface="Courier New"/>
              </a:rPr>
              <a:t>double</a:t>
            </a:r>
            <a:r>
              <a:rPr lang="en-US" dirty="0" smtClean="0"/>
              <a:t>) types</a:t>
            </a:r>
          </a:p>
          <a:p>
            <a:r>
              <a:rPr lang="en-US" dirty="0" smtClean="0"/>
              <a:t>MIPS instructions: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s</a:t>
            </a:r>
            <a:r>
              <a:rPr lang="en-US" dirty="0" smtClean="0"/>
              <a:t> for single,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d</a:t>
            </a:r>
            <a:r>
              <a:rPr lang="en-US" dirty="0" smtClean="0"/>
              <a:t> for double</a:t>
            </a:r>
          </a:p>
          <a:p>
            <a:pPr lvl="1"/>
            <a:r>
              <a:rPr lang="en-US" dirty="0" smtClean="0"/>
              <a:t>Fl. Pt. Comparison single precision:</a:t>
            </a:r>
            <a:br>
              <a:rPr lang="en-US" dirty="0" smtClean="0"/>
            </a:br>
            <a:r>
              <a:rPr lang="en-US" dirty="0" smtClean="0"/>
              <a:t>Fl. Pt. Comparison double precision:</a:t>
            </a:r>
          </a:p>
          <a:p>
            <a:pPr lvl="1"/>
            <a:r>
              <a:rPr lang="en-US" dirty="0" smtClean="0"/>
              <a:t>Fl. Pt. branch:</a:t>
            </a:r>
          </a:p>
          <a:p>
            <a:r>
              <a:rPr lang="en-US" dirty="0" smtClean="0"/>
              <a:t>Since rarely mix integers and Floating Point, MIPS has separate registers for floating-point operations: </a:t>
            </a:r>
            <a:r>
              <a:rPr lang="en-US" dirty="0" smtClean="0">
                <a:latin typeface="Courier New"/>
                <a:cs typeface="Courier New"/>
              </a:rPr>
              <a:t>$f0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$f1</a:t>
            </a:r>
            <a:r>
              <a:rPr lang="en-US" dirty="0" smtClean="0"/>
              <a:t>, …, </a:t>
            </a:r>
            <a:r>
              <a:rPr lang="en-US" dirty="0" smtClean="0">
                <a:latin typeface="Courier New"/>
                <a:cs typeface="Courier New"/>
              </a:rPr>
              <a:t>$f31</a:t>
            </a:r>
          </a:p>
          <a:p>
            <a:pPr lvl="1"/>
            <a:r>
              <a:rPr lang="en-US" dirty="0" smtClean="0"/>
              <a:t>Double precision uses adjacent even-odd pairs of registers: 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$f0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$f2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$f3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$f4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$f5</a:t>
            </a:r>
            <a:r>
              <a:rPr lang="en-US" dirty="0" smtClean="0"/>
              <a:t>, …, </a:t>
            </a:r>
            <a:r>
              <a:rPr lang="en-US" dirty="0" smtClean="0">
                <a:latin typeface="Courier New"/>
                <a:cs typeface="Courier New"/>
              </a:rPr>
              <a:t>$f30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$f31</a:t>
            </a:r>
          </a:p>
          <a:p>
            <a:r>
              <a:rPr lang="en-US" dirty="0" smtClean="0"/>
              <a:t>Need data transfer instructions for these new registers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lwc1</a:t>
            </a:r>
            <a:r>
              <a:rPr lang="en-US" dirty="0" smtClean="0"/>
              <a:t> (load word), </a:t>
            </a:r>
            <a:r>
              <a:rPr lang="en-US" dirty="0" smtClean="0">
                <a:latin typeface="Courier New"/>
                <a:cs typeface="Courier New"/>
              </a:rPr>
              <a:t>swc1</a:t>
            </a:r>
            <a:r>
              <a:rPr lang="en-US" dirty="0" smtClean="0"/>
              <a:t> (store word)</a:t>
            </a:r>
          </a:p>
          <a:p>
            <a:pPr lvl="1"/>
            <a:r>
              <a:rPr lang="en-US" dirty="0" smtClean="0"/>
              <a:t>Double precision uses two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lwc1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instructions, two </a:t>
            </a:r>
            <a:r>
              <a:rPr lang="en-US" dirty="0" smtClean="0">
                <a:latin typeface="Courier New"/>
                <a:cs typeface="Courier New"/>
              </a:rPr>
              <a:t>swc1</a:t>
            </a:r>
            <a:r>
              <a:rPr lang="en-US" dirty="0" smtClean="0"/>
              <a:t> instructions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F6AC-42AC-1848-9742-5B45141B530D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41522" y="1694279"/>
            <a:ext cx="8451106" cy="484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BigNegative</a:t>
            </a:r>
            <a:r>
              <a:rPr lang="en-US" dirty="0" smtClean="0"/>
              <a:t> are floats in C, with Big initialized to a big number (e.g., age of universe in seconds or 4.32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BigNegative</a:t>
            </a:r>
            <a:r>
              <a:rPr lang="en-US" dirty="0" smtClean="0"/>
              <a:t> 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BigNegative</a:t>
            </a:r>
            <a:r>
              <a:rPr lang="en-US" dirty="0" smtClean="0"/>
              <a:t> == (Big * </a:t>
            </a:r>
            <a:r>
              <a:rPr lang="en-US" dirty="0" err="1" smtClean="0"/>
              <a:t>BigNegative</a:t>
            </a:r>
            <a:r>
              <a:rPr lang="en-US" dirty="0" smtClean="0"/>
              <a:t>) 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BigNegative</a:t>
            </a:r>
            <a:r>
              <a:rPr lang="en-US" dirty="0" smtClean="0"/>
              <a:t> == (Big + </a:t>
            </a:r>
            <a:r>
              <a:rPr lang="en-US" dirty="0" err="1" smtClean="0"/>
              <a:t>BigNegative</a:t>
            </a:r>
            <a:r>
              <a:rPr lang="en-US" dirty="0" smtClean="0"/>
              <a:t>) 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correct?</a:t>
            </a:r>
          </a:p>
          <a:p>
            <a:pPr marL="514350" indent="-514350">
              <a:buNone/>
            </a:pPr>
            <a:r>
              <a:rPr lang="en-US" sz="3294" dirty="0" smtClean="0">
                <a:solidFill>
                  <a:srgbClr val="FF8000"/>
                </a:solidFill>
                <a:latin typeface="+mj-lt"/>
                <a:cs typeface="Courier"/>
              </a:rPr>
              <a:t>Orange.	I. is false and II. is false</a:t>
            </a:r>
          </a:p>
          <a:p>
            <a:pPr marL="0" indent="-514350">
              <a:buNone/>
            </a:pPr>
            <a:r>
              <a:rPr lang="en-US" sz="3294" dirty="0" smtClean="0">
                <a:solidFill>
                  <a:srgbClr val="408000"/>
                </a:solidFill>
                <a:latin typeface="+mj-lt"/>
                <a:cs typeface="Courier"/>
              </a:rPr>
              <a:t>Green.	I. is false and II. is true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6FCF"/>
                </a:solidFill>
              </a:rPr>
              <a:t>Pink.		I. is true  and II. is false </a:t>
            </a:r>
          </a:p>
          <a:p>
            <a:pPr marL="0" indent="-514350">
              <a:buNone/>
            </a:pPr>
            <a:r>
              <a:rPr lang="en-US" sz="3294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Yellow.	I. is true  and II. is true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B476-969C-484C-9722-8629EA1AD097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8451106" cy="48464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Big, Tiny, and </a:t>
            </a:r>
            <a:r>
              <a:rPr lang="en-US" dirty="0" err="1" smtClean="0"/>
              <a:t>BigNegative</a:t>
            </a:r>
            <a:r>
              <a:rPr lang="en-US" dirty="0" smtClean="0"/>
              <a:t> are floats in C, with Big initialized to a big number (e.g., age of universe in seconds or 4.32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17</a:t>
            </a:r>
            <a:r>
              <a:rPr lang="en-US" dirty="0" smtClean="0"/>
              <a:t>), Tiny to a small number (e.g., seconds/</a:t>
            </a:r>
            <a:r>
              <a:rPr lang="en-US" dirty="0" err="1" smtClean="0"/>
              <a:t>femtosecond</a:t>
            </a:r>
            <a:r>
              <a:rPr lang="en-US" dirty="0" smtClean="0"/>
              <a:t> or 1.0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-15</a:t>
            </a:r>
            <a:r>
              <a:rPr lang="en-US" dirty="0" smtClean="0"/>
              <a:t>), </a:t>
            </a:r>
            <a:r>
              <a:rPr lang="en-US" dirty="0" err="1" smtClean="0"/>
              <a:t>BigNegative</a:t>
            </a:r>
            <a:r>
              <a:rPr lang="en-US" dirty="0" smtClean="0"/>
              <a:t> = - Big. </a:t>
            </a:r>
            <a:br>
              <a:rPr lang="en-US" dirty="0" smtClean="0"/>
            </a:br>
            <a:r>
              <a:rPr lang="en-US" dirty="0" smtClean="0"/>
              <a:t>Here are two conditionals: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* Tiny) * </a:t>
            </a:r>
            <a:r>
              <a:rPr lang="en-US" dirty="0" err="1" smtClean="0"/>
              <a:t>BigNegative</a:t>
            </a:r>
            <a:r>
              <a:rPr lang="en-US" dirty="0" smtClean="0"/>
              <a:t> == (Big * </a:t>
            </a:r>
            <a:r>
              <a:rPr lang="en-US" dirty="0" err="1" smtClean="0"/>
              <a:t>BigNegative</a:t>
            </a:r>
            <a:r>
              <a:rPr lang="en-US" dirty="0" smtClean="0"/>
              <a:t>) * Tiny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(Big + Tiny) + </a:t>
            </a:r>
            <a:r>
              <a:rPr lang="en-US" dirty="0" err="1" smtClean="0"/>
              <a:t>BigNegative</a:t>
            </a:r>
            <a:r>
              <a:rPr lang="en-US" dirty="0" smtClean="0"/>
              <a:t> == (Big + </a:t>
            </a:r>
            <a:r>
              <a:rPr lang="en-US" dirty="0" err="1" smtClean="0"/>
              <a:t>BigNegative</a:t>
            </a:r>
            <a:r>
              <a:rPr lang="en-US" dirty="0" smtClean="0"/>
              <a:t>) + Tiny</a:t>
            </a:r>
          </a:p>
          <a:p>
            <a:pPr marL="571500" indent="-571500">
              <a:buNone/>
            </a:pPr>
            <a:r>
              <a:rPr lang="en-US" dirty="0" smtClean="0"/>
              <a:t>Which statement about these is correct?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Yellow.	I. is true and II. is false (if we don’t consider overflow)—but there are cases where one side overflows while the other </a:t>
            </a:r>
            <a:r>
              <a:rPr lang="en-US" b="1" smtClean="0">
                <a:solidFill>
                  <a:srgbClr val="FF0000"/>
                </a:solidFill>
              </a:rPr>
              <a:t>does not!</a:t>
            </a:r>
          </a:p>
          <a:p>
            <a:pPr marL="514350" indent="-514350">
              <a:buNone/>
            </a:pPr>
            <a:r>
              <a:rPr lang="en-US" dirty="0" smtClean="0"/>
              <a:t>I.  Works ok if no overflow, but because exponents add, if Big * </a:t>
            </a:r>
            <a:r>
              <a:rPr lang="en-US" dirty="0" err="1" smtClean="0"/>
              <a:t>BigNeg</a:t>
            </a:r>
            <a:r>
              <a:rPr lang="en-US" dirty="0" smtClean="0"/>
              <a:t> overflows, then result is overflow, not -1</a:t>
            </a:r>
          </a:p>
          <a:p>
            <a:pPr marL="514350" indent="-514350">
              <a:buNone/>
            </a:pPr>
            <a:r>
              <a:rPr lang="en-US" dirty="0" smtClean="0"/>
              <a:t>II. Left hand side is 0, right hand side is tiny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1F07-83B3-0E4A-9E11-8C58CDADB546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Floating point addition is NOT associative</a:t>
            </a:r>
          </a:p>
          <a:p>
            <a:r>
              <a:rPr lang="en-US" dirty="0" smtClean="0"/>
              <a:t>Some optimizations can change order of floating point computations, which can change results</a:t>
            </a:r>
          </a:p>
          <a:p>
            <a:r>
              <a:rPr lang="en-US" dirty="0" smtClean="0"/>
              <a:t>Need to ensure that floating point algorithm is correct even with optimizations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AB01-0145-BD4C-897E-EE870D6D2F71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0500"/>
            <a:ext cx="838877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MIPS ISA guided by four RISC design principles: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Simplicity favors regularity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Smaller is faster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Make the common case fast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Good design demands good compromises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78012-5A51-BE47-B5DF-61C0E05E29E2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as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are also kept as binary numbers in memory</a:t>
            </a:r>
          </a:p>
          <a:p>
            <a:pPr lvl="1"/>
            <a:r>
              <a:rPr lang="en-US" dirty="0" smtClean="0"/>
              <a:t>Stored program concept</a:t>
            </a:r>
          </a:p>
          <a:p>
            <a:pPr lvl="1"/>
            <a:r>
              <a:rPr lang="en-US" dirty="0" smtClean="0"/>
              <a:t>As easy to change programs as it is to change data</a:t>
            </a:r>
          </a:p>
          <a:p>
            <a:r>
              <a:rPr lang="en-US" dirty="0" smtClean="0"/>
              <a:t>Register names mapped to numbers</a:t>
            </a:r>
          </a:p>
          <a:p>
            <a:r>
              <a:rPr lang="en-US" dirty="0" smtClean="0"/>
              <a:t>Need to map instruction operation to a part of number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5439-7075-6940-8C96-0BC5F61BCDB7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as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98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addu</a:t>
            </a:r>
            <a:r>
              <a:rPr lang="en-US" dirty="0" smtClean="0">
                <a:latin typeface="Courier New"/>
                <a:cs typeface="Courier New"/>
              </a:rPr>
              <a:t> $t0,$s1,$s2</a:t>
            </a:r>
          </a:p>
          <a:p>
            <a:pPr lvl="1"/>
            <a:r>
              <a:rPr lang="en-US" dirty="0" smtClean="0"/>
              <a:t>Destination register </a:t>
            </a:r>
            <a:r>
              <a:rPr lang="en-US" dirty="0" smtClean="0">
                <a:latin typeface="Courier New"/>
                <a:cs typeface="Courier New"/>
              </a:rPr>
              <a:t>$t0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is register 8</a:t>
            </a:r>
          </a:p>
          <a:p>
            <a:pPr lvl="1"/>
            <a:r>
              <a:rPr lang="en-US" dirty="0" smtClean="0"/>
              <a:t>Source register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is register 17</a:t>
            </a:r>
          </a:p>
          <a:p>
            <a:pPr lvl="1"/>
            <a:r>
              <a:rPr lang="en-US" dirty="0" smtClean="0"/>
              <a:t>Source register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is register 18</a:t>
            </a:r>
          </a:p>
          <a:p>
            <a:pPr lvl="1"/>
            <a:r>
              <a:rPr lang="en-US" dirty="0" smtClean="0"/>
              <a:t>Add unsigned instruction encoded as number 33</a:t>
            </a:r>
          </a:p>
          <a:p>
            <a:pPr>
              <a:buNone/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dirty="0" smtClean="0"/>
          </a:p>
          <a:p>
            <a:pPr>
              <a:buNone/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dirty="0" smtClean="0"/>
          </a:p>
          <a:p>
            <a:pPr>
              <a:buNone/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dirty="0" smtClean="0"/>
          </a:p>
          <a:p>
            <a:pPr>
              <a:buNone/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r>
              <a:rPr lang="en-US" sz="2800" dirty="0" smtClean="0"/>
              <a:t>		</a:t>
            </a: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r>
              <a:rPr lang="en-US" sz="2800" dirty="0" smtClean="0"/>
              <a:t>Groups of bits call </a:t>
            </a:r>
            <a:r>
              <a:rPr lang="en-US" sz="2800" i="1" dirty="0" smtClean="0">
                <a:solidFill>
                  <a:srgbClr val="000000"/>
                </a:solidFill>
              </a:rPr>
              <a:t>fields </a:t>
            </a:r>
            <a:r>
              <a:rPr lang="en-US" sz="2800" dirty="0" smtClean="0"/>
              <a:t>(unused field default is 0)</a:t>
            </a: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r>
              <a:rPr lang="en-US" sz="2800" dirty="0" smtClean="0"/>
              <a:t>Layout </a:t>
            </a:r>
            <a:r>
              <a:rPr lang="en-US" sz="2800" dirty="0" smtClean="0">
                <a:solidFill>
                  <a:srgbClr val="000000"/>
                </a:solidFill>
              </a:rPr>
              <a:t>called </a:t>
            </a:r>
            <a:r>
              <a:rPr lang="en-US" sz="2800" i="1" dirty="0" smtClean="0">
                <a:solidFill>
                  <a:srgbClr val="000000"/>
                </a:solidFill>
              </a:rPr>
              <a:t>instruction format</a:t>
            </a: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Binary version called </a:t>
            </a:r>
            <a:r>
              <a:rPr lang="en-US" sz="2800" i="1" dirty="0" smtClean="0">
                <a:solidFill>
                  <a:srgbClr val="000000"/>
                </a:solidFill>
              </a:rPr>
              <a:t>machine instruction</a:t>
            </a: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i="1" dirty="0" smtClean="0">
              <a:solidFill>
                <a:srgbClr val="3366FF"/>
              </a:solidFill>
            </a:endParaRP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i="1" dirty="0" smtClean="0">
              <a:solidFill>
                <a:srgbClr val="3366FF"/>
              </a:solidFill>
            </a:endParaRP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dirty="0" smtClean="0"/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i="1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DF5A-6947-9C44-A36A-6658654D41EB}" type="datetime1">
              <a:rPr lang="en-US" smtClean="0"/>
              <a:pPr/>
              <a:t>2/7/12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87438" y="4148529"/>
            <a:ext cx="6974285" cy="367616"/>
            <a:chOff x="813295" y="4505007"/>
            <a:chExt cx="6974285" cy="367616"/>
          </a:xfrm>
        </p:grpSpPr>
        <p:sp>
          <p:nvSpPr>
            <p:cNvPr id="7" name="Rectangle 6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10001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10010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01000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100001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7438" y="3654815"/>
            <a:ext cx="6974285" cy="367616"/>
            <a:chOff x="813295" y="4505007"/>
            <a:chExt cx="6974285" cy="367616"/>
          </a:xfrm>
        </p:grpSpPr>
        <p:sp>
          <p:nvSpPr>
            <p:cNvPr id="25" name="Rectangle 24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17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8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33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87438" y="4631568"/>
            <a:ext cx="1192090" cy="3676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6 bits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7094" y="4631568"/>
            <a:ext cx="1192090" cy="3676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5 bits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86749" y="4631568"/>
            <a:ext cx="1098971" cy="3676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5 bits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86137" y="4631568"/>
            <a:ext cx="1135969" cy="3676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5 bits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33247" y="4631568"/>
            <a:ext cx="1058398" cy="3676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5 bits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84911" y="4631568"/>
            <a:ext cx="1276812" cy="3676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6 bits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0500"/>
            <a:ext cx="838877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Inside computers, everything is a number</a:t>
            </a:r>
          </a:p>
          <a:p>
            <a:r>
              <a:rPr lang="en-US" dirty="0" smtClean="0"/>
              <a:t>But everything is of a fixed size</a:t>
            </a:r>
          </a:p>
          <a:p>
            <a:pPr lvl="1"/>
            <a:r>
              <a:rPr lang="en-US" dirty="0" smtClean="0"/>
              <a:t>8-bit bytes, 16-bit half words, 32-bit words, 64-bit double words, …</a:t>
            </a:r>
          </a:p>
          <a:p>
            <a:r>
              <a:rPr lang="en-US" dirty="0" smtClean="0"/>
              <a:t>Integer and floating point operations can lead to results too big to store within their representations: </a:t>
            </a:r>
            <a:r>
              <a:rPr lang="en-US" i="1" dirty="0" smtClean="0"/>
              <a:t>overflow</a:t>
            </a:r>
            <a:r>
              <a:rPr lang="en-US" dirty="0" smtClean="0"/>
              <a:t>/</a:t>
            </a:r>
            <a:r>
              <a:rPr lang="en-US" i="1" dirty="0" smtClean="0"/>
              <a:t>underflow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523B-1BEF-B646-B9BE-59524642E7D7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as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004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sll</a:t>
            </a:r>
            <a:r>
              <a:rPr lang="en-US" dirty="0" smtClean="0">
                <a:latin typeface="Courier New"/>
                <a:cs typeface="Courier New"/>
              </a:rPr>
              <a:t> $zero,$zero,0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$zero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is register 0</a:t>
            </a:r>
          </a:p>
          <a:p>
            <a:pPr lvl="1"/>
            <a:r>
              <a:rPr lang="en-US" dirty="0" smtClean="0"/>
              <a:t>Shift amount 0 is 0</a:t>
            </a:r>
          </a:p>
          <a:p>
            <a:pPr lvl="1"/>
            <a:r>
              <a:rPr lang="en-US" dirty="0" smtClean="0"/>
              <a:t>Shift left logical instruction encoded as number 0</a:t>
            </a:r>
          </a:p>
          <a:p>
            <a:pPr lvl="1"/>
            <a:endParaRPr lang="en-US" dirty="0" smtClean="0"/>
          </a:p>
          <a:p>
            <a:pPr>
              <a:buNone/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r>
              <a:rPr lang="en-US" sz="2800" dirty="0" smtClean="0"/>
              <a:t>Can also represent machine code as base 16 or </a:t>
            </a:r>
            <a:br>
              <a:rPr lang="en-US" sz="2800" dirty="0" smtClean="0"/>
            </a:br>
            <a:r>
              <a:rPr lang="en-US" sz="2800" dirty="0" smtClean="0"/>
              <a:t>base 8 number:  0000 0000</a:t>
            </a:r>
            <a:r>
              <a:rPr lang="en-US" sz="2800" baseline="-25000" dirty="0" smtClean="0"/>
              <a:t>hex</a:t>
            </a:r>
            <a:r>
              <a:rPr lang="en-US" sz="2800" dirty="0" smtClean="0"/>
              <a:t>, 0000000000</a:t>
            </a:r>
            <a:r>
              <a:rPr lang="en-US" sz="2800" baseline="-25000" dirty="0" smtClean="0"/>
              <a:t>oct</a:t>
            </a:r>
            <a:endParaRPr lang="en-US" sz="2400" baseline="-25000" dirty="0" smtClean="0">
              <a:solidFill>
                <a:srgbClr val="000000"/>
              </a:solidFill>
            </a:endParaRP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i="1" dirty="0" smtClean="0">
              <a:solidFill>
                <a:srgbClr val="3366FF"/>
              </a:solidFill>
            </a:endParaRPr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dirty="0" smtClean="0"/>
          </a:p>
          <a:p>
            <a:pPr>
              <a:tabLst>
                <a:tab pos="912813" algn="ctr"/>
                <a:tab pos="2060575" algn="ctr"/>
                <a:tab pos="3197225" algn="ctr"/>
                <a:tab pos="4344988" algn="ctr"/>
                <a:tab pos="5481638" algn="ctr"/>
                <a:tab pos="6627813" algn="ctr"/>
              </a:tabLst>
            </a:pPr>
            <a:endParaRPr lang="en-US" sz="2800" i="1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3EC6-A3D7-DE48-A497-786640E371BD}" type="datetime1">
              <a:rPr lang="en-US" smtClean="0"/>
              <a:pPr/>
              <a:t>2/7/12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13" name="Group 22"/>
          <p:cNvGrpSpPr/>
          <p:nvPr/>
        </p:nvGrpSpPr>
        <p:grpSpPr>
          <a:xfrm>
            <a:off x="787438" y="4148529"/>
            <a:ext cx="6974285" cy="367616"/>
            <a:chOff x="813295" y="4505007"/>
            <a:chExt cx="6974285" cy="367616"/>
          </a:xfrm>
        </p:grpSpPr>
        <p:sp>
          <p:nvSpPr>
            <p:cNvPr id="7" name="Rectangle 6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000000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787438" y="3654815"/>
            <a:ext cx="6974285" cy="367616"/>
            <a:chOff x="813295" y="4505007"/>
            <a:chExt cx="6974285" cy="367616"/>
          </a:xfrm>
        </p:grpSpPr>
        <p:sp>
          <p:nvSpPr>
            <p:cNvPr id="25" name="Rectangle 24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0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30"/>
          <p:cNvGrpSpPr/>
          <p:nvPr/>
        </p:nvGrpSpPr>
        <p:grpSpPr>
          <a:xfrm>
            <a:off x="787438" y="4631568"/>
            <a:ext cx="6974285" cy="367616"/>
            <a:chOff x="813295" y="4505007"/>
            <a:chExt cx="6974285" cy="367616"/>
          </a:xfrm>
          <a:noFill/>
        </p:grpSpPr>
        <p:sp>
          <p:nvSpPr>
            <p:cNvPr id="32" name="Rectangle 31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6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5 bits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5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5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5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6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Everything in a Computer</a:t>
            </a:r>
            <a:br>
              <a:rPr lang="en-US" dirty="0" smtClean="0"/>
            </a:br>
            <a:r>
              <a:rPr lang="en-US" dirty="0" smtClean="0"/>
              <a:t>is Just a Binary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75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Up to program to decide what data means</a:t>
            </a:r>
          </a:p>
          <a:p>
            <a:r>
              <a:rPr lang="en-US" dirty="0" smtClean="0"/>
              <a:t>Example 32-bit data shown as binary number:</a:t>
            </a:r>
          </a:p>
          <a:p>
            <a:pPr>
              <a:buNone/>
            </a:pPr>
            <a:r>
              <a:rPr lang="en-US" dirty="0" smtClean="0"/>
              <a:t>0000 0000 0000 0000 0000 0000 0000 0000</a:t>
            </a:r>
            <a:r>
              <a:rPr lang="en-US" baseline="-25000" dirty="0" smtClean="0"/>
              <a:t>two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What does it mean if its treated 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Signed integer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Unsigned integer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Floating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ASCII characters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Unicode characters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0000"/>
                </a:solidFill>
              </a:rPr>
              <a:t>MIPS instruction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D5F5-57CD-CA4D-A250-4431BC607021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Everything is a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00"/>
                </a:solidFill>
              </a:rPr>
              <a:t>Stored program concept</a:t>
            </a:r>
          </a:p>
          <a:p>
            <a:pPr lvl="1"/>
            <a:r>
              <a:rPr lang="en-US" dirty="0" smtClean="0"/>
              <a:t>Invented about 1947 (many claim invention)</a:t>
            </a:r>
          </a:p>
          <a:p>
            <a:r>
              <a:rPr lang="en-US" dirty="0" smtClean="0"/>
              <a:t>As easy to change programs as to change data!</a:t>
            </a:r>
          </a:p>
          <a:p>
            <a:r>
              <a:rPr lang="en-US" dirty="0" smtClean="0"/>
              <a:t>Implications?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6AC6-9341-A741-9920-154ED4DE4F01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of MIPS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43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op</a:t>
            </a:r>
            <a:r>
              <a:rPr lang="en-US" dirty="0" smtClean="0">
                <a:solidFill>
                  <a:srgbClr val="000000"/>
                </a:solidFill>
              </a:rPr>
              <a:t>: Basic operation of instruction, or </a:t>
            </a:r>
            <a:r>
              <a:rPr lang="en-US" i="1" dirty="0" smtClean="0">
                <a:solidFill>
                  <a:srgbClr val="000000"/>
                </a:solidFill>
              </a:rPr>
              <a:t>opcode</a:t>
            </a:r>
          </a:p>
          <a:p>
            <a:r>
              <a:rPr lang="en-US" sz="3243" i="1" dirty="0" err="1" smtClean="0">
                <a:solidFill>
                  <a:srgbClr val="000000"/>
                </a:solidFill>
              </a:rPr>
              <a:t>rs</a:t>
            </a:r>
            <a:r>
              <a:rPr lang="en-US" dirty="0" smtClean="0">
                <a:solidFill>
                  <a:srgbClr val="000000"/>
                </a:solidFill>
              </a:rPr>
              <a:t>: 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register source operand</a:t>
            </a:r>
          </a:p>
          <a:p>
            <a:r>
              <a:rPr lang="en-US" sz="3243" i="1" dirty="0" err="1" smtClean="0">
                <a:solidFill>
                  <a:srgbClr val="000000"/>
                </a:solidFill>
              </a:rPr>
              <a:t>rt</a:t>
            </a:r>
            <a:r>
              <a:rPr lang="en-US" dirty="0" smtClean="0">
                <a:solidFill>
                  <a:srgbClr val="000000"/>
                </a:solidFill>
              </a:rPr>
              <a:t>: 2</a:t>
            </a:r>
            <a:r>
              <a:rPr 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dirty="0" smtClean="0">
                <a:solidFill>
                  <a:srgbClr val="000000"/>
                </a:solidFill>
              </a:rPr>
              <a:t> register source operand.</a:t>
            </a:r>
          </a:p>
          <a:p>
            <a:r>
              <a:rPr lang="en-US" sz="3243" i="1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: register destination operand (result of operation)</a:t>
            </a:r>
          </a:p>
          <a:p>
            <a:r>
              <a:rPr lang="en-US" sz="3243" i="1" dirty="0" err="1" smtClean="0">
                <a:solidFill>
                  <a:srgbClr val="000000"/>
                </a:solidFill>
              </a:rPr>
              <a:t>shamt</a:t>
            </a:r>
            <a:r>
              <a:rPr lang="en-US" dirty="0" smtClean="0">
                <a:solidFill>
                  <a:srgbClr val="000000"/>
                </a:solidFill>
              </a:rPr>
              <a:t>: Shift amount. </a:t>
            </a:r>
          </a:p>
          <a:p>
            <a:r>
              <a:rPr lang="en-US" sz="3243" i="1" dirty="0" err="1" smtClean="0">
                <a:solidFill>
                  <a:srgbClr val="000000"/>
                </a:solidFill>
              </a:rPr>
              <a:t>funct</a:t>
            </a:r>
            <a:r>
              <a:rPr lang="en-US" dirty="0" smtClean="0">
                <a:solidFill>
                  <a:srgbClr val="000000"/>
                </a:solidFill>
              </a:rPr>
              <a:t>: Function. This field, often called </a:t>
            </a:r>
            <a:r>
              <a:rPr lang="en-US" i="1" dirty="0" smtClean="0">
                <a:solidFill>
                  <a:srgbClr val="000000"/>
                </a:solidFill>
              </a:rPr>
              <a:t>function code</a:t>
            </a:r>
            <a:r>
              <a:rPr lang="en-US" dirty="0" smtClean="0">
                <a:solidFill>
                  <a:srgbClr val="000000"/>
                </a:solidFill>
              </a:rPr>
              <a:t>, selects the specific variant of the </a:t>
            </a:r>
            <a:r>
              <a:rPr lang="en-US" dirty="0" smtClean="0"/>
              <a:t>operation in the op field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D3DD-D0EC-494D-9FE2-6B276BDD5B07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12838" y="1519629"/>
            <a:ext cx="6974285" cy="850655"/>
            <a:chOff x="812838" y="1519629"/>
            <a:chExt cx="6974285" cy="850655"/>
          </a:xfrm>
        </p:grpSpPr>
        <p:grpSp>
          <p:nvGrpSpPr>
            <p:cNvPr id="7" name="Group 22"/>
            <p:cNvGrpSpPr/>
            <p:nvPr/>
          </p:nvGrpSpPr>
          <p:grpSpPr>
            <a:xfrm>
              <a:off x="812838" y="1519629"/>
              <a:ext cx="6974285" cy="367616"/>
              <a:chOff x="813295" y="4505007"/>
              <a:chExt cx="6974285" cy="36761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3295" y="4505007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12951" y="4505007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12606" y="4505007"/>
                <a:ext cx="1098971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11994" y="4505007"/>
                <a:ext cx="1135969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rd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459104" y="4505007"/>
                <a:ext cx="1058398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shamt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510768" y="4505007"/>
                <a:ext cx="1276812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funct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30"/>
            <p:cNvGrpSpPr/>
            <p:nvPr/>
          </p:nvGrpSpPr>
          <p:grpSpPr>
            <a:xfrm>
              <a:off x="812838" y="2002668"/>
              <a:ext cx="6974285" cy="367616"/>
              <a:chOff x="813295" y="4505007"/>
              <a:chExt cx="6974285" cy="367616"/>
            </a:xfrm>
            <a:noFill/>
          </p:grpSpPr>
          <p:sp>
            <p:nvSpPr>
              <p:cNvPr id="15" name="Rectangle 14"/>
              <p:cNvSpPr/>
              <p:nvPr/>
            </p:nvSpPr>
            <p:spPr>
              <a:xfrm>
                <a:off x="813295" y="4505007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12951" y="4505007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212606" y="4505007"/>
                <a:ext cx="1098971" cy="367616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11994" y="4505007"/>
                <a:ext cx="1135969" cy="367616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459104" y="4505007"/>
                <a:ext cx="1058398" cy="367616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510768" y="4505007"/>
                <a:ext cx="1276812" cy="367616"/>
              </a:xfrm>
              <a:prstGeom prst="rect">
                <a:avLst/>
              </a:prstGeom>
              <a:grp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Load, Store, Immediate, Branches, Jumps?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Fields for constants only 5 bits (-16 to +15)</a:t>
            </a:r>
          </a:p>
          <a:p>
            <a:pPr lvl="1"/>
            <a:r>
              <a:rPr lang="en-US" dirty="0" smtClean="0"/>
              <a:t>Too small for many  common cases</a:t>
            </a:r>
          </a:p>
          <a:p>
            <a:r>
              <a:rPr lang="en-US" dirty="0" smtClean="0"/>
              <a:t>#1 Simplicity favors regularity  (all instructions use one format) vs. #3 Make common case fast (multiple instruction formats)?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Design Principle: </a:t>
            </a:r>
            <a:r>
              <a:rPr lang="en-US" i="1" dirty="0" smtClean="0">
                <a:solidFill>
                  <a:srgbClr val="000000"/>
                </a:solidFill>
              </a:rPr>
              <a:t>Good design demands good compromises</a:t>
            </a:r>
          </a:p>
          <a:p>
            <a:r>
              <a:rPr lang="en-US" dirty="0" smtClean="0"/>
              <a:t>Better to have multiple instruction formats and keep all MIPS instructions same </a:t>
            </a:r>
            <a:r>
              <a:rPr lang="en-US" i="1" dirty="0" smtClean="0">
                <a:solidFill>
                  <a:srgbClr val="000000"/>
                </a:solidFill>
              </a:rPr>
              <a:t>size</a:t>
            </a:r>
          </a:p>
          <a:p>
            <a:pPr lvl="1"/>
            <a:r>
              <a:rPr lang="en-US" dirty="0" smtClean="0"/>
              <a:t>All MIPS instructions are 32 bits or 4 bytes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F410-3BBA-394F-81BF-A75C9F38EBED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of MIPS Fields in I-type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432800" cy="4106863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op</a:t>
            </a:r>
            <a:r>
              <a:rPr lang="en-US" dirty="0" smtClean="0">
                <a:solidFill>
                  <a:srgbClr val="000000"/>
                </a:solidFill>
              </a:rPr>
              <a:t>: Basic operation of instruction, or </a:t>
            </a:r>
            <a:r>
              <a:rPr lang="en-US" i="1" dirty="0" smtClean="0">
                <a:solidFill>
                  <a:srgbClr val="000000"/>
                </a:solidFill>
              </a:rPr>
              <a:t>opcode</a:t>
            </a:r>
          </a:p>
          <a:p>
            <a:r>
              <a:rPr lang="en-US" sz="3243" i="1" dirty="0" err="1" smtClean="0">
                <a:solidFill>
                  <a:srgbClr val="000000"/>
                </a:solidFill>
              </a:rPr>
              <a:t>rs</a:t>
            </a:r>
            <a:r>
              <a:rPr lang="en-US" dirty="0" smtClean="0">
                <a:solidFill>
                  <a:srgbClr val="000000"/>
                </a:solidFill>
              </a:rPr>
              <a:t>: 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register source operand</a:t>
            </a:r>
          </a:p>
          <a:p>
            <a:r>
              <a:rPr lang="en-US" sz="3243" i="1" dirty="0" err="1" smtClean="0">
                <a:solidFill>
                  <a:srgbClr val="000000"/>
                </a:solidFill>
              </a:rPr>
              <a:t>rt</a:t>
            </a:r>
            <a:r>
              <a:rPr lang="en-US" dirty="0" smtClean="0">
                <a:solidFill>
                  <a:srgbClr val="000000"/>
                </a:solidFill>
              </a:rPr>
              <a:t>: 2</a:t>
            </a:r>
            <a:r>
              <a:rPr 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dirty="0" smtClean="0">
                <a:solidFill>
                  <a:srgbClr val="000000"/>
                </a:solidFill>
              </a:rPr>
              <a:t> register source operand for branches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but register destination operand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 err="1" smtClean="0">
                <a:solidFill>
                  <a:srgbClr val="000000"/>
                </a:solidFill>
              </a:rPr>
              <a:t>lw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sw</a:t>
            </a:r>
            <a:r>
              <a:rPr lang="en-US" dirty="0" smtClean="0">
                <a:solidFill>
                  <a:srgbClr val="000000"/>
                </a:solidFill>
              </a:rPr>
              <a:t>, and immediate operations</a:t>
            </a:r>
          </a:p>
          <a:p>
            <a:r>
              <a:rPr lang="en-US" sz="3243" i="1" dirty="0" smtClean="0">
                <a:solidFill>
                  <a:srgbClr val="000000"/>
                </a:solidFill>
              </a:rPr>
              <a:t>Address/constant</a:t>
            </a:r>
            <a:r>
              <a:rPr lang="en-US" dirty="0" smtClean="0">
                <a:solidFill>
                  <a:srgbClr val="000000"/>
                </a:solidFill>
              </a:rPr>
              <a:t>: 16</a:t>
            </a:r>
            <a:r>
              <a:rPr lang="en-US" dirty="0" smtClean="0"/>
              <a:t>-bit two’s complement number </a:t>
            </a:r>
          </a:p>
          <a:p>
            <a:pPr lvl="1"/>
            <a:r>
              <a:rPr lang="en-US" dirty="0" smtClean="0"/>
              <a:t>Note: equal in size of rd, </a:t>
            </a:r>
            <a:r>
              <a:rPr lang="en-US" dirty="0" err="1" smtClean="0"/>
              <a:t>shamt</a:t>
            </a:r>
            <a:r>
              <a:rPr lang="en-US" dirty="0" smtClean="0"/>
              <a:t>, </a:t>
            </a:r>
            <a:r>
              <a:rPr lang="en-US" dirty="0" err="1" smtClean="0"/>
              <a:t>funct</a:t>
            </a:r>
            <a:r>
              <a:rPr lang="en-US" dirty="0" smtClean="0"/>
              <a:t> fields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EFD1-E877-384F-9AE1-BA926C3594CF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14" name="Group 22"/>
          <p:cNvGrpSpPr/>
          <p:nvPr/>
        </p:nvGrpSpPr>
        <p:grpSpPr>
          <a:xfrm>
            <a:off x="812838" y="1519629"/>
            <a:ext cx="6972262" cy="367616"/>
            <a:chOff x="813295" y="4505007"/>
            <a:chExt cx="6972262" cy="367616"/>
          </a:xfrm>
        </p:grpSpPr>
        <p:sp>
          <p:nvSpPr>
            <p:cNvPr id="11" name="Rectangle 10"/>
            <p:cNvSpPr/>
            <p:nvPr/>
          </p:nvSpPr>
          <p:spPr>
            <a:xfrm>
              <a:off x="4311994" y="4505007"/>
              <a:ext cx="3473563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address or constant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30"/>
          <p:cNvGrpSpPr/>
          <p:nvPr/>
        </p:nvGrpSpPr>
        <p:grpSpPr>
          <a:xfrm>
            <a:off x="812838" y="2002668"/>
            <a:ext cx="5704207" cy="367616"/>
            <a:chOff x="813295" y="4505007"/>
            <a:chExt cx="5704207" cy="367616"/>
          </a:xfrm>
          <a:noFill/>
        </p:grpSpPr>
        <p:sp>
          <p:nvSpPr>
            <p:cNvPr id="15" name="Rectangle 14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6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5 bits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5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16 bits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 (R), Immediate (I), Jump (J)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4700"/>
            <a:ext cx="8509000" cy="2743199"/>
          </a:xfrm>
        </p:spPr>
        <p:txBody>
          <a:bodyPr>
            <a:normAutofit/>
          </a:bodyPr>
          <a:lstStyle/>
          <a:p>
            <a:r>
              <a:rPr lang="en-US" dirty="0" smtClean="0"/>
              <a:t>Now loads, stores, branches, and </a:t>
            </a:r>
            <a:r>
              <a:rPr lang="en-US" dirty="0" err="1" smtClean="0"/>
              <a:t>immediates</a:t>
            </a:r>
            <a:r>
              <a:rPr lang="en-US" dirty="0" smtClean="0"/>
              <a:t> can have 16-bit two’s complement address or constant: -32,768 (-2</a:t>
            </a:r>
            <a:r>
              <a:rPr lang="en-US" baseline="30000" dirty="0" smtClean="0"/>
              <a:t>15</a:t>
            </a:r>
            <a:r>
              <a:rPr lang="en-US" dirty="0" smtClean="0"/>
              <a:t>) to +32,767 (2</a:t>
            </a:r>
            <a:r>
              <a:rPr lang="en-US" baseline="30000" dirty="0" smtClean="0"/>
              <a:t>15</a:t>
            </a:r>
            <a:r>
              <a:rPr lang="en-US" dirty="0" smtClean="0"/>
              <a:t>-1)</a:t>
            </a:r>
          </a:p>
          <a:p>
            <a:r>
              <a:rPr lang="en-US" dirty="0" smtClean="0"/>
              <a:t>What about jump, jump and link?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023E-418C-6F43-A754-3EC6D137E453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66</a:t>
            </a:fld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393700" y="1485900"/>
            <a:ext cx="8396723" cy="884384"/>
            <a:chOff x="215900" y="1485900"/>
            <a:chExt cx="8396723" cy="884384"/>
          </a:xfrm>
        </p:grpSpPr>
        <p:grpSp>
          <p:nvGrpSpPr>
            <p:cNvPr id="20" name="Group 19"/>
            <p:cNvGrpSpPr/>
            <p:nvPr/>
          </p:nvGrpSpPr>
          <p:grpSpPr>
            <a:xfrm>
              <a:off x="1638338" y="1519629"/>
              <a:ext cx="6974285" cy="850655"/>
              <a:chOff x="812838" y="1519629"/>
              <a:chExt cx="6974285" cy="850655"/>
            </a:xfrm>
          </p:grpSpPr>
          <p:grpSp>
            <p:nvGrpSpPr>
              <p:cNvPr id="21" name="Group 22"/>
              <p:cNvGrpSpPr/>
              <p:nvPr/>
            </p:nvGrpSpPr>
            <p:grpSpPr>
              <a:xfrm>
                <a:off x="812838" y="1519629"/>
                <a:ext cx="6974285" cy="367616"/>
                <a:chOff x="813295" y="4505007"/>
                <a:chExt cx="6974285" cy="367616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813295" y="4505007"/>
                  <a:ext cx="1192090" cy="3676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7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27000"/>
                      </a:schemeClr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op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012951" y="4505007"/>
                  <a:ext cx="1192090" cy="3676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7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27000"/>
                      </a:schemeClr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 smtClean="0">
                      <a:solidFill>
                        <a:srgbClr val="000000"/>
                      </a:solidFill>
                    </a:rPr>
                    <a:t>rs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212606" y="4505007"/>
                  <a:ext cx="1098971" cy="3676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7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27000"/>
                      </a:schemeClr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 smtClean="0">
                      <a:solidFill>
                        <a:srgbClr val="000000"/>
                      </a:solidFill>
                    </a:rPr>
                    <a:t>rt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311994" y="4505007"/>
                  <a:ext cx="1135969" cy="3676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7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27000"/>
                      </a:schemeClr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rd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459104" y="4505007"/>
                  <a:ext cx="1058398" cy="3676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7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27000"/>
                      </a:schemeClr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 smtClean="0">
                      <a:solidFill>
                        <a:srgbClr val="000000"/>
                      </a:solidFill>
                    </a:rPr>
                    <a:t>shamt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510768" y="4505007"/>
                  <a:ext cx="1276812" cy="36761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alpha val="27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  <a:alpha val="27000"/>
                      </a:schemeClr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 smtClean="0">
                      <a:solidFill>
                        <a:srgbClr val="000000"/>
                      </a:solidFill>
                    </a:rPr>
                    <a:t>funct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" name="Group 30"/>
              <p:cNvGrpSpPr/>
              <p:nvPr/>
            </p:nvGrpSpPr>
            <p:grpSpPr>
              <a:xfrm>
                <a:off x="812838" y="2002668"/>
                <a:ext cx="6974285" cy="367616"/>
                <a:chOff x="813295" y="4505007"/>
                <a:chExt cx="6974285" cy="367616"/>
              </a:xfrm>
              <a:noFill/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813295" y="4505007"/>
                  <a:ext cx="1192090" cy="367616"/>
                </a:xfrm>
                <a:prstGeom prst="rect">
                  <a:avLst/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6 bits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012951" y="4505007"/>
                  <a:ext cx="1192090" cy="367616"/>
                </a:xfrm>
                <a:prstGeom prst="rect">
                  <a:avLst/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5 bits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212606" y="4505007"/>
                  <a:ext cx="1098971" cy="367616"/>
                </a:xfrm>
                <a:prstGeom prst="rect">
                  <a:avLst/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5 bits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311994" y="4505007"/>
                  <a:ext cx="1135969" cy="367616"/>
                </a:xfrm>
                <a:prstGeom prst="rect">
                  <a:avLst/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5 bits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459104" y="4505007"/>
                  <a:ext cx="1058398" cy="367616"/>
                </a:xfrm>
                <a:prstGeom prst="rect">
                  <a:avLst/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5 bits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6510768" y="4505007"/>
                  <a:ext cx="1276812" cy="367616"/>
                </a:xfrm>
                <a:prstGeom prst="rect">
                  <a:avLst/>
                </a:prstGeom>
                <a:grp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6 bits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215900" y="1485900"/>
              <a:ext cx="1066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R-type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3700" y="2451100"/>
            <a:ext cx="8445500" cy="897084"/>
            <a:chOff x="215900" y="2451100"/>
            <a:chExt cx="8445500" cy="897084"/>
          </a:xfrm>
        </p:grpSpPr>
        <p:grpSp>
          <p:nvGrpSpPr>
            <p:cNvPr id="15" name="Group 14"/>
            <p:cNvGrpSpPr/>
            <p:nvPr/>
          </p:nvGrpSpPr>
          <p:grpSpPr>
            <a:xfrm>
              <a:off x="1638338" y="2497529"/>
              <a:ext cx="7023062" cy="850655"/>
              <a:chOff x="647738" y="5443929"/>
              <a:chExt cx="7023062" cy="85065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47738" y="54439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847394" y="54439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47049" y="5443929"/>
                <a:ext cx="1098971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47738" y="59269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847394" y="59269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47049" y="5926968"/>
                <a:ext cx="1098971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127500" y="5926968"/>
                <a:ext cx="354330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16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46437" y="5443929"/>
                <a:ext cx="3486263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 or constant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5900" y="2451100"/>
              <a:ext cx="976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I-type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3700" y="5486400"/>
            <a:ext cx="8445500" cy="897084"/>
            <a:chOff x="0" y="5486400"/>
            <a:chExt cx="8445500" cy="897084"/>
          </a:xfrm>
        </p:grpSpPr>
        <p:grpSp>
          <p:nvGrpSpPr>
            <p:cNvPr id="50" name="Group 49"/>
            <p:cNvGrpSpPr/>
            <p:nvPr/>
          </p:nvGrpSpPr>
          <p:grpSpPr>
            <a:xfrm>
              <a:off x="1422438" y="5532829"/>
              <a:ext cx="7023062" cy="850655"/>
              <a:chOff x="1422438" y="5532829"/>
              <a:chExt cx="7023062" cy="85065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603501" y="5532829"/>
                <a:ext cx="580390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422438" y="55328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422438" y="60158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590800" y="6015868"/>
                <a:ext cx="585470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26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0" y="5486400"/>
              <a:ext cx="997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J-type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Encoding of MIPS Instructions: </a:t>
            </a:r>
            <a:br>
              <a:rPr lang="en-US" dirty="0" smtClean="0"/>
            </a:br>
            <a:r>
              <a:rPr lang="en-US" dirty="0" smtClean="0"/>
              <a:t>Must Be Unique!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-2" y="1244600"/>
          <a:ext cx="9004303" cy="501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60"/>
                <a:gridCol w="390242"/>
                <a:gridCol w="905933"/>
                <a:gridCol w="1000478"/>
                <a:gridCol w="1000478"/>
                <a:gridCol w="1000478"/>
                <a:gridCol w="1000478"/>
                <a:gridCol w="1000478"/>
                <a:gridCol w="100047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Instruction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Format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rs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rt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rd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shamt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funct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addu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33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subu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35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sltu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43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kern="1200" dirty="0" err="1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endParaRPr lang="en-US" sz="1800" b="0" i="1" u="none" strike="noStrike" dirty="0">
                        <a:solidFill>
                          <a:srgbClr val="7F7F7F"/>
                        </a:solidFill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constant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0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addi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unsigned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9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constant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(load word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35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(store word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43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beq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I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I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(jump)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J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2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kern="1200" dirty="0" err="1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en-US" sz="1800" b="0" i="1" u="none" strike="noStrike" kern="1200" dirty="0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1" u="none" strike="noStrike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kern="1200" dirty="0" err="1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en-US" sz="1800" b="0" i="1" u="none" strike="noStrike" kern="1200" dirty="0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1" u="none" strike="noStrike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J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kern="1200" dirty="0" err="1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en-US" sz="1800" b="0" i="1" u="none" strike="noStrike" kern="1200" dirty="0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1" u="none" strike="noStrike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kern="1200" dirty="0" err="1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n.a</a:t>
                      </a:r>
                      <a:r>
                        <a:rPr lang="en-US" sz="1800" b="0" i="1" u="none" strike="noStrike" kern="1200" dirty="0" smtClean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0" i="1" u="none" strike="noStrike" kern="1200" dirty="0">
                        <a:solidFill>
                          <a:srgbClr val="7F7F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jr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(jump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reg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8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7FE8-1231-7F43-BB41-0207CEF7E4C9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Everything is a Number</a:t>
            </a:r>
          </a:p>
          <a:p>
            <a:r>
              <a:rPr lang="en-US" dirty="0" err="1" smtClean="0">
                <a:solidFill>
                  <a:srgbClr val="7F7F7F"/>
                </a:solidFill>
              </a:rPr>
              <a:t>Administrivia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Overflow and Real Numbers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Instructions as Numbers</a:t>
            </a:r>
          </a:p>
          <a:p>
            <a:r>
              <a:rPr lang="en-US" dirty="0" smtClean="0"/>
              <a:t>Assembly Language to Machine Language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9E9B-2CAF-4D40-BD7F-9080A05DCDA3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Converting C to MIPS Machine code</a:t>
            </a:r>
            <a:br>
              <a:rPr lang="en-US" dirty="0" smtClean="0"/>
            </a:br>
            <a:r>
              <a:rPr lang="en-US" sz="3556" dirty="0" smtClean="0">
                <a:solidFill>
                  <a:srgbClr val="000000"/>
                </a:solidFill>
              </a:rPr>
              <a:t>&amp;A=$t0 (</a:t>
            </a:r>
            <a:r>
              <a:rPr lang="en-US" sz="3556" dirty="0" err="1" smtClean="0">
                <a:solidFill>
                  <a:srgbClr val="000000"/>
                </a:solidFill>
              </a:rPr>
              <a:t>reg</a:t>
            </a:r>
            <a:r>
              <a:rPr lang="en-US" sz="3556" dirty="0" smtClean="0">
                <a:solidFill>
                  <a:srgbClr val="000000"/>
                </a:solidFill>
              </a:rPr>
              <a:t> 8), $t1 (</a:t>
            </a:r>
            <a:r>
              <a:rPr lang="en-US" sz="3556" dirty="0" err="1" smtClean="0">
                <a:solidFill>
                  <a:srgbClr val="000000"/>
                </a:solidFill>
              </a:rPr>
              <a:t>reg</a:t>
            </a:r>
            <a:r>
              <a:rPr lang="en-US" sz="3556" dirty="0" smtClean="0">
                <a:solidFill>
                  <a:srgbClr val="000000"/>
                </a:solidFill>
              </a:rPr>
              <a:t> 9), </a:t>
            </a:r>
            <a:r>
              <a:rPr lang="en-US" sz="3556" dirty="0" err="1" smtClean="0">
                <a:solidFill>
                  <a:srgbClr val="000000"/>
                </a:solidFill>
              </a:rPr>
              <a:t>h</a:t>
            </a:r>
            <a:r>
              <a:rPr lang="en-US" sz="3556" dirty="0" smtClean="0">
                <a:solidFill>
                  <a:srgbClr val="000000"/>
                </a:solidFill>
              </a:rPr>
              <a:t>=$s2 (</a:t>
            </a:r>
            <a:r>
              <a:rPr lang="en-US" sz="3556" dirty="0" err="1" smtClean="0">
                <a:solidFill>
                  <a:srgbClr val="000000"/>
                </a:solidFill>
              </a:rPr>
              <a:t>reg</a:t>
            </a:r>
            <a:r>
              <a:rPr lang="en-US" sz="3556" dirty="0" smtClean="0">
                <a:solidFill>
                  <a:srgbClr val="000000"/>
                </a:solidFill>
              </a:rPr>
              <a:t> 18)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0" y="1524001"/>
            <a:ext cx="3695700" cy="2260600"/>
          </a:xfrm>
        </p:spPr>
        <p:txBody>
          <a:bodyPr>
            <a:normAutofit/>
          </a:bodyPr>
          <a:lstStyle/>
          <a:p>
            <a:pPr>
              <a:buNone/>
              <a:tabLst>
                <a:tab pos="863600" algn="l"/>
              </a:tabLst>
            </a:pPr>
            <a:endParaRPr lang="en-US" dirty="0" smtClean="0"/>
          </a:p>
          <a:p>
            <a:pPr>
              <a:buNone/>
              <a:tabLst>
                <a:tab pos="863600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lw</a:t>
            </a:r>
            <a:r>
              <a:rPr lang="en-US" dirty="0" smtClean="0"/>
              <a:t> $t0,1200($t1)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addu</a:t>
            </a:r>
            <a:r>
              <a:rPr lang="en-US" dirty="0" smtClean="0"/>
              <a:t> $t1,$s2,$t0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sw</a:t>
            </a:r>
            <a:r>
              <a:rPr lang="en-US" dirty="0" smtClean="0"/>
              <a:t> $t0,1200($t1)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6850"/>
            <a:ext cx="2133600" cy="365125"/>
          </a:xfrm>
        </p:spPr>
        <p:txBody>
          <a:bodyPr/>
          <a:lstStyle/>
          <a:p>
            <a:fld id="{DEC3A616-2322-B84B-8518-66C90940BE1C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6850"/>
            <a:ext cx="2895600" cy="365125"/>
          </a:xfrm>
        </p:spPr>
        <p:txBody>
          <a:bodyPr/>
          <a:lstStyle/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68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69</a:t>
            </a:fld>
            <a:endParaRPr lang="en-US"/>
          </a:p>
        </p:txBody>
      </p:sp>
      <p:grpSp>
        <p:nvGrpSpPr>
          <p:cNvPr id="3" name="Group 66"/>
          <p:cNvGrpSpPr/>
          <p:nvPr/>
        </p:nvGrpSpPr>
        <p:grpSpPr>
          <a:xfrm>
            <a:off x="1041400" y="5499100"/>
            <a:ext cx="8051801" cy="1185565"/>
            <a:chOff x="1041400" y="5499100"/>
            <a:chExt cx="8051801" cy="1185565"/>
          </a:xfrm>
        </p:grpSpPr>
        <p:grpSp>
          <p:nvGrpSpPr>
            <p:cNvPr id="7" name="Group 22"/>
            <p:cNvGrpSpPr/>
            <p:nvPr/>
          </p:nvGrpSpPr>
          <p:grpSpPr>
            <a:xfrm>
              <a:off x="2108238" y="5545529"/>
              <a:ext cx="6974285" cy="367616"/>
              <a:chOff x="813295" y="4505007"/>
              <a:chExt cx="6974285" cy="367616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13295" y="4505007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12951" y="4505007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12606" y="4505007"/>
                <a:ext cx="1098971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311994" y="4505007"/>
                <a:ext cx="1135969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rd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459104" y="4505007"/>
                <a:ext cx="1058398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shamt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510768" y="4505007"/>
                <a:ext cx="1276812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funct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041400" y="5499100"/>
              <a:ext cx="100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R-type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08238" y="5926529"/>
              <a:ext cx="1192090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07894" y="5926529"/>
              <a:ext cx="1192090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07549" y="5926529"/>
              <a:ext cx="1098971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06937" y="5926529"/>
              <a:ext cx="3486263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address or constant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41400" y="5842000"/>
              <a:ext cx="913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I-type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47"/>
            <p:cNvGrpSpPr/>
            <p:nvPr/>
          </p:nvGrpSpPr>
          <p:grpSpPr>
            <a:xfrm>
              <a:off x="2108238" y="6294829"/>
              <a:ext cx="6984963" cy="367616"/>
              <a:chOff x="1422438" y="6167829"/>
              <a:chExt cx="6984963" cy="367616"/>
            </a:xfrm>
            <a:noFill/>
          </p:grpSpPr>
          <p:sp>
            <p:nvSpPr>
              <p:cNvPr id="44" name="Rectangle 43"/>
              <p:cNvSpPr/>
              <p:nvPr/>
            </p:nvSpPr>
            <p:spPr>
              <a:xfrm>
                <a:off x="2603501" y="6167829"/>
                <a:ext cx="580390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422438" y="6167829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041400" y="6223000"/>
              <a:ext cx="934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J-type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65"/>
          <p:cNvGrpSpPr/>
          <p:nvPr/>
        </p:nvGrpSpPr>
        <p:grpSpPr>
          <a:xfrm>
            <a:off x="2692400" y="1549400"/>
            <a:ext cx="6375400" cy="2146300"/>
            <a:chOff x="2692400" y="1549400"/>
            <a:chExt cx="6375400" cy="2146300"/>
          </a:xfrm>
        </p:grpSpPr>
        <p:sp>
          <p:nvSpPr>
            <p:cNvPr id="113" name="TextBox 112"/>
            <p:cNvSpPr txBox="1"/>
            <p:nvPr/>
          </p:nvSpPr>
          <p:spPr>
            <a:xfrm>
              <a:off x="2692400" y="1549400"/>
              <a:ext cx="1401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Format?</a:t>
              </a:r>
              <a:endParaRPr lang="en-US" sz="2800" dirty="0"/>
            </a:p>
          </p:txBody>
        </p:sp>
        <p:grpSp>
          <p:nvGrpSpPr>
            <p:cNvPr id="10" name="Group 167"/>
            <p:cNvGrpSpPr/>
            <p:nvPr/>
          </p:nvGrpSpPr>
          <p:grpSpPr>
            <a:xfrm>
              <a:off x="3530600" y="2095500"/>
              <a:ext cx="5537200" cy="533400"/>
              <a:chOff x="3530600" y="2324100"/>
              <a:chExt cx="5537200" cy="533400"/>
            </a:xfrm>
          </p:grpSpPr>
          <p:grpSp>
            <p:nvGrpSpPr>
              <p:cNvPr id="12" name="Group 159"/>
              <p:cNvGrpSpPr/>
              <p:nvPr/>
            </p:nvGrpSpPr>
            <p:grpSpPr>
              <a:xfrm>
                <a:off x="3898900" y="2324100"/>
                <a:ext cx="5168900" cy="533400"/>
                <a:chOff x="3898900" y="1778000"/>
                <a:chExt cx="5168900" cy="533400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3898900" y="1778000"/>
                  <a:ext cx="883502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4787900" y="1778000"/>
                  <a:ext cx="4279900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0" name="TextBox 169"/>
              <p:cNvSpPr txBox="1"/>
              <p:nvPr/>
            </p:nvSpPr>
            <p:spPr>
              <a:xfrm>
                <a:off x="3530600" y="23749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_</a:t>
                </a:r>
                <a:endParaRPr lang="en-US" sz="2400" dirty="0"/>
              </a:p>
            </p:txBody>
          </p:sp>
        </p:grpSp>
        <p:grpSp>
          <p:nvGrpSpPr>
            <p:cNvPr id="13" name="Group 172"/>
            <p:cNvGrpSpPr/>
            <p:nvPr/>
          </p:nvGrpSpPr>
          <p:grpSpPr>
            <a:xfrm>
              <a:off x="3530600" y="2628900"/>
              <a:ext cx="5537200" cy="533400"/>
              <a:chOff x="3530600" y="2324100"/>
              <a:chExt cx="5537200" cy="533400"/>
            </a:xfrm>
          </p:grpSpPr>
          <p:grpSp>
            <p:nvGrpSpPr>
              <p:cNvPr id="14" name="Group 159"/>
              <p:cNvGrpSpPr/>
              <p:nvPr/>
            </p:nvGrpSpPr>
            <p:grpSpPr>
              <a:xfrm>
                <a:off x="3898900" y="2324100"/>
                <a:ext cx="5168900" cy="533400"/>
                <a:chOff x="3898900" y="1778000"/>
                <a:chExt cx="5168900" cy="533400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3898900" y="1778000"/>
                  <a:ext cx="883502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4787900" y="1778000"/>
                  <a:ext cx="4279900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5" name="TextBox 174"/>
              <p:cNvSpPr txBox="1"/>
              <p:nvPr/>
            </p:nvSpPr>
            <p:spPr>
              <a:xfrm>
                <a:off x="3530600" y="23749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_</a:t>
                </a:r>
                <a:endParaRPr lang="en-US" sz="2400" dirty="0"/>
              </a:p>
            </p:txBody>
          </p:sp>
        </p:grpSp>
        <p:grpSp>
          <p:nvGrpSpPr>
            <p:cNvPr id="16" name="Group 177"/>
            <p:cNvGrpSpPr/>
            <p:nvPr/>
          </p:nvGrpSpPr>
          <p:grpSpPr>
            <a:xfrm>
              <a:off x="3530600" y="3162300"/>
              <a:ext cx="5537200" cy="533400"/>
              <a:chOff x="3530600" y="2324100"/>
              <a:chExt cx="5537200" cy="533400"/>
            </a:xfrm>
          </p:grpSpPr>
          <p:grpSp>
            <p:nvGrpSpPr>
              <p:cNvPr id="17" name="Group 159"/>
              <p:cNvGrpSpPr/>
              <p:nvPr/>
            </p:nvGrpSpPr>
            <p:grpSpPr>
              <a:xfrm>
                <a:off x="3898900" y="2324100"/>
                <a:ext cx="5168900" cy="533400"/>
                <a:chOff x="3898900" y="1778000"/>
                <a:chExt cx="5168900" cy="533400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3898900" y="1778000"/>
                  <a:ext cx="883502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4787900" y="1778000"/>
                  <a:ext cx="4279900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0" name="TextBox 179"/>
              <p:cNvSpPr txBox="1"/>
              <p:nvPr/>
            </p:nvSpPr>
            <p:spPr>
              <a:xfrm>
                <a:off x="3530600" y="23749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_</a:t>
                </a:r>
                <a:endParaRPr lang="en-US" sz="2400" dirty="0"/>
              </a:p>
            </p:txBody>
          </p:sp>
        </p:grpSp>
      </p:grpSp>
      <p:graphicFrame>
        <p:nvGraphicFramePr>
          <p:cNvPr id="62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3810000"/>
          <a:ext cx="9004303" cy="167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60"/>
                <a:gridCol w="390242"/>
                <a:gridCol w="905933"/>
                <a:gridCol w="1000478"/>
                <a:gridCol w="1000478"/>
                <a:gridCol w="1000478"/>
                <a:gridCol w="1000478"/>
                <a:gridCol w="1000478"/>
                <a:gridCol w="100047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Instruction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Format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rs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rt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rd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shamt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funct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addu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33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(load word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35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(store word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43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42900" y="1104900"/>
            <a:ext cx="3099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A[300] = </a:t>
            </a:r>
            <a:r>
              <a:rPr lang="en-US" sz="2800" dirty="0" err="1" smtClean="0"/>
              <a:t>h</a:t>
            </a:r>
            <a:r>
              <a:rPr lang="en-US" sz="2800" dirty="0" smtClean="0"/>
              <a:t> + A[300];</a:t>
            </a:r>
            <a:endParaRPr lang="en-US" sz="2800" dirty="0"/>
          </a:p>
        </p:txBody>
      </p:sp>
      <p:sp>
        <p:nvSpPr>
          <p:cNvPr id="64" name="Notched Right Arrow 63"/>
          <p:cNvSpPr/>
          <p:nvPr/>
        </p:nvSpPr>
        <p:spPr>
          <a:xfrm rot="5400000">
            <a:off x="1422400" y="1587500"/>
            <a:ext cx="495300" cy="520700"/>
          </a:xfrm>
          <a:prstGeom prst="notchedRightArrow">
            <a:avLst>
              <a:gd name="adj1" fmla="val 50000"/>
              <a:gd name="adj2" fmla="val 175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Notched Right Arrow 64"/>
          <p:cNvSpPr/>
          <p:nvPr/>
        </p:nvSpPr>
        <p:spPr>
          <a:xfrm>
            <a:off x="2971800" y="2603500"/>
            <a:ext cx="495300" cy="520700"/>
          </a:xfrm>
          <a:prstGeom prst="notchedRightArrow">
            <a:avLst>
              <a:gd name="adj1" fmla="val 50000"/>
              <a:gd name="adj2" fmla="val 175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95509" y="6564492"/>
            <a:ext cx="1498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Student Roulette?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7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Value of </a:t>
            </a:r>
            <a:r>
              <a:rPr lang="en-US" dirty="0" err="1" smtClean="0"/>
              <a:t>i-th</a:t>
            </a:r>
            <a:r>
              <a:rPr lang="en-US" dirty="0" smtClean="0"/>
              <a:t> digit is </a:t>
            </a:r>
            <a:r>
              <a:rPr lang="en-US" i="1" dirty="0" err="1" smtClean="0"/>
              <a:t>d</a:t>
            </a:r>
            <a:r>
              <a:rPr lang="en-US" i="1" dirty="0" smtClean="0"/>
              <a:t> × </a:t>
            </a:r>
            <a:r>
              <a:rPr lang="en-US" i="1" dirty="0" err="1" smtClean="0"/>
              <a:t>Base</a:t>
            </a:r>
            <a:r>
              <a:rPr lang="en-US" i="1" baseline="30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where </a:t>
            </a:r>
            <a:r>
              <a:rPr lang="en-US" dirty="0" err="1" smtClean="0"/>
              <a:t>i</a:t>
            </a:r>
            <a:r>
              <a:rPr lang="en-US" dirty="0" smtClean="0"/>
              <a:t> starts at 0 and increases from right to left:</a:t>
            </a:r>
          </a:p>
          <a:p>
            <a:pPr>
              <a:tabLst>
                <a:tab pos="1320800" algn="l"/>
              </a:tabLst>
            </a:pPr>
            <a:r>
              <a:rPr lang="en-US" dirty="0" smtClean="0"/>
              <a:t>123</a:t>
            </a:r>
            <a:r>
              <a:rPr lang="en-US" baseline="-25000" dirty="0" smtClean="0"/>
              <a:t>10 </a:t>
            </a:r>
            <a:r>
              <a:rPr lang="en-US" dirty="0" smtClean="0"/>
              <a:t>= 1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-25000" dirty="0" smtClean="0"/>
              <a:t>10</a:t>
            </a:r>
            <a:r>
              <a:rPr lang="en-US" baseline="30000" dirty="0" smtClean="0"/>
              <a:t>2</a:t>
            </a:r>
            <a:r>
              <a:rPr lang="en-US" dirty="0" smtClean="0"/>
              <a:t> + 2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-25000" dirty="0" smtClean="0"/>
              <a:t>10</a:t>
            </a:r>
            <a:r>
              <a:rPr lang="en-US" baseline="30000" dirty="0" smtClean="0"/>
              <a:t>1</a:t>
            </a:r>
            <a:r>
              <a:rPr lang="en-US" dirty="0" smtClean="0"/>
              <a:t> + 3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-25000" dirty="0" smtClean="0"/>
              <a:t>10</a:t>
            </a:r>
            <a:r>
              <a:rPr lang="en-US" baseline="30000" dirty="0" smtClean="0"/>
              <a:t>0</a:t>
            </a:r>
          </a:p>
          <a:p>
            <a:pPr>
              <a:buNone/>
              <a:tabLst>
                <a:tab pos="1320800" algn="l"/>
              </a:tabLst>
            </a:pPr>
            <a:r>
              <a:rPr lang="en-US" baseline="30000" dirty="0" smtClean="0"/>
              <a:t>			</a:t>
            </a:r>
            <a:r>
              <a:rPr lang="en-US" dirty="0" smtClean="0"/>
              <a:t>= 1x100</a:t>
            </a:r>
            <a:r>
              <a:rPr lang="en-US" baseline="-25000" dirty="0" smtClean="0"/>
              <a:t>10</a:t>
            </a:r>
            <a:r>
              <a:rPr lang="en-US" dirty="0" smtClean="0"/>
              <a:t> + 2x10</a:t>
            </a:r>
            <a:r>
              <a:rPr lang="en-US" baseline="-25000" dirty="0" smtClean="0"/>
              <a:t>10</a:t>
            </a:r>
            <a:r>
              <a:rPr lang="en-US" dirty="0" smtClean="0"/>
              <a:t> + 3x1</a:t>
            </a:r>
            <a:r>
              <a:rPr lang="en-US" baseline="-25000" dirty="0" smtClean="0"/>
              <a:t>10</a:t>
            </a:r>
            <a:br>
              <a:rPr lang="en-US" baseline="-25000" dirty="0" smtClean="0"/>
            </a:br>
            <a:r>
              <a:rPr lang="en-US" baseline="-25000" dirty="0" smtClean="0"/>
              <a:t>	</a:t>
            </a:r>
            <a:r>
              <a:rPr lang="en-US" dirty="0" smtClean="0"/>
              <a:t>= 100</a:t>
            </a:r>
            <a:r>
              <a:rPr lang="en-US" baseline="-25000" dirty="0" smtClean="0"/>
              <a:t>10</a:t>
            </a:r>
            <a:r>
              <a:rPr lang="en-US" dirty="0" smtClean="0"/>
              <a:t> + 20</a:t>
            </a:r>
            <a:r>
              <a:rPr lang="en-US" baseline="-25000" dirty="0" smtClean="0"/>
              <a:t>10</a:t>
            </a:r>
            <a:r>
              <a:rPr lang="en-US" dirty="0" smtClean="0"/>
              <a:t> + 3</a:t>
            </a:r>
            <a:r>
              <a:rPr lang="en-US" baseline="-25000" dirty="0" smtClean="0"/>
              <a:t>10</a:t>
            </a:r>
          </a:p>
          <a:p>
            <a:pPr>
              <a:buNone/>
              <a:tabLst>
                <a:tab pos="1320800" algn="l"/>
              </a:tabLst>
            </a:pPr>
            <a:r>
              <a:rPr lang="en-US" baseline="-25000" dirty="0" smtClean="0"/>
              <a:t>			</a:t>
            </a:r>
            <a:r>
              <a:rPr lang="en-US" dirty="0" smtClean="0"/>
              <a:t>= 123</a:t>
            </a:r>
            <a:r>
              <a:rPr lang="en-US" baseline="-25000" dirty="0" smtClean="0"/>
              <a:t>10	</a:t>
            </a:r>
            <a:endParaRPr lang="en-US" dirty="0" smtClean="0"/>
          </a:p>
          <a:p>
            <a:r>
              <a:rPr lang="en-US" dirty="0" smtClean="0"/>
              <a:t>Binary (Base 2), Hexadecimal (Base 16), Decimal (Base 10) different ways to represent an integer</a:t>
            </a:r>
          </a:p>
          <a:p>
            <a:pPr lvl="1"/>
            <a:r>
              <a:rPr lang="en-US" dirty="0" smtClean="0"/>
              <a:t>We use 1</a:t>
            </a:r>
            <a:r>
              <a:rPr lang="en-US" baseline="-25000" dirty="0" smtClean="0"/>
              <a:t>two</a:t>
            </a:r>
            <a:r>
              <a:rPr lang="en-US" dirty="0" smtClean="0"/>
              <a:t>, 5</a:t>
            </a:r>
            <a:r>
              <a:rPr lang="en-US" baseline="-25000" dirty="0" smtClean="0"/>
              <a:t>ten</a:t>
            </a:r>
            <a:r>
              <a:rPr lang="en-US" dirty="0" smtClean="0"/>
              <a:t>, 10</a:t>
            </a:r>
            <a:r>
              <a:rPr lang="en-US" baseline="-25000" dirty="0" smtClean="0"/>
              <a:t>hex</a:t>
            </a:r>
            <a:r>
              <a:rPr lang="en-US" dirty="0" smtClean="0"/>
              <a:t> to be clearer </a:t>
            </a:r>
            <a:br>
              <a:rPr lang="en-US" dirty="0" smtClean="0"/>
            </a:br>
            <a:r>
              <a:rPr lang="en-US" dirty="0" smtClean="0"/>
              <a:t>		(vs. 1</a:t>
            </a:r>
            <a:r>
              <a:rPr lang="en-US" baseline="-25000" dirty="0" smtClean="0"/>
              <a:t>2</a:t>
            </a:r>
            <a:r>
              <a:rPr lang="en-US" dirty="0" smtClean="0"/>
              <a:t>,    4</a:t>
            </a:r>
            <a:r>
              <a:rPr lang="en-US" baseline="-25000" dirty="0" smtClean="0"/>
              <a:t>8</a:t>
            </a:r>
            <a:r>
              <a:rPr lang="en-US" dirty="0" smtClean="0"/>
              <a:t>,   5</a:t>
            </a:r>
            <a:r>
              <a:rPr lang="en-US" baseline="-25000" dirty="0" smtClean="0"/>
              <a:t>10</a:t>
            </a:r>
            <a:r>
              <a:rPr lang="en-US" dirty="0" smtClean="0"/>
              <a:t>,  10</a:t>
            </a:r>
            <a:r>
              <a:rPr lang="en-US" baseline="-25000" dirty="0" smtClean="0"/>
              <a:t>16  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6110-B83D-1A44-A83E-AF2D38CAD3CF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Converting C to MIPS Machine code</a:t>
            </a:r>
            <a:br>
              <a:rPr lang="en-US" dirty="0" smtClean="0"/>
            </a:br>
            <a:r>
              <a:rPr lang="en-US" sz="3556" dirty="0" smtClean="0">
                <a:solidFill>
                  <a:srgbClr val="000000"/>
                </a:solidFill>
              </a:rPr>
              <a:t>&amp;A=$t0 (</a:t>
            </a:r>
            <a:r>
              <a:rPr lang="en-US" sz="3556" dirty="0" err="1" smtClean="0">
                <a:solidFill>
                  <a:srgbClr val="000000"/>
                </a:solidFill>
              </a:rPr>
              <a:t>reg</a:t>
            </a:r>
            <a:r>
              <a:rPr lang="en-US" sz="3556" dirty="0" smtClean="0">
                <a:solidFill>
                  <a:srgbClr val="000000"/>
                </a:solidFill>
              </a:rPr>
              <a:t> 8), $t1 (</a:t>
            </a:r>
            <a:r>
              <a:rPr lang="en-US" sz="3556" dirty="0" err="1" smtClean="0">
                <a:solidFill>
                  <a:srgbClr val="000000"/>
                </a:solidFill>
              </a:rPr>
              <a:t>reg</a:t>
            </a:r>
            <a:r>
              <a:rPr lang="en-US" sz="3556" dirty="0" smtClean="0">
                <a:solidFill>
                  <a:srgbClr val="000000"/>
                </a:solidFill>
              </a:rPr>
              <a:t> 9), </a:t>
            </a:r>
            <a:r>
              <a:rPr lang="en-US" sz="3556" dirty="0" err="1" smtClean="0">
                <a:solidFill>
                  <a:srgbClr val="000000"/>
                </a:solidFill>
              </a:rPr>
              <a:t>h</a:t>
            </a:r>
            <a:r>
              <a:rPr lang="en-US" sz="3556" dirty="0" smtClean="0">
                <a:solidFill>
                  <a:srgbClr val="000000"/>
                </a:solidFill>
              </a:rPr>
              <a:t>=$s2 (</a:t>
            </a:r>
            <a:r>
              <a:rPr lang="en-US" sz="3556" dirty="0" err="1" smtClean="0">
                <a:solidFill>
                  <a:srgbClr val="000000"/>
                </a:solidFill>
              </a:rPr>
              <a:t>reg</a:t>
            </a:r>
            <a:r>
              <a:rPr lang="en-US" sz="3556" dirty="0" smtClean="0">
                <a:solidFill>
                  <a:srgbClr val="000000"/>
                </a:solidFill>
              </a:rPr>
              <a:t> 18)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0" y="1524001"/>
            <a:ext cx="3695700" cy="2260600"/>
          </a:xfrm>
        </p:spPr>
        <p:txBody>
          <a:bodyPr>
            <a:normAutofit/>
          </a:bodyPr>
          <a:lstStyle/>
          <a:p>
            <a:pPr>
              <a:buNone/>
              <a:tabLst>
                <a:tab pos="863600" algn="l"/>
              </a:tabLst>
            </a:pPr>
            <a:endParaRPr lang="en-US" dirty="0" smtClean="0"/>
          </a:p>
          <a:p>
            <a:pPr>
              <a:buNone/>
              <a:tabLst>
                <a:tab pos="863600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lw</a:t>
            </a:r>
            <a:r>
              <a:rPr lang="en-US" dirty="0" smtClean="0"/>
              <a:t> $t0,1200($t1)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addu</a:t>
            </a:r>
            <a:r>
              <a:rPr lang="en-US" dirty="0" smtClean="0"/>
              <a:t> $t1,$s2,$t0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sw</a:t>
            </a:r>
            <a:r>
              <a:rPr lang="en-US" dirty="0" smtClean="0"/>
              <a:t> $t0,1200($t1)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6850"/>
            <a:ext cx="2133600" cy="365125"/>
          </a:xfrm>
        </p:spPr>
        <p:txBody>
          <a:bodyPr/>
          <a:lstStyle/>
          <a:p>
            <a:fld id="{B8718791-C767-AA4F-82FE-05C90DEC6FC8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6850"/>
            <a:ext cx="2895600" cy="365125"/>
          </a:xfrm>
        </p:spPr>
        <p:txBody>
          <a:bodyPr/>
          <a:lstStyle/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68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70</a:t>
            </a:fld>
            <a:endParaRPr lang="en-US"/>
          </a:p>
        </p:txBody>
      </p:sp>
      <p:grpSp>
        <p:nvGrpSpPr>
          <p:cNvPr id="3" name="Group 66"/>
          <p:cNvGrpSpPr/>
          <p:nvPr/>
        </p:nvGrpSpPr>
        <p:grpSpPr>
          <a:xfrm>
            <a:off x="1041400" y="5499100"/>
            <a:ext cx="8051801" cy="1185565"/>
            <a:chOff x="1041400" y="5499100"/>
            <a:chExt cx="8051801" cy="1185565"/>
          </a:xfrm>
        </p:grpSpPr>
        <p:grpSp>
          <p:nvGrpSpPr>
            <p:cNvPr id="7" name="Group 22"/>
            <p:cNvGrpSpPr/>
            <p:nvPr/>
          </p:nvGrpSpPr>
          <p:grpSpPr>
            <a:xfrm>
              <a:off x="2108238" y="5545529"/>
              <a:ext cx="6974285" cy="367616"/>
              <a:chOff x="813295" y="4505007"/>
              <a:chExt cx="6974285" cy="367616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13295" y="4505007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12951" y="4505007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12606" y="4505007"/>
                <a:ext cx="1098971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311994" y="4505007"/>
                <a:ext cx="1135969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rd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459104" y="4505007"/>
                <a:ext cx="1058398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shamt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510768" y="4505007"/>
                <a:ext cx="1276812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funct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041400" y="5499100"/>
              <a:ext cx="1003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R-type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08238" y="5926529"/>
              <a:ext cx="1192090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07894" y="5926529"/>
              <a:ext cx="1192090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07549" y="5926529"/>
              <a:ext cx="1098971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06937" y="5926529"/>
              <a:ext cx="3486263" cy="367616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address or constant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41400" y="5842000"/>
              <a:ext cx="913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I-type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47"/>
            <p:cNvGrpSpPr/>
            <p:nvPr/>
          </p:nvGrpSpPr>
          <p:grpSpPr>
            <a:xfrm>
              <a:off x="2108238" y="6294829"/>
              <a:ext cx="6984963" cy="367616"/>
              <a:chOff x="1422438" y="6167829"/>
              <a:chExt cx="6984963" cy="367616"/>
            </a:xfrm>
            <a:noFill/>
          </p:grpSpPr>
          <p:sp>
            <p:nvSpPr>
              <p:cNvPr id="44" name="Rectangle 43"/>
              <p:cNvSpPr/>
              <p:nvPr/>
            </p:nvSpPr>
            <p:spPr>
              <a:xfrm>
                <a:off x="2603501" y="6167829"/>
                <a:ext cx="580390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422438" y="6167829"/>
                <a:ext cx="1192090" cy="367616"/>
              </a:xfrm>
              <a:prstGeom prst="rect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041400" y="6223000"/>
              <a:ext cx="934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J-type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65"/>
          <p:cNvGrpSpPr/>
          <p:nvPr/>
        </p:nvGrpSpPr>
        <p:grpSpPr>
          <a:xfrm>
            <a:off x="2692400" y="1549400"/>
            <a:ext cx="6375400" cy="2146300"/>
            <a:chOff x="2692400" y="1549400"/>
            <a:chExt cx="6375400" cy="2146300"/>
          </a:xfrm>
        </p:grpSpPr>
        <p:sp>
          <p:nvSpPr>
            <p:cNvPr id="113" name="TextBox 112"/>
            <p:cNvSpPr txBox="1"/>
            <p:nvPr/>
          </p:nvSpPr>
          <p:spPr>
            <a:xfrm>
              <a:off x="2692400" y="1549400"/>
              <a:ext cx="1401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Format?</a:t>
              </a:r>
              <a:endParaRPr lang="en-US" sz="2800" dirty="0"/>
            </a:p>
          </p:txBody>
        </p:sp>
        <p:grpSp>
          <p:nvGrpSpPr>
            <p:cNvPr id="10" name="Group 167"/>
            <p:cNvGrpSpPr/>
            <p:nvPr/>
          </p:nvGrpSpPr>
          <p:grpSpPr>
            <a:xfrm>
              <a:off x="3530600" y="2095500"/>
              <a:ext cx="5537200" cy="533400"/>
              <a:chOff x="3530600" y="2324100"/>
              <a:chExt cx="5537200" cy="533400"/>
            </a:xfrm>
          </p:grpSpPr>
          <p:grpSp>
            <p:nvGrpSpPr>
              <p:cNvPr id="12" name="Group 159"/>
              <p:cNvGrpSpPr/>
              <p:nvPr/>
            </p:nvGrpSpPr>
            <p:grpSpPr>
              <a:xfrm>
                <a:off x="3898900" y="2324100"/>
                <a:ext cx="5168900" cy="533400"/>
                <a:chOff x="3898900" y="1778000"/>
                <a:chExt cx="5168900" cy="533400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3898900" y="1778000"/>
                  <a:ext cx="883502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4787900" y="1778000"/>
                  <a:ext cx="4279900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0" name="TextBox 169"/>
              <p:cNvSpPr txBox="1"/>
              <p:nvPr/>
            </p:nvSpPr>
            <p:spPr>
              <a:xfrm>
                <a:off x="3530600" y="23749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_</a:t>
                </a:r>
                <a:endParaRPr lang="en-US" sz="2400" dirty="0"/>
              </a:p>
            </p:txBody>
          </p:sp>
        </p:grpSp>
        <p:grpSp>
          <p:nvGrpSpPr>
            <p:cNvPr id="13" name="Group 172"/>
            <p:cNvGrpSpPr/>
            <p:nvPr/>
          </p:nvGrpSpPr>
          <p:grpSpPr>
            <a:xfrm>
              <a:off x="3530600" y="2628900"/>
              <a:ext cx="5537200" cy="533400"/>
              <a:chOff x="3530600" y="2324100"/>
              <a:chExt cx="5537200" cy="533400"/>
            </a:xfrm>
          </p:grpSpPr>
          <p:grpSp>
            <p:nvGrpSpPr>
              <p:cNvPr id="14" name="Group 159"/>
              <p:cNvGrpSpPr/>
              <p:nvPr/>
            </p:nvGrpSpPr>
            <p:grpSpPr>
              <a:xfrm>
                <a:off x="3898900" y="2324100"/>
                <a:ext cx="5168900" cy="533400"/>
                <a:chOff x="3898900" y="1778000"/>
                <a:chExt cx="5168900" cy="533400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3898900" y="1778000"/>
                  <a:ext cx="883502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4787900" y="1778000"/>
                  <a:ext cx="4279900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5" name="TextBox 174"/>
              <p:cNvSpPr txBox="1"/>
              <p:nvPr/>
            </p:nvSpPr>
            <p:spPr>
              <a:xfrm>
                <a:off x="3530600" y="23749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_</a:t>
                </a:r>
                <a:endParaRPr lang="en-US" sz="2400" dirty="0"/>
              </a:p>
            </p:txBody>
          </p:sp>
        </p:grpSp>
        <p:grpSp>
          <p:nvGrpSpPr>
            <p:cNvPr id="16" name="Group 177"/>
            <p:cNvGrpSpPr/>
            <p:nvPr/>
          </p:nvGrpSpPr>
          <p:grpSpPr>
            <a:xfrm>
              <a:off x="3530600" y="3162300"/>
              <a:ext cx="5537200" cy="533400"/>
              <a:chOff x="3530600" y="2324100"/>
              <a:chExt cx="5537200" cy="533400"/>
            </a:xfrm>
          </p:grpSpPr>
          <p:grpSp>
            <p:nvGrpSpPr>
              <p:cNvPr id="17" name="Group 159"/>
              <p:cNvGrpSpPr/>
              <p:nvPr/>
            </p:nvGrpSpPr>
            <p:grpSpPr>
              <a:xfrm>
                <a:off x="3898900" y="2324100"/>
                <a:ext cx="5168900" cy="533400"/>
                <a:chOff x="3898900" y="1778000"/>
                <a:chExt cx="5168900" cy="533400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3898900" y="1778000"/>
                  <a:ext cx="883502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4787900" y="1778000"/>
                  <a:ext cx="4279900" cy="533400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rgbClr val="000000"/>
                      </a:solidFill>
                    </a:rPr>
                    <a:t> 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0" name="TextBox 179"/>
              <p:cNvSpPr txBox="1"/>
              <p:nvPr/>
            </p:nvSpPr>
            <p:spPr>
              <a:xfrm>
                <a:off x="3530600" y="23749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_</a:t>
                </a:r>
                <a:endParaRPr lang="en-US" sz="2400" dirty="0"/>
              </a:p>
            </p:txBody>
          </p:sp>
        </p:grpSp>
      </p:grpSp>
      <p:graphicFrame>
        <p:nvGraphicFramePr>
          <p:cNvPr id="62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3810000"/>
          <a:ext cx="9004303" cy="167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60"/>
                <a:gridCol w="390242"/>
                <a:gridCol w="905933"/>
                <a:gridCol w="1000478"/>
                <a:gridCol w="1000478"/>
                <a:gridCol w="1000478"/>
                <a:gridCol w="1000478"/>
                <a:gridCol w="1000478"/>
                <a:gridCol w="100047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Instruction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Format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rs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rt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rd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shamt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+mj-lt"/>
                        </a:rPr>
                        <a:t>funct</a:t>
                      </a:r>
                      <a:endParaRPr lang="en-US" sz="18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addu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33</a:t>
                      </a:r>
                      <a:r>
                        <a:rPr lang="en-US" sz="2000" b="0" i="0" u="none" strike="noStrike" baseline="-25000" dirty="0" smtClean="0">
                          <a:latin typeface="+mj-lt"/>
                        </a:rPr>
                        <a:t>ten</a:t>
                      </a:r>
                      <a:endParaRPr lang="en-US" sz="2000" b="0" i="0" u="none" strike="noStrike" baseline="-25000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(load word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35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sw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(store word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+mj-lt"/>
                        </a:rPr>
                        <a:t>43</a:t>
                      </a:r>
                      <a:r>
                        <a:rPr lang="en-US" sz="20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latin typeface="+mj-lt"/>
                        </a:rPr>
                        <a:t>reg</a:t>
                      </a:r>
                      <a:endParaRPr lang="en-US" sz="2000" b="0" i="0" u="none" strike="noStrike" dirty="0">
                        <a:latin typeface="+mj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7F7F7F"/>
                          </a:solidFill>
                          <a:latin typeface="+mj-lt"/>
                        </a:rPr>
                        <a:t>n.a</a:t>
                      </a:r>
                      <a:r>
                        <a:rPr lang="en-US" sz="1800" b="0" i="1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+mj-lt"/>
                        </a:rPr>
                        <a:t>address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42900" y="1104900"/>
            <a:ext cx="3099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A[300] = </a:t>
            </a:r>
            <a:r>
              <a:rPr lang="en-US" sz="2800" dirty="0" err="1" smtClean="0"/>
              <a:t>h</a:t>
            </a:r>
            <a:r>
              <a:rPr lang="en-US" sz="2800" dirty="0" smtClean="0"/>
              <a:t> + A[300];</a:t>
            </a:r>
            <a:endParaRPr lang="en-US" sz="2800" dirty="0"/>
          </a:p>
        </p:txBody>
      </p:sp>
      <p:sp>
        <p:nvSpPr>
          <p:cNvPr id="64" name="Notched Right Arrow 63"/>
          <p:cNvSpPr/>
          <p:nvPr/>
        </p:nvSpPr>
        <p:spPr>
          <a:xfrm rot="5400000">
            <a:off x="1422400" y="1587500"/>
            <a:ext cx="495300" cy="520700"/>
          </a:xfrm>
          <a:prstGeom prst="notchedRightArrow">
            <a:avLst>
              <a:gd name="adj1" fmla="val 50000"/>
              <a:gd name="adj2" fmla="val 175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Notched Right Arrow 64"/>
          <p:cNvSpPr/>
          <p:nvPr/>
        </p:nvSpPr>
        <p:spPr>
          <a:xfrm>
            <a:off x="2971800" y="2603500"/>
            <a:ext cx="495300" cy="520700"/>
          </a:xfrm>
          <a:prstGeom prst="notchedRightArrow">
            <a:avLst>
              <a:gd name="adj1" fmla="val 50000"/>
              <a:gd name="adj2" fmla="val 175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rot="5400000">
            <a:off x="4747243" y="2887190"/>
            <a:ext cx="1580202" cy="1588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460761" y="2891908"/>
            <a:ext cx="1580202" cy="1588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6705448" y="2895600"/>
            <a:ext cx="533400" cy="1588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4078302" y="2088426"/>
            <a:ext cx="4092060" cy="523220"/>
            <a:chOff x="4078302" y="2088426"/>
            <a:chExt cx="4092060" cy="523220"/>
          </a:xfrm>
        </p:grpSpPr>
        <p:sp>
          <p:nvSpPr>
            <p:cNvPr id="47" name="TextBox 46"/>
            <p:cNvSpPr txBox="1"/>
            <p:nvPr/>
          </p:nvSpPr>
          <p:spPr>
            <a:xfrm>
              <a:off x="4078302" y="2088426"/>
              <a:ext cx="5486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35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57732" y="2088426"/>
              <a:ext cx="912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1200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73742" y="2088426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9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16782" y="2088426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171636" y="2605312"/>
            <a:ext cx="4559675" cy="523220"/>
            <a:chOff x="4171636" y="2605312"/>
            <a:chExt cx="4559675" cy="523220"/>
          </a:xfrm>
        </p:grpSpPr>
        <p:sp>
          <p:nvSpPr>
            <p:cNvPr id="48" name="TextBox 47"/>
            <p:cNvSpPr txBox="1"/>
            <p:nvPr/>
          </p:nvSpPr>
          <p:spPr>
            <a:xfrm>
              <a:off x="4171636" y="2605312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06042" y="2605312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9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75118" y="2605312"/>
              <a:ext cx="5486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21520" y="2605312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270079" y="2605312"/>
              <a:ext cx="1461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0         33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087780" y="3141680"/>
            <a:ext cx="4116853" cy="523220"/>
            <a:chOff x="4087780" y="3141680"/>
            <a:chExt cx="4116853" cy="523220"/>
          </a:xfrm>
        </p:grpSpPr>
        <p:sp>
          <p:nvSpPr>
            <p:cNvPr id="49" name="TextBox 48"/>
            <p:cNvSpPr txBox="1"/>
            <p:nvPr/>
          </p:nvSpPr>
          <p:spPr>
            <a:xfrm>
              <a:off x="4087780" y="3141680"/>
              <a:ext cx="5486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43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83220" y="3141680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9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26260" y="3141680"/>
              <a:ext cx="3666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8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92003" y="3141680"/>
              <a:ext cx="912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1200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in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197100"/>
            <a:ext cx="8470900" cy="4318000"/>
          </a:xfrm>
        </p:spPr>
        <p:txBody>
          <a:bodyPr>
            <a:normAutofit/>
          </a:bodyPr>
          <a:lstStyle/>
          <a:p>
            <a:r>
              <a:rPr lang="en-US" dirty="0" smtClean="0"/>
              <a:t>Programs much bigger than 2</a:t>
            </a:r>
            <a:r>
              <a:rPr lang="en-US" baseline="30000" dirty="0" smtClean="0"/>
              <a:t>16</a:t>
            </a:r>
            <a:r>
              <a:rPr lang="en-US" dirty="0" smtClean="0"/>
              <a:t> bytes, </a:t>
            </a:r>
            <a:br>
              <a:rPr lang="en-US" dirty="0" smtClean="0"/>
            </a:br>
            <a:r>
              <a:rPr lang="en-US" dirty="0" smtClean="0"/>
              <a:t>but branch address must fit in 16-bit field</a:t>
            </a:r>
          </a:p>
          <a:p>
            <a:pPr lvl="1"/>
            <a:r>
              <a:rPr lang="en-US" dirty="0" smtClean="0"/>
              <a:t>Must specify a register for branch addresses for big programs: PC = Register + Branch address</a:t>
            </a:r>
          </a:p>
          <a:p>
            <a:pPr lvl="1"/>
            <a:r>
              <a:rPr lang="en-US" dirty="0" smtClean="0"/>
              <a:t>Which register?</a:t>
            </a:r>
          </a:p>
          <a:p>
            <a:r>
              <a:rPr lang="en-US" dirty="0" smtClean="0"/>
              <a:t>Conditional branching for IF-statement, loops</a:t>
            </a:r>
          </a:p>
          <a:p>
            <a:pPr lvl="1"/>
            <a:r>
              <a:rPr lang="en-US" dirty="0" smtClean="0"/>
              <a:t>Tend to be near branches; ½ within 16 instructions</a:t>
            </a:r>
          </a:p>
          <a:p>
            <a:r>
              <a:rPr lang="en-US" dirty="0" smtClean="0"/>
              <a:t>Idea: </a:t>
            </a:r>
            <a:r>
              <a:rPr lang="en-US" i="1" dirty="0" smtClean="0">
                <a:solidFill>
                  <a:srgbClr val="000000"/>
                </a:solidFill>
              </a:rPr>
              <a:t>PC-relative branching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EF4F-4CA4-B444-B0F8-3D75DDD76596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71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57200" y="1473200"/>
            <a:ext cx="8445500" cy="897084"/>
            <a:chOff x="215900" y="2451100"/>
            <a:chExt cx="8445500" cy="897084"/>
          </a:xfrm>
        </p:grpSpPr>
        <p:grpSp>
          <p:nvGrpSpPr>
            <p:cNvPr id="8" name="Group 14"/>
            <p:cNvGrpSpPr/>
            <p:nvPr/>
          </p:nvGrpSpPr>
          <p:grpSpPr>
            <a:xfrm>
              <a:off x="1638338" y="2497529"/>
              <a:ext cx="7023062" cy="850655"/>
              <a:chOff x="647738" y="5443929"/>
              <a:chExt cx="7023062" cy="85065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47738" y="54439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47394" y="54439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47049" y="5443929"/>
                <a:ext cx="1098971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47738" y="59269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847394" y="59269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47049" y="5926968"/>
                <a:ext cx="1098971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27500" y="5926968"/>
                <a:ext cx="354330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16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146437" y="5443929"/>
                <a:ext cx="3486263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 or constant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5900" y="2451100"/>
              <a:ext cx="976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I-type</a:t>
              </a:r>
              <a:endParaRPr lang="en-US" sz="24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in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565400"/>
            <a:ext cx="8470900" cy="36957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Hardware increments PC early, so relative address is PC = (PC + 4) + Branch address</a:t>
            </a:r>
          </a:p>
          <a:p>
            <a:r>
              <a:rPr lang="en-US" dirty="0" smtClean="0"/>
              <a:t>Another optimization since all MIPS instructions 4 bytes long?</a:t>
            </a:r>
          </a:p>
          <a:p>
            <a:r>
              <a:rPr lang="en-US" dirty="0" smtClean="0"/>
              <a:t>Multiply value in branch address field by 4!</a:t>
            </a:r>
          </a:p>
          <a:p>
            <a:r>
              <a:rPr lang="en-US" dirty="0" smtClean="0"/>
              <a:t>MIPS PC-relative branching</a:t>
            </a:r>
            <a:br>
              <a:rPr lang="en-US" dirty="0" smtClean="0"/>
            </a:br>
            <a:r>
              <a:rPr lang="en-US" dirty="0" smtClean="0"/>
              <a:t>PC = (PC + 4) + (Branch address*4)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D1A1-1779-BF4E-B9B4-215476F27D6D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1485900"/>
            <a:ext cx="8445500" cy="897084"/>
            <a:chOff x="215900" y="2451100"/>
            <a:chExt cx="8445500" cy="897084"/>
          </a:xfrm>
        </p:grpSpPr>
        <p:grpSp>
          <p:nvGrpSpPr>
            <p:cNvPr id="8" name="Group 14"/>
            <p:cNvGrpSpPr/>
            <p:nvPr/>
          </p:nvGrpSpPr>
          <p:grpSpPr>
            <a:xfrm>
              <a:off x="1638338" y="2497529"/>
              <a:ext cx="7023062" cy="850655"/>
              <a:chOff x="647738" y="5443929"/>
              <a:chExt cx="7023062" cy="85065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47738" y="54439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847394" y="54439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47049" y="5443929"/>
                <a:ext cx="1098971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rgbClr val="000000"/>
                    </a:solidFill>
                  </a:rPr>
                  <a:t>rt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7738" y="59269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47394" y="59269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047049" y="5926968"/>
                <a:ext cx="1098971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5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27500" y="5926968"/>
                <a:ext cx="354330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16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146437" y="5443929"/>
                <a:ext cx="3486263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 or constant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15900" y="2451100"/>
              <a:ext cx="9768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I-type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in Jumps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374900"/>
            <a:ext cx="8470900" cy="2882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Same trick for Jumps, Jump and Link</a:t>
            </a:r>
            <a:br>
              <a:rPr lang="en-US" dirty="0" smtClean="0"/>
            </a:br>
            <a:r>
              <a:rPr lang="en-US" dirty="0" smtClean="0"/>
              <a:t>PC = Jump address * 4</a:t>
            </a:r>
          </a:p>
          <a:p>
            <a:r>
              <a:rPr lang="en-US" dirty="0" smtClean="0"/>
              <a:t>Since PC =  32 bits, and Jump address * 4 = 28 bits, what about other 4 bits?</a:t>
            </a:r>
          </a:p>
          <a:p>
            <a:r>
              <a:rPr lang="en-US" dirty="0" smtClean="0"/>
              <a:t>Jump and Jump and Link only changes bottom 28 bits of PC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23F-2E33-624A-88C8-3B87A5182D58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0500" y="1511300"/>
            <a:ext cx="8445500" cy="897084"/>
            <a:chOff x="0" y="5486400"/>
            <a:chExt cx="8445500" cy="897084"/>
          </a:xfrm>
        </p:grpSpPr>
        <p:grpSp>
          <p:nvGrpSpPr>
            <p:cNvPr id="8" name="Group 49"/>
            <p:cNvGrpSpPr/>
            <p:nvPr/>
          </p:nvGrpSpPr>
          <p:grpSpPr>
            <a:xfrm>
              <a:off x="1422438" y="5532829"/>
              <a:ext cx="7023062" cy="850655"/>
              <a:chOff x="1422438" y="5532829"/>
              <a:chExt cx="7023062" cy="85065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603501" y="5532829"/>
                <a:ext cx="580390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address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22438" y="5532829"/>
                <a:ext cx="1192090" cy="3676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27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27000"/>
                    </a:schemeClr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op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22438" y="6015868"/>
                <a:ext cx="119209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90800" y="6015868"/>
                <a:ext cx="5854700" cy="367616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26 bits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0" y="5486400"/>
              <a:ext cx="997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000000"/>
                  </a:solidFill>
                </a:rPr>
                <a:t>J-type</a:t>
              </a:r>
              <a:endParaRPr lang="en-US" sz="2400" i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Converting to MIPS Machine code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95300" y="1219200"/>
            <a:ext cx="3695700" cy="4525963"/>
          </a:xfrm>
        </p:spPr>
        <p:txBody>
          <a:bodyPr>
            <a:normAutofit/>
          </a:bodyPr>
          <a:lstStyle/>
          <a:p>
            <a:pPr>
              <a:buNone/>
              <a:tabLst>
                <a:tab pos="863600" algn="l"/>
              </a:tabLst>
            </a:pPr>
            <a:r>
              <a:rPr lang="en-US" dirty="0" smtClean="0"/>
              <a:t>Loop:</a:t>
            </a:r>
          </a:p>
          <a:p>
            <a:pPr>
              <a:buNone/>
              <a:tabLst>
                <a:tab pos="863600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sll</a:t>
            </a:r>
            <a:r>
              <a:rPr lang="en-US" dirty="0" smtClean="0"/>
              <a:t> $t1,$s3,2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addu</a:t>
            </a:r>
            <a:r>
              <a:rPr lang="en-US" dirty="0" smtClean="0"/>
              <a:t> $t1,$t1,$s6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lw</a:t>
            </a:r>
            <a:r>
              <a:rPr lang="en-US" dirty="0" smtClean="0"/>
              <a:t> $t0,0($t1)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bne</a:t>
            </a:r>
            <a:r>
              <a:rPr lang="en-US" dirty="0" smtClean="0"/>
              <a:t> $t0,$s5, Exit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addiu</a:t>
            </a:r>
            <a:r>
              <a:rPr lang="en-US" dirty="0" smtClean="0"/>
              <a:t> $s3,$s3,1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Loop</a:t>
            </a:r>
          </a:p>
          <a:p>
            <a:pPr>
              <a:buNone/>
              <a:tabLst>
                <a:tab pos="863600" algn="l"/>
              </a:tabLst>
            </a:pPr>
            <a:r>
              <a:rPr lang="en-US" dirty="0" smtClean="0"/>
              <a:t>Exit: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6850"/>
            <a:ext cx="2133600" cy="365125"/>
          </a:xfrm>
        </p:spPr>
        <p:txBody>
          <a:bodyPr/>
          <a:lstStyle/>
          <a:p>
            <a:fld id="{05F73780-61F9-EE46-AE0F-AC662FD47C84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6850"/>
            <a:ext cx="2895600" cy="365125"/>
          </a:xfrm>
        </p:spPr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68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74</a:t>
            </a:fld>
            <a:endParaRPr lang="en-US"/>
          </a:p>
        </p:txBody>
      </p:sp>
      <p:grpSp>
        <p:nvGrpSpPr>
          <p:cNvPr id="3" name="Group 22"/>
          <p:cNvGrpSpPr/>
          <p:nvPr/>
        </p:nvGrpSpPr>
        <p:grpSpPr>
          <a:xfrm>
            <a:off x="2108238" y="5545529"/>
            <a:ext cx="6974285" cy="367616"/>
            <a:chOff x="813295" y="4505007"/>
            <a:chExt cx="6974285" cy="367616"/>
          </a:xfrm>
          <a:noFill/>
        </p:grpSpPr>
        <p:sp>
          <p:nvSpPr>
            <p:cNvPr id="24" name="Rectangle 23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rd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shamt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funct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1400" y="5499100"/>
            <a:ext cx="1003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R-type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08238" y="5926529"/>
            <a:ext cx="1192090" cy="36761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07894" y="5926529"/>
            <a:ext cx="1192090" cy="36761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07549" y="5926529"/>
            <a:ext cx="1098971" cy="36761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rt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06937" y="5926529"/>
            <a:ext cx="3486263" cy="36761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address or constant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1400" y="5842000"/>
            <a:ext cx="91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I-type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7" name="Group 47"/>
          <p:cNvGrpSpPr/>
          <p:nvPr/>
        </p:nvGrpSpPr>
        <p:grpSpPr>
          <a:xfrm>
            <a:off x="2108238" y="6294829"/>
            <a:ext cx="6984963" cy="367616"/>
            <a:chOff x="1422438" y="6167829"/>
            <a:chExt cx="6984963" cy="367616"/>
          </a:xfrm>
          <a:noFill/>
        </p:grpSpPr>
        <p:sp>
          <p:nvSpPr>
            <p:cNvPr id="44" name="Rectangle 43"/>
            <p:cNvSpPr/>
            <p:nvPr/>
          </p:nvSpPr>
          <p:spPr>
            <a:xfrm>
              <a:off x="2603501" y="6167829"/>
              <a:ext cx="5803900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address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22438" y="6167829"/>
              <a:ext cx="1192090" cy="367616"/>
            </a:xfrm>
            <a:prstGeom prst="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41400" y="6223000"/>
            <a:ext cx="934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J-type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692400" y="1244600"/>
            <a:ext cx="140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Format?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1206500"/>
            <a:ext cx="638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Address</a:t>
            </a:r>
            <a:endParaRPr lang="en-US" sz="2000" i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38998" y="18034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800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8998" y="23368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804</a:t>
            </a:r>
            <a:endParaRPr lang="en-US" sz="2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8998" y="28448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808</a:t>
            </a:r>
            <a:endParaRPr lang="en-US" sz="2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8998" y="34036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812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8998" y="39497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816</a:t>
            </a:r>
            <a:endParaRPr lang="en-US" sz="2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9438" y="44958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820</a:t>
            </a:r>
            <a:endParaRPr lang="en-US" sz="2800" dirty="0"/>
          </a:p>
        </p:txBody>
      </p:sp>
      <p:grpSp>
        <p:nvGrpSpPr>
          <p:cNvPr id="8" name="Group 158"/>
          <p:cNvGrpSpPr/>
          <p:nvPr/>
        </p:nvGrpSpPr>
        <p:grpSpPr>
          <a:xfrm>
            <a:off x="3530600" y="4470400"/>
            <a:ext cx="5537200" cy="533400"/>
            <a:chOff x="3530600" y="2324100"/>
            <a:chExt cx="5537200" cy="533400"/>
          </a:xfrm>
        </p:grpSpPr>
        <p:grpSp>
          <p:nvGrpSpPr>
            <p:cNvPr id="9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3530600" y="23749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endParaRPr lang="en-US" sz="2400" dirty="0"/>
            </a:p>
          </p:txBody>
        </p:sp>
      </p:grpSp>
      <p:grpSp>
        <p:nvGrpSpPr>
          <p:cNvPr id="10" name="Group 167"/>
          <p:cNvGrpSpPr/>
          <p:nvPr/>
        </p:nvGrpSpPr>
        <p:grpSpPr>
          <a:xfrm>
            <a:off x="3530600" y="1790700"/>
            <a:ext cx="5537200" cy="533400"/>
            <a:chOff x="3530600" y="2324100"/>
            <a:chExt cx="5537200" cy="533400"/>
          </a:xfrm>
        </p:grpSpPr>
        <p:grpSp>
          <p:nvGrpSpPr>
            <p:cNvPr id="12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3530600" y="23749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endParaRPr lang="en-US" sz="2400" dirty="0"/>
            </a:p>
          </p:txBody>
        </p:sp>
      </p:grpSp>
      <p:grpSp>
        <p:nvGrpSpPr>
          <p:cNvPr id="13" name="Group 172"/>
          <p:cNvGrpSpPr/>
          <p:nvPr/>
        </p:nvGrpSpPr>
        <p:grpSpPr>
          <a:xfrm>
            <a:off x="3530600" y="2324100"/>
            <a:ext cx="5537200" cy="533400"/>
            <a:chOff x="3530600" y="2324100"/>
            <a:chExt cx="5537200" cy="533400"/>
          </a:xfrm>
        </p:grpSpPr>
        <p:grpSp>
          <p:nvGrpSpPr>
            <p:cNvPr id="14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5" name="TextBox 174"/>
            <p:cNvSpPr txBox="1"/>
            <p:nvPr/>
          </p:nvSpPr>
          <p:spPr>
            <a:xfrm>
              <a:off x="3530600" y="23749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endParaRPr lang="en-US" sz="2400" dirty="0"/>
            </a:p>
          </p:txBody>
        </p:sp>
      </p:grpSp>
      <p:grpSp>
        <p:nvGrpSpPr>
          <p:cNvPr id="16" name="Group 177"/>
          <p:cNvGrpSpPr/>
          <p:nvPr/>
        </p:nvGrpSpPr>
        <p:grpSpPr>
          <a:xfrm>
            <a:off x="3530600" y="2857500"/>
            <a:ext cx="5537200" cy="533400"/>
            <a:chOff x="3530600" y="2324100"/>
            <a:chExt cx="5537200" cy="533400"/>
          </a:xfrm>
        </p:grpSpPr>
        <p:grpSp>
          <p:nvGrpSpPr>
            <p:cNvPr id="17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>
              <a:off x="3530600" y="23749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endParaRPr lang="en-US" sz="2400" dirty="0"/>
            </a:p>
          </p:txBody>
        </p:sp>
      </p:grpSp>
      <p:grpSp>
        <p:nvGrpSpPr>
          <p:cNvPr id="18" name="Group 182"/>
          <p:cNvGrpSpPr/>
          <p:nvPr/>
        </p:nvGrpSpPr>
        <p:grpSpPr>
          <a:xfrm>
            <a:off x="3530600" y="3390900"/>
            <a:ext cx="5537200" cy="533400"/>
            <a:chOff x="3530600" y="2324100"/>
            <a:chExt cx="5537200" cy="533400"/>
          </a:xfrm>
        </p:grpSpPr>
        <p:grpSp>
          <p:nvGrpSpPr>
            <p:cNvPr id="19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" name="TextBox 184"/>
            <p:cNvSpPr txBox="1"/>
            <p:nvPr/>
          </p:nvSpPr>
          <p:spPr>
            <a:xfrm>
              <a:off x="3530600" y="23749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endParaRPr lang="en-US" sz="2400" dirty="0"/>
            </a:p>
          </p:txBody>
        </p:sp>
      </p:grpSp>
      <p:grpSp>
        <p:nvGrpSpPr>
          <p:cNvPr id="20" name="Group 187"/>
          <p:cNvGrpSpPr/>
          <p:nvPr/>
        </p:nvGrpSpPr>
        <p:grpSpPr>
          <a:xfrm>
            <a:off x="3530600" y="3924300"/>
            <a:ext cx="5537200" cy="533400"/>
            <a:chOff x="3530600" y="2324100"/>
            <a:chExt cx="5537200" cy="533400"/>
          </a:xfrm>
        </p:grpSpPr>
        <p:grpSp>
          <p:nvGrpSpPr>
            <p:cNvPr id="21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0" name="TextBox 189"/>
            <p:cNvSpPr txBox="1"/>
            <p:nvPr/>
          </p:nvSpPr>
          <p:spPr>
            <a:xfrm>
              <a:off x="3530600" y="23749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_</a:t>
              </a:r>
              <a:endParaRPr lang="en-US" sz="2400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6112194" y="6488668"/>
            <a:ext cx="1873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Student Roulette?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Converting to MIPS Machine code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95300" y="1219200"/>
            <a:ext cx="3695700" cy="4525963"/>
          </a:xfrm>
        </p:spPr>
        <p:txBody>
          <a:bodyPr>
            <a:normAutofit/>
          </a:bodyPr>
          <a:lstStyle/>
          <a:p>
            <a:pPr>
              <a:buNone/>
              <a:tabLst>
                <a:tab pos="863600" algn="l"/>
              </a:tabLst>
            </a:pPr>
            <a:r>
              <a:rPr lang="en-US" dirty="0" smtClean="0"/>
              <a:t>Loop:</a:t>
            </a:r>
          </a:p>
          <a:p>
            <a:pPr>
              <a:buNone/>
              <a:tabLst>
                <a:tab pos="863600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sll</a:t>
            </a:r>
            <a:r>
              <a:rPr lang="en-US" dirty="0" smtClean="0"/>
              <a:t> $t1,$s3,2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addu</a:t>
            </a:r>
            <a:r>
              <a:rPr lang="en-US" dirty="0" smtClean="0"/>
              <a:t> $t1,$t1,$s6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lw</a:t>
            </a:r>
            <a:r>
              <a:rPr lang="en-US" dirty="0" smtClean="0"/>
              <a:t> $t0,0($t1)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bne</a:t>
            </a:r>
            <a:r>
              <a:rPr lang="en-US" dirty="0" smtClean="0"/>
              <a:t> $t0,$s5, Exit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addiu</a:t>
            </a:r>
            <a:r>
              <a:rPr lang="en-US" dirty="0" smtClean="0"/>
              <a:t> $s3,$s3,1</a:t>
            </a:r>
          </a:p>
          <a:p>
            <a:pPr>
              <a:buNone/>
              <a:tabLst>
                <a:tab pos="863600" algn="l"/>
              </a:tabLst>
            </a:pPr>
            <a:r>
              <a:rPr lang="en-US" sz="3000" dirty="0" smtClean="0"/>
              <a:t>	</a:t>
            </a:r>
            <a:r>
              <a:rPr lang="en-US" dirty="0" err="1" smtClean="0"/>
              <a:t>j</a:t>
            </a:r>
            <a:r>
              <a:rPr lang="en-US" dirty="0" smtClean="0"/>
              <a:t> Loop</a:t>
            </a:r>
          </a:p>
          <a:p>
            <a:pPr>
              <a:buNone/>
              <a:tabLst>
                <a:tab pos="863600" algn="l"/>
              </a:tabLst>
            </a:pPr>
            <a:r>
              <a:rPr lang="en-US" dirty="0" smtClean="0"/>
              <a:t>Exit: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46850"/>
            <a:ext cx="2133600" cy="365125"/>
          </a:xfrm>
        </p:spPr>
        <p:txBody>
          <a:bodyPr/>
          <a:lstStyle/>
          <a:p>
            <a:fld id="{8BE8A34C-0884-AD44-8B9B-174F256AC7CC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46850"/>
            <a:ext cx="2895600" cy="365125"/>
          </a:xfrm>
        </p:spPr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468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75</a:t>
            </a:fld>
            <a:endParaRPr lang="en-US"/>
          </a:p>
        </p:txBody>
      </p:sp>
      <p:grpSp>
        <p:nvGrpSpPr>
          <p:cNvPr id="3" name="Group 22"/>
          <p:cNvGrpSpPr/>
          <p:nvPr/>
        </p:nvGrpSpPr>
        <p:grpSpPr>
          <a:xfrm>
            <a:off x="1422438" y="5545529"/>
            <a:ext cx="6974285" cy="367616"/>
            <a:chOff x="813295" y="4505007"/>
            <a:chExt cx="6974285" cy="367616"/>
          </a:xfrm>
        </p:grpSpPr>
        <p:sp>
          <p:nvSpPr>
            <p:cNvPr id="24" name="Rectangle 23"/>
            <p:cNvSpPr/>
            <p:nvPr/>
          </p:nvSpPr>
          <p:spPr>
            <a:xfrm>
              <a:off x="813295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12951" y="4505007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12606" y="4505007"/>
              <a:ext cx="1098971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rt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11994" y="4505007"/>
              <a:ext cx="1135969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rd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59104" y="4505007"/>
              <a:ext cx="1058398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shamt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10768" y="4505007"/>
              <a:ext cx="1276812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funct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5600" y="5499100"/>
            <a:ext cx="1003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R-type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22438" y="5926529"/>
            <a:ext cx="1192090" cy="3676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22094" y="5926529"/>
            <a:ext cx="1192090" cy="3676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rs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21749" y="5926529"/>
            <a:ext cx="1098971" cy="3676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rt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21137" y="5926529"/>
            <a:ext cx="3486263" cy="3676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700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address or constant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600" y="5842000"/>
            <a:ext cx="91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I-type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7" name="Group 47"/>
          <p:cNvGrpSpPr/>
          <p:nvPr/>
        </p:nvGrpSpPr>
        <p:grpSpPr>
          <a:xfrm>
            <a:off x="1422438" y="6294829"/>
            <a:ext cx="6984963" cy="367616"/>
            <a:chOff x="1422438" y="6167829"/>
            <a:chExt cx="6984963" cy="367616"/>
          </a:xfrm>
        </p:grpSpPr>
        <p:sp>
          <p:nvSpPr>
            <p:cNvPr id="44" name="Rectangle 43"/>
            <p:cNvSpPr/>
            <p:nvPr/>
          </p:nvSpPr>
          <p:spPr>
            <a:xfrm>
              <a:off x="2603501" y="6167829"/>
              <a:ext cx="580390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address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22438" y="6167829"/>
              <a:ext cx="1192090" cy="3676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7000"/>
                  </a:schemeClr>
                </a:gs>
              </a:gsLst>
              <a:lin ang="16200000" scaled="0"/>
              <a:tileRect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op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55600" y="6223000"/>
            <a:ext cx="934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J-type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692400" y="1244600"/>
            <a:ext cx="140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Format?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1206500"/>
            <a:ext cx="638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Address</a:t>
            </a:r>
            <a:endParaRPr lang="en-US" sz="2000" i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38998" y="18034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800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8998" y="23368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804</a:t>
            </a:r>
            <a:endParaRPr lang="en-US" sz="2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8998" y="28448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808</a:t>
            </a:r>
            <a:endParaRPr lang="en-US" sz="2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8998" y="34036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812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8998" y="39497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816</a:t>
            </a:r>
            <a:endParaRPr lang="en-US" sz="2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9438" y="4495800"/>
            <a:ext cx="7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820</a:t>
            </a:r>
            <a:endParaRPr lang="en-US" sz="28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3505200" y="1778000"/>
            <a:ext cx="5562600" cy="533400"/>
            <a:chOff x="3505200" y="1778000"/>
            <a:chExt cx="5562600" cy="533400"/>
          </a:xfrm>
        </p:grpSpPr>
        <p:grpSp>
          <p:nvGrpSpPr>
            <p:cNvPr id="8" name="Group 124"/>
            <p:cNvGrpSpPr/>
            <p:nvPr/>
          </p:nvGrpSpPr>
          <p:grpSpPr>
            <a:xfrm>
              <a:off x="3898900" y="1778000"/>
              <a:ext cx="5168900" cy="533400"/>
              <a:chOff x="3898900" y="1778000"/>
              <a:chExt cx="5168900" cy="5334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788009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677118" y="1778000"/>
                <a:ext cx="81448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19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491915" y="1778000"/>
                <a:ext cx="841909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342081" y="1778000"/>
                <a:ext cx="78441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121508" y="1778000"/>
                <a:ext cx="94629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3505200" y="1816100"/>
              <a:ext cx="351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</p:grpSp>
      <p:grpSp>
        <p:nvGrpSpPr>
          <p:cNvPr id="9" name="Group 134"/>
          <p:cNvGrpSpPr/>
          <p:nvPr/>
        </p:nvGrpSpPr>
        <p:grpSpPr>
          <a:xfrm>
            <a:off x="3530600" y="2324100"/>
            <a:ext cx="5537200" cy="533400"/>
            <a:chOff x="3530600" y="2324100"/>
            <a:chExt cx="5537200" cy="533400"/>
          </a:xfrm>
        </p:grpSpPr>
        <p:grpSp>
          <p:nvGrpSpPr>
            <p:cNvPr id="10" name="Group 125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788009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677118" y="1778000"/>
                <a:ext cx="81448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22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491915" y="1778000"/>
                <a:ext cx="841909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342081" y="1778000"/>
                <a:ext cx="78441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121508" y="1778000"/>
                <a:ext cx="94629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33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3530600" y="2374900"/>
              <a:ext cx="351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</p:grpSp>
      <p:grpSp>
        <p:nvGrpSpPr>
          <p:cNvPr id="12" name="Group 135"/>
          <p:cNvGrpSpPr/>
          <p:nvPr/>
        </p:nvGrpSpPr>
        <p:grpSpPr>
          <a:xfrm>
            <a:off x="3530600" y="2870200"/>
            <a:ext cx="5537200" cy="533400"/>
            <a:chOff x="3530600" y="2324100"/>
            <a:chExt cx="5537200" cy="533400"/>
          </a:xfrm>
        </p:grpSpPr>
        <p:grpSp>
          <p:nvGrpSpPr>
            <p:cNvPr id="13" name="Group 136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35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788009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5677118" y="1778000"/>
                <a:ext cx="81448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8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489700" y="1778000"/>
                <a:ext cx="25781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3530600" y="2374900"/>
              <a:ext cx="26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I</a:t>
              </a:r>
              <a:endParaRPr lang="en-US" sz="2400" dirty="0"/>
            </a:p>
          </p:txBody>
        </p:sp>
      </p:grpSp>
      <p:grpSp>
        <p:nvGrpSpPr>
          <p:cNvPr id="14" name="Group 144"/>
          <p:cNvGrpSpPr/>
          <p:nvPr/>
        </p:nvGrpSpPr>
        <p:grpSpPr>
          <a:xfrm>
            <a:off x="3530600" y="3403600"/>
            <a:ext cx="5537200" cy="533400"/>
            <a:chOff x="3530600" y="2324100"/>
            <a:chExt cx="5537200" cy="533400"/>
          </a:xfrm>
        </p:grpSpPr>
        <p:grpSp>
          <p:nvGrpSpPr>
            <p:cNvPr id="16" name="Group 145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5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788009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8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677118" y="1778000"/>
                <a:ext cx="81448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21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489700" y="1778000"/>
                <a:ext cx="25781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3530600" y="2374900"/>
              <a:ext cx="26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</a:t>
              </a:r>
              <a:endParaRPr lang="en-US" sz="2400" dirty="0"/>
            </a:p>
          </p:txBody>
        </p:sp>
      </p:grpSp>
      <p:grpSp>
        <p:nvGrpSpPr>
          <p:cNvPr id="17" name="Group 151"/>
          <p:cNvGrpSpPr/>
          <p:nvPr/>
        </p:nvGrpSpPr>
        <p:grpSpPr>
          <a:xfrm>
            <a:off x="3530600" y="3937000"/>
            <a:ext cx="5537200" cy="533400"/>
            <a:chOff x="3530600" y="2324100"/>
            <a:chExt cx="5537200" cy="533400"/>
          </a:xfrm>
        </p:grpSpPr>
        <p:grpSp>
          <p:nvGrpSpPr>
            <p:cNvPr id="18" name="Group 152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8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788009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19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5677118" y="1778000"/>
                <a:ext cx="814488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19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6489700" y="1778000"/>
                <a:ext cx="25781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1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3530600" y="2374900"/>
              <a:ext cx="26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</a:t>
              </a:r>
              <a:endParaRPr lang="en-US" sz="2400" dirty="0"/>
            </a:p>
          </p:txBody>
        </p:sp>
      </p:grpSp>
      <p:grpSp>
        <p:nvGrpSpPr>
          <p:cNvPr id="19" name="Group 158"/>
          <p:cNvGrpSpPr/>
          <p:nvPr/>
        </p:nvGrpSpPr>
        <p:grpSpPr>
          <a:xfrm>
            <a:off x="3530600" y="4470400"/>
            <a:ext cx="5537200" cy="533400"/>
            <a:chOff x="3530600" y="2324100"/>
            <a:chExt cx="5537200" cy="533400"/>
          </a:xfrm>
        </p:grpSpPr>
        <p:grpSp>
          <p:nvGrpSpPr>
            <p:cNvPr id="20" name="Group 159"/>
            <p:cNvGrpSpPr/>
            <p:nvPr/>
          </p:nvGrpSpPr>
          <p:grpSpPr>
            <a:xfrm>
              <a:off x="3898900" y="2324100"/>
              <a:ext cx="5168900" cy="533400"/>
              <a:chOff x="3898900" y="1778000"/>
              <a:chExt cx="5168900" cy="53340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898900" y="1778000"/>
                <a:ext cx="883502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2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787900" y="1778000"/>
                <a:ext cx="4279900" cy="53340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</a:rPr>
                  <a:t>200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3530600" y="2374900"/>
              <a:ext cx="282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</a:t>
              </a:r>
              <a:endParaRPr 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 bit Constants in MIPS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Can create a 32-bit constant from two 32-bit MIPS instructions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Load Upper Immediate (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lui</a:t>
            </a:r>
            <a:r>
              <a:rPr lang="en-US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or </a:t>
            </a:r>
            <a:r>
              <a:rPr lang="en-US" dirty="0" smtClean="0">
                <a:solidFill>
                  <a:srgbClr val="000000"/>
                </a:solidFill>
              </a:rPr>
              <a:t>“Louie</a:t>
            </a:r>
            <a:r>
              <a:rPr lang="en-US" dirty="0" smtClean="0"/>
              <a:t>”) puts 16 bits into upper 16 bits of destination register</a:t>
            </a:r>
          </a:p>
          <a:p>
            <a:r>
              <a:rPr lang="en-US" dirty="0" smtClean="0"/>
              <a:t>MIPS to load 32-bit constant into register $s0?</a:t>
            </a:r>
            <a:br>
              <a:rPr lang="en-US" dirty="0" smtClean="0"/>
            </a:br>
            <a:r>
              <a:rPr lang="en-US" dirty="0" smtClean="0"/>
              <a:t>0000 0000 0011 1101 0000 1001 0000 0000</a:t>
            </a:r>
            <a:r>
              <a:rPr lang="en-US" baseline="-25000" dirty="0" smtClean="0"/>
              <a:t>two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lui</a:t>
            </a:r>
            <a:r>
              <a:rPr lang="en-US" dirty="0" smtClean="0"/>
              <a:t> $s0, 61 # 61 = 0000 0000 0011 1101</a:t>
            </a:r>
            <a:r>
              <a:rPr lang="en-US" baseline="-25000" dirty="0" smtClean="0"/>
              <a:t>two </a:t>
            </a:r>
          </a:p>
          <a:p>
            <a:pPr>
              <a:buNone/>
            </a:pPr>
            <a:r>
              <a:rPr lang="en-US" dirty="0" err="1" smtClean="0"/>
              <a:t>ori</a:t>
            </a:r>
            <a:r>
              <a:rPr lang="en-US" dirty="0" smtClean="0"/>
              <a:t> $s0, $s0, 2304 # 2304</a:t>
            </a:r>
            <a:r>
              <a:rPr lang="en-US" baseline="-25000" dirty="0" smtClean="0"/>
              <a:t> </a:t>
            </a:r>
            <a:r>
              <a:rPr lang="en-US" dirty="0" smtClean="0"/>
              <a:t>= 0000 1001 0000 0000</a:t>
            </a:r>
            <a:r>
              <a:rPr lang="en-US" baseline="-25000" dirty="0" smtClean="0"/>
              <a:t>two</a:t>
            </a:r>
          </a:p>
          <a:p>
            <a:endParaRPr lang="en-US" baseline="-25000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EEC1-388A-3046-9CDE-DB38889C749E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“And in Conclusion, 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0500"/>
            <a:ext cx="8420101" cy="5041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Program can interpret binary number as unsigned integer, two’s complement signed integer, floating point number, ASCII characters, Unicode characters, …</a:t>
            </a:r>
          </a:p>
          <a:p>
            <a:r>
              <a:rPr lang="en-US" dirty="0" smtClean="0"/>
              <a:t>Integers have largest positive and largest negative numbers, but represent all in between</a:t>
            </a:r>
          </a:p>
          <a:p>
            <a:pPr lvl="1"/>
            <a:r>
              <a:rPr lang="en-US" dirty="0" smtClean="0"/>
              <a:t>Two’s comp. weirdness is one extra negative </a:t>
            </a:r>
            <a:r>
              <a:rPr lang="en-US" dirty="0" err="1" smtClean="0"/>
              <a:t>numInteger</a:t>
            </a:r>
            <a:r>
              <a:rPr lang="en-US" dirty="0" smtClean="0"/>
              <a:t> and floating point operations can lead to results too big to store within their representations: overflow/underflow</a:t>
            </a:r>
          </a:p>
          <a:p>
            <a:r>
              <a:rPr lang="en-US" dirty="0" smtClean="0"/>
              <a:t>Floating point is an approximation of </a:t>
            </a:r>
            <a:r>
              <a:rPr lang="en-US" dirty="0" err="1" smtClean="0"/>
              <a:t>reals</a:t>
            </a:r>
            <a:endParaRPr lang="en-US" dirty="0" smtClean="0"/>
          </a:p>
          <a:p>
            <a:r>
              <a:rPr lang="en-US" dirty="0" smtClean="0"/>
              <a:t>Everything is a (binary) number in a computer</a:t>
            </a:r>
          </a:p>
          <a:p>
            <a:pPr lvl="1"/>
            <a:r>
              <a:rPr lang="en-US" dirty="0" smtClean="0"/>
              <a:t>Instructions and data; stored program concept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8814-86AE-F641-822E-D6FA25169A6C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0188" cy="4787900"/>
          </a:xfrm>
        </p:spPr>
        <p:txBody>
          <a:bodyPr>
            <a:normAutofit/>
          </a:bodyPr>
          <a:lstStyle/>
          <a:p>
            <a:pPr>
              <a:tabLst>
                <a:tab pos="1143000" algn="l"/>
              </a:tabLst>
            </a:pPr>
            <a:r>
              <a:rPr lang="en-US" dirty="0" smtClean="0"/>
              <a:t>Hexadecimal digits: 0,1,2,3,4,5,6,7,8,9,A,B,C,D,E,F</a:t>
            </a:r>
          </a:p>
          <a:p>
            <a:pPr>
              <a:tabLst>
                <a:tab pos="1143000" algn="l"/>
              </a:tabLst>
            </a:pPr>
            <a:r>
              <a:rPr lang="en-US" dirty="0" err="1" smtClean="0"/>
              <a:t>FFF</a:t>
            </a:r>
            <a:r>
              <a:rPr lang="en-US" baseline="-25000" dirty="0" err="1" smtClean="0"/>
              <a:t>hex</a:t>
            </a:r>
            <a:r>
              <a:rPr lang="en-US" baseline="-25000" dirty="0" smtClean="0"/>
              <a:t>	</a:t>
            </a:r>
            <a:r>
              <a:rPr lang="en-US" dirty="0" smtClean="0"/>
              <a:t>= 15</a:t>
            </a:r>
            <a:r>
              <a:rPr lang="en-US" baseline="-25000" dirty="0" smtClean="0"/>
              <a:t>ten</a:t>
            </a:r>
            <a:r>
              <a:rPr lang="en-US" dirty="0" smtClean="0"/>
              <a:t>x 16</a:t>
            </a:r>
            <a:r>
              <a:rPr lang="en-US" baseline="-25000" dirty="0" smtClean="0"/>
              <a:t>ten</a:t>
            </a:r>
            <a:r>
              <a:rPr lang="en-US" baseline="30000" dirty="0" smtClean="0"/>
              <a:t>2</a:t>
            </a:r>
            <a:r>
              <a:rPr lang="en-US" dirty="0" smtClean="0"/>
              <a:t> + 15</a:t>
            </a:r>
            <a:r>
              <a:rPr lang="en-US" baseline="-25000" dirty="0" smtClean="0"/>
              <a:t>ten</a:t>
            </a:r>
            <a:r>
              <a:rPr lang="en-US" dirty="0" smtClean="0"/>
              <a:t>x 16</a:t>
            </a:r>
            <a:r>
              <a:rPr lang="en-US" baseline="-25000" dirty="0" smtClean="0"/>
              <a:t>ten</a:t>
            </a:r>
            <a:r>
              <a:rPr lang="en-US" baseline="30000" dirty="0" smtClean="0"/>
              <a:t>1</a:t>
            </a:r>
            <a:r>
              <a:rPr lang="en-US" dirty="0" smtClean="0"/>
              <a:t> + 15</a:t>
            </a:r>
            <a:r>
              <a:rPr lang="en-US" baseline="-25000" dirty="0" smtClean="0"/>
              <a:t>ten</a:t>
            </a:r>
            <a:r>
              <a:rPr lang="en-US" dirty="0" smtClean="0"/>
              <a:t>x 16</a:t>
            </a:r>
            <a:r>
              <a:rPr lang="en-US" baseline="-25000" dirty="0" smtClean="0"/>
              <a:t>ten</a:t>
            </a:r>
            <a:r>
              <a:rPr lang="en-US" baseline="30000" dirty="0" smtClean="0"/>
              <a:t>0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= 3840</a:t>
            </a:r>
            <a:r>
              <a:rPr lang="en-US" baseline="-25000" dirty="0" smtClean="0"/>
              <a:t>ten</a:t>
            </a:r>
            <a:r>
              <a:rPr lang="en-US" dirty="0" smtClean="0"/>
              <a:t> + 240</a:t>
            </a:r>
            <a:r>
              <a:rPr lang="en-US" baseline="-25000" dirty="0" smtClean="0"/>
              <a:t>ten</a:t>
            </a:r>
            <a:r>
              <a:rPr lang="en-US" dirty="0" smtClean="0"/>
              <a:t> + 15</a:t>
            </a:r>
            <a:r>
              <a:rPr lang="en-US" baseline="-25000" dirty="0" smtClean="0"/>
              <a:t>ten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= 4095</a:t>
            </a:r>
            <a:r>
              <a:rPr lang="en-US" baseline="-25000" dirty="0" smtClean="0"/>
              <a:t>ten</a:t>
            </a:r>
            <a:endParaRPr lang="en-US" dirty="0" smtClean="0"/>
          </a:p>
          <a:p>
            <a:r>
              <a:rPr lang="en-US" dirty="0" smtClean="0"/>
              <a:t>1111 1111 1111</a:t>
            </a:r>
            <a:r>
              <a:rPr lang="en-US" baseline="-25000" dirty="0" smtClean="0"/>
              <a:t>two</a:t>
            </a:r>
            <a:r>
              <a:rPr lang="en-US" dirty="0" smtClean="0"/>
              <a:t> = </a:t>
            </a:r>
            <a:r>
              <a:rPr lang="en-US" dirty="0" err="1" smtClean="0"/>
              <a:t>FFF</a:t>
            </a:r>
            <a:r>
              <a:rPr lang="en-US" baseline="-25000" dirty="0" err="1" smtClean="0"/>
              <a:t>hex</a:t>
            </a:r>
            <a:r>
              <a:rPr lang="en-US" dirty="0" smtClean="0"/>
              <a:t> = 4095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May put blanks every group of binary, octal, or hexadecimal digits to make it easier to parse, like commas in decimal</a:t>
            </a:r>
            <a:endParaRPr lang="en-US" baseline="-25000" dirty="0" smtClean="0"/>
          </a:p>
          <a:p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DD72-7ADF-1046-A18B-7450AB95FF64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Signed and Unsigned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04200" cy="4826000"/>
          </a:xfrm>
        </p:spPr>
        <p:txBody>
          <a:bodyPr>
            <a:normAutofit/>
          </a:bodyPr>
          <a:lstStyle/>
          <a:p>
            <a:r>
              <a:rPr lang="en-US" dirty="0" smtClean="0"/>
              <a:t>C, C++, and Java have </a:t>
            </a:r>
            <a:r>
              <a:rPr lang="en-US" i="1" dirty="0" smtClean="0"/>
              <a:t>signed integers</a:t>
            </a:r>
            <a:r>
              <a:rPr lang="en-US" dirty="0" smtClean="0"/>
              <a:t>, e.g., 7, -255:</a:t>
            </a:r>
          </a:p>
          <a:p>
            <a:pPr lvl="1">
              <a:buNone/>
            </a:pPr>
            <a:r>
              <a:rPr lang="en-US" dirty="0" smtClean="0">
                <a:latin typeface="Courier New"/>
                <a:cs typeface="Courier New"/>
              </a:rPr>
              <a:t>int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z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r>
              <a:rPr lang="en-US" dirty="0" smtClean="0"/>
              <a:t>C, C++ also have </a:t>
            </a:r>
            <a:r>
              <a:rPr lang="en-US" i="1" dirty="0" smtClean="0">
                <a:solidFill>
                  <a:srgbClr val="000000"/>
                </a:solidFill>
              </a:rPr>
              <a:t>unsigned integers</a:t>
            </a:r>
            <a:r>
              <a:rPr lang="en-US" dirty="0" smtClean="0"/>
              <a:t>, which are used for addresses</a:t>
            </a:r>
          </a:p>
          <a:p>
            <a:r>
              <a:rPr lang="en-US" dirty="0" smtClean="0"/>
              <a:t>32-bit word can represent 2</a:t>
            </a:r>
            <a:r>
              <a:rPr lang="en-US" baseline="30000" dirty="0" smtClean="0"/>
              <a:t>32</a:t>
            </a:r>
            <a:r>
              <a:rPr lang="en-US" dirty="0" smtClean="0"/>
              <a:t> binary numbers</a:t>
            </a:r>
          </a:p>
          <a:p>
            <a:r>
              <a:rPr lang="en-US" dirty="0" smtClean="0"/>
              <a:t>Unsigned integers in 32 bit word represent </a:t>
            </a:r>
            <a:br>
              <a:rPr lang="en-US" dirty="0" smtClean="0"/>
            </a:br>
            <a:r>
              <a:rPr lang="en-US" dirty="0" smtClean="0"/>
              <a:t>0 to 2</a:t>
            </a:r>
            <a:r>
              <a:rPr lang="en-US" baseline="30000" dirty="0" smtClean="0"/>
              <a:t>32</a:t>
            </a:r>
            <a:r>
              <a:rPr lang="en-US" dirty="0" smtClean="0"/>
              <a:t>-1 (4,294,967,295)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F474-A989-E149-A874-2F092756F2E8}" type="datetime1">
              <a:rPr lang="en-US" smtClean="0"/>
              <a:pPr/>
              <a:t>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2012 -- Lecture #7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8464</TotalTime>
  <Words>8200</Words>
  <Application>Microsoft Macintosh PowerPoint</Application>
  <PresentationFormat>On-screen Show (4:3)</PresentationFormat>
  <Paragraphs>1553</Paragraphs>
  <Slides>77</Slides>
  <Notes>24</Notes>
  <HiddenSlides>5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Office Theme</vt:lpstr>
      <vt:lpstr>Image</vt:lpstr>
      <vt:lpstr>CS 61C:  Great Ideas in Computer Architecture  Instructions as Numbers</vt:lpstr>
      <vt:lpstr>New-School Machine Structures (It’s a bit more complicated!)</vt:lpstr>
      <vt:lpstr>Big Idea #1: Levels of Representation/Interpretation</vt:lpstr>
      <vt:lpstr>Review</vt:lpstr>
      <vt:lpstr>Agenda</vt:lpstr>
      <vt:lpstr>Key Concepts</vt:lpstr>
      <vt:lpstr>Number Representation</vt:lpstr>
      <vt:lpstr>Number Representation</vt:lpstr>
      <vt:lpstr>Signed and Unsigned Integers</vt:lpstr>
      <vt:lpstr>Unsigned Integers</vt:lpstr>
      <vt:lpstr>Signed Integers and  Two’s Complement Representation</vt:lpstr>
      <vt:lpstr>Two’s Complement Integers</vt:lpstr>
      <vt:lpstr>Slide 13</vt:lpstr>
      <vt:lpstr>Peer Instruction Answer</vt:lpstr>
      <vt:lpstr>MIPS Logical Instructions</vt:lpstr>
      <vt:lpstr>Bit-by-bit Definition</vt:lpstr>
      <vt:lpstr>Examples</vt:lpstr>
      <vt:lpstr>Examples</vt:lpstr>
      <vt:lpstr>Examples</vt:lpstr>
      <vt:lpstr>Examples</vt:lpstr>
      <vt:lpstr>Examples</vt:lpstr>
      <vt:lpstr>Examples</vt:lpstr>
      <vt:lpstr>Shifting</vt:lpstr>
      <vt:lpstr>Shifting</vt:lpstr>
      <vt:lpstr>Shifting</vt:lpstr>
      <vt:lpstr>Shifting</vt:lpstr>
      <vt:lpstr>Shifting</vt:lpstr>
      <vt:lpstr>Impact of Signed and Unsigned Integers on Instruction Sets</vt:lpstr>
      <vt:lpstr>Slide 29</vt:lpstr>
      <vt:lpstr>Peer Instruction Answer</vt:lpstr>
      <vt:lpstr>Administrivia</vt:lpstr>
      <vt:lpstr>Getting to Know Profs: My Old Friends</vt:lpstr>
      <vt:lpstr>Agenda</vt:lpstr>
      <vt:lpstr>Goals for Floating Point</vt:lpstr>
      <vt:lpstr>Scientific Notation (e.g., Base 10)</vt:lpstr>
      <vt:lpstr>Scientific Notation (e.g., Base 10)</vt:lpstr>
      <vt:lpstr>Which is Less? (i.e., closer to -∞)</vt:lpstr>
      <vt:lpstr>Which is Less? (i.e., closer to -∞)</vt:lpstr>
      <vt:lpstr>Floating Point:  Representing Very Small Numbers</vt:lpstr>
      <vt:lpstr>Bias Notation (+127)</vt:lpstr>
      <vt:lpstr>What If Operation Result Doesn’t Fit in 32 Bits?</vt:lpstr>
      <vt:lpstr>Depends on the Programming Language</vt:lpstr>
      <vt:lpstr>Depends on the Programming Language</vt:lpstr>
      <vt:lpstr>Depends on the Programming Language</vt:lpstr>
      <vt:lpstr>MIPS Solution: Offer Both</vt:lpstr>
      <vt:lpstr>What About Real Numbers in Base 2?</vt:lpstr>
      <vt:lpstr>Floating Point Numbers</vt:lpstr>
      <vt:lpstr>Floating Point Numbers</vt:lpstr>
      <vt:lpstr>More Floating Point</vt:lpstr>
      <vt:lpstr>Floating Point Add Associativity?</vt:lpstr>
      <vt:lpstr>MIPS Floating Point Instructions</vt:lpstr>
      <vt:lpstr>MIPS Floating Point Instructions</vt:lpstr>
      <vt:lpstr>MIPS Floating Point Instructions</vt:lpstr>
      <vt:lpstr>Peer Instruction Question</vt:lpstr>
      <vt:lpstr>Peer Instruction Answer</vt:lpstr>
      <vt:lpstr>Pitfalls</vt:lpstr>
      <vt:lpstr>Key Concepts</vt:lpstr>
      <vt:lpstr>Instructions as Numbers</vt:lpstr>
      <vt:lpstr>Instructions as Numbers</vt:lpstr>
      <vt:lpstr>Instructions as Numbers</vt:lpstr>
      <vt:lpstr>Everything in a Computer is Just a Binary Number</vt:lpstr>
      <vt:lpstr>Implications of Everything is a Number</vt:lpstr>
      <vt:lpstr>Names of MIPS fields</vt:lpstr>
      <vt:lpstr>What about Load, Store, Immediate, Branches, Jumps?</vt:lpstr>
      <vt:lpstr>Names of MIPS Fields in I-type</vt:lpstr>
      <vt:lpstr>Register (R), Immediate (I), Jump (J) Instruction Formats</vt:lpstr>
      <vt:lpstr>Encoding of MIPS Instructions:  Must Be Unique!</vt:lpstr>
      <vt:lpstr>Agenda</vt:lpstr>
      <vt:lpstr>Converting C to MIPS Machine code &amp;A=$t0 (reg 8), $t1 (reg 9), h=$s2 (reg 18)</vt:lpstr>
      <vt:lpstr>Converting C to MIPS Machine code &amp;A=$t0 (reg 8), $t1 (reg 9), h=$s2 (reg 18)</vt:lpstr>
      <vt:lpstr>Addressing in Branches</vt:lpstr>
      <vt:lpstr>Addressing in Branches</vt:lpstr>
      <vt:lpstr>Addressing in Jumps</vt:lpstr>
      <vt:lpstr>Converting to MIPS Machine code</vt:lpstr>
      <vt:lpstr>Converting to MIPS Machine code</vt:lpstr>
      <vt:lpstr>32 bit Constants in MIPS</vt:lpstr>
      <vt:lpstr>“And in Conclusion, …”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David Patterson</cp:lastModifiedBy>
  <cp:revision>151</cp:revision>
  <cp:lastPrinted>2012-01-30T15:08:05Z</cp:lastPrinted>
  <dcterms:created xsi:type="dcterms:W3CDTF">2012-02-07T17:35:45Z</dcterms:created>
  <dcterms:modified xsi:type="dcterms:W3CDTF">2012-02-07T19:06:17Z</dcterms:modified>
</cp:coreProperties>
</file>